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7" r:id="rId3"/>
    <p:sldId id="268" r:id="rId4"/>
    <p:sldId id="258" r:id="rId5"/>
    <p:sldId id="259" r:id="rId6"/>
    <p:sldId id="260" r:id="rId7"/>
    <p:sldId id="261" r:id="rId8"/>
    <p:sldId id="267" r:id="rId9"/>
    <p:sldId id="262" r:id="rId10"/>
    <p:sldId id="266" r:id="rId11"/>
    <p:sldId id="270" r:id="rId12"/>
    <p:sldId id="265" r:id="rId13"/>
    <p:sldId id="27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66" autoAdjust="0"/>
    <p:restoredTop sz="94660"/>
  </p:normalViewPr>
  <p:slideViewPr>
    <p:cSldViewPr snapToGrid="0">
      <p:cViewPr varScale="1">
        <p:scale>
          <a:sx n="75" d="100"/>
          <a:sy n="75" d="100"/>
        </p:scale>
        <p:origin x="72" y="2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9940B9A-5CE2-4199-A2D6-BFD11BBF05CE}" type="datetimeFigureOut">
              <a:rPr lang="en-US" smtClean="0"/>
              <a:t>1/27/2019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209AEC3-BF03-4171-80BE-018412389F95}" type="slidenum">
              <a:rPr lang="en-US" smtClean="0"/>
              <a:t>‹#›</a:t>
            </a:fld>
            <a:endParaRPr lang="en-US"/>
          </a:p>
        </p:txBody>
      </p:sp>
    </p:spTree>
    <p:extLst>
      <p:ext uri="{BB962C8B-B14F-4D97-AF65-F5344CB8AC3E}">
        <p14:creationId xmlns:p14="http://schemas.microsoft.com/office/powerpoint/2010/main" val="694054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609600" y="1481330"/>
            <a:ext cx="10972800" cy="4386071"/>
          </a:xfrm>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9940B9A-5CE2-4199-A2D6-BFD11BBF05CE}" type="datetimeFigureOut">
              <a:rPr lang="en-US" smtClean="0"/>
              <a:t>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09AEC3-BF03-4171-80BE-018412389F95}" type="slidenum">
              <a:rPr lang="en-US" smtClean="0"/>
              <a:t>‹#›</a:t>
            </a:fld>
            <a:endParaRPr lang="en-US"/>
          </a:p>
        </p:txBody>
      </p:sp>
    </p:spTree>
    <p:extLst>
      <p:ext uri="{BB962C8B-B14F-4D97-AF65-F5344CB8AC3E}">
        <p14:creationId xmlns:p14="http://schemas.microsoft.com/office/powerpoint/2010/main" val="32376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41"/>
            <a:ext cx="8432800" cy="5592760"/>
          </a:xfrm>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9940B9A-5CE2-4199-A2D6-BFD11BBF05CE}" type="datetimeFigureOut">
              <a:rPr lang="en-US" smtClean="0"/>
              <a:t>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09AEC3-BF03-4171-80BE-018412389F95}" type="slidenum">
              <a:rPr lang="en-US" smtClean="0"/>
              <a:t>‹#›</a:t>
            </a:fld>
            <a:endParaRPr lang="en-US"/>
          </a:p>
        </p:txBody>
      </p:sp>
    </p:spTree>
    <p:extLst>
      <p:ext uri="{BB962C8B-B14F-4D97-AF65-F5344CB8AC3E}">
        <p14:creationId xmlns:p14="http://schemas.microsoft.com/office/powerpoint/2010/main" val="47190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9940B9A-5CE2-4199-A2D6-BFD11BBF05CE}" type="datetimeFigureOut">
              <a:rPr lang="en-US" smtClean="0"/>
              <a:t>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09AEC3-BF03-4171-80BE-018412389F95}" type="slidenum">
              <a:rPr lang="en-US" smtClean="0"/>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63045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Edit Master text styles</a:t>
            </a:r>
          </a:p>
        </p:txBody>
      </p:sp>
      <p:sp>
        <p:nvSpPr>
          <p:cNvPr id="4" name="Date Placeholder 3"/>
          <p:cNvSpPr>
            <a:spLocks noGrp="1"/>
          </p:cNvSpPr>
          <p:nvPr>
            <p:ph type="dt" sz="half" idx="10"/>
          </p:nvPr>
        </p:nvSpPr>
        <p:spPr/>
        <p:txBody>
          <a:bodyPr/>
          <a:lstStyle/>
          <a:p>
            <a:fld id="{39940B9A-5CE2-4199-A2D6-BFD11BBF05CE}" type="datetimeFigureOut">
              <a:rPr lang="en-US" smtClean="0"/>
              <a:t>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09AEC3-BF03-4171-80BE-018412389F95}" type="slidenum">
              <a:rPr lang="en-US" smtClean="0"/>
              <a:t>‹#›</a:t>
            </a:fld>
            <a:endParaRPr lang="en-US"/>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extLst>
      <p:ext uri="{BB962C8B-B14F-4D97-AF65-F5344CB8AC3E}">
        <p14:creationId xmlns:p14="http://schemas.microsoft.com/office/powerpoint/2010/main" val="382135366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9940B9A-5CE2-4199-A2D6-BFD11BBF05CE}" type="datetimeFigureOut">
              <a:rPr lang="en-US" smtClean="0"/>
              <a:t>1/27/2019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09AEC3-BF03-4171-80BE-018412389F95}" type="slidenum">
              <a:rPr lang="en-US" smtClean="0"/>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1261588122"/>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39940B9A-5CE2-4199-A2D6-BFD11BBF05CE}" type="datetimeFigureOut">
              <a:rPr lang="en-US" smtClean="0"/>
              <a:t>1/27/2019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09AEC3-BF03-4171-80BE-018412389F95}" type="slidenum">
              <a:rPr lang="en-US" smtClean="0"/>
              <a:t>‹#›</a:t>
            </a:fld>
            <a:endParaRPr lang="en-US"/>
          </a:p>
        </p:txBody>
      </p:sp>
    </p:spTree>
    <p:extLst>
      <p:ext uri="{BB962C8B-B14F-4D97-AF65-F5344CB8AC3E}">
        <p14:creationId xmlns:p14="http://schemas.microsoft.com/office/powerpoint/2010/main" val="2628434527"/>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9940B9A-5CE2-4199-A2D6-BFD11BBF05CE}" type="datetimeFigureOut">
              <a:rPr lang="en-US" smtClean="0"/>
              <a:t>1/27/2019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09AEC3-BF03-4171-80BE-018412389F95}" type="slidenum">
              <a:rPr lang="en-US" smtClean="0"/>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2139439972"/>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940B9A-5CE2-4199-A2D6-BFD11BBF05CE}" type="datetimeFigureOut">
              <a:rPr lang="en-US" smtClean="0"/>
              <a:t>1/27/2019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09AEC3-BF03-4171-80BE-018412389F95}" type="slidenum">
              <a:rPr lang="en-US" smtClean="0"/>
              <a:t>‹#›</a:t>
            </a:fld>
            <a:endParaRPr lang="en-US"/>
          </a:p>
        </p:txBody>
      </p:sp>
    </p:spTree>
    <p:extLst>
      <p:ext uri="{BB962C8B-B14F-4D97-AF65-F5344CB8AC3E}">
        <p14:creationId xmlns:p14="http://schemas.microsoft.com/office/powerpoint/2010/main" val="988626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p>
            <a:fld id="{39940B9A-5CE2-4199-A2D6-BFD11BBF05CE}" type="datetimeFigureOut">
              <a:rPr lang="en-US" smtClean="0"/>
              <a:t>1/27/2019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09AEC3-BF03-4171-80BE-018412389F95}" type="slidenum">
              <a:rPr lang="en-US" smtClean="0"/>
              <a:t>‹#›</a:t>
            </a:fld>
            <a:endParaRPr lang="en-US"/>
          </a:p>
        </p:txBody>
      </p:sp>
    </p:spTree>
    <p:extLst>
      <p:ext uri="{BB962C8B-B14F-4D97-AF65-F5344CB8AC3E}">
        <p14:creationId xmlns:p14="http://schemas.microsoft.com/office/powerpoint/2010/main" val="4065246487"/>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9940B9A-5CE2-4199-A2D6-BFD11BBF05CE}" type="datetimeFigureOut">
              <a:rPr lang="en-US" smtClean="0"/>
              <a:t>1/27/2019</a:t>
            </a:fld>
            <a:endParaRPr lang="en-US"/>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209AEC3-BF03-4171-80BE-018412389F95}" type="slidenum">
              <a:rPr lang="en-US" smtClean="0"/>
              <a:t>‹#›</a:t>
            </a:fld>
            <a:endParaRPr lang="en-US"/>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extLst>
      <p:ext uri="{BB962C8B-B14F-4D97-AF65-F5344CB8AC3E}">
        <p14:creationId xmlns:p14="http://schemas.microsoft.com/office/powerpoint/2010/main" val="806111238"/>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39940B9A-5CE2-4199-A2D6-BFD11BBF05CE}" type="datetimeFigureOut">
              <a:rPr lang="en-US" smtClean="0"/>
              <a:t>1/27/2019</a:t>
            </a:fld>
            <a:endParaRPr lang="en-US"/>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7209AEC3-BF03-4171-80BE-018412389F95}" type="slidenum">
              <a:rPr lang="en-US" smtClean="0"/>
              <a:t>‹#›</a:t>
            </a:fld>
            <a:endParaRPr lang="en-US"/>
          </a:p>
        </p:txBody>
      </p:sp>
    </p:spTree>
    <p:extLst>
      <p:ext uri="{BB962C8B-B14F-4D97-AF65-F5344CB8AC3E}">
        <p14:creationId xmlns:p14="http://schemas.microsoft.com/office/powerpoint/2010/main" val="1402569478"/>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wd4bis@arrl.net" TargetMode="External"/><Relationship Id="rId2" Type="http://schemas.openxmlformats.org/officeDocument/2006/relationships/hyperlink" Target="http://www.qsl.net/wd4bis"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B4535-7D0E-463C-8DCE-D10E655F5F30}"/>
              </a:ext>
            </a:extLst>
          </p:cNvPr>
          <p:cNvSpPr>
            <a:spLocks noGrp="1"/>
          </p:cNvSpPr>
          <p:nvPr>
            <p:ph type="ctrTitle"/>
          </p:nvPr>
        </p:nvSpPr>
        <p:spPr/>
        <p:txBody>
          <a:bodyPr/>
          <a:lstStyle/>
          <a:p>
            <a:pPr algn="ctr"/>
            <a:r>
              <a:rPr lang="en-US" dirty="0"/>
              <a:t>Soldering 100</a:t>
            </a:r>
          </a:p>
        </p:txBody>
      </p:sp>
      <p:sp>
        <p:nvSpPr>
          <p:cNvPr id="3" name="Subtitle 2">
            <a:extLst>
              <a:ext uri="{FF2B5EF4-FFF2-40B4-BE49-F238E27FC236}">
                <a16:creationId xmlns:a16="http://schemas.microsoft.com/office/drawing/2014/main" id="{7306FE96-F343-4C5A-8A97-C99269AE2C12}"/>
              </a:ext>
            </a:extLst>
          </p:cNvPr>
          <p:cNvSpPr>
            <a:spLocks noGrp="1"/>
          </p:cNvSpPr>
          <p:nvPr>
            <p:ph type="subTitle" idx="1"/>
          </p:nvPr>
        </p:nvSpPr>
        <p:spPr/>
        <p:txBody>
          <a:bodyPr>
            <a:normAutofit fontScale="92500" lnSpcReduction="10000"/>
          </a:bodyPr>
          <a:lstStyle/>
          <a:p>
            <a:pPr algn="ctr"/>
            <a:r>
              <a:rPr lang="en-US" dirty="0"/>
              <a:t>By Gerry Crenshaw WD4BIS</a:t>
            </a:r>
            <a:br>
              <a:rPr lang="en-US" dirty="0"/>
            </a:br>
            <a:r>
              <a:rPr lang="en-US" dirty="0">
                <a:hlinkClick r:id="rId2"/>
              </a:rPr>
              <a:t>www.qsl.net/wd4bis</a:t>
            </a:r>
            <a:endParaRPr lang="en-US" dirty="0"/>
          </a:p>
          <a:p>
            <a:pPr algn="ctr"/>
            <a:r>
              <a:rPr lang="en-US" dirty="0">
                <a:hlinkClick r:id="rId3"/>
              </a:rPr>
              <a:t>wd4bis@arrl.net</a:t>
            </a:r>
            <a:endParaRPr lang="en-US" dirty="0"/>
          </a:p>
          <a:p>
            <a:pPr algn="ctr"/>
            <a:endParaRPr lang="en-US" dirty="0"/>
          </a:p>
        </p:txBody>
      </p:sp>
    </p:spTree>
    <p:extLst>
      <p:ext uri="{BB962C8B-B14F-4D97-AF65-F5344CB8AC3E}">
        <p14:creationId xmlns:p14="http://schemas.microsoft.com/office/powerpoint/2010/main" val="2118116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C82EE7-5B23-4062-9EA7-D6CD4577137A}"/>
              </a:ext>
            </a:extLst>
          </p:cNvPr>
          <p:cNvSpPr>
            <a:spLocks noGrp="1"/>
          </p:cNvSpPr>
          <p:nvPr>
            <p:ph idx="1"/>
          </p:nvPr>
        </p:nvSpPr>
        <p:spPr/>
        <p:txBody>
          <a:bodyPr>
            <a:normAutofit/>
          </a:bodyPr>
          <a:lstStyle/>
          <a:p>
            <a:r>
              <a:rPr lang="en-US" sz="2800" dirty="0"/>
              <a:t>A bad joint is usually referred to as a dry or cold solder joint. They are the cause of many joint failures.</a:t>
            </a:r>
          </a:p>
          <a:p>
            <a:r>
              <a:rPr lang="en-US" sz="2800" dirty="0"/>
              <a:t>A good joint will be volcano shaped and shiny. </a:t>
            </a:r>
          </a:p>
          <a:p>
            <a:r>
              <a:rPr lang="en-US" sz="2800" dirty="0"/>
              <a:t>A cold joint will be dull, granular and concave in shape.</a:t>
            </a:r>
          </a:p>
        </p:txBody>
      </p:sp>
      <p:sp>
        <p:nvSpPr>
          <p:cNvPr id="2" name="Title 1">
            <a:extLst>
              <a:ext uri="{FF2B5EF4-FFF2-40B4-BE49-F238E27FC236}">
                <a16:creationId xmlns:a16="http://schemas.microsoft.com/office/drawing/2014/main" id="{3CBE7FC5-7FFC-4C02-9D41-50A689D7CFEB}"/>
              </a:ext>
            </a:extLst>
          </p:cNvPr>
          <p:cNvSpPr>
            <a:spLocks noGrp="1"/>
          </p:cNvSpPr>
          <p:nvPr>
            <p:ph type="title"/>
          </p:nvPr>
        </p:nvSpPr>
        <p:spPr/>
        <p:txBody>
          <a:bodyPr/>
          <a:lstStyle/>
          <a:p>
            <a:pPr algn="ctr"/>
            <a:r>
              <a:rPr lang="en-US" dirty="0"/>
              <a:t>Good Vs Bad Solder Joints</a:t>
            </a:r>
          </a:p>
        </p:txBody>
      </p:sp>
      <p:pic>
        <p:nvPicPr>
          <p:cNvPr id="5" name="Picture 7" descr="joints">
            <a:extLst>
              <a:ext uri="{FF2B5EF4-FFF2-40B4-BE49-F238E27FC236}">
                <a16:creationId xmlns:a16="http://schemas.microsoft.com/office/drawing/2014/main" id="{E5B977F9-4010-45B8-AB65-C210C34A40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3618" y="3568700"/>
            <a:ext cx="4000500" cy="195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04677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0FB6E4-266C-4185-B304-D153D4B62A1D}"/>
              </a:ext>
            </a:extLst>
          </p:cNvPr>
          <p:cNvSpPr>
            <a:spLocks noGrp="1"/>
          </p:cNvSpPr>
          <p:nvPr>
            <p:ph idx="1"/>
          </p:nvPr>
        </p:nvSpPr>
        <p:spPr/>
        <p:txBody>
          <a:bodyPr>
            <a:normAutofit/>
          </a:bodyPr>
          <a:lstStyle/>
          <a:p>
            <a:r>
              <a:rPr lang="en-US" sz="2800" dirty="0"/>
              <a:t>Solder Vacuum.</a:t>
            </a:r>
          </a:p>
          <a:p>
            <a:r>
              <a:rPr lang="en-US" sz="2800" dirty="0"/>
              <a:t>Solder Wick</a:t>
            </a:r>
          </a:p>
          <a:p>
            <a:endParaRPr lang="en-US" sz="2800" dirty="0"/>
          </a:p>
        </p:txBody>
      </p:sp>
      <p:sp>
        <p:nvSpPr>
          <p:cNvPr id="2" name="Title 1">
            <a:extLst>
              <a:ext uri="{FF2B5EF4-FFF2-40B4-BE49-F238E27FC236}">
                <a16:creationId xmlns:a16="http://schemas.microsoft.com/office/drawing/2014/main" id="{DB1F3AC6-4AFD-4B38-9E57-CDB02127A017}"/>
              </a:ext>
            </a:extLst>
          </p:cNvPr>
          <p:cNvSpPr>
            <a:spLocks noGrp="1"/>
          </p:cNvSpPr>
          <p:nvPr>
            <p:ph type="title"/>
          </p:nvPr>
        </p:nvSpPr>
        <p:spPr/>
        <p:txBody>
          <a:bodyPr/>
          <a:lstStyle/>
          <a:p>
            <a:pPr algn="ctr"/>
            <a:r>
              <a:rPr lang="en-US" dirty="0"/>
              <a:t>Solder Rework/Repair</a:t>
            </a:r>
          </a:p>
        </p:txBody>
      </p:sp>
      <p:pic>
        <p:nvPicPr>
          <p:cNvPr id="4" name="Picture 3">
            <a:extLst>
              <a:ext uri="{FF2B5EF4-FFF2-40B4-BE49-F238E27FC236}">
                <a16:creationId xmlns:a16="http://schemas.microsoft.com/office/drawing/2014/main" id="{A5163669-481B-4C10-9164-9630A642E8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37300" y="2057401"/>
            <a:ext cx="4953000" cy="4525962"/>
          </a:xfrm>
          <a:prstGeom prst="rect">
            <a:avLst/>
          </a:prstGeom>
        </p:spPr>
      </p:pic>
      <p:pic>
        <p:nvPicPr>
          <p:cNvPr id="5" name="Content Placeholder 4">
            <a:extLst>
              <a:ext uri="{FF2B5EF4-FFF2-40B4-BE49-F238E27FC236}">
                <a16:creationId xmlns:a16="http://schemas.microsoft.com/office/drawing/2014/main" id="{23850868-20C3-49D6-9916-BE10AB68B04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4000" y="4146646"/>
            <a:ext cx="1524000" cy="1524000"/>
          </a:xfrm>
          <a:prstGeom prst="rect">
            <a:avLst/>
          </a:prstGeom>
        </p:spPr>
      </p:pic>
    </p:spTree>
    <p:extLst>
      <p:ext uri="{BB962C8B-B14F-4D97-AF65-F5344CB8AC3E}">
        <p14:creationId xmlns:p14="http://schemas.microsoft.com/office/powerpoint/2010/main" val="2388857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ECAA74-A4F4-4FF7-A080-4501D7EA1578}"/>
              </a:ext>
            </a:extLst>
          </p:cNvPr>
          <p:cNvSpPr>
            <a:spLocks noGrp="1"/>
          </p:cNvSpPr>
          <p:nvPr>
            <p:ph idx="1"/>
          </p:nvPr>
        </p:nvSpPr>
        <p:spPr/>
        <p:txBody>
          <a:bodyPr>
            <a:normAutofit/>
          </a:bodyPr>
          <a:lstStyle/>
          <a:p>
            <a:r>
              <a:rPr lang="en-US" sz="2800" dirty="0"/>
              <a:t>Bend 1.2k Resistor .5”. Insert, Solder and cut leads.</a:t>
            </a:r>
          </a:p>
          <a:p>
            <a:r>
              <a:rPr lang="en-US" sz="2800" dirty="0"/>
              <a:t>Save a lead clipping, bend .4” for the Jumper. Insert, Solder and cut leads.</a:t>
            </a:r>
          </a:p>
          <a:p>
            <a:r>
              <a:rPr lang="en-US" sz="2800" dirty="0"/>
              <a:t>Insert LED’s into board. Bend the leads of the LEDS so the body is just at the edge of board. Pay attention to long and short leads. Insert, Solder and clip leads.</a:t>
            </a:r>
          </a:p>
          <a:p>
            <a:r>
              <a:rPr lang="en-US" sz="2800" dirty="0"/>
              <a:t>Add probe wires made out of paper clips, Solder and clip.</a:t>
            </a:r>
          </a:p>
          <a:p>
            <a:pPr marL="109728" indent="0">
              <a:buNone/>
            </a:pPr>
            <a:endParaRPr lang="en-US" sz="2800" dirty="0"/>
          </a:p>
        </p:txBody>
      </p:sp>
      <p:sp>
        <p:nvSpPr>
          <p:cNvPr id="2" name="Title 1">
            <a:extLst>
              <a:ext uri="{FF2B5EF4-FFF2-40B4-BE49-F238E27FC236}">
                <a16:creationId xmlns:a16="http://schemas.microsoft.com/office/drawing/2014/main" id="{29750345-CDA1-4EDC-B248-4B41AF817E4C}"/>
              </a:ext>
            </a:extLst>
          </p:cNvPr>
          <p:cNvSpPr>
            <a:spLocks noGrp="1"/>
          </p:cNvSpPr>
          <p:nvPr>
            <p:ph type="title"/>
          </p:nvPr>
        </p:nvSpPr>
        <p:spPr/>
        <p:txBody>
          <a:bodyPr>
            <a:normAutofit fontScale="90000"/>
          </a:bodyPr>
          <a:lstStyle/>
          <a:p>
            <a:pPr algn="ctr"/>
            <a:r>
              <a:rPr lang="en-US" dirty="0"/>
              <a:t>A Small Project</a:t>
            </a:r>
            <a:br>
              <a:rPr lang="en-US" dirty="0"/>
            </a:br>
            <a:r>
              <a:rPr lang="en-US" sz="3100" dirty="0"/>
              <a:t>Anderson Power Pole Polarity Tester</a:t>
            </a:r>
          </a:p>
        </p:txBody>
      </p:sp>
      <p:pic>
        <p:nvPicPr>
          <p:cNvPr id="4" name="Picture 3">
            <a:extLst>
              <a:ext uri="{FF2B5EF4-FFF2-40B4-BE49-F238E27FC236}">
                <a16:creationId xmlns:a16="http://schemas.microsoft.com/office/drawing/2014/main" id="{FEC26B31-1059-4ADB-9BC0-3439C903509C}"/>
              </a:ext>
            </a:extLst>
          </p:cNvPr>
          <p:cNvPicPr>
            <a:picLocks noChangeAspect="1"/>
          </p:cNvPicPr>
          <p:nvPr/>
        </p:nvPicPr>
        <p:blipFill>
          <a:blip r:embed="rId2"/>
          <a:stretch>
            <a:fillRect/>
          </a:stretch>
        </p:blipFill>
        <p:spPr>
          <a:xfrm>
            <a:off x="2967414" y="4760625"/>
            <a:ext cx="7053504" cy="1491112"/>
          </a:xfrm>
          <a:prstGeom prst="rect">
            <a:avLst/>
          </a:prstGeom>
        </p:spPr>
      </p:pic>
    </p:spTree>
    <p:extLst>
      <p:ext uri="{BB962C8B-B14F-4D97-AF65-F5344CB8AC3E}">
        <p14:creationId xmlns:p14="http://schemas.microsoft.com/office/powerpoint/2010/main" val="2550811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70B2063-2771-4020-B6C1-76B3E474FECB}"/>
              </a:ext>
            </a:extLst>
          </p:cNvPr>
          <p:cNvSpPr>
            <a:spLocks noGrp="1"/>
          </p:cNvSpPr>
          <p:nvPr>
            <p:ph idx="1"/>
          </p:nvPr>
        </p:nvSpPr>
        <p:spPr/>
        <p:txBody>
          <a:bodyPr/>
          <a:lstStyle/>
          <a:p>
            <a:r>
              <a:rPr lang="en-US" dirty="0"/>
              <a:t>Surface mount/Solder Paste demo</a:t>
            </a:r>
          </a:p>
        </p:txBody>
      </p:sp>
      <p:sp>
        <p:nvSpPr>
          <p:cNvPr id="3" name="Title 2">
            <a:extLst>
              <a:ext uri="{FF2B5EF4-FFF2-40B4-BE49-F238E27FC236}">
                <a16:creationId xmlns:a16="http://schemas.microsoft.com/office/drawing/2014/main" id="{E21629F5-0A81-4308-8FB9-9B3E3A9D91D0}"/>
              </a:ext>
            </a:extLst>
          </p:cNvPr>
          <p:cNvSpPr>
            <a:spLocks noGrp="1"/>
          </p:cNvSpPr>
          <p:nvPr>
            <p:ph type="title"/>
          </p:nvPr>
        </p:nvSpPr>
        <p:spPr/>
        <p:txBody>
          <a:bodyPr/>
          <a:lstStyle/>
          <a:p>
            <a:pPr algn="ctr"/>
            <a:r>
              <a:rPr lang="en-US" dirty="0"/>
              <a:t>Time Permitting</a:t>
            </a:r>
          </a:p>
        </p:txBody>
      </p:sp>
    </p:spTree>
    <p:extLst>
      <p:ext uri="{BB962C8B-B14F-4D97-AF65-F5344CB8AC3E}">
        <p14:creationId xmlns:p14="http://schemas.microsoft.com/office/powerpoint/2010/main" val="2021975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D6D29B-3627-4B6F-941C-FFF0738EC699}"/>
              </a:ext>
            </a:extLst>
          </p:cNvPr>
          <p:cNvSpPr>
            <a:spLocks noGrp="1"/>
          </p:cNvSpPr>
          <p:nvPr>
            <p:ph idx="1"/>
          </p:nvPr>
        </p:nvSpPr>
        <p:spPr/>
        <p:txBody>
          <a:bodyPr>
            <a:noAutofit/>
          </a:bodyPr>
          <a:lstStyle/>
          <a:p>
            <a:r>
              <a:rPr lang="en-US" sz="2800" dirty="0"/>
              <a:t>The process of making an electrical connection by melting low temperature metal alloys around the connection leads. </a:t>
            </a:r>
          </a:p>
          <a:p>
            <a:r>
              <a:rPr lang="en-US" sz="2800" dirty="0"/>
              <a:t>The most common solder alloys usually consist of tin and lead and sometimes silver.</a:t>
            </a:r>
          </a:p>
          <a:p>
            <a:r>
              <a:rPr lang="en-US" sz="2800" dirty="0"/>
              <a:t>The most common for electronics work is 60% tin, 40% lead (AKA 60/40) melting point about 370F.</a:t>
            </a:r>
          </a:p>
        </p:txBody>
      </p:sp>
      <p:sp>
        <p:nvSpPr>
          <p:cNvPr id="2" name="Title 1">
            <a:extLst>
              <a:ext uri="{FF2B5EF4-FFF2-40B4-BE49-F238E27FC236}">
                <a16:creationId xmlns:a16="http://schemas.microsoft.com/office/drawing/2014/main" id="{4E757CFB-90A7-4AC4-B8B3-FD63CEDA5C69}"/>
              </a:ext>
            </a:extLst>
          </p:cNvPr>
          <p:cNvSpPr>
            <a:spLocks noGrp="1"/>
          </p:cNvSpPr>
          <p:nvPr>
            <p:ph type="title"/>
          </p:nvPr>
        </p:nvSpPr>
        <p:spPr/>
        <p:txBody>
          <a:bodyPr/>
          <a:lstStyle/>
          <a:p>
            <a:pPr algn="ctr"/>
            <a:r>
              <a:rPr lang="en-US" dirty="0"/>
              <a:t>Soldering</a:t>
            </a:r>
          </a:p>
        </p:txBody>
      </p:sp>
    </p:spTree>
    <p:extLst>
      <p:ext uri="{BB962C8B-B14F-4D97-AF65-F5344CB8AC3E}">
        <p14:creationId xmlns:p14="http://schemas.microsoft.com/office/powerpoint/2010/main" val="3737367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597448-BB60-4491-BA41-5E7AF00B9C2F}"/>
              </a:ext>
            </a:extLst>
          </p:cNvPr>
          <p:cNvSpPr>
            <a:spLocks noGrp="1"/>
          </p:cNvSpPr>
          <p:nvPr>
            <p:ph idx="1"/>
          </p:nvPr>
        </p:nvSpPr>
        <p:spPr/>
        <p:txBody>
          <a:bodyPr>
            <a:normAutofit/>
          </a:bodyPr>
          <a:lstStyle/>
          <a:p>
            <a:endParaRPr lang="en-US" sz="2800" dirty="0"/>
          </a:p>
          <a:p>
            <a:r>
              <a:rPr lang="en-US" sz="2800" dirty="0"/>
              <a:t>63/37 is also very common for electronics work. Melting point about 360F.</a:t>
            </a:r>
          </a:p>
          <a:p>
            <a:r>
              <a:rPr lang="en-US" sz="2800" dirty="0"/>
              <a:t>Lead free solder is becoming the industry standard for EPA concerns. Usually a tin-silver-copper alloy. Melting point about 428F.</a:t>
            </a:r>
          </a:p>
          <a:p>
            <a:endParaRPr lang="en-US" sz="2800" dirty="0"/>
          </a:p>
        </p:txBody>
      </p:sp>
      <p:sp>
        <p:nvSpPr>
          <p:cNvPr id="2" name="Title 1">
            <a:extLst>
              <a:ext uri="{FF2B5EF4-FFF2-40B4-BE49-F238E27FC236}">
                <a16:creationId xmlns:a16="http://schemas.microsoft.com/office/drawing/2014/main" id="{6AA6E892-1A0F-4E40-A5B7-AA802D0AAD21}"/>
              </a:ext>
            </a:extLst>
          </p:cNvPr>
          <p:cNvSpPr>
            <a:spLocks noGrp="1"/>
          </p:cNvSpPr>
          <p:nvPr>
            <p:ph type="title"/>
          </p:nvPr>
        </p:nvSpPr>
        <p:spPr/>
        <p:txBody>
          <a:bodyPr/>
          <a:lstStyle/>
          <a:p>
            <a:pPr algn="ctr"/>
            <a:r>
              <a:rPr lang="en-US" dirty="0"/>
              <a:t>Soldering</a:t>
            </a:r>
          </a:p>
        </p:txBody>
      </p:sp>
    </p:spTree>
    <p:extLst>
      <p:ext uri="{BB962C8B-B14F-4D97-AF65-F5344CB8AC3E}">
        <p14:creationId xmlns:p14="http://schemas.microsoft.com/office/powerpoint/2010/main" val="311655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1ADC33-0495-4711-A214-B976A00925F7}"/>
              </a:ext>
            </a:extLst>
          </p:cNvPr>
          <p:cNvSpPr>
            <a:spLocks noGrp="1"/>
          </p:cNvSpPr>
          <p:nvPr>
            <p:ph idx="1"/>
          </p:nvPr>
        </p:nvSpPr>
        <p:spPr/>
        <p:txBody>
          <a:bodyPr/>
          <a:lstStyle/>
          <a:p>
            <a:r>
              <a:rPr lang="en-US" sz="2800" dirty="0"/>
              <a:t>Most solder will have a core of an acid or rosin to clean the material being soldered.</a:t>
            </a:r>
          </a:p>
          <a:p>
            <a:r>
              <a:rPr lang="en-US" sz="2800" dirty="0"/>
              <a:t>Acid core is typically used for plumbing work. This is to etch the copper pipes for a water tight seal.</a:t>
            </a:r>
          </a:p>
          <a:p>
            <a:r>
              <a:rPr lang="en-US" sz="2800" dirty="0"/>
              <a:t>Rosin core is typically used for electronics work. The rosin core removes oxidation on component leads.</a:t>
            </a:r>
          </a:p>
          <a:p>
            <a:endParaRPr lang="en-US" dirty="0"/>
          </a:p>
        </p:txBody>
      </p:sp>
      <p:sp>
        <p:nvSpPr>
          <p:cNvPr id="2" name="Title 1">
            <a:extLst>
              <a:ext uri="{FF2B5EF4-FFF2-40B4-BE49-F238E27FC236}">
                <a16:creationId xmlns:a16="http://schemas.microsoft.com/office/drawing/2014/main" id="{501B1386-7250-439A-9826-AD6193D2BB3C}"/>
              </a:ext>
            </a:extLst>
          </p:cNvPr>
          <p:cNvSpPr>
            <a:spLocks noGrp="1"/>
          </p:cNvSpPr>
          <p:nvPr>
            <p:ph type="title"/>
          </p:nvPr>
        </p:nvSpPr>
        <p:spPr/>
        <p:txBody>
          <a:bodyPr/>
          <a:lstStyle/>
          <a:p>
            <a:pPr algn="ctr"/>
            <a:r>
              <a:rPr lang="en-US" dirty="0"/>
              <a:t>Solder Core</a:t>
            </a:r>
          </a:p>
        </p:txBody>
      </p:sp>
      <p:sp>
        <p:nvSpPr>
          <p:cNvPr id="4" name="Oval 3">
            <a:extLst>
              <a:ext uri="{FF2B5EF4-FFF2-40B4-BE49-F238E27FC236}">
                <a16:creationId xmlns:a16="http://schemas.microsoft.com/office/drawing/2014/main" id="{2B8E34DB-6C40-4F0C-BF8D-1FB2AC6CC555}"/>
              </a:ext>
            </a:extLst>
          </p:cNvPr>
          <p:cNvSpPr/>
          <p:nvPr/>
        </p:nvSpPr>
        <p:spPr>
          <a:xfrm>
            <a:off x="5690781" y="4367951"/>
            <a:ext cx="1839433" cy="1669312"/>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E3807017-610B-4319-AE29-1B98262DF4FC}"/>
              </a:ext>
            </a:extLst>
          </p:cNvPr>
          <p:cNvSpPr/>
          <p:nvPr/>
        </p:nvSpPr>
        <p:spPr>
          <a:xfrm>
            <a:off x="6424428" y="4995269"/>
            <a:ext cx="361507" cy="400493"/>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64079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66435856-1720-48C1-A894-178F0EF20789}"/>
              </a:ext>
            </a:extLst>
          </p:cNvPr>
          <p:cNvSpPr>
            <a:spLocks noGrp="1"/>
          </p:cNvSpPr>
          <p:nvPr>
            <p:ph idx="1"/>
          </p:nvPr>
        </p:nvSpPr>
        <p:spPr/>
        <p:txBody>
          <a:bodyPr>
            <a:normAutofit/>
          </a:bodyPr>
          <a:lstStyle/>
          <a:p>
            <a:r>
              <a:rPr lang="en-US" sz="2800" dirty="0"/>
              <a:t>Most electronics work is done with a soldering iron of 25 to 60 watts.</a:t>
            </a:r>
          </a:p>
          <a:p>
            <a:r>
              <a:rPr lang="en-US" sz="2800" dirty="0"/>
              <a:t>The size of Iron will depend on the amount of material being heated.</a:t>
            </a:r>
          </a:p>
          <a:p>
            <a:r>
              <a:rPr lang="en-US" sz="2800" dirty="0"/>
              <a:t>25 watts good for most electronics assembly or small repair jobs.</a:t>
            </a:r>
          </a:p>
          <a:p>
            <a:r>
              <a:rPr lang="en-US" sz="2800" dirty="0"/>
              <a:t>60 watts or more, good for large mass soldering, such as soldering wires to chassis frames.</a:t>
            </a:r>
          </a:p>
        </p:txBody>
      </p:sp>
      <p:sp>
        <p:nvSpPr>
          <p:cNvPr id="2" name="Title 1">
            <a:extLst>
              <a:ext uri="{FF2B5EF4-FFF2-40B4-BE49-F238E27FC236}">
                <a16:creationId xmlns:a16="http://schemas.microsoft.com/office/drawing/2014/main" id="{038C8BCD-97D4-49EA-8680-687F3448D9B8}"/>
              </a:ext>
            </a:extLst>
          </p:cNvPr>
          <p:cNvSpPr>
            <a:spLocks noGrp="1"/>
          </p:cNvSpPr>
          <p:nvPr>
            <p:ph type="title"/>
          </p:nvPr>
        </p:nvSpPr>
        <p:spPr/>
        <p:txBody>
          <a:bodyPr/>
          <a:lstStyle/>
          <a:p>
            <a:pPr algn="ctr"/>
            <a:r>
              <a:rPr lang="en-US" dirty="0"/>
              <a:t>Soldering Iron</a:t>
            </a:r>
          </a:p>
        </p:txBody>
      </p:sp>
    </p:spTree>
    <p:extLst>
      <p:ext uri="{BB962C8B-B14F-4D97-AF65-F5344CB8AC3E}">
        <p14:creationId xmlns:p14="http://schemas.microsoft.com/office/powerpoint/2010/main" val="2614119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722CD7-C05B-4EE6-8E38-006DC4468513}"/>
              </a:ext>
            </a:extLst>
          </p:cNvPr>
          <p:cNvSpPr>
            <a:spLocks noGrp="1"/>
          </p:cNvSpPr>
          <p:nvPr>
            <p:ph idx="1"/>
          </p:nvPr>
        </p:nvSpPr>
        <p:spPr>
          <a:xfrm>
            <a:off x="677334" y="1426039"/>
            <a:ext cx="10905066" cy="3880773"/>
          </a:xfrm>
        </p:spPr>
        <p:txBody>
          <a:bodyPr>
            <a:normAutofit fontScale="25000" lnSpcReduction="20000"/>
          </a:bodyPr>
          <a:lstStyle/>
          <a:p>
            <a:endParaRPr lang="en-US" dirty="0"/>
          </a:p>
          <a:p>
            <a:pPr>
              <a:lnSpc>
                <a:spcPct val="120000"/>
              </a:lnSpc>
            </a:pPr>
            <a:r>
              <a:rPr lang="en-US" sz="11200" dirty="0"/>
              <a:t>Soldering is as much art and experience than science.</a:t>
            </a:r>
          </a:p>
          <a:p>
            <a:pPr>
              <a:lnSpc>
                <a:spcPct val="120000"/>
              </a:lnSpc>
            </a:pPr>
            <a:r>
              <a:rPr lang="en-US" sz="11200" dirty="0"/>
              <a:t>Plug in/turn on Iron and let it heat up.</a:t>
            </a:r>
          </a:p>
          <a:p>
            <a:pPr>
              <a:lnSpc>
                <a:spcPct val="120000"/>
              </a:lnSpc>
            </a:pPr>
            <a:r>
              <a:rPr lang="en-US" sz="11200" dirty="0"/>
              <a:t>Clean soldering iron tip on damp sponge or cloth. A dirty iron tip will not transfer heat.</a:t>
            </a:r>
          </a:p>
          <a:p>
            <a:pPr>
              <a:lnSpc>
                <a:spcPct val="120000"/>
              </a:lnSpc>
            </a:pPr>
            <a:r>
              <a:rPr lang="en-US" sz="11200" dirty="0"/>
              <a:t>“Tin” the tip of the iron. Apply some solder to the iron tip so it will have a coating of solder. The iron tip should be shiny.</a:t>
            </a:r>
          </a:p>
          <a:p>
            <a:pPr>
              <a:lnSpc>
                <a:spcPct val="120000"/>
              </a:lnSpc>
            </a:pPr>
            <a:r>
              <a:rPr lang="en-US" sz="11200" dirty="0"/>
              <a:t>If the tip wont take solder, scrape with a knife blade or file and try again.</a:t>
            </a:r>
          </a:p>
        </p:txBody>
      </p:sp>
      <p:sp>
        <p:nvSpPr>
          <p:cNvPr id="2" name="Title 1">
            <a:extLst>
              <a:ext uri="{FF2B5EF4-FFF2-40B4-BE49-F238E27FC236}">
                <a16:creationId xmlns:a16="http://schemas.microsoft.com/office/drawing/2014/main" id="{75AC15F6-4ABD-4210-8792-FA8D267F3403}"/>
              </a:ext>
            </a:extLst>
          </p:cNvPr>
          <p:cNvSpPr>
            <a:spLocks noGrp="1"/>
          </p:cNvSpPr>
          <p:nvPr>
            <p:ph type="title"/>
          </p:nvPr>
        </p:nvSpPr>
        <p:spPr/>
        <p:txBody>
          <a:bodyPr/>
          <a:lstStyle/>
          <a:p>
            <a:pPr algn="ctr"/>
            <a:r>
              <a:rPr lang="en-US" dirty="0"/>
              <a:t>The Process</a:t>
            </a:r>
          </a:p>
        </p:txBody>
      </p:sp>
    </p:spTree>
    <p:extLst>
      <p:ext uri="{BB962C8B-B14F-4D97-AF65-F5344CB8AC3E}">
        <p14:creationId xmlns:p14="http://schemas.microsoft.com/office/powerpoint/2010/main" val="2353452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0FB6E4-266C-4185-B304-D153D4B62A1D}"/>
              </a:ext>
            </a:extLst>
          </p:cNvPr>
          <p:cNvSpPr>
            <a:spLocks noGrp="1"/>
          </p:cNvSpPr>
          <p:nvPr>
            <p:ph idx="1"/>
          </p:nvPr>
        </p:nvSpPr>
        <p:spPr/>
        <p:txBody>
          <a:bodyPr>
            <a:normAutofit/>
          </a:bodyPr>
          <a:lstStyle/>
          <a:p>
            <a:r>
              <a:rPr lang="en-US" sz="2800" dirty="0"/>
              <a:t>Heat component lead and circuit board pad.</a:t>
            </a:r>
          </a:p>
          <a:p>
            <a:r>
              <a:rPr lang="en-US" sz="2800" dirty="0"/>
              <a:t>Touch solder to heated joint, let a little solder melt onto pad and component lead.</a:t>
            </a:r>
          </a:p>
          <a:p>
            <a:r>
              <a:rPr lang="en-US" sz="2800" dirty="0"/>
              <a:t>Remove solder when the pad seems full.</a:t>
            </a:r>
          </a:p>
          <a:p>
            <a:endParaRPr lang="en-US" sz="2800" dirty="0"/>
          </a:p>
        </p:txBody>
      </p:sp>
      <p:sp>
        <p:nvSpPr>
          <p:cNvPr id="2" name="Title 1">
            <a:extLst>
              <a:ext uri="{FF2B5EF4-FFF2-40B4-BE49-F238E27FC236}">
                <a16:creationId xmlns:a16="http://schemas.microsoft.com/office/drawing/2014/main" id="{DB1F3AC6-4AFD-4B38-9E57-CDB02127A017}"/>
              </a:ext>
            </a:extLst>
          </p:cNvPr>
          <p:cNvSpPr>
            <a:spLocks noGrp="1"/>
          </p:cNvSpPr>
          <p:nvPr>
            <p:ph type="title"/>
          </p:nvPr>
        </p:nvSpPr>
        <p:spPr/>
        <p:txBody>
          <a:bodyPr/>
          <a:lstStyle/>
          <a:p>
            <a:pPr algn="ctr"/>
            <a:r>
              <a:rPr lang="en-US" dirty="0"/>
              <a:t>The Process</a:t>
            </a:r>
          </a:p>
        </p:txBody>
      </p:sp>
    </p:spTree>
    <p:extLst>
      <p:ext uri="{BB962C8B-B14F-4D97-AF65-F5344CB8AC3E}">
        <p14:creationId xmlns:p14="http://schemas.microsoft.com/office/powerpoint/2010/main" val="866183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AD73D0-7A45-48BE-9FD4-21A68E358443}"/>
              </a:ext>
            </a:extLst>
          </p:cNvPr>
          <p:cNvSpPr>
            <a:spLocks noGrp="1"/>
          </p:cNvSpPr>
          <p:nvPr>
            <p:ph idx="1"/>
          </p:nvPr>
        </p:nvSpPr>
        <p:spPr>
          <a:xfrm>
            <a:off x="677334" y="1395348"/>
            <a:ext cx="10498666" cy="3880773"/>
          </a:xfrm>
        </p:spPr>
        <p:txBody>
          <a:bodyPr>
            <a:normAutofit/>
          </a:bodyPr>
          <a:lstStyle/>
          <a:p>
            <a:r>
              <a:rPr lang="en-US" sz="2800" dirty="0"/>
              <a:t>Remove heat and let cool.</a:t>
            </a:r>
          </a:p>
          <a:p>
            <a:r>
              <a:rPr lang="en-US" sz="2800" dirty="0"/>
              <a:t>The art of this is to apply enough heat, solder, then remove. Too much heat and the circuit board “land” (the copper) will lift.</a:t>
            </a:r>
          </a:p>
          <a:p>
            <a:r>
              <a:rPr lang="en-US" sz="2800" dirty="0"/>
              <a:t>Try to apply the solder to the parts to that will be soldered, not the tip of the iron.</a:t>
            </a:r>
          </a:p>
          <a:p>
            <a:endParaRPr lang="en-US" dirty="0"/>
          </a:p>
        </p:txBody>
      </p:sp>
      <p:sp>
        <p:nvSpPr>
          <p:cNvPr id="2" name="Title 1">
            <a:extLst>
              <a:ext uri="{FF2B5EF4-FFF2-40B4-BE49-F238E27FC236}">
                <a16:creationId xmlns:a16="http://schemas.microsoft.com/office/drawing/2014/main" id="{80A7E1F2-9A3B-4D30-B955-49543E83E22C}"/>
              </a:ext>
            </a:extLst>
          </p:cNvPr>
          <p:cNvSpPr>
            <a:spLocks noGrp="1"/>
          </p:cNvSpPr>
          <p:nvPr>
            <p:ph type="title"/>
          </p:nvPr>
        </p:nvSpPr>
        <p:spPr/>
        <p:txBody>
          <a:bodyPr/>
          <a:lstStyle/>
          <a:p>
            <a:pPr algn="ctr"/>
            <a:r>
              <a:rPr lang="en-US" dirty="0"/>
              <a:t>The Process</a:t>
            </a:r>
          </a:p>
        </p:txBody>
      </p:sp>
      <p:pic>
        <p:nvPicPr>
          <p:cNvPr id="6" name="Picture 7" descr="7-1-1-2">
            <a:extLst>
              <a:ext uri="{FF2B5EF4-FFF2-40B4-BE49-F238E27FC236}">
                <a16:creationId xmlns:a16="http://schemas.microsoft.com/office/drawing/2014/main" id="{6F183C32-44C3-4312-884D-B419287972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5098" y="4130610"/>
            <a:ext cx="3958782" cy="2452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55771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25867D-024F-4A52-89D7-2E4F803FACCC}"/>
              </a:ext>
            </a:extLst>
          </p:cNvPr>
          <p:cNvSpPr>
            <a:spLocks noGrp="1"/>
          </p:cNvSpPr>
          <p:nvPr>
            <p:ph idx="1"/>
          </p:nvPr>
        </p:nvSpPr>
        <p:spPr/>
        <p:txBody>
          <a:bodyPr>
            <a:normAutofit/>
          </a:bodyPr>
          <a:lstStyle/>
          <a:p>
            <a:r>
              <a:rPr lang="en-US" sz="2800" dirty="0"/>
              <a:t>The melting process lets to solder flow around the joint. The surface tension lets the solder “wick” into the joint.</a:t>
            </a:r>
          </a:p>
          <a:p>
            <a:r>
              <a:rPr lang="en-US" sz="2800" dirty="0"/>
              <a:t>Called “wetting”, the resulting joint should look like a small volcano.</a:t>
            </a:r>
          </a:p>
        </p:txBody>
      </p:sp>
      <p:sp>
        <p:nvSpPr>
          <p:cNvPr id="2" name="Title 1">
            <a:extLst>
              <a:ext uri="{FF2B5EF4-FFF2-40B4-BE49-F238E27FC236}">
                <a16:creationId xmlns:a16="http://schemas.microsoft.com/office/drawing/2014/main" id="{FB778109-9530-4FCC-A460-A3B28889B741}"/>
              </a:ext>
            </a:extLst>
          </p:cNvPr>
          <p:cNvSpPr>
            <a:spLocks noGrp="1"/>
          </p:cNvSpPr>
          <p:nvPr>
            <p:ph type="title"/>
          </p:nvPr>
        </p:nvSpPr>
        <p:spPr/>
        <p:txBody>
          <a:bodyPr/>
          <a:lstStyle/>
          <a:p>
            <a:pPr algn="ctr"/>
            <a:r>
              <a:rPr lang="en-US" dirty="0"/>
              <a:t>The Process</a:t>
            </a:r>
          </a:p>
        </p:txBody>
      </p:sp>
      <p:pic>
        <p:nvPicPr>
          <p:cNvPr id="4" name="Picture 8" descr="7-1-1-4">
            <a:extLst>
              <a:ext uri="{FF2B5EF4-FFF2-40B4-BE49-F238E27FC236}">
                <a16:creationId xmlns:a16="http://schemas.microsoft.com/office/drawing/2014/main" id="{3151CCDD-1933-44DE-A8CF-585C7A466C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92651" y="3568699"/>
            <a:ext cx="3406697" cy="226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08764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4152</TotalTime>
  <Words>606</Words>
  <Application>Microsoft Office PowerPoint</Application>
  <PresentationFormat>Widescreen</PresentationFormat>
  <Paragraphs>52</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Lucida Sans Unicode</vt:lpstr>
      <vt:lpstr>Verdana</vt:lpstr>
      <vt:lpstr>Wingdings 2</vt:lpstr>
      <vt:lpstr>Wingdings 3</vt:lpstr>
      <vt:lpstr>Concourse</vt:lpstr>
      <vt:lpstr>Soldering 100</vt:lpstr>
      <vt:lpstr>Soldering</vt:lpstr>
      <vt:lpstr>Soldering</vt:lpstr>
      <vt:lpstr>Solder Core</vt:lpstr>
      <vt:lpstr>Soldering Iron</vt:lpstr>
      <vt:lpstr>The Process</vt:lpstr>
      <vt:lpstr>The Process</vt:lpstr>
      <vt:lpstr>The Process</vt:lpstr>
      <vt:lpstr>The Process</vt:lpstr>
      <vt:lpstr>Good Vs Bad Solder Joints</vt:lpstr>
      <vt:lpstr>Solder Rework/Repair</vt:lpstr>
      <vt:lpstr>A Small Project Anderson Power Pole Polarity Tester</vt:lpstr>
      <vt:lpstr>Time Permitting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Soldering 100</dc:title>
  <dc:creator>Gerry Crenshaw</dc:creator>
  <cp:lastModifiedBy>Gerry Crenshaw</cp:lastModifiedBy>
  <cp:revision>44</cp:revision>
  <dcterms:created xsi:type="dcterms:W3CDTF">2019-01-23T19:34:23Z</dcterms:created>
  <dcterms:modified xsi:type="dcterms:W3CDTF">2019-01-28T05:37:22Z</dcterms:modified>
</cp:coreProperties>
</file>