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5" r:id="rId3"/>
    <p:sldId id="306" r:id="rId4"/>
    <p:sldId id="307" r:id="rId5"/>
    <p:sldId id="308" r:id="rId6"/>
    <p:sldId id="317" r:id="rId7"/>
    <p:sldId id="310" r:id="rId8"/>
    <p:sldId id="257" r:id="rId9"/>
    <p:sldId id="258" r:id="rId10"/>
    <p:sldId id="311" r:id="rId11"/>
    <p:sldId id="312" r:id="rId12"/>
    <p:sldId id="313" r:id="rId13"/>
    <p:sldId id="314" r:id="rId14"/>
    <p:sldId id="260" r:id="rId15"/>
    <p:sldId id="293" r:id="rId16"/>
    <p:sldId id="292" r:id="rId17"/>
    <p:sldId id="294" r:id="rId18"/>
    <p:sldId id="295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62" r:id="rId27"/>
    <p:sldId id="319" r:id="rId28"/>
    <p:sldId id="320" r:id="rId29"/>
    <p:sldId id="263" r:id="rId30"/>
    <p:sldId id="318" r:id="rId31"/>
    <p:sldId id="264" r:id="rId32"/>
    <p:sldId id="266" r:id="rId33"/>
    <p:sldId id="267" r:id="rId34"/>
    <p:sldId id="268" r:id="rId35"/>
    <p:sldId id="269" r:id="rId36"/>
    <p:sldId id="272" r:id="rId37"/>
    <p:sldId id="271" r:id="rId38"/>
    <p:sldId id="273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0" autoAdjust="0"/>
    <p:restoredTop sz="94660"/>
  </p:normalViewPr>
  <p:slideViewPr>
    <p:cSldViewPr>
      <p:cViewPr varScale="1">
        <p:scale>
          <a:sx n="54" d="100"/>
          <a:sy n="54" d="100"/>
        </p:scale>
        <p:origin x="-10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DE08-3D85-48FE-A908-E19FA41078E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FAE80-F9FD-47D0-80B6-B3EC206FA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ADEC-C64F-4FBA-95EF-B2EFF25E0FBC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AE07-80B9-45F9-8D23-0BBD23473F17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33DB-6077-4F17-8C18-60AD89C7D471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A29-B789-4BC8-92D2-C13C9D4B43AD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DEB5-A1BA-483E-AA19-20AD4F02DFF8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CCD9-98FA-4714-982E-7BEF6F59AAE5}" type="datetime1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1F8E-2152-410F-9258-8439867EDCC9}" type="datetime1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A77E-5C0B-4480-AFD5-D9F54DE67091}" type="datetime1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9CB7-44F6-43F6-B0EE-D1546E556573}" type="datetime1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08F9-25AA-443A-AD77-C9EC470A06D8}" type="datetime1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03C5-699F-4BFE-BDBE-DF9E2421BB0F}" type="datetime1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9416-1514-4236-824C-28B9F59402E8}" type="datetime1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41DD-990F-4FAA-98F6-46D33864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ultranet.com/~sstv/images/birdhea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http://www.ultranet.com/~sstv/images/around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2evl.com/" TargetMode="External"/><Relationship Id="rId2" Type="http://schemas.openxmlformats.org/officeDocument/2006/relationships/hyperlink" Target="http://www.g0hwc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yahoo.com/group/digsstv" TargetMode="External"/><Relationship Id="rId2" Type="http://schemas.openxmlformats.org/officeDocument/2006/relationships/hyperlink" Target="http://www.g0hwc.com/easypal_setup_help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qsl.net/wa0kk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5430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Slow Scan Television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u="sng" dirty="0" smtClean="0">
                <a:solidFill>
                  <a:srgbClr val="FFFF00"/>
                </a:solidFill>
              </a:rPr>
              <a:t>SSTV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4550" y="645795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Stillwater Amateur Radio Association</a:t>
            </a:r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5" y="2057400"/>
            <a:ext cx="391566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133600"/>
            <a:ext cx="4362615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405949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WAØKKE  -  AGØH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MMSSTV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55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dirty="0" smtClean="0">
                <a:solidFill>
                  <a:srgbClr val="FFFF00"/>
                </a:solidFill>
              </a:rPr>
              <a:t>asyPal DRM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80269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2-13-2016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228600"/>
            <a:ext cx="6096000" cy="17526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All You Need to get Started</a:t>
            </a:r>
          </a:p>
        </p:txBody>
      </p:sp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2971800" y="2438400"/>
          <a:ext cx="5486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Package" r:id="rId3" imgW="628560" imgH="485640" progId="Package">
                  <p:embed/>
                </p:oleObj>
              </mc:Choice>
              <mc:Fallback>
                <p:oleObj name="Package" r:id="rId3" imgW="62856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5486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8" name="Picture 58" descr="JVINTF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788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644" y="-152400"/>
            <a:ext cx="6096000" cy="9144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Another </a:t>
            </a:r>
            <a:r>
              <a:rPr lang="en-US" altLang="en-US" u="sng" dirty="0" smtClean="0">
                <a:solidFill>
                  <a:srgbClr val="FFFF00"/>
                </a:solidFill>
              </a:rPr>
              <a:t>Circuit</a:t>
            </a:r>
            <a:endParaRPr lang="en-US" altLang="en-US" dirty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343400" y="3186113"/>
          <a:ext cx="457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ackage" r:id="rId3" imgW="457200" imgH="485640" progId="Package">
                  <p:embed/>
                </p:oleObj>
              </mc:Choice>
              <mc:Fallback>
                <p:oleObj name="Package" r:id="rId3" imgW="45720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86113"/>
                        <a:ext cx="457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 descr="cir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04088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304800"/>
            <a:ext cx="6096000" cy="11430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And </a:t>
            </a:r>
            <a:r>
              <a:rPr lang="en-US" altLang="en-US" u="sng" dirty="0" smtClean="0">
                <a:solidFill>
                  <a:srgbClr val="FFFF00"/>
                </a:solidFill>
              </a:rPr>
              <a:t>Another…</a:t>
            </a:r>
            <a:endParaRPr lang="en-US" altLang="en-US" u="sng" dirty="0">
              <a:solidFill>
                <a:srgbClr val="FFFF00"/>
              </a:solidFill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86250" y="3186113"/>
          <a:ext cx="571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Package" r:id="rId3" imgW="571680" imgH="485640" progId="Package">
                  <p:embed/>
                </p:oleObj>
              </mc:Choice>
              <mc:Fallback>
                <p:oleObj name="Package" r:id="rId3" imgW="57168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3186113"/>
                        <a:ext cx="571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 descr="inter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68580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2-13-2016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Additional Circuits</a:t>
            </a:r>
          </a:p>
        </p:txBody>
      </p:sp>
      <p:pic>
        <p:nvPicPr>
          <p:cNvPr id="25605" name="Picture 5" descr="interface_rts_o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8501"/>
            <a:ext cx="6069304" cy="1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interface_rts_t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6069304" cy="1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nterface_si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50" y="1441538"/>
            <a:ext cx="6119054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Some  Interface Types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60" y="1752600"/>
            <a:ext cx="2609850" cy="146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SignaLink</a:t>
            </a:r>
            <a:r>
              <a:rPr lang="en-US" dirty="0" smtClean="0"/>
              <a:t> - $109.00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754819"/>
            <a:ext cx="3409950" cy="1464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4259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Rigblaster</a:t>
            </a:r>
            <a:r>
              <a:rPr lang="en-US" dirty="0" smtClean="0"/>
              <a:t>  -  $119.95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4041559"/>
            <a:ext cx="3276600" cy="1868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60128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Digi </a:t>
            </a:r>
            <a:r>
              <a:rPr lang="en-US" dirty="0" err="1" smtClean="0"/>
              <a:t>Vox</a:t>
            </a:r>
            <a:r>
              <a:rPr lang="en-US" dirty="0" smtClean="0"/>
              <a:t> - $36.95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53" y="4074110"/>
            <a:ext cx="2681304" cy="18357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64305" y="603152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Easy Digi Card - $15.95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95300" y="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What Kind of </a:t>
            </a:r>
            <a:r>
              <a:rPr lang="en-US" altLang="en-US" u="sng" dirty="0" smtClean="0">
                <a:solidFill>
                  <a:srgbClr val="FFFF00"/>
                </a:solidFill>
              </a:rPr>
              <a:t>Pictures</a:t>
            </a:r>
            <a:br>
              <a:rPr lang="en-US" altLang="en-US" u="sng" dirty="0" smtClean="0">
                <a:solidFill>
                  <a:srgbClr val="FFFF00"/>
                </a:solidFill>
              </a:rPr>
            </a:br>
            <a:r>
              <a:rPr lang="en-US" altLang="en-US" u="sng" dirty="0" smtClean="0">
                <a:solidFill>
                  <a:srgbClr val="FFFF00"/>
                </a:solidFill>
              </a:rPr>
              <a:t> </a:t>
            </a:r>
            <a:r>
              <a:rPr lang="en-US" altLang="en-US" u="sng" dirty="0">
                <a:solidFill>
                  <a:srgbClr val="FFFF00"/>
                </a:solidFill>
              </a:rPr>
              <a:t>are Sent Today?</a:t>
            </a:r>
          </a:p>
        </p:txBody>
      </p:sp>
      <p:pic>
        <p:nvPicPr>
          <p:cNvPr id="29700" name="Picture 4" descr="pur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32693"/>
            <a:ext cx="4572000" cy="33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648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096000" cy="11430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Pictures From the Past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362200" y="2590800"/>
          <a:ext cx="723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ackage" r:id="rId3" imgW="723960" imgH="485640" progId="Package">
                  <p:embed/>
                </p:oleObj>
              </mc:Choice>
              <mc:Fallback>
                <p:oleObj name="Package" r:id="rId3" imgW="72396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7239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 descr="airtest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airtest2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irtest4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6096000" cy="11430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What Not to Send</a:t>
            </a:r>
          </a:p>
        </p:txBody>
      </p:sp>
      <p:pic>
        <p:nvPicPr>
          <p:cNvPr id="53251" name="Picture 3" descr="x_ma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6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What Kind of Pictures are Sent Today?</a:t>
            </a:r>
          </a:p>
        </p:txBody>
      </p:sp>
      <p:pic>
        <p:nvPicPr>
          <p:cNvPr id="30725" name="Picture 5" descr="birdh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733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arou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19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096000" cy="11430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What Frequencies?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altLang="en-US" dirty="0"/>
              <a:t>3.845 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3.857 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7.171 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14.230 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14.233 </a:t>
            </a:r>
            <a:r>
              <a:rPr lang="en-US" altLang="en-US" dirty="0" smtClean="0"/>
              <a:t> (Mainly used for Digital SSTV)</a:t>
            </a:r>
            <a:endParaRPr lang="en-US" altLang="en-US" dirty="0"/>
          </a:p>
          <a:p>
            <a:pPr>
              <a:buClr>
                <a:schemeClr val="tx2"/>
              </a:buClr>
            </a:pPr>
            <a:r>
              <a:rPr lang="en-US" altLang="en-US" dirty="0"/>
              <a:t>21.340 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28.680 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145.5 MHz 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Topics of Discussion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096000" cy="46482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2000" b="1" dirty="0"/>
              <a:t>History of SSTV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What Equipment is Needed?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Slow Scan vs Fast Scan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Some favorite Circuits.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How Much Does it Cost?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What Kind of Images are Sent?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 smtClean="0"/>
              <a:t>Where </a:t>
            </a:r>
            <a:r>
              <a:rPr lang="en-US" altLang="en-US" sz="2000" b="1" dirty="0"/>
              <a:t>do I look for SSTV Signals?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Why SSTV?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Etiquette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Resources</a:t>
            </a:r>
          </a:p>
          <a:p>
            <a:pPr>
              <a:buClr>
                <a:schemeClr val="tx2"/>
              </a:buClr>
            </a:pPr>
            <a:r>
              <a:rPr lang="en-US" altLang="en-US" sz="2000" b="1" dirty="0"/>
              <a:t>Demo Time</a:t>
            </a:r>
          </a:p>
          <a:p>
            <a:pPr>
              <a:buClr>
                <a:schemeClr val="tx2"/>
              </a:buClr>
            </a:pPr>
            <a:endParaRPr lang="en-US" alt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17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What This </a:t>
            </a:r>
            <a:r>
              <a:rPr lang="en-US" altLang="en-US" u="sng" dirty="0" smtClean="0">
                <a:solidFill>
                  <a:srgbClr val="FFFF00"/>
                </a:solidFill>
              </a:rPr>
              <a:t>All Means</a:t>
            </a:r>
            <a:endParaRPr lang="en-US" altLang="en-US" u="sng" dirty="0">
              <a:solidFill>
                <a:srgbClr val="FFFF00"/>
              </a:solidFill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dirty="0"/>
              <a:t>SSTV is a way of SEEING who you are talking to.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One of the many MODES of Amateur Radio.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Anyone can get into it.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46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What We Need to Do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dirty="0"/>
              <a:t>Get MORE Folks on SSTV.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Start a Slow Scan Net?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Get (OXB) Dave to Take More Pictures of Shacks.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78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096000" cy="9144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Etiquette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295400"/>
            <a:ext cx="8839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 u="sng"/>
              <a:t>VERY IMPORTANT</a:t>
            </a:r>
            <a:r>
              <a:rPr lang="en-US" altLang="en-US" b="1"/>
              <a:t>: Before starting to TX a picture on a frequency, please ask in PHONE "Is this frequency in use for SSTV ??" Never  transmit if you hear any other signals ! </a:t>
            </a:r>
          </a:p>
          <a:p>
            <a:pPr>
              <a:buFontTx/>
              <a:buAutoNum type="arabicPeriod"/>
            </a:pPr>
            <a:r>
              <a:rPr lang="en-US" altLang="en-US" b="1"/>
              <a:t>SSTV is a lot more than "TX pictures". Use your mic between pictures ! Give comments about the RX/TX pictures ! Ask if the station is ready for your next picture ! When you want to answer a CQ picture, first ask the CQ'ing station in PHONE if he's ready for your picture ! This will avoid a lot of doubles and QRM !!!!! </a:t>
            </a:r>
          </a:p>
          <a:p>
            <a:pPr>
              <a:buFontTx/>
              <a:buAutoNum type="arabicPeriod"/>
            </a:pPr>
            <a:r>
              <a:rPr lang="en-US" altLang="en-US" b="1"/>
              <a:t>Never BREAK INTO a SSTV QSO by sending a picture ! Again BREAK IN in PHONE !!! Transmitting a "QRZ ?? QRZ ??" Picture is also not the right way to get a contact if there is QRM. Try a PHONE contact !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4191000" cy="9906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Etiquette</a:t>
            </a:r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0" y="1165225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buFontTx/>
              <a:buAutoNum type="arabicPeriod"/>
            </a:pPr>
            <a:r>
              <a:rPr lang="en-US" altLang="en-US" sz="2000" b="1" dirty="0"/>
              <a:t>  </a:t>
            </a:r>
            <a:r>
              <a:rPr lang="en-US" altLang="en-US" b="1" dirty="0"/>
              <a:t>28.680, 21.340 and 14.230 are calling </a:t>
            </a:r>
            <a:r>
              <a:rPr lang="en-US" altLang="en-US" b="1" dirty="0" smtClean="0"/>
              <a:t>frequencies for analog (MMSSTV). </a:t>
            </a:r>
            <a:r>
              <a:rPr lang="en-US" altLang="en-US" b="1" dirty="0"/>
              <a:t>Try to QSY to a clear spot  when you want to make a QSO with another station. The chance your QSO will be disturbed by a CQ picture is a lot less.</a:t>
            </a:r>
          </a:p>
          <a:p>
            <a:pPr lvl="1">
              <a:buFontTx/>
              <a:buAutoNum type="arabicPeriod"/>
            </a:pPr>
            <a:r>
              <a:rPr lang="en-US" altLang="en-US" b="1" dirty="0"/>
              <a:t>  20 meters is really overcrowded (and not only with SSTV!). Try the higher bands. 10 meters for example has a sea of (unused !!) space. Send a CQ picture on a "dead" band. You will be surprised at the answering station !! And mostly QRM free! (SSTV gets through when voice doesn't). </a:t>
            </a:r>
          </a:p>
          <a:p>
            <a:pPr lvl="1">
              <a:buFontTx/>
              <a:buAutoNum type="arabicPeriod"/>
            </a:pPr>
            <a:r>
              <a:rPr lang="en-US" altLang="en-US" b="1" dirty="0"/>
              <a:t> Try to be original in your pictures ! Station related pictures (shack, antennas, QTH, area, family </a:t>
            </a:r>
            <a:r>
              <a:rPr lang="en-US" altLang="en-US" b="1" dirty="0" err="1"/>
              <a:t>etc</a:t>
            </a:r>
            <a:r>
              <a:rPr lang="en-US" altLang="en-US" b="1" dirty="0"/>
              <a:t>) make SSTV really attractive ! Please don't transmit pictures containing PORNO, politics, commercials etc. </a:t>
            </a:r>
          </a:p>
          <a:p>
            <a:pPr lvl="1">
              <a:buFontTx/>
              <a:buAutoNum type="arabicPeriod"/>
            </a:pPr>
            <a:endParaRPr lang="en-US" altLang="en-US" b="1" dirty="0"/>
          </a:p>
          <a:p>
            <a:pPr lvl="1">
              <a:buFontTx/>
              <a:buAutoNum type="arabicPeriod"/>
            </a:pPr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3886200" cy="1143000"/>
          </a:xfrm>
        </p:spPr>
        <p:txBody>
          <a:bodyPr/>
          <a:lstStyle/>
          <a:p>
            <a:r>
              <a:rPr lang="en-US" altLang="en-US"/>
              <a:t>Etiquette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  <a:p>
            <a:pPr lvl="1">
              <a:buFontTx/>
              <a:buAutoNum type="arabicPeriod"/>
            </a:pPr>
            <a:r>
              <a:rPr lang="en-US" altLang="en-US" b="1" u="sng"/>
              <a:t>Very important</a:t>
            </a:r>
            <a:r>
              <a:rPr lang="en-US" altLang="en-US" b="1"/>
              <a:t>: Use the suggested SSTV frequencies with 3Kc spacing !!! </a:t>
            </a:r>
          </a:p>
          <a:p>
            <a:pPr lvl="1">
              <a:buFontTx/>
              <a:buAutoNum type="arabicPeriod"/>
            </a:pPr>
            <a:r>
              <a:rPr lang="en-US" altLang="en-US" b="1"/>
              <a:t> Here are the suggested SSTV frequencies : </a:t>
            </a:r>
          </a:p>
          <a:p>
            <a:pPr lvl="2">
              <a:buFontTx/>
              <a:buChar char="•"/>
            </a:pPr>
            <a:r>
              <a:rPr lang="en-US" altLang="en-US" b="1"/>
              <a:t>  </a:t>
            </a:r>
            <a:r>
              <a:rPr lang="en-US" altLang="en-US" b="1" u="sng"/>
              <a:t>10 Meters</a:t>
            </a:r>
            <a:r>
              <a:rPr lang="en-US" altLang="en-US" b="1"/>
              <a:t> : 28.673 28.677 </a:t>
            </a:r>
            <a:r>
              <a:rPr lang="en-US" altLang="en-US" b="1" u="sng">
                <a:solidFill>
                  <a:schemeClr val="tx2"/>
                </a:solidFill>
              </a:rPr>
              <a:t>28.680=calling frequency</a:t>
            </a:r>
            <a:r>
              <a:rPr lang="en-US" altLang="en-US" b="1"/>
              <a:t> 28.683, 28.686, 28.690=K3ASI repeater 28.700=ON4VRB repeater. </a:t>
            </a:r>
          </a:p>
          <a:p>
            <a:pPr lvl="2">
              <a:buFontTx/>
              <a:buChar char="•"/>
            </a:pPr>
            <a:r>
              <a:rPr lang="en-US" altLang="en-US" b="1"/>
              <a:t>  </a:t>
            </a:r>
            <a:r>
              <a:rPr lang="en-US" altLang="en-US" b="1" u="sng"/>
              <a:t>15 Meters</a:t>
            </a:r>
            <a:r>
              <a:rPr lang="en-US" altLang="en-US" b="1"/>
              <a:t> : 21.334, 21.337, </a:t>
            </a:r>
            <a:r>
              <a:rPr lang="en-US" altLang="en-US" b="1" u="sng">
                <a:solidFill>
                  <a:schemeClr val="tx2"/>
                </a:solidFill>
              </a:rPr>
              <a:t>21.340=calling frequency</a:t>
            </a:r>
            <a:r>
              <a:rPr lang="en-US" altLang="en-US" b="1"/>
              <a:t> 21.343, 21.346 Avoid SSTV around 21.350 because there is a Phone DX Net there ! </a:t>
            </a:r>
          </a:p>
          <a:p>
            <a:pPr lvl="2">
              <a:buFontTx/>
              <a:buChar char="•"/>
            </a:pPr>
            <a:r>
              <a:rPr lang="en-US" altLang="en-US" b="1"/>
              <a:t>  </a:t>
            </a:r>
            <a:r>
              <a:rPr lang="en-US" altLang="en-US" b="1" u="sng"/>
              <a:t>20 Meters</a:t>
            </a:r>
            <a:r>
              <a:rPr lang="en-US" altLang="en-US" b="1"/>
              <a:t> : </a:t>
            </a:r>
            <a:r>
              <a:rPr lang="en-US" altLang="en-US" b="1" u="sng">
                <a:solidFill>
                  <a:schemeClr val="tx2"/>
                </a:solidFill>
              </a:rPr>
              <a:t>14.230=calling frequency</a:t>
            </a:r>
            <a:r>
              <a:rPr lang="en-US" altLang="en-US" b="1"/>
              <a:t> 14.233 14.236 14.239 Avoid SSTV on 14.227 because there is a Phone DX Net there! </a:t>
            </a:r>
          </a:p>
          <a:p>
            <a:pPr lvl="2">
              <a:buFontTx/>
              <a:buChar char="•"/>
            </a:pPr>
            <a:r>
              <a:rPr lang="en-US" altLang="en-US" b="1"/>
              <a:t>  80% of all SSTV traffic is done on those frequencies so please don't transmit SSTV pictures BETWEEN those suggested frequencies, it will create QRM!!! 3Kc spacing is really a must for not interfering with nearby stations !! 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304800"/>
            <a:ext cx="3962400" cy="1143000"/>
          </a:xfrm>
        </p:spPr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Etiquette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557338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/>
            <a:r>
              <a:rPr kumimoji="1" lang="en-US" altLang="en-US" sz="24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en-US" sz="2800" b="1" dirty="0">
                <a:solidFill>
                  <a:schemeClr val="tx1"/>
                </a:solidFill>
              </a:rPr>
              <a:t>Don't hesitate to help (and sometimes even blame) stations who are not using the right operating practices</a:t>
            </a:r>
            <a:r>
              <a:rPr kumimoji="1" lang="en-US" altLang="en-US" sz="2800" b="1" dirty="0" smtClean="0">
                <a:solidFill>
                  <a:schemeClr val="tx1"/>
                </a:solidFill>
              </a:rPr>
              <a:t>.</a:t>
            </a:r>
          </a:p>
          <a:p>
            <a:pPr lvl="1" eaLnBrk="0" hangingPunct="0"/>
            <a:endParaRPr kumimoji="1" lang="en-US" altLang="en-US" sz="2800" b="1" dirty="0"/>
          </a:p>
          <a:p>
            <a:pPr lvl="1" eaLnBrk="0" hangingPunct="0"/>
            <a:r>
              <a:rPr kumimoji="1" lang="en-US" altLang="en-US" sz="28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en-US" sz="2800" b="1" u="sng" dirty="0">
                <a:solidFill>
                  <a:schemeClr val="tx1"/>
                </a:solidFill>
              </a:rPr>
              <a:t>And think about  this; everybody makes mistakes.</a:t>
            </a:r>
            <a:endParaRPr kumimoji="1" lang="en-US" altLang="en-US" sz="2800" u="sng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EASY  PAL  DRM  SSTV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1816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What is it?</a:t>
            </a:r>
          </a:p>
          <a:p>
            <a:pPr lvl="1"/>
            <a:r>
              <a:rPr lang="en-US" sz="9600" dirty="0" err="1">
                <a:solidFill>
                  <a:srgbClr val="FFFF00"/>
                </a:solidFill>
              </a:rPr>
              <a:t>EasyPal</a:t>
            </a:r>
            <a:r>
              <a:rPr lang="en-US" sz="9600" dirty="0">
                <a:solidFill>
                  <a:srgbClr val="FFFF00"/>
                </a:solidFill>
              </a:rPr>
              <a:t>  is a piece of software by Erik, VK4AES (SK) that uses DRM encoding </a:t>
            </a:r>
            <a:r>
              <a:rPr lang="en-US" sz="9600" dirty="0" smtClean="0">
                <a:solidFill>
                  <a:srgbClr val="FFFF00"/>
                </a:solidFill>
              </a:rPr>
              <a:t>to send a file</a:t>
            </a:r>
          </a:p>
          <a:p>
            <a:pPr lvl="1"/>
            <a:r>
              <a:rPr lang="en-US" sz="9600" dirty="0" smtClean="0">
                <a:solidFill>
                  <a:srgbClr val="FFFF00"/>
                </a:solidFill>
              </a:rPr>
              <a:t>‘DRM</a:t>
            </a:r>
            <a:r>
              <a:rPr lang="en-US" sz="9600" dirty="0">
                <a:solidFill>
                  <a:srgbClr val="FFFF00"/>
                </a:solidFill>
              </a:rPr>
              <a:t>’ stands for </a:t>
            </a:r>
            <a:r>
              <a:rPr lang="en-US" sz="9600" dirty="0" smtClean="0">
                <a:solidFill>
                  <a:srgbClr val="FFFF00"/>
                </a:solidFill>
              </a:rPr>
              <a:t>‘Digital Radio </a:t>
            </a:r>
            <a:r>
              <a:rPr lang="en-US" sz="9600" dirty="0" err="1" smtClean="0">
                <a:solidFill>
                  <a:srgbClr val="FFFF00"/>
                </a:solidFill>
              </a:rPr>
              <a:t>Mondiale</a:t>
            </a:r>
            <a:r>
              <a:rPr lang="en-US" sz="9600" dirty="0" smtClean="0">
                <a:solidFill>
                  <a:srgbClr val="FFFF00"/>
                </a:solidFill>
              </a:rPr>
              <a:t>’ </a:t>
            </a:r>
          </a:p>
          <a:p>
            <a:pPr lvl="2"/>
            <a:r>
              <a:rPr lang="en-US" sz="9600" dirty="0" smtClean="0">
                <a:solidFill>
                  <a:srgbClr val="FFFF00"/>
                </a:solidFill>
              </a:rPr>
              <a:t>‘</a:t>
            </a:r>
            <a:r>
              <a:rPr lang="en-US" sz="9600" dirty="0" err="1" smtClean="0">
                <a:solidFill>
                  <a:srgbClr val="FFFF00"/>
                </a:solidFill>
              </a:rPr>
              <a:t>Mondiale</a:t>
            </a:r>
            <a:r>
              <a:rPr lang="en-US" sz="9600" dirty="0" smtClean="0">
                <a:solidFill>
                  <a:srgbClr val="FFFF00"/>
                </a:solidFill>
              </a:rPr>
              <a:t>’ is Italian and means Worldwide in French</a:t>
            </a:r>
            <a:endParaRPr lang="en-US" sz="9600" dirty="0">
              <a:solidFill>
                <a:srgbClr val="FFFF00"/>
              </a:solidFill>
            </a:endParaRPr>
          </a:p>
          <a:p>
            <a:pPr lvl="2"/>
            <a:r>
              <a:rPr lang="en-US" sz="9600" dirty="0">
                <a:solidFill>
                  <a:srgbClr val="FFFF00"/>
                </a:solidFill>
              </a:rPr>
              <a:t>a newer digital mode used by broadcasters.</a:t>
            </a:r>
          </a:p>
          <a:p>
            <a:pPr lvl="1"/>
            <a:r>
              <a:rPr lang="en-US" sz="9600" dirty="0" smtClean="0">
                <a:solidFill>
                  <a:srgbClr val="FFFF00"/>
                </a:solidFill>
              </a:rPr>
              <a:t>‘PAL’ </a:t>
            </a:r>
            <a:r>
              <a:rPr lang="en-US" sz="9600" dirty="0">
                <a:solidFill>
                  <a:srgbClr val="FFFF00"/>
                </a:solidFill>
              </a:rPr>
              <a:t>is European standard that corresponds to our NTSC video standard</a:t>
            </a:r>
          </a:p>
          <a:p>
            <a:pPr lvl="0"/>
            <a:r>
              <a:rPr lang="en-US" sz="9600" dirty="0" err="1">
                <a:solidFill>
                  <a:srgbClr val="FFFF00"/>
                </a:solidFill>
              </a:rPr>
              <a:t>EasyPal</a:t>
            </a:r>
            <a:r>
              <a:rPr lang="en-US" sz="9600" dirty="0">
                <a:solidFill>
                  <a:srgbClr val="FFFF00"/>
                </a:solidFill>
              </a:rPr>
              <a:t> uses OFDM modulation </a:t>
            </a:r>
            <a:r>
              <a:rPr lang="en-US" sz="9600" dirty="0" smtClean="0">
                <a:solidFill>
                  <a:srgbClr val="FFFF00"/>
                </a:solidFill>
              </a:rPr>
              <a:t>which results </a:t>
            </a:r>
            <a:r>
              <a:rPr lang="en-US" sz="9600" dirty="0">
                <a:solidFill>
                  <a:srgbClr val="FFFF00"/>
                </a:solidFill>
              </a:rPr>
              <a:t>in a 2.5 </a:t>
            </a:r>
            <a:r>
              <a:rPr lang="en-US" sz="9600" dirty="0" err="1">
                <a:solidFill>
                  <a:srgbClr val="FFFF00"/>
                </a:solidFill>
              </a:rPr>
              <a:t>Khz</a:t>
            </a:r>
            <a:r>
              <a:rPr lang="en-US" sz="9600" dirty="0">
                <a:solidFill>
                  <a:srgbClr val="FFFF00"/>
                </a:solidFill>
              </a:rPr>
              <a:t> bandwidth</a:t>
            </a:r>
          </a:p>
          <a:p>
            <a:pPr lvl="2"/>
            <a:r>
              <a:rPr lang="en-US" sz="9600" dirty="0">
                <a:solidFill>
                  <a:srgbClr val="FFFF00"/>
                </a:solidFill>
              </a:rPr>
              <a:t>A large number of closely spaced orthogonal sub-carrier signals </a:t>
            </a:r>
            <a:r>
              <a:rPr lang="en-US" sz="9600" dirty="0" smtClean="0">
                <a:solidFill>
                  <a:srgbClr val="FFFF00"/>
                </a:solidFill>
              </a:rPr>
              <a:t>(4-64)</a:t>
            </a:r>
            <a:endParaRPr lang="en-US" sz="9600" dirty="0">
              <a:solidFill>
                <a:srgbClr val="FFFF00"/>
              </a:solidFill>
            </a:endParaRPr>
          </a:p>
          <a:p>
            <a:pPr lvl="0"/>
            <a:r>
              <a:rPr lang="en-US" sz="9600" dirty="0">
                <a:solidFill>
                  <a:srgbClr val="FFFF00"/>
                </a:solidFill>
              </a:rPr>
              <a:t>Images are disassembled pixel by pixel and sent as a digital stream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LIVE  DEMO  OF  MMSSTV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3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55468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</a:rPr>
              <a:t>MMSSTV  Resources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599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MMSSTV  by JE3HHT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sstv.ccome.at/mmsstv.html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rgbClr val="FFFF00"/>
                </a:solidFill>
              </a:rPr>
              <a:t>G0HWC-MMSSTV &amp;  </a:t>
            </a:r>
            <a:r>
              <a:rPr lang="en-US" sz="2800" u="sng" dirty="0" err="1" smtClean="0">
                <a:solidFill>
                  <a:srgbClr val="FFFF00"/>
                </a:solidFill>
              </a:rPr>
              <a:t>EasyPal</a:t>
            </a:r>
            <a:endParaRPr lang="en-US" sz="2800" u="sng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g0hwc.com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rgbClr val="FFFF00"/>
                </a:solidFill>
              </a:rPr>
              <a:t>WA0KKE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www.qsl.net/wa0kke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021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All types of files and pictures can be sent</a:t>
            </a:r>
          </a:p>
          <a:p>
            <a:pPr lvl="1"/>
            <a:r>
              <a:rPr lang="en-US" sz="2300" dirty="0" smtClean="0">
                <a:solidFill>
                  <a:srgbClr val="FFFF00"/>
                </a:solidFill>
              </a:rPr>
              <a:t>Jpeg, Text, XLS, PDF</a:t>
            </a:r>
          </a:p>
          <a:p>
            <a:r>
              <a:rPr lang="en-US" sz="2700" dirty="0" smtClean="0">
                <a:solidFill>
                  <a:srgbClr val="FFFF00"/>
                </a:solidFill>
              </a:rPr>
              <a:t>Files or pictures can be sent in two ways</a:t>
            </a:r>
          </a:p>
          <a:p>
            <a:pPr lvl="1"/>
            <a:r>
              <a:rPr lang="en-US" sz="2300" dirty="0" smtClean="0">
                <a:solidFill>
                  <a:srgbClr val="FFFF00"/>
                </a:solidFill>
              </a:rPr>
              <a:t>Station to station </a:t>
            </a:r>
          </a:p>
          <a:p>
            <a:pPr lvl="2"/>
            <a:r>
              <a:rPr lang="en-US" sz="1900" dirty="0" smtClean="0">
                <a:solidFill>
                  <a:srgbClr val="FFFF00"/>
                </a:solidFill>
              </a:rPr>
              <a:t>Info sent via RF on HF or VHF bands</a:t>
            </a:r>
          </a:p>
          <a:p>
            <a:pPr lvl="1"/>
            <a:r>
              <a:rPr lang="en-US" sz="2300" dirty="0" smtClean="0">
                <a:solidFill>
                  <a:srgbClr val="FFFF00"/>
                </a:solidFill>
              </a:rPr>
              <a:t>Hybrid Assisted</a:t>
            </a:r>
          </a:p>
          <a:p>
            <a:pPr lvl="2"/>
            <a:r>
              <a:rPr lang="en-US" sz="1900" dirty="0" smtClean="0">
                <a:solidFill>
                  <a:srgbClr val="FFFF00"/>
                </a:solidFill>
              </a:rPr>
              <a:t>Only station header with call sign and FTP address is sent</a:t>
            </a:r>
          </a:p>
          <a:p>
            <a:pPr lvl="2"/>
            <a:r>
              <a:rPr lang="en-US" sz="1900" dirty="0" smtClean="0">
                <a:solidFill>
                  <a:srgbClr val="FFFF00"/>
                </a:solidFill>
              </a:rPr>
              <a:t>File information is sent over the Internet to a server</a:t>
            </a:r>
          </a:p>
          <a:p>
            <a:pPr lvl="2"/>
            <a:r>
              <a:rPr lang="en-US" sz="1900" dirty="0" smtClean="0">
                <a:solidFill>
                  <a:srgbClr val="FFFF00"/>
                </a:solidFill>
              </a:rPr>
              <a:t>Receive station automatically grabs the file from the server and displays it on the screen</a:t>
            </a:r>
          </a:p>
          <a:p>
            <a:r>
              <a:rPr lang="en-US" sz="2700" dirty="0" smtClean="0">
                <a:solidFill>
                  <a:srgbClr val="FFFF00"/>
                </a:solidFill>
              </a:rPr>
              <a:t>Advantage over Analog SSTV</a:t>
            </a:r>
          </a:p>
          <a:p>
            <a:pPr lvl="1"/>
            <a:r>
              <a:rPr lang="en-US" sz="2300" dirty="0" smtClean="0">
                <a:solidFill>
                  <a:srgbClr val="FFFF00"/>
                </a:solidFill>
              </a:rPr>
              <a:t>No distortion in a received picture or file</a:t>
            </a:r>
          </a:p>
          <a:p>
            <a:pPr lvl="1"/>
            <a:r>
              <a:rPr lang="en-US" sz="2300" dirty="0" smtClean="0">
                <a:solidFill>
                  <a:srgbClr val="FFFF00"/>
                </a:solidFill>
              </a:rPr>
              <a:t>“Either you get the complete picture or you don’t.”</a:t>
            </a:r>
          </a:p>
          <a:p>
            <a:endParaRPr lang="en-US" sz="2700" dirty="0" smtClean="0">
              <a:solidFill>
                <a:srgbClr val="FFFF00"/>
              </a:solidFill>
            </a:endParaRPr>
          </a:p>
          <a:p>
            <a:pPr lvl="1"/>
            <a:endParaRPr lang="en-US" sz="23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EASY  PAL  DRM  SSTV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96000" cy="990600"/>
          </a:xfrm>
        </p:spPr>
        <p:txBody>
          <a:bodyPr>
            <a:noAutofit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History of SSTV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6096000" cy="5410200"/>
          </a:xfrm>
        </p:spPr>
        <p:txBody>
          <a:bodyPr/>
          <a:lstStyle/>
          <a:p>
            <a:pPr marL="457200" indent="-457200">
              <a:buClr>
                <a:schemeClr val="tx2"/>
              </a:buClr>
            </a:pPr>
            <a:r>
              <a:rPr lang="en-US" altLang="en-US" sz="2400" b="1" dirty="0">
                <a:cs typeface="Times New Roman" pitchFamily="18" charset="0"/>
              </a:rPr>
              <a:t>Amateur SSTV has been around since </a:t>
            </a:r>
            <a:r>
              <a:rPr lang="en-US" altLang="en-US" sz="2400" b="1" dirty="0" smtClean="0">
                <a:cs typeface="Times New Roman" pitchFamily="18" charset="0"/>
              </a:rPr>
              <a:t>1957. </a:t>
            </a:r>
            <a:endParaRPr lang="en-US" altLang="en-US" sz="2400" b="1" dirty="0"/>
          </a:p>
          <a:p>
            <a:pPr marL="457200" indent="-457200">
              <a:buClr>
                <a:schemeClr val="tx2"/>
              </a:buClr>
            </a:pPr>
            <a:r>
              <a:rPr lang="en-US" altLang="en-US" sz="2400" b="1" dirty="0">
                <a:cs typeface="Times New Roman" pitchFamily="18" charset="0"/>
              </a:rPr>
              <a:t>SSTV started out with surplus radar display tubes with very long persistence ("P7") phosphors. This allowed an image to be painted on the screen over a period of a few seconds.</a:t>
            </a:r>
            <a:r>
              <a:rPr lang="en-US" altLang="en-US" sz="2400" b="1" dirty="0"/>
              <a:t> </a:t>
            </a:r>
          </a:p>
          <a:p>
            <a:pPr marL="457200" indent="-457200">
              <a:buClr>
                <a:schemeClr val="tx2"/>
              </a:buClr>
            </a:pPr>
            <a:r>
              <a:rPr lang="en-US" altLang="en-US" sz="2400" b="1" dirty="0">
                <a:cs typeface="Times New Roman" pitchFamily="18" charset="0"/>
              </a:rPr>
              <a:t>Flying Spot scanners Were used to “look at pictures” and send signals to Tape Recorders.</a:t>
            </a:r>
          </a:p>
          <a:p>
            <a:pPr marL="457200" indent="-457200">
              <a:buClr>
                <a:schemeClr val="tx2"/>
              </a:buClr>
            </a:pPr>
            <a:r>
              <a:rPr lang="en-US" altLang="en-US" sz="2400" b="1" dirty="0">
                <a:cs typeface="Times New Roman" pitchFamily="18" charset="0"/>
              </a:rPr>
              <a:t>Pictures were stored on tape recorders and on Polaroid pictures.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altLang="en-US" sz="2400" b="1" dirty="0"/>
          </a:p>
          <a:p>
            <a:pPr marL="457200" indent="-457200"/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251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Where Do I get </a:t>
            </a:r>
            <a:r>
              <a:rPr lang="en-US" u="sng" dirty="0" err="1" smtClean="0">
                <a:solidFill>
                  <a:srgbClr val="FFFF00"/>
                </a:solidFill>
              </a:rPr>
              <a:t>EasyPal</a:t>
            </a:r>
            <a:r>
              <a:rPr lang="en-US" u="sng" dirty="0" smtClean="0">
                <a:solidFill>
                  <a:srgbClr val="FFFF00"/>
                </a:solidFill>
              </a:rPr>
              <a:t>?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Download </a:t>
            </a:r>
            <a:r>
              <a:rPr lang="en-US" dirty="0" err="1" smtClean="0">
                <a:solidFill>
                  <a:srgbClr val="FFFF00"/>
                </a:solidFill>
              </a:rPr>
              <a:t>EasyPal</a:t>
            </a:r>
            <a:r>
              <a:rPr lang="en-US" dirty="0" smtClean="0">
                <a:solidFill>
                  <a:srgbClr val="FFFF00"/>
                </a:solidFill>
              </a:rPr>
              <a:t> Ver. 07 Oct 2014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2"/>
              </a:rPr>
              <a:t>www.g0hwc.com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This site provides all of the info you need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u="sng" dirty="0" smtClean="0">
                <a:hlinkClick r:id="rId3"/>
              </a:rPr>
              <a:t>www.vk2evl.com</a:t>
            </a:r>
            <a:endParaRPr lang="en-US" u="sng" dirty="0" smtClean="0"/>
          </a:p>
          <a:p>
            <a:pPr lvl="1"/>
            <a:r>
              <a:rPr lang="en-US" u="sng" dirty="0" smtClean="0"/>
              <a:t>www.kc1cs.com/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" y="1066800"/>
            <a:ext cx="8870131" cy="44991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81000"/>
            <a:ext cx="9144000" cy="61838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564840"/>
            <a:ext cx="2895600" cy="365125"/>
          </a:xfrm>
        </p:spPr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1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Easy Pal  Main  Screen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83" y="794938"/>
            <a:ext cx="5649114" cy="57253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678651" y="2581274"/>
            <a:ext cx="1219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8651" y="3267074"/>
            <a:ext cx="1143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8651" y="3267074"/>
            <a:ext cx="1143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2953434"/>
            <a:ext cx="160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Leave these checked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3101" y="28575"/>
            <a:ext cx="25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FFFF00"/>
                </a:solidFill>
              </a:rPr>
              <a:t>EasyPal</a:t>
            </a:r>
            <a:r>
              <a:rPr lang="en-US" u="sng" dirty="0" smtClean="0">
                <a:solidFill>
                  <a:srgbClr val="FFFF00"/>
                </a:solidFill>
              </a:rPr>
              <a:t> SSTV Initial Setup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5687219" cy="564911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14" y="2514600"/>
            <a:ext cx="2124372" cy="1238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762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Click Setup c/s and select ‘</a:t>
            </a:r>
            <a:r>
              <a:rPr lang="en-US" dirty="0" err="1" smtClean="0"/>
              <a:t>Callsign</a:t>
            </a:r>
            <a:r>
              <a:rPr lang="en-US" dirty="0" smtClean="0"/>
              <a:t>’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Enter your call sign in box and click ok.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3101" y="28575"/>
            <a:ext cx="25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FFFF00"/>
                </a:solidFill>
              </a:rPr>
              <a:t>EasyPal</a:t>
            </a:r>
            <a:r>
              <a:rPr lang="en-US" u="sng" dirty="0" smtClean="0">
                <a:solidFill>
                  <a:srgbClr val="FFFF00"/>
                </a:solidFill>
              </a:rPr>
              <a:t> SSTV Initial Setup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5062737" cy="429643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5106113" cy="2781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3473" y="28575"/>
            <a:ext cx="25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FFFF00"/>
                </a:solidFill>
              </a:rPr>
              <a:t>EasyPal</a:t>
            </a:r>
            <a:r>
              <a:rPr lang="en-US" u="sng" dirty="0" smtClean="0">
                <a:solidFill>
                  <a:srgbClr val="FFFF00"/>
                </a:solidFill>
              </a:rPr>
              <a:t> SSTV Initial Setup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7206" y="533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 smtClean="0"/>
              <a:t>Click on Setup then ‘Soundcard’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Select RX and TX devices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Click ‘Assign’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Select PTT or VOX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399"/>
            <a:ext cx="5106113" cy="28578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273050"/>
          </a:xfrm>
        </p:spPr>
        <p:txBody>
          <a:bodyPr/>
          <a:lstStyle/>
          <a:p>
            <a:r>
              <a:rPr lang="en-US" smtClean="0"/>
              <a:t>2-13-2016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</a:rPr>
              <a:t>LIVE DEMO OF EASYPAL</a:t>
            </a:r>
            <a:endParaRPr lang="en-US" sz="40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Easy  Pal  Resources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Easy Pal Setup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www.g0hwc.com/easypal_setup_help.html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DIGSSTV Group Help (Yahoo.com)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hlinkClick r:id="rId3"/>
              </a:rPr>
              <a:t>http://</a:t>
            </a:r>
            <a:r>
              <a:rPr lang="en-US" sz="2800" u="sng" dirty="0" smtClean="0">
                <a:hlinkClick r:id="rId3"/>
              </a:rPr>
              <a:t>groups.yahoo.com/group/digsstv</a:t>
            </a:r>
            <a:endParaRPr lang="en-US" sz="2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WA0KKE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4"/>
              </a:rPr>
              <a:t>www.qsl.net/wa0kke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Digi-Sites Download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www.w3wvg.com</a:t>
            </a:r>
            <a:endParaRPr lang="en-US" sz="2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64762"/>
            <a:ext cx="2895600" cy="365125"/>
          </a:xfrm>
        </p:spPr>
        <p:txBody>
          <a:bodyPr/>
          <a:lstStyle/>
          <a:p>
            <a:r>
              <a:rPr lang="en-US" smtClean="0"/>
              <a:t>2-13-2016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2438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QUESTIONS?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1219200"/>
            <a:ext cx="701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Join us on </a:t>
            </a:r>
            <a:r>
              <a:rPr lang="en-US" sz="3600" dirty="0" smtClean="0">
                <a:solidFill>
                  <a:srgbClr val="FFFF00"/>
                </a:solidFill>
              </a:rPr>
              <a:t>3.737 </a:t>
            </a:r>
            <a:r>
              <a:rPr lang="en-US" sz="3600" dirty="0" err="1" smtClean="0">
                <a:solidFill>
                  <a:srgbClr val="FFFF00"/>
                </a:solidFill>
              </a:rPr>
              <a:t>Khz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every Wednesday </a:t>
            </a:r>
            <a:r>
              <a:rPr lang="en-US" sz="3600" dirty="0" smtClean="0">
                <a:solidFill>
                  <a:srgbClr val="FFFF00"/>
                </a:solidFill>
              </a:rPr>
              <a:t>morning at </a:t>
            </a:r>
            <a:r>
              <a:rPr lang="en-US" sz="3600" dirty="0">
                <a:solidFill>
                  <a:srgbClr val="FFFF00"/>
                </a:solidFill>
              </a:rPr>
              <a:t>0900</a:t>
            </a:r>
          </a:p>
          <a:p>
            <a:r>
              <a:rPr lang="en-US" sz="3600" dirty="0">
                <a:solidFill>
                  <a:srgbClr val="FFFF00"/>
                </a:solidFill>
              </a:rPr>
              <a:t>For the MMSSTV/EASYPAL </a:t>
            </a:r>
            <a:r>
              <a:rPr lang="en-US" sz="3600" dirty="0" smtClean="0">
                <a:solidFill>
                  <a:srgbClr val="FFFF00"/>
                </a:solidFill>
              </a:rPr>
              <a:t>‘PJ’ Net.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We </a:t>
            </a:r>
            <a:r>
              <a:rPr lang="en-US" sz="3600" dirty="0">
                <a:solidFill>
                  <a:srgbClr val="FFFF00"/>
                </a:solidFill>
              </a:rPr>
              <a:t>think you’ll enjoy rag chewing at it’s best over a great assortment of </a:t>
            </a:r>
            <a:r>
              <a:rPr lang="en-US" sz="3600" dirty="0" smtClean="0">
                <a:solidFill>
                  <a:srgbClr val="FFFF00"/>
                </a:solidFill>
              </a:rPr>
              <a:t>pictures sent by all </a:t>
            </a:r>
            <a:r>
              <a:rPr lang="en-US" sz="3600" smtClean="0">
                <a:solidFill>
                  <a:srgbClr val="FFFF00"/>
                </a:solidFill>
              </a:rPr>
              <a:t>who check in.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History of SSTV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cs typeface="Arial" charset="0"/>
              </a:rPr>
              <a:t>1981:</a:t>
            </a:r>
            <a:r>
              <a:rPr lang="en-US" altLang="en-US" dirty="0">
                <a:cs typeface="Arial" charset="0"/>
              </a:rPr>
              <a:t> First combined high-resolution color </a:t>
            </a:r>
            <a:r>
              <a:rPr lang="en-US" altLang="en-US" dirty="0" err="1">
                <a:cs typeface="Arial" charset="0"/>
              </a:rPr>
              <a:t>sstv</a:t>
            </a:r>
            <a:r>
              <a:rPr lang="en-US" altLang="en-US" dirty="0">
                <a:cs typeface="Arial" charset="0"/>
              </a:rPr>
              <a:t> and fax </a:t>
            </a:r>
            <a:r>
              <a:rPr lang="en-US" altLang="en-US" dirty="0" err="1">
                <a:cs typeface="Arial" charset="0"/>
              </a:rPr>
              <a:t>scanconverter</a:t>
            </a:r>
            <a:r>
              <a:rPr lang="en-US" altLang="en-US" dirty="0">
                <a:cs typeface="Arial" charset="0"/>
              </a:rPr>
              <a:t> SC-1. This unique system did not only allow to easily generate live </a:t>
            </a:r>
            <a:r>
              <a:rPr lang="en-US" altLang="en-US" dirty="0" err="1">
                <a:cs typeface="Arial" charset="0"/>
              </a:rPr>
              <a:t>sstv</a:t>
            </a:r>
            <a:r>
              <a:rPr lang="en-US" altLang="en-US" dirty="0">
                <a:cs typeface="Arial" charset="0"/>
              </a:rPr>
              <a:t> pictures with any standard </a:t>
            </a:r>
            <a:r>
              <a:rPr lang="en-US" altLang="en-US" dirty="0" err="1">
                <a:cs typeface="Arial" charset="0"/>
              </a:rPr>
              <a:t>black&amp;white</a:t>
            </a:r>
            <a:r>
              <a:rPr lang="en-US" altLang="en-US" dirty="0">
                <a:cs typeface="Arial" charset="0"/>
              </a:rPr>
              <a:t> camera but also allowed reception of high resolution fax and </a:t>
            </a:r>
            <a:r>
              <a:rPr lang="en-US" altLang="en-US" dirty="0" err="1">
                <a:cs typeface="Arial" charset="0"/>
              </a:rPr>
              <a:t>wefax</a:t>
            </a:r>
            <a:r>
              <a:rPr lang="en-US" altLang="en-US" dirty="0">
                <a:cs typeface="Arial" charset="0"/>
              </a:rPr>
              <a:t> images from polar orbiting and geostationary weather satellites and to convert fax to </a:t>
            </a:r>
            <a:r>
              <a:rPr lang="en-US" altLang="en-US" dirty="0" err="1">
                <a:cs typeface="Arial" charset="0"/>
              </a:rPr>
              <a:t>sstv</a:t>
            </a:r>
            <a:r>
              <a:rPr lang="en-US" altLang="en-US" dirty="0">
                <a:cs typeface="Arial" charset="0"/>
              </a:rPr>
              <a:t> and vice versa.</a:t>
            </a:r>
            <a:r>
              <a:rPr lang="en-US" altLang="en-US" sz="2400" dirty="0">
                <a:cs typeface="Arial" charset="0"/>
              </a:rPr>
              <a:t/>
            </a:r>
            <a:br>
              <a:rPr lang="en-US" altLang="en-US" sz="2400" dirty="0">
                <a:cs typeface="Arial" charset="0"/>
              </a:rPr>
            </a:br>
            <a:endParaRPr lang="en-US" altLang="en-US" sz="2400" dirty="0">
              <a:cs typeface="Arial" charset="0"/>
            </a:endParaRPr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History of SSTV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cs typeface="Arial" charset="0"/>
              </a:rPr>
              <a:t>1986:</a:t>
            </a:r>
            <a:r>
              <a:rPr lang="en-US" altLang="en-US" dirty="0">
                <a:cs typeface="Arial" charset="0"/>
              </a:rPr>
              <a:t> High resolution color </a:t>
            </a:r>
            <a:r>
              <a:rPr lang="en-US" altLang="en-US" dirty="0" err="1">
                <a:cs typeface="Arial" charset="0"/>
              </a:rPr>
              <a:t>sstv</a:t>
            </a:r>
            <a:r>
              <a:rPr lang="en-US" altLang="en-US" dirty="0">
                <a:cs typeface="Arial" charset="0"/>
              </a:rPr>
              <a:t> &amp; fax </a:t>
            </a:r>
            <a:r>
              <a:rPr lang="en-US" altLang="en-US" dirty="0" err="1">
                <a:cs typeface="Arial" charset="0"/>
              </a:rPr>
              <a:t>scanconverter</a:t>
            </a:r>
            <a:r>
              <a:rPr lang="en-US" altLang="en-US" dirty="0">
                <a:cs typeface="Arial" charset="0"/>
              </a:rPr>
              <a:t> SC-2, allowed higher than </a:t>
            </a:r>
            <a:r>
              <a:rPr lang="en-US" altLang="en-US" dirty="0" err="1">
                <a:cs typeface="Arial" charset="0"/>
              </a:rPr>
              <a:t>tv</a:t>
            </a:r>
            <a:r>
              <a:rPr lang="en-US" altLang="en-US" dirty="0">
                <a:cs typeface="Arial" charset="0"/>
              </a:rPr>
              <a:t>-quality images (512 pixels per line) to be transmitted via ham radio. Became a difficult to reach standard for all software developers.</a:t>
            </a:r>
            <a:br>
              <a:rPr lang="en-US" altLang="en-US" dirty="0">
                <a:cs typeface="Arial" charset="0"/>
              </a:rPr>
            </a:br>
            <a:endParaRPr lang="en-US" alt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cs typeface="Arial" charset="0"/>
              </a:rPr>
              <a:t>1993:</a:t>
            </a:r>
            <a:r>
              <a:rPr lang="en-US" altLang="en-US" dirty="0">
                <a:cs typeface="Arial" charset="0"/>
              </a:rPr>
              <a:t> SC-3 SSTV &amp; FAX-PC-</a:t>
            </a:r>
            <a:r>
              <a:rPr lang="en-US" altLang="en-US" dirty="0" err="1">
                <a:cs typeface="Arial" charset="0"/>
              </a:rPr>
              <a:t>Scanconverter</a:t>
            </a:r>
            <a:r>
              <a:rPr lang="en-US" altLang="en-US" dirty="0">
                <a:cs typeface="Arial" charset="0"/>
              </a:rPr>
              <a:t> with DK7BO-DOS-Software.</a:t>
            </a:r>
            <a:br>
              <a:rPr lang="en-US" altLang="en-US" dirty="0">
                <a:cs typeface="Arial" charset="0"/>
              </a:rPr>
            </a:br>
            <a:endParaRPr lang="en-US" alt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u="sng" dirty="0">
                <a:solidFill>
                  <a:srgbClr val="FFFF00"/>
                </a:solidFill>
              </a:rPr>
              <a:t>History of </a:t>
            </a:r>
            <a:r>
              <a:rPr lang="en-US" altLang="en-US" u="sng" dirty="0" smtClean="0">
                <a:solidFill>
                  <a:srgbClr val="FFFF00"/>
                </a:solidFill>
              </a:rPr>
              <a:t>SSTV</a:t>
            </a:r>
            <a:endParaRPr lang="en-US" altLang="en-US" u="sng" dirty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dirty="0">
                <a:cs typeface="Arial" charset="0"/>
              </a:rPr>
              <a:t>1995: First true Windows SSTV-Program "</a:t>
            </a:r>
            <a:r>
              <a:rPr lang="en-US" altLang="en-US" sz="2800" b="1" dirty="0" err="1">
                <a:cs typeface="Arial" charset="0"/>
              </a:rPr>
              <a:t>Charly</a:t>
            </a:r>
            <a:r>
              <a:rPr lang="en-US" altLang="en-US" sz="2800" b="1" dirty="0">
                <a:cs typeface="Arial" charset="0"/>
              </a:rPr>
              <a:t>"</a:t>
            </a:r>
            <a:r>
              <a:rPr lang="en-US" altLang="en-US" sz="2800" dirty="0">
                <a:cs typeface="Arial" charset="0"/>
              </a:rPr>
              <a:t> developed by </a:t>
            </a:r>
            <a:r>
              <a:rPr lang="en-US" altLang="en-US" sz="2800" b="1" dirty="0">
                <a:cs typeface="Arial" charset="0"/>
              </a:rPr>
              <a:t>DJ6PS</a:t>
            </a:r>
            <a:r>
              <a:rPr lang="en-US" altLang="en-US" sz="2800" dirty="0">
                <a:cs typeface="Arial" charset="0"/>
              </a:rPr>
              <a:t> for the SC-3 PC-</a:t>
            </a:r>
            <a:r>
              <a:rPr lang="en-US" altLang="en-US" sz="2800" dirty="0" err="1">
                <a:cs typeface="Arial" charset="0"/>
              </a:rPr>
              <a:t>Scanconverter</a:t>
            </a:r>
            <a:r>
              <a:rPr lang="en-US" altLang="en-US" sz="2800" dirty="0" smtClean="0">
                <a:cs typeface="Arial" charset="0"/>
              </a:rPr>
              <a:t>.</a:t>
            </a:r>
            <a:r>
              <a:rPr lang="en-US" altLang="en-US" sz="2800" dirty="0">
                <a:cs typeface="Arial" charset="0"/>
              </a:rPr>
              <a:t/>
            </a:r>
            <a:br>
              <a:rPr lang="en-US" altLang="en-US" sz="2800" dirty="0">
                <a:cs typeface="Arial" charset="0"/>
              </a:rPr>
            </a:br>
            <a:endParaRPr lang="en-US" altLang="en-US" sz="2800" dirty="0">
              <a:cs typeface="Arial" charset="0"/>
            </a:endParaRPr>
          </a:p>
          <a:p>
            <a:r>
              <a:rPr lang="en-US" altLang="en-US" sz="2800" b="1" dirty="0">
                <a:cs typeface="Arial" charset="0"/>
              </a:rPr>
              <a:t>1997:</a:t>
            </a:r>
            <a:r>
              <a:rPr lang="en-US" altLang="en-US" sz="2800" dirty="0">
                <a:cs typeface="Arial" charset="0"/>
              </a:rPr>
              <a:t> SC-4 SSTV-PC-</a:t>
            </a:r>
            <a:r>
              <a:rPr lang="en-US" altLang="en-US" sz="2800" dirty="0" err="1">
                <a:cs typeface="Arial" charset="0"/>
              </a:rPr>
              <a:t>Scanconverter</a:t>
            </a:r>
            <a:r>
              <a:rPr lang="en-US" altLang="en-US" sz="2800" dirty="0">
                <a:cs typeface="Arial" charset="0"/>
              </a:rPr>
              <a:t> designed by </a:t>
            </a:r>
            <a:r>
              <a:rPr lang="en-US" altLang="en-US" sz="2800" b="1" dirty="0">
                <a:cs typeface="Arial" charset="0"/>
              </a:rPr>
              <a:t>DL2RZ</a:t>
            </a:r>
            <a:r>
              <a:rPr lang="en-US" altLang="en-US" sz="2800" dirty="0">
                <a:cs typeface="Arial" charset="0"/>
              </a:rPr>
              <a:t> with fully multitasking Windows 95/98 Software </a:t>
            </a:r>
            <a:r>
              <a:rPr lang="en-US" altLang="en-US" sz="2800" b="1" dirty="0">
                <a:cs typeface="Arial" charset="0"/>
              </a:rPr>
              <a:t>"</a:t>
            </a:r>
            <a:r>
              <a:rPr lang="en-US" altLang="en-US" sz="2800" b="1" dirty="0" err="1">
                <a:cs typeface="Arial" charset="0"/>
              </a:rPr>
              <a:t>Charly</a:t>
            </a:r>
            <a:r>
              <a:rPr lang="en-US" altLang="en-US" sz="2800" b="1" dirty="0">
                <a:cs typeface="Arial" charset="0"/>
              </a:rPr>
              <a:t> 4.0"</a:t>
            </a:r>
            <a:r>
              <a:rPr lang="en-US" altLang="en-US" sz="2800" dirty="0">
                <a:cs typeface="Arial" charset="0"/>
              </a:rPr>
              <a:t> written by </a:t>
            </a:r>
            <a:r>
              <a:rPr lang="en-US" altLang="en-US" sz="2800" b="1" dirty="0" smtClean="0">
                <a:cs typeface="Arial" charset="0"/>
              </a:rPr>
              <a:t>DJ6PS</a:t>
            </a:r>
          </a:p>
          <a:p>
            <a:pPr marL="0" indent="0">
              <a:buNone/>
            </a:pPr>
            <a:endParaRPr lang="en-US" altLang="en-US" sz="2800" b="1" dirty="0">
              <a:cs typeface="Arial" charset="0"/>
            </a:endParaRPr>
          </a:p>
          <a:p>
            <a:r>
              <a:rPr lang="en-US" altLang="en-US" sz="2800" b="1" dirty="0" smtClean="0">
                <a:cs typeface="Arial" charset="0"/>
              </a:rPr>
              <a:t>2002: Version 1.06 of MMSSTV by Makoto Mori JE3HHT, First program utilizing a PC Sound Card</a:t>
            </a:r>
            <a:endParaRPr lang="en-US" altLang="en-US" sz="2800" b="1" dirty="0">
              <a:cs typeface="Arial" charset="0"/>
            </a:endParaRPr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586E-5C70-4E2C-918D-FB1E74A197AC}" type="datetime1">
              <a:rPr lang="en-US" altLang="en-US"/>
              <a:pPr/>
              <a:t>2/12/2016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BCC-C079-493F-B001-107E0C9C34B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rgbClr val="FFFF00"/>
                </a:solidFill>
              </a:rPr>
              <a:t>Slow Scan vs Fast Scan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dirty="0"/>
              <a:t>Slow scan is sending an audio signal with the information embedded. Similar to a FAX.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Fast scan is a wide bandwidth </a:t>
            </a:r>
            <a:r>
              <a:rPr lang="en-US" altLang="en-US" dirty="0" err="1"/>
              <a:t>rf</a:t>
            </a:r>
            <a:r>
              <a:rPr lang="en-US" altLang="en-US" dirty="0"/>
              <a:t> signal (Wider than the 2 Meter band) similar to broadcast TV.</a:t>
            </a:r>
          </a:p>
          <a:p>
            <a:pPr>
              <a:buClr>
                <a:schemeClr val="tx2"/>
              </a:buClr>
            </a:pPr>
            <a:r>
              <a:rPr lang="en-US" altLang="en-US" dirty="0"/>
              <a:t>We will be talking about Slow Scan TV</a:t>
            </a:r>
          </a:p>
        </p:txBody>
      </p:sp>
    </p:spTree>
    <p:extLst>
      <p:ext uri="{BB962C8B-B14F-4D97-AF65-F5344CB8AC3E}">
        <p14:creationId xmlns:p14="http://schemas.microsoft.com/office/powerpoint/2010/main" val="585384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What is Slow Scan Television?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means to transmit &amp; receive still photos on HF, VHF and UHF bands</a:t>
            </a:r>
          </a:p>
          <a:p>
            <a:r>
              <a:rPr lang="en-US" dirty="0" smtClean="0"/>
              <a:t>There are two methods of transmission:</a:t>
            </a:r>
          </a:p>
          <a:p>
            <a:pPr lvl="1"/>
            <a:r>
              <a:rPr lang="en-US" dirty="0" smtClean="0"/>
              <a:t>Analog (MMSSTV)</a:t>
            </a:r>
          </a:p>
          <a:p>
            <a:pPr lvl="2"/>
            <a:r>
              <a:rPr lang="en-US" dirty="0" smtClean="0"/>
              <a:t>50 Hz (Can be used in the CW bands &amp; 30 meters)</a:t>
            </a:r>
          </a:p>
          <a:p>
            <a:pPr lvl="2"/>
            <a:r>
              <a:rPr lang="en-US" dirty="0" smtClean="0"/>
              <a:t>3000 Hz (Can only be used in the phone bands)</a:t>
            </a:r>
          </a:p>
          <a:p>
            <a:pPr lvl="1"/>
            <a:r>
              <a:rPr lang="en-US" dirty="0" smtClean="0"/>
              <a:t>Digital (EasyPal DRM)</a:t>
            </a:r>
          </a:p>
          <a:p>
            <a:pPr lvl="2"/>
            <a:r>
              <a:rPr lang="en-US" dirty="0" smtClean="0"/>
              <a:t>3000 Hz (Can only be used in the phone bands)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What Equipment Do I Need?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Transceiver w/antenna</a:t>
            </a:r>
          </a:p>
          <a:p>
            <a:pPr lvl="1"/>
            <a:r>
              <a:rPr lang="en-US" dirty="0" smtClean="0"/>
              <a:t>Capable of SSB or FM transmission</a:t>
            </a:r>
          </a:p>
          <a:p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Microsoft, Apple or Linux OS</a:t>
            </a:r>
          </a:p>
          <a:p>
            <a:pPr marL="457200" lvl="1" indent="0">
              <a:buNone/>
            </a:pPr>
            <a:r>
              <a:rPr lang="en-US" dirty="0" smtClean="0"/>
              <a:t>	Access to internet not mandatory but….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Routes Audio &amp; PTT signals between computer and transceiver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2-13-2016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1407</Words>
  <Application>Microsoft Office PowerPoint</Application>
  <PresentationFormat>On-screen Show (4:3)</PresentationFormat>
  <Paragraphs>206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Package</vt:lpstr>
      <vt:lpstr>Slow Scan Television SSTV</vt:lpstr>
      <vt:lpstr>Topics of Discussion</vt:lpstr>
      <vt:lpstr>History of SSTV </vt:lpstr>
      <vt:lpstr>History of SSTV </vt:lpstr>
      <vt:lpstr>History of SSTV </vt:lpstr>
      <vt:lpstr>History of SSTV</vt:lpstr>
      <vt:lpstr>Slow Scan vs Fast Scan</vt:lpstr>
      <vt:lpstr>What is Slow Scan Television?</vt:lpstr>
      <vt:lpstr>What Equipment Do I Need?</vt:lpstr>
      <vt:lpstr>All You Need to get Started</vt:lpstr>
      <vt:lpstr>Another Circuit</vt:lpstr>
      <vt:lpstr>And Another…</vt:lpstr>
      <vt:lpstr>Additional Circuits</vt:lpstr>
      <vt:lpstr>Some  Interface Types</vt:lpstr>
      <vt:lpstr>What Kind of Pictures  are Sent Today?</vt:lpstr>
      <vt:lpstr>Pictures From the Past</vt:lpstr>
      <vt:lpstr>What Not to Send</vt:lpstr>
      <vt:lpstr>What Kind of Pictures are Sent Today?</vt:lpstr>
      <vt:lpstr>What Frequencies?</vt:lpstr>
      <vt:lpstr>What This All Means</vt:lpstr>
      <vt:lpstr>What We Need to Do</vt:lpstr>
      <vt:lpstr>Etiquette</vt:lpstr>
      <vt:lpstr>Etiquette</vt:lpstr>
      <vt:lpstr>Etiquette</vt:lpstr>
      <vt:lpstr>Etiquette</vt:lpstr>
      <vt:lpstr>EASY  PAL  DRM  SSTV</vt:lpstr>
      <vt:lpstr>LIVE  DEMO  OF  MMSSTV</vt:lpstr>
      <vt:lpstr>PowerPoint Presentation</vt:lpstr>
      <vt:lpstr>EASY  PAL  DRM  SSTV</vt:lpstr>
      <vt:lpstr>Where Do I get EasyPal?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Scan Television SSTV</dc:title>
  <dc:creator>KeithSharon MILLER</dc:creator>
  <cp:lastModifiedBy>K &amp; S Miller</cp:lastModifiedBy>
  <cp:revision>46</cp:revision>
  <dcterms:created xsi:type="dcterms:W3CDTF">2016-01-20T20:17:39Z</dcterms:created>
  <dcterms:modified xsi:type="dcterms:W3CDTF">2016-02-12T20:23:48Z</dcterms:modified>
</cp:coreProperties>
</file>