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8" r:id="rId4"/>
    <p:sldId id="275" r:id="rId5"/>
    <p:sldId id="259" r:id="rId6"/>
    <p:sldId id="260" r:id="rId7"/>
    <p:sldId id="261" r:id="rId8"/>
    <p:sldId id="262" r:id="rId9"/>
    <p:sldId id="267" r:id="rId10"/>
    <p:sldId id="266" r:id="rId11"/>
    <p:sldId id="265" r:id="rId12"/>
    <p:sldId id="264" r:id="rId13"/>
    <p:sldId id="263" r:id="rId14"/>
    <p:sldId id="271" r:id="rId15"/>
    <p:sldId id="27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13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4703F-BD49-4661-AE0C-C71BAC629EEE}" type="datetimeFigureOut">
              <a:rPr lang="en-US" smtClean="0"/>
              <a:t>1/24/2026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EA1E7-227E-4705-AF57-5F9814778580}" type="slidenum">
              <a:rPr lang="en-US" smtClean="0"/>
              <a:t>‹#›</a:t>
            </a:fld>
            <a:endParaRPr lang="en-US"/>
          </a:p>
        </p:txBody>
      </p:sp>
    </p:spTree>
    <p:extLst>
      <p:ext uri="{BB962C8B-B14F-4D97-AF65-F5344CB8AC3E}">
        <p14:creationId xmlns:p14="http://schemas.microsoft.com/office/powerpoint/2010/main" val="1062380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This a portable and inexpensive version of a Vector Network Analyzer. It has two ports, although it can only source RF from one of them.</a:t>
            </a:r>
          </a:p>
          <a:p>
            <a:r>
              <a:rPr lang="en-US" dirty="0"/>
              <a:t>A NanoVNA can display multiple types of data simultaneously, in a variety of graphical formats.</a:t>
            </a:r>
          </a:p>
        </p:txBody>
      </p:sp>
      <p:sp>
        <p:nvSpPr>
          <p:cNvPr id="4" name="Slide Number Placeholder 3"/>
          <p:cNvSpPr>
            <a:spLocks noGrp="1"/>
          </p:cNvSpPr>
          <p:nvPr>
            <p:ph type="sldNum" sz="quarter" idx="5"/>
          </p:nvPr>
        </p:nvSpPr>
        <p:spPr/>
        <p:txBody>
          <a:bodyPr/>
          <a:lstStyle/>
          <a:p>
            <a:fld id="{DB3EA1E7-227E-4705-AF57-5F9814778580}" type="slidenum">
              <a:rPr lang="en-US" smtClean="0"/>
              <a:t>2</a:t>
            </a:fld>
            <a:endParaRPr lang="en-US"/>
          </a:p>
        </p:txBody>
      </p:sp>
    </p:spTree>
    <p:extLst>
      <p:ext uri="{BB962C8B-B14F-4D97-AF65-F5344CB8AC3E}">
        <p14:creationId xmlns:p14="http://schemas.microsoft.com/office/powerpoint/2010/main" val="2284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101 point limit means we should limit the range of our “sweep” to a specific band or sub-band. We can also set for a single frequency if appropriate.</a:t>
            </a:r>
          </a:p>
          <a:p>
            <a:r>
              <a:rPr lang="en-US" dirty="0"/>
              <a:t>The fundamental frequency being present can cause false readings on devices like dual-band antennas. You may think you are measuring the 440 band, but have interference from the 2 meter band.</a:t>
            </a:r>
          </a:p>
        </p:txBody>
      </p:sp>
      <p:sp>
        <p:nvSpPr>
          <p:cNvPr id="4" name="Slide Number Placeholder 3"/>
          <p:cNvSpPr>
            <a:spLocks noGrp="1"/>
          </p:cNvSpPr>
          <p:nvPr>
            <p:ph type="sldNum" sz="quarter" idx="5"/>
          </p:nvPr>
        </p:nvSpPr>
        <p:spPr/>
        <p:txBody>
          <a:bodyPr/>
          <a:lstStyle/>
          <a:p>
            <a:fld id="{DB3EA1E7-227E-4705-AF57-5F9814778580}" type="slidenum">
              <a:rPr lang="en-US" smtClean="0"/>
              <a:t>8</a:t>
            </a:fld>
            <a:endParaRPr lang="en-US"/>
          </a:p>
        </p:txBody>
      </p:sp>
    </p:spTree>
    <p:extLst>
      <p:ext uri="{BB962C8B-B14F-4D97-AF65-F5344CB8AC3E}">
        <p14:creationId xmlns:p14="http://schemas.microsoft.com/office/powerpoint/2010/main" val="3794609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CAF729-F461-454F-A490-86289CF572D6}"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3601545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CAF729-F461-454F-A490-86289CF572D6}"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401112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CAF729-F461-454F-A490-86289CF572D6}"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C7EDC-E43C-40CD-B227-736885D3B96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51585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CAF729-F461-454F-A490-86289CF572D6}"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101909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CAF729-F461-454F-A490-86289CF572D6}"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C7EDC-E43C-40CD-B227-736885D3B96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76729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CAF729-F461-454F-A490-86289CF572D6}"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3038840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CAF729-F461-454F-A490-86289CF572D6}"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2717378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CAF729-F461-454F-A490-86289CF572D6}"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1886959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CAF729-F461-454F-A490-86289CF572D6}"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424523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CAF729-F461-454F-A490-86289CF572D6}" type="datetimeFigureOut">
              <a:rPr lang="en-US" smtClean="0"/>
              <a:t>1/24/2026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91158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CAF729-F461-454F-A490-86289CF572D6}" type="datetimeFigureOut">
              <a:rPr lang="en-US" smtClean="0"/>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2323986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CAF729-F461-454F-A490-86289CF572D6}" type="datetimeFigureOut">
              <a:rPr lang="en-US" smtClean="0"/>
              <a:t>1/24/2026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14302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CAF729-F461-454F-A490-86289CF572D6}" type="datetimeFigureOut">
              <a:rPr lang="en-US" smtClean="0"/>
              <a:t>1/24/2026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368329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AF729-F461-454F-A490-86289CF572D6}" type="datetimeFigureOut">
              <a:rPr lang="en-US" smtClean="0"/>
              <a:t>1/24/2026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196759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CAF729-F461-454F-A490-86289CF572D6}" type="datetimeFigureOut">
              <a:rPr lang="en-US" smtClean="0"/>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981238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CAF729-F461-454F-A490-86289CF572D6}" type="datetimeFigureOut">
              <a:rPr lang="en-US" smtClean="0"/>
              <a:t>1/24/2026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3C7EDC-E43C-40CD-B227-736885D3B96D}" type="slidenum">
              <a:rPr lang="en-US" smtClean="0"/>
              <a:t>‹#›</a:t>
            </a:fld>
            <a:endParaRPr lang="en-US"/>
          </a:p>
        </p:txBody>
      </p:sp>
    </p:spTree>
    <p:extLst>
      <p:ext uri="{BB962C8B-B14F-4D97-AF65-F5344CB8AC3E}">
        <p14:creationId xmlns:p14="http://schemas.microsoft.com/office/powerpoint/2010/main" val="171328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CAF729-F461-454F-A490-86289CF572D6}" type="datetimeFigureOut">
              <a:rPr lang="en-US" smtClean="0"/>
              <a:t>1/24/2026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43C7EDC-E43C-40CD-B227-736885D3B96D}" type="slidenum">
              <a:rPr lang="en-US" smtClean="0"/>
              <a:t>‹#›</a:t>
            </a:fld>
            <a:endParaRPr lang="en-US"/>
          </a:p>
        </p:txBody>
      </p:sp>
    </p:spTree>
    <p:extLst>
      <p:ext uri="{BB962C8B-B14F-4D97-AF65-F5344CB8AC3E}">
        <p14:creationId xmlns:p14="http://schemas.microsoft.com/office/powerpoint/2010/main" val="2417908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20E0B-F3EB-96CC-BFE2-F6C8B9EC2423}"/>
              </a:ext>
            </a:extLst>
          </p:cNvPr>
          <p:cNvSpPr>
            <a:spLocks noGrp="1"/>
          </p:cNvSpPr>
          <p:nvPr>
            <p:ph type="ctrTitle"/>
          </p:nvPr>
        </p:nvSpPr>
        <p:spPr>
          <a:xfrm>
            <a:off x="647096" y="4332513"/>
            <a:ext cx="7766936" cy="959293"/>
          </a:xfrm>
        </p:spPr>
        <p:txBody>
          <a:bodyPr/>
          <a:lstStyle/>
          <a:p>
            <a:r>
              <a:rPr lang="en-US" dirty="0"/>
              <a:t>NanoVNA and Ham Radio</a:t>
            </a:r>
          </a:p>
        </p:txBody>
      </p:sp>
      <p:sp>
        <p:nvSpPr>
          <p:cNvPr id="3" name="Subtitle 2">
            <a:extLst>
              <a:ext uri="{FF2B5EF4-FFF2-40B4-BE49-F238E27FC236}">
                <a16:creationId xmlns:a16="http://schemas.microsoft.com/office/drawing/2014/main" id="{3E41F3EC-31D6-9DB7-883E-F1310E7484A7}"/>
              </a:ext>
            </a:extLst>
          </p:cNvPr>
          <p:cNvSpPr>
            <a:spLocks noGrp="1"/>
          </p:cNvSpPr>
          <p:nvPr>
            <p:ph type="subTitle" idx="1"/>
          </p:nvPr>
        </p:nvSpPr>
        <p:spPr>
          <a:xfrm>
            <a:off x="647096" y="5291806"/>
            <a:ext cx="7766936" cy="521167"/>
          </a:xfrm>
        </p:spPr>
        <p:txBody>
          <a:bodyPr>
            <a:normAutofit/>
          </a:bodyPr>
          <a:lstStyle/>
          <a:p>
            <a:r>
              <a:rPr lang="en-US" sz="2400" dirty="0"/>
              <a:t>Why you want a NanoVNA but may not know it yet!</a:t>
            </a:r>
          </a:p>
        </p:txBody>
      </p:sp>
      <p:pic>
        <p:nvPicPr>
          <p:cNvPr id="6" name="Content Placeholder 4" descr="A screen with a graph on it">
            <a:extLst>
              <a:ext uri="{FF2B5EF4-FFF2-40B4-BE49-F238E27FC236}">
                <a16:creationId xmlns:a16="http://schemas.microsoft.com/office/drawing/2014/main" id="{ED67CD20-E8CB-3EAC-9CCC-1FB78D510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0968" y="451076"/>
            <a:ext cx="5810064" cy="3881437"/>
          </a:xfrm>
          <a:prstGeom prst="rect">
            <a:avLst/>
          </a:prstGeom>
        </p:spPr>
      </p:pic>
    </p:spTree>
    <p:extLst>
      <p:ext uri="{BB962C8B-B14F-4D97-AF65-F5344CB8AC3E}">
        <p14:creationId xmlns:p14="http://schemas.microsoft.com/office/powerpoint/2010/main" val="2370273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CFC4F-300F-4675-ACF3-22DFC2F6D535}"/>
              </a:ext>
            </a:extLst>
          </p:cNvPr>
          <p:cNvSpPr>
            <a:spLocks noGrp="1"/>
          </p:cNvSpPr>
          <p:nvPr>
            <p:ph type="title"/>
          </p:nvPr>
        </p:nvSpPr>
        <p:spPr>
          <a:xfrm>
            <a:off x="557591" y="283028"/>
            <a:ext cx="8596668" cy="729343"/>
          </a:xfrm>
        </p:spPr>
        <p:txBody>
          <a:bodyPr/>
          <a:lstStyle/>
          <a:p>
            <a:r>
              <a:rPr lang="en-US" dirty="0"/>
              <a:t>Calibration</a:t>
            </a:r>
          </a:p>
        </p:txBody>
      </p:sp>
      <p:sp>
        <p:nvSpPr>
          <p:cNvPr id="3" name="Content Placeholder 2">
            <a:extLst>
              <a:ext uri="{FF2B5EF4-FFF2-40B4-BE49-F238E27FC236}">
                <a16:creationId xmlns:a16="http://schemas.microsoft.com/office/drawing/2014/main" id="{D16F2F98-36CB-BC14-8FC1-C4EE8B7F0044}"/>
              </a:ext>
            </a:extLst>
          </p:cNvPr>
          <p:cNvSpPr>
            <a:spLocks noGrp="1"/>
          </p:cNvSpPr>
          <p:nvPr>
            <p:ph idx="1"/>
          </p:nvPr>
        </p:nvSpPr>
        <p:spPr>
          <a:xfrm>
            <a:off x="557591" y="930728"/>
            <a:ext cx="8303380" cy="5644244"/>
          </a:xfrm>
        </p:spPr>
        <p:txBody>
          <a:bodyPr>
            <a:normAutofit lnSpcReduction="10000"/>
          </a:bodyPr>
          <a:lstStyle/>
          <a:p>
            <a:r>
              <a:rPr lang="en-US" sz="2000" dirty="0"/>
              <a:t>Open Menu</a:t>
            </a:r>
          </a:p>
          <a:p>
            <a:r>
              <a:rPr lang="en-US" sz="2000" dirty="0"/>
              <a:t>Cal</a:t>
            </a:r>
          </a:p>
          <a:p>
            <a:r>
              <a:rPr lang="en-US" sz="2000" dirty="0"/>
              <a:t>Reset current calibration state. Select CAL MENU →RESET</a:t>
            </a:r>
          </a:p>
          <a:p>
            <a:r>
              <a:rPr lang="en-US" sz="2000" dirty="0"/>
              <a:t>Then →CALIBRATE</a:t>
            </a:r>
          </a:p>
          <a:p>
            <a:r>
              <a:rPr lang="en-US" sz="2000" dirty="0"/>
              <a:t>Connect OPEN standard to CH0 port and execute →OPEN</a:t>
            </a:r>
          </a:p>
          <a:p>
            <a:r>
              <a:rPr lang="en-US" sz="2000" dirty="0"/>
              <a:t>Connect SHORT standard to CH0 port and execute →SHORT</a:t>
            </a:r>
          </a:p>
          <a:p>
            <a:r>
              <a:rPr lang="en-US" sz="2000" dirty="0"/>
              <a:t>Connect the LOAD standard to the CH0 port and execute →LOAD</a:t>
            </a:r>
          </a:p>
          <a:p>
            <a:r>
              <a:rPr lang="en-US" sz="2000" dirty="0"/>
              <a:t>Connect the LOAD standard to CH0 and CH1 ports and execute →ISOLN</a:t>
            </a:r>
          </a:p>
          <a:p>
            <a:pPr marL="0" indent="0" algn="ctr">
              <a:buNone/>
            </a:pPr>
            <a:r>
              <a:rPr lang="en-US" sz="1600" i="1" dirty="0"/>
              <a:t>(If there is only one load, the CH0 port can be left unconnected)</a:t>
            </a:r>
          </a:p>
          <a:p>
            <a:r>
              <a:rPr lang="en-US" sz="2000" dirty="0"/>
              <a:t>Connect a cable between the CH0 and CH1 ports, and execute →THRU</a:t>
            </a:r>
          </a:p>
          <a:p>
            <a:r>
              <a:rPr lang="en-US" sz="2000" dirty="0"/>
              <a:t>Finish calibration and calculate error correction information →DONE</a:t>
            </a:r>
          </a:p>
          <a:p>
            <a:r>
              <a:rPr lang="en-US" sz="2000" dirty="0"/>
              <a:t>Specify the dataset number (0 to 4) and save. </a:t>
            </a:r>
          </a:p>
        </p:txBody>
      </p:sp>
      <p:sp>
        <p:nvSpPr>
          <p:cNvPr id="4" name="TextBox 3">
            <a:extLst>
              <a:ext uri="{FF2B5EF4-FFF2-40B4-BE49-F238E27FC236}">
                <a16:creationId xmlns:a16="http://schemas.microsoft.com/office/drawing/2014/main" id="{645A7FE0-46E5-8C60-0CDE-44969532C471}"/>
              </a:ext>
            </a:extLst>
          </p:cNvPr>
          <p:cNvSpPr txBox="1"/>
          <p:nvPr/>
        </p:nvSpPr>
        <p:spPr>
          <a:xfrm>
            <a:off x="8969202" y="2183189"/>
            <a:ext cx="1632857" cy="3139321"/>
          </a:xfrm>
          <a:prstGeom prst="rect">
            <a:avLst/>
          </a:prstGeom>
          <a:noFill/>
        </p:spPr>
        <p:txBody>
          <a:bodyPr wrap="square" rtlCol="0">
            <a:spAutoFit/>
          </a:bodyPr>
          <a:lstStyle/>
          <a:p>
            <a:r>
              <a:rPr lang="en-US" dirty="0"/>
              <a:t>Menu</a:t>
            </a:r>
          </a:p>
          <a:p>
            <a:r>
              <a:rPr lang="en-US" dirty="0"/>
              <a:t>Cal</a:t>
            </a:r>
          </a:p>
          <a:p>
            <a:r>
              <a:rPr lang="en-US" dirty="0"/>
              <a:t>→RESET</a:t>
            </a:r>
          </a:p>
          <a:p>
            <a:r>
              <a:rPr lang="en-US" dirty="0"/>
              <a:t>→CALIBRATE</a:t>
            </a:r>
          </a:p>
          <a:p>
            <a:r>
              <a:rPr lang="en-US" dirty="0"/>
              <a:t>→OPEN</a:t>
            </a:r>
          </a:p>
          <a:p>
            <a:r>
              <a:rPr lang="en-US" dirty="0"/>
              <a:t>→SHORT</a:t>
            </a:r>
          </a:p>
          <a:p>
            <a:r>
              <a:rPr lang="en-US" dirty="0"/>
              <a:t>→LOAD</a:t>
            </a:r>
          </a:p>
          <a:p>
            <a:r>
              <a:rPr lang="en-US" dirty="0"/>
              <a:t>→ISOLN</a:t>
            </a:r>
          </a:p>
          <a:p>
            <a:r>
              <a:rPr lang="en-US" dirty="0"/>
              <a:t>→THRU</a:t>
            </a:r>
          </a:p>
          <a:p>
            <a:r>
              <a:rPr lang="en-US" dirty="0"/>
              <a:t>→DONE</a:t>
            </a:r>
          </a:p>
          <a:p>
            <a:r>
              <a:rPr lang="en-US" dirty="0"/>
              <a:t>→SAVE 0 </a:t>
            </a:r>
          </a:p>
        </p:txBody>
      </p:sp>
    </p:spTree>
    <p:extLst>
      <p:ext uri="{BB962C8B-B14F-4D97-AF65-F5344CB8AC3E}">
        <p14:creationId xmlns:p14="http://schemas.microsoft.com/office/powerpoint/2010/main" val="304721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500"/>
                                        <p:tgtEl>
                                          <p:spTgt spid="3">
                                            <p:txEl>
                                              <p:pRg st="1" end="1"/>
                                            </p:txEl>
                                          </p:spTgt>
                                        </p:tgtEl>
                                      </p:cBhvr>
                                    </p:animEffect>
                                    <p:anim calcmode="lin" valueType="num">
                                      <p:cBhvr>
                                        <p:cTn id="15"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500"/>
                                        <p:tgtEl>
                                          <p:spTgt spid="3">
                                            <p:txEl>
                                              <p:pRg st="2" end="2"/>
                                            </p:txEl>
                                          </p:spTgt>
                                        </p:tgtEl>
                                      </p:cBhvr>
                                    </p:animEffect>
                                    <p:anim calcmode="lin" valueType="num">
                                      <p:cBhvr>
                                        <p:cTn id="22"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500"/>
                                        <p:tgtEl>
                                          <p:spTgt spid="3">
                                            <p:txEl>
                                              <p:pRg st="3" end="3"/>
                                            </p:txEl>
                                          </p:spTgt>
                                        </p:tgtEl>
                                      </p:cBhvr>
                                    </p:animEffect>
                                    <p:anim calcmode="lin" valueType="num">
                                      <p:cBhvr>
                                        <p:cTn id="29"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500"/>
                                        <p:tgtEl>
                                          <p:spTgt spid="3">
                                            <p:txEl>
                                              <p:pRg st="4" end="4"/>
                                            </p:txEl>
                                          </p:spTgt>
                                        </p:tgtEl>
                                      </p:cBhvr>
                                    </p:animEffect>
                                    <p:anim calcmode="lin" valueType="num">
                                      <p:cBhvr>
                                        <p:cTn id="36"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500"/>
                                        <p:tgtEl>
                                          <p:spTgt spid="3">
                                            <p:txEl>
                                              <p:pRg st="5" end="5"/>
                                            </p:txEl>
                                          </p:spTgt>
                                        </p:tgtEl>
                                      </p:cBhvr>
                                    </p:animEffect>
                                    <p:anim calcmode="lin" valueType="num">
                                      <p:cBhvr>
                                        <p:cTn id="43"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500"/>
                                        <p:tgtEl>
                                          <p:spTgt spid="3">
                                            <p:txEl>
                                              <p:pRg st="6" end="6"/>
                                            </p:txEl>
                                          </p:spTgt>
                                        </p:tgtEl>
                                      </p:cBhvr>
                                    </p:animEffect>
                                    <p:anim calcmode="lin" valueType="num">
                                      <p:cBhvr>
                                        <p:cTn id="50"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500"/>
                                        <p:tgtEl>
                                          <p:spTgt spid="3">
                                            <p:txEl>
                                              <p:pRg st="7" end="7"/>
                                            </p:txEl>
                                          </p:spTgt>
                                        </p:tgtEl>
                                      </p:cBhvr>
                                    </p:animEffect>
                                    <p:anim calcmode="lin" valueType="num">
                                      <p:cBhvr>
                                        <p:cTn id="57" dur="1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500" fill="hold"/>
                                        <p:tgtEl>
                                          <p:spTgt spid="3">
                                            <p:txEl>
                                              <p:pRg st="7" end="7"/>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500"/>
                                        <p:tgtEl>
                                          <p:spTgt spid="3">
                                            <p:txEl>
                                              <p:pRg st="8" end="8"/>
                                            </p:txEl>
                                          </p:spTgt>
                                        </p:tgtEl>
                                      </p:cBhvr>
                                    </p:animEffect>
                                    <p:anim calcmode="lin" valueType="num">
                                      <p:cBhvr>
                                        <p:cTn id="62" dur="1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Effect transition="in" filter="fade">
                                      <p:cBhvr>
                                        <p:cTn id="68" dur="1500"/>
                                        <p:tgtEl>
                                          <p:spTgt spid="3">
                                            <p:txEl>
                                              <p:pRg st="9" end="9"/>
                                            </p:txEl>
                                          </p:spTgt>
                                        </p:tgtEl>
                                      </p:cBhvr>
                                    </p:animEffect>
                                    <p:anim calcmode="lin" valueType="num">
                                      <p:cBhvr>
                                        <p:cTn id="69" dur="1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0" dur="1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animEffect transition="in" filter="fade">
                                      <p:cBhvr>
                                        <p:cTn id="75" dur="1500"/>
                                        <p:tgtEl>
                                          <p:spTgt spid="3">
                                            <p:txEl>
                                              <p:pRg st="10" end="10"/>
                                            </p:txEl>
                                          </p:spTgt>
                                        </p:tgtEl>
                                      </p:cBhvr>
                                    </p:animEffect>
                                    <p:anim calcmode="lin" valueType="num">
                                      <p:cBhvr>
                                        <p:cTn id="76" dur="1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7" dur="1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
                                            <p:txEl>
                                              <p:pRg st="11" end="11"/>
                                            </p:txEl>
                                          </p:spTgt>
                                        </p:tgtEl>
                                        <p:attrNameLst>
                                          <p:attrName>style.visibility</p:attrName>
                                        </p:attrNameLst>
                                      </p:cBhvr>
                                      <p:to>
                                        <p:strVal val="visible"/>
                                      </p:to>
                                    </p:set>
                                    <p:animEffect transition="in" filter="fade">
                                      <p:cBhvr>
                                        <p:cTn id="82" dur="1500"/>
                                        <p:tgtEl>
                                          <p:spTgt spid="3">
                                            <p:txEl>
                                              <p:pRg st="11" end="11"/>
                                            </p:txEl>
                                          </p:spTgt>
                                        </p:tgtEl>
                                      </p:cBhvr>
                                    </p:animEffect>
                                    <p:anim calcmode="lin" valueType="num">
                                      <p:cBhvr>
                                        <p:cTn id="83" dur="1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4" dur="1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1B538-6899-A823-B8DB-DAB434428057}"/>
              </a:ext>
            </a:extLst>
          </p:cNvPr>
          <p:cNvSpPr>
            <a:spLocks noGrp="1"/>
          </p:cNvSpPr>
          <p:nvPr>
            <p:ph type="title"/>
          </p:nvPr>
        </p:nvSpPr>
        <p:spPr/>
        <p:txBody>
          <a:bodyPr/>
          <a:lstStyle/>
          <a:p>
            <a:r>
              <a:rPr lang="en-US" dirty="0"/>
              <a:t>Select Measurement(s)</a:t>
            </a:r>
          </a:p>
        </p:txBody>
      </p:sp>
      <p:sp>
        <p:nvSpPr>
          <p:cNvPr id="3" name="Content Placeholder 2">
            <a:extLst>
              <a:ext uri="{FF2B5EF4-FFF2-40B4-BE49-F238E27FC236}">
                <a16:creationId xmlns:a16="http://schemas.microsoft.com/office/drawing/2014/main" id="{BD271B93-B919-85C6-401B-C798C869DC7C}"/>
              </a:ext>
            </a:extLst>
          </p:cNvPr>
          <p:cNvSpPr>
            <a:spLocks noGrp="1"/>
          </p:cNvSpPr>
          <p:nvPr>
            <p:ph idx="1"/>
          </p:nvPr>
        </p:nvSpPr>
        <p:spPr>
          <a:xfrm>
            <a:off x="947057" y="1621971"/>
            <a:ext cx="10667999" cy="4626430"/>
          </a:xfrm>
        </p:spPr>
        <p:txBody>
          <a:bodyPr>
            <a:normAutofit/>
          </a:bodyPr>
          <a:lstStyle/>
          <a:p>
            <a:r>
              <a:rPr lang="en-US" dirty="0"/>
              <a:t>LOGMAG : Logarithm Magnitude of absolute value of measured value of the Return Loss</a:t>
            </a:r>
          </a:p>
          <a:p>
            <a:r>
              <a:rPr lang="en-US" dirty="0"/>
              <a:t>PHASE : Phase in the range of -180° to +180°</a:t>
            </a:r>
          </a:p>
          <a:p>
            <a:r>
              <a:rPr lang="en-US" dirty="0"/>
              <a:t>DELAY : Delay</a:t>
            </a:r>
          </a:p>
          <a:p>
            <a:r>
              <a:rPr lang="en-US" dirty="0"/>
              <a:t>SMITH : Smith Chart</a:t>
            </a:r>
          </a:p>
          <a:p>
            <a:r>
              <a:rPr lang="en-US" dirty="0"/>
              <a:t>SWR : Standing Wave Ratio</a:t>
            </a:r>
          </a:p>
          <a:p>
            <a:r>
              <a:rPr lang="en-US" dirty="0"/>
              <a:t>POLAR : Polar coordinate format</a:t>
            </a:r>
          </a:p>
          <a:p>
            <a:r>
              <a:rPr lang="en-US" dirty="0"/>
              <a:t>LINEAR : Absolute value of the measured value</a:t>
            </a:r>
          </a:p>
          <a:p>
            <a:r>
              <a:rPr lang="en-US" dirty="0"/>
              <a:t>REAL : Real number of measured value</a:t>
            </a:r>
          </a:p>
          <a:p>
            <a:r>
              <a:rPr lang="en-US" dirty="0"/>
              <a:t>IMAG : Imaginary number of measured value</a:t>
            </a:r>
          </a:p>
          <a:p>
            <a:r>
              <a:rPr lang="en-US" dirty="0"/>
              <a:t>RESISTANCE : Resistance component of the measured impedance</a:t>
            </a:r>
          </a:p>
          <a:p>
            <a:r>
              <a:rPr lang="en-US" dirty="0"/>
              <a:t>REACTANCE : The reactance component of the measured impedance</a:t>
            </a:r>
          </a:p>
        </p:txBody>
      </p:sp>
    </p:spTree>
    <p:extLst>
      <p:ext uri="{BB962C8B-B14F-4D97-AF65-F5344CB8AC3E}">
        <p14:creationId xmlns:p14="http://schemas.microsoft.com/office/powerpoint/2010/main" val="212485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500"/>
                                        <p:tgtEl>
                                          <p:spTgt spid="3">
                                            <p:txEl>
                                              <p:pRg st="1" end="1"/>
                                            </p:txEl>
                                          </p:spTgt>
                                        </p:tgtEl>
                                      </p:cBhvr>
                                    </p:animEffect>
                                    <p:anim calcmode="lin" valueType="num">
                                      <p:cBhvr>
                                        <p:cTn id="15"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500"/>
                                        <p:tgtEl>
                                          <p:spTgt spid="3">
                                            <p:txEl>
                                              <p:pRg st="2" end="2"/>
                                            </p:txEl>
                                          </p:spTgt>
                                        </p:tgtEl>
                                      </p:cBhvr>
                                    </p:animEffect>
                                    <p:anim calcmode="lin" valueType="num">
                                      <p:cBhvr>
                                        <p:cTn id="22"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500"/>
                                        <p:tgtEl>
                                          <p:spTgt spid="3">
                                            <p:txEl>
                                              <p:pRg st="3" end="3"/>
                                            </p:txEl>
                                          </p:spTgt>
                                        </p:tgtEl>
                                      </p:cBhvr>
                                    </p:animEffect>
                                    <p:anim calcmode="lin" valueType="num">
                                      <p:cBhvr>
                                        <p:cTn id="29"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500"/>
                                        <p:tgtEl>
                                          <p:spTgt spid="3">
                                            <p:txEl>
                                              <p:pRg st="4" end="4"/>
                                            </p:txEl>
                                          </p:spTgt>
                                        </p:tgtEl>
                                      </p:cBhvr>
                                    </p:animEffect>
                                    <p:anim calcmode="lin" valueType="num">
                                      <p:cBhvr>
                                        <p:cTn id="36"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500"/>
                                        <p:tgtEl>
                                          <p:spTgt spid="3">
                                            <p:txEl>
                                              <p:pRg st="5" end="5"/>
                                            </p:txEl>
                                          </p:spTgt>
                                        </p:tgtEl>
                                      </p:cBhvr>
                                    </p:animEffect>
                                    <p:anim calcmode="lin" valueType="num">
                                      <p:cBhvr>
                                        <p:cTn id="43"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500"/>
                                        <p:tgtEl>
                                          <p:spTgt spid="3">
                                            <p:txEl>
                                              <p:pRg st="6" end="6"/>
                                            </p:txEl>
                                          </p:spTgt>
                                        </p:tgtEl>
                                      </p:cBhvr>
                                    </p:animEffect>
                                    <p:anim calcmode="lin" valueType="num">
                                      <p:cBhvr>
                                        <p:cTn id="50"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500"/>
                                        <p:tgtEl>
                                          <p:spTgt spid="3">
                                            <p:txEl>
                                              <p:pRg st="7" end="7"/>
                                            </p:txEl>
                                          </p:spTgt>
                                        </p:tgtEl>
                                      </p:cBhvr>
                                    </p:animEffect>
                                    <p:anim calcmode="lin" valueType="num">
                                      <p:cBhvr>
                                        <p:cTn id="57" dur="1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500"/>
                                        <p:tgtEl>
                                          <p:spTgt spid="3">
                                            <p:txEl>
                                              <p:pRg st="8" end="8"/>
                                            </p:txEl>
                                          </p:spTgt>
                                        </p:tgtEl>
                                      </p:cBhvr>
                                    </p:animEffect>
                                    <p:anim calcmode="lin" valueType="num">
                                      <p:cBhvr>
                                        <p:cTn id="64" dur="1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500"/>
                                        <p:tgtEl>
                                          <p:spTgt spid="3">
                                            <p:txEl>
                                              <p:pRg st="9" end="9"/>
                                            </p:txEl>
                                          </p:spTgt>
                                        </p:tgtEl>
                                      </p:cBhvr>
                                    </p:animEffect>
                                    <p:anim calcmode="lin" valueType="num">
                                      <p:cBhvr>
                                        <p:cTn id="71" dur="1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500"/>
                                        <p:tgtEl>
                                          <p:spTgt spid="3">
                                            <p:txEl>
                                              <p:pRg st="10" end="10"/>
                                            </p:txEl>
                                          </p:spTgt>
                                        </p:tgtEl>
                                      </p:cBhvr>
                                    </p:animEffect>
                                    <p:anim calcmode="lin" valueType="num">
                                      <p:cBhvr>
                                        <p:cTn id="78" dur="1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A051-10C8-FEA4-6B0C-EE5DECFC529B}"/>
              </a:ext>
            </a:extLst>
          </p:cNvPr>
          <p:cNvSpPr>
            <a:spLocks noGrp="1"/>
          </p:cNvSpPr>
          <p:nvPr>
            <p:ph type="title"/>
          </p:nvPr>
        </p:nvSpPr>
        <p:spPr>
          <a:xfrm>
            <a:off x="356700" y="272143"/>
            <a:ext cx="8596668" cy="772886"/>
          </a:xfrm>
        </p:spPr>
        <p:txBody>
          <a:bodyPr/>
          <a:lstStyle/>
          <a:p>
            <a:r>
              <a:rPr lang="en-US" dirty="0"/>
              <a:t>Select Display Trace</a:t>
            </a:r>
          </a:p>
        </p:txBody>
      </p:sp>
      <p:sp>
        <p:nvSpPr>
          <p:cNvPr id="3" name="Content Placeholder 2">
            <a:extLst>
              <a:ext uri="{FF2B5EF4-FFF2-40B4-BE49-F238E27FC236}">
                <a16:creationId xmlns:a16="http://schemas.microsoft.com/office/drawing/2014/main" id="{D0C94C89-938D-0B0E-5536-6CFA1E4085C2}"/>
              </a:ext>
            </a:extLst>
          </p:cNvPr>
          <p:cNvSpPr>
            <a:spLocks noGrp="1"/>
          </p:cNvSpPr>
          <p:nvPr>
            <p:ph idx="1"/>
          </p:nvPr>
        </p:nvSpPr>
        <p:spPr>
          <a:xfrm>
            <a:off x="209248" y="1045029"/>
            <a:ext cx="6104466" cy="2147216"/>
          </a:xfrm>
        </p:spPr>
        <p:txBody>
          <a:bodyPr>
            <a:normAutofit fontScale="92500" lnSpcReduction="10000"/>
          </a:bodyPr>
          <a:lstStyle/>
          <a:p>
            <a:r>
              <a:rPr lang="en-US" sz="2400" dirty="0"/>
              <a:t>Four Traces available, with different colors</a:t>
            </a:r>
          </a:p>
          <a:p>
            <a:r>
              <a:rPr lang="en-US" sz="2400" dirty="0"/>
              <a:t>Multiple Markers can be displayed and selected</a:t>
            </a:r>
          </a:p>
          <a:p>
            <a:r>
              <a:rPr lang="en-US" sz="2400" dirty="0"/>
              <a:t>Display shows start and stop frequencies</a:t>
            </a:r>
          </a:p>
          <a:p>
            <a:r>
              <a:rPr lang="en-US" sz="2400" dirty="0"/>
              <a:t>Display shows calibration information</a:t>
            </a:r>
          </a:p>
        </p:txBody>
      </p:sp>
      <p:pic>
        <p:nvPicPr>
          <p:cNvPr id="8" name="Picture 7" descr="A screen shot of a graph&#10;&#10;AI-generated content may be incorrect.">
            <a:extLst>
              <a:ext uri="{FF2B5EF4-FFF2-40B4-BE49-F238E27FC236}">
                <a16:creationId xmlns:a16="http://schemas.microsoft.com/office/drawing/2014/main" id="{09527661-F6A7-051F-7255-604215D1D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905000"/>
            <a:ext cx="5714737" cy="4343400"/>
          </a:xfrm>
          <a:prstGeom prst="rect">
            <a:avLst/>
          </a:prstGeom>
        </p:spPr>
      </p:pic>
    </p:spTree>
    <p:extLst>
      <p:ext uri="{BB962C8B-B14F-4D97-AF65-F5344CB8AC3E}">
        <p14:creationId xmlns:p14="http://schemas.microsoft.com/office/powerpoint/2010/main" val="3628770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CB774-7E41-0F9E-B6F2-4309DEC51915}"/>
              </a:ext>
            </a:extLst>
          </p:cNvPr>
          <p:cNvSpPr>
            <a:spLocks noGrp="1"/>
          </p:cNvSpPr>
          <p:nvPr>
            <p:ph type="title"/>
          </p:nvPr>
        </p:nvSpPr>
        <p:spPr>
          <a:xfrm>
            <a:off x="500743" y="315686"/>
            <a:ext cx="8596668" cy="653143"/>
          </a:xfrm>
        </p:spPr>
        <p:txBody>
          <a:bodyPr/>
          <a:lstStyle/>
          <a:p>
            <a:r>
              <a:rPr lang="en-US" dirty="0"/>
              <a:t>Connect and Measure</a:t>
            </a:r>
          </a:p>
        </p:txBody>
      </p:sp>
      <p:sp>
        <p:nvSpPr>
          <p:cNvPr id="3" name="Content Placeholder 2">
            <a:extLst>
              <a:ext uri="{FF2B5EF4-FFF2-40B4-BE49-F238E27FC236}">
                <a16:creationId xmlns:a16="http://schemas.microsoft.com/office/drawing/2014/main" id="{E12FF274-1529-784B-7580-A0E258E6402A}"/>
              </a:ext>
            </a:extLst>
          </p:cNvPr>
          <p:cNvSpPr>
            <a:spLocks noGrp="1"/>
          </p:cNvSpPr>
          <p:nvPr>
            <p:ph idx="1"/>
          </p:nvPr>
        </p:nvSpPr>
        <p:spPr>
          <a:xfrm>
            <a:off x="1267873" y="1183815"/>
            <a:ext cx="7084180" cy="772887"/>
          </a:xfrm>
        </p:spPr>
        <p:txBody>
          <a:bodyPr/>
          <a:lstStyle/>
          <a:p>
            <a:r>
              <a:rPr lang="en-US" dirty="0"/>
              <a:t>Adapt as needed, paying attention to characteristic impedance</a:t>
            </a:r>
          </a:p>
          <a:p>
            <a:r>
              <a:rPr lang="en-US" dirty="0"/>
              <a:t>Measure!</a:t>
            </a:r>
          </a:p>
        </p:txBody>
      </p:sp>
      <p:pic>
        <p:nvPicPr>
          <p:cNvPr id="9" name="Picture 8" descr="A device with a wire attached to it&#10;&#10;AI-generated content may be incorrect.">
            <a:extLst>
              <a:ext uri="{FF2B5EF4-FFF2-40B4-BE49-F238E27FC236}">
                <a16:creationId xmlns:a16="http://schemas.microsoft.com/office/drawing/2014/main" id="{6BC7718F-7C82-1783-2E02-689C39B50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42" y="2296886"/>
            <a:ext cx="6024265" cy="3976015"/>
          </a:xfrm>
          <a:prstGeom prst="rect">
            <a:avLst/>
          </a:prstGeom>
        </p:spPr>
      </p:pic>
      <p:pic>
        <p:nvPicPr>
          <p:cNvPr id="11" name="Picture 10" descr="A screen shot of a graph&#10;&#10;AI-generated content may be incorrect.">
            <a:extLst>
              <a:ext uri="{FF2B5EF4-FFF2-40B4-BE49-F238E27FC236}">
                <a16:creationId xmlns:a16="http://schemas.microsoft.com/office/drawing/2014/main" id="{682EF3F8-2E5A-ED85-C6E8-DA5DBDE56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853" y="2296886"/>
            <a:ext cx="5197405" cy="3976015"/>
          </a:xfrm>
          <a:prstGeom prst="rect">
            <a:avLst/>
          </a:prstGeom>
        </p:spPr>
      </p:pic>
    </p:spTree>
    <p:extLst>
      <p:ext uri="{BB962C8B-B14F-4D97-AF65-F5344CB8AC3E}">
        <p14:creationId xmlns:p14="http://schemas.microsoft.com/office/powerpoint/2010/main" val="1284554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7965-16BA-B869-F423-06D5AED1A1FE}"/>
              </a:ext>
            </a:extLst>
          </p:cNvPr>
          <p:cNvSpPr>
            <a:spLocks noGrp="1"/>
          </p:cNvSpPr>
          <p:nvPr>
            <p:ph type="title"/>
          </p:nvPr>
        </p:nvSpPr>
        <p:spPr>
          <a:xfrm>
            <a:off x="677334" y="609600"/>
            <a:ext cx="8596668" cy="783771"/>
          </a:xfrm>
        </p:spPr>
        <p:txBody>
          <a:bodyPr/>
          <a:lstStyle/>
          <a:p>
            <a:r>
              <a:rPr lang="en-US" dirty="0"/>
              <a:t>NanoVNA Saver</a:t>
            </a:r>
          </a:p>
        </p:txBody>
      </p:sp>
      <p:sp>
        <p:nvSpPr>
          <p:cNvPr id="3" name="Content Placeholder 2">
            <a:extLst>
              <a:ext uri="{FF2B5EF4-FFF2-40B4-BE49-F238E27FC236}">
                <a16:creationId xmlns:a16="http://schemas.microsoft.com/office/drawing/2014/main" id="{896924B4-DF03-E354-F0DD-F9559DB8095A}"/>
              </a:ext>
            </a:extLst>
          </p:cNvPr>
          <p:cNvSpPr>
            <a:spLocks noGrp="1"/>
          </p:cNvSpPr>
          <p:nvPr>
            <p:ph idx="1"/>
          </p:nvPr>
        </p:nvSpPr>
        <p:spPr>
          <a:xfrm>
            <a:off x="394306" y="1393371"/>
            <a:ext cx="2435980" cy="5116286"/>
          </a:xfrm>
        </p:spPr>
        <p:txBody>
          <a:bodyPr>
            <a:normAutofit/>
          </a:bodyPr>
          <a:lstStyle/>
          <a:p>
            <a:r>
              <a:rPr lang="en-US" dirty="0"/>
              <a:t>Windows Software</a:t>
            </a:r>
          </a:p>
          <a:p>
            <a:r>
              <a:rPr lang="en-US" dirty="0"/>
              <a:t>Interfaces with USB port on NanoVNA</a:t>
            </a:r>
          </a:p>
          <a:p>
            <a:r>
              <a:rPr lang="en-US" dirty="0"/>
              <a:t>Controls NanoVNA and displays data</a:t>
            </a:r>
          </a:p>
          <a:p>
            <a:r>
              <a:rPr lang="en-US" dirty="0"/>
              <a:t>Saves data</a:t>
            </a:r>
          </a:p>
          <a:p>
            <a:r>
              <a:rPr lang="en-US" dirty="0"/>
              <a:t>Can compare current data to saved reference</a:t>
            </a:r>
          </a:p>
        </p:txBody>
      </p:sp>
      <p:pic>
        <p:nvPicPr>
          <p:cNvPr id="5" name="Picture 4" descr="A screenshot of a computer">
            <a:extLst>
              <a:ext uri="{FF2B5EF4-FFF2-40B4-BE49-F238E27FC236}">
                <a16:creationId xmlns:a16="http://schemas.microsoft.com/office/drawing/2014/main" id="{E1E4D14D-ADCB-A8B9-7C37-648E24FD1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166" y="1393372"/>
            <a:ext cx="8957704" cy="5464628"/>
          </a:xfrm>
          <a:prstGeom prst="rect">
            <a:avLst/>
          </a:prstGeom>
        </p:spPr>
      </p:pic>
    </p:spTree>
    <p:extLst>
      <p:ext uri="{BB962C8B-B14F-4D97-AF65-F5344CB8AC3E}">
        <p14:creationId xmlns:p14="http://schemas.microsoft.com/office/powerpoint/2010/main" val="78215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500"/>
                                        <p:tgtEl>
                                          <p:spTgt spid="3">
                                            <p:txEl>
                                              <p:pRg st="2" end="2"/>
                                            </p:txEl>
                                          </p:spTgt>
                                        </p:tgtEl>
                                      </p:cBhvr>
                                    </p:animEffect>
                                    <p:anim calcmode="lin" valueType="num">
                                      <p:cBhvr>
                                        <p:cTn id="20"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500"/>
                                        <p:tgtEl>
                                          <p:spTgt spid="3">
                                            <p:txEl>
                                              <p:pRg st="3" end="3"/>
                                            </p:txEl>
                                          </p:spTgt>
                                        </p:tgtEl>
                                      </p:cBhvr>
                                    </p:animEffect>
                                    <p:anim calcmode="lin" valueType="num">
                                      <p:cBhvr>
                                        <p:cTn id="27"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500"/>
                                        <p:tgtEl>
                                          <p:spTgt spid="3">
                                            <p:txEl>
                                              <p:pRg st="4" end="4"/>
                                            </p:txEl>
                                          </p:spTgt>
                                        </p:tgtEl>
                                      </p:cBhvr>
                                    </p:animEffect>
                                    <p:anim calcmode="lin" valueType="num">
                                      <p:cBhvr>
                                        <p:cTn id="34"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62BE0-A710-CA4F-1FF9-9A505011D3A7}"/>
              </a:ext>
            </a:extLst>
          </p:cNvPr>
          <p:cNvSpPr>
            <a:spLocks noGrp="1"/>
          </p:cNvSpPr>
          <p:nvPr>
            <p:ph type="title"/>
          </p:nvPr>
        </p:nvSpPr>
        <p:spPr>
          <a:xfrm>
            <a:off x="557591" y="156238"/>
            <a:ext cx="8596668" cy="812591"/>
          </a:xfrm>
        </p:spPr>
        <p:txBody>
          <a:bodyPr/>
          <a:lstStyle/>
          <a:p>
            <a:r>
              <a:rPr lang="en-US" dirty="0"/>
              <a:t>Summary</a:t>
            </a:r>
          </a:p>
        </p:txBody>
      </p:sp>
      <p:sp>
        <p:nvSpPr>
          <p:cNvPr id="3" name="Content Placeholder 2">
            <a:extLst>
              <a:ext uri="{FF2B5EF4-FFF2-40B4-BE49-F238E27FC236}">
                <a16:creationId xmlns:a16="http://schemas.microsoft.com/office/drawing/2014/main" id="{5341E7B9-9286-78C6-B5E5-CF237D431338}"/>
              </a:ext>
            </a:extLst>
          </p:cNvPr>
          <p:cNvSpPr>
            <a:spLocks noGrp="1"/>
          </p:cNvSpPr>
          <p:nvPr>
            <p:ph idx="1"/>
          </p:nvPr>
        </p:nvSpPr>
        <p:spPr>
          <a:xfrm>
            <a:off x="304800" y="1148217"/>
            <a:ext cx="9383486" cy="5165497"/>
          </a:xfrm>
        </p:spPr>
        <p:txBody>
          <a:bodyPr>
            <a:normAutofit fontScale="92500"/>
          </a:bodyPr>
          <a:lstStyle/>
          <a:p>
            <a:r>
              <a:rPr lang="en-US" sz="2400" dirty="0"/>
              <a:t>NanoVNA is an inexpensive and versatile piece of test equipment</a:t>
            </a:r>
          </a:p>
          <a:p>
            <a:r>
              <a:rPr lang="en-US" sz="2400" dirty="0"/>
              <a:t>A NanoVNA can make a variety of measurements</a:t>
            </a:r>
          </a:p>
          <a:p>
            <a:pPr lvl="1"/>
            <a:r>
              <a:rPr lang="en-US" sz="2000" dirty="0"/>
              <a:t>Antennas</a:t>
            </a:r>
          </a:p>
          <a:p>
            <a:pPr lvl="1"/>
            <a:r>
              <a:rPr lang="en-US" sz="2000" dirty="0"/>
              <a:t>Filters</a:t>
            </a:r>
          </a:p>
          <a:p>
            <a:pPr lvl="1"/>
            <a:r>
              <a:rPr lang="en-US" sz="2000" dirty="0"/>
              <a:t>Duplexers</a:t>
            </a:r>
          </a:p>
          <a:p>
            <a:pPr lvl="1"/>
            <a:r>
              <a:rPr lang="en-US" sz="2000" dirty="0"/>
              <a:t>Cables</a:t>
            </a:r>
          </a:p>
          <a:p>
            <a:pPr lvl="1"/>
            <a:r>
              <a:rPr lang="en-US" sz="2000" dirty="0"/>
              <a:t>Components</a:t>
            </a:r>
          </a:p>
          <a:p>
            <a:r>
              <a:rPr lang="en-US" sz="2400" dirty="0"/>
              <a:t>You need to Calibrate your NanoVNA before use</a:t>
            </a:r>
          </a:p>
          <a:p>
            <a:pPr lvl="1"/>
            <a:r>
              <a:rPr lang="en-US" sz="2000" dirty="0"/>
              <a:t>Calibrate for the band/mode to be tested</a:t>
            </a:r>
          </a:p>
          <a:p>
            <a:pPr lvl="1"/>
            <a:r>
              <a:rPr lang="en-US" sz="2000" dirty="0"/>
              <a:t>Calibration can be saved for later use</a:t>
            </a:r>
          </a:p>
          <a:p>
            <a:r>
              <a:rPr lang="en-US" sz="2400" dirty="0"/>
              <a:t>NanoVNA Saver software allows saving of reference and data files</a:t>
            </a:r>
          </a:p>
        </p:txBody>
      </p:sp>
    </p:spTree>
    <p:extLst>
      <p:ext uri="{BB962C8B-B14F-4D97-AF65-F5344CB8AC3E}">
        <p14:creationId xmlns:p14="http://schemas.microsoft.com/office/powerpoint/2010/main" val="283564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0934A-54BE-A66D-B6E8-28DE8C53783C}"/>
              </a:ext>
            </a:extLst>
          </p:cNvPr>
          <p:cNvSpPr>
            <a:spLocks noGrp="1"/>
          </p:cNvSpPr>
          <p:nvPr>
            <p:ph type="title"/>
          </p:nvPr>
        </p:nvSpPr>
        <p:spPr/>
        <p:txBody>
          <a:bodyPr/>
          <a:lstStyle/>
          <a:p>
            <a:r>
              <a:rPr lang="en-US" dirty="0"/>
              <a:t>What is a NanoVNA?</a:t>
            </a:r>
          </a:p>
        </p:txBody>
      </p:sp>
      <p:pic>
        <p:nvPicPr>
          <p:cNvPr id="5" name="Content Placeholder 4" descr="A screen with a graph on it">
            <a:extLst>
              <a:ext uri="{FF2B5EF4-FFF2-40B4-BE49-F238E27FC236}">
                <a16:creationId xmlns:a16="http://schemas.microsoft.com/office/drawing/2014/main" id="{258FAF1B-0468-97F4-E308-FF83B0C618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0967" y="1488281"/>
            <a:ext cx="5810064" cy="3881437"/>
          </a:xfrm>
        </p:spPr>
      </p:pic>
      <p:sp>
        <p:nvSpPr>
          <p:cNvPr id="6" name="TextBox 5">
            <a:extLst>
              <a:ext uri="{FF2B5EF4-FFF2-40B4-BE49-F238E27FC236}">
                <a16:creationId xmlns:a16="http://schemas.microsoft.com/office/drawing/2014/main" id="{CF415923-0E13-5206-F7CC-E0F18FD046E1}"/>
              </a:ext>
            </a:extLst>
          </p:cNvPr>
          <p:cNvSpPr txBox="1"/>
          <p:nvPr/>
        </p:nvSpPr>
        <p:spPr>
          <a:xfrm>
            <a:off x="1719942" y="5369718"/>
            <a:ext cx="8752115" cy="1569660"/>
          </a:xfrm>
          <a:prstGeom prst="rect">
            <a:avLst/>
          </a:prstGeom>
          <a:noFill/>
        </p:spPr>
        <p:txBody>
          <a:bodyPr wrap="square" rtlCol="0">
            <a:spAutoFit/>
          </a:bodyPr>
          <a:lstStyle/>
          <a:p>
            <a:r>
              <a:rPr lang="en-US" sz="2400" dirty="0"/>
              <a:t>A dual (1-1/2?) port analyzer that can measure SWR, resistance, reactance, cable length, and frequency response. Information is displayed in graphical and numeric formats. Can use software to display and store data on PC.</a:t>
            </a:r>
          </a:p>
        </p:txBody>
      </p:sp>
    </p:spTree>
    <p:extLst>
      <p:ext uri="{BB962C8B-B14F-4D97-AF65-F5344CB8AC3E}">
        <p14:creationId xmlns:p14="http://schemas.microsoft.com/office/powerpoint/2010/main" val="738745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0485-01F4-1939-3B98-5B304D040B3D}"/>
              </a:ext>
            </a:extLst>
          </p:cNvPr>
          <p:cNvSpPr>
            <a:spLocks noGrp="1"/>
          </p:cNvSpPr>
          <p:nvPr>
            <p:ph type="title"/>
          </p:nvPr>
        </p:nvSpPr>
        <p:spPr/>
        <p:txBody>
          <a:bodyPr/>
          <a:lstStyle/>
          <a:p>
            <a:r>
              <a:rPr lang="en-US" dirty="0"/>
              <a:t>Professional Vector Network Analyzers</a:t>
            </a:r>
          </a:p>
        </p:txBody>
      </p:sp>
      <p:pic>
        <p:nvPicPr>
          <p:cNvPr id="5" name="Content Placeholder 4" descr="A close-up of a digital oscilloscope">
            <a:extLst>
              <a:ext uri="{FF2B5EF4-FFF2-40B4-BE49-F238E27FC236}">
                <a16:creationId xmlns:a16="http://schemas.microsoft.com/office/drawing/2014/main" id="{3B6CFBFD-74FC-7B02-A9BE-0EC833C6AD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451" y="1790597"/>
            <a:ext cx="5576750" cy="3276805"/>
          </a:xfrm>
        </p:spPr>
      </p:pic>
      <p:pic>
        <p:nvPicPr>
          <p:cNvPr id="7" name="Picture 6" descr="A close-up of a machine&#10;&#10;AI-generated content may be incorrect.">
            <a:extLst>
              <a:ext uri="{FF2B5EF4-FFF2-40B4-BE49-F238E27FC236}">
                <a16:creationId xmlns:a16="http://schemas.microsoft.com/office/drawing/2014/main" id="{AC71E754-7369-FA51-86EE-05102DD1A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776" y="1790597"/>
            <a:ext cx="5165306" cy="3276805"/>
          </a:xfrm>
          <a:prstGeom prst="rect">
            <a:avLst/>
          </a:prstGeom>
        </p:spPr>
      </p:pic>
      <p:sp>
        <p:nvSpPr>
          <p:cNvPr id="8" name="TextBox 7">
            <a:extLst>
              <a:ext uri="{FF2B5EF4-FFF2-40B4-BE49-F238E27FC236}">
                <a16:creationId xmlns:a16="http://schemas.microsoft.com/office/drawing/2014/main" id="{DEB5682D-CE2A-6416-1685-352972C38D33}"/>
              </a:ext>
            </a:extLst>
          </p:cNvPr>
          <p:cNvSpPr txBox="1"/>
          <p:nvPr/>
        </p:nvSpPr>
        <p:spPr>
          <a:xfrm>
            <a:off x="1776847" y="5257801"/>
            <a:ext cx="8871857" cy="1477328"/>
          </a:xfrm>
          <a:prstGeom prst="rect">
            <a:avLst/>
          </a:prstGeom>
          <a:noFill/>
        </p:spPr>
        <p:txBody>
          <a:bodyPr wrap="square" rtlCol="0">
            <a:spAutoFit/>
          </a:bodyPr>
          <a:lstStyle/>
          <a:p>
            <a:r>
              <a:rPr lang="en-US" dirty="0"/>
              <a:t>A professional Vector Network Analyzer can have much wider operating bandwidth and more bi-directional channels. They are much more expensive than a NanoVNA.</a:t>
            </a:r>
          </a:p>
          <a:p>
            <a:r>
              <a:rPr lang="en-US" dirty="0"/>
              <a:t>These are a two-channel portable that operates from 9 </a:t>
            </a:r>
            <a:r>
              <a:rPr lang="en-US" dirty="0" err="1"/>
              <a:t>KHz</a:t>
            </a:r>
            <a:r>
              <a:rPr lang="en-US" dirty="0"/>
              <a:t> to 6 GHz and a four-channel model that operates from 10 MHz to 20 GHz. Some models operate up to 40 GHz and have up to 8 active channels.</a:t>
            </a:r>
          </a:p>
        </p:txBody>
      </p:sp>
    </p:spTree>
    <p:extLst>
      <p:ext uri="{BB962C8B-B14F-4D97-AF65-F5344CB8AC3E}">
        <p14:creationId xmlns:p14="http://schemas.microsoft.com/office/powerpoint/2010/main" val="26427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04A9-17EC-FE32-8A5F-8C385F29F185}"/>
              </a:ext>
            </a:extLst>
          </p:cNvPr>
          <p:cNvSpPr>
            <a:spLocks noGrp="1"/>
          </p:cNvSpPr>
          <p:nvPr>
            <p:ph type="title"/>
          </p:nvPr>
        </p:nvSpPr>
        <p:spPr>
          <a:xfrm>
            <a:off x="176590" y="156238"/>
            <a:ext cx="9250439" cy="1320800"/>
          </a:xfrm>
        </p:spPr>
        <p:txBody>
          <a:bodyPr/>
          <a:lstStyle/>
          <a:p>
            <a:pPr algn="ctr"/>
            <a:r>
              <a:rPr lang="en-US" dirty="0"/>
              <a:t>A Nano VNA should not be confused</a:t>
            </a:r>
            <a:br>
              <a:rPr lang="en-US" dirty="0"/>
            </a:br>
            <a:r>
              <a:rPr lang="en-US" dirty="0"/>
              <a:t> with a </a:t>
            </a:r>
            <a:r>
              <a:rPr lang="en-US" dirty="0" err="1"/>
              <a:t>TinySA</a:t>
            </a:r>
            <a:r>
              <a:rPr lang="en-US" dirty="0"/>
              <a:t>!</a:t>
            </a:r>
          </a:p>
        </p:txBody>
      </p:sp>
      <p:pic>
        <p:nvPicPr>
          <p:cNvPr id="5" name="Content Placeholder 4" descr="A contrast between a NanoVNA and a TinySA.">
            <a:extLst>
              <a:ext uri="{FF2B5EF4-FFF2-40B4-BE49-F238E27FC236}">
                <a16:creationId xmlns:a16="http://schemas.microsoft.com/office/drawing/2014/main" id="{9240D870-2330-6E6B-F88B-3E45141BE1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276" y="1477038"/>
            <a:ext cx="8269924" cy="5213133"/>
          </a:xfrm>
        </p:spPr>
      </p:pic>
    </p:spTree>
    <p:extLst>
      <p:ext uri="{BB962C8B-B14F-4D97-AF65-F5344CB8AC3E}">
        <p14:creationId xmlns:p14="http://schemas.microsoft.com/office/powerpoint/2010/main" val="569388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FA6C-8491-3032-908C-D6715D47E77F}"/>
              </a:ext>
            </a:extLst>
          </p:cNvPr>
          <p:cNvSpPr>
            <a:spLocks noGrp="1"/>
          </p:cNvSpPr>
          <p:nvPr>
            <p:ph type="title"/>
          </p:nvPr>
        </p:nvSpPr>
        <p:spPr>
          <a:xfrm>
            <a:off x="470505" y="304800"/>
            <a:ext cx="6235095" cy="740229"/>
          </a:xfrm>
        </p:spPr>
        <p:txBody>
          <a:bodyPr/>
          <a:lstStyle/>
          <a:p>
            <a:r>
              <a:rPr lang="en-US" dirty="0"/>
              <a:t>Common uses for a NanoVNA</a:t>
            </a:r>
          </a:p>
        </p:txBody>
      </p:sp>
      <p:sp>
        <p:nvSpPr>
          <p:cNvPr id="3" name="Content Placeholder 2">
            <a:extLst>
              <a:ext uri="{FF2B5EF4-FFF2-40B4-BE49-F238E27FC236}">
                <a16:creationId xmlns:a16="http://schemas.microsoft.com/office/drawing/2014/main" id="{A5D77F89-A2F4-E31F-BA5A-CEA5CD9069F3}"/>
              </a:ext>
            </a:extLst>
          </p:cNvPr>
          <p:cNvSpPr>
            <a:spLocks noGrp="1"/>
          </p:cNvSpPr>
          <p:nvPr>
            <p:ph idx="1"/>
          </p:nvPr>
        </p:nvSpPr>
        <p:spPr>
          <a:xfrm>
            <a:off x="87086" y="1045029"/>
            <a:ext cx="5138057" cy="5649685"/>
          </a:xfrm>
        </p:spPr>
        <p:txBody>
          <a:bodyPr>
            <a:noAutofit/>
          </a:bodyPr>
          <a:lstStyle/>
          <a:p>
            <a:pPr>
              <a:buFont typeface="Wingdings" panose="05000000000000000000" pitchFamily="2" charset="2"/>
              <a:buChar char="Ø"/>
            </a:pPr>
            <a:r>
              <a:rPr lang="en-US" sz="2400" dirty="0"/>
              <a:t>Antenna testing and tuning</a:t>
            </a:r>
          </a:p>
          <a:p>
            <a:pPr lvl="1">
              <a:buFont typeface="Wingdings" panose="05000000000000000000" pitchFamily="2" charset="2"/>
              <a:buChar char="Ø"/>
            </a:pPr>
            <a:r>
              <a:rPr lang="en-US" sz="2000" dirty="0"/>
              <a:t>Standing Wave Ratio measurements</a:t>
            </a:r>
          </a:p>
          <a:p>
            <a:pPr lvl="1">
              <a:buFont typeface="Wingdings" panose="05000000000000000000" pitchFamily="2" charset="2"/>
              <a:buChar char="Ø"/>
            </a:pPr>
            <a:r>
              <a:rPr lang="en-US" sz="2000" dirty="0"/>
              <a:t>Resonance Measurements</a:t>
            </a:r>
          </a:p>
          <a:p>
            <a:pPr lvl="1">
              <a:buFont typeface="Wingdings" panose="05000000000000000000" pitchFamily="2" charset="2"/>
              <a:buChar char="Ø"/>
            </a:pPr>
            <a:r>
              <a:rPr lang="en-US" sz="2000" dirty="0"/>
              <a:t>Complex Impedance Measurements</a:t>
            </a:r>
          </a:p>
          <a:p>
            <a:pPr lvl="2">
              <a:buFont typeface="Wingdings" panose="05000000000000000000" pitchFamily="2" charset="2"/>
              <a:buChar char="Ø"/>
            </a:pPr>
            <a:r>
              <a:rPr lang="en-US" sz="1800" dirty="0"/>
              <a:t>Resistance</a:t>
            </a:r>
          </a:p>
          <a:p>
            <a:pPr lvl="2">
              <a:buFont typeface="Wingdings" panose="05000000000000000000" pitchFamily="2" charset="2"/>
              <a:buChar char="Ø"/>
            </a:pPr>
            <a:r>
              <a:rPr lang="en-US" sz="1800" dirty="0"/>
              <a:t>Reactance</a:t>
            </a:r>
          </a:p>
          <a:p>
            <a:pPr>
              <a:buFont typeface="Wingdings" panose="05000000000000000000" pitchFamily="2" charset="2"/>
              <a:buChar char="Ø"/>
            </a:pPr>
            <a:r>
              <a:rPr lang="en-US" sz="2400" dirty="0"/>
              <a:t>Cable testing and fault isolation</a:t>
            </a:r>
          </a:p>
          <a:p>
            <a:pPr lvl="1">
              <a:buFont typeface="Wingdings" panose="05000000000000000000" pitchFamily="2" charset="2"/>
              <a:buChar char="Ø"/>
            </a:pPr>
            <a:r>
              <a:rPr lang="en-US" sz="2000" dirty="0"/>
              <a:t>Length Measurements</a:t>
            </a:r>
          </a:p>
          <a:p>
            <a:pPr lvl="1">
              <a:buFont typeface="Wingdings" panose="05000000000000000000" pitchFamily="2" charset="2"/>
              <a:buChar char="Ø"/>
            </a:pPr>
            <a:r>
              <a:rPr lang="en-US" sz="2000" dirty="0"/>
              <a:t>Distance to impedance changes</a:t>
            </a:r>
          </a:p>
          <a:p>
            <a:pPr lvl="1">
              <a:buFont typeface="Wingdings" panose="05000000000000000000" pitchFamily="2" charset="2"/>
              <a:buChar char="Ø"/>
            </a:pPr>
            <a:r>
              <a:rPr lang="en-US" sz="2000" dirty="0"/>
              <a:t>Distance to faults.</a:t>
            </a:r>
          </a:p>
        </p:txBody>
      </p:sp>
      <p:sp>
        <p:nvSpPr>
          <p:cNvPr id="4" name="TextBox 3">
            <a:extLst>
              <a:ext uri="{FF2B5EF4-FFF2-40B4-BE49-F238E27FC236}">
                <a16:creationId xmlns:a16="http://schemas.microsoft.com/office/drawing/2014/main" id="{2345B9BB-9A38-F6CF-02B4-319FAD9D9A91}"/>
              </a:ext>
            </a:extLst>
          </p:cNvPr>
          <p:cNvSpPr txBox="1"/>
          <p:nvPr/>
        </p:nvSpPr>
        <p:spPr>
          <a:xfrm>
            <a:off x="5377542" y="1045029"/>
            <a:ext cx="4136571" cy="2215991"/>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Testing tuned circuits</a:t>
            </a:r>
          </a:p>
          <a:p>
            <a:pPr marL="742950" lvl="1" indent="-285750">
              <a:buFont typeface="Wingdings" panose="05000000000000000000" pitchFamily="2" charset="2"/>
              <a:buChar char="Ø"/>
            </a:pPr>
            <a:r>
              <a:rPr lang="en-US" sz="2400" dirty="0"/>
              <a:t>Filter bandpass</a:t>
            </a:r>
          </a:p>
          <a:p>
            <a:pPr marL="742950" lvl="1" indent="-285750">
              <a:buFont typeface="Wingdings" panose="05000000000000000000" pitchFamily="2" charset="2"/>
              <a:buChar char="Ø"/>
            </a:pPr>
            <a:r>
              <a:rPr lang="en-US" sz="2400" dirty="0"/>
              <a:t>Trap resonance</a:t>
            </a:r>
          </a:p>
          <a:p>
            <a:pPr marL="742950" lvl="1" indent="-285750">
              <a:buFont typeface="Wingdings" panose="05000000000000000000" pitchFamily="2" charset="2"/>
              <a:buChar char="Ø"/>
            </a:pPr>
            <a:r>
              <a:rPr lang="en-US" sz="2400" dirty="0"/>
              <a:t>Analyze duplexers</a:t>
            </a:r>
          </a:p>
          <a:p>
            <a:pPr marL="285750" indent="-285750">
              <a:buFont typeface="Wingdings" panose="05000000000000000000" pitchFamily="2" charset="2"/>
              <a:buChar char="Ø"/>
            </a:pPr>
            <a:r>
              <a:rPr lang="en-US" sz="2400" dirty="0"/>
              <a:t>Measure Insertion Loss</a:t>
            </a:r>
          </a:p>
          <a:p>
            <a:endParaRPr lang="en-US" dirty="0"/>
          </a:p>
        </p:txBody>
      </p:sp>
    </p:spTree>
    <p:extLst>
      <p:ext uri="{BB962C8B-B14F-4D97-AF65-F5344CB8AC3E}">
        <p14:creationId xmlns:p14="http://schemas.microsoft.com/office/powerpoint/2010/main" val="51264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500"/>
                                        <p:tgtEl>
                                          <p:spTgt spid="3">
                                            <p:txEl>
                                              <p:pRg st="1" end="1"/>
                                            </p:txEl>
                                          </p:spTgt>
                                        </p:tgtEl>
                                      </p:cBhvr>
                                    </p:animEffect>
                                    <p:anim calcmode="lin" valueType="num">
                                      <p:cBhvr>
                                        <p:cTn id="15"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500"/>
                                        <p:tgtEl>
                                          <p:spTgt spid="3">
                                            <p:txEl>
                                              <p:pRg st="2" end="2"/>
                                            </p:txEl>
                                          </p:spTgt>
                                        </p:tgtEl>
                                      </p:cBhvr>
                                    </p:animEffect>
                                    <p:anim calcmode="lin" valueType="num">
                                      <p:cBhvr>
                                        <p:cTn id="22"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500"/>
                                        <p:tgtEl>
                                          <p:spTgt spid="3">
                                            <p:txEl>
                                              <p:pRg st="3" end="3"/>
                                            </p:txEl>
                                          </p:spTgt>
                                        </p:tgtEl>
                                      </p:cBhvr>
                                    </p:animEffect>
                                    <p:anim calcmode="lin" valueType="num">
                                      <p:cBhvr>
                                        <p:cTn id="29"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500"/>
                                        <p:tgtEl>
                                          <p:spTgt spid="3">
                                            <p:txEl>
                                              <p:pRg st="4" end="4"/>
                                            </p:txEl>
                                          </p:spTgt>
                                        </p:tgtEl>
                                      </p:cBhvr>
                                    </p:animEffect>
                                    <p:anim calcmode="lin" valueType="num">
                                      <p:cBhvr>
                                        <p:cTn id="36"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500"/>
                                        <p:tgtEl>
                                          <p:spTgt spid="3">
                                            <p:txEl>
                                              <p:pRg st="5" end="5"/>
                                            </p:txEl>
                                          </p:spTgt>
                                        </p:tgtEl>
                                      </p:cBhvr>
                                    </p:animEffect>
                                    <p:anim calcmode="lin" valueType="num">
                                      <p:cBhvr>
                                        <p:cTn id="43"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500"/>
                                        <p:tgtEl>
                                          <p:spTgt spid="3">
                                            <p:txEl>
                                              <p:pRg st="6" end="6"/>
                                            </p:txEl>
                                          </p:spTgt>
                                        </p:tgtEl>
                                      </p:cBhvr>
                                    </p:animEffect>
                                    <p:anim calcmode="lin" valueType="num">
                                      <p:cBhvr>
                                        <p:cTn id="50"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500"/>
                                        <p:tgtEl>
                                          <p:spTgt spid="3">
                                            <p:txEl>
                                              <p:pRg st="7" end="7"/>
                                            </p:txEl>
                                          </p:spTgt>
                                        </p:tgtEl>
                                      </p:cBhvr>
                                    </p:animEffect>
                                    <p:anim calcmode="lin" valueType="num">
                                      <p:cBhvr>
                                        <p:cTn id="57" dur="1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500"/>
                                        <p:tgtEl>
                                          <p:spTgt spid="3">
                                            <p:txEl>
                                              <p:pRg st="8" end="8"/>
                                            </p:txEl>
                                          </p:spTgt>
                                        </p:tgtEl>
                                      </p:cBhvr>
                                    </p:animEffect>
                                    <p:anim calcmode="lin" valueType="num">
                                      <p:cBhvr>
                                        <p:cTn id="64" dur="1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500"/>
                                        <p:tgtEl>
                                          <p:spTgt spid="3">
                                            <p:txEl>
                                              <p:pRg st="9" end="9"/>
                                            </p:txEl>
                                          </p:spTgt>
                                        </p:tgtEl>
                                      </p:cBhvr>
                                    </p:animEffect>
                                    <p:anim calcmode="lin" valueType="num">
                                      <p:cBhvr>
                                        <p:cTn id="71" dur="1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
                                            <p:txEl>
                                              <p:pRg st="0" end="0"/>
                                            </p:txEl>
                                          </p:spTgt>
                                        </p:tgtEl>
                                        <p:attrNameLst>
                                          <p:attrName>style.visibility</p:attrName>
                                        </p:attrNameLst>
                                      </p:cBhvr>
                                      <p:to>
                                        <p:strVal val="visible"/>
                                      </p:to>
                                    </p:set>
                                    <p:animEffect transition="in" filter="fade">
                                      <p:cBhvr>
                                        <p:cTn id="77" dur="1000"/>
                                        <p:tgtEl>
                                          <p:spTgt spid="4">
                                            <p:txEl>
                                              <p:pRg st="0" end="0"/>
                                            </p:txEl>
                                          </p:spTgt>
                                        </p:tgtEl>
                                      </p:cBhvr>
                                    </p:animEffect>
                                    <p:anim calcmode="lin" valueType="num">
                                      <p:cBhvr>
                                        <p:cTn id="7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
                                            <p:txEl>
                                              <p:pRg st="1" end="1"/>
                                            </p:txEl>
                                          </p:spTgt>
                                        </p:tgtEl>
                                        <p:attrNameLst>
                                          <p:attrName>style.visibility</p:attrName>
                                        </p:attrNameLst>
                                      </p:cBhvr>
                                      <p:to>
                                        <p:strVal val="visible"/>
                                      </p:to>
                                    </p:set>
                                    <p:animEffect transition="in" filter="fade">
                                      <p:cBhvr>
                                        <p:cTn id="84" dur="1000"/>
                                        <p:tgtEl>
                                          <p:spTgt spid="4">
                                            <p:txEl>
                                              <p:pRg st="1" end="1"/>
                                            </p:txEl>
                                          </p:spTgt>
                                        </p:tgtEl>
                                      </p:cBhvr>
                                    </p:animEffect>
                                    <p:anim calcmode="lin" valueType="num">
                                      <p:cBhvr>
                                        <p:cTn id="8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
                                            <p:txEl>
                                              <p:pRg st="2" end="2"/>
                                            </p:txEl>
                                          </p:spTgt>
                                        </p:tgtEl>
                                        <p:attrNameLst>
                                          <p:attrName>style.visibility</p:attrName>
                                        </p:attrNameLst>
                                      </p:cBhvr>
                                      <p:to>
                                        <p:strVal val="visible"/>
                                      </p:to>
                                    </p:set>
                                    <p:animEffect transition="in" filter="fade">
                                      <p:cBhvr>
                                        <p:cTn id="91" dur="1000"/>
                                        <p:tgtEl>
                                          <p:spTgt spid="4">
                                            <p:txEl>
                                              <p:pRg st="2" end="2"/>
                                            </p:txEl>
                                          </p:spTgt>
                                        </p:tgtEl>
                                      </p:cBhvr>
                                    </p:animEffect>
                                    <p:anim calcmode="lin" valueType="num">
                                      <p:cBhvr>
                                        <p:cTn id="9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4">
                                            <p:txEl>
                                              <p:pRg st="3" end="3"/>
                                            </p:txEl>
                                          </p:spTgt>
                                        </p:tgtEl>
                                        <p:attrNameLst>
                                          <p:attrName>style.visibility</p:attrName>
                                        </p:attrNameLst>
                                      </p:cBhvr>
                                      <p:to>
                                        <p:strVal val="visible"/>
                                      </p:to>
                                    </p:set>
                                    <p:animEffect transition="in" filter="fade">
                                      <p:cBhvr>
                                        <p:cTn id="98" dur="1000"/>
                                        <p:tgtEl>
                                          <p:spTgt spid="4">
                                            <p:txEl>
                                              <p:pRg st="3" end="3"/>
                                            </p:txEl>
                                          </p:spTgt>
                                        </p:tgtEl>
                                      </p:cBhvr>
                                    </p:animEffect>
                                    <p:anim calcmode="lin" valueType="num">
                                      <p:cBhvr>
                                        <p:cTn id="9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0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4">
                                            <p:txEl>
                                              <p:pRg st="4" end="4"/>
                                            </p:txEl>
                                          </p:spTgt>
                                        </p:tgtEl>
                                        <p:attrNameLst>
                                          <p:attrName>style.visibility</p:attrName>
                                        </p:attrNameLst>
                                      </p:cBhvr>
                                      <p:to>
                                        <p:strVal val="visible"/>
                                      </p:to>
                                    </p:set>
                                    <p:animEffect transition="in" filter="fade">
                                      <p:cBhvr>
                                        <p:cTn id="105" dur="1000"/>
                                        <p:tgtEl>
                                          <p:spTgt spid="4">
                                            <p:txEl>
                                              <p:pRg st="4" end="4"/>
                                            </p:txEl>
                                          </p:spTgt>
                                        </p:tgtEl>
                                      </p:cBhvr>
                                    </p:animEffect>
                                    <p:anim calcmode="lin" valueType="num">
                                      <p:cBhvr>
                                        <p:cTn id="10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0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AB71-E156-1204-C337-A7A5897B14B3}"/>
              </a:ext>
            </a:extLst>
          </p:cNvPr>
          <p:cNvSpPr>
            <a:spLocks noGrp="1"/>
          </p:cNvSpPr>
          <p:nvPr>
            <p:ph type="title"/>
          </p:nvPr>
        </p:nvSpPr>
        <p:spPr/>
        <p:txBody>
          <a:bodyPr/>
          <a:lstStyle/>
          <a:p>
            <a:r>
              <a:rPr lang="en-US" dirty="0"/>
              <a:t>What do we need to use a NanoVNA?</a:t>
            </a:r>
          </a:p>
        </p:txBody>
      </p:sp>
      <p:sp>
        <p:nvSpPr>
          <p:cNvPr id="3" name="Content Placeholder 2">
            <a:extLst>
              <a:ext uri="{FF2B5EF4-FFF2-40B4-BE49-F238E27FC236}">
                <a16:creationId xmlns:a16="http://schemas.microsoft.com/office/drawing/2014/main" id="{B370FA96-026F-877F-E998-0BD27261BB3E}"/>
              </a:ext>
            </a:extLst>
          </p:cNvPr>
          <p:cNvSpPr>
            <a:spLocks noGrp="1"/>
          </p:cNvSpPr>
          <p:nvPr>
            <p:ph idx="1"/>
          </p:nvPr>
        </p:nvSpPr>
        <p:spPr>
          <a:xfrm>
            <a:off x="296334" y="1270001"/>
            <a:ext cx="3862008" cy="4238170"/>
          </a:xfrm>
        </p:spPr>
        <p:txBody>
          <a:bodyPr>
            <a:normAutofit/>
          </a:bodyPr>
          <a:lstStyle/>
          <a:p>
            <a:r>
              <a:rPr lang="en-US" dirty="0"/>
              <a:t>NanoVNA body</a:t>
            </a:r>
          </a:p>
          <a:p>
            <a:r>
              <a:rPr lang="en-US" dirty="0"/>
              <a:t>SMA 50Ω LOAD</a:t>
            </a:r>
          </a:p>
          <a:p>
            <a:r>
              <a:rPr lang="en-US" dirty="0"/>
              <a:t>SMA SHORT</a:t>
            </a:r>
          </a:p>
          <a:p>
            <a:r>
              <a:rPr lang="en-US" dirty="0"/>
              <a:t>SMA OPEN</a:t>
            </a:r>
          </a:p>
          <a:p>
            <a:r>
              <a:rPr lang="en-US" dirty="0"/>
              <a:t>SMA F to F Barrel Connector</a:t>
            </a:r>
          </a:p>
          <a:p>
            <a:r>
              <a:rPr lang="en-US" dirty="0"/>
              <a:t>SMA Male to Male cable x 2</a:t>
            </a:r>
          </a:p>
          <a:p>
            <a:r>
              <a:rPr lang="en-US" dirty="0"/>
              <a:t>Stylus (Optional)</a:t>
            </a:r>
          </a:p>
          <a:p>
            <a:endParaRPr lang="en-US" dirty="0"/>
          </a:p>
          <a:p>
            <a:r>
              <a:rPr lang="en-US" dirty="0"/>
              <a:t>Not included are adapters need to connect to Device Under Test (DUT)</a:t>
            </a:r>
          </a:p>
        </p:txBody>
      </p:sp>
      <p:pic>
        <p:nvPicPr>
          <p:cNvPr id="6" name="Picture 5" descr="NanoVNA with Cal Kit and Stylus">
            <a:extLst>
              <a:ext uri="{FF2B5EF4-FFF2-40B4-BE49-F238E27FC236}">
                <a16:creationId xmlns:a16="http://schemas.microsoft.com/office/drawing/2014/main" id="{0CC2D3EF-F339-0024-6BE3-799AEE8D3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8342" y="1435353"/>
            <a:ext cx="6526580" cy="4900131"/>
          </a:xfrm>
          <a:prstGeom prst="rect">
            <a:avLst/>
          </a:prstGeom>
        </p:spPr>
      </p:pic>
    </p:spTree>
    <p:extLst>
      <p:ext uri="{BB962C8B-B14F-4D97-AF65-F5344CB8AC3E}">
        <p14:creationId xmlns:p14="http://schemas.microsoft.com/office/powerpoint/2010/main" val="120061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B469-2D8E-6F5A-FD55-644584B4F5D5}"/>
              </a:ext>
            </a:extLst>
          </p:cNvPr>
          <p:cNvSpPr>
            <a:spLocks noGrp="1"/>
          </p:cNvSpPr>
          <p:nvPr>
            <p:ph type="title"/>
          </p:nvPr>
        </p:nvSpPr>
        <p:spPr>
          <a:xfrm>
            <a:off x="470505" y="340171"/>
            <a:ext cx="8596668" cy="824600"/>
          </a:xfrm>
        </p:spPr>
        <p:txBody>
          <a:bodyPr/>
          <a:lstStyle/>
          <a:p>
            <a:r>
              <a:rPr lang="en-US" dirty="0"/>
              <a:t>How does a NanoVNA work?</a:t>
            </a:r>
          </a:p>
        </p:txBody>
      </p:sp>
      <p:sp>
        <p:nvSpPr>
          <p:cNvPr id="3" name="Content Placeholder 2">
            <a:extLst>
              <a:ext uri="{FF2B5EF4-FFF2-40B4-BE49-F238E27FC236}">
                <a16:creationId xmlns:a16="http://schemas.microsoft.com/office/drawing/2014/main" id="{3E60FC3A-73CB-2EA6-56FE-5A90A144240C}"/>
              </a:ext>
            </a:extLst>
          </p:cNvPr>
          <p:cNvSpPr>
            <a:spLocks noGrp="1"/>
          </p:cNvSpPr>
          <p:nvPr>
            <p:ph idx="1"/>
          </p:nvPr>
        </p:nvSpPr>
        <p:spPr>
          <a:xfrm>
            <a:off x="-76200" y="1270899"/>
            <a:ext cx="8596668" cy="3880773"/>
          </a:xfrm>
        </p:spPr>
        <p:txBody>
          <a:bodyPr/>
          <a:lstStyle/>
          <a:p>
            <a:r>
              <a:rPr lang="en-US" dirty="0"/>
              <a:t>VNA (Vector Network Analyzer) measures the frequency characteristics of reflected power and passing power of an RF Network. NanoVNA measures the following elements:</a:t>
            </a:r>
          </a:p>
          <a:p>
            <a:pPr lvl="1"/>
            <a:r>
              <a:rPr lang="en-US" dirty="0"/>
              <a:t>Input voltage I/Q signal</a:t>
            </a:r>
          </a:p>
          <a:p>
            <a:pPr lvl="1"/>
            <a:r>
              <a:rPr lang="en-US" dirty="0"/>
              <a:t>Reflected voltage I/Q signal</a:t>
            </a:r>
          </a:p>
          <a:p>
            <a:pPr lvl="1"/>
            <a:r>
              <a:rPr lang="en-US" dirty="0"/>
              <a:t>Pass voltage I/Q signal</a:t>
            </a:r>
          </a:p>
          <a:p>
            <a:r>
              <a:rPr lang="en-US" dirty="0"/>
              <a:t>From here we calculate:</a:t>
            </a:r>
          </a:p>
          <a:p>
            <a:pPr lvl="1"/>
            <a:r>
              <a:rPr lang="en-US" dirty="0"/>
              <a:t>Reflection coefficients S11</a:t>
            </a:r>
          </a:p>
          <a:p>
            <a:pPr lvl="1"/>
            <a:r>
              <a:rPr lang="en-US" dirty="0"/>
              <a:t>Transmission coefficient S21 </a:t>
            </a:r>
          </a:p>
        </p:txBody>
      </p:sp>
      <p:pic>
        <p:nvPicPr>
          <p:cNvPr id="5" name="Picture 4" descr="Diagram of a diagram of a signal separation&#10;&#10;AI-generated content may be incorrect.">
            <a:extLst>
              <a:ext uri="{FF2B5EF4-FFF2-40B4-BE49-F238E27FC236}">
                <a16:creationId xmlns:a16="http://schemas.microsoft.com/office/drawing/2014/main" id="{A4A37C2C-FA81-27DB-97C0-C7175C389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305" y="2051043"/>
            <a:ext cx="5720697" cy="4197357"/>
          </a:xfrm>
          <a:prstGeom prst="rect">
            <a:avLst/>
          </a:prstGeom>
        </p:spPr>
      </p:pic>
    </p:spTree>
    <p:extLst>
      <p:ext uri="{BB962C8B-B14F-4D97-AF65-F5344CB8AC3E}">
        <p14:creationId xmlns:p14="http://schemas.microsoft.com/office/powerpoint/2010/main" val="6795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500"/>
                                        <p:tgtEl>
                                          <p:spTgt spid="5"/>
                                        </p:tgtEl>
                                      </p:cBhvr>
                                    </p:animEffect>
                                    <p:anim calcmode="lin" valueType="num">
                                      <p:cBhvr>
                                        <p:cTn id="47" dur="1500" fill="hold"/>
                                        <p:tgtEl>
                                          <p:spTgt spid="5"/>
                                        </p:tgtEl>
                                        <p:attrNameLst>
                                          <p:attrName>ppt_x</p:attrName>
                                        </p:attrNameLst>
                                      </p:cBhvr>
                                      <p:tavLst>
                                        <p:tav tm="0">
                                          <p:val>
                                            <p:strVal val="#ppt_x"/>
                                          </p:val>
                                        </p:tav>
                                        <p:tav tm="100000">
                                          <p:val>
                                            <p:strVal val="#ppt_x"/>
                                          </p:val>
                                        </p:tav>
                                      </p:tavLst>
                                    </p:anim>
                                    <p:anim calcmode="lin" valueType="num">
                                      <p:cBhvr>
                                        <p:cTn id="48"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3772-5477-A3C3-A724-6F22A4DA0B3D}"/>
              </a:ext>
            </a:extLst>
          </p:cNvPr>
          <p:cNvSpPr>
            <a:spLocks noGrp="1"/>
          </p:cNvSpPr>
          <p:nvPr>
            <p:ph type="title"/>
          </p:nvPr>
        </p:nvSpPr>
        <p:spPr>
          <a:xfrm>
            <a:off x="677334" y="315686"/>
            <a:ext cx="8596668" cy="707571"/>
          </a:xfrm>
        </p:spPr>
        <p:txBody>
          <a:bodyPr/>
          <a:lstStyle/>
          <a:p>
            <a:r>
              <a:rPr lang="en-US" dirty="0"/>
              <a:t>NanoVNA Output</a:t>
            </a:r>
          </a:p>
        </p:txBody>
      </p:sp>
      <p:sp>
        <p:nvSpPr>
          <p:cNvPr id="3" name="Content Placeholder 2">
            <a:extLst>
              <a:ext uri="{FF2B5EF4-FFF2-40B4-BE49-F238E27FC236}">
                <a16:creationId xmlns:a16="http://schemas.microsoft.com/office/drawing/2014/main" id="{93F4C436-FD83-58F1-A7F2-CF4988F620BE}"/>
              </a:ext>
            </a:extLst>
          </p:cNvPr>
          <p:cNvSpPr>
            <a:spLocks noGrp="1"/>
          </p:cNvSpPr>
          <p:nvPr>
            <p:ph idx="1"/>
          </p:nvPr>
        </p:nvSpPr>
        <p:spPr>
          <a:xfrm>
            <a:off x="394305" y="1023257"/>
            <a:ext cx="11394923" cy="5519057"/>
          </a:xfrm>
        </p:spPr>
        <p:txBody>
          <a:bodyPr>
            <a:normAutofit lnSpcReduction="10000"/>
          </a:bodyPr>
          <a:lstStyle/>
          <a:p>
            <a:r>
              <a:rPr lang="en-US" sz="2400" dirty="0"/>
              <a:t>NanoVNA measures the reflection coefficient and transmission coefficient for 101 points in the frequency band to be measured. It measures the Start Frequency and then steps up 100 times, measuring at each step.</a:t>
            </a:r>
          </a:p>
          <a:p>
            <a:r>
              <a:rPr lang="en-US" sz="2400" dirty="0"/>
              <a:t>The local frequency of NanoVNA is 50kHz to 300MHz. For higher frequencies, use harmonic mode. The fundamental wave is not attenuated even in harmonic mode.</a:t>
            </a:r>
          </a:p>
          <a:p>
            <a:r>
              <a:rPr lang="en-US" sz="2400" dirty="0"/>
              <a:t>The usage modes for each frequency are as follows.</a:t>
            </a:r>
          </a:p>
          <a:p>
            <a:pPr lvl="1"/>
            <a:r>
              <a:rPr lang="en-US" sz="2000" dirty="0"/>
              <a:t>Up to 300 MHz: fundamental wave</a:t>
            </a:r>
          </a:p>
          <a:p>
            <a:pPr lvl="1"/>
            <a:r>
              <a:rPr lang="en-US" sz="2000" dirty="0"/>
              <a:t>300MHz to 900MHz: 3rd harmonic</a:t>
            </a:r>
          </a:p>
          <a:p>
            <a:pPr lvl="1"/>
            <a:r>
              <a:rPr lang="en-US" sz="2000" dirty="0"/>
              <a:t>900MHz to 1500MHz: 5th harmonic</a:t>
            </a:r>
          </a:p>
          <a:p>
            <a:r>
              <a:rPr lang="en-US" sz="2400" dirty="0"/>
              <a:t>Note that there is always a fundamental wave input, especially when checking a dual band antenna. The 2 Meter band is in the fundamental range and the 70 Centimeter band is in the third order harmonic range.</a:t>
            </a:r>
          </a:p>
          <a:p>
            <a:r>
              <a:rPr lang="en-US" sz="2400" dirty="0"/>
              <a:t>Digital data is signal processed by the MCU.</a:t>
            </a:r>
          </a:p>
        </p:txBody>
      </p:sp>
    </p:spTree>
    <p:extLst>
      <p:ext uri="{BB962C8B-B14F-4D97-AF65-F5344CB8AC3E}">
        <p14:creationId xmlns:p14="http://schemas.microsoft.com/office/powerpoint/2010/main" val="57453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9EAB1-7086-6DED-C908-42259EE82190}"/>
              </a:ext>
            </a:extLst>
          </p:cNvPr>
          <p:cNvSpPr>
            <a:spLocks noGrp="1"/>
          </p:cNvSpPr>
          <p:nvPr>
            <p:ph type="title"/>
          </p:nvPr>
        </p:nvSpPr>
        <p:spPr>
          <a:xfrm>
            <a:off x="579363" y="239486"/>
            <a:ext cx="8596668" cy="881743"/>
          </a:xfrm>
        </p:spPr>
        <p:txBody>
          <a:bodyPr/>
          <a:lstStyle/>
          <a:p>
            <a:r>
              <a:rPr lang="en-US" dirty="0"/>
              <a:t>To Prepare for Use</a:t>
            </a:r>
          </a:p>
        </p:txBody>
      </p:sp>
      <p:sp>
        <p:nvSpPr>
          <p:cNvPr id="3" name="Content Placeholder 2">
            <a:extLst>
              <a:ext uri="{FF2B5EF4-FFF2-40B4-BE49-F238E27FC236}">
                <a16:creationId xmlns:a16="http://schemas.microsoft.com/office/drawing/2014/main" id="{619CC1FF-1A1D-E03C-0EB4-78EA883357C5}"/>
              </a:ext>
            </a:extLst>
          </p:cNvPr>
          <p:cNvSpPr>
            <a:spLocks noGrp="1"/>
          </p:cNvSpPr>
          <p:nvPr>
            <p:ph idx="1"/>
          </p:nvPr>
        </p:nvSpPr>
        <p:spPr>
          <a:xfrm>
            <a:off x="677333" y="1328057"/>
            <a:ext cx="9337523" cy="4713305"/>
          </a:xfrm>
        </p:spPr>
        <p:txBody>
          <a:bodyPr>
            <a:normAutofit/>
          </a:bodyPr>
          <a:lstStyle/>
          <a:p>
            <a:r>
              <a:rPr lang="en-US" sz="2400" dirty="0"/>
              <a:t>Determine the frequency range to be measured</a:t>
            </a:r>
          </a:p>
          <a:p>
            <a:pPr lvl="1"/>
            <a:r>
              <a:rPr lang="en-US" sz="2000" dirty="0"/>
              <a:t>The NanoVNA measures at 101 points within the range selected</a:t>
            </a:r>
          </a:p>
          <a:p>
            <a:pPr lvl="1"/>
            <a:r>
              <a:rPr lang="en-US" sz="2000" dirty="0"/>
              <a:t>The range should be limited to the relevant band</a:t>
            </a:r>
          </a:p>
          <a:p>
            <a:r>
              <a:rPr lang="en-US" sz="2400" dirty="0"/>
              <a:t>Determine the type of measurement</a:t>
            </a:r>
          </a:p>
          <a:p>
            <a:pPr lvl="1"/>
            <a:r>
              <a:rPr lang="en-US" sz="2000" dirty="0"/>
              <a:t>SWR, Return Loss, other S11 measurements only require a partial calibration</a:t>
            </a:r>
          </a:p>
          <a:p>
            <a:pPr lvl="1"/>
            <a:r>
              <a:rPr lang="en-US" sz="2000" dirty="0"/>
              <a:t>Insertion loss, filter bandwidth, other S21 measurements require full calibration</a:t>
            </a:r>
          </a:p>
          <a:p>
            <a:r>
              <a:rPr lang="en-US" sz="2400" dirty="0"/>
              <a:t>Calibrate for the frequency range and type</a:t>
            </a:r>
          </a:p>
          <a:p>
            <a:pPr lvl="1"/>
            <a:r>
              <a:rPr lang="en-US" sz="2000" dirty="0"/>
              <a:t>Set start and stop frequencies, or center frequency and span</a:t>
            </a:r>
          </a:p>
          <a:p>
            <a:pPr lvl="1"/>
            <a:r>
              <a:rPr lang="en-US" sz="2000" dirty="0"/>
              <a:t>Calibrate as needed: Open, Short, Load, Isolation, Through</a:t>
            </a:r>
          </a:p>
        </p:txBody>
      </p:sp>
    </p:spTree>
    <p:extLst>
      <p:ext uri="{BB962C8B-B14F-4D97-AF65-F5344CB8AC3E}">
        <p14:creationId xmlns:p14="http://schemas.microsoft.com/office/powerpoint/2010/main" val="313128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500"/>
                                        <p:tgtEl>
                                          <p:spTgt spid="3">
                                            <p:txEl>
                                              <p:pRg st="1" end="1"/>
                                            </p:txEl>
                                          </p:spTgt>
                                        </p:tgtEl>
                                      </p:cBhvr>
                                    </p:animEffect>
                                    <p:anim calcmode="lin" valueType="num">
                                      <p:cBhvr>
                                        <p:cTn id="13"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500"/>
                                        <p:tgtEl>
                                          <p:spTgt spid="3">
                                            <p:txEl>
                                              <p:pRg st="2" end="2"/>
                                            </p:txEl>
                                          </p:spTgt>
                                        </p:tgtEl>
                                      </p:cBhvr>
                                    </p:animEffect>
                                    <p:anim calcmode="lin" valueType="num">
                                      <p:cBhvr>
                                        <p:cTn id="18"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500"/>
                                        <p:tgtEl>
                                          <p:spTgt spid="3">
                                            <p:txEl>
                                              <p:pRg st="3" end="3"/>
                                            </p:txEl>
                                          </p:spTgt>
                                        </p:tgtEl>
                                      </p:cBhvr>
                                    </p:animEffect>
                                    <p:anim calcmode="lin" valueType="num">
                                      <p:cBhvr>
                                        <p:cTn id="25"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5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500"/>
                                        <p:tgtEl>
                                          <p:spTgt spid="3">
                                            <p:txEl>
                                              <p:pRg st="4" end="4"/>
                                            </p:txEl>
                                          </p:spTgt>
                                        </p:tgtEl>
                                      </p:cBhvr>
                                    </p:animEffect>
                                    <p:anim calcmode="lin" valueType="num">
                                      <p:cBhvr>
                                        <p:cTn id="30"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5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500"/>
                                        <p:tgtEl>
                                          <p:spTgt spid="3">
                                            <p:txEl>
                                              <p:pRg st="5" end="5"/>
                                            </p:txEl>
                                          </p:spTgt>
                                        </p:tgtEl>
                                      </p:cBhvr>
                                    </p:animEffect>
                                    <p:anim calcmode="lin" valueType="num">
                                      <p:cBhvr>
                                        <p:cTn id="35"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500"/>
                                        <p:tgtEl>
                                          <p:spTgt spid="3">
                                            <p:txEl>
                                              <p:pRg st="6" end="6"/>
                                            </p:txEl>
                                          </p:spTgt>
                                        </p:tgtEl>
                                      </p:cBhvr>
                                    </p:animEffect>
                                    <p:anim calcmode="lin" valueType="num">
                                      <p:cBhvr>
                                        <p:cTn id="42"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5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500"/>
                                        <p:tgtEl>
                                          <p:spTgt spid="3">
                                            <p:txEl>
                                              <p:pRg st="7" end="7"/>
                                            </p:txEl>
                                          </p:spTgt>
                                        </p:tgtEl>
                                      </p:cBhvr>
                                    </p:animEffect>
                                    <p:anim calcmode="lin" valueType="num">
                                      <p:cBhvr>
                                        <p:cTn id="47" dur="1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5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500"/>
                                        <p:tgtEl>
                                          <p:spTgt spid="3">
                                            <p:txEl>
                                              <p:pRg st="8" end="8"/>
                                            </p:txEl>
                                          </p:spTgt>
                                        </p:tgtEl>
                                      </p:cBhvr>
                                    </p:animEffect>
                                    <p:anim calcmode="lin" valueType="num">
                                      <p:cBhvr>
                                        <p:cTn id="52" dur="1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459</TotalTime>
  <Words>1001</Words>
  <Application>Microsoft Office PowerPoint</Application>
  <PresentationFormat>Widescreen</PresentationFormat>
  <Paragraphs>129</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Trebuchet MS</vt:lpstr>
      <vt:lpstr>Wingdings</vt:lpstr>
      <vt:lpstr>Wingdings 3</vt:lpstr>
      <vt:lpstr>Facet</vt:lpstr>
      <vt:lpstr>NanoVNA and Ham Radio</vt:lpstr>
      <vt:lpstr>What is a NanoVNA?</vt:lpstr>
      <vt:lpstr>Professional Vector Network Analyzers</vt:lpstr>
      <vt:lpstr>A Nano VNA should not be confused  with a TinySA!</vt:lpstr>
      <vt:lpstr>Common uses for a NanoVNA</vt:lpstr>
      <vt:lpstr>What do we need to use a NanoVNA?</vt:lpstr>
      <vt:lpstr>How does a NanoVNA work?</vt:lpstr>
      <vt:lpstr>NanoVNA Output</vt:lpstr>
      <vt:lpstr>To Prepare for Use</vt:lpstr>
      <vt:lpstr>Calibration</vt:lpstr>
      <vt:lpstr>Select Measurement(s)</vt:lpstr>
      <vt:lpstr>Select Display Trace</vt:lpstr>
      <vt:lpstr>Connect and Measure</vt:lpstr>
      <vt:lpstr>NanoVNA Saver</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Smith</dc:creator>
  <cp:lastModifiedBy>David Smith</cp:lastModifiedBy>
  <cp:revision>42</cp:revision>
  <dcterms:created xsi:type="dcterms:W3CDTF">2025-12-20T04:40:01Z</dcterms:created>
  <dcterms:modified xsi:type="dcterms:W3CDTF">2026-01-25T03:26:02Z</dcterms:modified>
</cp:coreProperties>
</file>