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82" r:id="rId4"/>
    <p:sldId id="283" r:id="rId5"/>
    <p:sldId id="281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4" r:id="rId15"/>
    <p:sldId id="267" r:id="rId16"/>
    <p:sldId id="284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79" r:id="rId28"/>
    <p:sldId id="285" r:id="rId29"/>
    <p:sldId id="286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4" autoAdjust="0"/>
  </p:normalViewPr>
  <p:slideViewPr>
    <p:cSldViewPr>
      <p:cViewPr varScale="1">
        <p:scale>
          <a:sx n="64" d="100"/>
          <a:sy n="64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C14B3-C858-4445-B628-8E5BA9721291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3ECBC-119F-486A-AECE-30E4D64D39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the Successful SOTA Activations 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3ECBC-119F-486A-AECE-30E4D64D395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SOTA was started in Europe in 2002. It came to NA in 2012.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3ECBC-119F-486A-AECE-30E4D64D395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3ECBC-119F-486A-AECE-30E4D64D395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C3EA26-6207-42AC-83D2-F26582D62B52}" type="datetimeFigureOut">
              <a:rPr lang="en-US" smtClean="0"/>
              <a:pPr/>
              <a:t>6/12/2014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1D2BB19-4375-4ABF-A60C-73B7669409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ummitpost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lnt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moose.com/SMSBOT-usage.tx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ta.org.uk/Spotlite/spot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izzlyguy.tv/rbngate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otadata.org.uk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tawatch.org/" TargetMode="External"/><Relationship Id="rId2" Type="http://schemas.openxmlformats.org/officeDocument/2006/relationships/hyperlink" Target="http://www.sota.org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qsl.net/w5smd/SOTA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otamaps.wsstvc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otawatch.org/summits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Stephen Denison, W5SMD</a:t>
            </a:r>
          </a:p>
          <a:p>
            <a:r>
              <a:rPr lang="en-US" dirty="0" err="1" smtClean="0"/>
              <a:t>Hamcom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Successful </a:t>
            </a:r>
            <a:r>
              <a:rPr lang="en-US" sz="5400" dirty="0" err="1" smtClean="0"/>
              <a:t>SOTA</a:t>
            </a:r>
            <a:r>
              <a:rPr lang="en-US" sz="5400" dirty="0" smtClean="0"/>
              <a:t> Activations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From Planning to Logging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Summit Info on </a:t>
            </a:r>
            <a:r>
              <a:rPr lang="en-US" dirty="0" err="1" smtClean="0"/>
              <a:t>SummitPost</a:t>
            </a:r>
            <a:r>
              <a:rPr lang="en-US" dirty="0" smtClean="0"/>
              <a:t> </a:t>
            </a:r>
            <a:r>
              <a:rPr lang="en-US" sz="1800" dirty="0" smtClean="0">
                <a:hlinkClick r:id="rId2"/>
              </a:rPr>
              <a:t>http://www.summitpost.org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Information From Other Mountain Climbers.</a:t>
            </a:r>
          </a:p>
          <a:p>
            <a:r>
              <a:rPr lang="en-US" sz="1800" dirty="0" smtClean="0"/>
              <a:t>Includes places to stay, seasons to climb, routes, etc.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and Researching Summits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12821"/>
          <a:stretch>
            <a:fillRect/>
          </a:stretch>
        </p:blipFill>
        <p:spPr bwMode="auto">
          <a:xfrm>
            <a:off x="1828800" y="2133600"/>
            <a:ext cx="5486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Summits on Private Property</a:t>
            </a:r>
          </a:p>
          <a:p>
            <a:pPr lvl="1"/>
            <a:r>
              <a:rPr lang="en-US" dirty="0" smtClean="0"/>
              <a:t>Always Ask Permission</a:t>
            </a:r>
          </a:p>
          <a:p>
            <a:pPr lvl="1"/>
            <a:r>
              <a:rPr lang="en-US" dirty="0" smtClean="0"/>
              <a:t>Use Tax Records available from the county to determine the name and address of the landowner</a:t>
            </a:r>
          </a:p>
          <a:p>
            <a:pPr lvl="1"/>
            <a:r>
              <a:rPr lang="en-US" dirty="0" smtClean="0"/>
              <a:t>Use phone books (print and online) to find a phone number for the landowner</a:t>
            </a:r>
          </a:p>
          <a:p>
            <a:pPr lvl="1"/>
            <a:r>
              <a:rPr lang="en-US" dirty="0" smtClean="0"/>
              <a:t>Explain what you want to do and that you will Leave No Trace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Remember, you are an ambassador for Ham Radio and </a:t>
            </a:r>
            <a:r>
              <a:rPr lang="en-US" dirty="0" err="1" smtClean="0"/>
              <a:t>SOTA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and Researching Summits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How long does it take to get from point “A” to point “B”?</a:t>
            </a:r>
          </a:p>
          <a:p>
            <a:pPr lvl="1"/>
            <a:r>
              <a:rPr lang="en-US" sz="2200" dirty="0" smtClean="0"/>
              <a:t>Driving (Paved Roads): Check Online Maps</a:t>
            </a:r>
          </a:p>
          <a:p>
            <a:pPr lvl="1"/>
            <a:r>
              <a:rPr lang="en-US" sz="2200" dirty="0" smtClean="0"/>
              <a:t>Driving (Forest Roads): 5 to 10 mph</a:t>
            </a:r>
          </a:p>
          <a:p>
            <a:pPr lvl="1"/>
            <a:r>
              <a:rPr lang="en-US" sz="2200" dirty="0" smtClean="0"/>
              <a:t>Hiking (on trail): 1 to 2 miles per hour in the Mountains</a:t>
            </a:r>
          </a:p>
          <a:p>
            <a:pPr lvl="1"/>
            <a:r>
              <a:rPr lang="en-US" sz="2200" dirty="0" smtClean="0"/>
              <a:t>Hiking (off trail): ¼ to 1 mile per hour</a:t>
            </a:r>
            <a:endParaRPr lang="en-US" sz="2200" dirty="0"/>
          </a:p>
          <a:p>
            <a:r>
              <a:rPr lang="en-US" dirty="0" smtClean="0"/>
              <a:t>How long will I spend on the summit?</a:t>
            </a:r>
          </a:p>
          <a:p>
            <a:pPr lvl="1"/>
            <a:r>
              <a:rPr lang="en-US" dirty="0" smtClean="0"/>
              <a:t>Include setup time, time spent on the radio and teardown time</a:t>
            </a:r>
          </a:p>
          <a:p>
            <a:pPr lvl="1"/>
            <a:r>
              <a:rPr lang="en-US" dirty="0" smtClean="0"/>
              <a:t>1 ½ to 2 hours is usually adequate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Remember to include time for meals and rest breaks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 Itinerary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an Itinerary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333" t="20741" r="51667" b="33333"/>
          <a:stretch>
            <a:fillRect/>
          </a:stretch>
        </p:blipFill>
        <p:spPr bwMode="auto">
          <a:xfrm>
            <a:off x="1828800" y="1524000"/>
            <a:ext cx="5486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Sign in to </a:t>
            </a:r>
            <a:r>
              <a:rPr lang="en-US" dirty="0" err="1" smtClean="0"/>
              <a:t>SOTAWatch</a:t>
            </a:r>
            <a:endParaRPr lang="en-US" dirty="0" smtClean="0"/>
          </a:p>
          <a:p>
            <a:r>
              <a:rPr lang="en-US" dirty="0" smtClean="0"/>
              <a:t>Under “Alerts”, click on “new alert”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Fill out the form. Remember that times are in </a:t>
            </a:r>
            <a:r>
              <a:rPr lang="en-US" dirty="0" err="1" smtClean="0"/>
              <a:t>UTC</a:t>
            </a:r>
            <a:r>
              <a:rPr lang="en-US" dirty="0" smtClean="0"/>
              <a:t>, and dates follow the international standard (DD/MM/</a:t>
            </a:r>
            <a:r>
              <a:rPr lang="en-US" dirty="0" err="1" smtClean="0"/>
              <a:t>YYYY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 alert is a “best guess” of what time and frequency you will be on which summit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Posting an Alert	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5384" r="58333" b="66667"/>
          <a:stretch>
            <a:fillRect/>
          </a:stretch>
        </p:blipFill>
        <p:spPr bwMode="auto">
          <a:xfrm>
            <a:off x="1828800" y="2667000"/>
            <a:ext cx="5486400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953000" y="32004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752600"/>
          </a:xfrm>
        </p:spPr>
        <p:txBody>
          <a:bodyPr numCol="1"/>
          <a:lstStyle/>
          <a:p>
            <a:r>
              <a:rPr lang="en-US" dirty="0" smtClean="0"/>
              <a:t>Make sure all of your equipment works</a:t>
            </a:r>
          </a:p>
          <a:p>
            <a:pPr lvl="1"/>
            <a:r>
              <a:rPr lang="en-US" dirty="0" smtClean="0"/>
              <a:t>Do a “dry run” in the park</a:t>
            </a:r>
          </a:p>
          <a:p>
            <a:pPr lvl="1"/>
            <a:r>
              <a:rPr lang="en-US" dirty="0" smtClean="0"/>
              <a:t>Take your pack for a walk to make sure it is loaded correctly and is comfortable</a:t>
            </a:r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3200400"/>
            <a:ext cx="8229600" cy="3276600"/>
          </a:xfrm>
          <a:prstGeom prst="rect">
            <a:avLst/>
          </a:prstGeom>
        </p:spPr>
        <p:txBody>
          <a:bodyPr vert="horz" numCol="2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have the “10 Essentials”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Navigation (Map and Compass)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 Protection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 Clothing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Flashlight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Aid Kit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Fire Starters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Repair Kit (sewing kit/ duct tape)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Extra Food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Extra Water</a:t>
            </a:r>
          </a:p>
          <a:p>
            <a:pPr marL="640080" marR="0" lvl="1" indent="-27432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Emergency Shelter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endParaRPr lang="en-US" b="1" u="sng" dirty="0" smtClean="0"/>
          </a:p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Identifying Summits</a:t>
            </a:r>
          </a:p>
          <a:p>
            <a:pPr lvl="1"/>
            <a:r>
              <a:rPr lang="en-US" dirty="0" smtClean="0"/>
              <a:t>Equipment</a:t>
            </a:r>
          </a:p>
          <a:p>
            <a:endParaRPr lang="en-US" dirty="0" smtClean="0"/>
          </a:p>
          <a:p>
            <a:r>
              <a:rPr lang="en-US" b="1" u="sng" dirty="0" smtClean="0"/>
              <a:t>Activating</a:t>
            </a:r>
          </a:p>
          <a:p>
            <a:pPr lvl="1"/>
            <a:r>
              <a:rPr lang="en-US" dirty="0" smtClean="0"/>
              <a:t>Important Rules for Activators</a:t>
            </a:r>
          </a:p>
          <a:p>
            <a:pPr lvl="1"/>
            <a:r>
              <a:rPr lang="en-US" dirty="0" smtClean="0"/>
              <a:t>Spotting</a:t>
            </a:r>
          </a:p>
          <a:p>
            <a:pPr lvl="1"/>
            <a:r>
              <a:rPr lang="en-US" dirty="0" smtClean="0"/>
              <a:t>Logging</a:t>
            </a:r>
          </a:p>
          <a:p>
            <a:endParaRPr lang="en-US" dirty="0" smtClean="0"/>
          </a:p>
          <a:p>
            <a:r>
              <a:rPr lang="en-US" dirty="0" smtClean="0"/>
              <a:t>Submitting the Log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mountain top is within reach if you just keep climbing.					-Barry Finlay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amount of points is worth risking life and limb</a:t>
            </a:r>
          </a:p>
          <a:p>
            <a:endParaRPr lang="en-US" dirty="0" smtClean="0"/>
          </a:p>
          <a:p>
            <a:r>
              <a:rPr lang="en-US" dirty="0" smtClean="0"/>
              <a:t>Plan for safety</a:t>
            </a:r>
          </a:p>
          <a:p>
            <a:endParaRPr lang="en-US" dirty="0" smtClean="0"/>
          </a:p>
          <a:p>
            <a:r>
              <a:rPr lang="en-US" dirty="0" smtClean="0"/>
              <a:t>Dead men don’t brag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#1: Be Safe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Leave the area just as you found it</a:t>
            </a:r>
          </a:p>
          <a:p>
            <a:r>
              <a:rPr lang="en-US" dirty="0" smtClean="0"/>
              <a:t>The next person to walk through should not be able to tell you were there.</a:t>
            </a:r>
          </a:p>
          <a:p>
            <a:r>
              <a:rPr lang="en-US" dirty="0" smtClean="0"/>
              <a:t>“Take only pictures, leave only footprints”</a:t>
            </a:r>
          </a:p>
          <a:p>
            <a:r>
              <a:rPr lang="en-US" dirty="0" smtClean="0"/>
              <a:t>For more information: </a:t>
            </a:r>
            <a:r>
              <a:rPr lang="en-US" dirty="0" smtClean="0">
                <a:hlinkClick r:id="rId2"/>
              </a:rPr>
              <a:t>https://lnt.org/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#2: Leave No Trace</a:t>
            </a:r>
            <a:endParaRPr lang="en-US" dirty="0"/>
          </a:p>
        </p:txBody>
      </p:sp>
      <p:pic>
        <p:nvPicPr>
          <p:cNvPr id="1027" name="Picture 3" descr="D:\My Documents\Invincea Downloads\BIGFOOT banner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7686675" cy="241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Introduction</a:t>
            </a:r>
          </a:p>
          <a:p>
            <a:endParaRPr lang="en-US" b="1" u="sng" dirty="0" smtClean="0"/>
          </a:p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Identifying Summits</a:t>
            </a:r>
          </a:p>
          <a:p>
            <a:pPr lvl="1"/>
            <a:r>
              <a:rPr lang="en-US" dirty="0" smtClean="0"/>
              <a:t>Equipment</a:t>
            </a:r>
          </a:p>
          <a:p>
            <a:endParaRPr lang="en-US" dirty="0" smtClean="0"/>
          </a:p>
          <a:p>
            <a:r>
              <a:rPr lang="en-US" dirty="0" smtClean="0"/>
              <a:t>Activating</a:t>
            </a:r>
          </a:p>
          <a:p>
            <a:pPr lvl="1"/>
            <a:r>
              <a:rPr lang="en-US" dirty="0" smtClean="0"/>
              <a:t>Important Rules for Activators</a:t>
            </a:r>
          </a:p>
          <a:p>
            <a:pPr lvl="1"/>
            <a:r>
              <a:rPr lang="en-US" dirty="0" smtClean="0"/>
              <a:t>Spotting</a:t>
            </a:r>
          </a:p>
          <a:p>
            <a:pPr lvl="1"/>
            <a:r>
              <a:rPr lang="en-US" dirty="0" smtClean="0"/>
              <a:t>Logging</a:t>
            </a:r>
          </a:p>
          <a:p>
            <a:endParaRPr lang="en-US" dirty="0" smtClean="0"/>
          </a:p>
          <a:p>
            <a:r>
              <a:rPr lang="en-US" dirty="0" smtClean="0"/>
              <a:t>Submitting the Log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Self-Spotting is encouraged in </a:t>
            </a:r>
            <a:r>
              <a:rPr lang="en-US" dirty="0" err="1" smtClean="0"/>
              <a:t>SOTA</a:t>
            </a:r>
            <a:endParaRPr lang="en-US" dirty="0" smtClean="0"/>
          </a:p>
          <a:p>
            <a:r>
              <a:rPr lang="en-US" dirty="0" smtClean="0"/>
              <a:t>Spots can be sent via Texting, Smartphone, or the </a:t>
            </a:r>
            <a:r>
              <a:rPr lang="en-US" dirty="0" err="1" smtClean="0"/>
              <a:t>RBN</a:t>
            </a:r>
            <a:endParaRPr lang="en-US" dirty="0" smtClean="0"/>
          </a:p>
          <a:p>
            <a:r>
              <a:rPr lang="en-US" dirty="0" smtClean="0"/>
              <a:t>Send spots early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QRV</a:t>
            </a:r>
            <a:r>
              <a:rPr lang="en-US" dirty="0" smtClean="0"/>
              <a:t> in 15 minutes. MHz +- </a:t>
            </a:r>
            <a:r>
              <a:rPr lang="en-US" dirty="0" err="1" smtClean="0"/>
              <a:t>QRM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Spot for every band, mode or frequency change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Before spotting via text message, register your phone number with Andy MMØFMF (</a:t>
            </a:r>
            <a:r>
              <a:rPr lang="en-US" dirty="0" err="1" smtClean="0"/>
              <a:t>mmØfmf</a:t>
            </a:r>
            <a:r>
              <a:rPr lang="en-US" dirty="0" smtClean="0"/>
              <a:t> AT hotmail.com)</a:t>
            </a:r>
          </a:p>
          <a:p>
            <a:r>
              <a:rPr lang="en-US" dirty="0" smtClean="0"/>
              <a:t>Message must be formatted correctly:</a:t>
            </a:r>
          </a:p>
          <a:p>
            <a:pPr lvl="1"/>
            <a:r>
              <a:rPr lang="en-US" dirty="0" smtClean="0"/>
              <a:t>$  REF MHz Mode Comments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$ Inserts your </a:t>
            </a:r>
            <a:r>
              <a:rPr lang="en-US" dirty="0" err="1" smtClean="0"/>
              <a:t>callsign</a:t>
            </a:r>
            <a:r>
              <a:rPr lang="en-US" dirty="0" smtClean="0"/>
              <a:t> (taken from the </a:t>
            </a:r>
            <a:r>
              <a:rPr lang="en-US" dirty="0" err="1" smtClean="0"/>
              <a:t>callsign</a:t>
            </a:r>
            <a:r>
              <a:rPr lang="en-US" dirty="0" smtClean="0"/>
              <a:t> used when registering your phone number)</a:t>
            </a:r>
          </a:p>
          <a:p>
            <a:pPr lvl="1"/>
            <a:r>
              <a:rPr lang="en-US" dirty="0" smtClean="0"/>
              <a:t>REF is the Summit Reference. Can be entered with “-” or “ “ (W5O/OU-001 or W5O OU-001)</a:t>
            </a:r>
          </a:p>
          <a:p>
            <a:pPr lvl="1"/>
            <a:r>
              <a:rPr lang="en-US" dirty="0" smtClean="0"/>
              <a:t>MHz is the actual operating frequency in MHz (one decimal point allowed)</a:t>
            </a:r>
          </a:p>
          <a:p>
            <a:pPr lvl="1"/>
            <a:r>
              <a:rPr lang="en-US" dirty="0" smtClean="0"/>
              <a:t>Mode is the operating mode (</a:t>
            </a:r>
            <a:r>
              <a:rPr lang="en-US" dirty="0" err="1" smtClean="0"/>
              <a:t>CW</a:t>
            </a:r>
            <a:r>
              <a:rPr lang="en-US" dirty="0" smtClean="0"/>
              <a:t>, </a:t>
            </a:r>
            <a:r>
              <a:rPr lang="en-US" dirty="0" err="1" smtClean="0"/>
              <a:t>SSB</a:t>
            </a:r>
            <a:r>
              <a:rPr lang="en-US" dirty="0" smtClean="0"/>
              <a:t>, FM, AM, Data, Other)</a:t>
            </a:r>
          </a:p>
          <a:p>
            <a:pPr lvl="1"/>
            <a:r>
              <a:rPr lang="en-US" dirty="0" smtClean="0"/>
              <a:t>Comments is 60 characters max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North America, the phone number to text is 1-530-430-SOTA</a:t>
            </a:r>
          </a:p>
          <a:p>
            <a:r>
              <a:rPr lang="en-US" dirty="0" smtClean="0">
                <a:solidFill>
                  <a:schemeClr val="tx2"/>
                </a:solidFill>
                <a:hlinkClick r:id="rId3"/>
              </a:rPr>
              <a:t>www.intermoose.com/SMSBOT-usage.txt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Spotting via Text Message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http://www.sota.org.uk/Spotlite/spot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Spotting via Smartphone	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3846" r="75000" b="47692"/>
          <a:stretch>
            <a:fillRect/>
          </a:stretch>
        </p:blipFill>
        <p:spPr bwMode="auto">
          <a:xfrm>
            <a:off x="2286000" y="2286000"/>
            <a:ext cx="4572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Only works for </a:t>
            </a:r>
            <a:r>
              <a:rPr lang="en-US" dirty="0" err="1" smtClean="0"/>
              <a:t>CW</a:t>
            </a:r>
            <a:endParaRPr lang="en-US" dirty="0" smtClean="0"/>
          </a:p>
          <a:p>
            <a:r>
              <a:rPr lang="en-US" dirty="0" smtClean="0"/>
              <a:t>Must have an Alert Posted to </a:t>
            </a:r>
            <a:r>
              <a:rPr lang="en-US" dirty="0" err="1" smtClean="0"/>
              <a:t>SOTAWatch</a:t>
            </a:r>
            <a:endParaRPr lang="en-US" dirty="0" smtClean="0"/>
          </a:p>
          <a:p>
            <a:r>
              <a:rPr lang="en-US" dirty="0" smtClean="0"/>
              <a:t>Computers connected to radios all over the world searching for “</a:t>
            </a:r>
            <a:r>
              <a:rPr lang="en-US" dirty="0" err="1" smtClean="0"/>
              <a:t>CQ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Computers stream information (</a:t>
            </a:r>
            <a:r>
              <a:rPr lang="en-US" dirty="0" err="1" smtClean="0"/>
              <a:t>Callsign</a:t>
            </a:r>
            <a:r>
              <a:rPr lang="en-US" dirty="0" smtClean="0"/>
              <a:t>, WPM, Signal Strength) to the internet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RBNGate</a:t>
            </a:r>
            <a:r>
              <a:rPr lang="en-US" dirty="0" smtClean="0"/>
              <a:t> compares the </a:t>
            </a:r>
            <a:r>
              <a:rPr lang="en-US" dirty="0" err="1" smtClean="0"/>
              <a:t>RBN</a:t>
            </a:r>
            <a:r>
              <a:rPr lang="en-US" dirty="0" smtClean="0"/>
              <a:t> stream to the Alerts posted on </a:t>
            </a:r>
            <a:r>
              <a:rPr lang="en-US" dirty="0" err="1" smtClean="0"/>
              <a:t>SOTAWatch</a:t>
            </a:r>
            <a:r>
              <a:rPr lang="en-US" dirty="0" smtClean="0"/>
              <a:t> and will spot an activator from 1 hour before to 3 hours after the time posted in the Alert</a:t>
            </a:r>
          </a:p>
          <a:p>
            <a:r>
              <a:rPr lang="en-US" dirty="0" smtClean="0"/>
              <a:t>If you cancel your activation, make sure to cancel the alert (or don’t call </a:t>
            </a:r>
            <a:r>
              <a:rPr lang="en-US" dirty="0" err="1" smtClean="0"/>
              <a:t>CQ</a:t>
            </a:r>
            <a:r>
              <a:rPr lang="en-US" dirty="0" smtClean="0"/>
              <a:t>)</a:t>
            </a:r>
          </a:p>
          <a:p>
            <a:r>
              <a:rPr lang="en-US" dirty="0" smtClean="0">
                <a:hlinkClick r:id="rId2"/>
              </a:rPr>
              <a:t>http://www.grizzlyguy.tv/rbngate.htm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Spotting via the Reverse Beacon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Logging can be done by paper or electronic means</a:t>
            </a:r>
          </a:p>
          <a:p>
            <a:r>
              <a:rPr lang="en-US" dirty="0" smtClean="0"/>
              <a:t>The database requires </a:t>
            </a:r>
            <a:r>
              <a:rPr lang="en-US" dirty="0" err="1" smtClean="0"/>
              <a:t>Callsigns</a:t>
            </a:r>
            <a:r>
              <a:rPr lang="en-US" dirty="0" smtClean="0"/>
              <a:t>, Summit Reference, Time, Date, Band and Mode for each </a:t>
            </a:r>
            <a:r>
              <a:rPr lang="en-US" dirty="0" err="1" smtClean="0"/>
              <a:t>QSO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Logging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556" t="17778" r="54837" b="20000"/>
          <a:stretch>
            <a:fillRect/>
          </a:stretch>
        </p:blipFill>
        <p:spPr bwMode="auto">
          <a:xfrm>
            <a:off x="2362200" y="2853559"/>
            <a:ext cx="4419600" cy="35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 Logging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Make sure to have enough paper and keep accurate records</a:t>
            </a:r>
          </a:p>
          <a:p>
            <a:r>
              <a:rPr lang="en-US" dirty="0" smtClean="0"/>
              <a:t>Some activators use waterproof logbooks</a:t>
            </a:r>
          </a:p>
          <a:p>
            <a:r>
              <a:rPr lang="en-US" dirty="0" smtClean="0"/>
              <a:t>Carry extra pencils and pens</a:t>
            </a:r>
          </a:p>
          <a:p>
            <a:r>
              <a:rPr lang="en-US" dirty="0" smtClean="0"/>
              <a:t>Enter each </a:t>
            </a:r>
            <a:r>
              <a:rPr lang="en-US" dirty="0" err="1" smtClean="0"/>
              <a:t>QSO</a:t>
            </a:r>
            <a:r>
              <a:rPr lang="en-US" dirty="0" smtClean="0"/>
              <a:t> into the database one by one or convert to digital log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Device needs to be charged</a:t>
            </a:r>
          </a:p>
          <a:p>
            <a:r>
              <a:rPr lang="en-US" dirty="0" smtClean="0"/>
              <a:t>If the device is damaged, your logbook may be toast</a:t>
            </a:r>
          </a:p>
          <a:p>
            <a:r>
              <a:rPr lang="en-US" dirty="0" smtClean="0"/>
              <a:t>Can upload the entire log to the </a:t>
            </a:r>
            <a:r>
              <a:rPr lang="en-US" dirty="0" err="1" smtClean="0"/>
              <a:t>SOTA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Electronic Logging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Identifying Summits</a:t>
            </a:r>
          </a:p>
          <a:p>
            <a:pPr lvl="1"/>
            <a:r>
              <a:rPr lang="en-US" dirty="0" smtClean="0"/>
              <a:t>Equipment</a:t>
            </a:r>
          </a:p>
          <a:p>
            <a:endParaRPr lang="en-US" dirty="0" smtClean="0"/>
          </a:p>
          <a:p>
            <a:r>
              <a:rPr lang="en-US" dirty="0" smtClean="0"/>
              <a:t>Activating</a:t>
            </a:r>
          </a:p>
          <a:p>
            <a:pPr lvl="1"/>
            <a:r>
              <a:rPr lang="en-US" dirty="0" smtClean="0"/>
              <a:t>Important Rules for Activators</a:t>
            </a:r>
          </a:p>
          <a:p>
            <a:pPr lvl="1"/>
            <a:r>
              <a:rPr lang="en-US" dirty="0" smtClean="0"/>
              <a:t>Spotting</a:t>
            </a:r>
          </a:p>
          <a:p>
            <a:pPr lvl="1"/>
            <a:r>
              <a:rPr lang="en-US" dirty="0" smtClean="0"/>
              <a:t>Logging</a:t>
            </a:r>
          </a:p>
          <a:p>
            <a:endParaRPr lang="en-US" dirty="0" smtClean="0"/>
          </a:p>
          <a:p>
            <a:r>
              <a:rPr lang="en-US" b="1" u="sng" dirty="0" smtClean="0"/>
              <a:t>Submitting the Log</a:t>
            </a:r>
            <a:endParaRPr lang="en-US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the Log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Job’s Not Finished Until the Paperwork is Complete.</a:t>
            </a:r>
          </a:p>
          <a:p>
            <a:r>
              <a:rPr lang="en-US" dirty="0" smtClean="0"/>
              <a:t>					</a:t>
            </a:r>
            <a:r>
              <a:rPr lang="en-US" smtClean="0"/>
              <a:t>-Unknown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Login to </a:t>
            </a:r>
            <a:r>
              <a:rPr lang="en-US" dirty="0" smtClean="0">
                <a:hlinkClick r:id="rId2"/>
              </a:rPr>
              <a:t>www.sotadata.org.uk</a:t>
            </a:r>
            <a:r>
              <a:rPr lang="en-US" dirty="0" smtClean="0"/>
              <a:t> </a:t>
            </a:r>
          </a:p>
          <a:p>
            <a:r>
              <a:rPr lang="en-US" dirty="0" smtClean="0"/>
              <a:t>Select “Submit Log” </a:t>
            </a:r>
            <a:r>
              <a:rPr lang="en-US" dirty="0" smtClean="0">
                <a:sym typeface="Wingdings" pitchFamily="2" charset="2"/>
              </a:rPr>
              <a:t> ”Submit Activator Entry”</a:t>
            </a:r>
          </a:p>
          <a:p>
            <a:r>
              <a:rPr lang="en-US" dirty="0" smtClean="0">
                <a:sym typeface="Wingdings" pitchFamily="2" charset="2"/>
              </a:rPr>
              <a:t>Fill in the appropriate summit information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Fill in QSO </a:t>
            </a:r>
            <a:r>
              <a:rPr lang="en-US" dirty="0" smtClean="0">
                <a:sym typeface="Wingdings" pitchFamily="2" charset="2"/>
              </a:rPr>
              <a:t>data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Single Entries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5139" t="12088" r="35578" b="52747"/>
          <a:stretch>
            <a:fillRect/>
          </a:stretch>
        </p:blipFill>
        <p:spPr bwMode="auto">
          <a:xfrm>
            <a:off x="2667000" y="289560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your log as a CSV or TSV format with the following fields:</a:t>
            </a:r>
          </a:p>
          <a:p>
            <a:r>
              <a:rPr lang="en-US" dirty="0" smtClean="0"/>
              <a:t>&lt;V2&gt; &lt;My </a:t>
            </a:r>
            <a:r>
              <a:rPr lang="en-US" dirty="0" err="1" smtClean="0"/>
              <a:t>Callsign</a:t>
            </a:r>
            <a:r>
              <a:rPr lang="en-US" dirty="0" smtClean="0"/>
              <a:t>&gt;&lt;My Summit&gt; &lt;Date&gt; &lt;Time&gt; &lt;Band&gt; &lt;Mode&gt; &lt;His </a:t>
            </a:r>
            <a:r>
              <a:rPr lang="en-US" dirty="0" err="1" smtClean="0"/>
              <a:t>Callsign</a:t>
            </a:r>
            <a:r>
              <a:rPr lang="en-US" dirty="0" smtClean="0"/>
              <a:t>&gt;&lt;His Summit&gt; &lt;Notes or Comments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Upload to </a:t>
            </a:r>
            <a:r>
              <a:rPr lang="en-US" dirty="0" err="1" smtClean="0"/>
              <a:t>SOTAData</a:t>
            </a:r>
            <a:r>
              <a:rPr lang="en-US" dirty="0" smtClean="0"/>
              <a:t> using the Submit </a:t>
            </a:r>
            <a:r>
              <a:rPr lang="en-US" dirty="0" err="1" smtClean="0"/>
              <a:t>Log</a:t>
            </a:r>
            <a:r>
              <a:rPr lang="en-US" dirty="0" err="1" smtClean="0">
                <a:sym typeface="Wingdings" pitchFamily="2" charset="2"/>
              </a:rPr>
              <a:t>Import</a:t>
            </a:r>
            <a:r>
              <a:rPr lang="en-US" dirty="0" smtClean="0">
                <a:sym typeface="Wingdings" pitchFamily="2" charset="2"/>
              </a:rPr>
              <a:t> Activator CSV/TSV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You can upload the same log as both an Activator and Chaser log with this format.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a Complete Log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www.sota.org.uk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www.sotawatch.org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Download this PowerPoint from</a:t>
            </a:r>
          </a:p>
          <a:p>
            <a:pPr lvl="1">
              <a:buNone/>
            </a:pPr>
            <a:r>
              <a:rPr lang="en-US" dirty="0" smtClean="0">
                <a:hlinkClick r:id="rId4"/>
              </a:rPr>
              <a:t>www.qsl.net/w5smd/SOTA.htm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or scan the QR code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QRCo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8275" y="4265613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SOTA is an award program for amateur radio operators that encourages portable operation in mountainous areas</a:t>
            </a:r>
          </a:p>
          <a:p>
            <a:endParaRPr lang="en-US" dirty="0" smtClean="0"/>
          </a:p>
          <a:p>
            <a:r>
              <a:rPr lang="en-US" dirty="0" smtClean="0"/>
              <a:t>3 classes of participants</a:t>
            </a:r>
          </a:p>
          <a:p>
            <a:pPr lvl="1"/>
            <a:r>
              <a:rPr lang="en-US" dirty="0" smtClean="0"/>
              <a:t>Activators</a:t>
            </a:r>
          </a:p>
          <a:p>
            <a:pPr lvl="1"/>
            <a:r>
              <a:rPr lang="en-US" dirty="0" smtClean="0"/>
              <a:t>Chasers</a:t>
            </a:r>
          </a:p>
          <a:p>
            <a:pPr lvl="1"/>
            <a:r>
              <a:rPr lang="en-US" dirty="0" smtClean="0"/>
              <a:t>Short Wave Listeners</a:t>
            </a:r>
          </a:p>
          <a:p>
            <a:endParaRPr lang="en-US" dirty="0" smtClean="0"/>
          </a:p>
          <a:p>
            <a:r>
              <a:rPr lang="en-US" dirty="0" smtClean="0"/>
              <a:t>Participants collect points and earn awards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SOTA?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Planning</a:t>
            </a:r>
          </a:p>
          <a:p>
            <a:pPr lvl="1"/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Identifying Summits</a:t>
            </a:r>
          </a:p>
          <a:p>
            <a:pPr lvl="1"/>
            <a:r>
              <a:rPr lang="en-US" dirty="0" smtClean="0"/>
              <a:t>Equipment</a:t>
            </a:r>
          </a:p>
          <a:p>
            <a:endParaRPr lang="en-US" dirty="0" smtClean="0"/>
          </a:p>
          <a:p>
            <a:r>
              <a:rPr lang="en-US" dirty="0" smtClean="0"/>
              <a:t>Activating</a:t>
            </a:r>
          </a:p>
          <a:p>
            <a:pPr lvl="1"/>
            <a:r>
              <a:rPr lang="en-US" dirty="0" smtClean="0"/>
              <a:t>Important Rules for Activators</a:t>
            </a:r>
          </a:p>
          <a:p>
            <a:pPr lvl="1"/>
            <a:r>
              <a:rPr lang="en-US" dirty="0" smtClean="0"/>
              <a:t>Spotting</a:t>
            </a:r>
          </a:p>
          <a:p>
            <a:pPr lvl="1"/>
            <a:r>
              <a:rPr lang="en-US" dirty="0" smtClean="0"/>
              <a:t>Logging</a:t>
            </a:r>
          </a:p>
          <a:p>
            <a:endParaRPr lang="en-US" dirty="0" smtClean="0"/>
          </a:p>
          <a:p>
            <a:r>
              <a:rPr lang="en-US" dirty="0" smtClean="0"/>
              <a:t>Submitting the Log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 who fails to plan is planning to fail.</a:t>
            </a:r>
          </a:p>
          <a:p>
            <a:r>
              <a:rPr lang="en-US" dirty="0" smtClean="0"/>
              <a:t>					-Winston Churchill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 month before activation (or earlier)</a:t>
            </a:r>
          </a:p>
          <a:p>
            <a:pPr lvl="1"/>
            <a:r>
              <a:rPr lang="en-US" dirty="0" smtClean="0"/>
              <a:t>Identify Summit(s) to be activated</a:t>
            </a:r>
          </a:p>
          <a:p>
            <a:pPr lvl="1"/>
            <a:r>
              <a:rPr lang="en-US" dirty="0" smtClean="0"/>
              <a:t>Research Summits, access, necessary equipment</a:t>
            </a:r>
          </a:p>
          <a:p>
            <a:pPr lvl="1"/>
            <a:r>
              <a:rPr lang="en-US" dirty="0" smtClean="0"/>
              <a:t>Plan itinerary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 week before activation</a:t>
            </a:r>
          </a:p>
          <a:p>
            <a:pPr lvl="1"/>
            <a:r>
              <a:rPr lang="en-US" dirty="0" smtClean="0"/>
              <a:t>Post alerts to </a:t>
            </a:r>
            <a:r>
              <a:rPr lang="en-US" dirty="0" err="1" smtClean="0"/>
              <a:t>NASOTA</a:t>
            </a:r>
            <a:r>
              <a:rPr lang="en-US" dirty="0" smtClean="0"/>
              <a:t> Yahoo Group, </a:t>
            </a:r>
            <a:r>
              <a:rPr lang="en-US" dirty="0" err="1" smtClean="0"/>
              <a:t>SOTAWatch</a:t>
            </a:r>
            <a:endParaRPr lang="en-US" dirty="0" smtClean="0"/>
          </a:p>
          <a:p>
            <a:pPr lvl="1"/>
            <a:r>
              <a:rPr lang="en-US" dirty="0" smtClean="0"/>
              <a:t>Begin gathering equipment</a:t>
            </a:r>
          </a:p>
          <a:p>
            <a:pPr lvl="1"/>
            <a:r>
              <a:rPr lang="en-US" dirty="0" smtClean="0"/>
              <a:t>Practice setting up equipment in the park or yard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1 day before activation</a:t>
            </a:r>
          </a:p>
          <a:p>
            <a:pPr lvl="1"/>
            <a:r>
              <a:rPr lang="en-US" dirty="0" smtClean="0"/>
              <a:t>Make sure everything is packed for the trip</a:t>
            </a:r>
          </a:p>
          <a:p>
            <a:pPr lvl="1"/>
            <a:r>
              <a:rPr lang="en-US" dirty="0" smtClean="0"/>
              <a:t>Fill up car with gas</a:t>
            </a:r>
          </a:p>
          <a:p>
            <a:pPr lvl="1"/>
            <a:r>
              <a:rPr lang="en-US" dirty="0" smtClean="0"/>
              <a:t>Make sure all batteries are charged</a:t>
            </a:r>
          </a:p>
          <a:p>
            <a:pPr lvl="1"/>
            <a:r>
              <a:rPr lang="en-US" b="1" dirty="0" smtClean="0"/>
              <a:t>Get a good night’s sleep!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Timeline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SOTAMaps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accent6">
                    <a:lumMod val="40000"/>
                    <a:lumOff val="60000"/>
                  </a:schemeClr>
                </a:solidFill>
                <a:hlinkClick r:id="rId2"/>
              </a:rPr>
              <a:t>http://sotamaps.wsstvc.org</a:t>
            </a:r>
            <a:r>
              <a:rPr lang="en-US" sz="1800" dirty="0" smtClean="0">
                <a:hlinkClick r:id="rId2"/>
              </a:rPr>
              <a:t>/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Displays Summits from the </a:t>
            </a:r>
            <a:r>
              <a:rPr lang="en-US" sz="1800" dirty="0" err="1" smtClean="0"/>
              <a:t>SOTA</a:t>
            </a:r>
            <a:r>
              <a:rPr lang="en-US" sz="1800" dirty="0" smtClean="0"/>
              <a:t> Database. </a:t>
            </a:r>
          </a:p>
          <a:p>
            <a:r>
              <a:rPr lang="en-US" sz="1800" dirty="0" smtClean="0"/>
              <a:t>Displays Point Value for each Summit.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and Researching Summits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2308"/>
          <a:stretch>
            <a:fillRect/>
          </a:stretch>
        </p:blipFill>
        <p:spPr bwMode="auto">
          <a:xfrm>
            <a:off x="1219200" y="2057400"/>
            <a:ext cx="54864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Summit Info on </a:t>
            </a:r>
            <a:r>
              <a:rPr lang="en-US" dirty="0" err="1" smtClean="0"/>
              <a:t>SOTAWatch</a:t>
            </a:r>
            <a:r>
              <a:rPr lang="en-US" dirty="0" smtClean="0"/>
              <a:t> </a:t>
            </a:r>
            <a:r>
              <a:rPr lang="en-US" sz="1800" dirty="0" smtClean="0">
                <a:hlinkClick r:id="rId2"/>
              </a:rPr>
              <a:t>http://sotawatch.org/summits.php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Displays Latest Activations, GPS Coordinates. </a:t>
            </a:r>
          </a:p>
          <a:p>
            <a:r>
              <a:rPr lang="en-US" sz="1800" dirty="0" smtClean="0"/>
              <a:t>Articles and Links From Previous Activators.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and Researching Summits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5385" r="58333" b="31196"/>
          <a:stretch>
            <a:fillRect/>
          </a:stretch>
        </p:blipFill>
        <p:spPr bwMode="auto">
          <a:xfrm>
            <a:off x="1828800" y="1828800"/>
            <a:ext cx="5486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Custom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CCD8E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4120</TotalTime>
  <Words>1175</Words>
  <Application>Microsoft Office PowerPoint</Application>
  <PresentationFormat>On-screen Show (4:3)</PresentationFormat>
  <Paragraphs>260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Paper</vt:lpstr>
      <vt:lpstr>Successful SOTA Activations From Planning to Logging</vt:lpstr>
      <vt:lpstr>Topics</vt:lpstr>
      <vt:lpstr>Introduction</vt:lpstr>
      <vt:lpstr>What is SOTA?</vt:lpstr>
      <vt:lpstr>Topics</vt:lpstr>
      <vt:lpstr>Planning</vt:lpstr>
      <vt:lpstr>Planning Timeline</vt:lpstr>
      <vt:lpstr>Identifying and Researching Summits</vt:lpstr>
      <vt:lpstr>Identifying and Researching Summits</vt:lpstr>
      <vt:lpstr>Identifying and Researching Summits</vt:lpstr>
      <vt:lpstr>Identifying and Researching Summits</vt:lpstr>
      <vt:lpstr>Planning an Itinerary</vt:lpstr>
      <vt:lpstr>Planning an Itinerary</vt:lpstr>
      <vt:lpstr>Posting an Alert </vt:lpstr>
      <vt:lpstr>Equipment</vt:lpstr>
      <vt:lpstr>Topics</vt:lpstr>
      <vt:lpstr>Activating</vt:lpstr>
      <vt:lpstr>Rule #1: Be Safe</vt:lpstr>
      <vt:lpstr>Rule #2: Leave No Trace</vt:lpstr>
      <vt:lpstr>Spotting</vt:lpstr>
      <vt:lpstr>Spotting via Text Message </vt:lpstr>
      <vt:lpstr>Spotting via Smartphone </vt:lpstr>
      <vt:lpstr>Spotting via the Reverse Beacon Network</vt:lpstr>
      <vt:lpstr>Logging</vt:lpstr>
      <vt:lpstr>Slide 25</vt:lpstr>
      <vt:lpstr>Topics</vt:lpstr>
      <vt:lpstr>Submitting the Log</vt:lpstr>
      <vt:lpstr>Submitting Single Entries</vt:lpstr>
      <vt:lpstr>Uploading a Complete Log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Successful SOTA Activations From Planning to Logging</dc:title>
  <dc:creator>Stephen Denison</dc:creator>
  <cp:lastModifiedBy>Stephen Denison</cp:lastModifiedBy>
  <cp:revision>409</cp:revision>
  <dcterms:created xsi:type="dcterms:W3CDTF">2014-05-21T13:01:49Z</dcterms:created>
  <dcterms:modified xsi:type="dcterms:W3CDTF">2014-06-13T04:01:47Z</dcterms:modified>
</cp:coreProperties>
</file>