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82" r:id="rId14"/>
    <p:sldId id="268" r:id="rId15"/>
    <p:sldId id="269" r:id="rId16"/>
    <p:sldId id="270" r:id="rId17"/>
    <p:sldId id="271" r:id="rId18"/>
    <p:sldId id="272" r:id="rId19"/>
    <p:sldId id="275" r:id="rId20"/>
    <p:sldId id="276" r:id="rId21"/>
    <p:sldId id="277" r:id="rId22"/>
    <p:sldId id="280" r:id="rId23"/>
    <p:sldId id="278" r:id="rId24"/>
    <p:sldId id="279" r:id="rId25"/>
    <p:sldId id="281" r:id="rId26"/>
    <p:sldId id="27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47D30-DFFD-4527-AE3C-BA894575BF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83BED-D08B-413E-ABFD-A0531BFF1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CA4FF-B017-4EAD-AC84-75D7BA6F8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0759-0ACB-4BA8-B04D-3C746997B2F3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32CFA-8E04-4474-BE8D-018663B3F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FDE6B-553E-4681-93BE-AA542C29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C2D0-9626-4E84-B145-0820C7400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11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6F35E-73E4-4929-87A1-F41BD7585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4115AF-CDBE-4FB3-8819-817E6DACD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71C11-438B-4181-801B-F0A401D2A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0759-0ACB-4BA8-B04D-3C746997B2F3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E62B1-34E6-452E-A467-BF5DF6EC9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545D2-E185-4760-AC17-71E371DA3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C2D0-9626-4E84-B145-0820C7400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6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84777A-F884-4B85-A600-C49F7165F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932B19-C9B9-4BF9-846C-0DE3245EC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DEFEC-E8D9-4995-8E71-975C2CCA6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0759-0ACB-4BA8-B04D-3C746997B2F3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EFB9A-FEA0-4CF3-AE2C-6D64E25A9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F53CC-BB45-4A74-BDC9-744AEE56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C2D0-9626-4E84-B145-0820C7400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03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F7DE9-1936-4F06-9B9D-68F1F0705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84A9F-8447-45AD-AB3A-CFF175762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F9DE8-DCEB-4484-97AA-3B40E8621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0759-0ACB-4BA8-B04D-3C746997B2F3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C5DC3-0B25-43D8-95A5-93168433A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BEB81-F496-42E4-8E8B-B1B6B6ACA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C2D0-9626-4E84-B145-0820C7400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9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69369-8D02-48F3-8DCB-AE18A3833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D31F3F-2E71-4267-8469-E5BFDB0BD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F8FAA-52D0-462B-81A7-0B5F7313B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0759-0ACB-4BA8-B04D-3C746997B2F3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70714-EAEE-4DEB-B349-D6E85DA2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48E39-F452-4BE1-B5B8-D7CCBFECB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C2D0-9626-4E84-B145-0820C7400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57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B4463-8A7F-4DE3-B027-C722D20A0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28A0C-2911-4C37-BCD5-A4A6314C8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20718-C007-4DDB-AE15-A0083EF8C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CECD1F-325C-4E3D-95FE-64E557BF3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0759-0ACB-4BA8-B04D-3C746997B2F3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299AE-50D6-4A33-AC48-FBCDC6042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ABF144-7E9F-4570-9DE7-413184428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C2D0-9626-4E84-B145-0820C7400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47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F2260-EFE6-40B6-826F-82073C878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93576-FF5D-420D-AF28-1EBC26BB5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B8CC66-2468-4630-91C2-CFA572CC7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6150B3-6E50-44FD-A3C6-5A205CE872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59185F-83D4-4C67-BE5C-B2DFA94228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F7DA1B-9F22-420C-B39F-C65547055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0759-0ACB-4BA8-B04D-3C746997B2F3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3FC65-F1A8-4DDB-B444-063B26051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2A9F8C-5BA7-4A78-9B2E-3F23CA553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C2D0-9626-4E84-B145-0820C7400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4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7F98E-3373-4125-87CD-5B0FF3FDB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330627-A998-41BD-BDA9-FA2F8F56B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0759-0ACB-4BA8-B04D-3C746997B2F3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9C08EB-D36E-4526-8EE1-F03B98052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1C7E4-9434-46B4-8916-8AFD8F1C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C2D0-9626-4E84-B145-0820C7400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03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3EDB93-74A6-4D28-9BAA-2B2F64B7F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0759-0ACB-4BA8-B04D-3C746997B2F3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56CA29-343C-4C36-93CF-D5495FAEF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E87FD-F559-4FB4-B93C-FF357E484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C2D0-9626-4E84-B145-0820C7400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5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7BA1B-EC33-4DFC-A26F-C4B2ED15F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5AB33-851B-4C78-A2C3-44AE6F7DF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8F1DE9-C4A5-41E9-A707-6F41B080F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88653-A15E-4AB6-9D44-3A0C3795D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0759-0ACB-4BA8-B04D-3C746997B2F3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40B11-9CC2-4D0E-8F12-854F07A9A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35104-0C4C-48B5-97F7-B73474D29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C2D0-9626-4E84-B145-0820C7400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44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95482-39C1-4CCD-8677-6233921BF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391274-7568-4C0E-B3C3-25A3451CDF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9C684-4F98-4E75-8AE0-35FA1A906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2995FE-0B8E-4B64-BDD8-4BCB09609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0759-0ACB-4BA8-B04D-3C746997B2F3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BF69F-B550-403E-BEA5-79354266E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0737F-BE20-4BC8-B493-D45195A3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BC2D0-9626-4E84-B145-0820C7400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02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0307C1-6A7F-45D5-8D8A-B6686F065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F1AD8-7D08-455B-8B0D-D1AAD961C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26A5D-9FB3-460E-B1B7-D6FA411F9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50759-0ACB-4BA8-B04D-3C746997B2F3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0A7B7-B548-42E4-8937-8D9333104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611EF-9866-44FC-A735-9C0F02E64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BC2D0-9626-4E84-B145-0820C7400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7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../TeensyMaestro/TeensyMaestro%20BOM.xlsx" TargetMode="External"/><Relationship Id="rId7" Type="http://schemas.openxmlformats.org/officeDocument/2006/relationships/hyperlink" Target="https://community.flexradio.com/discussion/8023866/teensymaestro" TargetMode="External"/><Relationship Id="rId2" Type="http://schemas.openxmlformats.org/officeDocument/2006/relationships/hyperlink" Target="../TeensyMaestro/TeensyMaestro%20User%20Manual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KD0RC/Teensy-Maestro-for-Flex-6000-radios" TargetMode="External"/><Relationship Id="rId5" Type="http://schemas.openxmlformats.org/officeDocument/2006/relationships/hyperlink" Target="../TeensyMaestro/5%20x%208%20%20v8%20MiniMaestro%20Laminated%20BlackV1.docx" TargetMode="External"/><Relationship Id="rId4" Type="http://schemas.openxmlformats.org/officeDocument/2006/relationships/hyperlink" Target="../TeensyMaestro/TeensyMaestro_Schematic.docx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64C80-269B-4EF4-B8B1-AA42D47D1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497198"/>
            <a:ext cx="9144000" cy="1655762"/>
          </a:xfrm>
        </p:spPr>
        <p:txBody>
          <a:bodyPr/>
          <a:lstStyle/>
          <a:p>
            <a:r>
              <a:rPr lang="en-US" b="1" dirty="0">
                <a:latin typeface="Arial Rounded MT Bold" panose="020F0704030504030204" pitchFamily="34" charset="0"/>
              </a:rPr>
              <a:t>KDØRC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TeensyMaestro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221A9-50FC-4302-B795-D440F9550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452950"/>
            <a:ext cx="9144000" cy="1655762"/>
          </a:xfrm>
        </p:spPr>
        <p:txBody>
          <a:bodyPr/>
          <a:lstStyle/>
          <a:p>
            <a:r>
              <a:rPr lang="en-US" dirty="0"/>
              <a:t>Boulder Amateur Radio Club Presentation</a:t>
            </a:r>
          </a:p>
          <a:p>
            <a:r>
              <a:rPr lang="en-US" dirty="0"/>
              <a:t>Len Koppl, KDØRC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C40145-5CDF-4BB2-B272-AF6EC9895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75" y="3768495"/>
            <a:ext cx="3890049" cy="25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60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02ED8-583D-4207-9F40-972D16200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Scope Creep to the Max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3092F-7FC1-4992-A5E5-548D4EFED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PJRC came out with the Teensy 4.1 board with built-in ethernet giving me back a bunch of GPIO pins</a:t>
            </a:r>
          </a:p>
          <a:p>
            <a:r>
              <a:rPr lang="en-US" dirty="0"/>
              <a:t>I pulled apart my Arduino Due mess and re-built using the Teensy 4.1 (99.999% of the code ported across with no changes)</a:t>
            </a:r>
          </a:p>
          <a:p>
            <a:r>
              <a:rPr lang="en-US" dirty="0"/>
              <a:t>I took a color TFT touch screen off a start-and-forget project and got immediate relief from wiring and coding the myriad buttons and LED indicators (not to mention drilling all those mounting holes)</a:t>
            </a:r>
          </a:p>
        </p:txBody>
      </p:sp>
    </p:spTree>
    <p:extLst>
      <p:ext uri="{BB962C8B-B14F-4D97-AF65-F5344CB8AC3E}">
        <p14:creationId xmlns:p14="http://schemas.microsoft.com/office/powerpoint/2010/main" val="1087621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A6E9-676E-4AE2-8B74-47CFE17E6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Rat’s Nest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DAC838-B91D-4223-A297-78A9B137A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397786"/>
            <a:ext cx="7735712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D76E86-8137-4A32-BAA5-42E5457AA9B7}"/>
              </a:ext>
            </a:extLst>
          </p:cNvPr>
          <p:cNvSpPr txBox="1"/>
          <p:nvPr/>
        </p:nvSpPr>
        <p:spPr>
          <a:xfrm>
            <a:off x="2228144" y="5846544"/>
            <a:ext cx="7735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wiring matrix seemed like a good idea at the time.  Most of the encoders are wired in, but only a few buttons are connected.  It was getting exponentially more difficult to wire in each switch.</a:t>
            </a:r>
          </a:p>
        </p:txBody>
      </p:sp>
    </p:spTree>
    <p:extLst>
      <p:ext uri="{BB962C8B-B14F-4D97-AF65-F5344CB8AC3E}">
        <p14:creationId xmlns:p14="http://schemas.microsoft.com/office/powerpoint/2010/main" val="2211805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6E511-E1E3-4E52-A674-35751880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More Better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FB2208-CA22-4AAB-B2B0-104D026F9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79" y="1330674"/>
            <a:ext cx="7728841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7F35FB-DAD8-442E-97A9-97DE511E2D80}"/>
              </a:ext>
            </a:extLst>
          </p:cNvPr>
          <p:cNvSpPr txBox="1"/>
          <p:nvPr/>
        </p:nvSpPr>
        <p:spPr>
          <a:xfrm>
            <a:off x="1444304" y="5682012"/>
            <a:ext cx="9303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first of two multiplexers is at the top of the picture.   What a difference that made in wiring the buttons!  This is also when I decided to add the touch screen.  The Teensy board is much smaller, much </a:t>
            </a:r>
            <a:r>
              <a:rPr lang="en-US" dirty="0" err="1"/>
              <a:t>much</a:t>
            </a:r>
            <a:r>
              <a:rPr lang="en-US" dirty="0"/>
              <a:t> faster (600 MHz M7 vs 84 MHz M3) and is cheaper than the Arduino Due.</a:t>
            </a:r>
          </a:p>
        </p:txBody>
      </p:sp>
    </p:spTree>
    <p:extLst>
      <p:ext uri="{BB962C8B-B14F-4D97-AF65-F5344CB8AC3E}">
        <p14:creationId xmlns:p14="http://schemas.microsoft.com/office/powerpoint/2010/main" val="2823520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6070-B4FE-4D35-BD69-958B1E91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Building Techniques</a:t>
            </a:r>
          </a:p>
        </p:txBody>
      </p:sp>
      <p:pic>
        <p:nvPicPr>
          <p:cNvPr id="1026" name="Picture 2" descr="Top view of Adafruit Perma-Proto Half-sized Breadboard PCB.">
            <a:extLst>
              <a:ext uri="{FF2B5EF4-FFF2-40B4-BE49-F238E27FC236}">
                <a16:creationId xmlns:a16="http://schemas.microsoft.com/office/drawing/2014/main" id="{AD25E1F1-3487-4A6D-9837-53CF2B22CD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2297" y="2066607"/>
            <a:ext cx="3835430" cy="2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467962-1FFD-4514-A234-EDE79F823C9E}"/>
              </a:ext>
            </a:extLst>
          </p:cNvPr>
          <p:cNvSpPr txBox="1"/>
          <p:nvPr/>
        </p:nvSpPr>
        <p:spPr>
          <a:xfrm>
            <a:off x="433007" y="5682012"/>
            <a:ext cx="11325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provide a mounting platform, I used a “</a:t>
            </a:r>
            <a:r>
              <a:rPr lang="en-US" dirty="0" err="1"/>
              <a:t>perma</a:t>
            </a:r>
            <a:r>
              <a:rPr lang="en-US" dirty="0"/>
              <a:t>” proto board from </a:t>
            </a:r>
            <a:r>
              <a:rPr lang="en-US" dirty="0" err="1"/>
              <a:t>AdaFruit</a:t>
            </a:r>
            <a:r>
              <a:rPr lang="en-US" dirty="0"/>
              <a:t>.  It provides power and ground rails and makes multiple connections to the Teensy pins pretty easy.  For the front panel, I laser printed plain paper which is then sandwiched between the aluminum panel and a sheet of clear ABS plastic.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A26F83-87B4-41CC-8822-E8908968D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358" y="1588166"/>
            <a:ext cx="6094195" cy="3835429"/>
          </a:xfrm>
          <a:prstGeom prst="rect">
            <a:avLst/>
          </a:prstGeom>
        </p:spPr>
      </p:pic>
      <p:pic>
        <p:nvPicPr>
          <p:cNvPr id="1028" name="Picture 4" descr="Back of Adafruit Perma-Proto Half-sized Breadboard PCB.">
            <a:extLst>
              <a:ext uri="{FF2B5EF4-FFF2-40B4-BE49-F238E27FC236}">
                <a16:creationId xmlns:a16="http://schemas.microsoft.com/office/drawing/2014/main" id="{1370A752-9A74-49EE-862C-F0F84C770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80979" y="2066591"/>
            <a:ext cx="3835400" cy="287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694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F17A5-7F88-48A2-B2EE-CE1C3DF35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Moved to a Better Layout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6D951C-E516-4381-B9C8-1F96D45F3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690688"/>
            <a:ext cx="7735712" cy="43513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8EE0D0-F832-47B2-BA80-99A15B696467}"/>
              </a:ext>
            </a:extLst>
          </p:cNvPr>
          <p:cNvSpPr txBox="1"/>
          <p:nvPr/>
        </p:nvSpPr>
        <p:spPr>
          <a:xfrm>
            <a:off x="1426128" y="6067193"/>
            <a:ext cx="9303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first layout was not too bad, but with the addition of the display, I didn’t need all of those LED indicators and I eliminated 8 buttons.  The front panel design got a </a:t>
            </a:r>
            <a:r>
              <a:rPr lang="en-US" i="1" dirty="0"/>
              <a:t>lot</a:t>
            </a:r>
            <a:r>
              <a:rPr lang="en-US" b="1" i="1" dirty="0"/>
              <a:t> </a:t>
            </a:r>
            <a:r>
              <a:rPr lang="en-US" dirty="0"/>
              <a:t>cleaner.</a:t>
            </a:r>
          </a:p>
        </p:txBody>
      </p:sp>
    </p:spTree>
    <p:extLst>
      <p:ext uri="{BB962C8B-B14F-4D97-AF65-F5344CB8AC3E}">
        <p14:creationId xmlns:p14="http://schemas.microsoft.com/office/powerpoint/2010/main" val="342899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80F3-3D84-4808-9E59-33686F7BC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Final Layout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445046-248B-4C00-97A7-A324666CD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1" y="1690688"/>
            <a:ext cx="5415215" cy="360866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6B93C7-A053-4C95-94C3-59B16C7A9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46" y="1690688"/>
            <a:ext cx="6415412" cy="3608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5638DE-C795-4C11-B14A-710F18023E7E}"/>
              </a:ext>
            </a:extLst>
          </p:cNvPr>
          <p:cNvSpPr txBox="1"/>
          <p:nvPr/>
        </p:nvSpPr>
        <p:spPr>
          <a:xfrm>
            <a:off x="188631" y="5595457"/>
            <a:ext cx="11830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scope-creep…  I took most of the code from a keyer project (the same one I stole the display from) and ported it over to the TeensyMaestro.  It can key the Flex, or operate as a standalone keyer to key any modern rig (sorry Frank and Carey, no 807/1625 cathode keying here…).  The unlabeled buttons across the top activate the CW memories.</a:t>
            </a:r>
          </a:p>
        </p:txBody>
      </p:sp>
    </p:spTree>
    <p:extLst>
      <p:ext uri="{BB962C8B-B14F-4D97-AF65-F5344CB8AC3E}">
        <p14:creationId xmlns:p14="http://schemas.microsoft.com/office/powerpoint/2010/main" val="4231074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B3855-3C87-442D-9ECC-F38B6E20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Field Day 2021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0718F2-926E-4066-84A2-DB7F2F826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39" y="1481675"/>
            <a:ext cx="6942263" cy="46281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3C003C-F9CC-440F-B058-9FA685696F4A}"/>
              </a:ext>
            </a:extLst>
          </p:cNvPr>
          <p:cNvSpPr txBox="1"/>
          <p:nvPr/>
        </p:nvSpPr>
        <p:spPr>
          <a:xfrm>
            <a:off x="1293301" y="6109851"/>
            <a:ext cx="960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TeensyMaestro worked great at Field Day.  My whole station in my 5</a:t>
            </a:r>
            <a:r>
              <a:rPr lang="en-US" baseline="30000" dirty="0"/>
              <a:t>th</a:t>
            </a:r>
            <a:r>
              <a:rPr lang="en-US" dirty="0"/>
              <a:t> wheel camper dinette.  Had to run the generator to operate the KPA 500 amp, but otherwise ran off solar charged batteries.</a:t>
            </a:r>
          </a:p>
        </p:txBody>
      </p:sp>
    </p:spTree>
    <p:extLst>
      <p:ext uri="{BB962C8B-B14F-4D97-AF65-F5344CB8AC3E}">
        <p14:creationId xmlns:p14="http://schemas.microsoft.com/office/powerpoint/2010/main" val="2938998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1130-E59A-4E21-876A-342580F1A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Fiberglass Mast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7BABCF-9EA2-4533-AF0B-029532EE1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86" y="1356585"/>
            <a:ext cx="3011966" cy="535460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FC478C-1898-45CA-91FC-1BE5FD27391B}"/>
              </a:ext>
            </a:extLst>
          </p:cNvPr>
          <p:cNvSpPr txBox="1"/>
          <p:nvPr/>
        </p:nvSpPr>
        <p:spPr>
          <a:xfrm>
            <a:off x="520117" y="2122415"/>
            <a:ext cx="39847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43 foot fiberglass mast raised to 30 (</a:t>
            </a:r>
            <a:r>
              <a:rPr lang="en-US" dirty="0" err="1"/>
              <a:t>ish</a:t>
            </a:r>
            <a:r>
              <a:rPr lang="en-US" dirty="0"/>
              <a:t>) feet.  Antenna is an inverted V doublet fed with 300 ohm twinlead to a 4:1 balun. </a:t>
            </a:r>
          </a:p>
          <a:p>
            <a:endParaRPr lang="en-US" dirty="0"/>
          </a:p>
          <a:p>
            <a:r>
              <a:rPr lang="en-US" dirty="0"/>
              <a:t>I built aluminum brackets and mounted them to the back of my camper.  A couple of ratchet straps hold the mast to the brackets.</a:t>
            </a:r>
          </a:p>
          <a:p>
            <a:endParaRPr lang="en-US" dirty="0"/>
          </a:p>
          <a:p>
            <a:r>
              <a:rPr lang="en-US" dirty="0"/>
              <a:t>If there are enough tall trees around, I can hang the antenna without the mast.</a:t>
            </a:r>
          </a:p>
        </p:txBody>
      </p:sp>
    </p:spTree>
    <p:extLst>
      <p:ext uri="{BB962C8B-B14F-4D97-AF65-F5344CB8AC3E}">
        <p14:creationId xmlns:p14="http://schemas.microsoft.com/office/powerpoint/2010/main" val="1170910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D74EA-DB20-48F9-BD28-26CC8D153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Remote Operation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CEC323-CF25-4A42-9AAF-E5B14FA93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42" y="1329262"/>
            <a:ext cx="5973316" cy="484044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6E84E9-8FD7-44B5-8DD9-D8C567EEE054}"/>
              </a:ext>
            </a:extLst>
          </p:cNvPr>
          <p:cNvSpPr txBox="1"/>
          <p:nvPr/>
        </p:nvSpPr>
        <p:spPr>
          <a:xfrm>
            <a:off x="998290" y="6027096"/>
            <a:ext cx="8797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Occasionally, I find a place to camp and fish that has actual cell service.  I can then leave the station at home and just bring the laptop, cell phone and TeensyMaestro.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C43290-1D7C-4EA9-A041-310A807A7EF3}"/>
              </a:ext>
            </a:extLst>
          </p:cNvPr>
          <p:cNvSpPr/>
          <p:nvPr/>
        </p:nvSpPr>
        <p:spPr>
          <a:xfrm>
            <a:off x="3743325" y="1975593"/>
            <a:ext cx="1071956" cy="3229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KPA500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F69106-1A27-49FA-B1CE-FA2A52557EE8}"/>
              </a:ext>
            </a:extLst>
          </p:cNvPr>
          <p:cNvSpPr/>
          <p:nvPr/>
        </p:nvSpPr>
        <p:spPr>
          <a:xfrm>
            <a:off x="3743324" y="2298583"/>
            <a:ext cx="1071956" cy="1411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KAT500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55CE2FEF-52D5-4425-981D-1C01ECFBB80D}"/>
              </a:ext>
            </a:extLst>
          </p:cNvPr>
          <p:cNvCxnSpPr/>
          <p:nvPr/>
        </p:nvCxnSpPr>
        <p:spPr>
          <a:xfrm>
            <a:off x="4815280" y="2071396"/>
            <a:ext cx="475177" cy="14929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FE032CA2-378B-43E0-AAE6-AE9D5F250EAF}"/>
              </a:ext>
            </a:extLst>
          </p:cNvPr>
          <p:cNvCxnSpPr>
            <a:cxnSpLocks/>
          </p:cNvCxnSpPr>
          <p:nvPr/>
        </p:nvCxnSpPr>
        <p:spPr>
          <a:xfrm flipV="1">
            <a:off x="4815280" y="2260879"/>
            <a:ext cx="475177" cy="10639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936631C-E2BF-4069-A46F-1719956E377B}"/>
              </a:ext>
            </a:extLst>
          </p:cNvPr>
          <p:cNvSpPr/>
          <p:nvPr/>
        </p:nvSpPr>
        <p:spPr>
          <a:xfrm>
            <a:off x="6693702" y="1767291"/>
            <a:ext cx="683019" cy="3505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T2X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B9AA3B23-C3A5-44E3-8324-256E330501CB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13455" y="1948848"/>
            <a:ext cx="780248" cy="271838"/>
          </a:xfrm>
          <a:prstGeom prst="bentConnector3">
            <a:avLst>
              <a:gd name="adj1" fmla="val 3905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rapezoid 28">
            <a:extLst>
              <a:ext uri="{FF2B5EF4-FFF2-40B4-BE49-F238E27FC236}">
                <a16:creationId xmlns:a16="http://schemas.microsoft.com/office/drawing/2014/main" id="{E6F17197-B96D-42E2-8065-E0754811ED77}"/>
              </a:ext>
            </a:extLst>
          </p:cNvPr>
          <p:cNvSpPr/>
          <p:nvPr/>
        </p:nvSpPr>
        <p:spPr>
          <a:xfrm rot="16200000">
            <a:off x="5397006" y="5599982"/>
            <a:ext cx="323850" cy="32385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2C3572-A46B-47B2-A3CE-7A8758E6C967}"/>
              </a:ext>
            </a:extLst>
          </p:cNvPr>
          <p:cNvCxnSpPr/>
          <p:nvPr/>
        </p:nvCxnSpPr>
        <p:spPr>
          <a:xfrm>
            <a:off x="4953000" y="5761906"/>
            <a:ext cx="4440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379E5C5-58D8-47A9-A85F-B0061658D413}"/>
              </a:ext>
            </a:extLst>
          </p:cNvPr>
          <p:cNvCxnSpPr/>
          <p:nvPr/>
        </p:nvCxnSpPr>
        <p:spPr>
          <a:xfrm>
            <a:off x="5720856" y="5714281"/>
            <a:ext cx="19259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963E4DC-0F61-4DD0-A21D-722458AF34F1}"/>
              </a:ext>
            </a:extLst>
          </p:cNvPr>
          <p:cNvCxnSpPr/>
          <p:nvPr/>
        </p:nvCxnSpPr>
        <p:spPr>
          <a:xfrm>
            <a:off x="5720856" y="5808093"/>
            <a:ext cx="19259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220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515CF-7976-4D58-BF65-69EBC7019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A58F8-4E0C-40FF-A86F-C047FEB39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PTT button and jack</a:t>
            </a:r>
          </a:p>
          <a:p>
            <a:r>
              <a:rPr lang="en-US" dirty="0"/>
              <a:t>Sidetone amplifier and low pass filter</a:t>
            </a:r>
          </a:p>
          <a:p>
            <a:r>
              <a:rPr lang="en-US" dirty="0"/>
              <a:t>Replace buttons made from </a:t>
            </a:r>
            <a:r>
              <a:rPr lang="en-US" dirty="0" err="1"/>
              <a:t>Chinesium</a:t>
            </a:r>
            <a:endParaRPr lang="en-US" dirty="0"/>
          </a:p>
          <a:p>
            <a:r>
              <a:rPr lang="en-US" dirty="0"/>
              <a:t>Reprint front panel and get better corner panel screws</a:t>
            </a:r>
          </a:p>
          <a:p>
            <a:r>
              <a:rPr lang="en-US" dirty="0"/>
              <a:t>Add code to account for TX bandwidth when determining out of band</a:t>
            </a:r>
          </a:p>
          <a:p>
            <a:r>
              <a:rPr lang="en-US" dirty="0"/>
              <a:t>Software additions/tweaks as the mood strikes</a:t>
            </a:r>
          </a:p>
          <a:p>
            <a:r>
              <a:rPr lang="en-US" dirty="0"/>
              <a:t>If the jumpers and header pins cause problems, I will solder them to the proto board</a:t>
            </a:r>
          </a:p>
        </p:txBody>
      </p:sp>
    </p:spTree>
    <p:extLst>
      <p:ext uri="{BB962C8B-B14F-4D97-AF65-F5344CB8AC3E}">
        <p14:creationId xmlns:p14="http://schemas.microsoft.com/office/powerpoint/2010/main" val="283015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929E-ED81-460D-B5D9-1DCE6AF6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3E9F7-6ABC-4520-B959-C8BB29DE2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Homebrew gizmo that provides knobs, buttons, touch display and CW memory keyer for Flex 6000 Signature Series SDR radios</a:t>
            </a:r>
          </a:p>
          <a:p>
            <a:r>
              <a:rPr lang="en-US" dirty="0"/>
              <a:t>Operates in conjunction with (not instead of) SmartSDR software</a:t>
            </a:r>
          </a:p>
          <a:p>
            <a:r>
              <a:rPr lang="en-US" dirty="0"/>
              <a:t>Uses Teensy 4.1 board (Arduino work-alike) using the </a:t>
            </a:r>
            <a:r>
              <a:rPr lang="en-US" dirty="0" err="1"/>
              <a:t>TeensyDuino</a:t>
            </a:r>
            <a:r>
              <a:rPr lang="en-US" dirty="0"/>
              <a:t> </a:t>
            </a:r>
            <a:r>
              <a:rPr lang="en-US" dirty="0" err="1"/>
              <a:t>addin</a:t>
            </a:r>
            <a:r>
              <a:rPr lang="en-US" dirty="0"/>
              <a:t> to the Arduino IDE</a:t>
            </a:r>
          </a:p>
          <a:p>
            <a:r>
              <a:rPr lang="en-US" dirty="0"/>
              <a:t>Programmed in Arduino-flavored C++ using the IW7DMH Flex API library</a:t>
            </a:r>
          </a:p>
          <a:p>
            <a:r>
              <a:rPr lang="en-US" dirty="0"/>
              <a:t>Connects to the radio with TCP/IP over ethernet using the Flex API, not CAT commands over a serial port</a:t>
            </a:r>
          </a:p>
          <a:p>
            <a:r>
              <a:rPr lang="en-US" dirty="0"/>
              <a:t>Can connect remotely using SoftEther VPN</a:t>
            </a:r>
          </a:p>
        </p:txBody>
      </p:sp>
    </p:spTree>
    <p:extLst>
      <p:ext uri="{BB962C8B-B14F-4D97-AF65-F5344CB8AC3E}">
        <p14:creationId xmlns:p14="http://schemas.microsoft.com/office/powerpoint/2010/main" val="4212924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2A539-270C-4C43-9A19-E8E233173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Known TeensyMaestros in the Wild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CDE03-CDD6-4277-9279-D76412F8D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Dave, W4WKU (formerly known as KG0EW)</a:t>
            </a:r>
          </a:p>
          <a:p>
            <a:r>
              <a:rPr lang="en-US" dirty="0"/>
              <a:t>Steve, AA3SS</a:t>
            </a:r>
          </a:p>
          <a:p>
            <a:r>
              <a:rPr lang="en-US" dirty="0"/>
              <a:t>Ben, VR2VIY (building a second one using a PCB)</a:t>
            </a:r>
          </a:p>
          <a:p>
            <a:r>
              <a:rPr lang="en-US" dirty="0"/>
              <a:t>Lasse, SM5GLC (in progress)</a:t>
            </a:r>
          </a:p>
          <a:p>
            <a:r>
              <a:rPr lang="en-US" dirty="0"/>
              <a:t>Stan, K3PW (in progress)</a:t>
            </a:r>
          </a:p>
          <a:p>
            <a:r>
              <a:rPr lang="en-US" dirty="0"/>
              <a:t>Mike, KF5DEY (in progress)</a:t>
            </a:r>
          </a:p>
          <a:p>
            <a:r>
              <a:rPr lang="en-US" dirty="0"/>
              <a:t>Mark, KD5RXT (in progress)</a:t>
            </a:r>
          </a:p>
          <a:p>
            <a:r>
              <a:rPr lang="en-US" dirty="0"/>
              <a:t>Jens, SM6AFV (in progress)</a:t>
            </a:r>
          </a:p>
        </p:txBody>
      </p:sp>
    </p:spTree>
    <p:extLst>
      <p:ext uri="{BB962C8B-B14F-4D97-AF65-F5344CB8AC3E}">
        <p14:creationId xmlns:p14="http://schemas.microsoft.com/office/powerpoint/2010/main" val="2903461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E2B12-5580-4315-8540-DC9C63C3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Dave, W4WKU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062DD1-CA6F-4805-97E2-0E4AB2C30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56" b="12546"/>
          <a:stretch/>
        </p:blipFill>
        <p:spPr>
          <a:xfrm>
            <a:off x="5543550" y="1618059"/>
            <a:ext cx="6503086" cy="39700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3B0F190-003C-481B-9198-AF8CACA1D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4" y="1618059"/>
            <a:ext cx="5293411" cy="397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990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E86D0-967E-4B80-9367-3C4A55C1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W4WKU Ham-Van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5D67DCB-A426-47F7-BFEA-49C9BA6A6F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6" y="1352550"/>
            <a:ext cx="4610728" cy="540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470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73408-E9F6-4308-A57E-C3EA70131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Steve, AA3SS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085DA2-FC01-4CD5-BC78-6FE57745F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453" b="13421"/>
          <a:stretch/>
        </p:blipFill>
        <p:spPr>
          <a:xfrm>
            <a:off x="2826747" y="1590020"/>
            <a:ext cx="5916481" cy="497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24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8B9DD-D9D8-4298-A637-3552B4D8C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Ben, VR2VIY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077AA32-6029-4556-9FCC-619DAD26A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01" y="1901124"/>
            <a:ext cx="5864316" cy="4398237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1DDC67-14E0-4DE2-AF35-C36B48AF3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3" y="1901123"/>
            <a:ext cx="5864317" cy="439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AE0A3-F85C-41B4-AE3F-399939541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Build Your Own!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11407-02D5-42B8-938C-FB3957F53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 action="ppaction://hlinkfile"/>
              </a:rPr>
              <a:t>User Manual</a:t>
            </a:r>
            <a:endParaRPr lang="en-US" dirty="0"/>
          </a:p>
          <a:p>
            <a:r>
              <a:rPr lang="en-US" dirty="0">
                <a:hlinkClick r:id="rId3" action="ppaction://hlinkfile"/>
              </a:rPr>
              <a:t>Bill of Materials</a:t>
            </a:r>
            <a:endParaRPr lang="en-US" dirty="0"/>
          </a:p>
          <a:p>
            <a:r>
              <a:rPr lang="en-US" dirty="0">
                <a:hlinkClick r:id="rId4" action="ppaction://hlinkfile"/>
              </a:rPr>
              <a:t>Schematic</a:t>
            </a:r>
            <a:endParaRPr lang="en-US" dirty="0"/>
          </a:p>
          <a:p>
            <a:r>
              <a:rPr lang="en-US" dirty="0">
                <a:hlinkClick r:id="rId5" action="ppaction://hlinkfile"/>
              </a:rPr>
              <a:t>Front Panel Layout</a:t>
            </a:r>
            <a:endParaRPr lang="en-US" dirty="0"/>
          </a:p>
          <a:p>
            <a:r>
              <a:rPr lang="en-US" dirty="0"/>
              <a:t>Everything is out on GitHub - </a:t>
            </a:r>
            <a:r>
              <a:rPr lang="en-US" dirty="0">
                <a:hlinkClick r:id="rId6"/>
              </a:rPr>
              <a:t>KD0RC/Teensy-Maestro-for-Flex-6000-radios: TeensyMaestro - a Teensy-based set of controls for Flex 6000 series radios. (github.com)</a:t>
            </a:r>
            <a:endParaRPr lang="en-US" dirty="0"/>
          </a:p>
          <a:p>
            <a:r>
              <a:rPr lang="en-US" dirty="0"/>
              <a:t>There is a TeensyMaestro thread on the Flex Forum - </a:t>
            </a:r>
            <a:r>
              <a:rPr lang="en-US" dirty="0">
                <a:hlinkClick r:id="rId7"/>
              </a:rPr>
              <a:t>TeensyMaestro - Page 6 — FlexRadio Community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9771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16E6-3F3C-4B15-89A8-8EBA045EC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723"/>
            <a:ext cx="10515600" cy="2852737"/>
          </a:xfrm>
        </p:spPr>
        <p:txBody>
          <a:bodyPr/>
          <a:lstStyle/>
          <a:p>
            <a:pPr algn="ctr"/>
            <a:r>
              <a:rPr lang="en-US" b="1" dirty="0"/>
              <a:t>Quick Demo</a:t>
            </a:r>
          </a:p>
        </p:txBody>
      </p:sp>
    </p:spTree>
    <p:extLst>
      <p:ext uri="{BB962C8B-B14F-4D97-AF65-F5344CB8AC3E}">
        <p14:creationId xmlns:p14="http://schemas.microsoft.com/office/powerpoint/2010/main" val="3809103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31463-10A3-4436-AEC7-8A99497A6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Flex 6400 Software Defined Radio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72E148-2EF2-495E-ADE8-1D153A6B9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257" b="27823"/>
          <a:stretch/>
        </p:blipFill>
        <p:spPr>
          <a:xfrm>
            <a:off x="764211" y="1400962"/>
            <a:ext cx="10532847" cy="4731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75F2AA-D131-4D4E-B0F6-7DCD13EBD6F4}"/>
              </a:ext>
            </a:extLst>
          </p:cNvPr>
          <p:cNvSpPr txBox="1"/>
          <p:nvPr/>
        </p:nvSpPr>
        <p:spPr>
          <a:xfrm>
            <a:off x="3556933" y="6132353"/>
            <a:ext cx="3699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Look Ma, no knobs!</a:t>
            </a:r>
          </a:p>
        </p:txBody>
      </p:sp>
    </p:spTree>
    <p:extLst>
      <p:ext uri="{BB962C8B-B14F-4D97-AF65-F5344CB8AC3E}">
        <p14:creationId xmlns:p14="http://schemas.microsoft.com/office/powerpoint/2010/main" val="397723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B56D8-797B-4F18-908B-35AD1D2A6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SmartSDR/Maestro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DFC3A3-50EB-4851-86F5-51AA3C344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039" b="18955"/>
          <a:stretch/>
        </p:blipFill>
        <p:spPr>
          <a:xfrm>
            <a:off x="119642" y="1555451"/>
            <a:ext cx="6972767" cy="44630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BACB6E-3C82-4980-AF61-6B1DDFE1AB6F}"/>
              </a:ext>
            </a:extLst>
          </p:cNvPr>
          <p:cNvSpPr txBox="1"/>
          <p:nvPr/>
        </p:nvSpPr>
        <p:spPr>
          <a:xfrm>
            <a:off x="1459907" y="6165162"/>
            <a:ext cx="9272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Mouse and keyboard or Maestro operation of Flex radios is </a:t>
            </a:r>
            <a:r>
              <a:rPr lang="en-US" sz="2400" i="1" dirty="0"/>
              <a:t>mostly</a:t>
            </a:r>
            <a:r>
              <a:rPr lang="en-US" sz="2400" dirty="0"/>
              <a:t> great</a:t>
            </a:r>
            <a:r>
              <a:rPr lang="en-US" dirty="0"/>
              <a:t>.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598A9BD8-F716-4561-85EE-428773DC7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099" b="21654"/>
          <a:stretch/>
        </p:blipFill>
        <p:spPr>
          <a:xfrm>
            <a:off x="5445060" y="1098683"/>
            <a:ext cx="6627298" cy="342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22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9001D-7B99-40B5-9F91-1D81FB0C3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TeensyMaestro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94AD9F-4C26-49EC-99CA-9B1C1C1FE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9115" y="1518407"/>
            <a:ext cx="6963668" cy="46388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7441D8-5427-4C4E-982E-FB82BC089355}"/>
              </a:ext>
            </a:extLst>
          </p:cNvPr>
          <p:cNvSpPr txBox="1"/>
          <p:nvPr/>
        </p:nvSpPr>
        <p:spPr>
          <a:xfrm>
            <a:off x="1224794" y="6157215"/>
            <a:ext cx="10242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Mouse and keyboard operation combined with physical controls is </a:t>
            </a:r>
            <a:r>
              <a:rPr lang="en-US" sz="2400" i="1" u="sng" dirty="0"/>
              <a:t>really</a:t>
            </a:r>
            <a:r>
              <a:rPr lang="en-US" sz="2400" dirty="0"/>
              <a:t> great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750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15DE2-358C-4DA0-9F3A-7F9804361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Building the TeensyMaestro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99D06-AB28-4427-834A-849D2ABD7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Bought a Flex 6400 in February, 2020</a:t>
            </a:r>
          </a:p>
          <a:p>
            <a:r>
              <a:rPr lang="en-US" dirty="0"/>
              <a:t>Found an interesting Arduino project for Flex radios by Enzo, IW7DMH</a:t>
            </a:r>
          </a:p>
          <a:p>
            <a:r>
              <a:rPr lang="en-US" dirty="0"/>
              <a:t>In May, </a:t>
            </a:r>
            <a:r>
              <a:rPr lang="en-US"/>
              <a:t>2020 I ordered </a:t>
            </a:r>
            <a:r>
              <a:rPr lang="en-US" dirty="0"/>
              <a:t>the parts I could find, then discovered I couldn’t proceed due to some unobtanium parts…   DOH!!</a:t>
            </a:r>
          </a:p>
          <a:p>
            <a:r>
              <a:rPr lang="en-US" dirty="0"/>
              <a:t>Played with some C++ using the IW7DMH library, and got my Arduino Due to connect to the Flex</a:t>
            </a:r>
          </a:p>
          <a:p>
            <a:r>
              <a:rPr lang="en-US" dirty="0"/>
              <a:t>Started adding controls, and got a working set of knobs and buttons built into a cardboard box</a:t>
            </a:r>
          </a:p>
        </p:txBody>
      </p:sp>
    </p:spTree>
    <p:extLst>
      <p:ext uri="{BB962C8B-B14F-4D97-AF65-F5344CB8AC3E}">
        <p14:creationId xmlns:p14="http://schemas.microsoft.com/office/powerpoint/2010/main" val="3673103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CEA4F-4A4F-44EC-B83C-56C160979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MiniMaestro in Prototype Box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5BF186F-1C0C-4C25-BD32-28A9A515B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498454"/>
            <a:ext cx="7735712" cy="435133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284B80-5103-45A5-B6F9-4F272C85893D}"/>
              </a:ext>
            </a:extLst>
          </p:cNvPr>
          <p:cNvSpPr txBox="1"/>
          <p:nvPr/>
        </p:nvSpPr>
        <p:spPr>
          <a:xfrm>
            <a:off x="2228144" y="5849792"/>
            <a:ext cx="7735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Mostly operational, but only a few buttons and no LEDs are wired in.  Nonetheless, it really worked great and was so much fun, progress on the project slowed to a virtual halt.</a:t>
            </a:r>
          </a:p>
        </p:txBody>
      </p:sp>
    </p:spTree>
    <p:extLst>
      <p:ext uri="{BB962C8B-B14F-4D97-AF65-F5344CB8AC3E}">
        <p14:creationId xmlns:p14="http://schemas.microsoft.com/office/powerpoint/2010/main" val="3558895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24FA9-6806-459A-B94B-F7BFF0855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Some Poor Design Decisions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60A6C-C68C-4D91-B929-AD366F5AB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 ran out of Arduino GPIO pins for all the encoders, buttons, ethernet shield and the vast array of planned LED indicators</a:t>
            </a:r>
          </a:p>
          <a:p>
            <a:r>
              <a:rPr lang="en-US" dirty="0"/>
              <a:t>I generated an impossible-to-solder matrix for the buttons which took 10 pins to interface 25 buttons (the first few buttons were easy, so I really thought I had it made…)</a:t>
            </a:r>
          </a:p>
          <a:p>
            <a:r>
              <a:rPr lang="en-US" dirty="0"/>
              <a:t>The resultant rat’s nest of wiring stopped me from getting past the first few buttons</a:t>
            </a:r>
          </a:p>
          <a:p>
            <a:r>
              <a:rPr lang="en-US" dirty="0"/>
              <a:t>Use of .1” header pins instead of soldering to the proto board (proto board was a good decision.  Header pins, not so much…)</a:t>
            </a:r>
          </a:p>
          <a:p>
            <a:r>
              <a:rPr lang="en-US" dirty="0"/>
              <a:t>If you haven’t guessed yet, I am not an Engineer…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78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4AC26-EAD7-450D-A274-203F706CF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Flex Community Forum to the Rescue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6D92D-80E1-4957-B19A-2CE78BE47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FlexRadio hosts a user forum that is unbelievably helpful</a:t>
            </a:r>
          </a:p>
          <a:p>
            <a:r>
              <a:rPr lang="en-US" dirty="0"/>
              <a:t>John, G3WGV was able to answer some questions I had about the API and got me past a couple of initial sticking points; he steered me toward the use of multiplexers for the buttons</a:t>
            </a:r>
          </a:p>
          <a:p>
            <a:r>
              <a:rPr lang="en-US" dirty="0"/>
              <a:t>Once I figured out the multiplexers, I got the ability to address 32 buttons using only 7 GPIO pins (I am currently using 20 buttons)</a:t>
            </a:r>
          </a:p>
          <a:p>
            <a:r>
              <a:rPr lang="en-US" dirty="0"/>
              <a:t>Mike, Tim and Eric from FlexRadio jumped in on a couple of my questions and got me squared away very quickly (reading the documentation and understanding the documentation are two distinctly different things…)</a:t>
            </a:r>
          </a:p>
        </p:txBody>
      </p:sp>
    </p:spTree>
    <p:extLst>
      <p:ext uri="{BB962C8B-B14F-4D97-AF65-F5344CB8AC3E}">
        <p14:creationId xmlns:p14="http://schemas.microsoft.com/office/powerpoint/2010/main" val="2781729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3841</TotalTime>
  <Words>1223</Words>
  <Application>Microsoft Office PowerPoint</Application>
  <PresentationFormat>Widescreen</PresentationFormat>
  <Paragraphs>91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Rounded MT Bold</vt:lpstr>
      <vt:lpstr>Calibri</vt:lpstr>
      <vt:lpstr>Calibri Light</vt:lpstr>
      <vt:lpstr>Comic Sans MS</vt:lpstr>
      <vt:lpstr>Office Theme</vt:lpstr>
      <vt:lpstr>KDØRC TeensyMaestro</vt:lpstr>
      <vt:lpstr>Overview</vt:lpstr>
      <vt:lpstr>Flex 6400 Software Defined Radio</vt:lpstr>
      <vt:lpstr>SmartSDR/Maestro</vt:lpstr>
      <vt:lpstr>TeensyMaestro</vt:lpstr>
      <vt:lpstr>Building the TeensyMaestro</vt:lpstr>
      <vt:lpstr>MiniMaestro in Prototype Box</vt:lpstr>
      <vt:lpstr>Some Poor Design Decisions</vt:lpstr>
      <vt:lpstr>Flex Community Forum to the Rescue</vt:lpstr>
      <vt:lpstr>Scope Creep to the Max</vt:lpstr>
      <vt:lpstr>Rat’s Nest</vt:lpstr>
      <vt:lpstr>More Better</vt:lpstr>
      <vt:lpstr>Building Techniques</vt:lpstr>
      <vt:lpstr>Moved to a Better Layout</vt:lpstr>
      <vt:lpstr>Final Layout</vt:lpstr>
      <vt:lpstr>Field Day 2021</vt:lpstr>
      <vt:lpstr>Fiberglass Mast</vt:lpstr>
      <vt:lpstr>Remote Operation</vt:lpstr>
      <vt:lpstr>What’s Next?</vt:lpstr>
      <vt:lpstr>Other Known TeensyMaestros in the Wild</vt:lpstr>
      <vt:lpstr> Dave, W4WKU </vt:lpstr>
      <vt:lpstr>W4WKU Ham-Van</vt:lpstr>
      <vt:lpstr>Steve, AA3SS</vt:lpstr>
      <vt:lpstr>Ben, VR2VIY</vt:lpstr>
      <vt:lpstr>Build Your Own!</vt:lpstr>
      <vt:lpstr>Quick Demo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KDØRC TeensyMaestro</dc:title>
  <dc:creator>Len Koppl</dc:creator>
  <cp:lastModifiedBy>Len Koppl</cp:lastModifiedBy>
  <cp:revision>76</cp:revision>
  <dcterms:created xsi:type="dcterms:W3CDTF">2021-08-12T03:14:41Z</dcterms:created>
  <dcterms:modified xsi:type="dcterms:W3CDTF">2021-10-16T04:21:58Z</dcterms:modified>
</cp:coreProperties>
</file>