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embeddings/oleObject1.bin" ContentType="application/vnd.openxmlformats-officedocument.oleObject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embeddings/oleObject2.bin" ContentType="application/vnd.openxmlformats-officedocument.oleObject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embeddings/oleObject3.bin" ContentType="application/vnd.openxmlformats-officedocument.oleObject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75" r:id="rId4"/>
    <p:sldId id="276" r:id="rId5"/>
    <p:sldId id="279" r:id="rId6"/>
    <p:sldId id="258" r:id="rId7"/>
    <p:sldId id="259" r:id="rId8"/>
    <p:sldId id="278" r:id="rId9"/>
    <p:sldId id="266" r:id="rId10"/>
    <p:sldId id="267" r:id="rId11"/>
    <p:sldId id="268" r:id="rId12"/>
    <p:sldId id="269" r:id="rId13"/>
    <p:sldId id="270" r:id="rId14"/>
    <p:sldId id="274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4" Type="http://schemas.microsoft.com/office/2011/relationships/chartStyle" Target="style1.xml"/><Relationship Id="rId5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1.bin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../embeddings/oleObject2.bin"/><Relationship Id="rId3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../embeddings/oleObject3.bin"/><Relationship Id="rId3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Digital vs Analog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61324139216326"/>
          <c:y val="0.124567590260285"/>
          <c:w val="0.899232477597105"/>
          <c:h val="0.720693918297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100.0</c:v>
                </c:pt>
                <c:pt idx="1">
                  <c:v>90.0</c:v>
                </c:pt>
                <c:pt idx="2">
                  <c:v>80.0</c:v>
                </c:pt>
                <c:pt idx="3">
                  <c:v>70.0</c:v>
                </c:pt>
                <c:pt idx="4">
                  <c:v>60.0</c:v>
                </c:pt>
                <c:pt idx="5">
                  <c:v>50.0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10.0</c:v>
                </c:pt>
                <c:pt idx="10">
                  <c:v>0.0</c:v>
                </c:pt>
              </c:numCache>
            </c:numRef>
          </c:xVal>
          <c:yVal>
            <c:numRef>
              <c:f>Sheet1!$B$3:$B$13</c:f>
              <c:numCache>
                <c:formatCode>General</c:formatCode>
                <c:ptCount val="11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Sheet1!$C$2</c:f>
              <c:strCache>
                <c:ptCount val="1"/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100.0</c:v>
                </c:pt>
                <c:pt idx="1">
                  <c:v>90.0</c:v>
                </c:pt>
                <c:pt idx="2">
                  <c:v>80.0</c:v>
                </c:pt>
                <c:pt idx="3">
                  <c:v>70.0</c:v>
                </c:pt>
                <c:pt idx="4">
                  <c:v>60.0</c:v>
                </c:pt>
                <c:pt idx="5">
                  <c:v>50.0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10.0</c:v>
                </c:pt>
                <c:pt idx="10">
                  <c:v>0.0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0">
                  <c:v>100.0</c:v>
                </c:pt>
                <c:pt idx="1">
                  <c:v>100.0</c:v>
                </c:pt>
                <c:pt idx="2">
                  <c:v>90.0</c:v>
                </c:pt>
                <c:pt idx="3">
                  <c:v>80.0</c:v>
                </c:pt>
                <c:pt idx="4">
                  <c:v>70.0</c:v>
                </c:pt>
                <c:pt idx="5">
                  <c:v>60.0</c:v>
                </c:pt>
                <c:pt idx="6">
                  <c:v>50.0</c:v>
                </c:pt>
                <c:pt idx="7">
                  <c:v>40.0</c:v>
                </c:pt>
                <c:pt idx="8">
                  <c:v>30.0</c:v>
                </c:pt>
                <c:pt idx="9">
                  <c:v>20.0</c:v>
                </c:pt>
                <c:pt idx="10">
                  <c:v>10.0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Sheet1!$D$2</c:f>
              <c:strCache>
                <c:ptCount val="1"/>
              </c:strCache>
            </c:strRef>
          </c:tx>
          <c:spPr>
            <a:ln w="22225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Sheet1!$A$3:$A$13</c:f>
              <c:numCache>
                <c:formatCode>0</c:formatCode>
                <c:ptCount val="11"/>
                <c:pt idx="0">
                  <c:v>100.0</c:v>
                </c:pt>
                <c:pt idx="1">
                  <c:v>90.0</c:v>
                </c:pt>
                <c:pt idx="2">
                  <c:v>80.0</c:v>
                </c:pt>
                <c:pt idx="3">
                  <c:v>70.0</c:v>
                </c:pt>
                <c:pt idx="4">
                  <c:v>60.0</c:v>
                </c:pt>
                <c:pt idx="5">
                  <c:v>50.0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10.0</c:v>
                </c:pt>
                <c:pt idx="10">
                  <c:v>0.0</c:v>
                </c:pt>
              </c:numCache>
            </c:numRef>
          </c:xVal>
          <c:yVal>
            <c:numRef>
              <c:f>Sheet1!$D$3:$D$13</c:f>
              <c:numCache>
                <c:formatCode>General</c:formatCode>
                <c:ptCount val="11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  <c:pt idx="3">
                  <c:v>20.0</c:v>
                </c:pt>
                <c:pt idx="4">
                  <c:v>20.0</c:v>
                </c:pt>
                <c:pt idx="5">
                  <c:v>20.0</c:v>
                </c:pt>
                <c:pt idx="6">
                  <c:v>20.0</c:v>
                </c:pt>
                <c:pt idx="7">
                  <c:v>20.0</c:v>
                </c:pt>
                <c:pt idx="8">
                  <c:v>20.0</c:v>
                </c:pt>
                <c:pt idx="9">
                  <c:v>20.0</c:v>
                </c:pt>
                <c:pt idx="10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367800"/>
        <c:axId val="2116940936"/>
      </c:scatterChart>
      <c:valAx>
        <c:axId val="2117367800"/>
        <c:scaling>
          <c:orientation val="maxMin"/>
          <c:max val="10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Signal Strength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940936"/>
        <c:crosses val="autoZero"/>
        <c:crossBetween val="midCat"/>
      </c:valAx>
      <c:valAx>
        <c:axId val="2116940936"/>
        <c:scaling>
          <c:orientation val="minMax"/>
          <c:max val="10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Readability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367800"/>
        <c:crosses val="max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49057238319"/>
          <c:y val="0.214942320124633"/>
          <c:w val="0.756817333747313"/>
          <c:h val="0.69230621469525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Statistics.xlsx]Sheet1'!$A$6:$H$6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'[D-STAR Statistics.xlsx]Sheet1'!$A$7:$H$7</c:f>
              <c:numCache>
                <c:formatCode>General</c:formatCode>
                <c:ptCount val="8"/>
                <c:pt idx="0">
                  <c:v>275.0</c:v>
                </c:pt>
                <c:pt idx="1">
                  <c:v>390.0</c:v>
                </c:pt>
                <c:pt idx="2">
                  <c:v>590.0</c:v>
                </c:pt>
                <c:pt idx="3">
                  <c:v>1190.0</c:v>
                </c:pt>
                <c:pt idx="4">
                  <c:v>1550.0</c:v>
                </c:pt>
                <c:pt idx="5">
                  <c:v>2100.0</c:v>
                </c:pt>
                <c:pt idx="6">
                  <c:v>2300.0</c:v>
                </c:pt>
                <c:pt idx="7">
                  <c:v>2738.0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C-42B6-900C-BA498149C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489080"/>
        <c:axId val="2117492248"/>
      </c:barChart>
      <c:dateAx>
        <c:axId val="211748908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117492248"/>
        <c:crosses val="autoZero"/>
        <c:auto val="0"/>
        <c:lblOffset val="100"/>
        <c:baseTimeUnit val="days"/>
        <c:majorUnit val="1.0"/>
      </c:dateAx>
      <c:valAx>
        <c:axId val="2117492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117489080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chemeClr val="tx1"/>
    </a:solidFill>
    <a:ln w="50800">
      <a:solidFill>
        <a:srgbClr val="FF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527276425208"/>
          <c:y val="0.201055463678325"/>
          <c:w val="0.753956360025263"/>
          <c:h val="0.6942354306025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Statistics.xlsx]Sheet1'!$I$6:$P$6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'[D-STAR Statistics.xlsx]Sheet1'!$I$7:$P$7</c:f>
              <c:numCache>
                <c:formatCode>General</c:formatCode>
                <c:ptCount val="8"/>
                <c:pt idx="0">
                  <c:v>125.0</c:v>
                </c:pt>
                <c:pt idx="1">
                  <c:v>190.0</c:v>
                </c:pt>
                <c:pt idx="2">
                  <c:v>290.0</c:v>
                </c:pt>
                <c:pt idx="3">
                  <c:v>560.0</c:v>
                </c:pt>
                <c:pt idx="4">
                  <c:v>725.0</c:v>
                </c:pt>
                <c:pt idx="5">
                  <c:v>1002.0</c:v>
                </c:pt>
                <c:pt idx="6">
                  <c:v>1096.0</c:v>
                </c:pt>
                <c:pt idx="7">
                  <c:v>1147.0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4-42E2-976B-91FA8EDE9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526808"/>
        <c:axId val="2117529976"/>
      </c:barChart>
      <c:catAx>
        <c:axId val="211752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117529976"/>
        <c:crosses val="autoZero"/>
        <c:auto val="1"/>
        <c:lblAlgn val="ctr"/>
        <c:lblOffset val="100"/>
        <c:noMultiLvlLbl val="0"/>
      </c:catAx>
      <c:valAx>
        <c:axId val="211752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117526808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0070C0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87972336791"/>
          <c:y val="0.202323952408157"/>
          <c:w val="0.724201974753156"/>
          <c:h val="0.7007185142866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Statistics.xlsx]Sheet1'!$R$6:$X$6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'[D-STAR Statistics.xlsx]Sheet1'!$R$7:$X$7</c:f>
              <c:numCache>
                <c:formatCode>General</c:formatCode>
                <c:ptCount val="7"/>
                <c:pt idx="0">
                  <c:v>3000.0</c:v>
                </c:pt>
                <c:pt idx="1">
                  <c:v>5500.0</c:v>
                </c:pt>
                <c:pt idx="2">
                  <c:v>11000.0</c:v>
                </c:pt>
                <c:pt idx="3">
                  <c:v>20000.0</c:v>
                </c:pt>
                <c:pt idx="4">
                  <c:v>25634.0</c:v>
                </c:pt>
                <c:pt idx="5">
                  <c:v>32452.0</c:v>
                </c:pt>
                <c:pt idx="6">
                  <c:v>38724.0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D-4FA8-91C7-A27EB51F3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567288"/>
        <c:axId val="2117570632"/>
      </c:barChart>
      <c:catAx>
        <c:axId val="2117567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117570632"/>
        <c:crosses val="autoZero"/>
        <c:auto val="1"/>
        <c:lblAlgn val="ctr"/>
        <c:lblOffset val="100"/>
        <c:noMultiLvlLbl val="0"/>
      </c:catAx>
      <c:valAx>
        <c:axId val="2117570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117567288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FFFF00"/>
      </a:solidFill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0.45562</cdr:x>
      <cdr:y>0.16121</cdr:y>
    </cdr:from>
    <cdr:to>
      <cdr:x>0.57692</cdr:x>
      <cdr:y>0.23678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3700" y="609600"/>
          <a:ext cx="781049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Digital</a:t>
          </a:r>
        </a:p>
      </cdr:txBody>
    </cdr:sp>
  </cdr:relSizeAnchor>
  <cdr:relSizeAnchor xmlns:cdr="http://schemas.openxmlformats.org/drawingml/2006/chartDrawing">
    <cdr:from>
      <cdr:x>0.47633</cdr:x>
      <cdr:y>0.32242</cdr:y>
    </cdr:from>
    <cdr:to>
      <cdr:x>0.6997</cdr:x>
      <cdr:y>0.41058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7050" y="1219200"/>
          <a:ext cx="14382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0.45858</cdr:x>
      <cdr:y>0.45592</cdr:y>
    </cdr:from>
    <cdr:to>
      <cdr:x>0.58284</cdr:x>
      <cdr:y>0.54156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750" y="1724025"/>
          <a:ext cx="8001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Analog</a:t>
          </a:r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0.46006</cdr:x>
      <cdr:y>0.70781</cdr:y>
    </cdr:from>
    <cdr:to>
      <cdr:x>0.58728</cdr:x>
      <cdr:y>0.77078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62276" y="2676525"/>
          <a:ext cx="8191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Threshold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0.2093</cdr:x>
      <cdr:y>0.04101</cdr:y>
    </cdr:from>
    <cdr:to>
      <cdr:x>0.8062</cdr:x>
      <cdr:y>0.17666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49" y="123823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>
              <a:solidFill>
                <a:schemeClr val="bg1"/>
              </a:solidFill>
            </a:rPr>
            <a:t>Repeaters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0.18824</cdr:x>
      <cdr:y>0.02821</cdr:y>
    </cdr:from>
    <cdr:to>
      <cdr:x>0.79216</cdr:x>
      <cdr:y>0.16301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8572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>
              <a:solidFill>
                <a:sysClr val="window" lastClr="FFFFFF"/>
              </a:solidFill>
            </a:rPr>
            <a:t>Gateways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0.01016</cdr:x>
      <cdr:y>0.00808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0.20635</cdr:x>
      <cdr:y>0.0347</cdr:y>
    </cdr:from>
    <cdr:to>
      <cdr:x>0.81746</cdr:x>
      <cdr:y>0.17035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300" y="10477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ysClr val="window" lastClr="FFFFFF"/>
              </a:solidFill>
            </a:rPr>
            <a:t>Users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3045-6D7A-4CD6-9AE2-93E497809D7D}" type="datetimeFigureOut">
              <a:rPr lang="en-US" smtClean="0"/>
              <a:t>9/14/15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C9E3-3B64-422F-B3A6-DC6BEAE9A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6488-6DE3-4618-A583-35CBD3190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2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6488-6DE3-4618-A583-35CBD3190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C9E3-3B64-422F-B3A6-DC6BEAE9AB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0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701" y="616226"/>
            <a:ext cx="3889649" cy="229026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6184677"/>
            <a:ext cx="1894115" cy="6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6" y="745435"/>
            <a:ext cx="4190048" cy="1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49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1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9164" y="6356351"/>
            <a:ext cx="93889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005766"/>
            <a:ext cx="1841047" cy="85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8363" y="6356351"/>
            <a:ext cx="2057400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711D45-3046-4A0D-9D98-6334BAB4C097}" type="slidenum">
              <a:rPr lang="en-US" smtClean="0"/>
              <a:pPr/>
              <a:t>‹#›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7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176963"/>
            <a:ext cx="1841047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9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6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5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0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FAE658-C815-41C7-B805-11BE378FE74E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7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50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49" y="3087329"/>
            <a:ext cx="6858000" cy="1966210"/>
          </a:xfrm>
        </p:spPr>
        <p:txBody>
          <a:bodyPr>
            <a:normAutofit/>
          </a:bodyPr>
          <a:lstStyle/>
          <a:p>
            <a:r>
              <a:rPr lang="en-US" sz="6700" dirty="0" smtClean="0"/>
              <a:t>D-STAR InfoCon 2015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at </a:t>
            </a:r>
            <a:r>
              <a:rPr lang="en-US" sz="3600" dirty="0" smtClean="0"/>
              <a:t>Big Spring</a:t>
            </a:r>
            <a:r>
              <a:rPr lang="en-US" sz="3600" dirty="0" smtClean="0"/>
              <a:t> </a:t>
            </a:r>
            <a:r>
              <a:rPr lang="en-US" sz="3600" dirty="0" smtClean="0"/>
              <a:t>TX</a:t>
            </a:r>
            <a:r>
              <a:rPr lang="en-US" sz="1600" dirty="0" smtClean="0"/>
              <a:t>     </a:t>
            </a:r>
            <a:br>
              <a:rPr lang="en-US" sz="1600" dirty="0" smtClean="0"/>
            </a:br>
            <a:r>
              <a:rPr lang="en-US" sz="3100" i="1" dirty="0" smtClean="0">
                <a:latin typeface="Arial" panose="020B0604020202020204" pitchFamily="34" charset="0"/>
              </a:rPr>
              <a:t>Part 1 – D-STAR Basics</a:t>
            </a:r>
            <a:endParaRPr lang="en-US" i="1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4992945"/>
            <a:ext cx="6858000" cy="940127"/>
          </a:xfrm>
        </p:spPr>
        <p:txBody>
          <a:bodyPr>
            <a:normAutofit/>
          </a:bodyPr>
          <a:lstStyle/>
          <a:p>
            <a:r>
              <a:rPr lang="en-US" dirty="0" smtClean="0"/>
              <a:t>John Davis WB4QDX</a:t>
            </a:r>
          </a:p>
          <a:p>
            <a:r>
              <a:rPr lang="en-US" dirty="0" smtClean="0"/>
              <a:t>Lloyd Duck </a:t>
            </a:r>
            <a:r>
              <a:rPr lang="en-US" dirty="0" smtClean="0"/>
              <a:t>W5LND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94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Icom 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Offers line of mobiles, handhelds and repeaters</a:t>
            </a:r>
          </a:p>
          <a:p>
            <a:r>
              <a:rPr lang="en-US" dirty="0" smtClean="0"/>
              <a:t>Most radios are dual band (2m, 70cm)</a:t>
            </a:r>
          </a:p>
          <a:p>
            <a:pPr lvl="2"/>
            <a:r>
              <a:rPr lang="en-US" dirty="0" smtClean="0"/>
              <a:t>ID-31A is 70cm only</a:t>
            </a:r>
          </a:p>
          <a:p>
            <a:pPr lvl="2"/>
            <a:r>
              <a:rPr lang="en-US" dirty="0" smtClean="0"/>
              <a:t>ID-1 is 23cm only, allows high speed data</a:t>
            </a:r>
          </a:p>
          <a:p>
            <a:r>
              <a:rPr lang="en-US" dirty="0" smtClean="0"/>
              <a:t>All radios operate standard FM and D-STAR digital modes</a:t>
            </a:r>
          </a:p>
          <a:p>
            <a:r>
              <a:rPr lang="en-US" dirty="0" smtClean="0"/>
              <a:t>All Icom radios have built-in serial port for data transmission</a:t>
            </a:r>
          </a:p>
          <a:p>
            <a:r>
              <a:rPr lang="en-US" dirty="0" smtClean="0"/>
              <a:t>All offer GPS as built-in, a part of speaker/</a:t>
            </a:r>
            <a:r>
              <a:rPr lang="en-US" dirty="0" err="1" smtClean="0"/>
              <a:t>mic</a:t>
            </a:r>
            <a:r>
              <a:rPr lang="en-US" dirty="0" smtClean="0"/>
              <a:t> or connection via serial or USB 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10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7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8170"/>
          </a:xfrm>
        </p:spPr>
        <p:txBody>
          <a:bodyPr/>
          <a:lstStyle/>
          <a:p>
            <a:r>
              <a:rPr lang="en-US" dirty="0" smtClean="0"/>
              <a:t>Icom Mobiles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3297"/>
            <a:ext cx="7675350" cy="46905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IC-2200 and ID-800 were initial mobiles</a:t>
            </a:r>
          </a:p>
          <a:p>
            <a:pPr lvl="2"/>
            <a:r>
              <a:rPr lang="en-US" sz="1600" dirty="0" smtClean="0"/>
              <a:t>D-STAR board can be added to IC-2200</a:t>
            </a:r>
          </a:p>
          <a:p>
            <a:r>
              <a:rPr lang="en-US" sz="2000" dirty="0" smtClean="0"/>
              <a:t>ID-880 updated ID-800 with improved user functions</a:t>
            </a:r>
          </a:p>
          <a:p>
            <a:pPr lvl="2"/>
            <a:r>
              <a:rPr lang="en-US" sz="1600" dirty="0" smtClean="0"/>
              <a:t>Dual-band, single receive mobile</a:t>
            </a:r>
          </a:p>
          <a:p>
            <a:r>
              <a:rPr lang="en-US" sz="2000" dirty="0" smtClean="0"/>
              <a:t>IC-2820 is full featured mobile</a:t>
            </a:r>
          </a:p>
          <a:p>
            <a:pPr lvl="2"/>
            <a:r>
              <a:rPr lang="en-US" sz="1600" dirty="0" smtClean="0"/>
              <a:t>Dual-band, dual receive</a:t>
            </a:r>
          </a:p>
          <a:p>
            <a:pPr lvl="2"/>
            <a:r>
              <a:rPr lang="en-US" sz="1600" dirty="0" smtClean="0"/>
              <a:t>Built-in GPS with external antenna</a:t>
            </a:r>
          </a:p>
          <a:p>
            <a:r>
              <a:rPr lang="en-US" sz="2000" dirty="0" smtClean="0"/>
              <a:t>New ID-5100 mobile offers new features</a:t>
            </a:r>
          </a:p>
          <a:p>
            <a:pPr lvl="2"/>
            <a:r>
              <a:rPr lang="en-US" sz="1600" dirty="0" smtClean="0"/>
              <a:t>Dual-Band, dual receive</a:t>
            </a:r>
          </a:p>
          <a:p>
            <a:pPr lvl="2"/>
            <a:r>
              <a:rPr lang="en-US" sz="1600" dirty="0" smtClean="0"/>
              <a:t>GPS built into head unit</a:t>
            </a:r>
          </a:p>
          <a:p>
            <a:pPr lvl="2"/>
            <a:r>
              <a:rPr lang="en-US" sz="1600" dirty="0" smtClean="0"/>
              <a:t>Touchscreen display</a:t>
            </a:r>
          </a:p>
          <a:p>
            <a:pPr lvl="2"/>
            <a:r>
              <a:rPr lang="en-US" sz="1600" dirty="0" smtClean="0"/>
              <a:t>Optional Bluetooth interface</a:t>
            </a:r>
          </a:p>
          <a:p>
            <a:pPr lvl="2"/>
            <a:r>
              <a:rPr lang="en-US" sz="1600" dirty="0" smtClean="0"/>
              <a:t>DR Mode with 1200 geocoded memories</a:t>
            </a:r>
          </a:p>
          <a:p>
            <a:pPr lvl="2"/>
            <a:endParaRPr lang="en-US" sz="1600" dirty="0" smtClean="0"/>
          </a:p>
          <a:p>
            <a:endParaRPr lang="en-US" sz="2400" dirty="0"/>
          </a:p>
        </p:txBody>
      </p:sp>
      <p:pic>
        <p:nvPicPr>
          <p:cNvPr id="5" name="Picture 11" descr="ID-800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505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C-2820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46564"/>
            <a:ext cx="35242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D-880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55006"/>
            <a:ext cx="3276600" cy="12705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93307"/>
            <a:ext cx="3510117" cy="13610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11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8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Icom Handhelds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IC-91AD was initial D-STAR handheld</a:t>
            </a:r>
          </a:p>
          <a:p>
            <a:pPr lvl="2"/>
            <a:r>
              <a:rPr lang="en-US" sz="1800" dirty="0" smtClean="0"/>
              <a:t>Dual-band, dual receive</a:t>
            </a:r>
          </a:p>
          <a:p>
            <a:r>
              <a:rPr lang="en-US" sz="2400" dirty="0" smtClean="0"/>
              <a:t>IC-92AD dual-band</a:t>
            </a:r>
            <a:r>
              <a:rPr lang="en-US" sz="1800" dirty="0" smtClean="0"/>
              <a:t>, </a:t>
            </a:r>
            <a:r>
              <a:rPr lang="en-US" sz="2400" dirty="0" smtClean="0"/>
              <a:t>dual receive</a:t>
            </a:r>
          </a:p>
          <a:p>
            <a:pPr lvl="2"/>
            <a:r>
              <a:rPr lang="en-US" sz="1800" dirty="0" smtClean="0"/>
              <a:t>Slightly larger frame with more heat sink</a:t>
            </a:r>
          </a:p>
          <a:p>
            <a:pPr lvl="2"/>
            <a:r>
              <a:rPr lang="en-US" sz="1800" dirty="0" smtClean="0"/>
              <a:t>Waterproof</a:t>
            </a:r>
          </a:p>
          <a:p>
            <a:pPr lvl="2"/>
            <a:r>
              <a:rPr lang="en-US" sz="1800" dirty="0" smtClean="0"/>
              <a:t>GPS </a:t>
            </a:r>
            <a:r>
              <a:rPr lang="en-US" sz="1800" dirty="0" err="1" smtClean="0"/>
              <a:t>spkr</a:t>
            </a:r>
            <a:r>
              <a:rPr lang="en-US" sz="1800" dirty="0" smtClean="0"/>
              <a:t>/</a:t>
            </a:r>
            <a:r>
              <a:rPr lang="en-US" sz="1800" dirty="0" err="1" smtClean="0"/>
              <a:t>mic</a:t>
            </a:r>
            <a:r>
              <a:rPr lang="en-US" sz="1800" dirty="0" smtClean="0"/>
              <a:t> optional accessory</a:t>
            </a:r>
          </a:p>
          <a:p>
            <a:r>
              <a:rPr lang="en-US" sz="2400" dirty="0" smtClean="0"/>
              <a:t>IC-80 introduced as lower cost handheld</a:t>
            </a:r>
          </a:p>
          <a:p>
            <a:pPr lvl="2"/>
            <a:r>
              <a:rPr lang="en-US" sz="1800" dirty="0" smtClean="0"/>
              <a:t>Dual-band, single receive</a:t>
            </a:r>
          </a:p>
          <a:p>
            <a:pPr lvl="2"/>
            <a:r>
              <a:rPr lang="en-US" sz="1800" dirty="0" smtClean="0"/>
              <a:t>GPS </a:t>
            </a:r>
            <a:r>
              <a:rPr lang="en-US" sz="1800" dirty="0" err="1" smtClean="0"/>
              <a:t>spkr</a:t>
            </a:r>
            <a:r>
              <a:rPr lang="en-US" sz="1800" dirty="0" smtClean="0"/>
              <a:t>/</a:t>
            </a:r>
            <a:r>
              <a:rPr lang="en-US" sz="1800" dirty="0" err="1" smtClean="0"/>
              <a:t>mic</a:t>
            </a:r>
            <a:r>
              <a:rPr lang="en-US" sz="1800" dirty="0" smtClean="0"/>
              <a:t> accessory available</a:t>
            </a:r>
          </a:p>
          <a:p>
            <a:r>
              <a:rPr lang="en-US" sz="2400" dirty="0" smtClean="0"/>
              <a:t>ID-31A is 70cm handheld</a:t>
            </a:r>
            <a:endParaRPr lang="en-US" sz="1800" dirty="0" smtClean="0"/>
          </a:p>
          <a:p>
            <a:pPr lvl="2"/>
            <a:r>
              <a:rPr lang="en-US" sz="1800" dirty="0" smtClean="0"/>
              <a:t>Waterproof</a:t>
            </a:r>
          </a:p>
          <a:p>
            <a:pPr lvl="2"/>
            <a:r>
              <a:rPr lang="en-US" sz="1800" dirty="0" smtClean="0"/>
              <a:t>SD card for memory storage, update memory from downloads</a:t>
            </a:r>
          </a:p>
          <a:p>
            <a:pPr lvl="2"/>
            <a:r>
              <a:rPr lang="en-US" sz="1800" dirty="0" smtClean="0"/>
              <a:t>Built-in GPS</a:t>
            </a:r>
          </a:p>
          <a:p>
            <a:pPr lvl="2"/>
            <a:r>
              <a:rPr lang="en-US" sz="1800" dirty="0" smtClean="0"/>
              <a:t>User friendly DR Mode, locate closest repeater</a:t>
            </a:r>
          </a:p>
          <a:p>
            <a:r>
              <a:rPr lang="en-US" sz="2400" dirty="0" smtClean="0"/>
              <a:t>ID-51A is latest dual band handheld</a:t>
            </a:r>
            <a:endParaRPr lang="en-US" sz="1800" dirty="0" smtClean="0"/>
          </a:p>
          <a:p>
            <a:pPr lvl="2"/>
            <a:r>
              <a:rPr lang="en-US" sz="1800" dirty="0" smtClean="0"/>
              <a:t>All features of ID-31A, but dual band, dual receive</a:t>
            </a:r>
          </a:p>
          <a:p>
            <a:pPr lvl="2"/>
            <a:r>
              <a:rPr lang="en-US" dirty="0" smtClean="0"/>
              <a:t>Anniversary Edition/Plus model includes nearest FM repeater location</a:t>
            </a:r>
          </a:p>
          <a:p>
            <a:pPr lvl="2"/>
            <a:r>
              <a:rPr lang="en-US" dirty="0" smtClean="0"/>
              <a:t>3X data rate with other 51A/5100 radios</a:t>
            </a:r>
            <a:endParaRPr lang="en-US" sz="1800" dirty="0" smtClean="0"/>
          </a:p>
          <a:p>
            <a:pPr lvl="2"/>
            <a:endParaRPr lang="en-US" sz="1800" dirty="0"/>
          </a:p>
        </p:txBody>
      </p:sp>
      <p:pic>
        <p:nvPicPr>
          <p:cNvPr id="5124" name="Picture 4" descr="IC-80AD"/>
          <p:cNvPicPr>
            <a:picLocks noChangeAspect="1" noChangeArrowheads="1"/>
          </p:cNvPicPr>
          <p:nvPr/>
        </p:nvPicPr>
        <p:blipFill>
          <a:blip r:embed="rId2" cstate="print"/>
          <a:srcRect l="9796" r="45061"/>
          <a:stretch>
            <a:fillRect/>
          </a:stretch>
        </p:blipFill>
        <p:spPr bwMode="auto">
          <a:xfrm>
            <a:off x="5756787" y="2075652"/>
            <a:ext cx="1878291" cy="1613391"/>
          </a:xfrm>
          <a:prstGeom prst="rect">
            <a:avLst/>
          </a:prstGeom>
          <a:noFill/>
        </p:spPr>
      </p:pic>
      <p:pic>
        <p:nvPicPr>
          <p:cNvPr id="5126" name="Picture 6" descr="IC-92AD"/>
          <p:cNvPicPr>
            <a:picLocks noChangeAspect="1" noChangeArrowheads="1"/>
          </p:cNvPicPr>
          <p:nvPr/>
        </p:nvPicPr>
        <p:blipFill>
          <a:blip r:embed="rId3" cstate="print"/>
          <a:srcRect l="11755" r="2939"/>
          <a:stretch>
            <a:fillRect/>
          </a:stretch>
        </p:blipFill>
        <p:spPr bwMode="auto">
          <a:xfrm>
            <a:off x="5943600" y="831274"/>
            <a:ext cx="2967714" cy="1348980"/>
          </a:xfrm>
          <a:prstGeom prst="rect">
            <a:avLst/>
          </a:prstGeom>
          <a:noFill/>
        </p:spPr>
      </p:pic>
      <p:pic>
        <p:nvPicPr>
          <p:cNvPr id="1026" name="Picture 2" descr="C:\Users\jdavis\Desktop\ID-5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505200"/>
            <a:ext cx="1866900" cy="18097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12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0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ID-1 for 1.2 GHz Voice</a:t>
            </a:r>
            <a:br>
              <a:rPr lang="en-US" dirty="0" smtClean="0"/>
            </a:br>
            <a:r>
              <a:rPr lang="en-US" dirty="0" smtClean="0"/>
              <a:t>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FM, Digital Voice (DV), low speed data and high speed data (DV)</a:t>
            </a:r>
          </a:p>
          <a:p>
            <a:r>
              <a:rPr lang="en-US" dirty="0" smtClean="0"/>
              <a:t>High speed data connection is Ethernet compatible</a:t>
            </a:r>
          </a:p>
          <a:p>
            <a:r>
              <a:rPr lang="en-US" dirty="0" smtClean="0"/>
              <a:t>Acts as Ethernet bridge</a:t>
            </a:r>
            <a:endParaRPr lang="en-US" dirty="0"/>
          </a:p>
        </p:txBody>
      </p:sp>
      <p:pic>
        <p:nvPicPr>
          <p:cNvPr id="22530" name="Picture 2" descr="I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881" y="4326200"/>
            <a:ext cx="4667250" cy="18097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13</a:t>
            </a:fld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2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D-STAR Repeater Architecture</a:t>
            </a:r>
            <a:endParaRPr 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85800" cy="609600"/>
          </a:xfrm>
        </p:spPr>
        <p:txBody>
          <a:bodyPr/>
          <a:lstStyle/>
          <a:p>
            <a:endParaRPr lang="en-US" sz="400" dirty="0"/>
          </a:p>
          <a:p>
            <a:endParaRPr lang="en-US" sz="400" dirty="0"/>
          </a:p>
          <a:p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33600" y="1676400"/>
            <a:ext cx="3048000" cy="4724400"/>
            <a:chOff x="1447800" y="3086100"/>
            <a:chExt cx="1552575" cy="24003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76750"/>
              <a:ext cx="1552575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3086100"/>
              <a:ext cx="1543050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09" y="1501750"/>
            <a:ext cx="1898744" cy="25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30612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1066800" y="2895600"/>
            <a:ext cx="108549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48006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104935" y="3825562"/>
            <a:ext cx="4289521" cy="5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8" y="1707776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955">
            <a:off x="275044" y="2128226"/>
            <a:ext cx="101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4567">
            <a:off x="783222" y="2135575"/>
            <a:ext cx="101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3535" y="1463567"/>
            <a:ext cx="189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Linux Gateway PC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Running G2 Gateway software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0138" y="3284855"/>
            <a:ext cx="110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Runs third-party apps, Dongle, DVAP </a:t>
            </a:r>
            <a:endParaRPr lang="en-US" sz="105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181600" y="2057400"/>
            <a:ext cx="1533832" cy="5357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086600" y="3284855"/>
            <a:ext cx="11976" cy="11519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14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Registration Process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Why register? 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Registering your callsign allows access to more functions on DPLUS repeaters </a:t>
            </a:r>
            <a:r>
              <a:rPr lang="en-US" sz="2400" dirty="0" smtClean="0"/>
              <a:t>(not required for ircDDB repeaters)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on your local or the closest system, if possible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on </a:t>
            </a:r>
            <a:r>
              <a:rPr lang="en-US" sz="2800" b="1" u="sng" dirty="0" smtClean="0">
                <a:solidFill>
                  <a:srgbClr val="FFFF00"/>
                </a:solidFill>
              </a:rPr>
              <a:t>one and only one </a:t>
            </a:r>
            <a:r>
              <a:rPr lang="en-US" sz="2800" dirty="0" smtClean="0"/>
              <a:t>system (local registration syncs with all systems throughout world)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Registration is a three-step process (</a:t>
            </a:r>
            <a:r>
              <a:rPr lang="en-US" sz="2800" i="1" dirty="0" smtClean="0"/>
              <a:t>all three steps must be completed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9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15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0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806"/>
            <a:ext cx="7886700" cy="6799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Starting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799"/>
            <a:ext cx="8229600" cy="5200365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1 </a:t>
            </a:r>
            <a:r>
              <a:rPr lang="en-US" sz="1800" dirty="0" smtClean="0"/>
              <a:t>– Browse to desired system and register as new user (https://</a:t>
            </a:r>
            <a:r>
              <a:rPr lang="en-US" sz="1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callsign</a:t>
            </a:r>
            <a:r>
              <a:rPr lang="en-US" sz="1800" dirty="0" smtClean="0"/>
              <a:t>.dstargateway.org/Dstar.do)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50" y="1639536"/>
            <a:ext cx="6553200" cy="45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16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3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45" y="194751"/>
            <a:ext cx="7886700" cy="729482"/>
          </a:xfrm>
        </p:spPr>
        <p:txBody>
          <a:bodyPr/>
          <a:lstStyle/>
          <a:p>
            <a:r>
              <a:rPr lang="en-US" dirty="0" smtClean="0"/>
              <a:t>Fill Out Your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46" y="825910"/>
            <a:ext cx="7467600" cy="577153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Fill out the info (callsign, name, email address and desired </a:t>
            </a:r>
            <a:br>
              <a:rPr lang="en-US" sz="1800" dirty="0" smtClean="0"/>
            </a:br>
            <a:r>
              <a:rPr lang="en-US" sz="1800" dirty="0" smtClean="0"/>
              <a:t>password)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36576" lvl="1" indent="0">
              <a:buSzPct val="80000"/>
              <a:buNone/>
            </a:pPr>
            <a:r>
              <a:rPr lang="en-US" sz="1100" dirty="0" smtClean="0">
                <a:solidFill>
                  <a:srgbClr val="FFFF00"/>
                </a:solidFill>
              </a:rPr>
              <a:t>   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2 </a:t>
            </a:r>
            <a:r>
              <a:rPr lang="en-US" sz="1800" dirty="0" smtClean="0"/>
              <a:t>– System administrator must approve your initial</a:t>
            </a:r>
            <a:br>
              <a:rPr lang="en-US" sz="1800" dirty="0" smtClean="0"/>
            </a:br>
            <a:r>
              <a:rPr lang="en-US" sz="1800" dirty="0" smtClean="0"/>
              <a:t> registration. </a:t>
            </a:r>
            <a:r>
              <a:rPr lang="en-US" sz="1800" i="1" dirty="0" smtClean="0"/>
              <a:t>You may need to send email to admin, w5lnd@yahoo.com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244" y="1290482"/>
            <a:ext cx="6280814" cy="437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17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6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3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a Terminal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364"/>
            <a:ext cx="7467600" cy="5257800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3 </a:t>
            </a:r>
            <a:r>
              <a:rPr lang="en-US" sz="1800" dirty="0" smtClean="0"/>
              <a:t>– Add at least one terminal with a space in first row </a:t>
            </a:r>
            <a:br>
              <a:rPr lang="en-US" sz="1800" dirty="0" smtClean="0"/>
            </a:br>
            <a:r>
              <a:rPr lang="en-US" sz="1800" dirty="0" smtClean="0"/>
              <a:t>under Initial, then type a pc-name (lower case, </a:t>
            </a:r>
            <a:br>
              <a:rPr lang="en-US" sz="1800" dirty="0" smtClean="0"/>
            </a:br>
            <a:r>
              <a:rPr lang="en-US" sz="1800" dirty="0" smtClean="0"/>
              <a:t>e.g. wb4qdx-dstar)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0" y="1703440"/>
            <a:ext cx="6372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18555" y="2113935"/>
            <a:ext cx="1769806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Note:  You only need one terminal, a “space” for use.  Adding more terminals can add confusion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58065" y="3254477"/>
            <a:ext cx="4660490" cy="13076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56" y="365126"/>
            <a:ext cx="7981094" cy="1325563"/>
          </a:xfrm>
        </p:spPr>
        <p:txBody>
          <a:bodyPr/>
          <a:lstStyle/>
          <a:p>
            <a:r>
              <a:rPr lang="en-US" dirty="0" smtClean="0"/>
              <a:t>Add Your </a:t>
            </a:r>
            <a:r>
              <a:rPr lang="en-US" dirty="0"/>
              <a:t>C</a:t>
            </a:r>
            <a:r>
              <a:rPr lang="en-US" dirty="0" smtClean="0"/>
              <a:t>allsign to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radio, program your callsign (caps, no spaces) in MYCALL or MY field</a:t>
            </a:r>
          </a:p>
          <a:p>
            <a:pPr lvl="1"/>
            <a:r>
              <a:rPr lang="en-US" dirty="0" smtClean="0"/>
              <a:t>Found in Menu under MY STATION in newer radios</a:t>
            </a:r>
          </a:p>
          <a:p>
            <a:r>
              <a:rPr lang="en-US" dirty="0" smtClean="0"/>
              <a:t>For a DVAP, DV Dongle or Hotspot, program call in callsign field exactly as entered in registration terminal</a:t>
            </a:r>
          </a:p>
          <a:p>
            <a:endParaRPr lang="en-US" dirty="0" smtClean="0"/>
          </a:p>
          <a:p>
            <a:r>
              <a:rPr lang="en-US" sz="4000" dirty="0" smtClean="0"/>
              <a:t>Get on and talk!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71941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D-STAR?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90689"/>
            <a:ext cx="76753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D-STAR is an </a:t>
            </a:r>
            <a:r>
              <a:rPr lang="en-US" sz="2800" u="sng" dirty="0" smtClean="0"/>
              <a:t>open</a:t>
            </a:r>
            <a:r>
              <a:rPr lang="en-US" sz="2800" dirty="0" smtClean="0"/>
              <a:t> standard for digital voice and data </a:t>
            </a:r>
            <a:r>
              <a:rPr lang="en-US" dirty="0" smtClean="0"/>
              <a:t>designed specifically for</a:t>
            </a:r>
            <a:r>
              <a:rPr lang="en-US" sz="2800" dirty="0" smtClean="0"/>
              <a:t> Amateur Radio</a:t>
            </a:r>
          </a:p>
          <a:p>
            <a:r>
              <a:rPr lang="en-US" dirty="0" smtClean="0"/>
              <a:t>One of several digital modes used in Amateur Radio</a:t>
            </a:r>
            <a:endParaRPr lang="en-US" sz="2800" dirty="0" smtClean="0"/>
          </a:p>
          <a:p>
            <a:r>
              <a:rPr lang="en-US" sz="2800" dirty="0" smtClean="0"/>
              <a:t>Developed by Japan Amateur Radio League (JARL)</a:t>
            </a:r>
          </a:p>
          <a:p>
            <a:r>
              <a:rPr lang="en-US" sz="2800" dirty="0" smtClean="0"/>
              <a:t>Uses AMBE vocoder chip from DVSI to convert analog speech to data and vice versa</a:t>
            </a:r>
          </a:p>
          <a:p>
            <a:r>
              <a:rPr lang="en-US" sz="2800" dirty="0" smtClean="0"/>
              <a:t>D-STAR is the only digital voice mode allowing and encouraging experimentation and open development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12117"/>
            <a:ext cx="7675350" cy="4351338"/>
          </a:xfrm>
        </p:spPr>
        <p:txBody>
          <a:bodyPr/>
          <a:lstStyle/>
          <a:p>
            <a:r>
              <a:rPr lang="en-US" dirty="0" smtClean="0"/>
              <a:t>Digital voice does not gradually degrade in quality as signal level decreases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73137"/>
              </p:ext>
            </p:extLst>
          </p:nvPr>
        </p:nvGraphicFramePr>
        <p:xfrm>
          <a:off x="1352550" y="2390502"/>
          <a:ext cx="6438900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05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66" y="1434738"/>
            <a:ext cx="7467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Voice (analog) is converted to data</a:t>
            </a:r>
          </a:p>
          <a:p>
            <a:r>
              <a:rPr lang="en-US" sz="2400" dirty="0" smtClean="0"/>
              <a:t>Data may be added to voice to produce a single data stream containing voice and data</a:t>
            </a:r>
          </a:p>
          <a:p>
            <a:r>
              <a:rPr lang="en-US" sz="2400" dirty="0" smtClean="0"/>
              <a:t>Radio is modulated as a data carrier</a:t>
            </a:r>
          </a:p>
          <a:p>
            <a:r>
              <a:rPr lang="en-US" sz="2400" dirty="0" smtClean="0"/>
              <a:t>Occupied bandwidth is determined by data bit rate and type of modulation</a:t>
            </a:r>
          </a:p>
          <a:p>
            <a:r>
              <a:rPr lang="en-US" sz="2400" dirty="0" smtClean="0"/>
              <a:t>Generally, digital voice and data occupies less spectrum than analog FM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25266"/>
            <a:ext cx="32385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724400"/>
            <a:ext cx="3286125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4724400"/>
            <a:ext cx="1943100" cy="27699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Narrowband Digital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Mode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65111"/>
              </p:ext>
            </p:extLst>
          </p:nvPr>
        </p:nvGraphicFramePr>
        <p:xfrm>
          <a:off x="833303" y="1611629"/>
          <a:ext cx="7344046" cy="443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88"/>
                <a:gridCol w="1848851"/>
                <a:gridCol w="1848851"/>
                <a:gridCol w="2079956"/>
              </a:tblGrid>
              <a:tr h="347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D-STAR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DMR/MotoTRBO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System Fusion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Number of users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&gt;41,000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10,282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&gt;1,000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 anchor="ctr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Repeaters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3,190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1,235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&gt;1,000 (most operating in mixed or FM modes)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Bandwidth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6.25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7.6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7.6-9 KHz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Channel spacing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10, 12.5 KHz pairs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12.5 KHz pairs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20, 25 KHz pairs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4947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Repeater Linking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Open via </a:t>
                      </a:r>
                      <a:r>
                        <a:rPr lang="en-US" sz="1000" dirty="0" smtClean="0">
                          <a:effectLst/>
                        </a:rPr>
                        <a:t>Internet (DPLUS or ircDDB)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Proprietary (Motorola IPSC) or Hytera, via Internet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Not yet available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Wires-X nodes connect to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639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Linking / routing control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Determined by user, sent from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Defined by admin, sent from radio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Not yet available for repeater </a:t>
                      </a:r>
                      <a:r>
                        <a:rPr lang="en-US" sz="1000" dirty="0" smtClean="0">
                          <a:effectLst/>
                        </a:rPr>
                        <a:t>(Repeater</a:t>
                      </a:r>
                      <a:r>
                        <a:rPr lang="en-US" sz="1000" baseline="0" dirty="0" smtClean="0">
                          <a:effectLst/>
                        </a:rPr>
                        <a:t> firmware upgrade required)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589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1200, 3600 bps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128 kbps (1.2 GHz)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SMS only implemented in Amateur Radio version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4800, 9600 bps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318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Radio Programming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Front panel,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Licensed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Front panel, software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  <a:tr h="700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Other user devices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Multiple vendors (Dongle, DVAP, GMSK modems, hotspot adapters)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Multiple radio vendors, proprietary networking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Not yet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31519" marB="315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57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D-STAR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Voice is converted to digital modulation and transmitted at 4800 bps</a:t>
            </a:r>
          </a:p>
          <a:p>
            <a:pPr lvl="2"/>
            <a:r>
              <a:rPr lang="en-US" sz="2400" dirty="0" smtClean="0"/>
              <a:t>2400 bits for voice</a:t>
            </a:r>
          </a:p>
          <a:p>
            <a:pPr lvl="2"/>
            <a:r>
              <a:rPr lang="en-US" sz="2400" dirty="0" smtClean="0"/>
              <a:t>1200 bits for Forward Error Correction on voice</a:t>
            </a:r>
          </a:p>
          <a:p>
            <a:pPr lvl="2"/>
            <a:r>
              <a:rPr lang="en-US" sz="2400" dirty="0" smtClean="0"/>
              <a:t>1200 bits for data (error correction usually in applications</a:t>
            </a:r>
          </a:p>
          <a:p>
            <a:r>
              <a:rPr lang="en-US" dirty="0" smtClean="0"/>
              <a:t>True narrowband digital signal</a:t>
            </a:r>
          </a:p>
          <a:p>
            <a:pPr lvl="1"/>
            <a:r>
              <a:rPr lang="en-US" dirty="0" smtClean="0"/>
              <a:t>Voice and data occupy one 6.25 KHz signal (versus wider bandwidth for FM voice, P25 and MotoTRBO)</a:t>
            </a:r>
          </a:p>
          <a:p>
            <a:r>
              <a:rPr lang="en-US" dirty="0" smtClean="0"/>
              <a:t>Can operate simplex, repeater or linked to other repeater(s)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6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5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can D-STAR Do?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Transmit </a:t>
            </a:r>
            <a:r>
              <a:rPr lang="en-US" sz="2000" dirty="0" smtClean="0"/>
              <a:t>or </a:t>
            </a:r>
            <a:r>
              <a:rPr lang="en-US" sz="2000" dirty="0"/>
              <a:t>receive voice and 1200 baud </a:t>
            </a:r>
            <a:r>
              <a:rPr lang="en-US" sz="2000" dirty="0" smtClean="0"/>
              <a:t>data simultaneously on </a:t>
            </a:r>
            <a:r>
              <a:rPr lang="en-US" sz="2000" dirty="0"/>
              <a:t>2m, 440 and 1.2 </a:t>
            </a:r>
            <a:r>
              <a:rPr lang="en-US" sz="2000" dirty="0" smtClean="0"/>
              <a:t>GHz (no TNC required)</a:t>
            </a:r>
          </a:p>
          <a:p>
            <a:endParaRPr lang="en-US" sz="400" dirty="0"/>
          </a:p>
          <a:p>
            <a:r>
              <a:rPr lang="en-US" sz="2000" dirty="0"/>
              <a:t>128 Kb data transmission on 1.2 GHz with Internet </a:t>
            </a:r>
            <a:r>
              <a:rPr lang="en-US" sz="2000" dirty="0" smtClean="0"/>
              <a:t>connectivity (Ethernet bridge to Internet with IP address)</a:t>
            </a:r>
          </a:p>
          <a:p>
            <a:endParaRPr lang="en-US" sz="400" dirty="0"/>
          </a:p>
          <a:p>
            <a:r>
              <a:rPr lang="en-US" sz="2000" dirty="0" smtClean="0"/>
              <a:t>D-PRS (digital APRS) automatic </a:t>
            </a:r>
            <a:r>
              <a:rPr lang="en-US" sz="2000" dirty="0"/>
              <a:t>position reporting </a:t>
            </a:r>
            <a:r>
              <a:rPr lang="en-US" sz="2000" u="sng" dirty="0"/>
              <a:t>simultaneous</a:t>
            </a:r>
            <a:r>
              <a:rPr lang="en-US" sz="2000" dirty="0"/>
              <a:t> with voice </a:t>
            </a:r>
            <a:r>
              <a:rPr lang="en-US" sz="2000" dirty="0" smtClean="0"/>
              <a:t>with GPS </a:t>
            </a:r>
          </a:p>
          <a:p>
            <a:endParaRPr lang="en-US" sz="400" dirty="0"/>
          </a:p>
          <a:p>
            <a:r>
              <a:rPr lang="en-US" sz="2000" dirty="0" smtClean="0"/>
              <a:t>Flexible repeater </a:t>
            </a:r>
            <a:r>
              <a:rPr lang="en-US" sz="2000" dirty="0"/>
              <a:t>linking with Gateway and Internet </a:t>
            </a:r>
            <a:r>
              <a:rPr lang="en-US" sz="2000" dirty="0" smtClean="0"/>
              <a:t>connection</a:t>
            </a:r>
          </a:p>
          <a:p>
            <a:endParaRPr lang="en-US" sz="400" dirty="0" smtClean="0"/>
          </a:p>
          <a:p>
            <a:r>
              <a:rPr lang="en-US" sz="2000" dirty="0" smtClean="0"/>
              <a:t>Reflectors act as conference bridge for linking multiple repeaters (70+ DPLUS Reflectors, DCS and XRF Reflectors now in operation worldwide)</a:t>
            </a:r>
          </a:p>
          <a:p>
            <a:endParaRPr lang="en-US" sz="400" dirty="0" smtClean="0"/>
          </a:p>
          <a:p>
            <a:r>
              <a:rPr lang="en-US" sz="2000" dirty="0" smtClean="0"/>
              <a:t>DV Dongle, DV Access Point (DVAP) and DV Node Adapters allow voice and data access to D-STAR via Internet connection (similar to EchoLink)</a:t>
            </a:r>
          </a:p>
          <a:p>
            <a:endParaRPr lang="en-US" sz="400" dirty="0"/>
          </a:p>
          <a:p>
            <a:endParaRPr lang="en-US" sz="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7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1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72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D-STAR Growth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1600"/>
            <a:ext cx="7675350" cy="4118373"/>
          </a:xfrm>
        </p:spPr>
        <p:txBody>
          <a:bodyPr>
            <a:noAutofit/>
          </a:bodyPr>
          <a:lstStyle/>
          <a:p>
            <a:r>
              <a:rPr lang="en-US" sz="1500" i="1" dirty="0"/>
              <a:t>As of May 1, 2015 – 1,817 </a:t>
            </a:r>
            <a:r>
              <a:rPr lang="en-US" sz="1500" i="1" dirty="0" err="1"/>
              <a:t>DPlus</a:t>
            </a:r>
            <a:r>
              <a:rPr lang="en-US" sz="1500" i="1" dirty="0"/>
              <a:t> Gateways, </a:t>
            </a:r>
            <a:br>
              <a:rPr lang="en-US" sz="1500" i="1" dirty="0"/>
            </a:br>
            <a:r>
              <a:rPr lang="en-US" sz="1500" i="1" dirty="0"/>
              <a:t>over 3,190 Voice Repeaters, 222 Data Modules and 41,310 registered users on US Trust Server.</a:t>
            </a:r>
          </a:p>
          <a:p>
            <a:r>
              <a:rPr lang="en-US" sz="1500" i="1" dirty="0"/>
              <a:t>Over 1,100 repeaters in US</a:t>
            </a:r>
          </a:p>
          <a:p>
            <a:r>
              <a:rPr lang="en-US" sz="1500" i="1" dirty="0"/>
              <a:t>Additional ircDDB repeaters and users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2400" y="2971800"/>
          <a:ext cx="3276600" cy="271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505200" y="2971800"/>
          <a:ext cx="28194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400800" y="2971800"/>
          <a:ext cx="2600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471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D-STAR radios (mobiles, handhelds, repeaters) commercially produced by ICOM</a:t>
            </a:r>
          </a:p>
          <a:p>
            <a:r>
              <a:rPr lang="en-US" sz="2400" dirty="0" smtClean="0"/>
              <a:t>DV Dongle is non-radio device allowing access to repeaters and reflectors via Internet (similar to EchoLink)</a:t>
            </a:r>
          </a:p>
          <a:p>
            <a:r>
              <a:rPr lang="en-US" sz="2400" dirty="0" smtClean="0"/>
              <a:t>DV Access Point (DVAP) creates low power hotspot via Internet</a:t>
            </a:r>
          </a:p>
          <a:p>
            <a:r>
              <a:rPr lang="en-US" sz="2400" dirty="0" smtClean="0"/>
              <a:t>DV Mega creates low power access point with Raspberry Pi</a:t>
            </a:r>
          </a:p>
          <a:p>
            <a:r>
              <a:rPr lang="en-US" sz="2400" dirty="0" smtClean="0"/>
              <a:t>Node Adapters converts FM transceiver to D-STAR hotspots and repeaters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9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2992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206</TotalTime>
  <Words>1236</Words>
  <Application>Microsoft Macintosh PowerPoint</Application>
  <PresentationFormat>On-screen Show (4:3)</PresentationFormat>
  <Paragraphs>205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Depth</vt:lpstr>
      <vt:lpstr>D-STAR InfoCon 2015 at Big Spring TX      Part 1 – D-STAR Basics</vt:lpstr>
      <vt:lpstr>What is D-STAR?</vt:lpstr>
      <vt:lpstr>Digital Basics</vt:lpstr>
      <vt:lpstr>Digital Basics</vt:lpstr>
      <vt:lpstr>Digital Mode Comparison</vt:lpstr>
      <vt:lpstr>How does D-STAR work?</vt:lpstr>
      <vt:lpstr>What can D-STAR Do?</vt:lpstr>
      <vt:lpstr>D-STAR Growth Continues</vt:lpstr>
      <vt:lpstr>D-STAR Equipment</vt:lpstr>
      <vt:lpstr>Icom Radios</vt:lpstr>
      <vt:lpstr>Icom Mobiles</vt:lpstr>
      <vt:lpstr>Icom Handhelds</vt:lpstr>
      <vt:lpstr>ID-1 for 1.2 GHz Voice and Data</vt:lpstr>
      <vt:lpstr>D-STAR Repeater Architecture</vt:lpstr>
      <vt:lpstr>The Registration Process</vt:lpstr>
      <vt:lpstr>Starting Registration</vt:lpstr>
      <vt:lpstr>Fill Out Your Info</vt:lpstr>
      <vt:lpstr>Add a Terminal</vt:lpstr>
      <vt:lpstr>Add Your Callsign to Radio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Lloyd Duck</cp:lastModifiedBy>
  <cp:revision>29</cp:revision>
  <dcterms:created xsi:type="dcterms:W3CDTF">2014-05-05T13:24:28Z</dcterms:created>
  <dcterms:modified xsi:type="dcterms:W3CDTF">2015-09-14T19:56:49Z</dcterms:modified>
</cp:coreProperties>
</file>