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73"/>
  </p:notesMasterIdLst>
  <p:sldIdLst>
    <p:sldId id="1210" r:id="rId2"/>
    <p:sldId id="1213" r:id="rId3"/>
    <p:sldId id="1214" r:id="rId4"/>
    <p:sldId id="1330" r:id="rId5"/>
    <p:sldId id="1215" r:id="rId6"/>
    <p:sldId id="1216" r:id="rId7"/>
    <p:sldId id="1217" r:id="rId8"/>
    <p:sldId id="1218" r:id="rId9"/>
    <p:sldId id="1219" r:id="rId10"/>
    <p:sldId id="1220" r:id="rId11"/>
    <p:sldId id="1221" r:id="rId12"/>
    <p:sldId id="1222" r:id="rId13"/>
    <p:sldId id="1223" r:id="rId14"/>
    <p:sldId id="1224" r:id="rId15"/>
    <p:sldId id="1225" r:id="rId16"/>
    <p:sldId id="1226" r:id="rId17"/>
    <p:sldId id="1227" r:id="rId18"/>
    <p:sldId id="1228" r:id="rId19"/>
    <p:sldId id="1289" r:id="rId20"/>
    <p:sldId id="1229" r:id="rId21"/>
    <p:sldId id="1288" r:id="rId22"/>
    <p:sldId id="1271" r:id="rId23"/>
    <p:sldId id="1273" r:id="rId24"/>
    <p:sldId id="1274" r:id="rId25"/>
    <p:sldId id="1279" r:id="rId26"/>
    <p:sldId id="1272" r:id="rId27"/>
    <p:sldId id="1280" r:id="rId28"/>
    <p:sldId id="1275" r:id="rId29"/>
    <p:sldId id="1277" r:id="rId30"/>
    <p:sldId id="1278" r:id="rId31"/>
    <p:sldId id="1281" r:id="rId32"/>
    <p:sldId id="1230" r:id="rId33"/>
    <p:sldId id="1332" r:id="rId34"/>
    <p:sldId id="1333" r:id="rId35"/>
    <p:sldId id="1334" r:id="rId36"/>
    <p:sldId id="1335" r:id="rId37"/>
    <p:sldId id="1336" r:id="rId38"/>
    <p:sldId id="1337" r:id="rId39"/>
    <p:sldId id="1338" r:id="rId40"/>
    <p:sldId id="1339" r:id="rId41"/>
    <p:sldId id="1340" r:id="rId42"/>
    <p:sldId id="1341" r:id="rId43"/>
    <p:sldId id="1342" r:id="rId44"/>
    <p:sldId id="1343" r:id="rId45"/>
    <p:sldId id="1344" r:id="rId46"/>
    <p:sldId id="1345" r:id="rId47"/>
    <p:sldId id="1346" r:id="rId48"/>
    <p:sldId id="1347" r:id="rId49"/>
    <p:sldId id="1348" r:id="rId50"/>
    <p:sldId id="1349" r:id="rId51"/>
    <p:sldId id="1350" r:id="rId52"/>
    <p:sldId id="1351" r:id="rId53"/>
    <p:sldId id="1352" r:id="rId54"/>
    <p:sldId id="1353" r:id="rId55"/>
    <p:sldId id="1354" r:id="rId56"/>
    <p:sldId id="1355" r:id="rId57"/>
    <p:sldId id="1356" r:id="rId58"/>
    <p:sldId id="1357" r:id="rId59"/>
    <p:sldId id="1358" r:id="rId60"/>
    <p:sldId id="1359" r:id="rId61"/>
    <p:sldId id="1360" r:id="rId62"/>
    <p:sldId id="1361" r:id="rId63"/>
    <p:sldId id="1362" r:id="rId64"/>
    <p:sldId id="1363" r:id="rId65"/>
    <p:sldId id="1364" r:id="rId66"/>
    <p:sldId id="1365" r:id="rId67"/>
    <p:sldId id="1366" r:id="rId68"/>
    <p:sldId id="1367" r:id="rId69"/>
    <p:sldId id="1368" r:id="rId70"/>
    <p:sldId id="1369" r:id="rId71"/>
    <p:sldId id="1370" r:id="rId7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7483D"/>
    <a:srgbClr val="FF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46" autoAdjust="0"/>
    <p:restoredTop sz="94693" autoAdjust="0"/>
  </p:normalViewPr>
  <p:slideViewPr>
    <p:cSldViewPr>
      <p:cViewPr>
        <p:scale>
          <a:sx n="85" d="100"/>
          <a:sy n="85" d="100"/>
        </p:scale>
        <p:origin x="-1219" y="-41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68C3D9A9-4FE7-4852-BE61-0185B1364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22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B71290-C7CD-4797-95DA-D170383A9C32}" type="slidenum">
              <a:rPr lang="en-US" altLang="en-US" sz="1300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1227138" y="727075"/>
            <a:ext cx="4860925" cy="35861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61" tIns="48331" rIns="96661" bIns="48331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Verdana" pitchFamily="34" charset="0"/>
            </a:endParaRP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0988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3BAF01-B53A-4553-BDC9-066AB8822FA1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8D1336-981D-482D-BBBB-D837ED5DA459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EA22A1-8562-4C97-8BB0-B7540B4B96D3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DB8232-5F4C-416F-ADF8-25BEA99055A7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643667-5042-466B-BD59-39EAEF42B24B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E16629-521F-48C2-AB7A-7C36013C7C5F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3354CA-491A-44BC-BFB7-3EF0A835EE06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6340E2-94E7-48A6-B55D-841BB0C0FBA1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D2BA5C-C41B-4B4C-8A09-20BCCD4A364A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93900F-53B3-4FA0-9777-F228F5699E3A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B50557-36A7-40F5-A4FB-D110E8C9D14F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08C8B3-01AD-41AA-BAA6-1C1C570892FB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B1BCF82-1C5E-43EA-B504-D2876E972F5F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5" name="Text Box 2"/>
          <p:cNvSpPr txBox="1">
            <a:spLocks noChangeArrowheads="1"/>
          </p:cNvSpPr>
          <p:nvPr/>
        </p:nvSpPr>
        <p:spPr bwMode="auto">
          <a:xfrm>
            <a:off x="1227138" y="727075"/>
            <a:ext cx="4860925" cy="35861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61" tIns="48331" rIns="96661" bIns="48331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9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0988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</p:spPr>
        <p:txBody>
          <a:bodyPr wrap="none" anchor="ctr"/>
          <a:lstStyle/>
          <a:p>
            <a:pPr marL="362480" indent="-362480" algn="just">
              <a:buFont typeface="Symbol" pitchFamily="18" charset="2"/>
              <a:buChar char=""/>
              <a:tabLst>
                <a:tab pos="483306" algn="l"/>
              </a:tabLst>
              <a:defRPr/>
            </a:pPr>
            <a:r>
              <a:rPr lang="en-US" sz="2500" dirty="0">
                <a:latin typeface="Rockwell" pitchFamily="18" charset="0"/>
                <a:ea typeface="Times New Roman" pitchFamily="18" charset="0"/>
                <a:cs typeface="Arial" charset="0"/>
              </a:rPr>
              <a:t>Local electrical codes establish grounding requirements for an amateur radio tower or antenna</a:t>
            </a:r>
          </a:p>
          <a:p>
            <a:pPr marL="362480" indent="-362480" algn="just">
              <a:buFont typeface="Symbol" pitchFamily="18" charset="2"/>
              <a:buChar char=""/>
              <a:tabLst>
                <a:tab pos="483306" algn="l"/>
              </a:tabLst>
              <a:defRPr/>
            </a:pPr>
            <a:r>
              <a:rPr lang="en-US" sz="2500" dirty="0">
                <a:solidFill>
                  <a:srgbClr val="000066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VHF and UHF radio signals are non-ionizing radiation.</a:t>
            </a:r>
          </a:p>
          <a:p>
            <a:pPr marL="362480" indent="-362480" algn="just">
              <a:buFont typeface="Symbol" pitchFamily="18" charset="2"/>
              <a:buChar char=""/>
              <a:tabLst>
                <a:tab pos="483306" algn="l"/>
              </a:tabLst>
              <a:defRPr/>
            </a:pPr>
            <a:endParaRPr lang="en-US" sz="2500" dirty="0">
              <a:solidFill>
                <a:srgbClr val="000066"/>
              </a:solidFill>
              <a:latin typeface="Rockwell" pitchFamily="18" charset="0"/>
              <a:ea typeface="Times New Roman" pitchFamily="18" charset="0"/>
              <a:cs typeface="Arial" charset="0"/>
            </a:endParaRPr>
          </a:p>
          <a:p>
            <a:pPr marL="362480" indent="-362480" algn="just">
              <a:buFont typeface="Symbol" pitchFamily="18" charset="2"/>
              <a:buChar char=""/>
              <a:tabLst>
                <a:tab pos="483306" algn="l"/>
              </a:tabLst>
              <a:defRPr/>
            </a:pPr>
            <a:r>
              <a:rPr lang="en-US" sz="2500" dirty="0">
                <a:solidFill>
                  <a:srgbClr val="000066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50 MHz has the lowest Maximum Permissible Exposure limit.</a:t>
            </a:r>
          </a:p>
          <a:p>
            <a:pPr marL="362480" indent="-362480" algn="just">
              <a:buFont typeface="Symbol" pitchFamily="18" charset="2"/>
              <a:buChar char=""/>
              <a:tabLst>
                <a:tab pos="483306" algn="l"/>
              </a:tabLst>
              <a:defRPr/>
            </a:pPr>
            <a:endParaRPr lang="en-US" sz="2500" dirty="0">
              <a:solidFill>
                <a:srgbClr val="000066"/>
              </a:solidFill>
              <a:latin typeface="Rockwell" pitchFamily="18" charset="0"/>
              <a:ea typeface="Times New Roman" pitchFamily="18" charset="0"/>
              <a:cs typeface="Arial" charset="0"/>
            </a:endParaRPr>
          </a:p>
          <a:p>
            <a:pPr marL="362480" indent="-362480" algn="just">
              <a:buFont typeface="Symbol" pitchFamily="18" charset="2"/>
              <a:buChar char=""/>
              <a:tabLst>
                <a:tab pos="483306" algn="l"/>
              </a:tabLst>
              <a:defRPr/>
            </a:pPr>
            <a:r>
              <a:rPr lang="en-US" sz="2500" dirty="0">
                <a:latin typeface="Rockwell" pitchFamily="18" charset="0"/>
                <a:ea typeface="Times New Roman" pitchFamily="18" charset="0"/>
                <a:cs typeface="Arial" charset="0"/>
              </a:rPr>
              <a:t>ALL of these factors affect the RF exposure of people near an amateur station antenna:</a:t>
            </a:r>
          </a:p>
          <a:p>
            <a:pPr marL="785372" lvl="1" indent="-302066">
              <a:buFont typeface="Arial" charset="0"/>
              <a:buChar char="•"/>
              <a:tabLst>
                <a:tab pos="483306" algn="l"/>
              </a:tabLst>
              <a:defRPr/>
            </a:pPr>
            <a:r>
              <a:rPr lang="en-US" sz="2500" dirty="0">
                <a:latin typeface="Rockwell" pitchFamily="18" charset="0"/>
                <a:ea typeface="Times New Roman" pitchFamily="18" charset="0"/>
                <a:cs typeface="Arial" charset="0"/>
              </a:rPr>
              <a:t>Frequency and power level of the RF field</a:t>
            </a:r>
          </a:p>
          <a:p>
            <a:pPr marL="785372" lvl="1" indent="-302066">
              <a:buFont typeface="Arial" charset="0"/>
              <a:buChar char="•"/>
              <a:tabLst>
                <a:tab pos="483306" algn="l"/>
              </a:tabLst>
              <a:defRPr/>
            </a:pPr>
            <a:r>
              <a:rPr lang="en-US" sz="2500" dirty="0">
                <a:latin typeface="Rockwell" pitchFamily="18" charset="0"/>
                <a:ea typeface="Times New Roman" pitchFamily="18" charset="0"/>
                <a:cs typeface="Arial" charset="0"/>
              </a:rPr>
              <a:t>Distance from the antenna to a person</a:t>
            </a:r>
          </a:p>
          <a:p>
            <a:pPr marL="785372" lvl="1" indent="-302066">
              <a:buFont typeface="Arial" charset="0"/>
              <a:buChar char="•"/>
              <a:tabLst>
                <a:tab pos="483306" algn="l"/>
              </a:tabLst>
              <a:defRPr/>
            </a:pPr>
            <a:r>
              <a:rPr lang="en-US" sz="2500" dirty="0">
                <a:latin typeface="Rockwell" pitchFamily="18" charset="0"/>
                <a:ea typeface="Times New Roman" pitchFamily="18" charset="0"/>
                <a:cs typeface="Arial" charset="0"/>
              </a:rPr>
              <a:t>Radiation pattern of the antenna</a:t>
            </a:r>
          </a:p>
          <a:p>
            <a:pPr marL="362480" indent="-362480" algn="just">
              <a:buFont typeface="Symbol" pitchFamily="18" charset="2"/>
              <a:buChar char=""/>
              <a:tabLst>
                <a:tab pos="483306" algn="l"/>
              </a:tabLst>
              <a:defRPr/>
            </a:pPr>
            <a:endParaRPr lang="en-US" sz="2500" dirty="0">
              <a:solidFill>
                <a:srgbClr val="000066"/>
              </a:solidFill>
              <a:latin typeface="Rockwell" pitchFamily="18" charset="0"/>
              <a:ea typeface="Times New Roman" pitchFamily="18" charset="0"/>
              <a:cs typeface="Arial" charset="0"/>
            </a:endParaRPr>
          </a:p>
          <a:p>
            <a:pPr marL="362480" indent="-362480" algn="just">
              <a:buFont typeface="Symbol" pitchFamily="18" charset="2"/>
              <a:buChar char=""/>
              <a:tabLst>
                <a:tab pos="483306" algn="l"/>
              </a:tabLst>
              <a:defRPr/>
            </a:pPr>
            <a:r>
              <a:rPr lang="en-US" sz="2500" dirty="0">
                <a:solidFill>
                  <a:srgbClr val="000066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The maximum power level that an amateur radio station may use at VHF frequencies before an RF exposure evaluation is required is 50 watts PEP at the antenna.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8EA440-B0A2-4FE0-BDF1-B41B4048233E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8EA440-B0A2-4FE0-BDF1-B41B4048233E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370EC4-492C-4E87-BB1E-D72756B3ED3C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4FCAE7-0DB5-4409-AE15-5006DBEEA214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F2FB90-28BF-4213-BDB6-6D30FBB98BB0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6EB2D8-7A70-43D8-9632-9991F7E407E6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EB3FB9-2396-4DA1-80CC-0D1607FF3701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4652963"/>
            <a:ext cx="7578725" cy="100965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662613"/>
            <a:ext cx="7553325" cy="936625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190B3-D46D-4C07-8388-2A214C129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7469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C862C-2686-44F4-AD82-884DF5EC6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2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8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8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9363-4CCE-47A1-B289-C0BB91660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70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1B45C-4563-459C-99E3-E3E4120D8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3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23BFE-1C60-4190-8BB2-660C6BE77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2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AA631-EA3F-43D8-AF62-EFC0D820B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0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64705-CB5F-4DF9-A71F-1017D5FBB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3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4A2B1-0509-4288-93B4-79C779C6A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4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87BFE-A1A2-4792-B553-DD400C78D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6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0A7FB-42E8-41DA-BE25-5DEA85070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B23EA-B5D6-4B1F-B9C6-A893AC8F4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7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47836-012F-416B-B5DA-5C25A9383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3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6563"/>
            <a:ext cx="86423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49458417-6228-4F63-B2D5-D778ACB07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9563" y="546100"/>
            <a:ext cx="8610600" cy="609600"/>
          </a:xfrm>
        </p:spPr>
        <p:txBody>
          <a:bodyPr lIns="0" tIns="0" rIns="0" bIns="0" anchor="ctr">
            <a:spAutoFit/>
          </a:bodyPr>
          <a:lstStyle/>
          <a:p>
            <a:pPr algn="ctr"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b="1" smtClean="0"/>
              <a:t>Technician Licensing Class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900586" y="2238445"/>
            <a:ext cx="3455987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600" b="1" dirty="0">
                <a:solidFill>
                  <a:srgbClr val="FF3300"/>
                </a:solidFill>
                <a:latin typeface="Rockwell" pitchFamily="18" charset="0"/>
              </a:rPr>
              <a:t>Safety First!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 b="1" dirty="0">
              <a:solidFill>
                <a:srgbClr val="FF3300"/>
              </a:solidFill>
              <a:latin typeface="Rockwell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000" b="1" dirty="0">
                <a:solidFill>
                  <a:schemeClr val="accent2"/>
                </a:solidFill>
                <a:latin typeface="Rockwell" pitchFamily="18" charset="0"/>
              </a:rPr>
              <a:t>Section 20</a:t>
            </a:r>
            <a:endParaRPr lang="en-US" altLang="en-US" sz="2000" b="1" dirty="0">
              <a:solidFill>
                <a:schemeClr val="accent2"/>
              </a:solidFill>
              <a:latin typeface="Rockwell" pitchFamily="18" charset="0"/>
            </a:endParaRPr>
          </a:p>
        </p:txBody>
      </p:sp>
      <p:pic>
        <p:nvPicPr>
          <p:cNvPr id="3076" name="Picture 5" descr="http://skynet.entz.net/webpages/shorty/ks0jc/hamclass/hamclass.o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2963"/>
            <a:ext cx="28956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94570" y="4151293"/>
            <a:ext cx="2957512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1600" dirty="0">
                <a:solidFill>
                  <a:srgbClr val="333333"/>
                </a:solidFill>
                <a:latin typeface="Arial" charset="0"/>
                <a:cs typeface="Tahoma" pitchFamily="34" charset="0"/>
              </a:rPr>
              <a:t>Valid July 1, 2014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1600" dirty="0">
                <a:solidFill>
                  <a:srgbClr val="333333"/>
                </a:solidFill>
                <a:latin typeface="Arial" charset="0"/>
                <a:cs typeface="Tahoma" pitchFamily="34" charset="0"/>
              </a:rPr>
              <a:t>Through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1600" dirty="0">
                <a:solidFill>
                  <a:srgbClr val="333333"/>
                </a:solidFill>
                <a:latin typeface="Arial" charset="0"/>
                <a:cs typeface="Tahoma" pitchFamily="34" charset="0"/>
              </a:rPr>
              <a:t>June 30, 2018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latin typeface="Rockwell" pitchFamily="18" charset="0"/>
              </a:rPr>
              <a:t>Safety First!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08125"/>
            <a:ext cx="9144000" cy="5349875"/>
          </a:xfrm>
        </p:spPr>
        <p:txBody>
          <a:bodyPr/>
          <a:lstStyle/>
          <a:p>
            <a:pPr lvl="1" eaLnBrk="1" hangingPunct="1"/>
            <a:r>
              <a:rPr lang="en-US" altLang="en-US" sz="1600" dirty="0" smtClean="0">
                <a:latin typeface="Rockwell" pitchFamily="18" charset="0"/>
              </a:rPr>
              <a:t>T0B02</a:t>
            </a:r>
            <a:r>
              <a:rPr lang="en-US" altLang="en-US" sz="2000" dirty="0" smtClean="0">
                <a:latin typeface="Rockwell" pitchFamily="18" charset="0"/>
              </a:rPr>
              <a:t>  </a:t>
            </a:r>
            <a:r>
              <a:rPr lang="en-US" altLang="en-US" sz="2400" dirty="0" smtClean="0">
                <a:latin typeface="Rockwell" pitchFamily="18" charset="0"/>
              </a:rPr>
              <a:t>Putting on a </a:t>
            </a:r>
            <a:r>
              <a:rPr lang="en-US" altLang="en-US" sz="2400" b="1" dirty="0" smtClean="0">
                <a:latin typeface="Rockwell" pitchFamily="18" charset="0"/>
              </a:rPr>
              <a:t>climbing harness </a:t>
            </a:r>
            <a:r>
              <a:rPr lang="en-US" altLang="en-US" sz="2400" dirty="0" smtClean="0">
                <a:latin typeface="Rockwell" pitchFamily="18" charset="0"/>
              </a:rPr>
              <a:t>and </a:t>
            </a:r>
            <a:r>
              <a:rPr lang="en-US" altLang="en-US" sz="2400" b="1" dirty="0" smtClean="0">
                <a:latin typeface="Rockwell" pitchFamily="18" charset="0"/>
              </a:rPr>
              <a:t>safety glasses </a:t>
            </a:r>
            <a:r>
              <a:rPr lang="en-US" altLang="en-US" sz="2400" dirty="0" smtClean="0">
                <a:latin typeface="Rockwell" pitchFamily="18" charset="0"/>
              </a:rPr>
              <a:t>is a good precaution to observe before climbing an antenna tower.</a:t>
            </a:r>
          </a:p>
          <a:p>
            <a:pPr lvl="1" eaLnBrk="1" hangingPunct="1"/>
            <a:endParaRPr lang="en-US" altLang="en-US" sz="2000" dirty="0" smtClean="0">
              <a:latin typeface="Rockwell" pitchFamily="18" charset="0"/>
            </a:endParaRPr>
          </a:p>
        </p:txBody>
      </p:sp>
      <p:sp>
        <p:nvSpPr>
          <p:cNvPr id="1069061" name="Text Box 5"/>
          <p:cNvSpPr txBox="1">
            <a:spLocks noChangeArrowheads="1"/>
          </p:cNvSpPr>
          <p:nvPr/>
        </p:nvSpPr>
        <p:spPr bwMode="auto">
          <a:xfrm>
            <a:off x="3649663" y="3467100"/>
            <a:ext cx="1304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Rockwell" pitchFamily="18" charset="0"/>
              </a:rPr>
              <a:t>Climbing Harness</a:t>
            </a:r>
          </a:p>
        </p:txBody>
      </p:sp>
      <p:sp>
        <p:nvSpPr>
          <p:cNvPr id="1069062" name="Text Box 6"/>
          <p:cNvSpPr txBox="1">
            <a:spLocks noChangeArrowheads="1"/>
          </p:cNvSpPr>
          <p:nvPr/>
        </p:nvSpPr>
        <p:spPr bwMode="auto">
          <a:xfrm>
            <a:off x="3765550" y="4235450"/>
            <a:ext cx="1306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Rockwell" pitchFamily="18" charset="0"/>
              </a:rPr>
              <a:t>Safety Glasses</a:t>
            </a:r>
          </a:p>
        </p:txBody>
      </p:sp>
      <p:sp>
        <p:nvSpPr>
          <p:cNvPr id="1069063" name="Text Box 7"/>
          <p:cNvSpPr txBox="1">
            <a:spLocks noChangeArrowheads="1"/>
          </p:cNvSpPr>
          <p:nvPr/>
        </p:nvSpPr>
        <p:spPr bwMode="auto">
          <a:xfrm>
            <a:off x="3841750" y="5041900"/>
            <a:ext cx="10747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Rockwell" pitchFamily="18" charset="0"/>
              </a:rPr>
              <a:t>And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Rockwell" pitchFamily="18" charset="0"/>
              </a:rPr>
              <a:t>Hard Hat</a:t>
            </a:r>
          </a:p>
        </p:txBody>
      </p:sp>
      <p:pic>
        <p:nvPicPr>
          <p:cNvPr id="10690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2698750"/>
            <a:ext cx="27749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69066" name="Line 10"/>
          <p:cNvSpPr>
            <a:spLocks noChangeShapeType="1"/>
          </p:cNvSpPr>
          <p:nvPr/>
        </p:nvSpPr>
        <p:spPr bwMode="auto">
          <a:xfrm>
            <a:off x="4956175" y="3851275"/>
            <a:ext cx="1497013" cy="538163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1273" name="Picture 13" descr="http://sphotos.ak.fbcdn.net/hphotos-ak-snc4/hs260.snc4/40318_421449782930_501117930_4889222_808399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1" t="29053" r="36871" b="33833"/>
          <a:stretch>
            <a:fillRect/>
          </a:stretch>
        </p:blipFill>
        <p:spPr bwMode="auto">
          <a:xfrm>
            <a:off x="1077913" y="2660650"/>
            <a:ext cx="2379662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9064" name="Line 8"/>
          <p:cNvSpPr>
            <a:spLocks noChangeShapeType="1"/>
          </p:cNvSpPr>
          <p:nvPr/>
        </p:nvSpPr>
        <p:spPr bwMode="auto">
          <a:xfrm flipH="1" flipV="1">
            <a:off x="2574925" y="3851275"/>
            <a:ext cx="1420813" cy="1690688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6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6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6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6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6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69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6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059" grpId="0" autoUpdateAnimBg="0"/>
      <p:bldP spid="1069061" grpId="0" autoUpdateAnimBg="0"/>
      <p:bldP spid="1069062" grpId="0" autoUpdateAnimBg="0"/>
      <p:bldP spid="1069063" grpId="0" autoUpdateAnimBg="0"/>
      <p:bldP spid="1069066" grpId="0" animBg="1"/>
      <p:bldP spid="10690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latin typeface="Rockwell" pitchFamily="18" charset="0"/>
              </a:rPr>
              <a:t>Safety First!</a:t>
            </a: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0025"/>
            <a:ext cx="9144000" cy="5387975"/>
          </a:xfrm>
        </p:spPr>
        <p:txBody>
          <a:bodyPr/>
          <a:lstStyle/>
          <a:p>
            <a:pPr marL="341313" lvl="1" indent="-231775" eaLnBrk="1" hangingPunct="1">
              <a:defRPr/>
            </a:pPr>
            <a:r>
              <a:rPr lang="en-US" sz="1600" dirty="0" smtClean="0">
                <a:latin typeface="Rockwell" pitchFamily="18" charset="0"/>
              </a:rPr>
              <a:t>T0B03</a:t>
            </a:r>
            <a:r>
              <a:rPr lang="en-US" dirty="0" smtClean="0">
                <a:latin typeface="Rockwell" pitchFamily="18" charset="0"/>
              </a:rPr>
              <a:t>  </a:t>
            </a:r>
            <a:r>
              <a:rPr lang="en-US" sz="2400" dirty="0" smtClean="0">
                <a:latin typeface="Rockwell" pitchFamily="18" charset="0"/>
              </a:rPr>
              <a:t>It is </a:t>
            </a:r>
            <a:r>
              <a:rPr lang="en-US" sz="2400" b="1" dirty="0" smtClean="0">
                <a:latin typeface="Rockwell" pitchFamily="18" charset="0"/>
              </a:rPr>
              <a:t>never</a:t>
            </a:r>
            <a:r>
              <a:rPr lang="en-US" sz="2400" dirty="0" smtClean="0">
                <a:latin typeface="Rockwell" pitchFamily="18" charset="0"/>
              </a:rPr>
              <a:t> safe to climb a tower without a helper or observer</a:t>
            </a:r>
            <a:r>
              <a:rPr lang="en-US" dirty="0" smtClean="0">
                <a:latin typeface="Rockwell" pitchFamily="18" charset="0"/>
              </a:rPr>
              <a:t>. </a:t>
            </a:r>
          </a:p>
          <a:p>
            <a:pPr marL="109538" lvl="1" indent="0" eaLnBrk="1" hangingPunct="1">
              <a:buFontTx/>
              <a:buNone/>
              <a:defRPr/>
            </a:pPr>
            <a:r>
              <a:rPr lang="en-US" dirty="0" smtClean="0">
                <a:latin typeface="Rockwell" pitchFamily="18" charset="0"/>
              </a:rPr>
              <a:t>                        </a:t>
            </a:r>
            <a:r>
              <a:rPr lang="en-US" sz="2000" dirty="0" smtClean="0">
                <a:solidFill>
                  <a:srgbClr val="FF0000"/>
                </a:solidFill>
                <a:latin typeface="Rockwell" pitchFamily="18" charset="0"/>
              </a:rPr>
              <a:t>Never work on a tower without a helper</a:t>
            </a:r>
          </a:p>
          <a:p>
            <a:pPr lvl="3" eaLnBrk="1" hangingPunct="1">
              <a:defRPr/>
            </a:pPr>
            <a:endParaRPr lang="en-US" sz="800" dirty="0" smtClean="0">
              <a:solidFill>
                <a:srgbClr val="FF0000"/>
              </a:solidFill>
              <a:latin typeface="Rockwell" pitchFamily="18" charset="0"/>
            </a:endParaRPr>
          </a:p>
          <a:p>
            <a:pPr marL="341313" lvl="1" indent="-231775" eaLnBrk="1" hangingPunct="1">
              <a:defRPr/>
            </a:pPr>
            <a:r>
              <a:rPr lang="en-US" sz="1600" dirty="0" smtClean="0">
                <a:latin typeface="Rockwell" pitchFamily="18" charset="0"/>
              </a:rPr>
              <a:t>T0B07 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400" dirty="0" smtClean="0">
                <a:latin typeface="Rockwell" pitchFamily="18" charset="0"/>
              </a:rPr>
              <a:t>An important safety rule to remember when using a </a:t>
            </a:r>
            <a:r>
              <a:rPr lang="en-US" sz="2400" b="1" dirty="0" smtClean="0">
                <a:latin typeface="Rockwell" pitchFamily="18" charset="0"/>
              </a:rPr>
              <a:t>crank-up tower</a:t>
            </a:r>
            <a:r>
              <a:rPr lang="en-US" sz="2400" dirty="0" smtClean="0">
                <a:latin typeface="Rockwell" pitchFamily="18" charset="0"/>
              </a:rPr>
              <a:t> is that this type of tower must </a:t>
            </a:r>
            <a:r>
              <a:rPr lang="en-US" sz="2400" b="1" dirty="0" smtClean="0">
                <a:latin typeface="Rockwell" pitchFamily="18" charset="0"/>
              </a:rPr>
              <a:t>never</a:t>
            </a:r>
            <a:r>
              <a:rPr lang="en-US" sz="2400" dirty="0" smtClean="0">
                <a:latin typeface="Rockwell" pitchFamily="18" charset="0"/>
              </a:rPr>
              <a:t> be climbed unless it is in the fully retracted position.</a:t>
            </a:r>
          </a:p>
          <a:p>
            <a:pPr lvl="3" eaLnBrk="1" hangingPunct="1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Rockwell" pitchFamily="18" charset="0"/>
              </a:rPr>
              <a:t>Think weight overload and </a:t>
            </a:r>
            <a:r>
              <a:rPr lang="en-US" b="1" dirty="0" smtClean="0">
                <a:solidFill>
                  <a:srgbClr val="FF0000"/>
                </a:solidFill>
                <a:latin typeface="Rockwell" pitchFamily="18" charset="0"/>
              </a:rPr>
              <a:t>never</a:t>
            </a:r>
            <a:r>
              <a:rPr lang="en-US" dirty="0" smtClean="0">
                <a:solidFill>
                  <a:srgbClr val="FF0000"/>
                </a:solidFill>
                <a:latin typeface="Rockwell" pitchFamily="18" charset="0"/>
              </a:rPr>
              <a:t> climb a cranked up tower</a:t>
            </a:r>
          </a:p>
          <a:p>
            <a:pPr lvl="3" eaLnBrk="1" hangingPunct="1">
              <a:defRPr/>
            </a:pPr>
            <a:endParaRPr lang="en-US" sz="800" dirty="0" smtClean="0">
              <a:solidFill>
                <a:srgbClr val="FF0000"/>
              </a:solidFill>
              <a:latin typeface="Rockwell" pitchFamily="18" charset="0"/>
            </a:endParaRPr>
          </a:p>
          <a:p>
            <a:pPr marL="341313" lvl="1" indent="-231775" eaLnBrk="1" hangingPunct="1">
              <a:defRPr/>
            </a:pPr>
            <a:r>
              <a:rPr lang="en-US" sz="1600" dirty="0" smtClean="0">
                <a:latin typeface="Rockwell" pitchFamily="18" charset="0"/>
              </a:rPr>
              <a:t>T0B11</a:t>
            </a:r>
            <a:r>
              <a:rPr lang="en-US" sz="2000" dirty="0" smtClean="0">
                <a:latin typeface="Rockwell" pitchFamily="18" charset="0"/>
              </a:rPr>
              <a:t>  </a:t>
            </a:r>
            <a:r>
              <a:rPr lang="en-US" sz="2400" dirty="0" smtClean="0">
                <a:latin typeface="Rockwell" pitchFamily="18" charset="0"/>
              </a:rPr>
              <a:t>Grounding requirements for an amateur radio tower or antenna are established by </a:t>
            </a:r>
            <a:r>
              <a:rPr lang="en-US" sz="2400" b="1" dirty="0" smtClean="0">
                <a:latin typeface="Rockwell" pitchFamily="18" charset="0"/>
              </a:rPr>
              <a:t>local electrical codes</a:t>
            </a:r>
          </a:p>
          <a:p>
            <a:pPr lvl="3" eaLnBrk="1" hangingPunct="1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Rockwell" pitchFamily="18" charset="0"/>
              </a:rPr>
              <a:t>Check local codes before putting up an antenna</a:t>
            </a:r>
          </a:p>
          <a:p>
            <a:pPr lvl="3" eaLnBrk="1" hangingPunct="1">
              <a:defRPr/>
            </a:pPr>
            <a:endParaRPr lang="en-US" sz="800" dirty="0" smtClean="0">
              <a:solidFill>
                <a:srgbClr val="FF0000"/>
              </a:solidFill>
              <a:latin typeface="Rockwell" pitchFamily="18" charset="0"/>
            </a:endParaRPr>
          </a:p>
          <a:p>
            <a:pPr marL="341313" lvl="1" indent="-231775" eaLnBrk="1" hangingPunct="1">
              <a:defRPr/>
            </a:pPr>
            <a:r>
              <a:rPr lang="en-US" sz="1600" dirty="0" smtClean="0">
                <a:latin typeface="Rockwell" pitchFamily="18" charset="0"/>
              </a:rPr>
              <a:t>T0B08</a:t>
            </a:r>
            <a:r>
              <a:rPr lang="en-US" sz="2000" dirty="0" smtClean="0">
                <a:latin typeface="Rockwell" pitchFamily="18" charset="0"/>
              </a:rPr>
              <a:t>  </a:t>
            </a:r>
            <a:r>
              <a:rPr lang="en-US" sz="2400" b="1" dirty="0" smtClean="0">
                <a:latin typeface="Rockwell" pitchFamily="18" charset="0"/>
              </a:rPr>
              <a:t>Proper grounding method </a:t>
            </a:r>
            <a:r>
              <a:rPr lang="en-US" sz="2400" dirty="0" smtClean="0">
                <a:latin typeface="Rockwell" pitchFamily="18" charset="0"/>
              </a:rPr>
              <a:t>for a tower is to have separate eight-foot long ground rods for each tower leg, bonded to the tower and each other.</a:t>
            </a:r>
            <a:endParaRPr lang="en-US" sz="2400" dirty="0" smtClean="0">
              <a:solidFill>
                <a:srgbClr val="FF0000"/>
              </a:solidFill>
              <a:latin typeface="Rockwell" pitchFamily="18" charset="0"/>
            </a:endParaRPr>
          </a:p>
          <a:p>
            <a:pPr lvl="1" eaLnBrk="1" hangingPunct="1">
              <a:defRPr/>
            </a:pPr>
            <a:endParaRPr lang="en-US" sz="2000" dirty="0" smtClean="0">
              <a:latin typeface="Rockwell" pitchFamily="18" charset="0"/>
            </a:endParaRPr>
          </a:p>
          <a:p>
            <a:pPr lvl="1" eaLnBrk="1" hangingPunct="1">
              <a:defRPr/>
            </a:pPr>
            <a:endParaRPr lang="en-US" sz="2000" dirty="0" smtClean="0">
              <a:solidFill>
                <a:srgbClr val="FF0000"/>
              </a:solidFill>
              <a:latin typeface="Rockwell" pitchFamily="18" charset="0"/>
            </a:endParaRPr>
          </a:p>
          <a:p>
            <a:pPr lvl="3" eaLnBrk="1" hangingPunct="1">
              <a:defRPr/>
            </a:pPr>
            <a:endParaRPr lang="en-US" sz="1600" dirty="0" smtClean="0">
              <a:latin typeface="Rockwell" pitchFamily="18" charset="0"/>
            </a:endParaRPr>
          </a:p>
          <a:p>
            <a:pPr lvl="3" eaLnBrk="1" hangingPunct="1">
              <a:defRPr/>
            </a:pPr>
            <a:endParaRPr lang="en-US" sz="1600" dirty="0" smtClean="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7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7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7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7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7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70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latin typeface="Rockwell" pitchFamily="18" charset="0"/>
              </a:rPr>
              <a:t>Safety First!</a:t>
            </a:r>
          </a:p>
        </p:txBody>
      </p:sp>
      <p:sp>
        <p:nvSpPr>
          <p:cNvPr id="1071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31925"/>
            <a:ext cx="9144000" cy="5426075"/>
          </a:xfrm>
        </p:spPr>
        <p:txBody>
          <a:bodyPr/>
          <a:lstStyle/>
          <a:p>
            <a:pPr lvl="1" eaLnBrk="1" hangingPunct="1"/>
            <a:r>
              <a:rPr lang="en-US" altLang="en-US" sz="1600" dirty="0" smtClean="0">
                <a:latin typeface="Rockwell" pitchFamily="18" charset="0"/>
              </a:rPr>
              <a:t>T4A08 </a:t>
            </a:r>
            <a:r>
              <a:rPr lang="en-US" altLang="en-US" sz="2000" dirty="0" smtClean="0">
                <a:latin typeface="Rockwell" pitchFamily="18" charset="0"/>
              </a:rPr>
              <a:t> </a:t>
            </a:r>
            <a:r>
              <a:rPr lang="en-US" altLang="en-US" sz="2400" dirty="0" smtClean="0">
                <a:latin typeface="Rockwell" pitchFamily="18" charset="0"/>
              </a:rPr>
              <a:t>A </a:t>
            </a:r>
            <a:r>
              <a:rPr lang="en-US" altLang="en-US" sz="2400" b="1" dirty="0" smtClean="0">
                <a:latin typeface="Rockwell" pitchFamily="18" charset="0"/>
              </a:rPr>
              <a:t>Flat strap </a:t>
            </a:r>
            <a:r>
              <a:rPr lang="en-US" altLang="en-US" sz="2400" dirty="0" smtClean="0">
                <a:latin typeface="Rockwell" pitchFamily="18" charset="0"/>
              </a:rPr>
              <a:t>conductor is best to use for </a:t>
            </a:r>
            <a:r>
              <a:rPr lang="en-US" altLang="en-US" sz="2400" b="1" dirty="0" smtClean="0">
                <a:latin typeface="Rockwell" pitchFamily="18" charset="0"/>
              </a:rPr>
              <a:t>RF</a:t>
            </a:r>
            <a:r>
              <a:rPr lang="en-US" altLang="en-US" sz="2400" dirty="0" smtClean="0">
                <a:latin typeface="Rockwell" pitchFamily="18" charset="0"/>
              </a:rPr>
              <a:t> grounding.</a:t>
            </a:r>
          </a:p>
          <a:p>
            <a:pPr lvl="3" eaLnBrk="1" hangingPunct="1"/>
            <a:r>
              <a:rPr lang="en-US" altLang="en-US" dirty="0" smtClean="0">
                <a:solidFill>
                  <a:srgbClr val="FF0000"/>
                </a:solidFill>
                <a:latin typeface="Rockwell" pitchFamily="18" charset="0"/>
              </a:rPr>
              <a:t>Offers best surface area</a:t>
            </a:r>
          </a:p>
          <a:p>
            <a:pPr lvl="4" eaLnBrk="1" hangingPunct="1"/>
            <a:r>
              <a:rPr lang="en-US" altLang="en-US" dirty="0" smtClean="0">
                <a:solidFill>
                  <a:srgbClr val="FF0000"/>
                </a:solidFill>
                <a:latin typeface="Rockwell" pitchFamily="18" charset="0"/>
              </a:rPr>
              <a:t>Bleed off static and minimize ground currents</a:t>
            </a:r>
          </a:p>
          <a:p>
            <a:pPr lvl="4" eaLnBrk="1" hangingPunct="1"/>
            <a:r>
              <a:rPr lang="en-US" altLang="en-US" dirty="0" smtClean="0">
                <a:solidFill>
                  <a:srgbClr val="FF0000"/>
                </a:solidFill>
                <a:latin typeface="Rockwell" pitchFamily="18" charset="0"/>
              </a:rPr>
              <a:t>Straps usually are 3 inches wide</a:t>
            </a:r>
          </a:p>
          <a:p>
            <a:pPr lvl="4" eaLnBrk="1" hangingPunct="1"/>
            <a:r>
              <a:rPr lang="en-US" altLang="en-US" dirty="0" smtClean="0">
                <a:solidFill>
                  <a:srgbClr val="FF0000"/>
                </a:solidFill>
                <a:latin typeface="Rockwell" pitchFamily="18" charset="0"/>
              </a:rPr>
              <a:t>Folding okay to snake down to a healthy ground rod</a:t>
            </a:r>
          </a:p>
          <a:p>
            <a:pPr lvl="4" eaLnBrk="1" hangingPunct="1"/>
            <a:endParaRPr lang="en-US" altLang="en-US" sz="1600" dirty="0" smtClean="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1071109" name="Text Box 5"/>
          <p:cNvSpPr txBox="1">
            <a:spLocks noChangeArrowheads="1"/>
          </p:cNvSpPr>
          <p:nvPr/>
        </p:nvSpPr>
        <p:spPr bwMode="auto">
          <a:xfrm>
            <a:off x="5878513" y="4259263"/>
            <a:ext cx="2495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Rockwell" pitchFamily="18" charset="0"/>
              </a:rPr>
              <a:t>Copper Ground  Strap provides good  surface area ground</a:t>
            </a:r>
          </a:p>
        </p:txBody>
      </p:sp>
      <p:pic>
        <p:nvPicPr>
          <p:cNvPr id="13317" name="Picture 8" descr="http://www.w8ji.com/images/towers/Rohn%2065G/Web%20ready%20tower%20pix/ground-65g-all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" t="18002" r="8737" b="10397"/>
          <a:stretch>
            <a:fillRect/>
          </a:stretch>
        </p:blipFill>
        <p:spPr bwMode="auto">
          <a:xfrm>
            <a:off x="0" y="3352800"/>
            <a:ext cx="54165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4073525" y="4797425"/>
            <a:ext cx="1804988" cy="512763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 flipV="1">
            <a:off x="4187825" y="4514850"/>
            <a:ext cx="1690688" cy="282575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1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107" grpId="0" autoUpdateAnimBg="0"/>
      <p:bldP spid="1071109" grpId="0" autoUpdateAnimBg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latin typeface="Rockwell" pitchFamily="18" charset="0"/>
              </a:rPr>
              <a:t>Safety First!</a:t>
            </a:r>
          </a:p>
        </p:txBody>
      </p:sp>
      <p:sp>
        <p:nvSpPr>
          <p:cNvPr id="1072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0025"/>
            <a:ext cx="9144000" cy="5387975"/>
          </a:xfrm>
        </p:spPr>
        <p:txBody>
          <a:bodyPr/>
          <a:lstStyle/>
          <a:p>
            <a:pPr marL="341313" lvl="1" indent="-231775" eaLnBrk="1" hangingPunct="1">
              <a:lnSpc>
                <a:spcPct val="90000"/>
              </a:lnSpc>
              <a:defRPr/>
            </a:pPr>
            <a:r>
              <a:rPr lang="en-US" sz="1600" dirty="0" smtClean="0">
                <a:latin typeface="Rockwell" pitchFamily="18" charset="0"/>
              </a:rPr>
              <a:t>T0B12 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400" dirty="0" smtClean="0">
                <a:latin typeface="Rockwell" pitchFamily="18" charset="0"/>
              </a:rPr>
              <a:t>A  good practice when installing ground wires on a tower for </a:t>
            </a:r>
            <a:r>
              <a:rPr lang="en-US" sz="2400" b="1" dirty="0" smtClean="0">
                <a:latin typeface="Rockwell" pitchFamily="18" charset="0"/>
              </a:rPr>
              <a:t>lightning protection </a:t>
            </a:r>
            <a:r>
              <a:rPr lang="en-US" sz="2400" dirty="0" smtClean="0">
                <a:latin typeface="Rockwell" pitchFamily="18" charset="0"/>
              </a:rPr>
              <a:t>is to ensure that connections are </a:t>
            </a:r>
            <a:r>
              <a:rPr lang="en-US" sz="2400" b="1" dirty="0" smtClean="0">
                <a:latin typeface="Rockwell" pitchFamily="18" charset="0"/>
              </a:rPr>
              <a:t>short and direct</a:t>
            </a:r>
            <a:r>
              <a:rPr lang="en-US" sz="2400" dirty="0" smtClean="0">
                <a:latin typeface="Rockwell" pitchFamily="18" charset="0"/>
              </a:rPr>
              <a:t>.</a:t>
            </a:r>
          </a:p>
          <a:p>
            <a:pPr marL="341313" lvl="1" indent="-231775" eaLnBrk="1" hangingPunct="1">
              <a:lnSpc>
                <a:spcPct val="90000"/>
              </a:lnSpc>
              <a:defRPr/>
            </a:pPr>
            <a:r>
              <a:rPr lang="en-US" sz="1600" dirty="0" smtClean="0">
                <a:latin typeface="Rockwell" pitchFamily="18" charset="0"/>
              </a:rPr>
              <a:t>T0B10</a:t>
            </a:r>
            <a:r>
              <a:rPr lang="en-US" sz="2000" dirty="0" smtClean="0">
                <a:latin typeface="Rockwell" pitchFamily="18" charset="0"/>
              </a:rPr>
              <a:t>   </a:t>
            </a:r>
            <a:r>
              <a:rPr lang="en-US" sz="2400" b="1" dirty="0" smtClean="0">
                <a:latin typeface="Rockwell" pitchFamily="18" charset="0"/>
              </a:rPr>
              <a:t>Sharp </a:t>
            </a:r>
            <a:r>
              <a:rPr lang="en-US" sz="2400" b="1" dirty="0">
                <a:latin typeface="Rockwell" pitchFamily="18" charset="0"/>
              </a:rPr>
              <a:t>bends </a:t>
            </a:r>
            <a:r>
              <a:rPr lang="en-US" sz="2400" dirty="0">
                <a:latin typeface="Rockwell" pitchFamily="18" charset="0"/>
              </a:rPr>
              <a:t>must be avoided </a:t>
            </a:r>
            <a:r>
              <a:rPr lang="en-US" sz="2400" dirty="0" smtClean="0">
                <a:latin typeface="Rockwell" pitchFamily="18" charset="0"/>
              </a:rPr>
              <a:t>in grounding conductors used for lightning protection,.</a:t>
            </a:r>
          </a:p>
          <a:p>
            <a:pPr marL="341313" lvl="1" indent="-231775" eaLnBrk="1" hangingPunct="1">
              <a:lnSpc>
                <a:spcPct val="90000"/>
              </a:lnSpc>
              <a:defRPr/>
            </a:pPr>
            <a:r>
              <a:rPr lang="en-US" sz="1600" dirty="0" smtClean="0">
                <a:latin typeface="Rockwell" pitchFamily="18" charset="0"/>
              </a:rPr>
              <a:t>T0A07</a:t>
            </a:r>
            <a:r>
              <a:rPr lang="en-US" sz="2000" dirty="0" smtClean="0">
                <a:latin typeface="Rockwell" pitchFamily="18" charset="0"/>
              </a:rPr>
              <a:t>  </a:t>
            </a:r>
            <a:r>
              <a:rPr lang="en-US" sz="2400" dirty="0" smtClean="0">
                <a:latin typeface="Rockwell" pitchFamily="18" charset="0"/>
              </a:rPr>
              <a:t>Precautions should be taken when installing devices for lightning protection in a </a:t>
            </a:r>
            <a:r>
              <a:rPr lang="en-US" sz="2400" b="1" dirty="0" smtClean="0">
                <a:latin typeface="Rockwell" pitchFamily="18" charset="0"/>
              </a:rPr>
              <a:t>coaxial cable </a:t>
            </a:r>
            <a:r>
              <a:rPr lang="en-US" sz="2400" b="1" dirty="0" err="1" smtClean="0">
                <a:latin typeface="Rockwell" pitchFamily="18" charset="0"/>
              </a:rPr>
              <a:t>feedline</a:t>
            </a:r>
            <a:r>
              <a:rPr lang="en-US" sz="2400" b="1" dirty="0" smtClean="0">
                <a:latin typeface="Rockwell" pitchFamily="18" charset="0"/>
              </a:rPr>
              <a:t> </a:t>
            </a:r>
            <a:r>
              <a:rPr lang="en-US" sz="2400" dirty="0" smtClean="0">
                <a:latin typeface="Rockwell" pitchFamily="18" charset="0"/>
              </a:rPr>
              <a:t>by grounding all of the protectors to a common plate which is in turn connected to an external ground.</a:t>
            </a:r>
          </a:p>
          <a:p>
            <a:pPr lvl="3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Rockwell" pitchFamily="18" charset="0"/>
              </a:rPr>
              <a:t>Good for nearby lightning strikes</a:t>
            </a:r>
          </a:p>
          <a:p>
            <a:pPr lvl="3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Rockwell" pitchFamily="18" charset="0"/>
              </a:rPr>
              <a:t>Direct hits, forget it, kiss everything goodbye for good</a:t>
            </a:r>
          </a:p>
          <a:p>
            <a:pPr marL="341313" lvl="1" indent="-231775" eaLnBrk="1" hangingPunct="1">
              <a:lnSpc>
                <a:spcPct val="90000"/>
              </a:lnSpc>
              <a:defRPr/>
            </a:pPr>
            <a:r>
              <a:rPr lang="en-US" sz="1600" dirty="0" smtClean="0">
                <a:latin typeface="Rockwell" pitchFamily="18" charset="0"/>
              </a:rPr>
              <a:t>T0B01</a:t>
            </a:r>
            <a:r>
              <a:rPr lang="en-US" sz="2000" dirty="0" smtClean="0">
                <a:latin typeface="Rockwell" pitchFamily="18" charset="0"/>
              </a:rPr>
              <a:t>  </a:t>
            </a:r>
            <a:r>
              <a:rPr lang="en-US" sz="2400" dirty="0" smtClean="0">
                <a:latin typeface="Rockwell" pitchFamily="18" charset="0"/>
              </a:rPr>
              <a:t>Members of a tower work team should wear a hard hat and safety glasses </a:t>
            </a:r>
            <a:r>
              <a:rPr lang="en-US" sz="2400" b="1" dirty="0" smtClean="0">
                <a:latin typeface="Rockwell" pitchFamily="18" charset="0"/>
              </a:rPr>
              <a:t>at all times </a:t>
            </a:r>
            <a:r>
              <a:rPr lang="en-US" sz="2400" dirty="0" smtClean="0">
                <a:latin typeface="Rockwell" pitchFamily="18" charset="0"/>
              </a:rPr>
              <a:t>when any work is being done on the tower.</a:t>
            </a:r>
          </a:p>
          <a:p>
            <a:pPr lvl="3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Rockwell" pitchFamily="18" charset="0"/>
              </a:rPr>
              <a:t>On ground or up the tower; Wear hard hat and safety glasses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solidFill>
                <a:srgbClr val="FF0000"/>
              </a:solidFill>
              <a:latin typeface="Rockwell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>
              <a:solidFill>
                <a:srgbClr val="FF0000"/>
              </a:solidFill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72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72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latin typeface="Rockwell" pitchFamily="18" charset="0"/>
              </a:rPr>
              <a:t>Safety First!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0025"/>
            <a:ext cx="9144000" cy="5387975"/>
          </a:xfrm>
          <a:ln>
            <a:solidFill>
              <a:srgbClr val="FF0000"/>
            </a:solidFill>
          </a:ln>
        </p:spPr>
        <p:txBody>
          <a:bodyPr/>
          <a:lstStyle/>
          <a:p>
            <a:pPr marL="341313" lvl="1" indent="-231775" eaLnBrk="1" hangingPunct="1">
              <a:defRPr/>
            </a:pPr>
            <a:r>
              <a:rPr lang="en-US" sz="1600" dirty="0" smtClean="0">
                <a:latin typeface="Rockwell" pitchFamily="18" charset="0"/>
              </a:rPr>
              <a:t>T0B05 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400" dirty="0" smtClean="0">
                <a:latin typeface="Rockwell" pitchFamily="18" charset="0"/>
              </a:rPr>
              <a:t>The purpose of a </a:t>
            </a:r>
            <a:r>
              <a:rPr lang="en-US" sz="2400" b="1" dirty="0" smtClean="0">
                <a:latin typeface="Rockwell" pitchFamily="18" charset="0"/>
              </a:rPr>
              <a:t>gin pole </a:t>
            </a:r>
            <a:r>
              <a:rPr lang="en-US" sz="2400" dirty="0" smtClean="0">
                <a:latin typeface="Rockwell" pitchFamily="18" charset="0"/>
              </a:rPr>
              <a:t>is to lift tower sections or antennas.</a:t>
            </a:r>
          </a:p>
          <a:p>
            <a:pPr lvl="1" eaLnBrk="1" hangingPunct="1">
              <a:defRPr/>
            </a:pPr>
            <a:endParaRPr lang="en-US" sz="2000" dirty="0" smtClean="0">
              <a:latin typeface="Rockwell" pitchFamily="18" charset="0"/>
            </a:endParaRPr>
          </a:p>
        </p:txBody>
      </p:sp>
      <p:sp>
        <p:nvSpPr>
          <p:cNvPr id="1073156" name="Text Box 4"/>
          <p:cNvSpPr txBox="1">
            <a:spLocks noChangeArrowheads="1"/>
          </p:cNvSpPr>
          <p:nvPr/>
        </p:nvSpPr>
        <p:spPr bwMode="auto">
          <a:xfrm>
            <a:off x="3919538" y="4581525"/>
            <a:ext cx="130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Rockwell" pitchFamily="18" charset="0"/>
              </a:rPr>
              <a:t>Gin Pole</a:t>
            </a:r>
          </a:p>
        </p:txBody>
      </p:sp>
      <p:pic>
        <p:nvPicPr>
          <p:cNvPr id="15365" name="Picture 8" descr="http://www.n4emp.com/ginpo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1"/>
          <a:stretch>
            <a:fillRect/>
          </a:stretch>
        </p:blipFill>
        <p:spPr bwMode="auto">
          <a:xfrm>
            <a:off x="938213" y="2354263"/>
            <a:ext cx="2751137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 descr="http://n4lr.w4zt.com/20030413/P41300891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0" r="29129"/>
          <a:stretch>
            <a:fillRect/>
          </a:stretch>
        </p:blipFill>
        <p:spPr bwMode="auto">
          <a:xfrm>
            <a:off x="5337175" y="2046288"/>
            <a:ext cx="1849438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7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4457701" y="3082925"/>
            <a:ext cx="1765300" cy="1076325"/>
          </a:xfrm>
          <a:prstGeom prst="straightConnector1">
            <a:avLst/>
          </a:prstGeom>
          <a:noFill/>
          <a:ln w="12700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8" name="Straight Arrow Connector 12"/>
          <p:cNvCxnSpPr>
            <a:cxnSpLocks noChangeShapeType="1"/>
          </p:cNvCxnSpPr>
          <p:nvPr/>
        </p:nvCxnSpPr>
        <p:spPr bwMode="auto">
          <a:xfrm rot="16200000" flipV="1">
            <a:off x="2844007" y="3007518"/>
            <a:ext cx="1612900" cy="1458913"/>
          </a:xfrm>
          <a:prstGeom prst="straightConnector1">
            <a:avLst/>
          </a:prstGeom>
          <a:noFill/>
          <a:ln w="12700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7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3155" grpId="0" animBg="1" autoUpdateAnimBg="0"/>
      <p:bldP spid="107315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latin typeface="Rockwell" pitchFamily="18" charset="0"/>
              </a:rPr>
              <a:t>Safety First!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08125"/>
            <a:ext cx="9144000" cy="5349875"/>
          </a:xfrm>
        </p:spPr>
        <p:txBody>
          <a:bodyPr/>
          <a:lstStyle/>
          <a:p>
            <a:pPr lvl="1" eaLnBrk="1" hangingPunct="1"/>
            <a:r>
              <a:rPr lang="en-US" altLang="en-US" sz="1600" dirty="0" smtClean="0">
                <a:latin typeface="Rockwell" pitchFamily="18" charset="0"/>
              </a:rPr>
              <a:t>T0C04</a:t>
            </a:r>
            <a:r>
              <a:rPr lang="en-US" altLang="en-US" sz="2000" dirty="0" smtClean="0">
                <a:latin typeface="Rockwell" pitchFamily="18" charset="0"/>
              </a:rPr>
              <a:t>  </a:t>
            </a:r>
            <a:r>
              <a:rPr lang="en-US" altLang="en-US" sz="2400" dirty="0" smtClean="0">
                <a:latin typeface="Rockwell" pitchFamily="18" charset="0"/>
              </a:rPr>
              <a:t>Factors affecting the </a:t>
            </a:r>
            <a:r>
              <a:rPr lang="en-US" altLang="en-US" sz="2400" b="1" dirty="0" smtClean="0">
                <a:latin typeface="Rockwell" pitchFamily="18" charset="0"/>
              </a:rPr>
              <a:t>RF exposure of people </a:t>
            </a:r>
            <a:r>
              <a:rPr lang="en-US" altLang="en-US" sz="2400" dirty="0" smtClean="0">
                <a:latin typeface="Rockwell" pitchFamily="18" charset="0"/>
              </a:rPr>
              <a:t>near an amateur station antenna: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en-US" altLang="en-US" sz="2400" dirty="0" smtClean="0">
                <a:latin typeface="Rockwell" pitchFamily="18" charset="0"/>
              </a:rPr>
              <a:t>Frequency and power level of the RF field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en-US" altLang="en-US" sz="2400" dirty="0" smtClean="0">
                <a:latin typeface="Rockwell" pitchFamily="18" charset="0"/>
              </a:rPr>
              <a:t>Distance from the antenna to a person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en-US" altLang="en-US" sz="2400" dirty="0" smtClean="0">
                <a:latin typeface="Rockwell" pitchFamily="18" charset="0"/>
              </a:rPr>
              <a:t>Radiation pattern of the antenna</a:t>
            </a:r>
          </a:p>
          <a:p>
            <a:pPr lvl="1" eaLnBrk="1" hangingPunct="1"/>
            <a:endParaRPr lang="en-US" altLang="en-US" sz="1800" dirty="0" smtClean="0">
              <a:latin typeface="Rockwell" pitchFamily="18" charset="0"/>
            </a:endParaRPr>
          </a:p>
        </p:txBody>
      </p:sp>
      <p:pic>
        <p:nvPicPr>
          <p:cNvPr id="1074180" name="Picture 4" descr="Q p17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3813175"/>
            <a:ext cx="387985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4181" name="Picture 5" descr="Q p17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3813175"/>
            <a:ext cx="391795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4182" name="Text Box 6"/>
          <p:cNvSpPr txBox="1">
            <a:spLocks noChangeArrowheads="1"/>
          </p:cNvSpPr>
          <p:nvPr/>
        </p:nvSpPr>
        <p:spPr bwMode="auto">
          <a:xfrm>
            <a:off x="1884363" y="6116638"/>
            <a:ext cx="176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Rockwell" pitchFamily="18" charset="0"/>
              </a:rPr>
              <a:t>Controlled</a:t>
            </a:r>
          </a:p>
        </p:txBody>
      </p:sp>
      <p:sp>
        <p:nvSpPr>
          <p:cNvPr id="1074183" name="Text Box 7"/>
          <p:cNvSpPr txBox="1">
            <a:spLocks noChangeArrowheads="1"/>
          </p:cNvSpPr>
          <p:nvPr/>
        </p:nvSpPr>
        <p:spPr bwMode="auto">
          <a:xfrm>
            <a:off x="6070600" y="6078538"/>
            <a:ext cx="176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Rockwell" pitchFamily="18" charset="0"/>
              </a:rPr>
              <a:t>Uncontrolled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74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74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4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4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74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74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74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74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182" grpId="0"/>
      <p:bldP spid="10741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latin typeface="Rockwell" pitchFamily="18" charset="0"/>
              </a:rPr>
              <a:t>Safety First!</a:t>
            </a:r>
          </a:p>
        </p:txBody>
      </p:sp>
      <p:sp>
        <p:nvSpPr>
          <p:cNvPr id="1075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1775" y="1508125"/>
            <a:ext cx="8642350" cy="1306513"/>
          </a:xfrm>
        </p:spPr>
        <p:txBody>
          <a:bodyPr/>
          <a:lstStyle/>
          <a:p>
            <a:pPr marL="341313" lvl="1" indent="-231775" eaLnBrk="1" hangingPunct="1"/>
            <a:r>
              <a:rPr lang="en-US" altLang="en-US" sz="1600" smtClean="0">
                <a:latin typeface="Rockwell" pitchFamily="18" charset="0"/>
              </a:rPr>
              <a:t>T0C05</a:t>
            </a:r>
            <a:r>
              <a:rPr lang="en-US" altLang="en-US" sz="2000" smtClean="0">
                <a:latin typeface="Rockwell" pitchFamily="18" charset="0"/>
              </a:rPr>
              <a:t>  </a:t>
            </a:r>
            <a:r>
              <a:rPr lang="en-US" altLang="en-US" sz="2400" smtClean="0">
                <a:latin typeface="Rockwell" pitchFamily="18" charset="0"/>
              </a:rPr>
              <a:t>Exposure limits </a:t>
            </a:r>
            <a:r>
              <a:rPr lang="en-US" altLang="en-US" sz="2400" b="1" smtClean="0">
                <a:latin typeface="Rockwell" pitchFamily="18" charset="0"/>
              </a:rPr>
              <a:t>vary with frequency </a:t>
            </a:r>
            <a:r>
              <a:rPr lang="en-US" altLang="en-US" sz="2400" smtClean="0">
                <a:latin typeface="Rockwell" pitchFamily="18" charset="0"/>
              </a:rPr>
              <a:t>because the human body absorbs more RF energy at some frequencies than at others.</a:t>
            </a:r>
          </a:p>
        </p:txBody>
      </p:sp>
      <p:sp>
        <p:nvSpPr>
          <p:cNvPr id="1075204" name="Text Box 4"/>
          <p:cNvSpPr txBox="1">
            <a:spLocks noChangeArrowheads="1"/>
          </p:cNvSpPr>
          <p:nvPr/>
        </p:nvSpPr>
        <p:spPr bwMode="auto">
          <a:xfrm>
            <a:off x="193675" y="5848350"/>
            <a:ext cx="41084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Rockwell" pitchFamily="18" charset="0"/>
              </a:rPr>
              <a:t>Never stand in front of a microwave feedhorn antenna. On transmit, it radiates a concentrated beam of RF energy.</a:t>
            </a:r>
          </a:p>
        </p:txBody>
      </p:sp>
      <p:pic>
        <p:nvPicPr>
          <p:cNvPr id="17414" name="Picture 8" descr="http://media.vcstar.com/media/img/photos/2010/06/26/20100626-180525-pic-297781076_t6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6538"/>
            <a:ext cx="466725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4667250" y="2339195"/>
            <a:ext cx="44767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109538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latin typeface="Rockwell" pitchFamily="18" charset="0"/>
              </a:rPr>
              <a:t>T0C02 </a:t>
            </a:r>
            <a:r>
              <a:rPr lang="en-US" altLang="en-US" sz="2000" dirty="0">
                <a:latin typeface="Rockwell" pitchFamily="18" charset="0"/>
              </a:rPr>
              <a:t> </a:t>
            </a:r>
            <a:r>
              <a:rPr lang="en-US" altLang="en-US" sz="2400" dirty="0" smtClean="0">
                <a:latin typeface="Rockwell" pitchFamily="18" charset="0"/>
              </a:rPr>
              <a:t>Of the following frequencies - </a:t>
            </a:r>
            <a:r>
              <a:rPr lang="en-US" altLang="en-US" sz="2400" dirty="0">
                <a:latin typeface="Rockwell" pitchFamily="18" charset="0"/>
              </a:rPr>
              <a:t>3.5 MHz, 50 MHz, 440 MHz, and 1296 </a:t>
            </a:r>
            <a:r>
              <a:rPr lang="en-US" altLang="en-US" sz="2400" dirty="0" smtClean="0">
                <a:latin typeface="Rockwell" pitchFamily="18" charset="0"/>
              </a:rPr>
              <a:t>MHz -  </a:t>
            </a:r>
            <a:r>
              <a:rPr lang="en-US" altLang="en-US" sz="2400" b="1" dirty="0">
                <a:latin typeface="Rockwell" pitchFamily="18" charset="0"/>
              </a:rPr>
              <a:t>a 50 MHz frequency has the lowest </a:t>
            </a:r>
            <a:r>
              <a:rPr lang="en-US" altLang="en-US" sz="2400" dirty="0">
                <a:latin typeface="Rockwell" pitchFamily="18" charset="0"/>
              </a:rPr>
              <a:t>Maximum Permissible Exposure limit.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latin typeface="Rockwell" pitchFamily="18" charset="0"/>
              </a:rPr>
              <a:t>T0C03</a:t>
            </a:r>
            <a:r>
              <a:rPr lang="en-US" altLang="en-US" sz="2000" dirty="0">
                <a:latin typeface="Rockwell" pitchFamily="18" charset="0"/>
              </a:rPr>
              <a:t>  </a:t>
            </a:r>
            <a:r>
              <a:rPr lang="en-US" altLang="en-US" sz="2400" dirty="0">
                <a:latin typeface="Rockwell" pitchFamily="18" charset="0"/>
              </a:rPr>
              <a:t>The maximum power level that an amateur radio station may use at VHF frequencies before an RF exposure evaluation is required is </a:t>
            </a:r>
            <a:r>
              <a:rPr lang="en-US" altLang="en-US" sz="2400" b="1" dirty="0">
                <a:latin typeface="Rockwell" pitchFamily="18" charset="0"/>
              </a:rPr>
              <a:t>50 watts PEP </a:t>
            </a:r>
            <a:r>
              <a:rPr lang="en-US" altLang="en-US" sz="2400" dirty="0">
                <a:latin typeface="Rockwell" pitchFamily="18" charset="0"/>
              </a:rPr>
              <a:t>at the antenna</a:t>
            </a:r>
            <a:r>
              <a:rPr lang="en-US" altLang="en-US" sz="2400" b="1" dirty="0">
                <a:latin typeface="Rockwell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5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5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03" grpId="0" autoUpdateAnimBg="0"/>
      <p:bldP spid="107520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737678-DE3B-474C-8988-397EFDA33347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latin typeface="Rockwell" pitchFamily="18" charset="0"/>
              </a:rPr>
              <a:t>Safety First!</a:t>
            </a:r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08125"/>
            <a:ext cx="9144000" cy="5349875"/>
          </a:xfrm>
        </p:spPr>
        <p:txBody>
          <a:bodyPr/>
          <a:lstStyle/>
          <a:p>
            <a:pPr marL="341313" lvl="1" indent="-231775" eaLnBrk="1" hangingPunct="1">
              <a:defRPr/>
            </a:pPr>
            <a:r>
              <a:rPr lang="en-US" sz="1600" dirty="0" smtClean="0">
                <a:latin typeface="Rockwell" pitchFamily="18" charset="0"/>
              </a:rPr>
              <a:t>T0C01</a:t>
            </a:r>
            <a:r>
              <a:rPr lang="en-US" sz="2000" dirty="0" smtClean="0">
                <a:latin typeface="Rockwell" pitchFamily="18" charset="0"/>
              </a:rPr>
              <a:t>  </a:t>
            </a:r>
            <a:r>
              <a:rPr lang="en-US" sz="2400" dirty="0" smtClean="0">
                <a:latin typeface="Rockwell" pitchFamily="18" charset="0"/>
              </a:rPr>
              <a:t>VHF and UHF radio signals are </a:t>
            </a:r>
            <a:r>
              <a:rPr lang="en-US" sz="2400" b="1" dirty="0" smtClean="0">
                <a:latin typeface="Rockwell" pitchFamily="18" charset="0"/>
              </a:rPr>
              <a:t>non-ionizing</a:t>
            </a:r>
            <a:r>
              <a:rPr lang="en-US" sz="2400" dirty="0" smtClean="0">
                <a:latin typeface="Rockwell" pitchFamily="18" charset="0"/>
              </a:rPr>
              <a:t> radiation.</a:t>
            </a:r>
          </a:p>
          <a:p>
            <a:pPr marL="798513" lvl="4" indent="-231775" eaLnBrk="1" hangingPunct="1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Rockwell" pitchFamily="18" charset="0"/>
              </a:rPr>
              <a:t>Quite different from X-ray, gamma ray, and ultra violet radiation</a:t>
            </a:r>
            <a:endParaRPr lang="en-US" dirty="0" smtClean="0">
              <a:latin typeface="Rockwell" pitchFamily="18" charset="0"/>
            </a:endParaRPr>
          </a:p>
          <a:p>
            <a:pPr marL="341313" lvl="1" indent="-231775" eaLnBrk="1" hangingPunct="1">
              <a:defRPr/>
            </a:pPr>
            <a:r>
              <a:rPr lang="en-US" sz="1600" dirty="0" smtClean="0">
                <a:latin typeface="Rockwell" pitchFamily="18" charset="0"/>
              </a:rPr>
              <a:t>T0C06</a:t>
            </a:r>
            <a:r>
              <a:rPr lang="en-US" sz="2000" dirty="0" smtClean="0">
                <a:latin typeface="Rockwell" pitchFamily="18" charset="0"/>
              </a:rPr>
              <a:t>  </a:t>
            </a:r>
            <a:r>
              <a:rPr lang="en-US" sz="2400" b="1" dirty="0" smtClean="0">
                <a:latin typeface="Rockwell" pitchFamily="18" charset="0"/>
              </a:rPr>
              <a:t>Acceptable methods</a:t>
            </a:r>
            <a:r>
              <a:rPr lang="en-US" sz="2400" dirty="0" smtClean="0">
                <a:latin typeface="Rockwell" pitchFamily="18" charset="0"/>
              </a:rPr>
              <a:t> to determine that your station complies with FCC RF exposure regulations:</a:t>
            </a:r>
          </a:p>
          <a:p>
            <a:pPr marL="914400" lvl="4" indent="-347662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latin typeface="Rockwell" pitchFamily="18" charset="0"/>
              </a:rPr>
              <a:t>By calculation based on FCC OET Bulletin 65</a:t>
            </a:r>
          </a:p>
          <a:p>
            <a:pPr marL="914400" lvl="4" indent="-347662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latin typeface="Rockwell" pitchFamily="18" charset="0"/>
              </a:rPr>
              <a:t>By calculation based on computer modeling</a:t>
            </a:r>
          </a:p>
          <a:p>
            <a:pPr marL="914400" lvl="4" indent="-347662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latin typeface="Rockwell" pitchFamily="18" charset="0"/>
              </a:rPr>
              <a:t>By measurement of field strength using calibrated equipment</a:t>
            </a:r>
          </a:p>
          <a:p>
            <a:pPr lvl="2" eaLnBrk="1" hangingPunct="1">
              <a:defRPr/>
            </a:pPr>
            <a:endParaRPr lang="en-US" sz="1600" dirty="0" smtClean="0">
              <a:latin typeface="Rockwell" pitchFamily="18" charset="0"/>
            </a:endParaRPr>
          </a:p>
        </p:txBody>
      </p:sp>
      <p:sp>
        <p:nvSpPr>
          <p:cNvPr id="1076229" name="Text Box 5"/>
          <p:cNvSpPr txBox="1">
            <a:spLocks noChangeArrowheads="1"/>
          </p:cNvSpPr>
          <p:nvPr/>
        </p:nvSpPr>
        <p:spPr bwMode="auto">
          <a:xfrm>
            <a:off x="1000125" y="5886450"/>
            <a:ext cx="54530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Rockwell" pitchFamily="18" charset="0"/>
              </a:rPr>
              <a:t>The safest place to mount the mobile antenna for minimum RF exposure is on the metal roof as shown.</a:t>
            </a:r>
          </a:p>
        </p:txBody>
      </p:sp>
      <p:pic>
        <p:nvPicPr>
          <p:cNvPr id="18440" name="Picture 8" descr="http://sphotos.ak.fbcdn.net/hphotos-ak-snc4/hs314.snc4/41062_430294852930_501117930_5097872_229697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1" r="16309" b="26955"/>
          <a:stretch>
            <a:fillRect/>
          </a:stretch>
        </p:blipFill>
        <p:spPr bwMode="auto">
          <a:xfrm>
            <a:off x="7473950" y="4543425"/>
            <a:ext cx="167005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0" y="4543425"/>
            <a:ext cx="7183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341313" indent="-231775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>
                <a:schemeClr val="accent1"/>
              </a:buClr>
            </a:pPr>
            <a:r>
              <a:rPr lang="en-US" altLang="en-US" sz="1600" dirty="0" smtClean="0">
                <a:latin typeface="Rockwell" pitchFamily="18" charset="0"/>
              </a:rPr>
              <a:t>T0C08</a:t>
            </a:r>
            <a:r>
              <a:rPr lang="en-US" altLang="en-US" sz="2000" dirty="0" smtClean="0">
                <a:latin typeface="Rockwell" pitchFamily="18" charset="0"/>
              </a:rPr>
              <a:t>  </a:t>
            </a:r>
            <a:r>
              <a:rPr lang="en-US" altLang="en-US" sz="2400" dirty="0">
                <a:latin typeface="Rockwell" pitchFamily="18" charset="0"/>
              </a:rPr>
              <a:t>An action amateur operators might take to prevent exposure to RF radiation in excess of FCC-supplied limits is to </a:t>
            </a:r>
            <a:r>
              <a:rPr lang="en-US" altLang="en-US" sz="2400" b="1" dirty="0">
                <a:latin typeface="Rockwell" pitchFamily="18" charset="0"/>
              </a:rPr>
              <a:t>relocate antennas</a:t>
            </a:r>
            <a:r>
              <a:rPr lang="en-US" altLang="en-US" sz="2400" dirty="0">
                <a:latin typeface="Rockwell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6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6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844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27" grpId="0" autoUpdateAnimBg="0"/>
      <p:bldP spid="107622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latin typeface="Rockwell" pitchFamily="18" charset="0"/>
              </a:rPr>
              <a:t>Safety First!</a:t>
            </a:r>
          </a:p>
        </p:txBody>
      </p:sp>
      <p:sp>
        <p:nvSpPr>
          <p:cNvPr id="1077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0025"/>
            <a:ext cx="9144000" cy="5387975"/>
          </a:xfrm>
        </p:spPr>
        <p:txBody>
          <a:bodyPr/>
          <a:lstStyle/>
          <a:p>
            <a:pPr lvl="1" eaLnBrk="1" hangingPunct="1"/>
            <a:r>
              <a:rPr lang="en-US" altLang="en-US" sz="1600" dirty="0" smtClean="0">
                <a:latin typeface="Rockwell" pitchFamily="18" charset="0"/>
              </a:rPr>
              <a:t>T0C09</a:t>
            </a:r>
            <a:r>
              <a:rPr lang="en-US" altLang="en-US" dirty="0" smtClean="0">
                <a:latin typeface="Rockwell" pitchFamily="18" charset="0"/>
              </a:rPr>
              <a:t>  </a:t>
            </a:r>
            <a:r>
              <a:rPr lang="en-US" altLang="en-US" sz="2400" dirty="0" smtClean="0">
                <a:latin typeface="Rockwell" pitchFamily="18" charset="0"/>
              </a:rPr>
              <a:t>To make sure your station stays in compliance with RF safety regulations, re-evaluate the station whenever an item of </a:t>
            </a:r>
            <a:r>
              <a:rPr lang="en-US" altLang="en-US" sz="2400" b="1" dirty="0" smtClean="0">
                <a:latin typeface="Rockwell" pitchFamily="18" charset="0"/>
              </a:rPr>
              <a:t>equipment is changed</a:t>
            </a:r>
            <a:r>
              <a:rPr lang="en-US" altLang="en-US" sz="2400" dirty="0" smtClean="0">
                <a:latin typeface="Rockwell" pitchFamily="18" charset="0"/>
              </a:rPr>
              <a:t>.</a:t>
            </a:r>
          </a:p>
          <a:p>
            <a:pPr lvl="1" eaLnBrk="1" hangingPunct="1"/>
            <a:endParaRPr lang="en-US" altLang="en-US" sz="2400" dirty="0" smtClean="0">
              <a:latin typeface="Rockwell" pitchFamily="18" charset="0"/>
            </a:endParaRPr>
          </a:p>
          <a:p>
            <a:pPr lvl="1" eaLnBrk="1" hangingPunct="1"/>
            <a:r>
              <a:rPr lang="en-US" altLang="en-US" sz="1600" dirty="0" smtClean="0">
                <a:latin typeface="Rockwell" pitchFamily="18" charset="0"/>
              </a:rPr>
              <a:t>T0C11</a:t>
            </a:r>
            <a:r>
              <a:rPr lang="en-US" altLang="en-US" sz="2400" dirty="0" smtClean="0">
                <a:latin typeface="Rockwell" pitchFamily="18" charset="0"/>
              </a:rPr>
              <a:t>  When referring to RF exposure, </a:t>
            </a:r>
            <a:r>
              <a:rPr lang="en-US" altLang="en-US" sz="2400" b="1" dirty="0" smtClean="0">
                <a:latin typeface="Rockwell" pitchFamily="18" charset="0"/>
              </a:rPr>
              <a:t>"duty cycle" </a:t>
            </a:r>
            <a:r>
              <a:rPr lang="en-US" altLang="en-US" sz="2400" dirty="0" smtClean="0">
                <a:latin typeface="Rockwell" pitchFamily="18" charset="0"/>
              </a:rPr>
              <a:t>is the percentage of time the transceiver is </a:t>
            </a:r>
            <a:r>
              <a:rPr lang="en-US" altLang="en-US" sz="2400" b="1" dirty="0" smtClean="0">
                <a:latin typeface="Rockwell" pitchFamily="18" charset="0"/>
              </a:rPr>
              <a:t>transmitting</a:t>
            </a:r>
            <a:r>
              <a:rPr lang="en-US" altLang="en-US" sz="2400" dirty="0" smtClean="0">
                <a:latin typeface="Rockwell" pitchFamily="18" charset="0"/>
              </a:rPr>
              <a:t>.</a:t>
            </a:r>
          </a:p>
          <a:p>
            <a:pPr lvl="1" eaLnBrk="1" hangingPunct="1"/>
            <a:endParaRPr lang="en-US" altLang="en-US" sz="2400" dirty="0" smtClean="0">
              <a:latin typeface="Rockwell" pitchFamily="18" charset="0"/>
            </a:endParaRPr>
          </a:p>
          <a:p>
            <a:pPr lvl="1" eaLnBrk="1" hangingPunct="1"/>
            <a:r>
              <a:rPr lang="en-US" altLang="en-US" sz="1600" dirty="0" smtClean="0">
                <a:latin typeface="Rockwell" pitchFamily="18" charset="0"/>
              </a:rPr>
              <a:t>T0C10</a:t>
            </a:r>
            <a:r>
              <a:rPr lang="en-US" altLang="en-US" sz="2400" dirty="0" smtClean="0">
                <a:latin typeface="Rockwell" pitchFamily="18" charset="0"/>
              </a:rPr>
              <a:t>  Duty cycle is one of the factors used to determine safe RF radiation exposure levels because it affects the </a:t>
            </a:r>
            <a:r>
              <a:rPr lang="en-US" altLang="en-US" sz="2400" b="1" dirty="0" smtClean="0">
                <a:latin typeface="Rockwell" pitchFamily="18" charset="0"/>
              </a:rPr>
              <a:t>average exposure </a:t>
            </a:r>
            <a:r>
              <a:rPr lang="en-US" altLang="en-US" sz="2400" dirty="0" smtClean="0">
                <a:latin typeface="Rockwell" pitchFamily="18" charset="0"/>
              </a:rPr>
              <a:t>of people to radiation.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latin typeface="Rockwell" pitchFamily="18" charset="0"/>
              </a:rPr>
              <a:t>Safety First!</a:t>
            </a:r>
          </a:p>
        </p:txBody>
      </p:sp>
      <p:sp>
        <p:nvSpPr>
          <p:cNvPr id="1077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0025"/>
            <a:ext cx="9144000" cy="5387975"/>
          </a:xfrm>
        </p:spPr>
        <p:txBody>
          <a:bodyPr/>
          <a:lstStyle/>
          <a:p>
            <a:pPr lvl="1" eaLnBrk="1" hangingPunct="1"/>
            <a:r>
              <a:rPr lang="en-US" altLang="en-US" sz="1600" dirty="0" smtClean="0">
                <a:latin typeface="Rockwell" pitchFamily="18" charset="0"/>
              </a:rPr>
              <a:t>T0C12</a:t>
            </a:r>
            <a:r>
              <a:rPr lang="en-US" altLang="en-US" dirty="0" smtClean="0">
                <a:latin typeface="Rockwell" pitchFamily="18" charset="0"/>
              </a:rPr>
              <a:t>  </a:t>
            </a:r>
            <a:r>
              <a:rPr lang="en-US" altLang="en-US" sz="2400" b="1" dirty="0" smtClean="0">
                <a:latin typeface="Rockwell" pitchFamily="18" charset="0"/>
              </a:rPr>
              <a:t>RF radiation </a:t>
            </a:r>
            <a:r>
              <a:rPr lang="en-US" altLang="en-US" sz="2400" dirty="0" smtClean="0">
                <a:latin typeface="Rockwell" pitchFamily="18" charset="0"/>
              </a:rPr>
              <a:t>differs from ionizing </a:t>
            </a:r>
            <a:r>
              <a:rPr lang="en-US" altLang="en-US" sz="2400" dirty="0" err="1" smtClean="0">
                <a:latin typeface="Rockwell" pitchFamily="18" charset="0"/>
              </a:rPr>
              <a:t>radition</a:t>
            </a:r>
            <a:r>
              <a:rPr lang="en-US" altLang="en-US" sz="2400" dirty="0" smtClean="0">
                <a:latin typeface="Rockwell" pitchFamily="18" charset="0"/>
              </a:rPr>
              <a:t> (radioactivity) because RF radiation does not have sufficient energy to cause </a:t>
            </a:r>
            <a:r>
              <a:rPr lang="en-US" altLang="en-US" sz="2400" b="1" dirty="0" smtClean="0">
                <a:latin typeface="Rockwell" pitchFamily="18" charset="0"/>
              </a:rPr>
              <a:t>genetic damage</a:t>
            </a:r>
            <a:r>
              <a:rPr lang="en-US" altLang="en-US" sz="2400" dirty="0" smtClean="0">
                <a:latin typeface="Rockwell" pitchFamily="18" charset="0"/>
              </a:rPr>
              <a:t>.</a:t>
            </a:r>
          </a:p>
          <a:p>
            <a:pPr lvl="1" eaLnBrk="1" hangingPunct="1"/>
            <a:endParaRPr lang="en-US" altLang="en-US" sz="2400" dirty="0" smtClean="0">
              <a:latin typeface="Rockwell" pitchFamily="18" charset="0"/>
            </a:endParaRPr>
          </a:p>
          <a:p>
            <a:pPr lvl="1">
              <a:lnSpc>
                <a:spcPts val="2763"/>
              </a:lnSpc>
            </a:pPr>
            <a:r>
              <a:rPr lang="en-US" altLang="en-US" sz="1600" dirty="0" smtClean="0">
                <a:latin typeface="Rockwell" pitchFamily="18" charset="0"/>
              </a:rPr>
              <a:t>T0C13 </a:t>
            </a:r>
            <a:r>
              <a:rPr lang="en-US" altLang="en-US" sz="2000" dirty="0" smtClean="0">
                <a:latin typeface="Rockwell" pitchFamily="18" charset="0"/>
              </a:rPr>
              <a:t> </a:t>
            </a:r>
            <a:r>
              <a:rPr lang="en-CA" altLang="en-US" sz="2400" dirty="0" smtClean="0">
                <a:solidFill>
                  <a:srgbClr val="000080"/>
                </a:solidFill>
                <a:latin typeface="Rockwell" pitchFamily="18" charset="0"/>
                <a:cs typeface="Tahoma Bold" pitchFamily="34" charset="0"/>
              </a:rPr>
              <a:t>If the averaging time for exposure is 6 minutes, </a:t>
            </a:r>
            <a:r>
              <a:rPr lang="en-CA" altLang="en-US" b="1" dirty="0" smtClean="0">
                <a:solidFill>
                  <a:srgbClr val="000080"/>
                </a:solidFill>
                <a:latin typeface="Rockwell" pitchFamily="18" charset="0"/>
                <a:cs typeface="Tahoma Bold" pitchFamily="34" charset="0"/>
              </a:rPr>
              <a:t>2 times </a:t>
            </a:r>
            <a:r>
              <a:rPr lang="en-CA" altLang="en-US" sz="2400" dirty="0" smtClean="0">
                <a:solidFill>
                  <a:srgbClr val="000080"/>
                </a:solidFill>
                <a:latin typeface="Rockwell" pitchFamily="18" charset="0"/>
                <a:cs typeface="Tahoma Bold" pitchFamily="34" charset="0"/>
              </a:rPr>
              <a:t>the </a:t>
            </a:r>
            <a:r>
              <a:rPr lang="en-CA" altLang="en-US" sz="2400" b="1" dirty="0" smtClean="0">
                <a:solidFill>
                  <a:srgbClr val="000080"/>
                </a:solidFill>
                <a:latin typeface="Rockwell" pitchFamily="18" charset="0"/>
                <a:cs typeface="Tahoma Bold" pitchFamily="34" charset="0"/>
              </a:rPr>
              <a:t>power density </a:t>
            </a:r>
            <a:r>
              <a:rPr lang="en-CA" altLang="en-US" sz="2400" dirty="0" smtClean="0">
                <a:solidFill>
                  <a:srgbClr val="000080"/>
                </a:solidFill>
                <a:latin typeface="Rockwell" pitchFamily="18" charset="0"/>
                <a:cs typeface="Tahoma Bold" pitchFamily="34" charset="0"/>
              </a:rPr>
              <a:t>is permitted if the signal is present for 3 minutes and absent for 3 minutes rather than being present for the entire 6 minutes.  </a:t>
            </a:r>
            <a:r>
              <a:rPr lang="en-US" sz="2400" dirty="0" smtClean="0">
                <a:latin typeface="Rockwell"/>
                <a:ea typeface="Times New Roman"/>
                <a:cs typeface="Arial" pitchFamily="34" charset="0"/>
              </a:rPr>
              <a:t>This </a:t>
            </a:r>
            <a:r>
              <a:rPr lang="en-US" sz="2400" dirty="0">
                <a:latin typeface="Rockwell"/>
                <a:ea typeface="Times New Roman"/>
                <a:cs typeface="Arial" pitchFamily="34" charset="0"/>
              </a:rPr>
              <a:t>is based on </a:t>
            </a:r>
            <a:r>
              <a:rPr lang="en-US" sz="2400" b="1" dirty="0">
                <a:latin typeface="Rockwell"/>
                <a:ea typeface="Times New Roman"/>
                <a:cs typeface="Arial" pitchFamily="34" charset="0"/>
              </a:rPr>
              <a:t>exposure limits </a:t>
            </a:r>
            <a:r>
              <a:rPr lang="en-US" sz="2400" dirty="0">
                <a:latin typeface="Rockwell"/>
                <a:ea typeface="Times New Roman"/>
                <a:cs typeface="Arial" pitchFamily="34" charset="0"/>
              </a:rPr>
              <a:t>for a given </a:t>
            </a:r>
            <a:r>
              <a:rPr lang="en-US" sz="2400" dirty="0" smtClean="0">
                <a:latin typeface="Rockwell"/>
                <a:ea typeface="Times New Roman"/>
                <a:cs typeface="Arial" pitchFamily="34" charset="0"/>
              </a:rPr>
              <a:t>frequency from the </a:t>
            </a:r>
            <a:r>
              <a:rPr lang="en-US" sz="2400" dirty="0">
                <a:latin typeface="Rockwell" pitchFamily="18" charset="0"/>
              </a:rPr>
              <a:t>FCC OET Bulletin </a:t>
            </a:r>
            <a:r>
              <a:rPr lang="en-US" sz="2400" dirty="0" smtClean="0">
                <a:latin typeface="Rockwell" pitchFamily="18" charset="0"/>
              </a:rPr>
              <a:t>65 or computer modeling tools.</a:t>
            </a:r>
            <a:r>
              <a:rPr lang="en-US" sz="2400" dirty="0" smtClean="0">
                <a:latin typeface="Rockwell"/>
                <a:ea typeface="Times New Roman"/>
                <a:cs typeface="Arial" pitchFamily="34" charset="0"/>
              </a:rPr>
              <a:t>  </a:t>
            </a:r>
            <a:r>
              <a:rPr lang="en-US" sz="2400" b="1" dirty="0">
                <a:latin typeface="Rockwell"/>
                <a:ea typeface="Times New Roman"/>
                <a:cs typeface="Arial" pitchFamily="34" charset="0"/>
              </a:rPr>
              <a:t>Duty cycle </a:t>
            </a:r>
            <a:r>
              <a:rPr lang="en-US" sz="2400" dirty="0">
                <a:latin typeface="Rockwell"/>
                <a:ea typeface="Times New Roman"/>
                <a:cs typeface="Arial" pitchFamily="34" charset="0"/>
              </a:rPr>
              <a:t>is used as the time the signal is present.</a:t>
            </a:r>
            <a:endParaRPr lang="en-CA" altLang="en-US" sz="2400" dirty="0" smtClean="0">
              <a:solidFill>
                <a:srgbClr val="000080"/>
              </a:solidFill>
              <a:latin typeface="Rockwell" pitchFamily="18" charset="0"/>
              <a:cs typeface="Tahom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latin typeface="Rockwell" pitchFamily="18" charset="0"/>
              </a:rPr>
              <a:t>Safety First!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0025"/>
            <a:ext cx="9144000" cy="5387975"/>
          </a:xfrm>
        </p:spPr>
        <p:txBody>
          <a:bodyPr/>
          <a:lstStyle/>
          <a:p>
            <a:pPr marL="109538" lvl="1" indent="0" algn="ctr" eaLnBrk="1" hangingPunct="1">
              <a:buNone/>
            </a:pPr>
            <a:r>
              <a:rPr lang="en-US" altLang="en-US" sz="2400" b="1" dirty="0" smtClean="0">
                <a:latin typeface="Rockwell" pitchFamily="18" charset="0"/>
              </a:rPr>
              <a:t>Electrical shock can be a problem at your station.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84363" y="3697288"/>
            <a:ext cx="5913437" cy="2611437"/>
            <a:chOff x="593" y="1119"/>
            <a:chExt cx="4360" cy="2292"/>
          </a:xfrm>
        </p:grpSpPr>
        <p:sp>
          <p:nvSpPr>
            <p:cNvPr id="4115" name="Freeform 4"/>
            <p:cNvSpPr>
              <a:spLocks noChangeArrowheads="1"/>
            </p:cNvSpPr>
            <p:nvPr/>
          </p:nvSpPr>
          <p:spPr bwMode="auto">
            <a:xfrm>
              <a:off x="1705" y="1931"/>
              <a:ext cx="2484" cy="1303"/>
            </a:xfrm>
            <a:custGeom>
              <a:avLst/>
              <a:gdLst>
                <a:gd name="T0" fmla="*/ 0 w 10955"/>
                <a:gd name="T1" fmla="*/ 0 h 5745"/>
                <a:gd name="T2" fmla="*/ 0 w 10955"/>
                <a:gd name="T3" fmla="*/ 0 h 5745"/>
                <a:gd name="T4" fmla="*/ 0 w 10955"/>
                <a:gd name="T5" fmla="*/ 0 h 5745"/>
                <a:gd name="T6" fmla="*/ 0 w 10955"/>
                <a:gd name="T7" fmla="*/ 0 h 5745"/>
                <a:gd name="T8" fmla="*/ 0 w 10955"/>
                <a:gd name="T9" fmla="*/ 0 h 57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5"/>
                <a:gd name="T16" fmla="*/ 0 h 5745"/>
                <a:gd name="T17" fmla="*/ 10955 w 10955"/>
                <a:gd name="T18" fmla="*/ 5745 h 57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5" h="5745">
                  <a:moveTo>
                    <a:pt x="10954" y="0"/>
                  </a:moveTo>
                  <a:lnTo>
                    <a:pt x="10954" y="5744"/>
                  </a:lnTo>
                  <a:lnTo>
                    <a:pt x="0" y="5744"/>
                  </a:lnTo>
                  <a:lnTo>
                    <a:pt x="0" y="0"/>
                  </a:lnTo>
                  <a:lnTo>
                    <a:pt x="10954" y="0"/>
                  </a:lnTo>
                </a:path>
              </a:pathLst>
            </a:custGeom>
            <a:solidFill>
              <a:srgbClr val="969696"/>
            </a:solidFill>
            <a:ln w="12600">
              <a:solidFill>
                <a:srgbClr val="333333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116" name="Freeform 5"/>
            <p:cNvSpPr>
              <a:spLocks noChangeArrowheads="1"/>
            </p:cNvSpPr>
            <p:nvPr/>
          </p:nvSpPr>
          <p:spPr bwMode="auto">
            <a:xfrm>
              <a:off x="1829" y="2074"/>
              <a:ext cx="2215" cy="188"/>
            </a:xfrm>
            <a:custGeom>
              <a:avLst/>
              <a:gdLst>
                <a:gd name="T0" fmla="*/ 0 w 9769"/>
                <a:gd name="T1" fmla="*/ 0 h 830"/>
                <a:gd name="T2" fmla="*/ 0 w 9769"/>
                <a:gd name="T3" fmla="*/ 0 h 830"/>
                <a:gd name="T4" fmla="*/ 0 w 9769"/>
                <a:gd name="T5" fmla="*/ 0 h 830"/>
                <a:gd name="T6" fmla="*/ 0 w 9769"/>
                <a:gd name="T7" fmla="*/ 0 h 830"/>
                <a:gd name="T8" fmla="*/ 0 w 9769"/>
                <a:gd name="T9" fmla="*/ 0 h 8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69"/>
                <a:gd name="T16" fmla="*/ 0 h 830"/>
                <a:gd name="T17" fmla="*/ 9769 w 9769"/>
                <a:gd name="T18" fmla="*/ 830 h 8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69" h="830">
                  <a:moveTo>
                    <a:pt x="0" y="0"/>
                  </a:moveTo>
                  <a:lnTo>
                    <a:pt x="9768" y="0"/>
                  </a:lnTo>
                  <a:lnTo>
                    <a:pt x="9768" y="829"/>
                  </a:lnTo>
                  <a:lnTo>
                    <a:pt x="0" y="829"/>
                  </a:lnTo>
                  <a:lnTo>
                    <a:pt x="0" y="0"/>
                  </a:lnTo>
                </a:path>
              </a:pathLst>
            </a:custGeom>
            <a:solidFill>
              <a:srgbClr val="FF9900"/>
            </a:solidFill>
            <a:ln w="12600">
              <a:solidFill>
                <a:srgbClr val="333333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117" name="Freeform 6"/>
            <p:cNvSpPr>
              <a:spLocks noChangeArrowheads="1"/>
            </p:cNvSpPr>
            <p:nvPr/>
          </p:nvSpPr>
          <p:spPr bwMode="auto">
            <a:xfrm>
              <a:off x="3429" y="2101"/>
              <a:ext cx="143" cy="133"/>
            </a:xfrm>
            <a:custGeom>
              <a:avLst/>
              <a:gdLst>
                <a:gd name="T0" fmla="*/ 0 w 632"/>
                <a:gd name="T1" fmla="*/ 0 h 585"/>
                <a:gd name="T2" fmla="*/ 0 w 632"/>
                <a:gd name="T3" fmla="*/ 0 h 585"/>
                <a:gd name="T4" fmla="*/ 0 w 632"/>
                <a:gd name="T5" fmla="*/ 0 h 585"/>
                <a:gd name="T6" fmla="*/ 0 w 632"/>
                <a:gd name="T7" fmla="*/ 0 h 585"/>
                <a:gd name="T8" fmla="*/ 0 w 632"/>
                <a:gd name="T9" fmla="*/ 0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2"/>
                <a:gd name="T16" fmla="*/ 0 h 585"/>
                <a:gd name="T17" fmla="*/ 632 w 632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2" h="585">
                  <a:moveTo>
                    <a:pt x="0" y="0"/>
                  </a:moveTo>
                  <a:lnTo>
                    <a:pt x="631" y="0"/>
                  </a:lnTo>
                  <a:lnTo>
                    <a:pt x="631" y="584"/>
                  </a:lnTo>
                  <a:lnTo>
                    <a:pt x="0" y="58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600">
              <a:solidFill>
                <a:srgbClr val="333333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118" name="AutoShape 7"/>
            <p:cNvSpPr>
              <a:spLocks noChangeArrowheads="1"/>
            </p:cNvSpPr>
            <p:nvPr/>
          </p:nvSpPr>
          <p:spPr bwMode="auto">
            <a:xfrm>
              <a:off x="1831" y="2452"/>
              <a:ext cx="33" cy="55"/>
            </a:xfrm>
            <a:prstGeom prst="roundRect">
              <a:avLst>
                <a:gd name="adj" fmla="val 3125"/>
              </a:avLst>
            </a:prstGeom>
            <a:solidFill>
              <a:srgbClr val="996633"/>
            </a:solidFill>
            <a:ln w="12600">
              <a:solidFill>
                <a:srgbClr val="333333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>
                <a:solidFill>
                  <a:srgbClr val="FF0000"/>
                </a:solidFill>
                <a:latin typeface="Rockwell" pitchFamily="18" charset="0"/>
              </a:endParaRPr>
            </a:p>
          </p:txBody>
        </p:sp>
        <p:sp>
          <p:nvSpPr>
            <p:cNvPr id="4119" name="AutoShape 8"/>
            <p:cNvSpPr>
              <a:spLocks noChangeArrowheads="1"/>
            </p:cNvSpPr>
            <p:nvPr/>
          </p:nvSpPr>
          <p:spPr bwMode="auto">
            <a:xfrm>
              <a:off x="1938" y="2452"/>
              <a:ext cx="261" cy="54"/>
            </a:xfrm>
            <a:prstGeom prst="roundRect">
              <a:avLst>
                <a:gd name="adj" fmla="val 1852"/>
              </a:avLst>
            </a:prstGeom>
            <a:solidFill>
              <a:srgbClr val="996633"/>
            </a:solidFill>
            <a:ln w="12600">
              <a:solidFill>
                <a:srgbClr val="333333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>
                <a:solidFill>
                  <a:srgbClr val="FF0000"/>
                </a:solidFill>
                <a:latin typeface="Rockwell" pitchFamily="18" charset="0"/>
              </a:endParaRPr>
            </a:p>
          </p:txBody>
        </p:sp>
        <p:sp>
          <p:nvSpPr>
            <p:cNvPr id="4120" name="AutoShape 9"/>
            <p:cNvSpPr>
              <a:spLocks noChangeArrowheads="1"/>
            </p:cNvSpPr>
            <p:nvPr/>
          </p:nvSpPr>
          <p:spPr bwMode="auto">
            <a:xfrm>
              <a:off x="2270" y="2448"/>
              <a:ext cx="571" cy="65"/>
            </a:xfrm>
            <a:prstGeom prst="roundRect">
              <a:avLst>
                <a:gd name="adj" fmla="val 1560"/>
              </a:avLst>
            </a:prstGeom>
            <a:solidFill>
              <a:srgbClr val="996633"/>
            </a:solidFill>
            <a:ln w="12600">
              <a:solidFill>
                <a:srgbClr val="333333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>
                <a:solidFill>
                  <a:srgbClr val="FF0000"/>
                </a:solidFill>
                <a:latin typeface="Rockwell" pitchFamily="18" charset="0"/>
              </a:endParaRPr>
            </a:p>
          </p:txBody>
        </p:sp>
        <p:sp>
          <p:nvSpPr>
            <p:cNvPr id="4121" name="AutoShape 10"/>
            <p:cNvSpPr>
              <a:spLocks noChangeArrowheads="1"/>
            </p:cNvSpPr>
            <p:nvPr/>
          </p:nvSpPr>
          <p:spPr bwMode="auto">
            <a:xfrm>
              <a:off x="2915" y="2451"/>
              <a:ext cx="491" cy="59"/>
            </a:xfrm>
            <a:prstGeom prst="roundRect">
              <a:avLst>
                <a:gd name="adj" fmla="val 1722"/>
              </a:avLst>
            </a:prstGeom>
            <a:solidFill>
              <a:srgbClr val="996633"/>
            </a:solidFill>
            <a:ln w="12600">
              <a:solidFill>
                <a:srgbClr val="333333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>
                <a:solidFill>
                  <a:srgbClr val="FF0000"/>
                </a:solidFill>
                <a:latin typeface="Rockwell" pitchFamily="18" charset="0"/>
              </a:endParaRPr>
            </a:p>
          </p:txBody>
        </p:sp>
        <p:sp>
          <p:nvSpPr>
            <p:cNvPr id="4122" name="AutoShape 11"/>
            <p:cNvSpPr>
              <a:spLocks noChangeArrowheads="1"/>
            </p:cNvSpPr>
            <p:nvPr/>
          </p:nvSpPr>
          <p:spPr bwMode="auto">
            <a:xfrm>
              <a:off x="3479" y="2451"/>
              <a:ext cx="427" cy="56"/>
            </a:xfrm>
            <a:prstGeom prst="roundRect">
              <a:avLst>
                <a:gd name="adj" fmla="val 1782"/>
              </a:avLst>
            </a:prstGeom>
            <a:solidFill>
              <a:srgbClr val="996633"/>
            </a:solidFill>
            <a:ln w="12600">
              <a:solidFill>
                <a:srgbClr val="333333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>
                <a:solidFill>
                  <a:srgbClr val="FF0000"/>
                </a:solidFill>
                <a:latin typeface="Rockwell" pitchFamily="18" charset="0"/>
              </a:endParaRPr>
            </a:p>
          </p:txBody>
        </p:sp>
        <p:sp>
          <p:nvSpPr>
            <p:cNvPr id="4123" name="Freeform 12"/>
            <p:cNvSpPr>
              <a:spLocks noChangeArrowheads="1"/>
            </p:cNvSpPr>
            <p:nvPr/>
          </p:nvSpPr>
          <p:spPr bwMode="auto">
            <a:xfrm>
              <a:off x="3672" y="2820"/>
              <a:ext cx="393" cy="268"/>
            </a:xfrm>
            <a:custGeom>
              <a:avLst/>
              <a:gdLst>
                <a:gd name="T0" fmla="*/ 0 w 1734"/>
                <a:gd name="T1" fmla="*/ 0 h 1184"/>
                <a:gd name="T2" fmla="*/ 0 w 1734"/>
                <a:gd name="T3" fmla="*/ 0 h 1184"/>
                <a:gd name="T4" fmla="*/ 0 w 1734"/>
                <a:gd name="T5" fmla="*/ 0 h 1184"/>
                <a:gd name="T6" fmla="*/ 0 w 1734"/>
                <a:gd name="T7" fmla="*/ 0 h 1184"/>
                <a:gd name="T8" fmla="*/ 0 w 1734"/>
                <a:gd name="T9" fmla="*/ 0 h 1184"/>
                <a:gd name="T10" fmla="*/ 0 w 1734"/>
                <a:gd name="T11" fmla="*/ 0 h 1184"/>
                <a:gd name="T12" fmla="*/ 0 w 1734"/>
                <a:gd name="T13" fmla="*/ 0 h 1184"/>
                <a:gd name="T14" fmla="*/ 0 w 1734"/>
                <a:gd name="T15" fmla="*/ 0 h 1184"/>
                <a:gd name="T16" fmla="*/ 0 w 1734"/>
                <a:gd name="T17" fmla="*/ 0 h 1184"/>
                <a:gd name="T18" fmla="*/ 0 w 1734"/>
                <a:gd name="T19" fmla="*/ 0 h 1184"/>
                <a:gd name="T20" fmla="*/ 0 w 1734"/>
                <a:gd name="T21" fmla="*/ 0 h 1184"/>
                <a:gd name="T22" fmla="*/ 0 w 1734"/>
                <a:gd name="T23" fmla="*/ 0 h 1184"/>
                <a:gd name="T24" fmla="*/ 0 w 1734"/>
                <a:gd name="T25" fmla="*/ 0 h 1184"/>
                <a:gd name="T26" fmla="*/ 0 w 1734"/>
                <a:gd name="T27" fmla="*/ 0 h 1184"/>
                <a:gd name="T28" fmla="*/ 0 w 1734"/>
                <a:gd name="T29" fmla="*/ 0 h 1184"/>
                <a:gd name="T30" fmla="*/ 0 w 1734"/>
                <a:gd name="T31" fmla="*/ 0 h 1184"/>
                <a:gd name="T32" fmla="*/ 0 w 1734"/>
                <a:gd name="T33" fmla="*/ 0 h 1184"/>
                <a:gd name="T34" fmla="*/ 0 w 1734"/>
                <a:gd name="T35" fmla="*/ 0 h 1184"/>
                <a:gd name="T36" fmla="*/ 0 w 1734"/>
                <a:gd name="T37" fmla="*/ 0 h 1184"/>
                <a:gd name="T38" fmla="*/ 0 w 1734"/>
                <a:gd name="T39" fmla="*/ 0 h 1184"/>
                <a:gd name="T40" fmla="*/ 0 w 1734"/>
                <a:gd name="T41" fmla="*/ 0 h 1184"/>
                <a:gd name="T42" fmla="*/ 0 w 1734"/>
                <a:gd name="T43" fmla="*/ 0 h 1184"/>
                <a:gd name="T44" fmla="*/ 0 w 1734"/>
                <a:gd name="T45" fmla="*/ 0 h 1184"/>
                <a:gd name="T46" fmla="*/ 0 w 1734"/>
                <a:gd name="T47" fmla="*/ 0 h 1184"/>
                <a:gd name="T48" fmla="*/ 0 w 1734"/>
                <a:gd name="T49" fmla="*/ 0 h 11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34"/>
                <a:gd name="T76" fmla="*/ 0 h 1184"/>
                <a:gd name="T77" fmla="*/ 1734 w 1734"/>
                <a:gd name="T78" fmla="*/ 1184 h 11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34" h="1184">
                  <a:moveTo>
                    <a:pt x="1733" y="0"/>
                  </a:moveTo>
                  <a:lnTo>
                    <a:pt x="1733" y="1183"/>
                  </a:lnTo>
                  <a:lnTo>
                    <a:pt x="0" y="1183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1722" y="11"/>
                  </a:lnTo>
                  <a:lnTo>
                    <a:pt x="1722" y="1167"/>
                  </a:lnTo>
                  <a:lnTo>
                    <a:pt x="15" y="1167"/>
                  </a:lnTo>
                  <a:lnTo>
                    <a:pt x="15" y="11"/>
                  </a:lnTo>
                  <a:lnTo>
                    <a:pt x="26" y="26"/>
                  </a:lnTo>
                  <a:lnTo>
                    <a:pt x="1707" y="26"/>
                  </a:lnTo>
                  <a:lnTo>
                    <a:pt x="1707" y="1153"/>
                  </a:lnTo>
                  <a:lnTo>
                    <a:pt x="26" y="1153"/>
                  </a:lnTo>
                  <a:lnTo>
                    <a:pt x="26" y="26"/>
                  </a:lnTo>
                  <a:lnTo>
                    <a:pt x="45" y="42"/>
                  </a:lnTo>
                  <a:lnTo>
                    <a:pt x="1691" y="42"/>
                  </a:lnTo>
                  <a:lnTo>
                    <a:pt x="1691" y="1141"/>
                  </a:lnTo>
                  <a:lnTo>
                    <a:pt x="45" y="1141"/>
                  </a:lnTo>
                  <a:lnTo>
                    <a:pt x="45" y="42"/>
                  </a:lnTo>
                  <a:lnTo>
                    <a:pt x="58" y="53"/>
                  </a:lnTo>
                  <a:lnTo>
                    <a:pt x="1676" y="53"/>
                  </a:lnTo>
                  <a:lnTo>
                    <a:pt x="1676" y="1125"/>
                  </a:lnTo>
                  <a:lnTo>
                    <a:pt x="58" y="1125"/>
                  </a:lnTo>
                  <a:lnTo>
                    <a:pt x="58" y="53"/>
                  </a:lnTo>
                  <a:lnTo>
                    <a:pt x="1733" y="0"/>
                  </a:lnTo>
                </a:path>
              </a:pathLst>
            </a:custGeom>
            <a:solidFill>
              <a:srgbClr val="FF9900"/>
            </a:solidFill>
            <a:ln w="12600">
              <a:solidFill>
                <a:srgbClr val="333333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124" name="Freeform 13"/>
            <p:cNvSpPr>
              <a:spLocks noChangeArrowheads="1"/>
            </p:cNvSpPr>
            <p:nvPr/>
          </p:nvSpPr>
          <p:spPr bwMode="auto">
            <a:xfrm>
              <a:off x="2533" y="2820"/>
              <a:ext cx="539" cy="268"/>
            </a:xfrm>
            <a:custGeom>
              <a:avLst/>
              <a:gdLst>
                <a:gd name="T0" fmla="*/ 0 w 2377"/>
                <a:gd name="T1" fmla="*/ 0 h 1184"/>
                <a:gd name="T2" fmla="*/ 0 w 2377"/>
                <a:gd name="T3" fmla="*/ 0 h 1184"/>
                <a:gd name="T4" fmla="*/ 0 w 2377"/>
                <a:gd name="T5" fmla="*/ 0 h 1184"/>
                <a:gd name="T6" fmla="*/ 0 w 2377"/>
                <a:gd name="T7" fmla="*/ 0 h 1184"/>
                <a:gd name="T8" fmla="*/ 0 w 2377"/>
                <a:gd name="T9" fmla="*/ 0 h 1184"/>
                <a:gd name="T10" fmla="*/ 0 w 2377"/>
                <a:gd name="T11" fmla="*/ 0 h 1184"/>
                <a:gd name="T12" fmla="*/ 0 w 2377"/>
                <a:gd name="T13" fmla="*/ 0 h 1184"/>
                <a:gd name="T14" fmla="*/ 0 w 2377"/>
                <a:gd name="T15" fmla="*/ 0 h 1184"/>
                <a:gd name="T16" fmla="*/ 0 w 2377"/>
                <a:gd name="T17" fmla="*/ 0 h 1184"/>
                <a:gd name="T18" fmla="*/ 0 w 2377"/>
                <a:gd name="T19" fmla="*/ 0 h 1184"/>
                <a:gd name="T20" fmla="*/ 0 w 2377"/>
                <a:gd name="T21" fmla="*/ 0 h 1184"/>
                <a:gd name="T22" fmla="*/ 0 w 2377"/>
                <a:gd name="T23" fmla="*/ 0 h 1184"/>
                <a:gd name="T24" fmla="*/ 0 w 2377"/>
                <a:gd name="T25" fmla="*/ 0 h 1184"/>
                <a:gd name="T26" fmla="*/ 0 w 2377"/>
                <a:gd name="T27" fmla="*/ 0 h 1184"/>
                <a:gd name="T28" fmla="*/ 0 w 2377"/>
                <a:gd name="T29" fmla="*/ 0 h 1184"/>
                <a:gd name="T30" fmla="*/ 0 w 2377"/>
                <a:gd name="T31" fmla="*/ 0 h 1184"/>
                <a:gd name="T32" fmla="*/ 0 w 2377"/>
                <a:gd name="T33" fmla="*/ 0 h 1184"/>
                <a:gd name="T34" fmla="*/ 0 w 2377"/>
                <a:gd name="T35" fmla="*/ 0 h 1184"/>
                <a:gd name="T36" fmla="*/ 0 w 2377"/>
                <a:gd name="T37" fmla="*/ 0 h 1184"/>
                <a:gd name="T38" fmla="*/ 0 w 2377"/>
                <a:gd name="T39" fmla="*/ 0 h 1184"/>
                <a:gd name="T40" fmla="*/ 0 w 2377"/>
                <a:gd name="T41" fmla="*/ 0 h 1184"/>
                <a:gd name="T42" fmla="*/ 0 w 2377"/>
                <a:gd name="T43" fmla="*/ 0 h 1184"/>
                <a:gd name="T44" fmla="*/ 0 w 2377"/>
                <a:gd name="T45" fmla="*/ 0 h 1184"/>
                <a:gd name="T46" fmla="*/ 0 w 2377"/>
                <a:gd name="T47" fmla="*/ 0 h 1184"/>
                <a:gd name="T48" fmla="*/ 0 w 2377"/>
                <a:gd name="T49" fmla="*/ 0 h 11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77"/>
                <a:gd name="T76" fmla="*/ 0 h 1184"/>
                <a:gd name="T77" fmla="*/ 2377 w 2377"/>
                <a:gd name="T78" fmla="*/ 1184 h 11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77" h="1184">
                  <a:moveTo>
                    <a:pt x="2376" y="0"/>
                  </a:moveTo>
                  <a:lnTo>
                    <a:pt x="2376" y="1183"/>
                  </a:lnTo>
                  <a:lnTo>
                    <a:pt x="0" y="1183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2360" y="11"/>
                  </a:lnTo>
                  <a:lnTo>
                    <a:pt x="2360" y="1167"/>
                  </a:lnTo>
                  <a:lnTo>
                    <a:pt x="15" y="1167"/>
                  </a:lnTo>
                  <a:lnTo>
                    <a:pt x="15" y="11"/>
                  </a:lnTo>
                  <a:lnTo>
                    <a:pt x="30" y="26"/>
                  </a:lnTo>
                  <a:lnTo>
                    <a:pt x="2346" y="26"/>
                  </a:lnTo>
                  <a:lnTo>
                    <a:pt x="2346" y="1153"/>
                  </a:lnTo>
                  <a:lnTo>
                    <a:pt x="30" y="1153"/>
                  </a:lnTo>
                  <a:lnTo>
                    <a:pt x="30" y="26"/>
                  </a:lnTo>
                  <a:lnTo>
                    <a:pt x="45" y="42"/>
                  </a:lnTo>
                  <a:lnTo>
                    <a:pt x="2329" y="42"/>
                  </a:lnTo>
                  <a:lnTo>
                    <a:pt x="2329" y="1141"/>
                  </a:lnTo>
                  <a:lnTo>
                    <a:pt x="45" y="1141"/>
                  </a:lnTo>
                  <a:lnTo>
                    <a:pt x="45" y="42"/>
                  </a:lnTo>
                  <a:lnTo>
                    <a:pt x="60" y="53"/>
                  </a:lnTo>
                  <a:lnTo>
                    <a:pt x="2315" y="53"/>
                  </a:lnTo>
                  <a:lnTo>
                    <a:pt x="2315" y="1125"/>
                  </a:lnTo>
                  <a:lnTo>
                    <a:pt x="60" y="1125"/>
                  </a:lnTo>
                  <a:lnTo>
                    <a:pt x="60" y="53"/>
                  </a:lnTo>
                  <a:lnTo>
                    <a:pt x="2376" y="0"/>
                  </a:lnTo>
                </a:path>
              </a:pathLst>
            </a:custGeom>
            <a:solidFill>
              <a:srgbClr val="FF9900"/>
            </a:solidFill>
            <a:ln w="12600">
              <a:solidFill>
                <a:srgbClr val="333333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125" name="Freeform 14"/>
            <p:cNvSpPr>
              <a:spLocks noChangeArrowheads="1"/>
            </p:cNvSpPr>
            <p:nvPr/>
          </p:nvSpPr>
          <p:spPr bwMode="auto">
            <a:xfrm>
              <a:off x="907" y="2114"/>
              <a:ext cx="424" cy="267"/>
            </a:xfrm>
            <a:custGeom>
              <a:avLst/>
              <a:gdLst>
                <a:gd name="T0" fmla="*/ 0 w 1869"/>
                <a:gd name="T1" fmla="*/ 0 h 1176"/>
                <a:gd name="T2" fmla="*/ 0 w 1869"/>
                <a:gd name="T3" fmla="*/ 0 h 1176"/>
                <a:gd name="T4" fmla="*/ 0 w 1869"/>
                <a:gd name="T5" fmla="*/ 0 h 1176"/>
                <a:gd name="T6" fmla="*/ 0 w 1869"/>
                <a:gd name="T7" fmla="*/ 0 h 1176"/>
                <a:gd name="T8" fmla="*/ 0 w 1869"/>
                <a:gd name="T9" fmla="*/ 0 h 1176"/>
                <a:gd name="T10" fmla="*/ 0 w 1869"/>
                <a:gd name="T11" fmla="*/ 0 h 1176"/>
                <a:gd name="T12" fmla="*/ 0 w 1869"/>
                <a:gd name="T13" fmla="*/ 0 h 1176"/>
                <a:gd name="T14" fmla="*/ 0 w 1869"/>
                <a:gd name="T15" fmla="*/ 0 h 1176"/>
                <a:gd name="T16" fmla="*/ 0 w 1869"/>
                <a:gd name="T17" fmla="*/ 0 h 1176"/>
                <a:gd name="T18" fmla="*/ 0 w 1869"/>
                <a:gd name="T19" fmla="*/ 0 h 1176"/>
                <a:gd name="T20" fmla="*/ 0 w 1869"/>
                <a:gd name="T21" fmla="*/ 0 h 1176"/>
                <a:gd name="T22" fmla="*/ 0 w 1869"/>
                <a:gd name="T23" fmla="*/ 0 h 1176"/>
                <a:gd name="T24" fmla="*/ 0 w 1869"/>
                <a:gd name="T25" fmla="*/ 0 h 1176"/>
                <a:gd name="T26" fmla="*/ 0 w 1869"/>
                <a:gd name="T27" fmla="*/ 0 h 1176"/>
                <a:gd name="T28" fmla="*/ 0 w 1869"/>
                <a:gd name="T29" fmla="*/ 0 h 1176"/>
                <a:gd name="T30" fmla="*/ 0 w 1869"/>
                <a:gd name="T31" fmla="*/ 0 h 1176"/>
                <a:gd name="T32" fmla="*/ 0 w 1869"/>
                <a:gd name="T33" fmla="*/ 0 h 1176"/>
                <a:gd name="T34" fmla="*/ 0 w 1869"/>
                <a:gd name="T35" fmla="*/ 0 h 1176"/>
                <a:gd name="T36" fmla="*/ 0 w 1869"/>
                <a:gd name="T37" fmla="*/ 0 h 1176"/>
                <a:gd name="T38" fmla="*/ 0 w 1869"/>
                <a:gd name="T39" fmla="*/ 0 h 1176"/>
                <a:gd name="T40" fmla="*/ 0 w 1869"/>
                <a:gd name="T41" fmla="*/ 0 h 1176"/>
                <a:gd name="T42" fmla="*/ 0 w 1869"/>
                <a:gd name="T43" fmla="*/ 0 h 1176"/>
                <a:gd name="T44" fmla="*/ 0 w 1869"/>
                <a:gd name="T45" fmla="*/ 0 h 1176"/>
                <a:gd name="T46" fmla="*/ 0 w 1869"/>
                <a:gd name="T47" fmla="*/ 0 h 11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69"/>
                <a:gd name="T73" fmla="*/ 0 h 1176"/>
                <a:gd name="T74" fmla="*/ 1869 w 1869"/>
                <a:gd name="T75" fmla="*/ 1176 h 117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69" h="1176">
                  <a:moveTo>
                    <a:pt x="1868" y="1175"/>
                  </a:moveTo>
                  <a:lnTo>
                    <a:pt x="1868" y="1070"/>
                  </a:lnTo>
                  <a:lnTo>
                    <a:pt x="1868" y="1025"/>
                  </a:lnTo>
                  <a:lnTo>
                    <a:pt x="1861" y="978"/>
                  </a:lnTo>
                  <a:lnTo>
                    <a:pt x="1845" y="936"/>
                  </a:lnTo>
                  <a:lnTo>
                    <a:pt x="1826" y="893"/>
                  </a:lnTo>
                  <a:lnTo>
                    <a:pt x="1803" y="855"/>
                  </a:lnTo>
                  <a:lnTo>
                    <a:pt x="1776" y="820"/>
                  </a:lnTo>
                  <a:lnTo>
                    <a:pt x="1688" y="728"/>
                  </a:lnTo>
                  <a:lnTo>
                    <a:pt x="1595" y="642"/>
                  </a:lnTo>
                  <a:lnTo>
                    <a:pt x="1502" y="557"/>
                  </a:lnTo>
                  <a:lnTo>
                    <a:pt x="1402" y="481"/>
                  </a:lnTo>
                  <a:lnTo>
                    <a:pt x="1302" y="407"/>
                  </a:lnTo>
                  <a:lnTo>
                    <a:pt x="1194" y="342"/>
                  </a:lnTo>
                  <a:lnTo>
                    <a:pt x="1087" y="280"/>
                  </a:lnTo>
                  <a:lnTo>
                    <a:pt x="970" y="226"/>
                  </a:lnTo>
                  <a:lnTo>
                    <a:pt x="857" y="176"/>
                  </a:lnTo>
                  <a:lnTo>
                    <a:pt x="740" y="130"/>
                  </a:lnTo>
                  <a:lnTo>
                    <a:pt x="620" y="96"/>
                  </a:lnTo>
                  <a:lnTo>
                    <a:pt x="496" y="60"/>
                  </a:lnTo>
                  <a:lnTo>
                    <a:pt x="372" y="38"/>
                  </a:lnTo>
                  <a:lnTo>
                    <a:pt x="249" y="19"/>
                  </a:lnTo>
                  <a:lnTo>
                    <a:pt x="126" y="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15"/>
            <p:cNvSpPr>
              <a:spLocks noChangeShapeType="1"/>
            </p:cNvSpPr>
            <p:nvPr/>
          </p:nvSpPr>
          <p:spPr bwMode="auto">
            <a:xfrm>
              <a:off x="1333" y="2302"/>
              <a:ext cx="58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16"/>
            <p:cNvSpPr>
              <a:spLocks noChangeArrowheads="1"/>
            </p:cNvSpPr>
            <p:nvPr/>
          </p:nvSpPr>
          <p:spPr bwMode="auto">
            <a:xfrm>
              <a:off x="1333" y="2433"/>
              <a:ext cx="58" cy="748"/>
            </a:xfrm>
            <a:custGeom>
              <a:avLst/>
              <a:gdLst>
                <a:gd name="T0" fmla="*/ 0 w 255"/>
                <a:gd name="T1" fmla="*/ 0 h 3300"/>
                <a:gd name="T2" fmla="*/ 0 w 255"/>
                <a:gd name="T3" fmla="*/ 0 h 3300"/>
                <a:gd name="T4" fmla="*/ 0 w 255"/>
                <a:gd name="T5" fmla="*/ 0 h 3300"/>
                <a:gd name="T6" fmla="*/ 0 w 255"/>
                <a:gd name="T7" fmla="*/ 0 h 3300"/>
                <a:gd name="T8" fmla="*/ 0 w 255"/>
                <a:gd name="T9" fmla="*/ 0 h 3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3300"/>
                <a:gd name="T17" fmla="*/ 255 w 255"/>
                <a:gd name="T18" fmla="*/ 3300 h 3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3300">
                  <a:moveTo>
                    <a:pt x="254" y="0"/>
                  </a:moveTo>
                  <a:lnTo>
                    <a:pt x="254" y="3299"/>
                  </a:lnTo>
                  <a:lnTo>
                    <a:pt x="0" y="3299"/>
                  </a:lnTo>
                  <a:lnTo>
                    <a:pt x="0" y="0"/>
                  </a:lnTo>
                  <a:lnTo>
                    <a:pt x="254" y="0"/>
                  </a:lnTo>
                </a:path>
              </a:pathLst>
            </a:custGeom>
            <a:solidFill>
              <a:srgbClr val="996633"/>
            </a:solidFill>
            <a:ln w="12600">
              <a:solidFill>
                <a:srgbClr val="333333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128" name="Line 17"/>
            <p:cNvSpPr>
              <a:spLocks noChangeShapeType="1"/>
            </p:cNvSpPr>
            <p:nvPr/>
          </p:nvSpPr>
          <p:spPr bwMode="auto">
            <a:xfrm flipV="1">
              <a:off x="1391" y="2300"/>
              <a:ext cx="1" cy="8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Line 18"/>
            <p:cNvSpPr>
              <a:spLocks noChangeShapeType="1"/>
            </p:cNvSpPr>
            <p:nvPr/>
          </p:nvSpPr>
          <p:spPr bwMode="auto">
            <a:xfrm>
              <a:off x="1333" y="2302"/>
              <a:ext cx="1" cy="7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Line 19"/>
            <p:cNvSpPr>
              <a:spLocks noChangeShapeType="1"/>
            </p:cNvSpPr>
            <p:nvPr/>
          </p:nvSpPr>
          <p:spPr bwMode="auto">
            <a:xfrm flipV="1">
              <a:off x="1619" y="2451"/>
              <a:ext cx="11" cy="12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Line 20"/>
            <p:cNvSpPr>
              <a:spLocks noChangeShapeType="1"/>
            </p:cNvSpPr>
            <p:nvPr/>
          </p:nvSpPr>
          <p:spPr bwMode="auto">
            <a:xfrm flipH="1">
              <a:off x="1532" y="2451"/>
              <a:ext cx="4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Line 21"/>
            <p:cNvSpPr>
              <a:spLocks noChangeShapeType="1"/>
            </p:cNvSpPr>
            <p:nvPr/>
          </p:nvSpPr>
          <p:spPr bwMode="auto">
            <a:xfrm flipV="1">
              <a:off x="1504" y="2448"/>
              <a:ext cx="41" cy="42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Line 22"/>
            <p:cNvSpPr>
              <a:spLocks noChangeShapeType="1"/>
            </p:cNvSpPr>
            <p:nvPr/>
          </p:nvSpPr>
          <p:spPr bwMode="auto">
            <a:xfrm flipH="1">
              <a:off x="1475" y="2449"/>
              <a:ext cx="42" cy="4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Line 23"/>
            <p:cNvSpPr>
              <a:spLocks noChangeShapeType="1"/>
            </p:cNvSpPr>
            <p:nvPr/>
          </p:nvSpPr>
          <p:spPr bwMode="auto">
            <a:xfrm flipV="1">
              <a:off x="1448" y="2446"/>
              <a:ext cx="41" cy="43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Line 24"/>
            <p:cNvSpPr>
              <a:spLocks noChangeShapeType="1"/>
            </p:cNvSpPr>
            <p:nvPr/>
          </p:nvSpPr>
          <p:spPr bwMode="auto">
            <a:xfrm flipH="1">
              <a:off x="1418" y="2445"/>
              <a:ext cx="45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Line 25"/>
            <p:cNvSpPr>
              <a:spLocks noChangeShapeType="1"/>
            </p:cNvSpPr>
            <p:nvPr/>
          </p:nvSpPr>
          <p:spPr bwMode="auto">
            <a:xfrm flipV="1">
              <a:off x="1393" y="2441"/>
              <a:ext cx="42" cy="45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Line 26"/>
            <p:cNvSpPr>
              <a:spLocks noChangeShapeType="1"/>
            </p:cNvSpPr>
            <p:nvPr/>
          </p:nvSpPr>
          <p:spPr bwMode="auto">
            <a:xfrm flipH="1">
              <a:off x="1364" y="2439"/>
              <a:ext cx="46" cy="44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Line 27"/>
            <p:cNvSpPr>
              <a:spLocks noChangeShapeType="1"/>
            </p:cNvSpPr>
            <p:nvPr/>
          </p:nvSpPr>
          <p:spPr bwMode="auto">
            <a:xfrm flipV="1">
              <a:off x="1345" y="2432"/>
              <a:ext cx="41" cy="44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Line 28"/>
            <p:cNvSpPr>
              <a:spLocks noChangeShapeType="1"/>
            </p:cNvSpPr>
            <p:nvPr/>
          </p:nvSpPr>
          <p:spPr bwMode="auto">
            <a:xfrm flipH="1">
              <a:off x="1334" y="2433"/>
              <a:ext cx="23" cy="22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Line 29"/>
            <p:cNvSpPr>
              <a:spLocks noChangeShapeType="1"/>
            </p:cNvSpPr>
            <p:nvPr/>
          </p:nvSpPr>
          <p:spPr bwMode="auto">
            <a:xfrm flipV="1">
              <a:off x="1619" y="2452"/>
              <a:ext cx="39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Line 30"/>
            <p:cNvSpPr>
              <a:spLocks noChangeShapeType="1"/>
            </p:cNvSpPr>
            <p:nvPr/>
          </p:nvSpPr>
          <p:spPr bwMode="auto">
            <a:xfrm flipH="1">
              <a:off x="1647" y="2455"/>
              <a:ext cx="41" cy="3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Freeform 31"/>
            <p:cNvSpPr>
              <a:spLocks noChangeArrowheads="1"/>
            </p:cNvSpPr>
            <p:nvPr/>
          </p:nvSpPr>
          <p:spPr bwMode="auto">
            <a:xfrm>
              <a:off x="1677" y="2455"/>
              <a:ext cx="40" cy="40"/>
            </a:xfrm>
            <a:custGeom>
              <a:avLst/>
              <a:gdLst>
                <a:gd name="T0" fmla="*/ 0 w 175"/>
                <a:gd name="T1" fmla="*/ 0 h 175"/>
                <a:gd name="T2" fmla="*/ 0 w 175"/>
                <a:gd name="T3" fmla="*/ 0 h 175"/>
                <a:gd name="T4" fmla="*/ 0 w 175"/>
                <a:gd name="T5" fmla="*/ 0 h 175"/>
                <a:gd name="T6" fmla="*/ 0 60000 65536"/>
                <a:gd name="T7" fmla="*/ 0 60000 65536"/>
                <a:gd name="T8" fmla="*/ 0 60000 65536"/>
                <a:gd name="T9" fmla="*/ 0 w 175"/>
                <a:gd name="T10" fmla="*/ 0 h 175"/>
                <a:gd name="T11" fmla="*/ 175 w 175"/>
                <a:gd name="T12" fmla="*/ 175 h 1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5" h="175">
                  <a:moveTo>
                    <a:pt x="0" y="174"/>
                  </a:moveTo>
                  <a:lnTo>
                    <a:pt x="127" y="47"/>
                  </a:lnTo>
                  <a:lnTo>
                    <a:pt x="174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32"/>
            <p:cNvSpPr>
              <a:spLocks noChangeArrowheads="1"/>
            </p:cNvSpPr>
            <p:nvPr/>
          </p:nvSpPr>
          <p:spPr bwMode="auto">
            <a:xfrm>
              <a:off x="1704" y="2455"/>
              <a:ext cx="40" cy="41"/>
            </a:xfrm>
            <a:custGeom>
              <a:avLst/>
              <a:gdLst>
                <a:gd name="T0" fmla="*/ 0 w 175"/>
                <a:gd name="T1" fmla="*/ 0 h 179"/>
                <a:gd name="T2" fmla="*/ 0 w 175"/>
                <a:gd name="T3" fmla="*/ 0 h 179"/>
                <a:gd name="T4" fmla="*/ 0 w 175"/>
                <a:gd name="T5" fmla="*/ 0 h 179"/>
                <a:gd name="T6" fmla="*/ 0 w 175"/>
                <a:gd name="T7" fmla="*/ 0 h 1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"/>
                <a:gd name="T13" fmla="*/ 0 h 179"/>
                <a:gd name="T14" fmla="*/ 175 w 175"/>
                <a:gd name="T15" fmla="*/ 179 h 1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5" h="179">
                  <a:moveTo>
                    <a:pt x="4" y="174"/>
                  </a:moveTo>
                  <a:lnTo>
                    <a:pt x="0" y="178"/>
                  </a:lnTo>
                  <a:lnTo>
                    <a:pt x="4" y="174"/>
                  </a:lnTo>
                  <a:lnTo>
                    <a:pt x="174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Line 33"/>
            <p:cNvSpPr>
              <a:spLocks noChangeShapeType="1"/>
            </p:cNvSpPr>
            <p:nvPr/>
          </p:nvSpPr>
          <p:spPr bwMode="auto">
            <a:xfrm flipH="1">
              <a:off x="1732" y="2457"/>
              <a:ext cx="4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Line 34"/>
            <p:cNvSpPr>
              <a:spLocks noChangeShapeType="1"/>
            </p:cNvSpPr>
            <p:nvPr/>
          </p:nvSpPr>
          <p:spPr bwMode="auto">
            <a:xfrm flipV="1">
              <a:off x="1762" y="2456"/>
              <a:ext cx="39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Line 35"/>
            <p:cNvSpPr>
              <a:spLocks noChangeShapeType="1"/>
            </p:cNvSpPr>
            <p:nvPr/>
          </p:nvSpPr>
          <p:spPr bwMode="auto">
            <a:xfrm flipH="1">
              <a:off x="1790" y="2457"/>
              <a:ext cx="4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Line 36"/>
            <p:cNvSpPr>
              <a:spLocks noChangeShapeType="1"/>
            </p:cNvSpPr>
            <p:nvPr/>
          </p:nvSpPr>
          <p:spPr bwMode="auto">
            <a:xfrm flipV="1">
              <a:off x="1819" y="2457"/>
              <a:ext cx="40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Line 37"/>
            <p:cNvSpPr>
              <a:spLocks noChangeShapeType="1"/>
            </p:cNvSpPr>
            <p:nvPr/>
          </p:nvSpPr>
          <p:spPr bwMode="auto">
            <a:xfrm flipH="1">
              <a:off x="1846" y="2475"/>
              <a:ext cx="25" cy="23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Line 38"/>
            <p:cNvSpPr>
              <a:spLocks noChangeShapeType="1"/>
            </p:cNvSpPr>
            <p:nvPr/>
          </p:nvSpPr>
          <p:spPr bwMode="auto">
            <a:xfrm flipH="1" flipV="1">
              <a:off x="1608" y="2478"/>
              <a:ext cx="15" cy="15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Line 39"/>
            <p:cNvSpPr>
              <a:spLocks noChangeShapeType="1"/>
            </p:cNvSpPr>
            <p:nvPr/>
          </p:nvSpPr>
          <p:spPr bwMode="auto">
            <a:xfrm flipH="1" flipV="1">
              <a:off x="1549" y="2450"/>
              <a:ext cx="21" cy="2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Line 40"/>
            <p:cNvSpPr>
              <a:spLocks noChangeShapeType="1"/>
            </p:cNvSpPr>
            <p:nvPr/>
          </p:nvSpPr>
          <p:spPr bwMode="auto">
            <a:xfrm>
              <a:off x="1519" y="2449"/>
              <a:ext cx="40" cy="4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Line 41"/>
            <p:cNvSpPr>
              <a:spLocks noChangeShapeType="1"/>
            </p:cNvSpPr>
            <p:nvPr/>
          </p:nvSpPr>
          <p:spPr bwMode="auto">
            <a:xfrm flipH="1" flipV="1">
              <a:off x="1488" y="2445"/>
              <a:ext cx="45" cy="46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Line 42"/>
            <p:cNvSpPr>
              <a:spLocks noChangeShapeType="1"/>
            </p:cNvSpPr>
            <p:nvPr/>
          </p:nvSpPr>
          <p:spPr bwMode="auto">
            <a:xfrm>
              <a:off x="1457" y="2445"/>
              <a:ext cx="45" cy="45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Line 43"/>
            <p:cNvSpPr>
              <a:spLocks noChangeShapeType="1"/>
            </p:cNvSpPr>
            <p:nvPr/>
          </p:nvSpPr>
          <p:spPr bwMode="auto">
            <a:xfrm flipH="1" flipV="1">
              <a:off x="1423" y="2441"/>
              <a:ext cx="50" cy="4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Line 44"/>
            <p:cNvSpPr>
              <a:spLocks noChangeShapeType="1"/>
            </p:cNvSpPr>
            <p:nvPr/>
          </p:nvSpPr>
          <p:spPr bwMode="auto">
            <a:xfrm>
              <a:off x="1387" y="2433"/>
              <a:ext cx="55" cy="54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Line 45"/>
            <p:cNvSpPr>
              <a:spLocks noChangeShapeType="1"/>
            </p:cNvSpPr>
            <p:nvPr/>
          </p:nvSpPr>
          <p:spPr bwMode="auto">
            <a:xfrm flipH="1" flipV="1">
              <a:off x="1357" y="2432"/>
              <a:ext cx="54" cy="55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Line 46"/>
            <p:cNvSpPr>
              <a:spLocks noChangeShapeType="1"/>
            </p:cNvSpPr>
            <p:nvPr/>
          </p:nvSpPr>
          <p:spPr bwMode="auto">
            <a:xfrm>
              <a:off x="1333" y="2438"/>
              <a:ext cx="46" cy="46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Line 47"/>
            <p:cNvSpPr>
              <a:spLocks noChangeShapeType="1"/>
            </p:cNvSpPr>
            <p:nvPr/>
          </p:nvSpPr>
          <p:spPr bwMode="auto">
            <a:xfrm>
              <a:off x="1620" y="2462"/>
              <a:ext cx="32" cy="32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Line 48"/>
            <p:cNvSpPr>
              <a:spLocks noChangeShapeType="1"/>
            </p:cNvSpPr>
            <p:nvPr/>
          </p:nvSpPr>
          <p:spPr bwMode="auto">
            <a:xfrm flipH="1" flipV="1">
              <a:off x="1640" y="2451"/>
              <a:ext cx="44" cy="44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Line 49"/>
            <p:cNvSpPr>
              <a:spLocks noChangeShapeType="1"/>
            </p:cNvSpPr>
            <p:nvPr/>
          </p:nvSpPr>
          <p:spPr bwMode="auto">
            <a:xfrm>
              <a:off x="1705" y="2488"/>
              <a:ext cx="7" cy="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Line 50"/>
            <p:cNvSpPr>
              <a:spLocks noChangeShapeType="1"/>
            </p:cNvSpPr>
            <p:nvPr/>
          </p:nvSpPr>
          <p:spPr bwMode="auto">
            <a:xfrm flipH="1" flipV="1">
              <a:off x="1669" y="2453"/>
              <a:ext cx="37" cy="36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Line 51"/>
            <p:cNvSpPr>
              <a:spLocks noChangeShapeType="1"/>
            </p:cNvSpPr>
            <p:nvPr/>
          </p:nvSpPr>
          <p:spPr bwMode="auto">
            <a:xfrm>
              <a:off x="1705" y="2458"/>
              <a:ext cx="37" cy="3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Line 52"/>
            <p:cNvSpPr>
              <a:spLocks noChangeShapeType="1"/>
            </p:cNvSpPr>
            <p:nvPr/>
          </p:nvSpPr>
          <p:spPr bwMode="auto">
            <a:xfrm flipH="1" flipV="1">
              <a:off x="1699" y="2454"/>
              <a:ext cx="7" cy="5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Line 53"/>
            <p:cNvSpPr>
              <a:spLocks noChangeShapeType="1"/>
            </p:cNvSpPr>
            <p:nvPr/>
          </p:nvSpPr>
          <p:spPr bwMode="auto">
            <a:xfrm>
              <a:off x="1732" y="2455"/>
              <a:ext cx="41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Line 54"/>
            <p:cNvSpPr>
              <a:spLocks noChangeShapeType="1"/>
            </p:cNvSpPr>
            <p:nvPr/>
          </p:nvSpPr>
          <p:spPr bwMode="auto">
            <a:xfrm flipH="1" flipV="1">
              <a:off x="1760" y="2455"/>
              <a:ext cx="43" cy="43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Line 55"/>
            <p:cNvSpPr>
              <a:spLocks noChangeShapeType="1"/>
            </p:cNvSpPr>
            <p:nvPr/>
          </p:nvSpPr>
          <p:spPr bwMode="auto">
            <a:xfrm>
              <a:off x="1791" y="2457"/>
              <a:ext cx="41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Line 56"/>
            <p:cNvSpPr>
              <a:spLocks noChangeShapeType="1"/>
            </p:cNvSpPr>
            <p:nvPr/>
          </p:nvSpPr>
          <p:spPr bwMode="auto">
            <a:xfrm flipH="1" flipV="1">
              <a:off x="1819" y="2456"/>
              <a:ext cx="44" cy="43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Line 57"/>
            <p:cNvSpPr>
              <a:spLocks noChangeShapeType="1"/>
            </p:cNvSpPr>
            <p:nvPr/>
          </p:nvSpPr>
          <p:spPr bwMode="auto">
            <a:xfrm>
              <a:off x="1850" y="2457"/>
              <a:ext cx="20" cy="2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Line 58"/>
            <p:cNvSpPr>
              <a:spLocks noChangeShapeType="1"/>
            </p:cNvSpPr>
            <p:nvPr/>
          </p:nvSpPr>
          <p:spPr bwMode="auto">
            <a:xfrm flipH="1">
              <a:off x="1603" y="2492"/>
              <a:ext cx="34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0" name="Freeform 59"/>
            <p:cNvSpPr>
              <a:spLocks noChangeArrowheads="1"/>
            </p:cNvSpPr>
            <p:nvPr/>
          </p:nvSpPr>
          <p:spPr bwMode="auto">
            <a:xfrm>
              <a:off x="1636" y="2492"/>
              <a:ext cx="234" cy="14"/>
            </a:xfrm>
            <a:custGeom>
              <a:avLst/>
              <a:gdLst>
                <a:gd name="T0" fmla="*/ 0 w 1032"/>
                <a:gd name="T1" fmla="*/ 0 h 62"/>
                <a:gd name="T2" fmla="*/ 0 w 1032"/>
                <a:gd name="T3" fmla="*/ 0 h 62"/>
                <a:gd name="T4" fmla="*/ 0 w 1032"/>
                <a:gd name="T5" fmla="*/ 0 h 62"/>
                <a:gd name="T6" fmla="*/ 0 w 1032"/>
                <a:gd name="T7" fmla="*/ 0 h 62"/>
                <a:gd name="T8" fmla="*/ 0 w 1032"/>
                <a:gd name="T9" fmla="*/ 0 h 62"/>
                <a:gd name="T10" fmla="*/ 0 w 1032"/>
                <a:gd name="T11" fmla="*/ 0 h 62"/>
                <a:gd name="T12" fmla="*/ 0 w 1032"/>
                <a:gd name="T13" fmla="*/ 0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2"/>
                <a:gd name="T22" fmla="*/ 0 h 62"/>
                <a:gd name="T23" fmla="*/ 1032 w 1032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2" h="62">
                  <a:moveTo>
                    <a:pt x="0" y="0"/>
                  </a:moveTo>
                  <a:lnTo>
                    <a:pt x="250" y="22"/>
                  </a:lnTo>
                  <a:lnTo>
                    <a:pt x="485" y="34"/>
                  </a:lnTo>
                  <a:lnTo>
                    <a:pt x="701" y="42"/>
                  </a:lnTo>
                  <a:lnTo>
                    <a:pt x="874" y="50"/>
                  </a:lnTo>
                  <a:lnTo>
                    <a:pt x="990" y="61"/>
                  </a:lnTo>
                  <a:lnTo>
                    <a:pt x="1031" y="61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Line 60"/>
            <p:cNvSpPr>
              <a:spLocks noChangeShapeType="1"/>
            </p:cNvSpPr>
            <p:nvPr/>
          </p:nvSpPr>
          <p:spPr bwMode="auto">
            <a:xfrm flipH="1" flipV="1">
              <a:off x="1332" y="2432"/>
              <a:ext cx="3" cy="1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2" name="Freeform 61"/>
            <p:cNvSpPr>
              <a:spLocks noChangeArrowheads="1"/>
            </p:cNvSpPr>
            <p:nvPr/>
          </p:nvSpPr>
          <p:spPr bwMode="auto">
            <a:xfrm>
              <a:off x="1334" y="2448"/>
              <a:ext cx="225" cy="43"/>
            </a:xfrm>
            <a:custGeom>
              <a:avLst/>
              <a:gdLst>
                <a:gd name="T0" fmla="*/ 0 w 991"/>
                <a:gd name="T1" fmla="*/ 0 h 190"/>
                <a:gd name="T2" fmla="*/ 0 w 991"/>
                <a:gd name="T3" fmla="*/ 0 h 190"/>
                <a:gd name="T4" fmla="*/ 0 w 991"/>
                <a:gd name="T5" fmla="*/ 0 h 190"/>
                <a:gd name="T6" fmla="*/ 0 w 991"/>
                <a:gd name="T7" fmla="*/ 0 h 190"/>
                <a:gd name="T8" fmla="*/ 0 w 991"/>
                <a:gd name="T9" fmla="*/ 0 h 190"/>
                <a:gd name="T10" fmla="*/ 0 w 991"/>
                <a:gd name="T11" fmla="*/ 0 h 190"/>
                <a:gd name="T12" fmla="*/ 0 w 991"/>
                <a:gd name="T13" fmla="*/ 0 h 190"/>
                <a:gd name="T14" fmla="*/ 0 w 991"/>
                <a:gd name="T15" fmla="*/ 0 h 190"/>
                <a:gd name="T16" fmla="*/ 0 w 991"/>
                <a:gd name="T17" fmla="*/ 0 h 190"/>
                <a:gd name="T18" fmla="*/ 0 w 991"/>
                <a:gd name="T19" fmla="*/ 0 h 190"/>
                <a:gd name="T20" fmla="*/ 0 w 991"/>
                <a:gd name="T21" fmla="*/ 0 h 190"/>
                <a:gd name="T22" fmla="*/ 0 w 991"/>
                <a:gd name="T23" fmla="*/ 0 h 190"/>
                <a:gd name="T24" fmla="*/ 0 w 991"/>
                <a:gd name="T25" fmla="*/ 0 h 190"/>
                <a:gd name="T26" fmla="*/ 0 w 991"/>
                <a:gd name="T27" fmla="*/ 0 h 190"/>
                <a:gd name="T28" fmla="*/ 0 w 991"/>
                <a:gd name="T29" fmla="*/ 0 h 190"/>
                <a:gd name="T30" fmla="*/ 0 w 991"/>
                <a:gd name="T31" fmla="*/ 0 h 190"/>
                <a:gd name="T32" fmla="*/ 0 w 991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91"/>
                <a:gd name="T52" fmla="*/ 0 h 190"/>
                <a:gd name="T53" fmla="*/ 991 w 991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91" h="190">
                  <a:moveTo>
                    <a:pt x="0" y="0"/>
                  </a:moveTo>
                  <a:lnTo>
                    <a:pt x="7" y="46"/>
                  </a:lnTo>
                  <a:lnTo>
                    <a:pt x="15" y="81"/>
                  </a:lnTo>
                  <a:lnTo>
                    <a:pt x="31" y="108"/>
                  </a:lnTo>
                  <a:lnTo>
                    <a:pt x="45" y="123"/>
                  </a:lnTo>
                  <a:lnTo>
                    <a:pt x="69" y="139"/>
                  </a:lnTo>
                  <a:lnTo>
                    <a:pt x="92" y="146"/>
                  </a:lnTo>
                  <a:lnTo>
                    <a:pt x="123" y="151"/>
                  </a:lnTo>
                  <a:lnTo>
                    <a:pt x="154" y="155"/>
                  </a:lnTo>
                  <a:lnTo>
                    <a:pt x="196" y="158"/>
                  </a:lnTo>
                  <a:lnTo>
                    <a:pt x="250" y="166"/>
                  </a:lnTo>
                  <a:lnTo>
                    <a:pt x="323" y="170"/>
                  </a:lnTo>
                  <a:lnTo>
                    <a:pt x="420" y="174"/>
                  </a:lnTo>
                  <a:lnTo>
                    <a:pt x="540" y="181"/>
                  </a:lnTo>
                  <a:lnTo>
                    <a:pt x="685" y="186"/>
                  </a:lnTo>
                  <a:lnTo>
                    <a:pt x="871" y="189"/>
                  </a:lnTo>
                  <a:lnTo>
                    <a:pt x="990" y="189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Freeform 62"/>
            <p:cNvSpPr>
              <a:spLocks noChangeArrowheads="1"/>
            </p:cNvSpPr>
            <p:nvPr/>
          </p:nvSpPr>
          <p:spPr bwMode="auto">
            <a:xfrm>
              <a:off x="1623" y="2451"/>
              <a:ext cx="247" cy="14"/>
            </a:xfrm>
            <a:custGeom>
              <a:avLst/>
              <a:gdLst>
                <a:gd name="T0" fmla="*/ 0 w 1090"/>
                <a:gd name="T1" fmla="*/ 0 h 63"/>
                <a:gd name="T2" fmla="*/ 0 w 1090"/>
                <a:gd name="T3" fmla="*/ 0 h 63"/>
                <a:gd name="T4" fmla="*/ 0 w 1090"/>
                <a:gd name="T5" fmla="*/ 0 h 63"/>
                <a:gd name="T6" fmla="*/ 0 w 10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0"/>
                <a:gd name="T13" fmla="*/ 0 h 63"/>
                <a:gd name="T14" fmla="*/ 1090 w 10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0" h="63">
                  <a:moveTo>
                    <a:pt x="0" y="0"/>
                  </a:moveTo>
                  <a:lnTo>
                    <a:pt x="250" y="22"/>
                  </a:lnTo>
                  <a:lnTo>
                    <a:pt x="647" y="38"/>
                  </a:lnTo>
                  <a:lnTo>
                    <a:pt x="1089" y="6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Line 63"/>
            <p:cNvSpPr>
              <a:spLocks noChangeShapeType="1"/>
            </p:cNvSpPr>
            <p:nvPr/>
          </p:nvSpPr>
          <p:spPr bwMode="auto">
            <a:xfrm flipH="1" flipV="1">
              <a:off x="1390" y="2432"/>
              <a:ext cx="15" cy="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Freeform 64"/>
            <p:cNvSpPr>
              <a:spLocks noChangeArrowheads="1"/>
            </p:cNvSpPr>
            <p:nvPr/>
          </p:nvSpPr>
          <p:spPr bwMode="auto">
            <a:xfrm>
              <a:off x="1404" y="2438"/>
              <a:ext cx="172" cy="14"/>
            </a:xfrm>
            <a:custGeom>
              <a:avLst/>
              <a:gdLst>
                <a:gd name="T0" fmla="*/ 0 w 759"/>
                <a:gd name="T1" fmla="*/ 0 h 63"/>
                <a:gd name="T2" fmla="*/ 0 w 759"/>
                <a:gd name="T3" fmla="*/ 0 h 63"/>
                <a:gd name="T4" fmla="*/ 0 w 759"/>
                <a:gd name="T5" fmla="*/ 0 h 63"/>
                <a:gd name="T6" fmla="*/ 0 w 759"/>
                <a:gd name="T7" fmla="*/ 0 h 63"/>
                <a:gd name="T8" fmla="*/ 0 w 759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9"/>
                <a:gd name="T16" fmla="*/ 0 h 63"/>
                <a:gd name="T17" fmla="*/ 759 w 759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9" h="63">
                  <a:moveTo>
                    <a:pt x="0" y="0"/>
                  </a:moveTo>
                  <a:lnTo>
                    <a:pt x="122" y="19"/>
                  </a:lnTo>
                  <a:lnTo>
                    <a:pt x="312" y="35"/>
                  </a:lnTo>
                  <a:lnTo>
                    <a:pt x="562" y="46"/>
                  </a:lnTo>
                  <a:lnTo>
                    <a:pt x="758" y="6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Freeform 65"/>
            <p:cNvSpPr>
              <a:spLocks noChangeArrowheads="1"/>
            </p:cNvSpPr>
            <p:nvPr/>
          </p:nvSpPr>
          <p:spPr bwMode="auto">
            <a:xfrm>
              <a:off x="1557" y="2472"/>
              <a:ext cx="14" cy="61"/>
            </a:xfrm>
            <a:custGeom>
              <a:avLst/>
              <a:gdLst>
                <a:gd name="T0" fmla="*/ 0 w 63"/>
                <a:gd name="T1" fmla="*/ 0 h 271"/>
                <a:gd name="T2" fmla="*/ 0 w 63"/>
                <a:gd name="T3" fmla="*/ 0 h 271"/>
                <a:gd name="T4" fmla="*/ 0 w 63"/>
                <a:gd name="T5" fmla="*/ 0 h 271"/>
                <a:gd name="T6" fmla="*/ 0 w 63"/>
                <a:gd name="T7" fmla="*/ 0 h 271"/>
                <a:gd name="T8" fmla="*/ 0 w 63"/>
                <a:gd name="T9" fmla="*/ 0 h 271"/>
                <a:gd name="T10" fmla="*/ 0 w 63"/>
                <a:gd name="T11" fmla="*/ 0 h 271"/>
                <a:gd name="T12" fmla="*/ 0 w 63"/>
                <a:gd name="T13" fmla="*/ 0 h 271"/>
                <a:gd name="T14" fmla="*/ 0 w 63"/>
                <a:gd name="T15" fmla="*/ 0 h 2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271"/>
                <a:gd name="T26" fmla="*/ 63 w 63"/>
                <a:gd name="T27" fmla="*/ 271 h 2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271">
                  <a:moveTo>
                    <a:pt x="62" y="0"/>
                  </a:moveTo>
                  <a:lnTo>
                    <a:pt x="34" y="34"/>
                  </a:lnTo>
                  <a:lnTo>
                    <a:pt x="14" y="73"/>
                  </a:lnTo>
                  <a:lnTo>
                    <a:pt x="0" y="115"/>
                  </a:lnTo>
                  <a:lnTo>
                    <a:pt x="0" y="154"/>
                  </a:lnTo>
                  <a:lnTo>
                    <a:pt x="14" y="197"/>
                  </a:lnTo>
                  <a:lnTo>
                    <a:pt x="34" y="235"/>
                  </a:lnTo>
                  <a:lnTo>
                    <a:pt x="62" y="27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Freeform 66"/>
            <p:cNvSpPr>
              <a:spLocks noChangeArrowheads="1"/>
            </p:cNvSpPr>
            <p:nvPr/>
          </p:nvSpPr>
          <p:spPr bwMode="auto">
            <a:xfrm>
              <a:off x="1567" y="2410"/>
              <a:ext cx="15" cy="62"/>
            </a:xfrm>
            <a:custGeom>
              <a:avLst/>
              <a:gdLst>
                <a:gd name="T0" fmla="*/ 0 w 64"/>
                <a:gd name="T1" fmla="*/ 0 h 274"/>
                <a:gd name="T2" fmla="*/ 0 w 64"/>
                <a:gd name="T3" fmla="*/ 0 h 274"/>
                <a:gd name="T4" fmla="*/ 0 w 64"/>
                <a:gd name="T5" fmla="*/ 0 h 274"/>
                <a:gd name="T6" fmla="*/ 0 w 64"/>
                <a:gd name="T7" fmla="*/ 0 h 274"/>
                <a:gd name="T8" fmla="*/ 0 w 64"/>
                <a:gd name="T9" fmla="*/ 0 h 274"/>
                <a:gd name="T10" fmla="*/ 0 w 64"/>
                <a:gd name="T11" fmla="*/ 0 h 274"/>
                <a:gd name="T12" fmla="*/ 0 w 64"/>
                <a:gd name="T13" fmla="*/ 0 h 274"/>
                <a:gd name="T14" fmla="*/ 0 w 64"/>
                <a:gd name="T15" fmla="*/ 0 h 2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274"/>
                <a:gd name="T26" fmla="*/ 64 w 64"/>
                <a:gd name="T27" fmla="*/ 274 h 2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274">
                  <a:moveTo>
                    <a:pt x="0" y="273"/>
                  </a:moveTo>
                  <a:lnTo>
                    <a:pt x="32" y="235"/>
                  </a:lnTo>
                  <a:lnTo>
                    <a:pt x="55" y="196"/>
                  </a:lnTo>
                  <a:lnTo>
                    <a:pt x="63" y="153"/>
                  </a:lnTo>
                  <a:lnTo>
                    <a:pt x="63" y="115"/>
                  </a:lnTo>
                  <a:lnTo>
                    <a:pt x="55" y="72"/>
                  </a:lnTo>
                  <a:lnTo>
                    <a:pt x="32" y="31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Freeform 67"/>
            <p:cNvSpPr>
              <a:spLocks noChangeArrowheads="1"/>
            </p:cNvSpPr>
            <p:nvPr/>
          </p:nvSpPr>
          <p:spPr bwMode="auto">
            <a:xfrm>
              <a:off x="1604" y="2472"/>
              <a:ext cx="14" cy="61"/>
            </a:xfrm>
            <a:custGeom>
              <a:avLst/>
              <a:gdLst>
                <a:gd name="T0" fmla="*/ 0 w 63"/>
                <a:gd name="T1" fmla="*/ 0 h 271"/>
                <a:gd name="T2" fmla="*/ 0 w 63"/>
                <a:gd name="T3" fmla="*/ 0 h 271"/>
                <a:gd name="T4" fmla="*/ 0 w 63"/>
                <a:gd name="T5" fmla="*/ 0 h 271"/>
                <a:gd name="T6" fmla="*/ 0 w 63"/>
                <a:gd name="T7" fmla="*/ 0 h 271"/>
                <a:gd name="T8" fmla="*/ 0 w 63"/>
                <a:gd name="T9" fmla="*/ 0 h 271"/>
                <a:gd name="T10" fmla="*/ 0 w 63"/>
                <a:gd name="T11" fmla="*/ 0 h 271"/>
                <a:gd name="T12" fmla="*/ 0 w 63"/>
                <a:gd name="T13" fmla="*/ 0 h 271"/>
                <a:gd name="T14" fmla="*/ 0 w 63"/>
                <a:gd name="T15" fmla="*/ 0 h 2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271"/>
                <a:gd name="T26" fmla="*/ 63 w 63"/>
                <a:gd name="T27" fmla="*/ 271 h 2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271">
                  <a:moveTo>
                    <a:pt x="62" y="0"/>
                  </a:moveTo>
                  <a:lnTo>
                    <a:pt x="31" y="34"/>
                  </a:lnTo>
                  <a:lnTo>
                    <a:pt x="8" y="73"/>
                  </a:lnTo>
                  <a:lnTo>
                    <a:pt x="0" y="115"/>
                  </a:lnTo>
                  <a:lnTo>
                    <a:pt x="0" y="154"/>
                  </a:lnTo>
                  <a:lnTo>
                    <a:pt x="8" y="197"/>
                  </a:lnTo>
                  <a:lnTo>
                    <a:pt x="31" y="235"/>
                  </a:lnTo>
                  <a:lnTo>
                    <a:pt x="62" y="27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Freeform 68"/>
            <p:cNvSpPr>
              <a:spLocks noChangeArrowheads="1"/>
            </p:cNvSpPr>
            <p:nvPr/>
          </p:nvSpPr>
          <p:spPr bwMode="auto">
            <a:xfrm>
              <a:off x="1615" y="2410"/>
              <a:ext cx="14" cy="62"/>
            </a:xfrm>
            <a:custGeom>
              <a:avLst/>
              <a:gdLst>
                <a:gd name="T0" fmla="*/ 0 w 63"/>
                <a:gd name="T1" fmla="*/ 0 h 274"/>
                <a:gd name="T2" fmla="*/ 0 w 63"/>
                <a:gd name="T3" fmla="*/ 0 h 274"/>
                <a:gd name="T4" fmla="*/ 0 w 63"/>
                <a:gd name="T5" fmla="*/ 0 h 274"/>
                <a:gd name="T6" fmla="*/ 0 w 63"/>
                <a:gd name="T7" fmla="*/ 0 h 274"/>
                <a:gd name="T8" fmla="*/ 0 w 63"/>
                <a:gd name="T9" fmla="*/ 0 h 274"/>
                <a:gd name="T10" fmla="*/ 0 w 63"/>
                <a:gd name="T11" fmla="*/ 0 h 274"/>
                <a:gd name="T12" fmla="*/ 0 w 63"/>
                <a:gd name="T13" fmla="*/ 0 h 274"/>
                <a:gd name="T14" fmla="*/ 0 w 63"/>
                <a:gd name="T15" fmla="*/ 0 h 2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274"/>
                <a:gd name="T26" fmla="*/ 63 w 63"/>
                <a:gd name="T27" fmla="*/ 274 h 2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274">
                  <a:moveTo>
                    <a:pt x="0" y="273"/>
                  </a:moveTo>
                  <a:lnTo>
                    <a:pt x="23" y="235"/>
                  </a:lnTo>
                  <a:lnTo>
                    <a:pt x="46" y="196"/>
                  </a:lnTo>
                  <a:lnTo>
                    <a:pt x="62" y="153"/>
                  </a:lnTo>
                  <a:lnTo>
                    <a:pt x="62" y="115"/>
                  </a:lnTo>
                  <a:lnTo>
                    <a:pt x="46" y="72"/>
                  </a:lnTo>
                  <a:lnTo>
                    <a:pt x="23" y="31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Freeform 69"/>
            <p:cNvSpPr>
              <a:spLocks noChangeArrowheads="1"/>
            </p:cNvSpPr>
            <p:nvPr/>
          </p:nvSpPr>
          <p:spPr bwMode="auto">
            <a:xfrm>
              <a:off x="913" y="2512"/>
              <a:ext cx="646" cy="15"/>
            </a:xfrm>
            <a:custGeom>
              <a:avLst/>
              <a:gdLst>
                <a:gd name="T0" fmla="*/ 0 w 2848"/>
                <a:gd name="T1" fmla="*/ 0 h 64"/>
                <a:gd name="T2" fmla="*/ 0 w 2848"/>
                <a:gd name="T3" fmla="*/ 0 h 64"/>
                <a:gd name="T4" fmla="*/ 0 w 2848"/>
                <a:gd name="T5" fmla="*/ 0 h 64"/>
                <a:gd name="T6" fmla="*/ 0 w 2848"/>
                <a:gd name="T7" fmla="*/ 0 h 64"/>
                <a:gd name="T8" fmla="*/ 0 w 2848"/>
                <a:gd name="T9" fmla="*/ 0 h 64"/>
                <a:gd name="T10" fmla="*/ 0 w 2848"/>
                <a:gd name="T11" fmla="*/ 0 h 64"/>
                <a:gd name="T12" fmla="*/ 0 w 2848"/>
                <a:gd name="T13" fmla="*/ 0 h 64"/>
                <a:gd name="T14" fmla="*/ 0 w 2848"/>
                <a:gd name="T15" fmla="*/ 0 h 64"/>
                <a:gd name="T16" fmla="*/ 0 w 2848"/>
                <a:gd name="T17" fmla="*/ 0 h 64"/>
                <a:gd name="T18" fmla="*/ 0 w 2848"/>
                <a:gd name="T19" fmla="*/ 0 h 64"/>
                <a:gd name="T20" fmla="*/ 0 w 2848"/>
                <a:gd name="T21" fmla="*/ 0 h 64"/>
                <a:gd name="T22" fmla="*/ 0 w 2848"/>
                <a:gd name="T23" fmla="*/ 0 h 64"/>
                <a:gd name="T24" fmla="*/ 0 w 2848"/>
                <a:gd name="T25" fmla="*/ 0 h 64"/>
                <a:gd name="T26" fmla="*/ 0 w 2848"/>
                <a:gd name="T27" fmla="*/ 0 h 64"/>
                <a:gd name="T28" fmla="*/ 0 w 2848"/>
                <a:gd name="T29" fmla="*/ 0 h 64"/>
                <a:gd name="T30" fmla="*/ 0 w 2848"/>
                <a:gd name="T31" fmla="*/ 0 h 64"/>
                <a:gd name="T32" fmla="*/ 0 w 2848"/>
                <a:gd name="T33" fmla="*/ 0 h 64"/>
                <a:gd name="T34" fmla="*/ 0 w 2848"/>
                <a:gd name="T35" fmla="*/ 0 h 64"/>
                <a:gd name="T36" fmla="*/ 0 w 2848"/>
                <a:gd name="T37" fmla="*/ 0 h 64"/>
                <a:gd name="T38" fmla="*/ 0 w 2848"/>
                <a:gd name="T39" fmla="*/ 0 h 64"/>
                <a:gd name="T40" fmla="*/ 0 w 2848"/>
                <a:gd name="T41" fmla="*/ 0 h 64"/>
                <a:gd name="T42" fmla="*/ 0 w 2848"/>
                <a:gd name="T43" fmla="*/ 0 h 64"/>
                <a:gd name="T44" fmla="*/ 0 w 2848"/>
                <a:gd name="T45" fmla="*/ 0 h 64"/>
                <a:gd name="T46" fmla="*/ 0 w 2848"/>
                <a:gd name="T47" fmla="*/ 0 h 64"/>
                <a:gd name="T48" fmla="*/ 0 w 2848"/>
                <a:gd name="T49" fmla="*/ 0 h 64"/>
                <a:gd name="T50" fmla="*/ 0 w 2848"/>
                <a:gd name="T51" fmla="*/ 0 h 64"/>
                <a:gd name="T52" fmla="*/ 0 w 2848"/>
                <a:gd name="T53" fmla="*/ 0 h 64"/>
                <a:gd name="T54" fmla="*/ 0 w 2848"/>
                <a:gd name="T55" fmla="*/ 0 h 64"/>
                <a:gd name="T56" fmla="*/ 0 w 2848"/>
                <a:gd name="T57" fmla="*/ 0 h 64"/>
                <a:gd name="T58" fmla="*/ 0 w 2848"/>
                <a:gd name="T59" fmla="*/ 0 h 64"/>
                <a:gd name="T60" fmla="*/ 0 w 2848"/>
                <a:gd name="T61" fmla="*/ 0 h 64"/>
                <a:gd name="T62" fmla="*/ 0 w 2848"/>
                <a:gd name="T63" fmla="*/ 0 h 64"/>
                <a:gd name="T64" fmla="*/ 0 w 2848"/>
                <a:gd name="T65" fmla="*/ 0 h 64"/>
                <a:gd name="T66" fmla="*/ 0 w 2848"/>
                <a:gd name="T67" fmla="*/ 0 h 64"/>
                <a:gd name="T68" fmla="*/ 0 w 2848"/>
                <a:gd name="T69" fmla="*/ 0 h 64"/>
                <a:gd name="T70" fmla="*/ 0 w 2848"/>
                <a:gd name="T71" fmla="*/ 0 h 64"/>
                <a:gd name="T72" fmla="*/ 0 w 2848"/>
                <a:gd name="T73" fmla="*/ 0 h 64"/>
                <a:gd name="T74" fmla="*/ 0 w 2848"/>
                <a:gd name="T75" fmla="*/ 0 h 64"/>
                <a:gd name="T76" fmla="*/ 0 w 2848"/>
                <a:gd name="T77" fmla="*/ 0 h 64"/>
                <a:gd name="T78" fmla="*/ 0 w 2848"/>
                <a:gd name="T79" fmla="*/ 0 h 64"/>
                <a:gd name="T80" fmla="*/ 0 w 2848"/>
                <a:gd name="T81" fmla="*/ 0 h 64"/>
                <a:gd name="T82" fmla="*/ 0 w 2848"/>
                <a:gd name="T83" fmla="*/ 0 h 64"/>
                <a:gd name="T84" fmla="*/ 0 w 2848"/>
                <a:gd name="T85" fmla="*/ 0 h 64"/>
                <a:gd name="T86" fmla="*/ 0 w 2848"/>
                <a:gd name="T87" fmla="*/ 0 h 64"/>
                <a:gd name="T88" fmla="*/ 0 w 2848"/>
                <a:gd name="T89" fmla="*/ 0 h 64"/>
                <a:gd name="T90" fmla="*/ 0 w 2848"/>
                <a:gd name="T91" fmla="*/ 0 h 64"/>
                <a:gd name="T92" fmla="*/ 0 w 2848"/>
                <a:gd name="T93" fmla="*/ 0 h 64"/>
                <a:gd name="T94" fmla="*/ 0 w 2848"/>
                <a:gd name="T95" fmla="*/ 0 h 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8"/>
                <a:gd name="T145" fmla="*/ 0 h 64"/>
                <a:gd name="T146" fmla="*/ 2848 w 2848"/>
                <a:gd name="T147" fmla="*/ 64 h 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8" h="64">
                  <a:moveTo>
                    <a:pt x="2847" y="11"/>
                  </a:moveTo>
                  <a:lnTo>
                    <a:pt x="2755" y="4"/>
                  </a:lnTo>
                  <a:lnTo>
                    <a:pt x="2705" y="0"/>
                  </a:lnTo>
                  <a:lnTo>
                    <a:pt x="2659" y="4"/>
                  </a:lnTo>
                  <a:lnTo>
                    <a:pt x="2613" y="4"/>
                  </a:lnTo>
                  <a:lnTo>
                    <a:pt x="2575" y="11"/>
                  </a:lnTo>
                  <a:lnTo>
                    <a:pt x="2535" y="23"/>
                  </a:lnTo>
                  <a:lnTo>
                    <a:pt x="2500" y="28"/>
                  </a:lnTo>
                  <a:lnTo>
                    <a:pt x="2458" y="35"/>
                  </a:lnTo>
                  <a:lnTo>
                    <a:pt x="2419" y="43"/>
                  </a:lnTo>
                  <a:lnTo>
                    <a:pt x="2378" y="51"/>
                  </a:lnTo>
                  <a:lnTo>
                    <a:pt x="2331" y="54"/>
                  </a:lnTo>
                  <a:lnTo>
                    <a:pt x="2285" y="63"/>
                  </a:lnTo>
                  <a:lnTo>
                    <a:pt x="2239" y="63"/>
                  </a:lnTo>
                  <a:lnTo>
                    <a:pt x="2189" y="63"/>
                  </a:lnTo>
                  <a:lnTo>
                    <a:pt x="2139" y="63"/>
                  </a:lnTo>
                  <a:lnTo>
                    <a:pt x="2089" y="54"/>
                  </a:lnTo>
                  <a:lnTo>
                    <a:pt x="2031" y="51"/>
                  </a:lnTo>
                  <a:lnTo>
                    <a:pt x="1976" y="47"/>
                  </a:lnTo>
                  <a:lnTo>
                    <a:pt x="1919" y="43"/>
                  </a:lnTo>
                  <a:lnTo>
                    <a:pt x="1861" y="35"/>
                  </a:lnTo>
                  <a:lnTo>
                    <a:pt x="1804" y="28"/>
                  </a:lnTo>
                  <a:lnTo>
                    <a:pt x="1750" y="23"/>
                  </a:lnTo>
                  <a:lnTo>
                    <a:pt x="1696" y="23"/>
                  </a:lnTo>
                  <a:lnTo>
                    <a:pt x="1645" y="23"/>
                  </a:lnTo>
                  <a:lnTo>
                    <a:pt x="1596" y="23"/>
                  </a:lnTo>
                  <a:lnTo>
                    <a:pt x="1553" y="23"/>
                  </a:lnTo>
                  <a:lnTo>
                    <a:pt x="1507" y="28"/>
                  </a:lnTo>
                  <a:lnTo>
                    <a:pt x="1465" y="35"/>
                  </a:lnTo>
                  <a:lnTo>
                    <a:pt x="1422" y="43"/>
                  </a:lnTo>
                  <a:lnTo>
                    <a:pt x="1380" y="51"/>
                  </a:lnTo>
                  <a:lnTo>
                    <a:pt x="1334" y="54"/>
                  </a:lnTo>
                  <a:lnTo>
                    <a:pt x="1283" y="63"/>
                  </a:lnTo>
                  <a:lnTo>
                    <a:pt x="1230" y="63"/>
                  </a:lnTo>
                  <a:lnTo>
                    <a:pt x="1164" y="63"/>
                  </a:lnTo>
                  <a:lnTo>
                    <a:pt x="1099" y="54"/>
                  </a:lnTo>
                  <a:lnTo>
                    <a:pt x="1022" y="51"/>
                  </a:lnTo>
                  <a:lnTo>
                    <a:pt x="944" y="43"/>
                  </a:lnTo>
                  <a:lnTo>
                    <a:pt x="859" y="35"/>
                  </a:lnTo>
                  <a:lnTo>
                    <a:pt x="771" y="31"/>
                  </a:lnTo>
                  <a:lnTo>
                    <a:pt x="674" y="28"/>
                  </a:lnTo>
                  <a:lnTo>
                    <a:pt x="578" y="28"/>
                  </a:lnTo>
                  <a:lnTo>
                    <a:pt x="478" y="31"/>
                  </a:lnTo>
                  <a:lnTo>
                    <a:pt x="378" y="35"/>
                  </a:lnTo>
                  <a:lnTo>
                    <a:pt x="274" y="35"/>
                  </a:lnTo>
                  <a:lnTo>
                    <a:pt x="170" y="35"/>
                  </a:lnTo>
                  <a:lnTo>
                    <a:pt x="65" y="28"/>
                  </a:lnTo>
                  <a:lnTo>
                    <a:pt x="0" y="1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Freeform 70"/>
            <p:cNvSpPr>
              <a:spLocks noChangeArrowheads="1"/>
            </p:cNvSpPr>
            <p:nvPr/>
          </p:nvSpPr>
          <p:spPr bwMode="auto">
            <a:xfrm>
              <a:off x="4395" y="3150"/>
              <a:ext cx="21" cy="89"/>
            </a:xfrm>
            <a:custGeom>
              <a:avLst/>
              <a:gdLst>
                <a:gd name="T0" fmla="*/ 0 w 91"/>
                <a:gd name="T1" fmla="*/ 0 h 391"/>
                <a:gd name="T2" fmla="*/ 0 w 91"/>
                <a:gd name="T3" fmla="*/ 0 h 391"/>
                <a:gd name="T4" fmla="*/ 0 w 91"/>
                <a:gd name="T5" fmla="*/ 0 h 391"/>
                <a:gd name="T6" fmla="*/ 0 w 91"/>
                <a:gd name="T7" fmla="*/ 0 h 391"/>
                <a:gd name="T8" fmla="*/ 0 w 91"/>
                <a:gd name="T9" fmla="*/ 0 h 391"/>
                <a:gd name="T10" fmla="*/ 0 w 91"/>
                <a:gd name="T11" fmla="*/ 0 h 391"/>
                <a:gd name="T12" fmla="*/ 0 w 91"/>
                <a:gd name="T13" fmla="*/ 0 h 391"/>
                <a:gd name="T14" fmla="*/ 0 w 91"/>
                <a:gd name="T15" fmla="*/ 0 h 391"/>
                <a:gd name="T16" fmla="*/ 0 w 91"/>
                <a:gd name="T17" fmla="*/ 0 h 391"/>
                <a:gd name="T18" fmla="*/ 0 w 91"/>
                <a:gd name="T19" fmla="*/ 0 h 3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391"/>
                <a:gd name="T32" fmla="*/ 91 w 91"/>
                <a:gd name="T33" fmla="*/ 391 h 3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391">
                  <a:moveTo>
                    <a:pt x="90" y="0"/>
                  </a:moveTo>
                  <a:lnTo>
                    <a:pt x="63" y="27"/>
                  </a:lnTo>
                  <a:lnTo>
                    <a:pt x="39" y="62"/>
                  </a:lnTo>
                  <a:lnTo>
                    <a:pt x="15" y="112"/>
                  </a:lnTo>
                  <a:lnTo>
                    <a:pt x="0" y="170"/>
                  </a:lnTo>
                  <a:lnTo>
                    <a:pt x="0" y="221"/>
                  </a:lnTo>
                  <a:lnTo>
                    <a:pt x="15" y="281"/>
                  </a:lnTo>
                  <a:lnTo>
                    <a:pt x="39" y="332"/>
                  </a:lnTo>
                  <a:lnTo>
                    <a:pt x="63" y="367"/>
                  </a:lnTo>
                  <a:lnTo>
                    <a:pt x="90" y="39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Freeform 71"/>
            <p:cNvSpPr>
              <a:spLocks noChangeArrowheads="1"/>
            </p:cNvSpPr>
            <p:nvPr/>
          </p:nvSpPr>
          <p:spPr bwMode="auto">
            <a:xfrm>
              <a:off x="4434" y="3181"/>
              <a:ext cx="31" cy="39"/>
            </a:xfrm>
            <a:custGeom>
              <a:avLst/>
              <a:gdLst>
                <a:gd name="T0" fmla="*/ 0 w 137"/>
                <a:gd name="T1" fmla="*/ 0 h 171"/>
                <a:gd name="T2" fmla="*/ 0 w 137"/>
                <a:gd name="T3" fmla="*/ 0 h 171"/>
                <a:gd name="T4" fmla="*/ 0 w 137"/>
                <a:gd name="T5" fmla="*/ 0 h 171"/>
                <a:gd name="T6" fmla="*/ 0 w 137"/>
                <a:gd name="T7" fmla="*/ 0 h 171"/>
                <a:gd name="T8" fmla="*/ 0 w 137"/>
                <a:gd name="T9" fmla="*/ 0 h 171"/>
                <a:gd name="T10" fmla="*/ 0 w 137"/>
                <a:gd name="T11" fmla="*/ 0 h 171"/>
                <a:gd name="T12" fmla="*/ 0 w 137"/>
                <a:gd name="T13" fmla="*/ 0 h 171"/>
                <a:gd name="T14" fmla="*/ 0 w 137"/>
                <a:gd name="T15" fmla="*/ 0 h 171"/>
                <a:gd name="T16" fmla="*/ 0 w 137"/>
                <a:gd name="T17" fmla="*/ 0 h 171"/>
                <a:gd name="T18" fmla="*/ 0 w 137"/>
                <a:gd name="T19" fmla="*/ 0 h 171"/>
                <a:gd name="T20" fmla="*/ 0 w 137"/>
                <a:gd name="T21" fmla="*/ 0 h 171"/>
                <a:gd name="T22" fmla="*/ 0 w 137"/>
                <a:gd name="T23" fmla="*/ 0 h 171"/>
                <a:gd name="T24" fmla="*/ 0 w 137"/>
                <a:gd name="T25" fmla="*/ 0 h 171"/>
                <a:gd name="T26" fmla="*/ 0 w 137"/>
                <a:gd name="T27" fmla="*/ 0 h 171"/>
                <a:gd name="T28" fmla="*/ 0 w 137"/>
                <a:gd name="T29" fmla="*/ 0 h 171"/>
                <a:gd name="T30" fmla="*/ 0 w 137"/>
                <a:gd name="T31" fmla="*/ 0 h 171"/>
                <a:gd name="T32" fmla="*/ 0 w 137"/>
                <a:gd name="T33" fmla="*/ 0 h 1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"/>
                <a:gd name="T52" fmla="*/ 0 h 171"/>
                <a:gd name="T53" fmla="*/ 137 w 137"/>
                <a:gd name="T54" fmla="*/ 171 h 1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" h="171">
                  <a:moveTo>
                    <a:pt x="136" y="35"/>
                  </a:moveTo>
                  <a:lnTo>
                    <a:pt x="120" y="11"/>
                  </a:lnTo>
                  <a:lnTo>
                    <a:pt x="90" y="0"/>
                  </a:lnTo>
                  <a:lnTo>
                    <a:pt x="51" y="0"/>
                  </a:lnTo>
                  <a:lnTo>
                    <a:pt x="16" y="11"/>
                  </a:lnTo>
                  <a:lnTo>
                    <a:pt x="0" y="35"/>
                  </a:lnTo>
                  <a:lnTo>
                    <a:pt x="16" y="57"/>
                  </a:lnTo>
                  <a:lnTo>
                    <a:pt x="39" y="73"/>
                  </a:lnTo>
                  <a:lnTo>
                    <a:pt x="101" y="85"/>
                  </a:lnTo>
                  <a:lnTo>
                    <a:pt x="120" y="97"/>
                  </a:lnTo>
                  <a:lnTo>
                    <a:pt x="136" y="120"/>
                  </a:lnTo>
                  <a:lnTo>
                    <a:pt x="136" y="135"/>
                  </a:lnTo>
                  <a:lnTo>
                    <a:pt x="120" y="159"/>
                  </a:lnTo>
                  <a:lnTo>
                    <a:pt x="90" y="170"/>
                  </a:lnTo>
                  <a:lnTo>
                    <a:pt x="51" y="170"/>
                  </a:lnTo>
                  <a:lnTo>
                    <a:pt x="16" y="159"/>
                  </a:lnTo>
                  <a:lnTo>
                    <a:pt x="0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Freeform 72"/>
            <p:cNvSpPr>
              <a:spLocks noChangeArrowheads="1"/>
            </p:cNvSpPr>
            <p:nvPr/>
          </p:nvSpPr>
          <p:spPr bwMode="auto">
            <a:xfrm>
              <a:off x="4481" y="3181"/>
              <a:ext cx="33" cy="39"/>
            </a:xfrm>
            <a:custGeom>
              <a:avLst/>
              <a:gdLst>
                <a:gd name="T0" fmla="*/ 0 w 147"/>
                <a:gd name="T1" fmla="*/ 0 h 171"/>
                <a:gd name="T2" fmla="*/ 0 w 147"/>
                <a:gd name="T3" fmla="*/ 0 h 171"/>
                <a:gd name="T4" fmla="*/ 0 w 147"/>
                <a:gd name="T5" fmla="*/ 0 h 171"/>
                <a:gd name="T6" fmla="*/ 0 w 147"/>
                <a:gd name="T7" fmla="*/ 0 h 171"/>
                <a:gd name="T8" fmla="*/ 0 w 147"/>
                <a:gd name="T9" fmla="*/ 0 h 171"/>
                <a:gd name="T10" fmla="*/ 0 w 147"/>
                <a:gd name="T11" fmla="*/ 0 h 171"/>
                <a:gd name="T12" fmla="*/ 0 w 147"/>
                <a:gd name="T13" fmla="*/ 0 h 171"/>
                <a:gd name="T14" fmla="*/ 0 w 147"/>
                <a:gd name="T15" fmla="*/ 0 h 171"/>
                <a:gd name="T16" fmla="*/ 0 w 147"/>
                <a:gd name="T17" fmla="*/ 0 h 171"/>
                <a:gd name="T18" fmla="*/ 0 w 147"/>
                <a:gd name="T19" fmla="*/ 0 h 171"/>
                <a:gd name="T20" fmla="*/ 0 w 147"/>
                <a:gd name="T21" fmla="*/ 0 h 171"/>
                <a:gd name="T22" fmla="*/ 0 w 147"/>
                <a:gd name="T23" fmla="*/ 0 h 171"/>
                <a:gd name="T24" fmla="*/ 0 w 147"/>
                <a:gd name="T25" fmla="*/ 0 h 171"/>
                <a:gd name="T26" fmla="*/ 0 w 147"/>
                <a:gd name="T27" fmla="*/ 0 h 171"/>
                <a:gd name="T28" fmla="*/ 0 w 147"/>
                <a:gd name="T29" fmla="*/ 0 h 171"/>
                <a:gd name="T30" fmla="*/ 0 w 147"/>
                <a:gd name="T31" fmla="*/ 0 h 171"/>
                <a:gd name="T32" fmla="*/ 0 w 147"/>
                <a:gd name="T33" fmla="*/ 0 h 1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7"/>
                <a:gd name="T52" fmla="*/ 0 h 171"/>
                <a:gd name="T53" fmla="*/ 147 w 147"/>
                <a:gd name="T54" fmla="*/ 171 h 1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7" h="171">
                  <a:moveTo>
                    <a:pt x="0" y="73"/>
                  </a:moveTo>
                  <a:lnTo>
                    <a:pt x="146" y="73"/>
                  </a:lnTo>
                  <a:lnTo>
                    <a:pt x="146" y="46"/>
                  </a:lnTo>
                  <a:lnTo>
                    <a:pt x="135" y="23"/>
                  </a:lnTo>
                  <a:lnTo>
                    <a:pt x="122" y="11"/>
                  </a:lnTo>
                  <a:lnTo>
                    <a:pt x="96" y="0"/>
                  </a:lnTo>
                  <a:lnTo>
                    <a:pt x="60" y="0"/>
                  </a:lnTo>
                  <a:lnTo>
                    <a:pt x="34" y="11"/>
                  </a:lnTo>
                  <a:lnTo>
                    <a:pt x="11" y="3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11" y="135"/>
                  </a:lnTo>
                  <a:lnTo>
                    <a:pt x="34" y="159"/>
                  </a:lnTo>
                  <a:lnTo>
                    <a:pt x="60" y="170"/>
                  </a:lnTo>
                  <a:lnTo>
                    <a:pt x="96" y="170"/>
                  </a:lnTo>
                  <a:lnTo>
                    <a:pt x="122" y="159"/>
                  </a:lnTo>
                  <a:lnTo>
                    <a:pt x="146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4" name="Freeform 73"/>
            <p:cNvSpPr>
              <a:spLocks noChangeArrowheads="1"/>
            </p:cNvSpPr>
            <p:nvPr/>
          </p:nvSpPr>
          <p:spPr bwMode="auto">
            <a:xfrm>
              <a:off x="4531" y="3181"/>
              <a:ext cx="34" cy="39"/>
            </a:xfrm>
            <a:custGeom>
              <a:avLst/>
              <a:gdLst>
                <a:gd name="T0" fmla="*/ 0 w 149"/>
                <a:gd name="T1" fmla="*/ 0 h 171"/>
                <a:gd name="T2" fmla="*/ 0 w 149"/>
                <a:gd name="T3" fmla="*/ 0 h 171"/>
                <a:gd name="T4" fmla="*/ 0 w 149"/>
                <a:gd name="T5" fmla="*/ 0 h 171"/>
                <a:gd name="T6" fmla="*/ 0 w 149"/>
                <a:gd name="T7" fmla="*/ 0 h 171"/>
                <a:gd name="T8" fmla="*/ 0 w 149"/>
                <a:gd name="T9" fmla="*/ 0 h 171"/>
                <a:gd name="T10" fmla="*/ 0 w 149"/>
                <a:gd name="T11" fmla="*/ 0 h 171"/>
                <a:gd name="T12" fmla="*/ 0 w 149"/>
                <a:gd name="T13" fmla="*/ 0 h 171"/>
                <a:gd name="T14" fmla="*/ 0 w 149"/>
                <a:gd name="T15" fmla="*/ 0 h 171"/>
                <a:gd name="T16" fmla="*/ 0 w 149"/>
                <a:gd name="T17" fmla="*/ 0 h 171"/>
                <a:gd name="T18" fmla="*/ 0 w 149"/>
                <a:gd name="T19" fmla="*/ 0 h 171"/>
                <a:gd name="T20" fmla="*/ 0 w 149"/>
                <a:gd name="T21" fmla="*/ 0 h 171"/>
                <a:gd name="T22" fmla="*/ 0 w 149"/>
                <a:gd name="T23" fmla="*/ 0 h 171"/>
                <a:gd name="T24" fmla="*/ 0 w 149"/>
                <a:gd name="T25" fmla="*/ 0 h 171"/>
                <a:gd name="T26" fmla="*/ 0 w 149"/>
                <a:gd name="T27" fmla="*/ 0 h 171"/>
                <a:gd name="T28" fmla="*/ 0 w 149"/>
                <a:gd name="T29" fmla="*/ 0 h 171"/>
                <a:gd name="T30" fmla="*/ 0 w 149"/>
                <a:gd name="T31" fmla="*/ 0 h 171"/>
                <a:gd name="T32" fmla="*/ 0 w 149"/>
                <a:gd name="T33" fmla="*/ 0 h 1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71"/>
                <a:gd name="T53" fmla="*/ 149 w 149"/>
                <a:gd name="T54" fmla="*/ 171 h 1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71">
                  <a:moveTo>
                    <a:pt x="0" y="73"/>
                  </a:moveTo>
                  <a:lnTo>
                    <a:pt x="148" y="73"/>
                  </a:lnTo>
                  <a:lnTo>
                    <a:pt x="148" y="46"/>
                  </a:lnTo>
                  <a:lnTo>
                    <a:pt x="136" y="23"/>
                  </a:lnTo>
                  <a:lnTo>
                    <a:pt x="120" y="11"/>
                  </a:lnTo>
                  <a:lnTo>
                    <a:pt x="96" y="0"/>
                  </a:lnTo>
                  <a:lnTo>
                    <a:pt x="62" y="0"/>
                  </a:lnTo>
                  <a:lnTo>
                    <a:pt x="39" y="11"/>
                  </a:lnTo>
                  <a:lnTo>
                    <a:pt x="12" y="3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12" y="135"/>
                  </a:lnTo>
                  <a:lnTo>
                    <a:pt x="39" y="159"/>
                  </a:lnTo>
                  <a:lnTo>
                    <a:pt x="62" y="170"/>
                  </a:lnTo>
                  <a:lnTo>
                    <a:pt x="96" y="170"/>
                  </a:lnTo>
                  <a:lnTo>
                    <a:pt x="120" y="159"/>
                  </a:lnTo>
                  <a:lnTo>
                    <a:pt x="148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5" name="Line 74"/>
            <p:cNvSpPr>
              <a:spLocks noChangeShapeType="1"/>
            </p:cNvSpPr>
            <p:nvPr/>
          </p:nvSpPr>
          <p:spPr bwMode="auto">
            <a:xfrm flipV="1">
              <a:off x="4627" y="3161"/>
              <a:ext cx="1" cy="4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Freeform 75"/>
            <p:cNvSpPr>
              <a:spLocks noChangeArrowheads="1"/>
            </p:cNvSpPr>
            <p:nvPr/>
          </p:nvSpPr>
          <p:spPr bwMode="auto">
            <a:xfrm>
              <a:off x="4627" y="3208"/>
              <a:ext cx="14" cy="14"/>
            </a:xfrm>
            <a:custGeom>
              <a:avLst/>
              <a:gdLst>
                <a:gd name="T0" fmla="*/ 0 w 63"/>
                <a:gd name="T1" fmla="*/ 0 h 63"/>
                <a:gd name="T2" fmla="*/ 0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63"/>
                <a:gd name="T14" fmla="*/ 63 w 63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63">
                  <a:moveTo>
                    <a:pt x="0" y="0"/>
                  </a:moveTo>
                  <a:lnTo>
                    <a:pt x="15" y="45"/>
                  </a:lnTo>
                  <a:lnTo>
                    <a:pt x="38" y="62"/>
                  </a:lnTo>
                  <a:lnTo>
                    <a:pt x="62" y="6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Line 76"/>
            <p:cNvSpPr>
              <a:spLocks noChangeShapeType="1"/>
            </p:cNvSpPr>
            <p:nvPr/>
          </p:nvSpPr>
          <p:spPr bwMode="auto">
            <a:xfrm flipH="1">
              <a:off x="4618" y="3181"/>
              <a:ext cx="21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Freeform 77"/>
            <p:cNvSpPr>
              <a:spLocks noChangeArrowheads="1"/>
            </p:cNvSpPr>
            <p:nvPr/>
          </p:nvSpPr>
          <p:spPr bwMode="auto">
            <a:xfrm>
              <a:off x="4659" y="3181"/>
              <a:ext cx="32" cy="39"/>
            </a:xfrm>
            <a:custGeom>
              <a:avLst/>
              <a:gdLst>
                <a:gd name="T0" fmla="*/ 0 w 143"/>
                <a:gd name="T1" fmla="*/ 0 h 171"/>
                <a:gd name="T2" fmla="*/ 0 w 143"/>
                <a:gd name="T3" fmla="*/ 0 h 171"/>
                <a:gd name="T4" fmla="*/ 0 w 143"/>
                <a:gd name="T5" fmla="*/ 0 h 171"/>
                <a:gd name="T6" fmla="*/ 0 w 143"/>
                <a:gd name="T7" fmla="*/ 0 h 171"/>
                <a:gd name="T8" fmla="*/ 0 w 143"/>
                <a:gd name="T9" fmla="*/ 0 h 171"/>
                <a:gd name="T10" fmla="*/ 0 w 143"/>
                <a:gd name="T11" fmla="*/ 0 h 171"/>
                <a:gd name="T12" fmla="*/ 0 w 143"/>
                <a:gd name="T13" fmla="*/ 0 h 171"/>
                <a:gd name="T14" fmla="*/ 0 w 143"/>
                <a:gd name="T15" fmla="*/ 0 h 171"/>
                <a:gd name="T16" fmla="*/ 0 w 143"/>
                <a:gd name="T17" fmla="*/ 0 h 171"/>
                <a:gd name="T18" fmla="*/ 0 w 143"/>
                <a:gd name="T19" fmla="*/ 0 h 171"/>
                <a:gd name="T20" fmla="*/ 0 w 143"/>
                <a:gd name="T21" fmla="*/ 0 h 171"/>
                <a:gd name="T22" fmla="*/ 0 w 143"/>
                <a:gd name="T23" fmla="*/ 0 h 171"/>
                <a:gd name="T24" fmla="*/ 0 w 143"/>
                <a:gd name="T25" fmla="*/ 0 h 171"/>
                <a:gd name="T26" fmla="*/ 0 w 143"/>
                <a:gd name="T27" fmla="*/ 0 h 171"/>
                <a:gd name="T28" fmla="*/ 0 w 143"/>
                <a:gd name="T29" fmla="*/ 0 h 171"/>
                <a:gd name="T30" fmla="*/ 0 w 143"/>
                <a:gd name="T31" fmla="*/ 0 h 171"/>
                <a:gd name="T32" fmla="*/ 0 w 143"/>
                <a:gd name="T33" fmla="*/ 0 h 1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3"/>
                <a:gd name="T52" fmla="*/ 0 h 171"/>
                <a:gd name="T53" fmla="*/ 143 w 143"/>
                <a:gd name="T54" fmla="*/ 171 h 1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3" h="171">
                  <a:moveTo>
                    <a:pt x="0" y="73"/>
                  </a:moveTo>
                  <a:lnTo>
                    <a:pt x="142" y="73"/>
                  </a:lnTo>
                  <a:lnTo>
                    <a:pt x="142" y="46"/>
                  </a:lnTo>
                  <a:lnTo>
                    <a:pt x="131" y="23"/>
                  </a:lnTo>
                  <a:lnTo>
                    <a:pt x="120" y="11"/>
                  </a:lnTo>
                  <a:lnTo>
                    <a:pt x="92" y="0"/>
                  </a:lnTo>
                  <a:lnTo>
                    <a:pt x="61" y="0"/>
                  </a:lnTo>
                  <a:lnTo>
                    <a:pt x="34" y="11"/>
                  </a:lnTo>
                  <a:lnTo>
                    <a:pt x="12" y="3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12" y="135"/>
                  </a:lnTo>
                  <a:lnTo>
                    <a:pt x="34" y="159"/>
                  </a:lnTo>
                  <a:lnTo>
                    <a:pt x="61" y="170"/>
                  </a:lnTo>
                  <a:lnTo>
                    <a:pt x="92" y="170"/>
                  </a:lnTo>
                  <a:lnTo>
                    <a:pt x="120" y="159"/>
                  </a:lnTo>
                  <a:lnTo>
                    <a:pt x="142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Line 78"/>
            <p:cNvSpPr>
              <a:spLocks noChangeShapeType="1"/>
            </p:cNvSpPr>
            <p:nvPr/>
          </p:nvSpPr>
          <p:spPr bwMode="auto">
            <a:xfrm flipV="1">
              <a:off x="4708" y="3180"/>
              <a:ext cx="30" cy="4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Line 79"/>
            <p:cNvSpPr>
              <a:spLocks noChangeShapeType="1"/>
            </p:cNvSpPr>
            <p:nvPr/>
          </p:nvSpPr>
          <p:spPr bwMode="auto">
            <a:xfrm>
              <a:off x="4708" y="3181"/>
              <a:ext cx="30" cy="3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Line 80"/>
            <p:cNvSpPr>
              <a:spLocks noChangeShapeType="1"/>
            </p:cNvSpPr>
            <p:nvPr/>
          </p:nvSpPr>
          <p:spPr bwMode="auto">
            <a:xfrm flipV="1">
              <a:off x="4762" y="3161"/>
              <a:ext cx="1" cy="4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Freeform 81"/>
            <p:cNvSpPr>
              <a:spLocks noChangeArrowheads="1"/>
            </p:cNvSpPr>
            <p:nvPr/>
          </p:nvSpPr>
          <p:spPr bwMode="auto">
            <a:xfrm>
              <a:off x="4762" y="3208"/>
              <a:ext cx="14" cy="14"/>
            </a:xfrm>
            <a:custGeom>
              <a:avLst/>
              <a:gdLst>
                <a:gd name="T0" fmla="*/ 0 w 62"/>
                <a:gd name="T1" fmla="*/ 0 h 63"/>
                <a:gd name="T2" fmla="*/ 0 w 62"/>
                <a:gd name="T3" fmla="*/ 0 h 63"/>
                <a:gd name="T4" fmla="*/ 0 w 62"/>
                <a:gd name="T5" fmla="*/ 0 h 63"/>
                <a:gd name="T6" fmla="*/ 0 w 62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63"/>
                <a:gd name="T14" fmla="*/ 62 w 62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63">
                  <a:moveTo>
                    <a:pt x="0" y="0"/>
                  </a:moveTo>
                  <a:lnTo>
                    <a:pt x="11" y="45"/>
                  </a:lnTo>
                  <a:lnTo>
                    <a:pt x="38" y="62"/>
                  </a:lnTo>
                  <a:lnTo>
                    <a:pt x="61" y="6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Line 82"/>
            <p:cNvSpPr>
              <a:spLocks noChangeShapeType="1"/>
            </p:cNvSpPr>
            <p:nvPr/>
          </p:nvSpPr>
          <p:spPr bwMode="auto">
            <a:xfrm flipH="1">
              <a:off x="4755" y="3181"/>
              <a:ext cx="20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Freeform 83"/>
            <p:cNvSpPr>
              <a:spLocks noChangeArrowheads="1"/>
            </p:cNvSpPr>
            <p:nvPr/>
          </p:nvSpPr>
          <p:spPr bwMode="auto">
            <a:xfrm>
              <a:off x="4793" y="3150"/>
              <a:ext cx="19" cy="89"/>
            </a:xfrm>
            <a:custGeom>
              <a:avLst/>
              <a:gdLst>
                <a:gd name="T0" fmla="*/ 0 w 85"/>
                <a:gd name="T1" fmla="*/ 0 h 391"/>
                <a:gd name="T2" fmla="*/ 0 w 85"/>
                <a:gd name="T3" fmla="*/ 0 h 391"/>
                <a:gd name="T4" fmla="*/ 0 w 85"/>
                <a:gd name="T5" fmla="*/ 0 h 391"/>
                <a:gd name="T6" fmla="*/ 0 w 85"/>
                <a:gd name="T7" fmla="*/ 0 h 391"/>
                <a:gd name="T8" fmla="*/ 0 w 85"/>
                <a:gd name="T9" fmla="*/ 0 h 391"/>
                <a:gd name="T10" fmla="*/ 0 w 85"/>
                <a:gd name="T11" fmla="*/ 0 h 391"/>
                <a:gd name="T12" fmla="*/ 0 w 85"/>
                <a:gd name="T13" fmla="*/ 0 h 391"/>
                <a:gd name="T14" fmla="*/ 0 w 85"/>
                <a:gd name="T15" fmla="*/ 0 h 391"/>
                <a:gd name="T16" fmla="*/ 0 w 85"/>
                <a:gd name="T17" fmla="*/ 0 h 391"/>
                <a:gd name="T18" fmla="*/ 0 w 85"/>
                <a:gd name="T19" fmla="*/ 0 h 3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5"/>
                <a:gd name="T31" fmla="*/ 0 h 391"/>
                <a:gd name="T32" fmla="*/ 85 w 85"/>
                <a:gd name="T33" fmla="*/ 391 h 3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5" h="391">
                  <a:moveTo>
                    <a:pt x="0" y="0"/>
                  </a:moveTo>
                  <a:lnTo>
                    <a:pt x="27" y="27"/>
                  </a:lnTo>
                  <a:lnTo>
                    <a:pt x="46" y="62"/>
                  </a:lnTo>
                  <a:lnTo>
                    <a:pt x="73" y="112"/>
                  </a:lnTo>
                  <a:lnTo>
                    <a:pt x="84" y="170"/>
                  </a:lnTo>
                  <a:lnTo>
                    <a:pt x="84" y="221"/>
                  </a:lnTo>
                  <a:lnTo>
                    <a:pt x="73" y="281"/>
                  </a:lnTo>
                  <a:lnTo>
                    <a:pt x="46" y="332"/>
                  </a:lnTo>
                  <a:lnTo>
                    <a:pt x="27" y="367"/>
                  </a:lnTo>
                  <a:lnTo>
                    <a:pt x="0" y="39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Line 84"/>
            <p:cNvSpPr>
              <a:spLocks noChangeShapeType="1"/>
            </p:cNvSpPr>
            <p:nvPr/>
          </p:nvSpPr>
          <p:spPr bwMode="auto">
            <a:xfrm flipV="1">
              <a:off x="1554" y="2338"/>
              <a:ext cx="25" cy="74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Line 85"/>
            <p:cNvSpPr>
              <a:spLocks noChangeShapeType="1"/>
            </p:cNvSpPr>
            <p:nvPr/>
          </p:nvSpPr>
          <p:spPr bwMode="auto">
            <a:xfrm>
              <a:off x="1538" y="2336"/>
              <a:ext cx="16" cy="75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Freeform 86"/>
            <p:cNvSpPr>
              <a:spLocks noChangeArrowheads="1"/>
            </p:cNvSpPr>
            <p:nvPr/>
          </p:nvSpPr>
          <p:spPr bwMode="auto">
            <a:xfrm>
              <a:off x="1538" y="2336"/>
              <a:ext cx="41" cy="14"/>
            </a:xfrm>
            <a:custGeom>
              <a:avLst/>
              <a:gdLst>
                <a:gd name="T0" fmla="*/ 0 w 179"/>
                <a:gd name="T1" fmla="*/ 0 h 63"/>
                <a:gd name="T2" fmla="*/ 0 w 179"/>
                <a:gd name="T3" fmla="*/ 0 h 63"/>
                <a:gd name="T4" fmla="*/ 0 w 179"/>
                <a:gd name="T5" fmla="*/ 0 h 63"/>
                <a:gd name="T6" fmla="*/ 0 w 179"/>
                <a:gd name="T7" fmla="*/ 0 h 63"/>
                <a:gd name="T8" fmla="*/ 0 w 179"/>
                <a:gd name="T9" fmla="*/ 0 h 63"/>
                <a:gd name="T10" fmla="*/ 0 w 179"/>
                <a:gd name="T11" fmla="*/ 0 h 63"/>
                <a:gd name="T12" fmla="*/ 0 w 179"/>
                <a:gd name="T13" fmla="*/ 0 h 63"/>
                <a:gd name="T14" fmla="*/ 0 w 179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9"/>
                <a:gd name="T25" fmla="*/ 0 h 63"/>
                <a:gd name="T26" fmla="*/ 179 w 179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9" h="63">
                  <a:moveTo>
                    <a:pt x="27" y="31"/>
                  </a:moveTo>
                  <a:lnTo>
                    <a:pt x="0" y="0"/>
                  </a:lnTo>
                  <a:lnTo>
                    <a:pt x="27" y="31"/>
                  </a:lnTo>
                  <a:lnTo>
                    <a:pt x="58" y="47"/>
                  </a:lnTo>
                  <a:lnTo>
                    <a:pt x="88" y="62"/>
                  </a:lnTo>
                  <a:lnTo>
                    <a:pt x="120" y="62"/>
                  </a:lnTo>
                  <a:lnTo>
                    <a:pt x="150" y="43"/>
                  </a:lnTo>
                  <a:lnTo>
                    <a:pt x="178" y="1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Freeform 87"/>
            <p:cNvSpPr>
              <a:spLocks noChangeArrowheads="1"/>
            </p:cNvSpPr>
            <p:nvPr/>
          </p:nvSpPr>
          <p:spPr bwMode="auto">
            <a:xfrm>
              <a:off x="1542" y="2342"/>
              <a:ext cx="33" cy="59"/>
            </a:xfrm>
            <a:custGeom>
              <a:avLst/>
              <a:gdLst>
                <a:gd name="T0" fmla="*/ 0 w 144"/>
                <a:gd name="T1" fmla="*/ 0 h 262"/>
                <a:gd name="T2" fmla="*/ 0 w 144"/>
                <a:gd name="T3" fmla="*/ 0 h 262"/>
                <a:gd name="T4" fmla="*/ 0 w 144"/>
                <a:gd name="T5" fmla="*/ 0 h 262"/>
                <a:gd name="T6" fmla="*/ 0 w 144"/>
                <a:gd name="T7" fmla="*/ 0 h 262"/>
                <a:gd name="T8" fmla="*/ 0 w 144"/>
                <a:gd name="T9" fmla="*/ 0 h 262"/>
                <a:gd name="T10" fmla="*/ 0 w 144"/>
                <a:gd name="T11" fmla="*/ 0 h 262"/>
                <a:gd name="T12" fmla="*/ 0 w 144"/>
                <a:gd name="T13" fmla="*/ 0 h 262"/>
                <a:gd name="T14" fmla="*/ 0 w 144"/>
                <a:gd name="T15" fmla="*/ 0 h 262"/>
                <a:gd name="T16" fmla="*/ 0 w 144"/>
                <a:gd name="T17" fmla="*/ 0 h 262"/>
                <a:gd name="T18" fmla="*/ 0 w 144"/>
                <a:gd name="T19" fmla="*/ 0 h 262"/>
                <a:gd name="T20" fmla="*/ 0 w 144"/>
                <a:gd name="T21" fmla="*/ 0 h 262"/>
                <a:gd name="T22" fmla="*/ 0 w 144"/>
                <a:gd name="T23" fmla="*/ 0 h 262"/>
                <a:gd name="T24" fmla="*/ 0 w 144"/>
                <a:gd name="T25" fmla="*/ 0 h 262"/>
                <a:gd name="T26" fmla="*/ 0 w 144"/>
                <a:gd name="T27" fmla="*/ 0 h 262"/>
                <a:gd name="T28" fmla="*/ 0 w 144"/>
                <a:gd name="T29" fmla="*/ 0 h 262"/>
                <a:gd name="T30" fmla="*/ 0 w 144"/>
                <a:gd name="T31" fmla="*/ 0 h 262"/>
                <a:gd name="T32" fmla="*/ 0 w 144"/>
                <a:gd name="T33" fmla="*/ 0 h 262"/>
                <a:gd name="T34" fmla="*/ 0 w 144"/>
                <a:gd name="T35" fmla="*/ 0 h 262"/>
                <a:gd name="T36" fmla="*/ 0 w 144"/>
                <a:gd name="T37" fmla="*/ 0 h 262"/>
                <a:gd name="T38" fmla="*/ 0 w 144"/>
                <a:gd name="T39" fmla="*/ 0 h 262"/>
                <a:gd name="T40" fmla="*/ 0 w 144"/>
                <a:gd name="T41" fmla="*/ 0 h 262"/>
                <a:gd name="T42" fmla="*/ 0 w 144"/>
                <a:gd name="T43" fmla="*/ 0 h 262"/>
                <a:gd name="T44" fmla="*/ 0 w 144"/>
                <a:gd name="T45" fmla="*/ 0 h 262"/>
                <a:gd name="T46" fmla="*/ 0 w 144"/>
                <a:gd name="T47" fmla="*/ 0 h 262"/>
                <a:gd name="T48" fmla="*/ 0 w 144"/>
                <a:gd name="T49" fmla="*/ 0 h 262"/>
                <a:gd name="T50" fmla="*/ 0 w 144"/>
                <a:gd name="T51" fmla="*/ 0 h 262"/>
                <a:gd name="T52" fmla="*/ 0 w 144"/>
                <a:gd name="T53" fmla="*/ 0 h 2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4"/>
                <a:gd name="T82" fmla="*/ 0 h 262"/>
                <a:gd name="T83" fmla="*/ 144 w 144"/>
                <a:gd name="T84" fmla="*/ 262 h 26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4" h="262">
                  <a:moveTo>
                    <a:pt x="143" y="6"/>
                  </a:moveTo>
                  <a:lnTo>
                    <a:pt x="57" y="261"/>
                  </a:lnTo>
                  <a:lnTo>
                    <a:pt x="0" y="0"/>
                  </a:lnTo>
                  <a:lnTo>
                    <a:pt x="34" y="14"/>
                  </a:lnTo>
                  <a:lnTo>
                    <a:pt x="73" y="22"/>
                  </a:lnTo>
                  <a:lnTo>
                    <a:pt x="104" y="19"/>
                  </a:lnTo>
                  <a:lnTo>
                    <a:pt x="143" y="6"/>
                  </a:lnTo>
                  <a:lnTo>
                    <a:pt x="123" y="25"/>
                  </a:lnTo>
                  <a:lnTo>
                    <a:pt x="57" y="223"/>
                  </a:lnTo>
                  <a:lnTo>
                    <a:pt x="14" y="19"/>
                  </a:lnTo>
                  <a:lnTo>
                    <a:pt x="47" y="30"/>
                  </a:lnTo>
                  <a:lnTo>
                    <a:pt x="69" y="30"/>
                  </a:lnTo>
                  <a:lnTo>
                    <a:pt x="96" y="30"/>
                  </a:lnTo>
                  <a:lnTo>
                    <a:pt x="123" y="25"/>
                  </a:lnTo>
                  <a:lnTo>
                    <a:pt x="104" y="42"/>
                  </a:lnTo>
                  <a:lnTo>
                    <a:pt x="61" y="180"/>
                  </a:lnTo>
                  <a:lnTo>
                    <a:pt x="31" y="38"/>
                  </a:lnTo>
                  <a:lnTo>
                    <a:pt x="69" y="45"/>
                  </a:lnTo>
                  <a:lnTo>
                    <a:pt x="104" y="42"/>
                  </a:lnTo>
                  <a:lnTo>
                    <a:pt x="92" y="53"/>
                  </a:lnTo>
                  <a:lnTo>
                    <a:pt x="61" y="134"/>
                  </a:lnTo>
                  <a:lnTo>
                    <a:pt x="47" y="49"/>
                  </a:lnTo>
                  <a:lnTo>
                    <a:pt x="92" y="53"/>
                  </a:lnTo>
                  <a:lnTo>
                    <a:pt x="77" y="64"/>
                  </a:lnTo>
                  <a:lnTo>
                    <a:pt x="66" y="92"/>
                  </a:lnTo>
                  <a:lnTo>
                    <a:pt x="61" y="64"/>
                  </a:lnTo>
                  <a:lnTo>
                    <a:pt x="77" y="64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Freeform 88"/>
            <p:cNvSpPr>
              <a:spLocks noChangeArrowheads="1"/>
            </p:cNvSpPr>
            <p:nvPr/>
          </p:nvSpPr>
          <p:spPr bwMode="auto">
            <a:xfrm>
              <a:off x="1427" y="2328"/>
              <a:ext cx="49" cy="76"/>
            </a:xfrm>
            <a:custGeom>
              <a:avLst/>
              <a:gdLst>
                <a:gd name="T0" fmla="*/ 0 w 214"/>
                <a:gd name="T1" fmla="*/ 0 h 337"/>
                <a:gd name="T2" fmla="*/ 0 w 214"/>
                <a:gd name="T3" fmla="*/ 0 h 337"/>
                <a:gd name="T4" fmla="*/ 0 w 214"/>
                <a:gd name="T5" fmla="*/ 0 h 337"/>
                <a:gd name="T6" fmla="*/ 0 w 214"/>
                <a:gd name="T7" fmla="*/ 0 h 337"/>
                <a:gd name="T8" fmla="*/ 0 w 214"/>
                <a:gd name="T9" fmla="*/ 0 h 337"/>
                <a:gd name="T10" fmla="*/ 0 w 214"/>
                <a:gd name="T11" fmla="*/ 0 h 337"/>
                <a:gd name="T12" fmla="*/ 0 w 214"/>
                <a:gd name="T13" fmla="*/ 0 h 337"/>
                <a:gd name="T14" fmla="*/ 0 w 214"/>
                <a:gd name="T15" fmla="*/ 0 h 337"/>
                <a:gd name="T16" fmla="*/ 0 w 214"/>
                <a:gd name="T17" fmla="*/ 0 h 337"/>
                <a:gd name="T18" fmla="*/ 0 w 214"/>
                <a:gd name="T19" fmla="*/ 0 h 337"/>
                <a:gd name="T20" fmla="*/ 0 w 214"/>
                <a:gd name="T21" fmla="*/ 0 h 337"/>
                <a:gd name="T22" fmla="*/ 0 w 214"/>
                <a:gd name="T23" fmla="*/ 0 h 337"/>
                <a:gd name="T24" fmla="*/ 0 w 214"/>
                <a:gd name="T25" fmla="*/ 0 h 337"/>
                <a:gd name="T26" fmla="*/ 0 w 214"/>
                <a:gd name="T27" fmla="*/ 0 h 337"/>
                <a:gd name="T28" fmla="*/ 0 w 214"/>
                <a:gd name="T29" fmla="*/ 0 h 337"/>
                <a:gd name="T30" fmla="*/ 0 w 214"/>
                <a:gd name="T31" fmla="*/ 0 h 337"/>
                <a:gd name="T32" fmla="*/ 0 w 214"/>
                <a:gd name="T33" fmla="*/ 0 h 337"/>
                <a:gd name="T34" fmla="*/ 0 w 214"/>
                <a:gd name="T35" fmla="*/ 0 h 337"/>
                <a:gd name="T36" fmla="*/ 0 w 214"/>
                <a:gd name="T37" fmla="*/ 0 h 337"/>
                <a:gd name="T38" fmla="*/ 0 w 214"/>
                <a:gd name="T39" fmla="*/ 0 h 337"/>
                <a:gd name="T40" fmla="*/ 0 w 214"/>
                <a:gd name="T41" fmla="*/ 0 h 337"/>
                <a:gd name="T42" fmla="*/ 0 w 214"/>
                <a:gd name="T43" fmla="*/ 0 h 337"/>
                <a:gd name="T44" fmla="*/ 0 w 214"/>
                <a:gd name="T45" fmla="*/ 0 h 337"/>
                <a:gd name="T46" fmla="*/ 0 w 214"/>
                <a:gd name="T47" fmla="*/ 0 h 337"/>
                <a:gd name="T48" fmla="*/ 0 w 214"/>
                <a:gd name="T49" fmla="*/ 0 h 337"/>
                <a:gd name="T50" fmla="*/ 0 w 214"/>
                <a:gd name="T51" fmla="*/ 0 h 337"/>
                <a:gd name="T52" fmla="*/ 0 w 214"/>
                <a:gd name="T53" fmla="*/ 0 h 337"/>
                <a:gd name="T54" fmla="*/ 0 w 214"/>
                <a:gd name="T55" fmla="*/ 0 h 337"/>
                <a:gd name="T56" fmla="*/ 0 w 214"/>
                <a:gd name="T57" fmla="*/ 0 h 337"/>
                <a:gd name="T58" fmla="*/ 0 w 214"/>
                <a:gd name="T59" fmla="*/ 0 h 337"/>
                <a:gd name="T60" fmla="*/ 0 w 214"/>
                <a:gd name="T61" fmla="*/ 0 h 337"/>
                <a:gd name="T62" fmla="*/ 0 w 214"/>
                <a:gd name="T63" fmla="*/ 0 h 337"/>
                <a:gd name="T64" fmla="*/ 0 w 214"/>
                <a:gd name="T65" fmla="*/ 0 h 337"/>
                <a:gd name="T66" fmla="*/ 0 w 214"/>
                <a:gd name="T67" fmla="*/ 0 h 337"/>
                <a:gd name="T68" fmla="*/ 0 w 214"/>
                <a:gd name="T69" fmla="*/ 0 h 337"/>
                <a:gd name="T70" fmla="*/ 0 w 214"/>
                <a:gd name="T71" fmla="*/ 0 h 3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4"/>
                <a:gd name="T109" fmla="*/ 0 h 337"/>
                <a:gd name="T110" fmla="*/ 214 w 214"/>
                <a:gd name="T111" fmla="*/ 337 h 3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4" h="337">
                  <a:moveTo>
                    <a:pt x="213" y="69"/>
                  </a:moveTo>
                  <a:lnTo>
                    <a:pt x="0" y="336"/>
                  </a:lnTo>
                  <a:lnTo>
                    <a:pt x="51" y="0"/>
                  </a:lnTo>
                  <a:lnTo>
                    <a:pt x="70" y="27"/>
                  </a:lnTo>
                  <a:lnTo>
                    <a:pt x="94" y="47"/>
                  </a:lnTo>
                  <a:lnTo>
                    <a:pt x="120" y="62"/>
                  </a:lnTo>
                  <a:lnTo>
                    <a:pt x="151" y="77"/>
                  </a:lnTo>
                  <a:lnTo>
                    <a:pt x="182" y="77"/>
                  </a:lnTo>
                  <a:lnTo>
                    <a:pt x="213" y="69"/>
                  </a:lnTo>
                  <a:lnTo>
                    <a:pt x="191" y="88"/>
                  </a:lnTo>
                  <a:lnTo>
                    <a:pt x="16" y="298"/>
                  </a:lnTo>
                  <a:lnTo>
                    <a:pt x="58" y="31"/>
                  </a:lnTo>
                  <a:lnTo>
                    <a:pt x="82" y="53"/>
                  </a:lnTo>
                  <a:lnTo>
                    <a:pt x="116" y="77"/>
                  </a:lnTo>
                  <a:lnTo>
                    <a:pt x="151" y="85"/>
                  </a:lnTo>
                  <a:lnTo>
                    <a:pt x="191" y="88"/>
                  </a:lnTo>
                  <a:lnTo>
                    <a:pt x="163" y="96"/>
                  </a:lnTo>
                  <a:lnTo>
                    <a:pt x="35" y="259"/>
                  </a:lnTo>
                  <a:lnTo>
                    <a:pt x="66" y="53"/>
                  </a:lnTo>
                  <a:lnTo>
                    <a:pt x="85" y="73"/>
                  </a:lnTo>
                  <a:lnTo>
                    <a:pt x="113" y="85"/>
                  </a:lnTo>
                  <a:lnTo>
                    <a:pt x="136" y="93"/>
                  </a:lnTo>
                  <a:lnTo>
                    <a:pt x="163" y="96"/>
                  </a:lnTo>
                  <a:lnTo>
                    <a:pt x="143" y="107"/>
                  </a:lnTo>
                  <a:lnTo>
                    <a:pt x="51" y="220"/>
                  </a:lnTo>
                  <a:lnTo>
                    <a:pt x="74" y="77"/>
                  </a:lnTo>
                  <a:lnTo>
                    <a:pt x="109" y="93"/>
                  </a:lnTo>
                  <a:lnTo>
                    <a:pt x="143" y="107"/>
                  </a:lnTo>
                  <a:lnTo>
                    <a:pt x="124" y="112"/>
                  </a:lnTo>
                  <a:lnTo>
                    <a:pt x="66" y="181"/>
                  </a:lnTo>
                  <a:lnTo>
                    <a:pt x="82" y="93"/>
                  </a:lnTo>
                  <a:lnTo>
                    <a:pt x="124" y="112"/>
                  </a:lnTo>
                  <a:lnTo>
                    <a:pt x="105" y="120"/>
                  </a:lnTo>
                  <a:lnTo>
                    <a:pt x="85" y="139"/>
                  </a:lnTo>
                  <a:lnTo>
                    <a:pt x="94" y="112"/>
                  </a:lnTo>
                  <a:lnTo>
                    <a:pt x="105" y="12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Freeform 89"/>
            <p:cNvSpPr>
              <a:spLocks noChangeArrowheads="1"/>
            </p:cNvSpPr>
            <p:nvPr/>
          </p:nvSpPr>
          <p:spPr bwMode="auto">
            <a:xfrm>
              <a:off x="1560" y="1435"/>
              <a:ext cx="81" cy="957"/>
            </a:xfrm>
            <a:custGeom>
              <a:avLst/>
              <a:gdLst>
                <a:gd name="T0" fmla="*/ 0 w 356"/>
                <a:gd name="T1" fmla="*/ 0 h 4219"/>
                <a:gd name="T2" fmla="*/ 0 w 356"/>
                <a:gd name="T3" fmla="*/ 0 h 4219"/>
                <a:gd name="T4" fmla="*/ 0 w 356"/>
                <a:gd name="T5" fmla="*/ 0 h 4219"/>
                <a:gd name="T6" fmla="*/ 0 w 356"/>
                <a:gd name="T7" fmla="*/ 0 h 4219"/>
                <a:gd name="T8" fmla="*/ 0 w 356"/>
                <a:gd name="T9" fmla="*/ 0 h 4219"/>
                <a:gd name="T10" fmla="*/ 0 w 356"/>
                <a:gd name="T11" fmla="*/ 0 h 4219"/>
                <a:gd name="T12" fmla="*/ 0 w 356"/>
                <a:gd name="T13" fmla="*/ 0 h 4219"/>
                <a:gd name="T14" fmla="*/ 0 w 356"/>
                <a:gd name="T15" fmla="*/ 0 h 4219"/>
                <a:gd name="T16" fmla="*/ 0 w 356"/>
                <a:gd name="T17" fmla="*/ 0 h 4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6"/>
                <a:gd name="T28" fmla="*/ 0 h 4219"/>
                <a:gd name="T29" fmla="*/ 356 w 356"/>
                <a:gd name="T30" fmla="*/ 4219 h 42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6" h="4219">
                  <a:moveTo>
                    <a:pt x="0" y="4218"/>
                  </a:moveTo>
                  <a:lnTo>
                    <a:pt x="8" y="3660"/>
                  </a:lnTo>
                  <a:lnTo>
                    <a:pt x="15" y="3208"/>
                  </a:lnTo>
                  <a:lnTo>
                    <a:pt x="31" y="2816"/>
                  </a:lnTo>
                  <a:lnTo>
                    <a:pt x="58" y="2431"/>
                  </a:lnTo>
                  <a:lnTo>
                    <a:pt x="100" y="2006"/>
                  </a:lnTo>
                  <a:lnTo>
                    <a:pt x="162" y="1495"/>
                  </a:lnTo>
                  <a:lnTo>
                    <a:pt x="244" y="843"/>
                  </a:lnTo>
                  <a:lnTo>
                    <a:pt x="355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Line 90"/>
            <p:cNvSpPr>
              <a:spLocks noChangeShapeType="1"/>
            </p:cNvSpPr>
            <p:nvPr/>
          </p:nvSpPr>
          <p:spPr bwMode="auto">
            <a:xfrm flipH="1">
              <a:off x="1425" y="2388"/>
              <a:ext cx="14" cy="16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Freeform 91"/>
            <p:cNvSpPr>
              <a:spLocks noChangeArrowheads="1"/>
            </p:cNvSpPr>
            <p:nvPr/>
          </p:nvSpPr>
          <p:spPr bwMode="auto">
            <a:xfrm>
              <a:off x="1333" y="1717"/>
              <a:ext cx="126" cy="672"/>
            </a:xfrm>
            <a:custGeom>
              <a:avLst/>
              <a:gdLst>
                <a:gd name="T0" fmla="*/ 0 w 555"/>
                <a:gd name="T1" fmla="*/ 0 h 2963"/>
                <a:gd name="T2" fmla="*/ 0 w 555"/>
                <a:gd name="T3" fmla="*/ 0 h 2963"/>
                <a:gd name="T4" fmla="*/ 0 w 555"/>
                <a:gd name="T5" fmla="*/ 0 h 2963"/>
                <a:gd name="T6" fmla="*/ 0 w 555"/>
                <a:gd name="T7" fmla="*/ 0 h 2963"/>
                <a:gd name="T8" fmla="*/ 0 w 555"/>
                <a:gd name="T9" fmla="*/ 0 h 2963"/>
                <a:gd name="T10" fmla="*/ 0 w 555"/>
                <a:gd name="T11" fmla="*/ 0 h 2963"/>
                <a:gd name="T12" fmla="*/ 0 w 555"/>
                <a:gd name="T13" fmla="*/ 0 h 2963"/>
                <a:gd name="T14" fmla="*/ 0 w 555"/>
                <a:gd name="T15" fmla="*/ 0 h 2963"/>
                <a:gd name="T16" fmla="*/ 0 w 555"/>
                <a:gd name="T17" fmla="*/ 0 h 2963"/>
                <a:gd name="T18" fmla="*/ 0 w 555"/>
                <a:gd name="T19" fmla="*/ 0 h 2963"/>
                <a:gd name="T20" fmla="*/ 0 w 555"/>
                <a:gd name="T21" fmla="*/ 0 h 2963"/>
                <a:gd name="T22" fmla="*/ 0 w 555"/>
                <a:gd name="T23" fmla="*/ 0 h 2963"/>
                <a:gd name="T24" fmla="*/ 0 w 555"/>
                <a:gd name="T25" fmla="*/ 0 h 2963"/>
                <a:gd name="T26" fmla="*/ 0 w 555"/>
                <a:gd name="T27" fmla="*/ 0 h 2963"/>
                <a:gd name="T28" fmla="*/ 0 w 555"/>
                <a:gd name="T29" fmla="*/ 0 h 2963"/>
                <a:gd name="T30" fmla="*/ 0 w 555"/>
                <a:gd name="T31" fmla="*/ 0 h 29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55"/>
                <a:gd name="T49" fmla="*/ 0 h 2963"/>
                <a:gd name="T50" fmla="*/ 555 w 555"/>
                <a:gd name="T51" fmla="*/ 2963 h 29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55" h="2963">
                  <a:moveTo>
                    <a:pt x="462" y="2962"/>
                  </a:moveTo>
                  <a:lnTo>
                    <a:pt x="505" y="2875"/>
                  </a:lnTo>
                  <a:lnTo>
                    <a:pt x="535" y="2766"/>
                  </a:lnTo>
                  <a:lnTo>
                    <a:pt x="550" y="2640"/>
                  </a:lnTo>
                  <a:lnTo>
                    <a:pt x="554" y="2489"/>
                  </a:lnTo>
                  <a:lnTo>
                    <a:pt x="550" y="2318"/>
                  </a:lnTo>
                  <a:lnTo>
                    <a:pt x="531" y="2126"/>
                  </a:lnTo>
                  <a:lnTo>
                    <a:pt x="496" y="1914"/>
                  </a:lnTo>
                  <a:lnTo>
                    <a:pt x="458" y="1679"/>
                  </a:lnTo>
                  <a:lnTo>
                    <a:pt x="404" y="1433"/>
                  </a:lnTo>
                  <a:lnTo>
                    <a:pt x="342" y="1174"/>
                  </a:lnTo>
                  <a:lnTo>
                    <a:pt x="276" y="916"/>
                  </a:lnTo>
                  <a:lnTo>
                    <a:pt x="207" y="662"/>
                  </a:lnTo>
                  <a:lnTo>
                    <a:pt x="138" y="418"/>
                  </a:lnTo>
                  <a:lnTo>
                    <a:pt x="65" y="20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Freeform 92"/>
            <p:cNvSpPr>
              <a:spLocks noChangeArrowheads="1"/>
            </p:cNvSpPr>
            <p:nvPr/>
          </p:nvSpPr>
          <p:spPr bwMode="auto">
            <a:xfrm>
              <a:off x="1427" y="1358"/>
              <a:ext cx="34" cy="39"/>
            </a:xfrm>
            <a:custGeom>
              <a:avLst/>
              <a:gdLst>
                <a:gd name="T0" fmla="*/ 0 w 149"/>
                <a:gd name="T1" fmla="*/ 0 h 171"/>
                <a:gd name="T2" fmla="*/ 0 w 149"/>
                <a:gd name="T3" fmla="*/ 0 h 171"/>
                <a:gd name="T4" fmla="*/ 0 w 149"/>
                <a:gd name="T5" fmla="*/ 0 h 171"/>
                <a:gd name="T6" fmla="*/ 0 w 149"/>
                <a:gd name="T7" fmla="*/ 0 h 171"/>
                <a:gd name="T8" fmla="*/ 0 w 149"/>
                <a:gd name="T9" fmla="*/ 0 h 171"/>
                <a:gd name="T10" fmla="*/ 0 w 149"/>
                <a:gd name="T11" fmla="*/ 0 h 171"/>
                <a:gd name="T12" fmla="*/ 0 w 149"/>
                <a:gd name="T13" fmla="*/ 0 h 171"/>
                <a:gd name="T14" fmla="*/ 0 w 149"/>
                <a:gd name="T15" fmla="*/ 0 h 171"/>
                <a:gd name="T16" fmla="*/ 0 w 149"/>
                <a:gd name="T17" fmla="*/ 0 h 171"/>
                <a:gd name="T18" fmla="*/ 0 w 149"/>
                <a:gd name="T19" fmla="*/ 0 h 171"/>
                <a:gd name="T20" fmla="*/ 0 w 149"/>
                <a:gd name="T21" fmla="*/ 0 h 171"/>
                <a:gd name="T22" fmla="*/ 0 w 149"/>
                <a:gd name="T23" fmla="*/ 0 h 171"/>
                <a:gd name="T24" fmla="*/ 0 w 149"/>
                <a:gd name="T25" fmla="*/ 0 h 171"/>
                <a:gd name="T26" fmla="*/ 0 w 149"/>
                <a:gd name="T27" fmla="*/ 0 h 171"/>
                <a:gd name="T28" fmla="*/ 0 w 149"/>
                <a:gd name="T29" fmla="*/ 0 h 171"/>
                <a:gd name="T30" fmla="*/ 0 w 149"/>
                <a:gd name="T31" fmla="*/ 0 h 1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9"/>
                <a:gd name="T49" fmla="*/ 0 h 171"/>
                <a:gd name="T50" fmla="*/ 149 w 149"/>
                <a:gd name="T51" fmla="*/ 171 h 1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9" h="171">
                  <a:moveTo>
                    <a:pt x="148" y="170"/>
                  </a:moveTo>
                  <a:lnTo>
                    <a:pt x="148" y="0"/>
                  </a:lnTo>
                  <a:lnTo>
                    <a:pt x="148" y="39"/>
                  </a:lnTo>
                  <a:lnTo>
                    <a:pt x="124" y="11"/>
                  </a:lnTo>
                  <a:lnTo>
                    <a:pt x="96" y="0"/>
                  </a:lnTo>
                  <a:lnTo>
                    <a:pt x="62" y="0"/>
                  </a:lnTo>
                  <a:lnTo>
                    <a:pt x="35" y="11"/>
                  </a:lnTo>
                  <a:lnTo>
                    <a:pt x="12" y="39"/>
                  </a:lnTo>
                  <a:lnTo>
                    <a:pt x="0" y="73"/>
                  </a:lnTo>
                  <a:lnTo>
                    <a:pt x="0" y="100"/>
                  </a:lnTo>
                  <a:lnTo>
                    <a:pt x="12" y="132"/>
                  </a:lnTo>
                  <a:lnTo>
                    <a:pt x="35" y="158"/>
                  </a:lnTo>
                  <a:lnTo>
                    <a:pt x="62" y="170"/>
                  </a:lnTo>
                  <a:lnTo>
                    <a:pt x="96" y="170"/>
                  </a:lnTo>
                  <a:lnTo>
                    <a:pt x="124" y="158"/>
                  </a:lnTo>
                  <a:lnTo>
                    <a:pt x="148" y="13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Freeform 93"/>
            <p:cNvSpPr>
              <a:spLocks noChangeArrowheads="1"/>
            </p:cNvSpPr>
            <p:nvPr/>
          </p:nvSpPr>
          <p:spPr bwMode="auto">
            <a:xfrm>
              <a:off x="1480" y="1358"/>
              <a:ext cx="30" cy="39"/>
            </a:xfrm>
            <a:custGeom>
              <a:avLst/>
              <a:gdLst>
                <a:gd name="T0" fmla="*/ 0 w 133"/>
                <a:gd name="T1" fmla="*/ 0 h 171"/>
                <a:gd name="T2" fmla="*/ 0 w 133"/>
                <a:gd name="T3" fmla="*/ 0 h 171"/>
                <a:gd name="T4" fmla="*/ 0 w 133"/>
                <a:gd name="T5" fmla="*/ 0 h 171"/>
                <a:gd name="T6" fmla="*/ 0 w 133"/>
                <a:gd name="T7" fmla="*/ 0 h 171"/>
                <a:gd name="T8" fmla="*/ 0 w 133"/>
                <a:gd name="T9" fmla="*/ 0 h 171"/>
                <a:gd name="T10" fmla="*/ 0 w 133"/>
                <a:gd name="T11" fmla="*/ 0 h 171"/>
                <a:gd name="T12" fmla="*/ 0 w 133"/>
                <a:gd name="T13" fmla="*/ 0 h 171"/>
                <a:gd name="T14" fmla="*/ 0 w 133"/>
                <a:gd name="T15" fmla="*/ 0 h 171"/>
                <a:gd name="T16" fmla="*/ 0 w 133"/>
                <a:gd name="T17" fmla="*/ 0 h 171"/>
                <a:gd name="T18" fmla="*/ 0 w 133"/>
                <a:gd name="T19" fmla="*/ 0 h 171"/>
                <a:gd name="T20" fmla="*/ 0 w 133"/>
                <a:gd name="T21" fmla="*/ 0 h 171"/>
                <a:gd name="T22" fmla="*/ 0 w 133"/>
                <a:gd name="T23" fmla="*/ 0 h 171"/>
                <a:gd name="T24" fmla="*/ 0 w 133"/>
                <a:gd name="T25" fmla="*/ 0 h 171"/>
                <a:gd name="T26" fmla="*/ 0 w 133"/>
                <a:gd name="T27" fmla="*/ 0 h 171"/>
                <a:gd name="T28" fmla="*/ 0 w 133"/>
                <a:gd name="T29" fmla="*/ 0 h 171"/>
                <a:gd name="T30" fmla="*/ 0 w 133"/>
                <a:gd name="T31" fmla="*/ 0 h 171"/>
                <a:gd name="T32" fmla="*/ 0 w 133"/>
                <a:gd name="T33" fmla="*/ 0 h 1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3"/>
                <a:gd name="T52" fmla="*/ 0 h 171"/>
                <a:gd name="T53" fmla="*/ 133 w 133"/>
                <a:gd name="T54" fmla="*/ 171 h 1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3" h="171">
                  <a:moveTo>
                    <a:pt x="132" y="39"/>
                  </a:moveTo>
                  <a:lnTo>
                    <a:pt x="120" y="11"/>
                  </a:lnTo>
                  <a:lnTo>
                    <a:pt x="82" y="0"/>
                  </a:lnTo>
                  <a:lnTo>
                    <a:pt x="42" y="0"/>
                  </a:lnTo>
                  <a:lnTo>
                    <a:pt x="8" y="11"/>
                  </a:lnTo>
                  <a:lnTo>
                    <a:pt x="0" y="39"/>
                  </a:lnTo>
                  <a:lnTo>
                    <a:pt x="8" y="62"/>
                  </a:lnTo>
                  <a:lnTo>
                    <a:pt x="32" y="73"/>
                  </a:lnTo>
                  <a:lnTo>
                    <a:pt x="94" y="84"/>
                  </a:lnTo>
                  <a:lnTo>
                    <a:pt x="120" y="100"/>
                  </a:lnTo>
                  <a:lnTo>
                    <a:pt x="132" y="124"/>
                  </a:lnTo>
                  <a:lnTo>
                    <a:pt x="132" y="132"/>
                  </a:lnTo>
                  <a:lnTo>
                    <a:pt x="120" y="158"/>
                  </a:lnTo>
                  <a:lnTo>
                    <a:pt x="82" y="170"/>
                  </a:lnTo>
                  <a:lnTo>
                    <a:pt x="42" y="170"/>
                  </a:lnTo>
                  <a:lnTo>
                    <a:pt x="8" y="158"/>
                  </a:lnTo>
                  <a:lnTo>
                    <a:pt x="0" y="13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Freeform 94"/>
            <p:cNvSpPr>
              <a:spLocks noChangeArrowheads="1"/>
            </p:cNvSpPr>
            <p:nvPr/>
          </p:nvSpPr>
          <p:spPr bwMode="auto">
            <a:xfrm>
              <a:off x="1565" y="1339"/>
              <a:ext cx="39" cy="58"/>
            </a:xfrm>
            <a:custGeom>
              <a:avLst/>
              <a:gdLst>
                <a:gd name="T0" fmla="*/ 0 w 174"/>
                <a:gd name="T1" fmla="*/ 0 h 256"/>
                <a:gd name="T2" fmla="*/ 0 w 174"/>
                <a:gd name="T3" fmla="*/ 0 h 256"/>
                <a:gd name="T4" fmla="*/ 0 w 174"/>
                <a:gd name="T5" fmla="*/ 0 h 256"/>
                <a:gd name="T6" fmla="*/ 0 w 174"/>
                <a:gd name="T7" fmla="*/ 0 h 256"/>
                <a:gd name="T8" fmla="*/ 0 w 174"/>
                <a:gd name="T9" fmla="*/ 0 h 256"/>
                <a:gd name="T10" fmla="*/ 0 w 174"/>
                <a:gd name="T11" fmla="*/ 0 h 256"/>
                <a:gd name="T12" fmla="*/ 0 w 174"/>
                <a:gd name="T13" fmla="*/ 0 h 256"/>
                <a:gd name="T14" fmla="*/ 0 w 174"/>
                <a:gd name="T15" fmla="*/ 0 h 256"/>
                <a:gd name="T16" fmla="*/ 0 w 174"/>
                <a:gd name="T17" fmla="*/ 0 h 256"/>
                <a:gd name="T18" fmla="*/ 0 w 174"/>
                <a:gd name="T19" fmla="*/ 0 h 256"/>
                <a:gd name="T20" fmla="*/ 0 w 174"/>
                <a:gd name="T21" fmla="*/ 0 h 2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4"/>
                <a:gd name="T34" fmla="*/ 0 h 256"/>
                <a:gd name="T35" fmla="*/ 174 w 174"/>
                <a:gd name="T36" fmla="*/ 256 h 2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4" h="256">
                  <a:moveTo>
                    <a:pt x="0" y="255"/>
                  </a:moveTo>
                  <a:lnTo>
                    <a:pt x="0" y="0"/>
                  </a:lnTo>
                  <a:lnTo>
                    <a:pt x="111" y="0"/>
                  </a:lnTo>
                  <a:lnTo>
                    <a:pt x="146" y="11"/>
                  </a:lnTo>
                  <a:lnTo>
                    <a:pt x="158" y="23"/>
                  </a:lnTo>
                  <a:lnTo>
                    <a:pt x="173" y="47"/>
                  </a:lnTo>
                  <a:lnTo>
                    <a:pt x="173" y="85"/>
                  </a:lnTo>
                  <a:lnTo>
                    <a:pt x="158" y="108"/>
                  </a:lnTo>
                  <a:lnTo>
                    <a:pt x="146" y="124"/>
                  </a:lnTo>
                  <a:lnTo>
                    <a:pt x="111" y="136"/>
                  </a:lnTo>
                  <a:lnTo>
                    <a:pt x="0" y="13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Freeform 95"/>
            <p:cNvSpPr>
              <a:spLocks noChangeArrowheads="1"/>
            </p:cNvSpPr>
            <p:nvPr/>
          </p:nvSpPr>
          <p:spPr bwMode="auto">
            <a:xfrm>
              <a:off x="1622" y="1358"/>
              <a:ext cx="37" cy="39"/>
            </a:xfrm>
            <a:custGeom>
              <a:avLst/>
              <a:gdLst>
                <a:gd name="T0" fmla="*/ 0 w 164"/>
                <a:gd name="T1" fmla="*/ 0 h 171"/>
                <a:gd name="T2" fmla="*/ 0 w 164"/>
                <a:gd name="T3" fmla="*/ 0 h 171"/>
                <a:gd name="T4" fmla="*/ 0 w 164"/>
                <a:gd name="T5" fmla="*/ 0 h 171"/>
                <a:gd name="T6" fmla="*/ 0 w 164"/>
                <a:gd name="T7" fmla="*/ 0 h 171"/>
                <a:gd name="T8" fmla="*/ 0 w 164"/>
                <a:gd name="T9" fmla="*/ 0 h 171"/>
                <a:gd name="T10" fmla="*/ 0 w 164"/>
                <a:gd name="T11" fmla="*/ 0 h 171"/>
                <a:gd name="T12" fmla="*/ 0 w 164"/>
                <a:gd name="T13" fmla="*/ 0 h 171"/>
                <a:gd name="T14" fmla="*/ 0 w 164"/>
                <a:gd name="T15" fmla="*/ 0 h 171"/>
                <a:gd name="T16" fmla="*/ 0 w 164"/>
                <a:gd name="T17" fmla="*/ 0 h 171"/>
                <a:gd name="T18" fmla="*/ 0 w 164"/>
                <a:gd name="T19" fmla="*/ 0 h 171"/>
                <a:gd name="T20" fmla="*/ 0 w 164"/>
                <a:gd name="T21" fmla="*/ 0 h 171"/>
                <a:gd name="T22" fmla="*/ 0 w 164"/>
                <a:gd name="T23" fmla="*/ 0 h 171"/>
                <a:gd name="T24" fmla="*/ 0 w 164"/>
                <a:gd name="T25" fmla="*/ 0 h 171"/>
                <a:gd name="T26" fmla="*/ 0 w 164"/>
                <a:gd name="T27" fmla="*/ 0 h 171"/>
                <a:gd name="T28" fmla="*/ 0 w 164"/>
                <a:gd name="T29" fmla="*/ 0 h 171"/>
                <a:gd name="T30" fmla="*/ 0 w 164"/>
                <a:gd name="T31" fmla="*/ 0 h 171"/>
                <a:gd name="T32" fmla="*/ 0 w 164"/>
                <a:gd name="T33" fmla="*/ 0 h 171"/>
                <a:gd name="T34" fmla="*/ 0 w 164"/>
                <a:gd name="T35" fmla="*/ 0 h 1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4"/>
                <a:gd name="T55" fmla="*/ 0 h 171"/>
                <a:gd name="T56" fmla="*/ 164 w 164"/>
                <a:gd name="T57" fmla="*/ 171 h 1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4" h="171">
                  <a:moveTo>
                    <a:pt x="38" y="11"/>
                  </a:moveTo>
                  <a:lnTo>
                    <a:pt x="62" y="0"/>
                  </a:lnTo>
                  <a:lnTo>
                    <a:pt x="38" y="11"/>
                  </a:lnTo>
                  <a:lnTo>
                    <a:pt x="11" y="39"/>
                  </a:lnTo>
                  <a:lnTo>
                    <a:pt x="0" y="73"/>
                  </a:lnTo>
                  <a:lnTo>
                    <a:pt x="0" y="100"/>
                  </a:lnTo>
                  <a:lnTo>
                    <a:pt x="11" y="132"/>
                  </a:lnTo>
                  <a:lnTo>
                    <a:pt x="38" y="158"/>
                  </a:lnTo>
                  <a:lnTo>
                    <a:pt x="62" y="170"/>
                  </a:lnTo>
                  <a:lnTo>
                    <a:pt x="100" y="170"/>
                  </a:lnTo>
                  <a:lnTo>
                    <a:pt x="124" y="158"/>
                  </a:lnTo>
                  <a:lnTo>
                    <a:pt x="146" y="132"/>
                  </a:lnTo>
                  <a:lnTo>
                    <a:pt x="163" y="100"/>
                  </a:lnTo>
                  <a:lnTo>
                    <a:pt x="163" y="73"/>
                  </a:lnTo>
                  <a:lnTo>
                    <a:pt x="146" y="39"/>
                  </a:lnTo>
                  <a:lnTo>
                    <a:pt x="124" y="11"/>
                  </a:lnTo>
                  <a:lnTo>
                    <a:pt x="100" y="0"/>
                  </a:lnTo>
                  <a:lnTo>
                    <a:pt x="62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Freeform 96"/>
            <p:cNvSpPr>
              <a:spLocks noChangeArrowheads="1"/>
            </p:cNvSpPr>
            <p:nvPr/>
          </p:nvSpPr>
          <p:spPr bwMode="auto">
            <a:xfrm>
              <a:off x="1676" y="1358"/>
              <a:ext cx="30" cy="39"/>
            </a:xfrm>
            <a:custGeom>
              <a:avLst/>
              <a:gdLst>
                <a:gd name="T0" fmla="*/ 0 w 132"/>
                <a:gd name="T1" fmla="*/ 0 h 171"/>
                <a:gd name="T2" fmla="*/ 0 w 132"/>
                <a:gd name="T3" fmla="*/ 0 h 171"/>
                <a:gd name="T4" fmla="*/ 0 w 132"/>
                <a:gd name="T5" fmla="*/ 0 h 171"/>
                <a:gd name="T6" fmla="*/ 0 w 132"/>
                <a:gd name="T7" fmla="*/ 0 h 171"/>
                <a:gd name="T8" fmla="*/ 0 w 132"/>
                <a:gd name="T9" fmla="*/ 0 h 171"/>
                <a:gd name="T10" fmla="*/ 0 w 132"/>
                <a:gd name="T11" fmla="*/ 0 h 171"/>
                <a:gd name="T12" fmla="*/ 0 w 132"/>
                <a:gd name="T13" fmla="*/ 0 h 171"/>
                <a:gd name="T14" fmla="*/ 0 w 132"/>
                <a:gd name="T15" fmla="*/ 0 h 171"/>
                <a:gd name="T16" fmla="*/ 0 w 132"/>
                <a:gd name="T17" fmla="*/ 0 h 171"/>
                <a:gd name="T18" fmla="*/ 0 w 132"/>
                <a:gd name="T19" fmla="*/ 0 h 171"/>
                <a:gd name="T20" fmla="*/ 0 w 132"/>
                <a:gd name="T21" fmla="*/ 0 h 171"/>
                <a:gd name="T22" fmla="*/ 0 w 132"/>
                <a:gd name="T23" fmla="*/ 0 h 171"/>
                <a:gd name="T24" fmla="*/ 0 w 132"/>
                <a:gd name="T25" fmla="*/ 0 h 171"/>
                <a:gd name="T26" fmla="*/ 0 w 132"/>
                <a:gd name="T27" fmla="*/ 0 h 171"/>
                <a:gd name="T28" fmla="*/ 0 w 132"/>
                <a:gd name="T29" fmla="*/ 0 h 171"/>
                <a:gd name="T30" fmla="*/ 0 w 132"/>
                <a:gd name="T31" fmla="*/ 0 h 171"/>
                <a:gd name="T32" fmla="*/ 0 w 132"/>
                <a:gd name="T33" fmla="*/ 0 h 171"/>
                <a:gd name="T34" fmla="*/ 0 w 132"/>
                <a:gd name="T35" fmla="*/ 0 h 1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71"/>
                <a:gd name="T56" fmla="*/ 132 w 132"/>
                <a:gd name="T57" fmla="*/ 171 h 1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71">
                  <a:moveTo>
                    <a:pt x="121" y="11"/>
                  </a:moveTo>
                  <a:lnTo>
                    <a:pt x="131" y="39"/>
                  </a:lnTo>
                  <a:lnTo>
                    <a:pt x="121" y="11"/>
                  </a:lnTo>
                  <a:lnTo>
                    <a:pt x="81" y="0"/>
                  </a:lnTo>
                  <a:lnTo>
                    <a:pt x="49" y="0"/>
                  </a:lnTo>
                  <a:lnTo>
                    <a:pt x="11" y="11"/>
                  </a:lnTo>
                  <a:lnTo>
                    <a:pt x="0" y="39"/>
                  </a:lnTo>
                  <a:lnTo>
                    <a:pt x="11" y="62"/>
                  </a:lnTo>
                  <a:lnTo>
                    <a:pt x="35" y="73"/>
                  </a:lnTo>
                  <a:lnTo>
                    <a:pt x="97" y="84"/>
                  </a:lnTo>
                  <a:lnTo>
                    <a:pt x="121" y="100"/>
                  </a:lnTo>
                  <a:lnTo>
                    <a:pt x="131" y="124"/>
                  </a:lnTo>
                  <a:lnTo>
                    <a:pt x="131" y="132"/>
                  </a:lnTo>
                  <a:lnTo>
                    <a:pt x="121" y="158"/>
                  </a:lnTo>
                  <a:lnTo>
                    <a:pt x="81" y="170"/>
                  </a:lnTo>
                  <a:lnTo>
                    <a:pt x="49" y="170"/>
                  </a:lnTo>
                  <a:lnTo>
                    <a:pt x="11" y="158"/>
                  </a:lnTo>
                  <a:lnTo>
                    <a:pt x="0" y="13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Freeform 97"/>
            <p:cNvSpPr>
              <a:spLocks noChangeArrowheads="1"/>
            </p:cNvSpPr>
            <p:nvPr/>
          </p:nvSpPr>
          <p:spPr bwMode="auto">
            <a:xfrm>
              <a:off x="1722" y="1358"/>
              <a:ext cx="31" cy="39"/>
            </a:xfrm>
            <a:custGeom>
              <a:avLst/>
              <a:gdLst>
                <a:gd name="T0" fmla="*/ 0 w 136"/>
                <a:gd name="T1" fmla="*/ 0 h 171"/>
                <a:gd name="T2" fmla="*/ 0 w 136"/>
                <a:gd name="T3" fmla="*/ 0 h 171"/>
                <a:gd name="T4" fmla="*/ 0 w 136"/>
                <a:gd name="T5" fmla="*/ 0 h 171"/>
                <a:gd name="T6" fmla="*/ 0 w 136"/>
                <a:gd name="T7" fmla="*/ 0 h 171"/>
                <a:gd name="T8" fmla="*/ 0 w 136"/>
                <a:gd name="T9" fmla="*/ 0 h 171"/>
                <a:gd name="T10" fmla="*/ 0 w 136"/>
                <a:gd name="T11" fmla="*/ 0 h 171"/>
                <a:gd name="T12" fmla="*/ 0 w 136"/>
                <a:gd name="T13" fmla="*/ 0 h 171"/>
                <a:gd name="T14" fmla="*/ 0 w 136"/>
                <a:gd name="T15" fmla="*/ 0 h 171"/>
                <a:gd name="T16" fmla="*/ 0 w 136"/>
                <a:gd name="T17" fmla="*/ 0 h 171"/>
                <a:gd name="T18" fmla="*/ 0 w 136"/>
                <a:gd name="T19" fmla="*/ 0 h 171"/>
                <a:gd name="T20" fmla="*/ 0 w 136"/>
                <a:gd name="T21" fmla="*/ 0 h 171"/>
                <a:gd name="T22" fmla="*/ 0 w 136"/>
                <a:gd name="T23" fmla="*/ 0 h 171"/>
                <a:gd name="T24" fmla="*/ 0 w 136"/>
                <a:gd name="T25" fmla="*/ 0 h 171"/>
                <a:gd name="T26" fmla="*/ 0 w 136"/>
                <a:gd name="T27" fmla="*/ 0 h 171"/>
                <a:gd name="T28" fmla="*/ 0 w 136"/>
                <a:gd name="T29" fmla="*/ 0 h 171"/>
                <a:gd name="T30" fmla="*/ 0 w 136"/>
                <a:gd name="T31" fmla="*/ 0 h 171"/>
                <a:gd name="T32" fmla="*/ 0 w 136"/>
                <a:gd name="T33" fmla="*/ 0 h 1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6"/>
                <a:gd name="T52" fmla="*/ 0 h 171"/>
                <a:gd name="T53" fmla="*/ 136 w 136"/>
                <a:gd name="T54" fmla="*/ 171 h 1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6" h="171">
                  <a:moveTo>
                    <a:pt x="135" y="39"/>
                  </a:moveTo>
                  <a:lnTo>
                    <a:pt x="120" y="11"/>
                  </a:lnTo>
                  <a:lnTo>
                    <a:pt x="85" y="0"/>
                  </a:lnTo>
                  <a:lnTo>
                    <a:pt x="46" y="0"/>
                  </a:lnTo>
                  <a:lnTo>
                    <a:pt x="12" y="11"/>
                  </a:lnTo>
                  <a:lnTo>
                    <a:pt x="0" y="39"/>
                  </a:lnTo>
                  <a:lnTo>
                    <a:pt x="12" y="62"/>
                  </a:lnTo>
                  <a:lnTo>
                    <a:pt x="38" y="73"/>
                  </a:lnTo>
                  <a:lnTo>
                    <a:pt x="97" y="84"/>
                  </a:lnTo>
                  <a:lnTo>
                    <a:pt x="120" y="100"/>
                  </a:lnTo>
                  <a:lnTo>
                    <a:pt x="135" y="124"/>
                  </a:lnTo>
                  <a:lnTo>
                    <a:pt x="135" y="132"/>
                  </a:lnTo>
                  <a:lnTo>
                    <a:pt x="120" y="158"/>
                  </a:lnTo>
                  <a:lnTo>
                    <a:pt x="85" y="170"/>
                  </a:lnTo>
                  <a:lnTo>
                    <a:pt x="46" y="170"/>
                  </a:lnTo>
                  <a:lnTo>
                    <a:pt x="12" y="158"/>
                  </a:lnTo>
                  <a:lnTo>
                    <a:pt x="0" y="13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Freeform 98"/>
            <p:cNvSpPr>
              <a:spLocks noChangeArrowheads="1"/>
            </p:cNvSpPr>
            <p:nvPr/>
          </p:nvSpPr>
          <p:spPr bwMode="auto">
            <a:xfrm>
              <a:off x="1769" y="1339"/>
              <a:ext cx="14" cy="14"/>
            </a:xfrm>
            <a:custGeom>
              <a:avLst/>
              <a:gdLst>
                <a:gd name="T0" fmla="*/ 0 w 62"/>
                <a:gd name="T1" fmla="*/ 0 h 63"/>
                <a:gd name="T2" fmla="*/ 0 w 62"/>
                <a:gd name="T3" fmla="*/ 0 h 63"/>
                <a:gd name="T4" fmla="*/ 0 w 62"/>
                <a:gd name="T5" fmla="*/ 0 h 63"/>
                <a:gd name="T6" fmla="*/ 0 w 62"/>
                <a:gd name="T7" fmla="*/ 0 h 63"/>
                <a:gd name="T8" fmla="*/ 0 w 62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3"/>
                <a:gd name="T17" fmla="*/ 62 w 62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3">
                  <a:moveTo>
                    <a:pt x="0" y="30"/>
                  </a:moveTo>
                  <a:lnTo>
                    <a:pt x="30" y="62"/>
                  </a:lnTo>
                  <a:lnTo>
                    <a:pt x="61" y="30"/>
                  </a:lnTo>
                  <a:lnTo>
                    <a:pt x="30" y="0"/>
                  </a:lnTo>
                  <a:lnTo>
                    <a:pt x="0" y="3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Line 99"/>
            <p:cNvSpPr>
              <a:spLocks noChangeShapeType="1"/>
            </p:cNvSpPr>
            <p:nvPr/>
          </p:nvSpPr>
          <p:spPr bwMode="auto">
            <a:xfrm>
              <a:off x="1772" y="1358"/>
              <a:ext cx="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Line 100"/>
            <p:cNvSpPr>
              <a:spLocks noChangeShapeType="1"/>
            </p:cNvSpPr>
            <p:nvPr/>
          </p:nvSpPr>
          <p:spPr bwMode="auto">
            <a:xfrm flipV="1">
              <a:off x="1791" y="1338"/>
              <a:ext cx="1" cy="6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" name="Freeform 101"/>
            <p:cNvSpPr>
              <a:spLocks noChangeArrowheads="1"/>
            </p:cNvSpPr>
            <p:nvPr/>
          </p:nvSpPr>
          <p:spPr bwMode="auto">
            <a:xfrm>
              <a:off x="1791" y="1358"/>
              <a:ext cx="33" cy="39"/>
            </a:xfrm>
            <a:custGeom>
              <a:avLst/>
              <a:gdLst>
                <a:gd name="T0" fmla="*/ 0 w 147"/>
                <a:gd name="T1" fmla="*/ 0 h 171"/>
                <a:gd name="T2" fmla="*/ 0 w 147"/>
                <a:gd name="T3" fmla="*/ 0 h 171"/>
                <a:gd name="T4" fmla="*/ 0 w 147"/>
                <a:gd name="T5" fmla="*/ 0 h 171"/>
                <a:gd name="T6" fmla="*/ 0 w 147"/>
                <a:gd name="T7" fmla="*/ 0 h 171"/>
                <a:gd name="T8" fmla="*/ 0 w 147"/>
                <a:gd name="T9" fmla="*/ 0 h 171"/>
                <a:gd name="T10" fmla="*/ 0 w 147"/>
                <a:gd name="T11" fmla="*/ 0 h 171"/>
                <a:gd name="T12" fmla="*/ 0 w 147"/>
                <a:gd name="T13" fmla="*/ 0 h 171"/>
                <a:gd name="T14" fmla="*/ 0 w 147"/>
                <a:gd name="T15" fmla="*/ 0 h 171"/>
                <a:gd name="T16" fmla="*/ 0 w 147"/>
                <a:gd name="T17" fmla="*/ 0 h 171"/>
                <a:gd name="T18" fmla="*/ 0 w 147"/>
                <a:gd name="T19" fmla="*/ 0 h 171"/>
                <a:gd name="T20" fmla="*/ 0 w 147"/>
                <a:gd name="T21" fmla="*/ 0 h 171"/>
                <a:gd name="T22" fmla="*/ 0 w 147"/>
                <a:gd name="T23" fmla="*/ 0 h 171"/>
                <a:gd name="T24" fmla="*/ 0 w 147"/>
                <a:gd name="T25" fmla="*/ 0 h 171"/>
                <a:gd name="T26" fmla="*/ 0 w 147"/>
                <a:gd name="T27" fmla="*/ 0 h 1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7"/>
                <a:gd name="T43" fmla="*/ 0 h 171"/>
                <a:gd name="T44" fmla="*/ 147 w 147"/>
                <a:gd name="T45" fmla="*/ 171 h 1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7" h="171">
                  <a:moveTo>
                    <a:pt x="0" y="39"/>
                  </a:moveTo>
                  <a:lnTo>
                    <a:pt x="26" y="11"/>
                  </a:lnTo>
                  <a:lnTo>
                    <a:pt x="50" y="0"/>
                  </a:lnTo>
                  <a:lnTo>
                    <a:pt x="88" y="0"/>
                  </a:lnTo>
                  <a:lnTo>
                    <a:pt x="111" y="11"/>
                  </a:lnTo>
                  <a:lnTo>
                    <a:pt x="135" y="39"/>
                  </a:lnTo>
                  <a:lnTo>
                    <a:pt x="146" y="73"/>
                  </a:lnTo>
                  <a:lnTo>
                    <a:pt x="146" y="100"/>
                  </a:lnTo>
                  <a:lnTo>
                    <a:pt x="135" y="132"/>
                  </a:lnTo>
                  <a:lnTo>
                    <a:pt x="111" y="158"/>
                  </a:lnTo>
                  <a:lnTo>
                    <a:pt x="88" y="170"/>
                  </a:lnTo>
                  <a:lnTo>
                    <a:pt x="50" y="170"/>
                  </a:lnTo>
                  <a:lnTo>
                    <a:pt x="26" y="158"/>
                  </a:lnTo>
                  <a:lnTo>
                    <a:pt x="0" y="13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Line 102"/>
            <p:cNvSpPr>
              <a:spLocks noChangeShapeType="1"/>
            </p:cNvSpPr>
            <p:nvPr/>
          </p:nvSpPr>
          <p:spPr bwMode="auto">
            <a:xfrm flipV="1">
              <a:off x="1843" y="1338"/>
              <a:ext cx="1" cy="6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" name="Freeform 103"/>
            <p:cNvSpPr>
              <a:spLocks noChangeArrowheads="1"/>
            </p:cNvSpPr>
            <p:nvPr/>
          </p:nvSpPr>
          <p:spPr bwMode="auto">
            <a:xfrm>
              <a:off x="1866" y="1358"/>
              <a:ext cx="33" cy="39"/>
            </a:xfrm>
            <a:custGeom>
              <a:avLst/>
              <a:gdLst>
                <a:gd name="T0" fmla="*/ 0 w 144"/>
                <a:gd name="T1" fmla="*/ 0 h 171"/>
                <a:gd name="T2" fmla="*/ 0 w 144"/>
                <a:gd name="T3" fmla="*/ 0 h 171"/>
                <a:gd name="T4" fmla="*/ 0 w 144"/>
                <a:gd name="T5" fmla="*/ 0 h 171"/>
                <a:gd name="T6" fmla="*/ 0 w 144"/>
                <a:gd name="T7" fmla="*/ 0 h 171"/>
                <a:gd name="T8" fmla="*/ 0 w 144"/>
                <a:gd name="T9" fmla="*/ 0 h 171"/>
                <a:gd name="T10" fmla="*/ 0 w 144"/>
                <a:gd name="T11" fmla="*/ 0 h 171"/>
                <a:gd name="T12" fmla="*/ 0 w 144"/>
                <a:gd name="T13" fmla="*/ 0 h 171"/>
                <a:gd name="T14" fmla="*/ 0 w 144"/>
                <a:gd name="T15" fmla="*/ 0 h 171"/>
                <a:gd name="T16" fmla="*/ 0 w 144"/>
                <a:gd name="T17" fmla="*/ 0 h 171"/>
                <a:gd name="T18" fmla="*/ 0 w 144"/>
                <a:gd name="T19" fmla="*/ 0 h 171"/>
                <a:gd name="T20" fmla="*/ 0 w 144"/>
                <a:gd name="T21" fmla="*/ 0 h 171"/>
                <a:gd name="T22" fmla="*/ 0 w 144"/>
                <a:gd name="T23" fmla="*/ 0 h 171"/>
                <a:gd name="T24" fmla="*/ 0 w 144"/>
                <a:gd name="T25" fmla="*/ 0 h 171"/>
                <a:gd name="T26" fmla="*/ 0 w 144"/>
                <a:gd name="T27" fmla="*/ 0 h 171"/>
                <a:gd name="T28" fmla="*/ 0 w 144"/>
                <a:gd name="T29" fmla="*/ 0 h 171"/>
                <a:gd name="T30" fmla="*/ 0 w 144"/>
                <a:gd name="T31" fmla="*/ 0 h 171"/>
                <a:gd name="T32" fmla="*/ 0 w 144"/>
                <a:gd name="T33" fmla="*/ 0 h 1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4"/>
                <a:gd name="T52" fmla="*/ 0 h 171"/>
                <a:gd name="T53" fmla="*/ 144 w 144"/>
                <a:gd name="T54" fmla="*/ 171 h 1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4" h="171">
                  <a:moveTo>
                    <a:pt x="0" y="73"/>
                  </a:moveTo>
                  <a:lnTo>
                    <a:pt x="143" y="73"/>
                  </a:lnTo>
                  <a:lnTo>
                    <a:pt x="143" y="50"/>
                  </a:lnTo>
                  <a:lnTo>
                    <a:pt x="132" y="22"/>
                  </a:lnTo>
                  <a:lnTo>
                    <a:pt x="120" y="11"/>
                  </a:lnTo>
                  <a:lnTo>
                    <a:pt x="94" y="0"/>
                  </a:lnTo>
                  <a:lnTo>
                    <a:pt x="59" y="0"/>
                  </a:lnTo>
                  <a:lnTo>
                    <a:pt x="35" y="11"/>
                  </a:lnTo>
                  <a:lnTo>
                    <a:pt x="12" y="39"/>
                  </a:lnTo>
                  <a:lnTo>
                    <a:pt x="0" y="73"/>
                  </a:lnTo>
                  <a:lnTo>
                    <a:pt x="0" y="100"/>
                  </a:lnTo>
                  <a:lnTo>
                    <a:pt x="12" y="132"/>
                  </a:lnTo>
                  <a:lnTo>
                    <a:pt x="35" y="158"/>
                  </a:lnTo>
                  <a:lnTo>
                    <a:pt x="59" y="170"/>
                  </a:lnTo>
                  <a:lnTo>
                    <a:pt x="94" y="170"/>
                  </a:lnTo>
                  <a:lnTo>
                    <a:pt x="120" y="158"/>
                  </a:lnTo>
                  <a:lnTo>
                    <a:pt x="143" y="13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" name="Freeform 104"/>
            <p:cNvSpPr>
              <a:spLocks noChangeArrowheads="1"/>
            </p:cNvSpPr>
            <p:nvPr/>
          </p:nvSpPr>
          <p:spPr bwMode="auto">
            <a:xfrm>
              <a:off x="1229" y="1229"/>
              <a:ext cx="41" cy="58"/>
            </a:xfrm>
            <a:custGeom>
              <a:avLst/>
              <a:gdLst>
                <a:gd name="T0" fmla="*/ 0 w 183"/>
                <a:gd name="T1" fmla="*/ 0 h 255"/>
                <a:gd name="T2" fmla="*/ 0 w 183"/>
                <a:gd name="T3" fmla="*/ 0 h 255"/>
                <a:gd name="T4" fmla="*/ 0 w 183"/>
                <a:gd name="T5" fmla="*/ 0 h 255"/>
                <a:gd name="T6" fmla="*/ 0 w 183"/>
                <a:gd name="T7" fmla="*/ 0 h 255"/>
                <a:gd name="T8" fmla="*/ 0 w 183"/>
                <a:gd name="T9" fmla="*/ 0 h 255"/>
                <a:gd name="T10" fmla="*/ 0 w 183"/>
                <a:gd name="T11" fmla="*/ 0 h 255"/>
                <a:gd name="T12" fmla="*/ 0 w 183"/>
                <a:gd name="T13" fmla="*/ 0 h 255"/>
                <a:gd name="T14" fmla="*/ 0 w 183"/>
                <a:gd name="T15" fmla="*/ 0 h 255"/>
                <a:gd name="T16" fmla="*/ 0 w 183"/>
                <a:gd name="T17" fmla="*/ 0 h 255"/>
                <a:gd name="T18" fmla="*/ 0 w 183"/>
                <a:gd name="T19" fmla="*/ 0 h 255"/>
                <a:gd name="T20" fmla="*/ 0 w 183"/>
                <a:gd name="T21" fmla="*/ 0 h 255"/>
                <a:gd name="T22" fmla="*/ 0 w 183"/>
                <a:gd name="T23" fmla="*/ 0 h 255"/>
                <a:gd name="T24" fmla="*/ 0 w 183"/>
                <a:gd name="T25" fmla="*/ 0 h 255"/>
                <a:gd name="T26" fmla="*/ 0 w 183"/>
                <a:gd name="T27" fmla="*/ 0 h 255"/>
                <a:gd name="T28" fmla="*/ 0 w 183"/>
                <a:gd name="T29" fmla="*/ 0 h 255"/>
                <a:gd name="T30" fmla="*/ 0 w 183"/>
                <a:gd name="T31" fmla="*/ 0 h 255"/>
                <a:gd name="T32" fmla="*/ 0 w 183"/>
                <a:gd name="T33" fmla="*/ 0 h 255"/>
                <a:gd name="T34" fmla="*/ 0 w 183"/>
                <a:gd name="T35" fmla="*/ 0 h 2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3"/>
                <a:gd name="T55" fmla="*/ 0 h 255"/>
                <a:gd name="T56" fmla="*/ 183 w 183"/>
                <a:gd name="T57" fmla="*/ 255 h 2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3" h="255">
                  <a:moveTo>
                    <a:pt x="182" y="61"/>
                  </a:moveTo>
                  <a:lnTo>
                    <a:pt x="171" y="33"/>
                  </a:lnTo>
                  <a:lnTo>
                    <a:pt x="143" y="10"/>
                  </a:lnTo>
                  <a:lnTo>
                    <a:pt x="120" y="0"/>
                  </a:lnTo>
                  <a:lnTo>
                    <a:pt x="69" y="0"/>
                  </a:lnTo>
                  <a:lnTo>
                    <a:pt x="50" y="10"/>
                  </a:lnTo>
                  <a:lnTo>
                    <a:pt x="23" y="33"/>
                  </a:lnTo>
                  <a:lnTo>
                    <a:pt x="12" y="61"/>
                  </a:lnTo>
                  <a:lnTo>
                    <a:pt x="0" y="96"/>
                  </a:lnTo>
                  <a:lnTo>
                    <a:pt x="0" y="153"/>
                  </a:lnTo>
                  <a:lnTo>
                    <a:pt x="12" y="192"/>
                  </a:lnTo>
                  <a:lnTo>
                    <a:pt x="23" y="215"/>
                  </a:lnTo>
                  <a:lnTo>
                    <a:pt x="50" y="242"/>
                  </a:lnTo>
                  <a:lnTo>
                    <a:pt x="69" y="254"/>
                  </a:lnTo>
                  <a:lnTo>
                    <a:pt x="120" y="254"/>
                  </a:lnTo>
                  <a:lnTo>
                    <a:pt x="143" y="242"/>
                  </a:lnTo>
                  <a:lnTo>
                    <a:pt x="171" y="215"/>
                  </a:lnTo>
                  <a:lnTo>
                    <a:pt x="182" y="19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" name="Freeform 105"/>
            <p:cNvSpPr>
              <a:spLocks noChangeArrowheads="1"/>
            </p:cNvSpPr>
            <p:nvPr/>
          </p:nvSpPr>
          <p:spPr bwMode="auto">
            <a:xfrm>
              <a:off x="1287" y="1249"/>
              <a:ext cx="37" cy="39"/>
            </a:xfrm>
            <a:custGeom>
              <a:avLst/>
              <a:gdLst>
                <a:gd name="T0" fmla="*/ 0 w 164"/>
                <a:gd name="T1" fmla="*/ 0 h 170"/>
                <a:gd name="T2" fmla="*/ 0 w 164"/>
                <a:gd name="T3" fmla="*/ 0 h 170"/>
                <a:gd name="T4" fmla="*/ 0 w 164"/>
                <a:gd name="T5" fmla="*/ 0 h 170"/>
                <a:gd name="T6" fmla="*/ 0 w 164"/>
                <a:gd name="T7" fmla="*/ 0 h 170"/>
                <a:gd name="T8" fmla="*/ 0 w 164"/>
                <a:gd name="T9" fmla="*/ 0 h 170"/>
                <a:gd name="T10" fmla="*/ 0 w 164"/>
                <a:gd name="T11" fmla="*/ 0 h 170"/>
                <a:gd name="T12" fmla="*/ 0 w 164"/>
                <a:gd name="T13" fmla="*/ 0 h 170"/>
                <a:gd name="T14" fmla="*/ 0 w 164"/>
                <a:gd name="T15" fmla="*/ 0 h 170"/>
                <a:gd name="T16" fmla="*/ 0 w 164"/>
                <a:gd name="T17" fmla="*/ 0 h 170"/>
                <a:gd name="T18" fmla="*/ 0 w 164"/>
                <a:gd name="T19" fmla="*/ 0 h 170"/>
                <a:gd name="T20" fmla="*/ 0 w 164"/>
                <a:gd name="T21" fmla="*/ 0 h 170"/>
                <a:gd name="T22" fmla="*/ 0 w 164"/>
                <a:gd name="T23" fmla="*/ 0 h 170"/>
                <a:gd name="T24" fmla="*/ 0 w 164"/>
                <a:gd name="T25" fmla="*/ 0 h 170"/>
                <a:gd name="T26" fmla="*/ 0 w 164"/>
                <a:gd name="T27" fmla="*/ 0 h 170"/>
                <a:gd name="T28" fmla="*/ 0 w 164"/>
                <a:gd name="T29" fmla="*/ 0 h 170"/>
                <a:gd name="T30" fmla="*/ 0 w 164"/>
                <a:gd name="T31" fmla="*/ 0 h 170"/>
                <a:gd name="T32" fmla="*/ 0 w 164"/>
                <a:gd name="T33" fmla="*/ 0 h 170"/>
                <a:gd name="T34" fmla="*/ 0 w 164"/>
                <a:gd name="T35" fmla="*/ 0 h 1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4"/>
                <a:gd name="T55" fmla="*/ 0 h 170"/>
                <a:gd name="T56" fmla="*/ 164 w 164"/>
                <a:gd name="T57" fmla="*/ 170 h 17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4" h="170">
                  <a:moveTo>
                    <a:pt x="38" y="11"/>
                  </a:moveTo>
                  <a:lnTo>
                    <a:pt x="62" y="0"/>
                  </a:lnTo>
                  <a:lnTo>
                    <a:pt x="38" y="11"/>
                  </a:lnTo>
                  <a:lnTo>
                    <a:pt x="12" y="38"/>
                  </a:lnTo>
                  <a:lnTo>
                    <a:pt x="0" y="68"/>
                  </a:lnTo>
                  <a:lnTo>
                    <a:pt x="0" y="96"/>
                  </a:lnTo>
                  <a:lnTo>
                    <a:pt x="12" y="130"/>
                  </a:lnTo>
                  <a:lnTo>
                    <a:pt x="38" y="157"/>
                  </a:lnTo>
                  <a:lnTo>
                    <a:pt x="62" y="169"/>
                  </a:lnTo>
                  <a:lnTo>
                    <a:pt x="101" y="169"/>
                  </a:lnTo>
                  <a:lnTo>
                    <a:pt x="124" y="157"/>
                  </a:lnTo>
                  <a:lnTo>
                    <a:pt x="151" y="130"/>
                  </a:lnTo>
                  <a:lnTo>
                    <a:pt x="163" y="96"/>
                  </a:lnTo>
                  <a:lnTo>
                    <a:pt x="163" y="68"/>
                  </a:lnTo>
                  <a:lnTo>
                    <a:pt x="151" y="38"/>
                  </a:lnTo>
                  <a:lnTo>
                    <a:pt x="124" y="11"/>
                  </a:lnTo>
                  <a:lnTo>
                    <a:pt x="101" y="0"/>
                  </a:lnTo>
                  <a:lnTo>
                    <a:pt x="62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" name="Line 106"/>
            <p:cNvSpPr>
              <a:spLocks noChangeShapeType="1"/>
            </p:cNvSpPr>
            <p:nvPr/>
          </p:nvSpPr>
          <p:spPr bwMode="auto">
            <a:xfrm>
              <a:off x="1339" y="1249"/>
              <a:ext cx="1" cy="3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" name="Freeform 107"/>
            <p:cNvSpPr>
              <a:spLocks noChangeArrowheads="1"/>
            </p:cNvSpPr>
            <p:nvPr/>
          </p:nvSpPr>
          <p:spPr bwMode="auto">
            <a:xfrm>
              <a:off x="1339" y="1249"/>
              <a:ext cx="31" cy="39"/>
            </a:xfrm>
            <a:custGeom>
              <a:avLst/>
              <a:gdLst>
                <a:gd name="T0" fmla="*/ 0 w 136"/>
                <a:gd name="T1" fmla="*/ 0 h 170"/>
                <a:gd name="T2" fmla="*/ 0 w 136"/>
                <a:gd name="T3" fmla="*/ 0 h 170"/>
                <a:gd name="T4" fmla="*/ 0 w 136"/>
                <a:gd name="T5" fmla="*/ 0 h 170"/>
                <a:gd name="T6" fmla="*/ 0 w 136"/>
                <a:gd name="T7" fmla="*/ 0 h 170"/>
                <a:gd name="T8" fmla="*/ 0 w 136"/>
                <a:gd name="T9" fmla="*/ 0 h 170"/>
                <a:gd name="T10" fmla="*/ 0 w 136"/>
                <a:gd name="T11" fmla="*/ 0 h 170"/>
                <a:gd name="T12" fmla="*/ 0 w 136"/>
                <a:gd name="T13" fmla="*/ 0 h 1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170"/>
                <a:gd name="T23" fmla="*/ 136 w 136"/>
                <a:gd name="T24" fmla="*/ 170 h 1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170">
                  <a:moveTo>
                    <a:pt x="0" y="49"/>
                  </a:moveTo>
                  <a:lnTo>
                    <a:pt x="39" y="11"/>
                  </a:lnTo>
                  <a:lnTo>
                    <a:pt x="62" y="0"/>
                  </a:lnTo>
                  <a:lnTo>
                    <a:pt x="100" y="0"/>
                  </a:lnTo>
                  <a:lnTo>
                    <a:pt x="124" y="11"/>
                  </a:lnTo>
                  <a:lnTo>
                    <a:pt x="135" y="49"/>
                  </a:lnTo>
                  <a:lnTo>
                    <a:pt x="135" y="169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Line 108"/>
            <p:cNvSpPr>
              <a:spLocks noChangeShapeType="1"/>
            </p:cNvSpPr>
            <p:nvPr/>
          </p:nvSpPr>
          <p:spPr bwMode="auto">
            <a:xfrm flipV="1">
              <a:off x="1425" y="1228"/>
              <a:ext cx="1" cy="6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0" name="Freeform 109"/>
            <p:cNvSpPr>
              <a:spLocks noChangeArrowheads="1"/>
            </p:cNvSpPr>
            <p:nvPr/>
          </p:nvSpPr>
          <p:spPr bwMode="auto">
            <a:xfrm>
              <a:off x="1393" y="1249"/>
              <a:ext cx="33" cy="39"/>
            </a:xfrm>
            <a:custGeom>
              <a:avLst/>
              <a:gdLst>
                <a:gd name="T0" fmla="*/ 0 w 144"/>
                <a:gd name="T1" fmla="*/ 0 h 170"/>
                <a:gd name="T2" fmla="*/ 0 w 144"/>
                <a:gd name="T3" fmla="*/ 0 h 170"/>
                <a:gd name="T4" fmla="*/ 0 w 144"/>
                <a:gd name="T5" fmla="*/ 0 h 170"/>
                <a:gd name="T6" fmla="*/ 0 w 144"/>
                <a:gd name="T7" fmla="*/ 0 h 170"/>
                <a:gd name="T8" fmla="*/ 0 w 144"/>
                <a:gd name="T9" fmla="*/ 0 h 170"/>
                <a:gd name="T10" fmla="*/ 0 w 144"/>
                <a:gd name="T11" fmla="*/ 0 h 170"/>
                <a:gd name="T12" fmla="*/ 0 w 144"/>
                <a:gd name="T13" fmla="*/ 0 h 170"/>
                <a:gd name="T14" fmla="*/ 0 w 144"/>
                <a:gd name="T15" fmla="*/ 0 h 170"/>
                <a:gd name="T16" fmla="*/ 0 w 144"/>
                <a:gd name="T17" fmla="*/ 0 h 170"/>
                <a:gd name="T18" fmla="*/ 0 w 144"/>
                <a:gd name="T19" fmla="*/ 0 h 170"/>
                <a:gd name="T20" fmla="*/ 0 w 144"/>
                <a:gd name="T21" fmla="*/ 0 h 170"/>
                <a:gd name="T22" fmla="*/ 0 w 144"/>
                <a:gd name="T23" fmla="*/ 0 h 170"/>
                <a:gd name="T24" fmla="*/ 0 w 144"/>
                <a:gd name="T25" fmla="*/ 0 h 170"/>
                <a:gd name="T26" fmla="*/ 0 w 144"/>
                <a:gd name="T27" fmla="*/ 0 h 1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4"/>
                <a:gd name="T43" fmla="*/ 0 h 170"/>
                <a:gd name="T44" fmla="*/ 144 w 144"/>
                <a:gd name="T45" fmla="*/ 170 h 1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4" h="170">
                  <a:moveTo>
                    <a:pt x="143" y="38"/>
                  </a:moveTo>
                  <a:lnTo>
                    <a:pt x="120" y="11"/>
                  </a:lnTo>
                  <a:lnTo>
                    <a:pt x="96" y="0"/>
                  </a:lnTo>
                  <a:lnTo>
                    <a:pt x="62" y="0"/>
                  </a:lnTo>
                  <a:lnTo>
                    <a:pt x="34" y="11"/>
                  </a:lnTo>
                  <a:lnTo>
                    <a:pt x="12" y="38"/>
                  </a:lnTo>
                  <a:lnTo>
                    <a:pt x="0" y="68"/>
                  </a:lnTo>
                  <a:lnTo>
                    <a:pt x="0" y="96"/>
                  </a:lnTo>
                  <a:lnTo>
                    <a:pt x="12" y="130"/>
                  </a:lnTo>
                  <a:lnTo>
                    <a:pt x="34" y="157"/>
                  </a:lnTo>
                  <a:lnTo>
                    <a:pt x="62" y="169"/>
                  </a:lnTo>
                  <a:lnTo>
                    <a:pt x="96" y="169"/>
                  </a:lnTo>
                  <a:lnTo>
                    <a:pt x="120" y="157"/>
                  </a:lnTo>
                  <a:lnTo>
                    <a:pt x="143" y="13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1" name="Line 110"/>
            <p:cNvSpPr>
              <a:spLocks noChangeShapeType="1"/>
            </p:cNvSpPr>
            <p:nvPr/>
          </p:nvSpPr>
          <p:spPr bwMode="auto">
            <a:xfrm flipV="1">
              <a:off x="1445" y="1247"/>
              <a:ext cx="1" cy="2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2" name="Freeform 111"/>
            <p:cNvSpPr>
              <a:spLocks noChangeArrowheads="1"/>
            </p:cNvSpPr>
            <p:nvPr/>
          </p:nvSpPr>
          <p:spPr bwMode="auto">
            <a:xfrm>
              <a:off x="1445" y="1275"/>
              <a:ext cx="30" cy="15"/>
            </a:xfrm>
            <a:custGeom>
              <a:avLst/>
              <a:gdLst>
                <a:gd name="T0" fmla="*/ 0 w 133"/>
                <a:gd name="T1" fmla="*/ 0 h 64"/>
                <a:gd name="T2" fmla="*/ 0 w 133"/>
                <a:gd name="T3" fmla="*/ 0 h 64"/>
                <a:gd name="T4" fmla="*/ 0 w 133"/>
                <a:gd name="T5" fmla="*/ 0 h 64"/>
                <a:gd name="T6" fmla="*/ 0 w 133"/>
                <a:gd name="T7" fmla="*/ 0 h 64"/>
                <a:gd name="T8" fmla="*/ 0 w 133"/>
                <a:gd name="T9" fmla="*/ 0 h 64"/>
                <a:gd name="T10" fmla="*/ 0 w 133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64"/>
                <a:gd name="T20" fmla="*/ 133 w 133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64">
                  <a:moveTo>
                    <a:pt x="0" y="0"/>
                  </a:moveTo>
                  <a:lnTo>
                    <a:pt x="12" y="47"/>
                  </a:lnTo>
                  <a:lnTo>
                    <a:pt x="35" y="63"/>
                  </a:lnTo>
                  <a:lnTo>
                    <a:pt x="70" y="63"/>
                  </a:lnTo>
                  <a:lnTo>
                    <a:pt x="92" y="47"/>
                  </a:lnTo>
                  <a:lnTo>
                    <a:pt x="132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3" name="Line 112"/>
            <p:cNvSpPr>
              <a:spLocks noChangeShapeType="1"/>
            </p:cNvSpPr>
            <p:nvPr/>
          </p:nvSpPr>
          <p:spPr bwMode="auto">
            <a:xfrm flipV="1">
              <a:off x="1475" y="1248"/>
              <a:ext cx="1" cy="4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4" name="Line 113"/>
            <p:cNvSpPr>
              <a:spLocks noChangeShapeType="1"/>
            </p:cNvSpPr>
            <p:nvPr/>
          </p:nvSpPr>
          <p:spPr bwMode="auto">
            <a:xfrm>
              <a:off x="1525" y="1251"/>
              <a:ext cx="6" cy="6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5" name="Freeform 114"/>
            <p:cNvSpPr>
              <a:spLocks noChangeArrowheads="1"/>
            </p:cNvSpPr>
            <p:nvPr/>
          </p:nvSpPr>
          <p:spPr bwMode="auto">
            <a:xfrm>
              <a:off x="1497" y="1249"/>
              <a:ext cx="34" cy="39"/>
            </a:xfrm>
            <a:custGeom>
              <a:avLst/>
              <a:gdLst>
                <a:gd name="T0" fmla="*/ 0 w 151"/>
                <a:gd name="T1" fmla="*/ 0 h 170"/>
                <a:gd name="T2" fmla="*/ 0 w 151"/>
                <a:gd name="T3" fmla="*/ 0 h 170"/>
                <a:gd name="T4" fmla="*/ 0 w 151"/>
                <a:gd name="T5" fmla="*/ 0 h 170"/>
                <a:gd name="T6" fmla="*/ 0 w 151"/>
                <a:gd name="T7" fmla="*/ 0 h 170"/>
                <a:gd name="T8" fmla="*/ 0 w 151"/>
                <a:gd name="T9" fmla="*/ 0 h 170"/>
                <a:gd name="T10" fmla="*/ 0 w 151"/>
                <a:gd name="T11" fmla="*/ 0 h 170"/>
                <a:gd name="T12" fmla="*/ 0 w 151"/>
                <a:gd name="T13" fmla="*/ 0 h 170"/>
                <a:gd name="T14" fmla="*/ 0 w 151"/>
                <a:gd name="T15" fmla="*/ 0 h 170"/>
                <a:gd name="T16" fmla="*/ 0 w 151"/>
                <a:gd name="T17" fmla="*/ 0 h 170"/>
                <a:gd name="T18" fmla="*/ 0 w 151"/>
                <a:gd name="T19" fmla="*/ 0 h 170"/>
                <a:gd name="T20" fmla="*/ 0 w 151"/>
                <a:gd name="T21" fmla="*/ 0 h 170"/>
                <a:gd name="T22" fmla="*/ 0 w 151"/>
                <a:gd name="T23" fmla="*/ 0 h 170"/>
                <a:gd name="T24" fmla="*/ 0 w 151"/>
                <a:gd name="T25" fmla="*/ 0 h 1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1"/>
                <a:gd name="T40" fmla="*/ 0 h 170"/>
                <a:gd name="T41" fmla="*/ 151 w 151"/>
                <a:gd name="T42" fmla="*/ 170 h 1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1" h="170">
                  <a:moveTo>
                    <a:pt x="123" y="11"/>
                  </a:moveTo>
                  <a:lnTo>
                    <a:pt x="99" y="0"/>
                  </a:lnTo>
                  <a:lnTo>
                    <a:pt x="61" y="0"/>
                  </a:lnTo>
                  <a:lnTo>
                    <a:pt x="38" y="11"/>
                  </a:lnTo>
                  <a:lnTo>
                    <a:pt x="14" y="38"/>
                  </a:lnTo>
                  <a:lnTo>
                    <a:pt x="0" y="68"/>
                  </a:lnTo>
                  <a:lnTo>
                    <a:pt x="0" y="96"/>
                  </a:lnTo>
                  <a:lnTo>
                    <a:pt x="14" y="130"/>
                  </a:lnTo>
                  <a:lnTo>
                    <a:pt x="38" y="157"/>
                  </a:lnTo>
                  <a:lnTo>
                    <a:pt x="61" y="169"/>
                  </a:lnTo>
                  <a:lnTo>
                    <a:pt x="99" y="169"/>
                  </a:lnTo>
                  <a:lnTo>
                    <a:pt x="123" y="157"/>
                  </a:lnTo>
                  <a:lnTo>
                    <a:pt x="150" y="13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6" name="Line 115"/>
            <p:cNvSpPr>
              <a:spLocks noChangeShapeType="1"/>
            </p:cNvSpPr>
            <p:nvPr/>
          </p:nvSpPr>
          <p:spPr bwMode="auto">
            <a:xfrm flipV="1">
              <a:off x="1555" y="1228"/>
              <a:ext cx="1" cy="4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7" name="Freeform 116"/>
            <p:cNvSpPr>
              <a:spLocks noChangeArrowheads="1"/>
            </p:cNvSpPr>
            <p:nvPr/>
          </p:nvSpPr>
          <p:spPr bwMode="auto">
            <a:xfrm>
              <a:off x="1555" y="1275"/>
              <a:ext cx="15" cy="15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0 h 64"/>
                <a:gd name="T4" fmla="*/ 0 w 64"/>
                <a:gd name="T5" fmla="*/ 0 h 64"/>
                <a:gd name="T6" fmla="*/ 0 w 64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0" y="0"/>
                  </a:moveTo>
                  <a:lnTo>
                    <a:pt x="12" y="47"/>
                  </a:lnTo>
                  <a:lnTo>
                    <a:pt x="35" y="63"/>
                  </a:lnTo>
                  <a:lnTo>
                    <a:pt x="63" y="63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8" name="Line 117"/>
            <p:cNvSpPr>
              <a:spLocks noChangeShapeType="1"/>
            </p:cNvSpPr>
            <p:nvPr/>
          </p:nvSpPr>
          <p:spPr bwMode="auto">
            <a:xfrm flipH="1">
              <a:off x="1545" y="1249"/>
              <a:ext cx="21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" name="Freeform 118"/>
            <p:cNvSpPr>
              <a:spLocks noChangeArrowheads="1"/>
            </p:cNvSpPr>
            <p:nvPr/>
          </p:nvSpPr>
          <p:spPr bwMode="auto">
            <a:xfrm>
              <a:off x="1586" y="1249"/>
              <a:ext cx="36" cy="39"/>
            </a:xfrm>
            <a:custGeom>
              <a:avLst/>
              <a:gdLst>
                <a:gd name="T0" fmla="*/ 0 w 159"/>
                <a:gd name="T1" fmla="*/ 0 h 170"/>
                <a:gd name="T2" fmla="*/ 0 w 159"/>
                <a:gd name="T3" fmla="*/ 0 h 170"/>
                <a:gd name="T4" fmla="*/ 0 w 159"/>
                <a:gd name="T5" fmla="*/ 0 h 170"/>
                <a:gd name="T6" fmla="*/ 0 w 159"/>
                <a:gd name="T7" fmla="*/ 0 h 170"/>
                <a:gd name="T8" fmla="*/ 0 w 159"/>
                <a:gd name="T9" fmla="*/ 0 h 170"/>
                <a:gd name="T10" fmla="*/ 0 w 159"/>
                <a:gd name="T11" fmla="*/ 0 h 170"/>
                <a:gd name="T12" fmla="*/ 0 w 159"/>
                <a:gd name="T13" fmla="*/ 0 h 170"/>
                <a:gd name="T14" fmla="*/ 0 w 159"/>
                <a:gd name="T15" fmla="*/ 0 h 170"/>
                <a:gd name="T16" fmla="*/ 0 w 159"/>
                <a:gd name="T17" fmla="*/ 0 h 170"/>
                <a:gd name="T18" fmla="*/ 0 w 159"/>
                <a:gd name="T19" fmla="*/ 0 h 170"/>
                <a:gd name="T20" fmla="*/ 0 w 159"/>
                <a:gd name="T21" fmla="*/ 0 h 170"/>
                <a:gd name="T22" fmla="*/ 0 w 159"/>
                <a:gd name="T23" fmla="*/ 0 h 170"/>
                <a:gd name="T24" fmla="*/ 0 w 159"/>
                <a:gd name="T25" fmla="*/ 0 h 170"/>
                <a:gd name="T26" fmla="*/ 0 w 159"/>
                <a:gd name="T27" fmla="*/ 0 h 170"/>
                <a:gd name="T28" fmla="*/ 0 w 159"/>
                <a:gd name="T29" fmla="*/ 0 h 170"/>
                <a:gd name="T30" fmla="*/ 0 w 159"/>
                <a:gd name="T31" fmla="*/ 0 h 170"/>
                <a:gd name="T32" fmla="*/ 0 w 159"/>
                <a:gd name="T33" fmla="*/ 0 h 170"/>
                <a:gd name="T34" fmla="*/ 0 w 159"/>
                <a:gd name="T35" fmla="*/ 0 h 1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170"/>
                <a:gd name="T56" fmla="*/ 159 w 159"/>
                <a:gd name="T57" fmla="*/ 170 h 17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170">
                  <a:moveTo>
                    <a:pt x="35" y="11"/>
                  </a:moveTo>
                  <a:lnTo>
                    <a:pt x="61" y="0"/>
                  </a:lnTo>
                  <a:lnTo>
                    <a:pt x="35" y="11"/>
                  </a:lnTo>
                  <a:lnTo>
                    <a:pt x="12" y="38"/>
                  </a:lnTo>
                  <a:lnTo>
                    <a:pt x="0" y="68"/>
                  </a:lnTo>
                  <a:lnTo>
                    <a:pt x="0" y="96"/>
                  </a:lnTo>
                  <a:lnTo>
                    <a:pt x="12" y="130"/>
                  </a:lnTo>
                  <a:lnTo>
                    <a:pt x="35" y="157"/>
                  </a:lnTo>
                  <a:lnTo>
                    <a:pt x="61" y="169"/>
                  </a:lnTo>
                  <a:lnTo>
                    <a:pt x="96" y="169"/>
                  </a:lnTo>
                  <a:lnTo>
                    <a:pt x="120" y="157"/>
                  </a:lnTo>
                  <a:lnTo>
                    <a:pt x="143" y="130"/>
                  </a:lnTo>
                  <a:lnTo>
                    <a:pt x="158" y="96"/>
                  </a:lnTo>
                  <a:lnTo>
                    <a:pt x="158" y="68"/>
                  </a:lnTo>
                  <a:lnTo>
                    <a:pt x="143" y="38"/>
                  </a:lnTo>
                  <a:lnTo>
                    <a:pt x="120" y="11"/>
                  </a:lnTo>
                  <a:lnTo>
                    <a:pt x="96" y="0"/>
                  </a:lnTo>
                  <a:lnTo>
                    <a:pt x="61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0" name="Line 119"/>
            <p:cNvSpPr>
              <a:spLocks noChangeShapeType="1"/>
            </p:cNvSpPr>
            <p:nvPr/>
          </p:nvSpPr>
          <p:spPr bwMode="auto">
            <a:xfrm>
              <a:off x="1638" y="1249"/>
              <a:ext cx="1" cy="3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1" name="Freeform 120"/>
            <p:cNvSpPr>
              <a:spLocks noChangeArrowheads="1"/>
            </p:cNvSpPr>
            <p:nvPr/>
          </p:nvSpPr>
          <p:spPr bwMode="auto">
            <a:xfrm>
              <a:off x="1638" y="1249"/>
              <a:ext cx="22" cy="16"/>
            </a:xfrm>
            <a:custGeom>
              <a:avLst/>
              <a:gdLst>
                <a:gd name="T0" fmla="*/ 0 w 97"/>
                <a:gd name="T1" fmla="*/ 0 h 70"/>
                <a:gd name="T2" fmla="*/ 0 w 97"/>
                <a:gd name="T3" fmla="*/ 0 h 70"/>
                <a:gd name="T4" fmla="*/ 0 w 97"/>
                <a:gd name="T5" fmla="*/ 0 h 70"/>
                <a:gd name="T6" fmla="*/ 0 w 97"/>
                <a:gd name="T7" fmla="*/ 0 h 70"/>
                <a:gd name="T8" fmla="*/ 0 w 97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70"/>
                <a:gd name="T17" fmla="*/ 97 w 97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70">
                  <a:moveTo>
                    <a:pt x="0" y="69"/>
                  </a:moveTo>
                  <a:lnTo>
                    <a:pt x="12" y="38"/>
                  </a:lnTo>
                  <a:lnTo>
                    <a:pt x="35" y="11"/>
                  </a:lnTo>
                  <a:lnTo>
                    <a:pt x="62" y="0"/>
                  </a:lnTo>
                  <a:lnTo>
                    <a:pt x="96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2" name="Freeform 121"/>
            <p:cNvSpPr>
              <a:spLocks noChangeArrowheads="1"/>
            </p:cNvSpPr>
            <p:nvPr/>
          </p:nvSpPr>
          <p:spPr bwMode="auto">
            <a:xfrm>
              <a:off x="1673" y="1281"/>
              <a:ext cx="14" cy="17"/>
            </a:xfrm>
            <a:custGeom>
              <a:avLst/>
              <a:gdLst>
                <a:gd name="T0" fmla="*/ 0 w 63"/>
                <a:gd name="T1" fmla="*/ 0 h 75"/>
                <a:gd name="T2" fmla="*/ 0 w 63"/>
                <a:gd name="T3" fmla="*/ 0 h 75"/>
                <a:gd name="T4" fmla="*/ 0 w 63"/>
                <a:gd name="T5" fmla="*/ 0 h 75"/>
                <a:gd name="T6" fmla="*/ 0 w 63"/>
                <a:gd name="T7" fmla="*/ 0 h 75"/>
                <a:gd name="T8" fmla="*/ 0 w 63"/>
                <a:gd name="T9" fmla="*/ 0 h 75"/>
                <a:gd name="T10" fmla="*/ 0 w 63"/>
                <a:gd name="T11" fmla="*/ 0 h 75"/>
                <a:gd name="T12" fmla="*/ 0 w 63"/>
                <a:gd name="T13" fmla="*/ 0 h 75"/>
                <a:gd name="T14" fmla="*/ 0 w 63"/>
                <a:gd name="T15" fmla="*/ 0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75"/>
                <a:gd name="T26" fmla="*/ 63 w 63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75">
                  <a:moveTo>
                    <a:pt x="62" y="11"/>
                  </a:moveTo>
                  <a:lnTo>
                    <a:pt x="36" y="24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62" y="11"/>
                  </a:lnTo>
                  <a:lnTo>
                    <a:pt x="62" y="35"/>
                  </a:lnTo>
                  <a:lnTo>
                    <a:pt x="36" y="63"/>
                  </a:lnTo>
                  <a:lnTo>
                    <a:pt x="0" y="74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3" name="Freeform 122"/>
            <p:cNvSpPr>
              <a:spLocks noChangeArrowheads="1"/>
            </p:cNvSpPr>
            <p:nvPr/>
          </p:nvSpPr>
          <p:spPr bwMode="auto">
            <a:xfrm>
              <a:off x="1740" y="1249"/>
              <a:ext cx="34" cy="39"/>
            </a:xfrm>
            <a:custGeom>
              <a:avLst/>
              <a:gdLst>
                <a:gd name="T0" fmla="*/ 0 w 148"/>
                <a:gd name="T1" fmla="*/ 0 h 170"/>
                <a:gd name="T2" fmla="*/ 0 w 148"/>
                <a:gd name="T3" fmla="*/ 0 h 170"/>
                <a:gd name="T4" fmla="*/ 0 w 148"/>
                <a:gd name="T5" fmla="*/ 0 h 170"/>
                <a:gd name="T6" fmla="*/ 0 w 148"/>
                <a:gd name="T7" fmla="*/ 0 h 170"/>
                <a:gd name="T8" fmla="*/ 0 w 148"/>
                <a:gd name="T9" fmla="*/ 0 h 170"/>
                <a:gd name="T10" fmla="*/ 0 w 148"/>
                <a:gd name="T11" fmla="*/ 0 h 170"/>
                <a:gd name="T12" fmla="*/ 0 w 148"/>
                <a:gd name="T13" fmla="*/ 0 h 170"/>
                <a:gd name="T14" fmla="*/ 0 w 148"/>
                <a:gd name="T15" fmla="*/ 0 h 170"/>
                <a:gd name="T16" fmla="*/ 0 w 148"/>
                <a:gd name="T17" fmla="*/ 0 h 170"/>
                <a:gd name="T18" fmla="*/ 0 w 148"/>
                <a:gd name="T19" fmla="*/ 0 h 170"/>
                <a:gd name="T20" fmla="*/ 0 w 148"/>
                <a:gd name="T21" fmla="*/ 0 h 170"/>
                <a:gd name="T22" fmla="*/ 0 w 148"/>
                <a:gd name="T23" fmla="*/ 0 h 170"/>
                <a:gd name="T24" fmla="*/ 0 w 148"/>
                <a:gd name="T25" fmla="*/ 0 h 170"/>
                <a:gd name="T26" fmla="*/ 0 w 148"/>
                <a:gd name="T27" fmla="*/ 0 h 170"/>
                <a:gd name="T28" fmla="*/ 0 w 148"/>
                <a:gd name="T29" fmla="*/ 0 h 170"/>
                <a:gd name="T30" fmla="*/ 0 w 148"/>
                <a:gd name="T31" fmla="*/ 0 h 1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8"/>
                <a:gd name="T49" fmla="*/ 0 h 170"/>
                <a:gd name="T50" fmla="*/ 148 w 148"/>
                <a:gd name="T51" fmla="*/ 170 h 17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8" h="170">
                  <a:moveTo>
                    <a:pt x="147" y="169"/>
                  </a:moveTo>
                  <a:lnTo>
                    <a:pt x="147" y="0"/>
                  </a:lnTo>
                  <a:lnTo>
                    <a:pt x="147" y="38"/>
                  </a:lnTo>
                  <a:lnTo>
                    <a:pt x="120" y="11"/>
                  </a:lnTo>
                  <a:lnTo>
                    <a:pt x="96" y="0"/>
                  </a:lnTo>
                  <a:lnTo>
                    <a:pt x="61" y="0"/>
                  </a:lnTo>
                  <a:lnTo>
                    <a:pt x="39" y="11"/>
                  </a:lnTo>
                  <a:lnTo>
                    <a:pt x="12" y="38"/>
                  </a:lnTo>
                  <a:lnTo>
                    <a:pt x="0" y="68"/>
                  </a:lnTo>
                  <a:lnTo>
                    <a:pt x="0" y="96"/>
                  </a:lnTo>
                  <a:lnTo>
                    <a:pt x="12" y="130"/>
                  </a:lnTo>
                  <a:lnTo>
                    <a:pt x="39" y="157"/>
                  </a:lnTo>
                  <a:lnTo>
                    <a:pt x="61" y="169"/>
                  </a:lnTo>
                  <a:lnTo>
                    <a:pt x="96" y="169"/>
                  </a:lnTo>
                  <a:lnTo>
                    <a:pt x="120" y="157"/>
                  </a:lnTo>
                  <a:lnTo>
                    <a:pt x="147" y="13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4" name="Freeform 123"/>
            <p:cNvSpPr>
              <a:spLocks noChangeArrowheads="1"/>
            </p:cNvSpPr>
            <p:nvPr/>
          </p:nvSpPr>
          <p:spPr bwMode="auto">
            <a:xfrm>
              <a:off x="1793" y="1249"/>
              <a:ext cx="30" cy="39"/>
            </a:xfrm>
            <a:custGeom>
              <a:avLst/>
              <a:gdLst>
                <a:gd name="T0" fmla="*/ 0 w 132"/>
                <a:gd name="T1" fmla="*/ 0 h 170"/>
                <a:gd name="T2" fmla="*/ 0 w 132"/>
                <a:gd name="T3" fmla="*/ 0 h 170"/>
                <a:gd name="T4" fmla="*/ 0 w 132"/>
                <a:gd name="T5" fmla="*/ 0 h 170"/>
                <a:gd name="T6" fmla="*/ 0 w 132"/>
                <a:gd name="T7" fmla="*/ 0 h 170"/>
                <a:gd name="T8" fmla="*/ 0 w 132"/>
                <a:gd name="T9" fmla="*/ 0 h 170"/>
                <a:gd name="T10" fmla="*/ 0 w 132"/>
                <a:gd name="T11" fmla="*/ 0 h 170"/>
                <a:gd name="T12" fmla="*/ 0 w 132"/>
                <a:gd name="T13" fmla="*/ 0 h 170"/>
                <a:gd name="T14" fmla="*/ 0 w 132"/>
                <a:gd name="T15" fmla="*/ 0 h 170"/>
                <a:gd name="T16" fmla="*/ 0 w 132"/>
                <a:gd name="T17" fmla="*/ 0 h 170"/>
                <a:gd name="T18" fmla="*/ 0 w 132"/>
                <a:gd name="T19" fmla="*/ 0 h 170"/>
                <a:gd name="T20" fmla="*/ 0 w 132"/>
                <a:gd name="T21" fmla="*/ 0 h 170"/>
                <a:gd name="T22" fmla="*/ 0 w 132"/>
                <a:gd name="T23" fmla="*/ 0 h 170"/>
                <a:gd name="T24" fmla="*/ 0 w 132"/>
                <a:gd name="T25" fmla="*/ 0 h 170"/>
                <a:gd name="T26" fmla="*/ 0 w 132"/>
                <a:gd name="T27" fmla="*/ 0 h 170"/>
                <a:gd name="T28" fmla="*/ 0 w 132"/>
                <a:gd name="T29" fmla="*/ 0 h 170"/>
                <a:gd name="T30" fmla="*/ 0 w 132"/>
                <a:gd name="T31" fmla="*/ 0 h 170"/>
                <a:gd name="T32" fmla="*/ 0 w 132"/>
                <a:gd name="T33" fmla="*/ 0 h 1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2"/>
                <a:gd name="T52" fmla="*/ 0 h 170"/>
                <a:gd name="T53" fmla="*/ 132 w 132"/>
                <a:gd name="T54" fmla="*/ 170 h 1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2" h="170">
                  <a:moveTo>
                    <a:pt x="131" y="38"/>
                  </a:moveTo>
                  <a:lnTo>
                    <a:pt x="120" y="11"/>
                  </a:lnTo>
                  <a:lnTo>
                    <a:pt x="81" y="0"/>
                  </a:lnTo>
                  <a:lnTo>
                    <a:pt x="46" y="0"/>
                  </a:lnTo>
                  <a:lnTo>
                    <a:pt x="7" y="11"/>
                  </a:lnTo>
                  <a:lnTo>
                    <a:pt x="0" y="38"/>
                  </a:lnTo>
                  <a:lnTo>
                    <a:pt x="7" y="60"/>
                  </a:lnTo>
                  <a:lnTo>
                    <a:pt x="34" y="68"/>
                  </a:lnTo>
                  <a:lnTo>
                    <a:pt x="96" y="84"/>
                  </a:lnTo>
                  <a:lnTo>
                    <a:pt x="120" y="96"/>
                  </a:lnTo>
                  <a:lnTo>
                    <a:pt x="131" y="118"/>
                  </a:lnTo>
                  <a:lnTo>
                    <a:pt x="131" y="130"/>
                  </a:lnTo>
                  <a:lnTo>
                    <a:pt x="120" y="157"/>
                  </a:lnTo>
                  <a:lnTo>
                    <a:pt x="81" y="169"/>
                  </a:lnTo>
                  <a:lnTo>
                    <a:pt x="46" y="169"/>
                  </a:lnTo>
                  <a:lnTo>
                    <a:pt x="7" y="157"/>
                  </a:lnTo>
                  <a:lnTo>
                    <a:pt x="0" y="13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5" name="Freeform 124"/>
            <p:cNvSpPr>
              <a:spLocks noChangeArrowheads="1"/>
            </p:cNvSpPr>
            <p:nvPr/>
          </p:nvSpPr>
          <p:spPr bwMode="auto">
            <a:xfrm>
              <a:off x="1878" y="1229"/>
              <a:ext cx="39" cy="58"/>
            </a:xfrm>
            <a:custGeom>
              <a:avLst/>
              <a:gdLst>
                <a:gd name="T0" fmla="*/ 0 w 171"/>
                <a:gd name="T1" fmla="*/ 0 h 255"/>
                <a:gd name="T2" fmla="*/ 0 w 171"/>
                <a:gd name="T3" fmla="*/ 0 h 255"/>
                <a:gd name="T4" fmla="*/ 0 w 171"/>
                <a:gd name="T5" fmla="*/ 0 h 255"/>
                <a:gd name="T6" fmla="*/ 0 w 171"/>
                <a:gd name="T7" fmla="*/ 0 h 255"/>
                <a:gd name="T8" fmla="*/ 0 w 171"/>
                <a:gd name="T9" fmla="*/ 0 h 255"/>
                <a:gd name="T10" fmla="*/ 0 w 171"/>
                <a:gd name="T11" fmla="*/ 0 h 255"/>
                <a:gd name="T12" fmla="*/ 0 w 171"/>
                <a:gd name="T13" fmla="*/ 0 h 255"/>
                <a:gd name="T14" fmla="*/ 0 w 171"/>
                <a:gd name="T15" fmla="*/ 0 h 255"/>
                <a:gd name="T16" fmla="*/ 0 w 171"/>
                <a:gd name="T17" fmla="*/ 0 h 255"/>
                <a:gd name="T18" fmla="*/ 0 w 171"/>
                <a:gd name="T19" fmla="*/ 0 h 255"/>
                <a:gd name="T20" fmla="*/ 0 w 171"/>
                <a:gd name="T21" fmla="*/ 0 h 255"/>
                <a:gd name="T22" fmla="*/ 0 w 171"/>
                <a:gd name="T23" fmla="*/ 0 h 255"/>
                <a:gd name="T24" fmla="*/ 0 w 171"/>
                <a:gd name="T25" fmla="*/ 0 h 255"/>
                <a:gd name="T26" fmla="*/ 0 w 171"/>
                <a:gd name="T27" fmla="*/ 0 h 255"/>
                <a:gd name="T28" fmla="*/ 0 w 171"/>
                <a:gd name="T29" fmla="*/ 0 h 255"/>
                <a:gd name="T30" fmla="*/ 0 w 171"/>
                <a:gd name="T31" fmla="*/ 0 h 255"/>
                <a:gd name="T32" fmla="*/ 0 w 171"/>
                <a:gd name="T33" fmla="*/ 0 h 255"/>
                <a:gd name="T34" fmla="*/ 0 w 171"/>
                <a:gd name="T35" fmla="*/ 0 h 255"/>
                <a:gd name="T36" fmla="*/ 0 w 171"/>
                <a:gd name="T37" fmla="*/ 0 h 255"/>
                <a:gd name="T38" fmla="*/ 0 w 171"/>
                <a:gd name="T39" fmla="*/ 0 h 2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1"/>
                <a:gd name="T61" fmla="*/ 0 h 255"/>
                <a:gd name="T62" fmla="*/ 171 w 171"/>
                <a:gd name="T63" fmla="*/ 255 h 2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1" h="255">
                  <a:moveTo>
                    <a:pt x="170" y="33"/>
                  </a:moveTo>
                  <a:lnTo>
                    <a:pt x="147" y="10"/>
                  </a:lnTo>
                  <a:lnTo>
                    <a:pt x="108" y="0"/>
                  </a:lnTo>
                  <a:lnTo>
                    <a:pt x="58" y="0"/>
                  </a:lnTo>
                  <a:lnTo>
                    <a:pt x="23" y="10"/>
                  </a:lnTo>
                  <a:lnTo>
                    <a:pt x="0" y="33"/>
                  </a:lnTo>
                  <a:lnTo>
                    <a:pt x="0" y="61"/>
                  </a:lnTo>
                  <a:lnTo>
                    <a:pt x="11" y="85"/>
                  </a:lnTo>
                  <a:lnTo>
                    <a:pt x="23" y="96"/>
                  </a:lnTo>
                  <a:lnTo>
                    <a:pt x="46" y="111"/>
                  </a:lnTo>
                  <a:lnTo>
                    <a:pt x="120" y="134"/>
                  </a:lnTo>
                  <a:lnTo>
                    <a:pt x="147" y="145"/>
                  </a:lnTo>
                  <a:lnTo>
                    <a:pt x="159" y="153"/>
                  </a:lnTo>
                  <a:lnTo>
                    <a:pt x="170" y="181"/>
                  </a:lnTo>
                  <a:lnTo>
                    <a:pt x="170" y="215"/>
                  </a:lnTo>
                  <a:lnTo>
                    <a:pt x="147" y="242"/>
                  </a:lnTo>
                  <a:lnTo>
                    <a:pt x="108" y="254"/>
                  </a:lnTo>
                  <a:lnTo>
                    <a:pt x="58" y="254"/>
                  </a:lnTo>
                  <a:lnTo>
                    <a:pt x="23" y="242"/>
                  </a:lnTo>
                  <a:lnTo>
                    <a:pt x="0" y="21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6" name="Line 125"/>
            <p:cNvSpPr>
              <a:spLocks noChangeShapeType="1"/>
            </p:cNvSpPr>
            <p:nvPr/>
          </p:nvSpPr>
          <p:spPr bwMode="auto">
            <a:xfrm flipV="1">
              <a:off x="1933" y="1228"/>
              <a:ext cx="1" cy="6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7" name="Freeform 126"/>
            <p:cNvSpPr>
              <a:spLocks noChangeArrowheads="1"/>
            </p:cNvSpPr>
            <p:nvPr/>
          </p:nvSpPr>
          <p:spPr bwMode="auto">
            <a:xfrm>
              <a:off x="1933" y="1249"/>
              <a:ext cx="31" cy="39"/>
            </a:xfrm>
            <a:custGeom>
              <a:avLst/>
              <a:gdLst>
                <a:gd name="T0" fmla="*/ 0 w 136"/>
                <a:gd name="T1" fmla="*/ 0 h 170"/>
                <a:gd name="T2" fmla="*/ 0 w 136"/>
                <a:gd name="T3" fmla="*/ 0 h 170"/>
                <a:gd name="T4" fmla="*/ 0 w 136"/>
                <a:gd name="T5" fmla="*/ 0 h 170"/>
                <a:gd name="T6" fmla="*/ 0 w 136"/>
                <a:gd name="T7" fmla="*/ 0 h 170"/>
                <a:gd name="T8" fmla="*/ 0 w 136"/>
                <a:gd name="T9" fmla="*/ 0 h 170"/>
                <a:gd name="T10" fmla="*/ 0 w 136"/>
                <a:gd name="T11" fmla="*/ 0 h 170"/>
                <a:gd name="T12" fmla="*/ 0 w 136"/>
                <a:gd name="T13" fmla="*/ 0 h 1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170"/>
                <a:gd name="T23" fmla="*/ 136 w 136"/>
                <a:gd name="T24" fmla="*/ 170 h 1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170">
                  <a:moveTo>
                    <a:pt x="0" y="49"/>
                  </a:moveTo>
                  <a:lnTo>
                    <a:pt x="38" y="11"/>
                  </a:lnTo>
                  <a:lnTo>
                    <a:pt x="62" y="0"/>
                  </a:lnTo>
                  <a:lnTo>
                    <a:pt x="100" y="0"/>
                  </a:lnTo>
                  <a:lnTo>
                    <a:pt x="124" y="11"/>
                  </a:lnTo>
                  <a:lnTo>
                    <a:pt x="135" y="49"/>
                  </a:lnTo>
                  <a:lnTo>
                    <a:pt x="135" y="169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8" name="Freeform 127"/>
            <p:cNvSpPr>
              <a:spLocks noChangeArrowheads="1"/>
            </p:cNvSpPr>
            <p:nvPr/>
          </p:nvSpPr>
          <p:spPr bwMode="auto">
            <a:xfrm>
              <a:off x="1986" y="1249"/>
              <a:ext cx="36" cy="39"/>
            </a:xfrm>
            <a:custGeom>
              <a:avLst/>
              <a:gdLst>
                <a:gd name="T0" fmla="*/ 0 w 159"/>
                <a:gd name="T1" fmla="*/ 0 h 170"/>
                <a:gd name="T2" fmla="*/ 0 w 159"/>
                <a:gd name="T3" fmla="*/ 0 h 170"/>
                <a:gd name="T4" fmla="*/ 0 w 159"/>
                <a:gd name="T5" fmla="*/ 0 h 170"/>
                <a:gd name="T6" fmla="*/ 0 w 159"/>
                <a:gd name="T7" fmla="*/ 0 h 170"/>
                <a:gd name="T8" fmla="*/ 0 w 159"/>
                <a:gd name="T9" fmla="*/ 0 h 170"/>
                <a:gd name="T10" fmla="*/ 0 w 159"/>
                <a:gd name="T11" fmla="*/ 0 h 170"/>
                <a:gd name="T12" fmla="*/ 0 w 159"/>
                <a:gd name="T13" fmla="*/ 0 h 170"/>
                <a:gd name="T14" fmla="*/ 0 w 159"/>
                <a:gd name="T15" fmla="*/ 0 h 170"/>
                <a:gd name="T16" fmla="*/ 0 w 159"/>
                <a:gd name="T17" fmla="*/ 0 h 170"/>
                <a:gd name="T18" fmla="*/ 0 w 159"/>
                <a:gd name="T19" fmla="*/ 0 h 170"/>
                <a:gd name="T20" fmla="*/ 0 w 159"/>
                <a:gd name="T21" fmla="*/ 0 h 170"/>
                <a:gd name="T22" fmla="*/ 0 w 159"/>
                <a:gd name="T23" fmla="*/ 0 h 170"/>
                <a:gd name="T24" fmla="*/ 0 w 159"/>
                <a:gd name="T25" fmla="*/ 0 h 170"/>
                <a:gd name="T26" fmla="*/ 0 w 159"/>
                <a:gd name="T27" fmla="*/ 0 h 170"/>
                <a:gd name="T28" fmla="*/ 0 w 159"/>
                <a:gd name="T29" fmla="*/ 0 h 170"/>
                <a:gd name="T30" fmla="*/ 0 w 159"/>
                <a:gd name="T31" fmla="*/ 0 h 170"/>
                <a:gd name="T32" fmla="*/ 0 w 159"/>
                <a:gd name="T33" fmla="*/ 0 h 170"/>
                <a:gd name="T34" fmla="*/ 0 w 159"/>
                <a:gd name="T35" fmla="*/ 0 h 1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170"/>
                <a:gd name="T56" fmla="*/ 159 w 159"/>
                <a:gd name="T57" fmla="*/ 170 h 17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170">
                  <a:moveTo>
                    <a:pt x="38" y="11"/>
                  </a:moveTo>
                  <a:lnTo>
                    <a:pt x="61" y="0"/>
                  </a:lnTo>
                  <a:lnTo>
                    <a:pt x="38" y="11"/>
                  </a:lnTo>
                  <a:lnTo>
                    <a:pt x="12" y="38"/>
                  </a:lnTo>
                  <a:lnTo>
                    <a:pt x="0" y="68"/>
                  </a:lnTo>
                  <a:lnTo>
                    <a:pt x="0" y="96"/>
                  </a:lnTo>
                  <a:lnTo>
                    <a:pt x="12" y="130"/>
                  </a:lnTo>
                  <a:lnTo>
                    <a:pt x="38" y="157"/>
                  </a:lnTo>
                  <a:lnTo>
                    <a:pt x="61" y="169"/>
                  </a:lnTo>
                  <a:lnTo>
                    <a:pt x="96" y="169"/>
                  </a:lnTo>
                  <a:lnTo>
                    <a:pt x="120" y="157"/>
                  </a:lnTo>
                  <a:lnTo>
                    <a:pt x="147" y="130"/>
                  </a:lnTo>
                  <a:lnTo>
                    <a:pt x="158" y="96"/>
                  </a:lnTo>
                  <a:lnTo>
                    <a:pt x="158" y="68"/>
                  </a:lnTo>
                  <a:lnTo>
                    <a:pt x="147" y="38"/>
                  </a:lnTo>
                  <a:lnTo>
                    <a:pt x="120" y="11"/>
                  </a:lnTo>
                  <a:lnTo>
                    <a:pt x="96" y="0"/>
                  </a:lnTo>
                  <a:lnTo>
                    <a:pt x="61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9" name="Line 128"/>
            <p:cNvSpPr>
              <a:spLocks noChangeShapeType="1"/>
            </p:cNvSpPr>
            <p:nvPr/>
          </p:nvSpPr>
          <p:spPr bwMode="auto">
            <a:xfrm>
              <a:off x="2038" y="1249"/>
              <a:ext cx="1" cy="3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0" name="Freeform 129"/>
            <p:cNvSpPr>
              <a:spLocks noChangeArrowheads="1"/>
            </p:cNvSpPr>
            <p:nvPr/>
          </p:nvSpPr>
          <p:spPr bwMode="auto">
            <a:xfrm>
              <a:off x="2038" y="1249"/>
              <a:ext cx="22" cy="16"/>
            </a:xfrm>
            <a:custGeom>
              <a:avLst/>
              <a:gdLst>
                <a:gd name="T0" fmla="*/ 0 w 98"/>
                <a:gd name="T1" fmla="*/ 0 h 70"/>
                <a:gd name="T2" fmla="*/ 0 w 98"/>
                <a:gd name="T3" fmla="*/ 0 h 70"/>
                <a:gd name="T4" fmla="*/ 0 w 98"/>
                <a:gd name="T5" fmla="*/ 0 h 70"/>
                <a:gd name="T6" fmla="*/ 0 w 98"/>
                <a:gd name="T7" fmla="*/ 0 h 70"/>
                <a:gd name="T8" fmla="*/ 0 w 98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70"/>
                <a:gd name="T17" fmla="*/ 98 w 98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70">
                  <a:moveTo>
                    <a:pt x="0" y="69"/>
                  </a:moveTo>
                  <a:lnTo>
                    <a:pt x="12" y="38"/>
                  </a:lnTo>
                  <a:lnTo>
                    <a:pt x="36" y="11"/>
                  </a:lnTo>
                  <a:lnTo>
                    <a:pt x="63" y="0"/>
                  </a:lnTo>
                  <a:lnTo>
                    <a:pt x="97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1" name="Freeform 130"/>
            <p:cNvSpPr>
              <a:spLocks noChangeArrowheads="1"/>
            </p:cNvSpPr>
            <p:nvPr/>
          </p:nvSpPr>
          <p:spPr bwMode="auto">
            <a:xfrm>
              <a:off x="2082" y="1229"/>
              <a:ext cx="14" cy="58"/>
            </a:xfrm>
            <a:custGeom>
              <a:avLst/>
              <a:gdLst>
                <a:gd name="T0" fmla="*/ 0 w 63"/>
                <a:gd name="T1" fmla="*/ 0 h 255"/>
                <a:gd name="T2" fmla="*/ 0 w 63"/>
                <a:gd name="T3" fmla="*/ 0 h 255"/>
                <a:gd name="T4" fmla="*/ 0 w 63"/>
                <a:gd name="T5" fmla="*/ 0 h 255"/>
                <a:gd name="T6" fmla="*/ 0 w 63"/>
                <a:gd name="T7" fmla="*/ 0 h 255"/>
                <a:gd name="T8" fmla="*/ 0 w 63"/>
                <a:gd name="T9" fmla="*/ 0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55"/>
                <a:gd name="T17" fmla="*/ 63 w 63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55">
                  <a:moveTo>
                    <a:pt x="0" y="0"/>
                  </a:moveTo>
                  <a:lnTo>
                    <a:pt x="0" y="203"/>
                  </a:lnTo>
                  <a:lnTo>
                    <a:pt x="12" y="242"/>
                  </a:lnTo>
                  <a:lnTo>
                    <a:pt x="38" y="254"/>
                  </a:lnTo>
                  <a:lnTo>
                    <a:pt x="62" y="254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2" name="Line 131"/>
            <p:cNvSpPr>
              <a:spLocks noChangeShapeType="1"/>
            </p:cNvSpPr>
            <p:nvPr/>
          </p:nvSpPr>
          <p:spPr bwMode="auto">
            <a:xfrm flipH="1">
              <a:off x="2073" y="1249"/>
              <a:ext cx="22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3" name="Line 132"/>
            <p:cNvSpPr>
              <a:spLocks noChangeShapeType="1"/>
            </p:cNvSpPr>
            <p:nvPr/>
          </p:nvSpPr>
          <p:spPr bwMode="auto">
            <a:xfrm flipV="1">
              <a:off x="1321" y="1118"/>
              <a:ext cx="1" cy="5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4" name="Line 133"/>
            <p:cNvSpPr>
              <a:spLocks noChangeShapeType="1"/>
            </p:cNvSpPr>
            <p:nvPr/>
          </p:nvSpPr>
          <p:spPr bwMode="auto">
            <a:xfrm>
              <a:off x="1321" y="1176"/>
              <a:ext cx="32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5" name="Freeform 134"/>
            <p:cNvSpPr>
              <a:spLocks noChangeArrowheads="1"/>
            </p:cNvSpPr>
            <p:nvPr/>
          </p:nvSpPr>
          <p:spPr bwMode="auto">
            <a:xfrm>
              <a:off x="1367" y="1137"/>
              <a:ext cx="37" cy="39"/>
            </a:xfrm>
            <a:custGeom>
              <a:avLst/>
              <a:gdLst>
                <a:gd name="T0" fmla="*/ 0 w 163"/>
                <a:gd name="T1" fmla="*/ 0 h 170"/>
                <a:gd name="T2" fmla="*/ 0 w 163"/>
                <a:gd name="T3" fmla="*/ 0 h 170"/>
                <a:gd name="T4" fmla="*/ 0 w 163"/>
                <a:gd name="T5" fmla="*/ 0 h 170"/>
                <a:gd name="T6" fmla="*/ 0 w 163"/>
                <a:gd name="T7" fmla="*/ 0 h 170"/>
                <a:gd name="T8" fmla="*/ 0 w 163"/>
                <a:gd name="T9" fmla="*/ 0 h 170"/>
                <a:gd name="T10" fmla="*/ 0 w 163"/>
                <a:gd name="T11" fmla="*/ 0 h 170"/>
                <a:gd name="T12" fmla="*/ 0 w 163"/>
                <a:gd name="T13" fmla="*/ 0 h 170"/>
                <a:gd name="T14" fmla="*/ 0 w 163"/>
                <a:gd name="T15" fmla="*/ 0 h 170"/>
                <a:gd name="T16" fmla="*/ 0 w 163"/>
                <a:gd name="T17" fmla="*/ 0 h 170"/>
                <a:gd name="T18" fmla="*/ 0 w 163"/>
                <a:gd name="T19" fmla="*/ 0 h 170"/>
                <a:gd name="T20" fmla="*/ 0 w 163"/>
                <a:gd name="T21" fmla="*/ 0 h 170"/>
                <a:gd name="T22" fmla="*/ 0 w 163"/>
                <a:gd name="T23" fmla="*/ 0 h 170"/>
                <a:gd name="T24" fmla="*/ 0 w 163"/>
                <a:gd name="T25" fmla="*/ 0 h 170"/>
                <a:gd name="T26" fmla="*/ 0 w 163"/>
                <a:gd name="T27" fmla="*/ 0 h 170"/>
                <a:gd name="T28" fmla="*/ 0 w 163"/>
                <a:gd name="T29" fmla="*/ 0 h 170"/>
                <a:gd name="T30" fmla="*/ 0 w 163"/>
                <a:gd name="T31" fmla="*/ 0 h 170"/>
                <a:gd name="T32" fmla="*/ 0 w 163"/>
                <a:gd name="T33" fmla="*/ 0 h 170"/>
                <a:gd name="T34" fmla="*/ 0 w 163"/>
                <a:gd name="T35" fmla="*/ 0 h 1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3"/>
                <a:gd name="T55" fmla="*/ 0 h 170"/>
                <a:gd name="T56" fmla="*/ 163 w 163"/>
                <a:gd name="T57" fmla="*/ 170 h 17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3" h="170">
                  <a:moveTo>
                    <a:pt x="38" y="15"/>
                  </a:moveTo>
                  <a:lnTo>
                    <a:pt x="61" y="0"/>
                  </a:lnTo>
                  <a:lnTo>
                    <a:pt x="38" y="15"/>
                  </a:lnTo>
                  <a:lnTo>
                    <a:pt x="11" y="39"/>
                  </a:lnTo>
                  <a:lnTo>
                    <a:pt x="0" y="77"/>
                  </a:lnTo>
                  <a:lnTo>
                    <a:pt x="0" y="100"/>
                  </a:lnTo>
                  <a:lnTo>
                    <a:pt x="11" y="139"/>
                  </a:lnTo>
                  <a:lnTo>
                    <a:pt x="38" y="161"/>
                  </a:lnTo>
                  <a:lnTo>
                    <a:pt x="61" y="169"/>
                  </a:lnTo>
                  <a:lnTo>
                    <a:pt x="100" y="169"/>
                  </a:lnTo>
                  <a:lnTo>
                    <a:pt x="123" y="161"/>
                  </a:lnTo>
                  <a:lnTo>
                    <a:pt x="145" y="139"/>
                  </a:lnTo>
                  <a:lnTo>
                    <a:pt x="162" y="100"/>
                  </a:lnTo>
                  <a:lnTo>
                    <a:pt x="162" y="77"/>
                  </a:lnTo>
                  <a:lnTo>
                    <a:pt x="145" y="39"/>
                  </a:lnTo>
                  <a:lnTo>
                    <a:pt x="123" y="15"/>
                  </a:lnTo>
                  <a:lnTo>
                    <a:pt x="100" y="0"/>
                  </a:lnTo>
                  <a:lnTo>
                    <a:pt x="61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6" name="Freeform 135"/>
            <p:cNvSpPr>
              <a:spLocks noChangeArrowheads="1"/>
            </p:cNvSpPr>
            <p:nvPr/>
          </p:nvSpPr>
          <p:spPr bwMode="auto">
            <a:xfrm>
              <a:off x="1420" y="1137"/>
              <a:ext cx="44" cy="39"/>
            </a:xfrm>
            <a:custGeom>
              <a:avLst/>
              <a:gdLst>
                <a:gd name="T0" fmla="*/ 0 w 194"/>
                <a:gd name="T1" fmla="*/ 0 h 170"/>
                <a:gd name="T2" fmla="*/ 0 w 194"/>
                <a:gd name="T3" fmla="*/ 0 h 170"/>
                <a:gd name="T4" fmla="*/ 0 w 194"/>
                <a:gd name="T5" fmla="*/ 0 h 170"/>
                <a:gd name="T6" fmla="*/ 0 w 194"/>
                <a:gd name="T7" fmla="*/ 0 h 170"/>
                <a:gd name="T8" fmla="*/ 0 w 194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170"/>
                <a:gd name="T17" fmla="*/ 194 w 194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170">
                  <a:moveTo>
                    <a:pt x="0" y="0"/>
                  </a:moveTo>
                  <a:lnTo>
                    <a:pt x="50" y="169"/>
                  </a:lnTo>
                  <a:lnTo>
                    <a:pt x="96" y="0"/>
                  </a:lnTo>
                  <a:lnTo>
                    <a:pt x="147" y="169"/>
                  </a:lnTo>
                  <a:lnTo>
                    <a:pt x="193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7" name="Line 136"/>
            <p:cNvSpPr>
              <a:spLocks noChangeShapeType="1"/>
            </p:cNvSpPr>
            <p:nvPr/>
          </p:nvSpPr>
          <p:spPr bwMode="auto">
            <a:xfrm>
              <a:off x="1480" y="1152"/>
              <a:ext cx="51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8" name="Line 137"/>
            <p:cNvSpPr>
              <a:spLocks noChangeShapeType="1"/>
            </p:cNvSpPr>
            <p:nvPr/>
          </p:nvSpPr>
          <p:spPr bwMode="auto">
            <a:xfrm flipV="1">
              <a:off x="1558" y="1118"/>
              <a:ext cx="1" cy="5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9" name="Line 138"/>
            <p:cNvSpPr>
              <a:spLocks noChangeShapeType="1"/>
            </p:cNvSpPr>
            <p:nvPr/>
          </p:nvSpPr>
          <p:spPr bwMode="auto">
            <a:xfrm>
              <a:off x="1579" y="1137"/>
              <a:ext cx="1" cy="3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" name="Freeform 139"/>
            <p:cNvSpPr>
              <a:spLocks noChangeArrowheads="1"/>
            </p:cNvSpPr>
            <p:nvPr/>
          </p:nvSpPr>
          <p:spPr bwMode="auto">
            <a:xfrm>
              <a:off x="1579" y="1137"/>
              <a:ext cx="31" cy="39"/>
            </a:xfrm>
            <a:custGeom>
              <a:avLst/>
              <a:gdLst>
                <a:gd name="T0" fmla="*/ 0 w 137"/>
                <a:gd name="T1" fmla="*/ 0 h 170"/>
                <a:gd name="T2" fmla="*/ 0 w 137"/>
                <a:gd name="T3" fmla="*/ 0 h 170"/>
                <a:gd name="T4" fmla="*/ 0 w 137"/>
                <a:gd name="T5" fmla="*/ 0 h 170"/>
                <a:gd name="T6" fmla="*/ 0 w 137"/>
                <a:gd name="T7" fmla="*/ 0 h 170"/>
                <a:gd name="T8" fmla="*/ 0 w 137"/>
                <a:gd name="T9" fmla="*/ 0 h 170"/>
                <a:gd name="T10" fmla="*/ 0 w 137"/>
                <a:gd name="T11" fmla="*/ 0 h 170"/>
                <a:gd name="T12" fmla="*/ 0 w 137"/>
                <a:gd name="T13" fmla="*/ 0 h 1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170"/>
                <a:gd name="T23" fmla="*/ 137 w 137"/>
                <a:gd name="T24" fmla="*/ 170 h 1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170">
                  <a:moveTo>
                    <a:pt x="0" y="50"/>
                  </a:moveTo>
                  <a:lnTo>
                    <a:pt x="39" y="15"/>
                  </a:lnTo>
                  <a:lnTo>
                    <a:pt x="62" y="0"/>
                  </a:lnTo>
                  <a:lnTo>
                    <a:pt x="97" y="0"/>
                  </a:lnTo>
                  <a:lnTo>
                    <a:pt x="124" y="15"/>
                  </a:lnTo>
                  <a:lnTo>
                    <a:pt x="136" y="50"/>
                  </a:lnTo>
                  <a:lnTo>
                    <a:pt x="136" y="169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1" name="Freeform 140"/>
            <p:cNvSpPr>
              <a:spLocks noChangeArrowheads="1"/>
            </p:cNvSpPr>
            <p:nvPr/>
          </p:nvSpPr>
          <p:spPr bwMode="auto">
            <a:xfrm>
              <a:off x="1610" y="1137"/>
              <a:ext cx="31" cy="39"/>
            </a:xfrm>
            <a:custGeom>
              <a:avLst/>
              <a:gdLst>
                <a:gd name="T0" fmla="*/ 0 w 135"/>
                <a:gd name="T1" fmla="*/ 0 h 170"/>
                <a:gd name="T2" fmla="*/ 0 w 135"/>
                <a:gd name="T3" fmla="*/ 0 h 170"/>
                <a:gd name="T4" fmla="*/ 0 w 135"/>
                <a:gd name="T5" fmla="*/ 0 h 170"/>
                <a:gd name="T6" fmla="*/ 0 w 135"/>
                <a:gd name="T7" fmla="*/ 0 h 170"/>
                <a:gd name="T8" fmla="*/ 0 w 135"/>
                <a:gd name="T9" fmla="*/ 0 h 170"/>
                <a:gd name="T10" fmla="*/ 0 w 135"/>
                <a:gd name="T11" fmla="*/ 0 h 170"/>
                <a:gd name="T12" fmla="*/ 0 w 135"/>
                <a:gd name="T13" fmla="*/ 0 h 1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5"/>
                <a:gd name="T22" fmla="*/ 0 h 170"/>
                <a:gd name="T23" fmla="*/ 135 w 135"/>
                <a:gd name="T24" fmla="*/ 170 h 1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5" h="170">
                  <a:moveTo>
                    <a:pt x="0" y="50"/>
                  </a:moveTo>
                  <a:lnTo>
                    <a:pt x="34" y="15"/>
                  </a:lnTo>
                  <a:lnTo>
                    <a:pt x="61" y="0"/>
                  </a:lnTo>
                  <a:lnTo>
                    <a:pt x="96" y="0"/>
                  </a:lnTo>
                  <a:lnTo>
                    <a:pt x="122" y="15"/>
                  </a:lnTo>
                  <a:lnTo>
                    <a:pt x="134" y="50"/>
                  </a:lnTo>
                  <a:lnTo>
                    <a:pt x="134" y="169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2" name="Freeform 141"/>
            <p:cNvSpPr>
              <a:spLocks noChangeArrowheads="1"/>
            </p:cNvSpPr>
            <p:nvPr/>
          </p:nvSpPr>
          <p:spPr bwMode="auto">
            <a:xfrm>
              <a:off x="1662" y="1137"/>
              <a:ext cx="33" cy="59"/>
            </a:xfrm>
            <a:custGeom>
              <a:avLst/>
              <a:gdLst>
                <a:gd name="T0" fmla="*/ 0 w 147"/>
                <a:gd name="T1" fmla="*/ 0 h 259"/>
                <a:gd name="T2" fmla="*/ 0 w 147"/>
                <a:gd name="T3" fmla="*/ 0 h 259"/>
                <a:gd name="T4" fmla="*/ 0 w 147"/>
                <a:gd name="T5" fmla="*/ 0 h 259"/>
                <a:gd name="T6" fmla="*/ 0 w 147"/>
                <a:gd name="T7" fmla="*/ 0 h 259"/>
                <a:gd name="T8" fmla="*/ 0 w 147"/>
                <a:gd name="T9" fmla="*/ 0 h 259"/>
                <a:gd name="T10" fmla="*/ 0 w 147"/>
                <a:gd name="T11" fmla="*/ 0 h 259"/>
                <a:gd name="T12" fmla="*/ 0 w 147"/>
                <a:gd name="T13" fmla="*/ 0 h 259"/>
                <a:gd name="T14" fmla="*/ 0 w 147"/>
                <a:gd name="T15" fmla="*/ 0 h 259"/>
                <a:gd name="T16" fmla="*/ 0 w 147"/>
                <a:gd name="T17" fmla="*/ 0 h 259"/>
                <a:gd name="T18" fmla="*/ 0 w 147"/>
                <a:gd name="T19" fmla="*/ 0 h 259"/>
                <a:gd name="T20" fmla="*/ 0 w 147"/>
                <a:gd name="T21" fmla="*/ 0 h 259"/>
                <a:gd name="T22" fmla="*/ 0 w 147"/>
                <a:gd name="T23" fmla="*/ 0 h 259"/>
                <a:gd name="T24" fmla="*/ 0 w 147"/>
                <a:gd name="T25" fmla="*/ 0 h 259"/>
                <a:gd name="T26" fmla="*/ 0 w 147"/>
                <a:gd name="T27" fmla="*/ 0 h 259"/>
                <a:gd name="T28" fmla="*/ 0 w 147"/>
                <a:gd name="T29" fmla="*/ 0 h 259"/>
                <a:gd name="T30" fmla="*/ 0 w 147"/>
                <a:gd name="T31" fmla="*/ 0 h 2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7"/>
                <a:gd name="T49" fmla="*/ 0 h 259"/>
                <a:gd name="T50" fmla="*/ 147 w 147"/>
                <a:gd name="T51" fmla="*/ 259 h 2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7" h="259">
                  <a:moveTo>
                    <a:pt x="0" y="258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23" y="15"/>
                  </a:lnTo>
                  <a:lnTo>
                    <a:pt x="46" y="0"/>
                  </a:lnTo>
                  <a:lnTo>
                    <a:pt x="84" y="0"/>
                  </a:lnTo>
                  <a:lnTo>
                    <a:pt x="108" y="15"/>
                  </a:lnTo>
                  <a:lnTo>
                    <a:pt x="136" y="39"/>
                  </a:lnTo>
                  <a:lnTo>
                    <a:pt x="146" y="77"/>
                  </a:lnTo>
                  <a:lnTo>
                    <a:pt x="146" y="101"/>
                  </a:lnTo>
                  <a:lnTo>
                    <a:pt x="136" y="139"/>
                  </a:lnTo>
                  <a:lnTo>
                    <a:pt x="108" y="161"/>
                  </a:lnTo>
                  <a:lnTo>
                    <a:pt x="84" y="169"/>
                  </a:lnTo>
                  <a:lnTo>
                    <a:pt x="46" y="169"/>
                  </a:lnTo>
                  <a:lnTo>
                    <a:pt x="23" y="161"/>
                  </a:lnTo>
                  <a:lnTo>
                    <a:pt x="0" y="139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3" name="Freeform 142"/>
            <p:cNvSpPr>
              <a:spLocks noChangeArrowheads="1"/>
            </p:cNvSpPr>
            <p:nvPr/>
          </p:nvSpPr>
          <p:spPr bwMode="auto">
            <a:xfrm>
              <a:off x="1715" y="1137"/>
              <a:ext cx="34" cy="39"/>
            </a:xfrm>
            <a:custGeom>
              <a:avLst/>
              <a:gdLst>
                <a:gd name="T0" fmla="*/ 0 w 151"/>
                <a:gd name="T1" fmla="*/ 0 h 170"/>
                <a:gd name="T2" fmla="*/ 0 w 151"/>
                <a:gd name="T3" fmla="*/ 0 h 170"/>
                <a:gd name="T4" fmla="*/ 0 w 151"/>
                <a:gd name="T5" fmla="*/ 0 h 170"/>
                <a:gd name="T6" fmla="*/ 0 w 151"/>
                <a:gd name="T7" fmla="*/ 0 h 170"/>
                <a:gd name="T8" fmla="*/ 0 w 151"/>
                <a:gd name="T9" fmla="*/ 0 h 170"/>
                <a:gd name="T10" fmla="*/ 0 w 151"/>
                <a:gd name="T11" fmla="*/ 0 h 170"/>
                <a:gd name="T12" fmla="*/ 0 w 151"/>
                <a:gd name="T13" fmla="*/ 0 h 170"/>
                <a:gd name="T14" fmla="*/ 0 w 151"/>
                <a:gd name="T15" fmla="*/ 0 h 170"/>
                <a:gd name="T16" fmla="*/ 0 w 151"/>
                <a:gd name="T17" fmla="*/ 0 h 170"/>
                <a:gd name="T18" fmla="*/ 0 w 151"/>
                <a:gd name="T19" fmla="*/ 0 h 170"/>
                <a:gd name="T20" fmla="*/ 0 w 151"/>
                <a:gd name="T21" fmla="*/ 0 h 170"/>
                <a:gd name="T22" fmla="*/ 0 w 151"/>
                <a:gd name="T23" fmla="*/ 0 h 170"/>
                <a:gd name="T24" fmla="*/ 0 w 151"/>
                <a:gd name="T25" fmla="*/ 0 h 170"/>
                <a:gd name="T26" fmla="*/ 0 w 151"/>
                <a:gd name="T27" fmla="*/ 0 h 170"/>
                <a:gd name="T28" fmla="*/ 0 w 151"/>
                <a:gd name="T29" fmla="*/ 0 h 170"/>
                <a:gd name="T30" fmla="*/ 0 w 151"/>
                <a:gd name="T31" fmla="*/ 0 h 170"/>
                <a:gd name="T32" fmla="*/ 0 w 151"/>
                <a:gd name="T33" fmla="*/ 0 h 1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1"/>
                <a:gd name="T52" fmla="*/ 0 h 170"/>
                <a:gd name="T53" fmla="*/ 151 w 151"/>
                <a:gd name="T54" fmla="*/ 170 h 1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1" h="170">
                  <a:moveTo>
                    <a:pt x="0" y="77"/>
                  </a:moveTo>
                  <a:lnTo>
                    <a:pt x="150" y="77"/>
                  </a:lnTo>
                  <a:lnTo>
                    <a:pt x="150" y="50"/>
                  </a:lnTo>
                  <a:lnTo>
                    <a:pt x="134" y="26"/>
                  </a:lnTo>
                  <a:lnTo>
                    <a:pt x="123" y="15"/>
                  </a:lnTo>
                  <a:lnTo>
                    <a:pt x="100" y="0"/>
                  </a:lnTo>
                  <a:lnTo>
                    <a:pt x="61" y="0"/>
                  </a:lnTo>
                  <a:lnTo>
                    <a:pt x="38" y="15"/>
                  </a:lnTo>
                  <a:lnTo>
                    <a:pt x="14" y="39"/>
                  </a:lnTo>
                  <a:lnTo>
                    <a:pt x="0" y="77"/>
                  </a:lnTo>
                  <a:lnTo>
                    <a:pt x="0" y="100"/>
                  </a:lnTo>
                  <a:lnTo>
                    <a:pt x="14" y="139"/>
                  </a:lnTo>
                  <a:lnTo>
                    <a:pt x="38" y="161"/>
                  </a:lnTo>
                  <a:lnTo>
                    <a:pt x="61" y="169"/>
                  </a:lnTo>
                  <a:lnTo>
                    <a:pt x="100" y="169"/>
                  </a:lnTo>
                  <a:lnTo>
                    <a:pt x="123" y="161"/>
                  </a:lnTo>
                  <a:lnTo>
                    <a:pt x="150" y="139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4" name="Line 143"/>
            <p:cNvSpPr>
              <a:spLocks noChangeShapeType="1"/>
            </p:cNvSpPr>
            <p:nvPr/>
          </p:nvSpPr>
          <p:spPr bwMode="auto">
            <a:xfrm flipV="1">
              <a:off x="1798" y="1118"/>
              <a:ext cx="1" cy="5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5" name="Freeform 144"/>
            <p:cNvSpPr>
              <a:spLocks noChangeArrowheads="1"/>
            </p:cNvSpPr>
            <p:nvPr/>
          </p:nvSpPr>
          <p:spPr bwMode="auto">
            <a:xfrm>
              <a:off x="1765" y="1137"/>
              <a:ext cx="33" cy="39"/>
            </a:xfrm>
            <a:custGeom>
              <a:avLst/>
              <a:gdLst>
                <a:gd name="T0" fmla="*/ 0 w 147"/>
                <a:gd name="T1" fmla="*/ 0 h 170"/>
                <a:gd name="T2" fmla="*/ 0 w 147"/>
                <a:gd name="T3" fmla="*/ 0 h 170"/>
                <a:gd name="T4" fmla="*/ 0 w 147"/>
                <a:gd name="T5" fmla="*/ 0 h 170"/>
                <a:gd name="T6" fmla="*/ 0 w 147"/>
                <a:gd name="T7" fmla="*/ 0 h 170"/>
                <a:gd name="T8" fmla="*/ 0 w 147"/>
                <a:gd name="T9" fmla="*/ 0 h 170"/>
                <a:gd name="T10" fmla="*/ 0 w 147"/>
                <a:gd name="T11" fmla="*/ 0 h 170"/>
                <a:gd name="T12" fmla="*/ 0 w 147"/>
                <a:gd name="T13" fmla="*/ 0 h 170"/>
                <a:gd name="T14" fmla="*/ 0 w 147"/>
                <a:gd name="T15" fmla="*/ 0 h 170"/>
                <a:gd name="T16" fmla="*/ 0 w 147"/>
                <a:gd name="T17" fmla="*/ 0 h 170"/>
                <a:gd name="T18" fmla="*/ 0 w 147"/>
                <a:gd name="T19" fmla="*/ 0 h 170"/>
                <a:gd name="T20" fmla="*/ 0 w 147"/>
                <a:gd name="T21" fmla="*/ 0 h 170"/>
                <a:gd name="T22" fmla="*/ 0 w 147"/>
                <a:gd name="T23" fmla="*/ 0 h 170"/>
                <a:gd name="T24" fmla="*/ 0 w 147"/>
                <a:gd name="T25" fmla="*/ 0 h 170"/>
                <a:gd name="T26" fmla="*/ 0 w 147"/>
                <a:gd name="T27" fmla="*/ 0 h 1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7"/>
                <a:gd name="T43" fmla="*/ 0 h 170"/>
                <a:gd name="T44" fmla="*/ 147 w 147"/>
                <a:gd name="T45" fmla="*/ 170 h 1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7" h="170">
                  <a:moveTo>
                    <a:pt x="146" y="39"/>
                  </a:moveTo>
                  <a:lnTo>
                    <a:pt x="123" y="15"/>
                  </a:lnTo>
                  <a:lnTo>
                    <a:pt x="100" y="0"/>
                  </a:lnTo>
                  <a:lnTo>
                    <a:pt x="60" y="0"/>
                  </a:lnTo>
                  <a:lnTo>
                    <a:pt x="38" y="15"/>
                  </a:lnTo>
                  <a:lnTo>
                    <a:pt x="11" y="39"/>
                  </a:lnTo>
                  <a:lnTo>
                    <a:pt x="0" y="77"/>
                  </a:lnTo>
                  <a:lnTo>
                    <a:pt x="0" y="100"/>
                  </a:lnTo>
                  <a:lnTo>
                    <a:pt x="11" y="139"/>
                  </a:lnTo>
                  <a:lnTo>
                    <a:pt x="38" y="161"/>
                  </a:lnTo>
                  <a:lnTo>
                    <a:pt x="60" y="169"/>
                  </a:lnTo>
                  <a:lnTo>
                    <a:pt x="100" y="169"/>
                  </a:lnTo>
                  <a:lnTo>
                    <a:pt x="123" y="161"/>
                  </a:lnTo>
                  <a:lnTo>
                    <a:pt x="146" y="139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6" name="Freeform 145"/>
            <p:cNvSpPr>
              <a:spLocks noChangeArrowheads="1"/>
            </p:cNvSpPr>
            <p:nvPr/>
          </p:nvSpPr>
          <p:spPr bwMode="auto">
            <a:xfrm>
              <a:off x="1817" y="1137"/>
              <a:ext cx="34" cy="39"/>
            </a:xfrm>
            <a:custGeom>
              <a:avLst/>
              <a:gdLst>
                <a:gd name="T0" fmla="*/ 0 w 148"/>
                <a:gd name="T1" fmla="*/ 0 h 170"/>
                <a:gd name="T2" fmla="*/ 0 w 148"/>
                <a:gd name="T3" fmla="*/ 0 h 170"/>
                <a:gd name="T4" fmla="*/ 0 w 148"/>
                <a:gd name="T5" fmla="*/ 0 h 170"/>
                <a:gd name="T6" fmla="*/ 0 w 148"/>
                <a:gd name="T7" fmla="*/ 0 h 170"/>
                <a:gd name="T8" fmla="*/ 0 w 148"/>
                <a:gd name="T9" fmla="*/ 0 h 170"/>
                <a:gd name="T10" fmla="*/ 0 w 148"/>
                <a:gd name="T11" fmla="*/ 0 h 170"/>
                <a:gd name="T12" fmla="*/ 0 w 148"/>
                <a:gd name="T13" fmla="*/ 0 h 170"/>
                <a:gd name="T14" fmla="*/ 0 w 148"/>
                <a:gd name="T15" fmla="*/ 0 h 170"/>
                <a:gd name="T16" fmla="*/ 0 w 148"/>
                <a:gd name="T17" fmla="*/ 0 h 170"/>
                <a:gd name="T18" fmla="*/ 0 w 148"/>
                <a:gd name="T19" fmla="*/ 0 h 170"/>
                <a:gd name="T20" fmla="*/ 0 w 148"/>
                <a:gd name="T21" fmla="*/ 0 h 170"/>
                <a:gd name="T22" fmla="*/ 0 w 148"/>
                <a:gd name="T23" fmla="*/ 0 h 170"/>
                <a:gd name="T24" fmla="*/ 0 w 148"/>
                <a:gd name="T25" fmla="*/ 0 h 170"/>
                <a:gd name="T26" fmla="*/ 0 w 148"/>
                <a:gd name="T27" fmla="*/ 0 h 170"/>
                <a:gd name="T28" fmla="*/ 0 w 148"/>
                <a:gd name="T29" fmla="*/ 0 h 170"/>
                <a:gd name="T30" fmla="*/ 0 w 148"/>
                <a:gd name="T31" fmla="*/ 0 h 1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8"/>
                <a:gd name="T49" fmla="*/ 0 h 170"/>
                <a:gd name="T50" fmla="*/ 148 w 148"/>
                <a:gd name="T51" fmla="*/ 170 h 17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8" h="170">
                  <a:moveTo>
                    <a:pt x="147" y="169"/>
                  </a:moveTo>
                  <a:lnTo>
                    <a:pt x="147" y="0"/>
                  </a:lnTo>
                  <a:lnTo>
                    <a:pt x="147" y="39"/>
                  </a:lnTo>
                  <a:lnTo>
                    <a:pt x="123" y="15"/>
                  </a:lnTo>
                  <a:lnTo>
                    <a:pt x="96" y="0"/>
                  </a:lnTo>
                  <a:lnTo>
                    <a:pt x="61" y="0"/>
                  </a:lnTo>
                  <a:lnTo>
                    <a:pt x="34" y="15"/>
                  </a:lnTo>
                  <a:lnTo>
                    <a:pt x="11" y="39"/>
                  </a:lnTo>
                  <a:lnTo>
                    <a:pt x="0" y="77"/>
                  </a:lnTo>
                  <a:lnTo>
                    <a:pt x="0" y="100"/>
                  </a:lnTo>
                  <a:lnTo>
                    <a:pt x="11" y="139"/>
                  </a:lnTo>
                  <a:lnTo>
                    <a:pt x="34" y="161"/>
                  </a:lnTo>
                  <a:lnTo>
                    <a:pt x="61" y="169"/>
                  </a:lnTo>
                  <a:lnTo>
                    <a:pt x="96" y="169"/>
                  </a:lnTo>
                  <a:lnTo>
                    <a:pt x="123" y="161"/>
                  </a:lnTo>
                  <a:lnTo>
                    <a:pt x="147" y="139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7" name="Line 146"/>
            <p:cNvSpPr>
              <a:spLocks noChangeShapeType="1"/>
            </p:cNvSpPr>
            <p:nvPr/>
          </p:nvSpPr>
          <p:spPr bwMode="auto">
            <a:xfrm flipV="1">
              <a:off x="1870" y="1137"/>
              <a:ext cx="1" cy="4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8" name="Freeform 147"/>
            <p:cNvSpPr>
              <a:spLocks noChangeArrowheads="1"/>
            </p:cNvSpPr>
            <p:nvPr/>
          </p:nvSpPr>
          <p:spPr bwMode="auto">
            <a:xfrm>
              <a:off x="1870" y="1137"/>
              <a:ext cx="30" cy="39"/>
            </a:xfrm>
            <a:custGeom>
              <a:avLst/>
              <a:gdLst>
                <a:gd name="T0" fmla="*/ 0 w 133"/>
                <a:gd name="T1" fmla="*/ 0 h 170"/>
                <a:gd name="T2" fmla="*/ 0 w 133"/>
                <a:gd name="T3" fmla="*/ 0 h 170"/>
                <a:gd name="T4" fmla="*/ 0 w 133"/>
                <a:gd name="T5" fmla="*/ 0 h 170"/>
                <a:gd name="T6" fmla="*/ 0 w 133"/>
                <a:gd name="T7" fmla="*/ 0 h 170"/>
                <a:gd name="T8" fmla="*/ 0 w 133"/>
                <a:gd name="T9" fmla="*/ 0 h 170"/>
                <a:gd name="T10" fmla="*/ 0 w 133"/>
                <a:gd name="T11" fmla="*/ 0 h 170"/>
                <a:gd name="T12" fmla="*/ 0 w 133"/>
                <a:gd name="T13" fmla="*/ 0 h 1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170"/>
                <a:gd name="T23" fmla="*/ 133 w 133"/>
                <a:gd name="T24" fmla="*/ 170 h 1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170">
                  <a:moveTo>
                    <a:pt x="0" y="50"/>
                  </a:moveTo>
                  <a:lnTo>
                    <a:pt x="35" y="15"/>
                  </a:lnTo>
                  <a:lnTo>
                    <a:pt x="59" y="0"/>
                  </a:lnTo>
                  <a:lnTo>
                    <a:pt x="94" y="0"/>
                  </a:lnTo>
                  <a:lnTo>
                    <a:pt x="120" y="15"/>
                  </a:lnTo>
                  <a:lnTo>
                    <a:pt x="132" y="50"/>
                  </a:lnTo>
                  <a:lnTo>
                    <a:pt x="132" y="169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9" name="Freeform 148"/>
            <p:cNvSpPr>
              <a:spLocks noChangeArrowheads="1"/>
            </p:cNvSpPr>
            <p:nvPr/>
          </p:nvSpPr>
          <p:spPr bwMode="auto">
            <a:xfrm>
              <a:off x="1922" y="1137"/>
              <a:ext cx="34" cy="39"/>
            </a:xfrm>
            <a:custGeom>
              <a:avLst/>
              <a:gdLst>
                <a:gd name="T0" fmla="*/ 0 w 151"/>
                <a:gd name="T1" fmla="*/ 0 h 170"/>
                <a:gd name="T2" fmla="*/ 0 w 151"/>
                <a:gd name="T3" fmla="*/ 0 h 170"/>
                <a:gd name="T4" fmla="*/ 0 w 151"/>
                <a:gd name="T5" fmla="*/ 0 h 170"/>
                <a:gd name="T6" fmla="*/ 0 w 151"/>
                <a:gd name="T7" fmla="*/ 0 h 170"/>
                <a:gd name="T8" fmla="*/ 0 w 151"/>
                <a:gd name="T9" fmla="*/ 0 h 170"/>
                <a:gd name="T10" fmla="*/ 0 w 151"/>
                <a:gd name="T11" fmla="*/ 0 h 170"/>
                <a:gd name="T12" fmla="*/ 0 w 151"/>
                <a:gd name="T13" fmla="*/ 0 h 170"/>
                <a:gd name="T14" fmla="*/ 0 w 151"/>
                <a:gd name="T15" fmla="*/ 0 h 170"/>
                <a:gd name="T16" fmla="*/ 0 w 151"/>
                <a:gd name="T17" fmla="*/ 0 h 170"/>
                <a:gd name="T18" fmla="*/ 0 w 151"/>
                <a:gd name="T19" fmla="*/ 0 h 170"/>
                <a:gd name="T20" fmla="*/ 0 w 151"/>
                <a:gd name="T21" fmla="*/ 0 h 170"/>
                <a:gd name="T22" fmla="*/ 0 w 151"/>
                <a:gd name="T23" fmla="*/ 0 h 170"/>
                <a:gd name="T24" fmla="*/ 0 w 151"/>
                <a:gd name="T25" fmla="*/ 0 h 170"/>
                <a:gd name="T26" fmla="*/ 0 w 151"/>
                <a:gd name="T27" fmla="*/ 0 h 1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1"/>
                <a:gd name="T43" fmla="*/ 0 h 170"/>
                <a:gd name="T44" fmla="*/ 151 w 151"/>
                <a:gd name="T45" fmla="*/ 170 h 1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1" h="170">
                  <a:moveTo>
                    <a:pt x="150" y="39"/>
                  </a:moveTo>
                  <a:lnTo>
                    <a:pt x="123" y="15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39" y="15"/>
                  </a:lnTo>
                  <a:lnTo>
                    <a:pt x="15" y="39"/>
                  </a:lnTo>
                  <a:lnTo>
                    <a:pt x="0" y="77"/>
                  </a:lnTo>
                  <a:lnTo>
                    <a:pt x="0" y="100"/>
                  </a:lnTo>
                  <a:lnTo>
                    <a:pt x="15" y="139"/>
                  </a:lnTo>
                  <a:lnTo>
                    <a:pt x="39" y="161"/>
                  </a:lnTo>
                  <a:lnTo>
                    <a:pt x="61" y="169"/>
                  </a:lnTo>
                  <a:lnTo>
                    <a:pt x="101" y="169"/>
                  </a:lnTo>
                  <a:lnTo>
                    <a:pt x="123" y="161"/>
                  </a:lnTo>
                  <a:lnTo>
                    <a:pt x="150" y="139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0" name="Freeform 149"/>
            <p:cNvSpPr>
              <a:spLocks noChangeArrowheads="1"/>
            </p:cNvSpPr>
            <p:nvPr/>
          </p:nvSpPr>
          <p:spPr bwMode="auto">
            <a:xfrm>
              <a:off x="1972" y="1137"/>
              <a:ext cx="34" cy="39"/>
            </a:xfrm>
            <a:custGeom>
              <a:avLst/>
              <a:gdLst>
                <a:gd name="T0" fmla="*/ 0 w 148"/>
                <a:gd name="T1" fmla="*/ 0 h 170"/>
                <a:gd name="T2" fmla="*/ 0 w 148"/>
                <a:gd name="T3" fmla="*/ 0 h 170"/>
                <a:gd name="T4" fmla="*/ 0 w 148"/>
                <a:gd name="T5" fmla="*/ 0 h 170"/>
                <a:gd name="T6" fmla="*/ 0 w 148"/>
                <a:gd name="T7" fmla="*/ 0 h 170"/>
                <a:gd name="T8" fmla="*/ 0 w 148"/>
                <a:gd name="T9" fmla="*/ 0 h 170"/>
                <a:gd name="T10" fmla="*/ 0 w 148"/>
                <a:gd name="T11" fmla="*/ 0 h 170"/>
                <a:gd name="T12" fmla="*/ 0 w 148"/>
                <a:gd name="T13" fmla="*/ 0 h 170"/>
                <a:gd name="T14" fmla="*/ 0 w 148"/>
                <a:gd name="T15" fmla="*/ 0 h 170"/>
                <a:gd name="T16" fmla="*/ 0 w 148"/>
                <a:gd name="T17" fmla="*/ 0 h 170"/>
                <a:gd name="T18" fmla="*/ 0 w 148"/>
                <a:gd name="T19" fmla="*/ 0 h 170"/>
                <a:gd name="T20" fmla="*/ 0 w 148"/>
                <a:gd name="T21" fmla="*/ 0 h 170"/>
                <a:gd name="T22" fmla="*/ 0 w 148"/>
                <a:gd name="T23" fmla="*/ 0 h 170"/>
                <a:gd name="T24" fmla="*/ 0 w 148"/>
                <a:gd name="T25" fmla="*/ 0 h 170"/>
                <a:gd name="T26" fmla="*/ 0 w 148"/>
                <a:gd name="T27" fmla="*/ 0 h 170"/>
                <a:gd name="T28" fmla="*/ 0 w 148"/>
                <a:gd name="T29" fmla="*/ 0 h 170"/>
                <a:gd name="T30" fmla="*/ 0 w 148"/>
                <a:gd name="T31" fmla="*/ 0 h 170"/>
                <a:gd name="T32" fmla="*/ 0 w 148"/>
                <a:gd name="T33" fmla="*/ 0 h 1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8"/>
                <a:gd name="T52" fmla="*/ 0 h 170"/>
                <a:gd name="T53" fmla="*/ 148 w 148"/>
                <a:gd name="T54" fmla="*/ 170 h 1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8" h="170">
                  <a:moveTo>
                    <a:pt x="0" y="77"/>
                  </a:moveTo>
                  <a:lnTo>
                    <a:pt x="147" y="77"/>
                  </a:lnTo>
                  <a:lnTo>
                    <a:pt x="147" y="50"/>
                  </a:lnTo>
                  <a:lnTo>
                    <a:pt x="135" y="26"/>
                  </a:lnTo>
                  <a:lnTo>
                    <a:pt x="123" y="15"/>
                  </a:lnTo>
                  <a:lnTo>
                    <a:pt x="100" y="0"/>
                  </a:lnTo>
                  <a:lnTo>
                    <a:pt x="61" y="0"/>
                  </a:lnTo>
                  <a:lnTo>
                    <a:pt x="38" y="15"/>
                  </a:lnTo>
                  <a:lnTo>
                    <a:pt x="12" y="39"/>
                  </a:lnTo>
                  <a:lnTo>
                    <a:pt x="0" y="77"/>
                  </a:lnTo>
                  <a:lnTo>
                    <a:pt x="0" y="100"/>
                  </a:lnTo>
                  <a:lnTo>
                    <a:pt x="12" y="139"/>
                  </a:lnTo>
                  <a:lnTo>
                    <a:pt x="38" y="161"/>
                  </a:lnTo>
                  <a:lnTo>
                    <a:pt x="61" y="169"/>
                  </a:lnTo>
                  <a:lnTo>
                    <a:pt x="100" y="169"/>
                  </a:lnTo>
                  <a:lnTo>
                    <a:pt x="123" y="161"/>
                  </a:lnTo>
                  <a:lnTo>
                    <a:pt x="147" y="139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1" name="Line 150"/>
            <p:cNvSpPr>
              <a:spLocks noChangeShapeType="1"/>
            </p:cNvSpPr>
            <p:nvPr/>
          </p:nvSpPr>
          <p:spPr bwMode="auto">
            <a:xfrm>
              <a:off x="597" y="1983"/>
              <a:ext cx="1" cy="5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2" name="Line 151"/>
            <p:cNvSpPr>
              <a:spLocks noChangeShapeType="1"/>
            </p:cNvSpPr>
            <p:nvPr/>
          </p:nvSpPr>
          <p:spPr bwMode="auto">
            <a:xfrm>
              <a:off x="597" y="1983"/>
              <a:ext cx="36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3" name="Line 152"/>
            <p:cNvSpPr>
              <a:spLocks noChangeShapeType="1"/>
            </p:cNvSpPr>
            <p:nvPr/>
          </p:nvSpPr>
          <p:spPr bwMode="auto">
            <a:xfrm flipH="1">
              <a:off x="596" y="2011"/>
              <a:ext cx="24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4" name="Line 153"/>
            <p:cNvSpPr>
              <a:spLocks noChangeShapeType="1"/>
            </p:cNvSpPr>
            <p:nvPr/>
          </p:nvSpPr>
          <p:spPr bwMode="auto">
            <a:xfrm>
              <a:off x="597" y="2040"/>
              <a:ext cx="36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" name="Line 154"/>
            <p:cNvSpPr>
              <a:spLocks noChangeShapeType="1"/>
            </p:cNvSpPr>
            <p:nvPr/>
          </p:nvSpPr>
          <p:spPr bwMode="auto">
            <a:xfrm flipV="1">
              <a:off x="648" y="2002"/>
              <a:ext cx="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6" name="Freeform 155"/>
            <p:cNvSpPr>
              <a:spLocks noChangeArrowheads="1"/>
            </p:cNvSpPr>
            <p:nvPr/>
          </p:nvSpPr>
          <p:spPr bwMode="auto">
            <a:xfrm>
              <a:off x="648" y="2003"/>
              <a:ext cx="31" cy="38"/>
            </a:xfrm>
            <a:custGeom>
              <a:avLst/>
              <a:gdLst>
                <a:gd name="T0" fmla="*/ 0 w 137"/>
                <a:gd name="T1" fmla="*/ 0 h 167"/>
                <a:gd name="T2" fmla="*/ 0 w 137"/>
                <a:gd name="T3" fmla="*/ 0 h 167"/>
                <a:gd name="T4" fmla="*/ 0 w 137"/>
                <a:gd name="T5" fmla="*/ 0 h 167"/>
                <a:gd name="T6" fmla="*/ 0 w 137"/>
                <a:gd name="T7" fmla="*/ 0 h 167"/>
                <a:gd name="T8" fmla="*/ 0 w 137"/>
                <a:gd name="T9" fmla="*/ 0 h 167"/>
                <a:gd name="T10" fmla="*/ 0 w 137"/>
                <a:gd name="T11" fmla="*/ 0 h 167"/>
                <a:gd name="T12" fmla="*/ 0 w 137"/>
                <a:gd name="T13" fmla="*/ 0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167"/>
                <a:gd name="T23" fmla="*/ 137 w 137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167">
                  <a:moveTo>
                    <a:pt x="0" y="46"/>
                  </a:moveTo>
                  <a:lnTo>
                    <a:pt x="39" y="11"/>
                  </a:lnTo>
                  <a:lnTo>
                    <a:pt x="62" y="0"/>
                  </a:lnTo>
                  <a:lnTo>
                    <a:pt x="100" y="0"/>
                  </a:lnTo>
                  <a:lnTo>
                    <a:pt x="124" y="11"/>
                  </a:lnTo>
                  <a:lnTo>
                    <a:pt x="136" y="46"/>
                  </a:lnTo>
                  <a:lnTo>
                    <a:pt x="136" y="16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7" name="Line 156"/>
            <p:cNvSpPr>
              <a:spLocks noChangeShapeType="1"/>
            </p:cNvSpPr>
            <p:nvPr/>
          </p:nvSpPr>
          <p:spPr bwMode="auto">
            <a:xfrm flipV="1">
              <a:off x="710" y="1982"/>
              <a:ext cx="1" cy="5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8" name="Freeform 157"/>
            <p:cNvSpPr>
              <a:spLocks noChangeArrowheads="1"/>
            </p:cNvSpPr>
            <p:nvPr/>
          </p:nvSpPr>
          <p:spPr bwMode="auto">
            <a:xfrm>
              <a:off x="710" y="2031"/>
              <a:ext cx="14" cy="14"/>
            </a:xfrm>
            <a:custGeom>
              <a:avLst/>
              <a:gdLst>
                <a:gd name="T0" fmla="*/ 0 w 62"/>
                <a:gd name="T1" fmla="*/ 0 h 63"/>
                <a:gd name="T2" fmla="*/ 0 w 62"/>
                <a:gd name="T3" fmla="*/ 0 h 63"/>
                <a:gd name="T4" fmla="*/ 0 w 62"/>
                <a:gd name="T5" fmla="*/ 0 h 63"/>
                <a:gd name="T6" fmla="*/ 0 w 62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63"/>
                <a:gd name="T14" fmla="*/ 62 w 62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63">
                  <a:moveTo>
                    <a:pt x="0" y="0"/>
                  </a:moveTo>
                  <a:lnTo>
                    <a:pt x="11" y="43"/>
                  </a:lnTo>
                  <a:lnTo>
                    <a:pt x="39" y="62"/>
                  </a:lnTo>
                  <a:lnTo>
                    <a:pt x="61" y="6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9" name="Line 158"/>
            <p:cNvSpPr>
              <a:spLocks noChangeShapeType="1"/>
            </p:cNvSpPr>
            <p:nvPr/>
          </p:nvSpPr>
          <p:spPr bwMode="auto">
            <a:xfrm flipH="1">
              <a:off x="701" y="2003"/>
              <a:ext cx="21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0" name="Line 159"/>
            <p:cNvSpPr>
              <a:spLocks noChangeShapeType="1"/>
            </p:cNvSpPr>
            <p:nvPr/>
          </p:nvSpPr>
          <p:spPr bwMode="auto">
            <a:xfrm>
              <a:off x="740" y="2003"/>
              <a:ext cx="1" cy="3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1" name="Freeform 160"/>
            <p:cNvSpPr>
              <a:spLocks noChangeArrowheads="1"/>
            </p:cNvSpPr>
            <p:nvPr/>
          </p:nvSpPr>
          <p:spPr bwMode="auto">
            <a:xfrm>
              <a:off x="740" y="2003"/>
              <a:ext cx="22" cy="17"/>
            </a:xfrm>
            <a:custGeom>
              <a:avLst/>
              <a:gdLst>
                <a:gd name="T0" fmla="*/ 0 w 97"/>
                <a:gd name="T1" fmla="*/ 0 h 75"/>
                <a:gd name="T2" fmla="*/ 0 w 97"/>
                <a:gd name="T3" fmla="*/ 0 h 75"/>
                <a:gd name="T4" fmla="*/ 0 w 97"/>
                <a:gd name="T5" fmla="*/ 0 h 75"/>
                <a:gd name="T6" fmla="*/ 0 w 97"/>
                <a:gd name="T7" fmla="*/ 0 h 75"/>
                <a:gd name="T8" fmla="*/ 0 w 97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75"/>
                <a:gd name="T17" fmla="*/ 97 w 97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75">
                  <a:moveTo>
                    <a:pt x="0" y="74"/>
                  </a:moveTo>
                  <a:lnTo>
                    <a:pt x="11" y="35"/>
                  </a:lnTo>
                  <a:lnTo>
                    <a:pt x="34" y="11"/>
                  </a:lnTo>
                  <a:lnTo>
                    <a:pt x="61" y="0"/>
                  </a:lnTo>
                  <a:lnTo>
                    <a:pt x="96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2" name="Line 161"/>
            <p:cNvSpPr>
              <a:spLocks noChangeShapeType="1"/>
            </p:cNvSpPr>
            <p:nvPr/>
          </p:nvSpPr>
          <p:spPr bwMode="auto">
            <a:xfrm>
              <a:off x="809" y="2003"/>
              <a:ext cx="1" cy="3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3" name="Freeform 162"/>
            <p:cNvSpPr>
              <a:spLocks noChangeArrowheads="1"/>
            </p:cNvSpPr>
            <p:nvPr/>
          </p:nvSpPr>
          <p:spPr bwMode="auto">
            <a:xfrm>
              <a:off x="776" y="2003"/>
              <a:ext cx="33" cy="38"/>
            </a:xfrm>
            <a:custGeom>
              <a:avLst/>
              <a:gdLst>
                <a:gd name="T0" fmla="*/ 0 w 147"/>
                <a:gd name="T1" fmla="*/ 0 h 167"/>
                <a:gd name="T2" fmla="*/ 0 w 147"/>
                <a:gd name="T3" fmla="*/ 0 h 167"/>
                <a:gd name="T4" fmla="*/ 0 w 147"/>
                <a:gd name="T5" fmla="*/ 0 h 167"/>
                <a:gd name="T6" fmla="*/ 0 w 147"/>
                <a:gd name="T7" fmla="*/ 0 h 167"/>
                <a:gd name="T8" fmla="*/ 0 w 147"/>
                <a:gd name="T9" fmla="*/ 0 h 167"/>
                <a:gd name="T10" fmla="*/ 0 w 147"/>
                <a:gd name="T11" fmla="*/ 0 h 167"/>
                <a:gd name="T12" fmla="*/ 0 w 147"/>
                <a:gd name="T13" fmla="*/ 0 h 167"/>
                <a:gd name="T14" fmla="*/ 0 w 147"/>
                <a:gd name="T15" fmla="*/ 0 h 167"/>
                <a:gd name="T16" fmla="*/ 0 w 147"/>
                <a:gd name="T17" fmla="*/ 0 h 167"/>
                <a:gd name="T18" fmla="*/ 0 w 147"/>
                <a:gd name="T19" fmla="*/ 0 h 167"/>
                <a:gd name="T20" fmla="*/ 0 w 147"/>
                <a:gd name="T21" fmla="*/ 0 h 167"/>
                <a:gd name="T22" fmla="*/ 0 w 147"/>
                <a:gd name="T23" fmla="*/ 0 h 167"/>
                <a:gd name="T24" fmla="*/ 0 w 147"/>
                <a:gd name="T25" fmla="*/ 0 h 167"/>
                <a:gd name="T26" fmla="*/ 0 w 147"/>
                <a:gd name="T27" fmla="*/ 0 h 1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7"/>
                <a:gd name="T43" fmla="*/ 0 h 167"/>
                <a:gd name="T44" fmla="*/ 147 w 147"/>
                <a:gd name="T45" fmla="*/ 167 h 1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7" h="167">
                  <a:moveTo>
                    <a:pt x="146" y="34"/>
                  </a:moveTo>
                  <a:lnTo>
                    <a:pt x="122" y="11"/>
                  </a:lnTo>
                  <a:lnTo>
                    <a:pt x="99" y="0"/>
                  </a:lnTo>
                  <a:lnTo>
                    <a:pt x="60" y="0"/>
                  </a:lnTo>
                  <a:lnTo>
                    <a:pt x="38" y="11"/>
                  </a:lnTo>
                  <a:lnTo>
                    <a:pt x="11" y="34"/>
                  </a:lnTo>
                  <a:lnTo>
                    <a:pt x="0" y="74"/>
                  </a:lnTo>
                  <a:lnTo>
                    <a:pt x="0" y="96"/>
                  </a:lnTo>
                  <a:lnTo>
                    <a:pt x="11" y="136"/>
                  </a:lnTo>
                  <a:lnTo>
                    <a:pt x="38" y="155"/>
                  </a:lnTo>
                  <a:lnTo>
                    <a:pt x="60" y="166"/>
                  </a:lnTo>
                  <a:lnTo>
                    <a:pt x="99" y="166"/>
                  </a:lnTo>
                  <a:lnTo>
                    <a:pt x="122" y="155"/>
                  </a:lnTo>
                  <a:lnTo>
                    <a:pt x="146" y="13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4" name="Line 163"/>
            <p:cNvSpPr>
              <a:spLocks noChangeShapeType="1"/>
            </p:cNvSpPr>
            <p:nvPr/>
          </p:nvSpPr>
          <p:spPr bwMode="auto">
            <a:xfrm flipV="1">
              <a:off x="828" y="2002"/>
              <a:ext cx="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5" name="Freeform 164"/>
            <p:cNvSpPr>
              <a:spLocks noChangeArrowheads="1"/>
            </p:cNvSpPr>
            <p:nvPr/>
          </p:nvSpPr>
          <p:spPr bwMode="auto">
            <a:xfrm>
              <a:off x="828" y="2003"/>
              <a:ext cx="30" cy="38"/>
            </a:xfrm>
            <a:custGeom>
              <a:avLst/>
              <a:gdLst>
                <a:gd name="T0" fmla="*/ 0 w 132"/>
                <a:gd name="T1" fmla="*/ 0 h 167"/>
                <a:gd name="T2" fmla="*/ 0 w 132"/>
                <a:gd name="T3" fmla="*/ 0 h 167"/>
                <a:gd name="T4" fmla="*/ 0 w 132"/>
                <a:gd name="T5" fmla="*/ 0 h 167"/>
                <a:gd name="T6" fmla="*/ 0 w 132"/>
                <a:gd name="T7" fmla="*/ 0 h 167"/>
                <a:gd name="T8" fmla="*/ 0 w 132"/>
                <a:gd name="T9" fmla="*/ 0 h 167"/>
                <a:gd name="T10" fmla="*/ 0 w 132"/>
                <a:gd name="T11" fmla="*/ 0 h 167"/>
                <a:gd name="T12" fmla="*/ 0 w 132"/>
                <a:gd name="T13" fmla="*/ 0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167"/>
                <a:gd name="T23" fmla="*/ 132 w 132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167">
                  <a:moveTo>
                    <a:pt x="0" y="46"/>
                  </a:moveTo>
                  <a:lnTo>
                    <a:pt x="39" y="11"/>
                  </a:lnTo>
                  <a:lnTo>
                    <a:pt x="60" y="0"/>
                  </a:lnTo>
                  <a:lnTo>
                    <a:pt x="100" y="0"/>
                  </a:lnTo>
                  <a:lnTo>
                    <a:pt x="119" y="11"/>
                  </a:lnTo>
                  <a:lnTo>
                    <a:pt x="131" y="46"/>
                  </a:lnTo>
                  <a:lnTo>
                    <a:pt x="131" y="16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6" name="Freeform 165"/>
            <p:cNvSpPr>
              <a:spLocks noChangeArrowheads="1"/>
            </p:cNvSpPr>
            <p:nvPr/>
          </p:nvSpPr>
          <p:spPr bwMode="auto">
            <a:xfrm>
              <a:off x="881" y="2003"/>
              <a:ext cx="34" cy="38"/>
            </a:xfrm>
            <a:custGeom>
              <a:avLst/>
              <a:gdLst>
                <a:gd name="T0" fmla="*/ 0 w 148"/>
                <a:gd name="T1" fmla="*/ 0 h 167"/>
                <a:gd name="T2" fmla="*/ 0 w 148"/>
                <a:gd name="T3" fmla="*/ 0 h 167"/>
                <a:gd name="T4" fmla="*/ 0 w 148"/>
                <a:gd name="T5" fmla="*/ 0 h 167"/>
                <a:gd name="T6" fmla="*/ 0 w 148"/>
                <a:gd name="T7" fmla="*/ 0 h 167"/>
                <a:gd name="T8" fmla="*/ 0 w 148"/>
                <a:gd name="T9" fmla="*/ 0 h 167"/>
                <a:gd name="T10" fmla="*/ 0 w 148"/>
                <a:gd name="T11" fmla="*/ 0 h 167"/>
                <a:gd name="T12" fmla="*/ 0 w 148"/>
                <a:gd name="T13" fmla="*/ 0 h 167"/>
                <a:gd name="T14" fmla="*/ 0 w 148"/>
                <a:gd name="T15" fmla="*/ 0 h 167"/>
                <a:gd name="T16" fmla="*/ 0 w 148"/>
                <a:gd name="T17" fmla="*/ 0 h 167"/>
                <a:gd name="T18" fmla="*/ 0 w 148"/>
                <a:gd name="T19" fmla="*/ 0 h 167"/>
                <a:gd name="T20" fmla="*/ 0 w 148"/>
                <a:gd name="T21" fmla="*/ 0 h 167"/>
                <a:gd name="T22" fmla="*/ 0 w 148"/>
                <a:gd name="T23" fmla="*/ 0 h 167"/>
                <a:gd name="T24" fmla="*/ 0 w 148"/>
                <a:gd name="T25" fmla="*/ 0 h 167"/>
                <a:gd name="T26" fmla="*/ 0 w 148"/>
                <a:gd name="T27" fmla="*/ 0 h 1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167"/>
                <a:gd name="T44" fmla="*/ 148 w 148"/>
                <a:gd name="T45" fmla="*/ 167 h 1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167">
                  <a:moveTo>
                    <a:pt x="147" y="34"/>
                  </a:moveTo>
                  <a:lnTo>
                    <a:pt x="123" y="11"/>
                  </a:lnTo>
                  <a:lnTo>
                    <a:pt x="96" y="0"/>
                  </a:lnTo>
                  <a:lnTo>
                    <a:pt x="61" y="0"/>
                  </a:lnTo>
                  <a:lnTo>
                    <a:pt x="34" y="11"/>
                  </a:lnTo>
                  <a:lnTo>
                    <a:pt x="11" y="34"/>
                  </a:lnTo>
                  <a:lnTo>
                    <a:pt x="0" y="74"/>
                  </a:lnTo>
                  <a:lnTo>
                    <a:pt x="0" y="96"/>
                  </a:lnTo>
                  <a:lnTo>
                    <a:pt x="11" y="136"/>
                  </a:lnTo>
                  <a:lnTo>
                    <a:pt x="34" y="155"/>
                  </a:lnTo>
                  <a:lnTo>
                    <a:pt x="61" y="166"/>
                  </a:lnTo>
                  <a:lnTo>
                    <a:pt x="96" y="166"/>
                  </a:lnTo>
                  <a:lnTo>
                    <a:pt x="123" y="155"/>
                  </a:lnTo>
                  <a:lnTo>
                    <a:pt x="147" y="13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7" name="Freeform 166"/>
            <p:cNvSpPr>
              <a:spLocks noChangeArrowheads="1"/>
            </p:cNvSpPr>
            <p:nvPr/>
          </p:nvSpPr>
          <p:spPr bwMode="auto">
            <a:xfrm>
              <a:off x="930" y="2003"/>
              <a:ext cx="34" cy="38"/>
            </a:xfrm>
            <a:custGeom>
              <a:avLst/>
              <a:gdLst>
                <a:gd name="T0" fmla="*/ 0 w 148"/>
                <a:gd name="T1" fmla="*/ 0 h 167"/>
                <a:gd name="T2" fmla="*/ 0 w 148"/>
                <a:gd name="T3" fmla="*/ 0 h 167"/>
                <a:gd name="T4" fmla="*/ 0 w 148"/>
                <a:gd name="T5" fmla="*/ 0 h 167"/>
                <a:gd name="T6" fmla="*/ 0 w 148"/>
                <a:gd name="T7" fmla="*/ 0 h 167"/>
                <a:gd name="T8" fmla="*/ 0 w 148"/>
                <a:gd name="T9" fmla="*/ 0 h 167"/>
                <a:gd name="T10" fmla="*/ 0 w 148"/>
                <a:gd name="T11" fmla="*/ 0 h 167"/>
                <a:gd name="T12" fmla="*/ 0 w 148"/>
                <a:gd name="T13" fmla="*/ 0 h 167"/>
                <a:gd name="T14" fmla="*/ 0 w 148"/>
                <a:gd name="T15" fmla="*/ 0 h 167"/>
                <a:gd name="T16" fmla="*/ 0 w 148"/>
                <a:gd name="T17" fmla="*/ 0 h 167"/>
                <a:gd name="T18" fmla="*/ 0 w 148"/>
                <a:gd name="T19" fmla="*/ 0 h 167"/>
                <a:gd name="T20" fmla="*/ 0 w 148"/>
                <a:gd name="T21" fmla="*/ 0 h 167"/>
                <a:gd name="T22" fmla="*/ 0 w 148"/>
                <a:gd name="T23" fmla="*/ 0 h 167"/>
                <a:gd name="T24" fmla="*/ 0 w 148"/>
                <a:gd name="T25" fmla="*/ 0 h 167"/>
                <a:gd name="T26" fmla="*/ 0 w 148"/>
                <a:gd name="T27" fmla="*/ 0 h 167"/>
                <a:gd name="T28" fmla="*/ 0 w 148"/>
                <a:gd name="T29" fmla="*/ 0 h 167"/>
                <a:gd name="T30" fmla="*/ 0 w 148"/>
                <a:gd name="T31" fmla="*/ 0 h 167"/>
                <a:gd name="T32" fmla="*/ 0 w 148"/>
                <a:gd name="T33" fmla="*/ 0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8"/>
                <a:gd name="T52" fmla="*/ 0 h 167"/>
                <a:gd name="T53" fmla="*/ 148 w 148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8" h="167">
                  <a:moveTo>
                    <a:pt x="0" y="74"/>
                  </a:moveTo>
                  <a:lnTo>
                    <a:pt x="147" y="74"/>
                  </a:lnTo>
                  <a:lnTo>
                    <a:pt x="147" y="46"/>
                  </a:lnTo>
                  <a:lnTo>
                    <a:pt x="135" y="23"/>
                  </a:lnTo>
                  <a:lnTo>
                    <a:pt x="120" y="11"/>
                  </a:lnTo>
                  <a:lnTo>
                    <a:pt x="96" y="0"/>
                  </a:lnTo>
                  <a:lnTo>
                    <a:pt x="58" y="0"/>
                  </a:lnTo>
                  <a:lnTo>
                    <a:pt x="38" y="11"/>
                  </a:lnTo>
                  <a:lnTo>
                    <a:pt x="16" y="34"/>
                  </a:lnTo>
                  <a:lnTo>
                    <a:pt x="0" y="74"/>
                  </a:lnTo>
                  <a:lnTo>
                    <a:pt x="0" y="96"/>
                  </a:lnTo>
                  <a:lnTo>
                    <a:pt x="16" y="136"/>
                  </a:lnTo>
                  <a:lnTo>
                    <a:pt x="38" y="155"/>
                  </a:lnTo>
                  <a:lnTo>
                    <a:pt x="58" y="166"/>
                  </a:lnTo>
                  <a:lnTo>
                    <a:pt x="96" y="166"/>
                  </a:lnTo>
                  <a:lnTo>
                    <a:pt x="120" y="155"/>
                  </a:lnTo>
                  <a:lnTo>
                    <a:pt x="147" y="13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8" name="Freeform 167"/>
            <p:cNvSpPr>
              <a:spLocks noChangeArrowheads="1"/>
            </p:cNvSpPr>
            <p:nvPr/>
          </p:nvSpPr>
          <p:spPr bwMode="auto">
            <a:xfrm>
              <a:off x="1019" y="1983"/>
              <a:ext cx="39" cy="58"/>
            </a:xfrm>
            <a:custGeom>
              <a:avLst/>
              <a:gdLst>
                <a:gd name="T0" fmla="*/ 0 w 174"/>
                <a:gd name="T1" fmla="*/ 0 h 256"/>
                <a:gd name="T2" fmla="*/ 0 w 174"/>
                <a:gd name="T3" fmla="*/ 0 h 256"/>
                <a:gd name="T4" fmla="*/ 0 w 174"/>
                <a:gd name="T5" fmla="*/ 0 h 256"/>
                <a:gd name="T6" fmla="*/ 0 w 174"/>
                <a:gd name="T7" fmla="*/ 0 h 256"/>
                <a:gd name="T8" fmla="*/ 0 w 174"/>
                <a:gd name="T9" fmla="*/ 0 h 256"/>
                <a:gd name="T10" fmla="*/ 0 w 174"/>
                <a:gd name="T11" fmla="*/ 0 h 256"/>
                <a:gd name="T12" fmla="*/ 0 w 174"/>
                <a:gd name="T13" fmla="*/ 0 h 256"/>
                <a:gd name="T14" fmla="*/ 0 w 174"/>
                <a:gd name="T15" fmla="*/ 0 h 256"/>
                <a:gd name="T16" fmla="*/ 0 w 174"/>
                <a:gd name="T17" fmla="*/ 0 h 256"/>
                <a:gd name="T18" fmla="*/ 0 w 174"/>
                <a:gd name="T19" fmla="*/ 0 h 256"/>
                <a:gd name="T20" fmla="*/ 0 w 174"/>
                <a:gd name="T21" fmla="*/ 0 h 2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4"/>
                <a:gd name="T34" fmla="*/ 0 h 256"/>
                <a:gd name="T35" fmla="*/ 174 w 174"/>
                <a:gd name="T36" fmla="*/ 256 h 2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4" h="256">
                  <a:moveTo>
                    <a:pt x="0" y="255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47" y="15"/>
                  </a:lnTo>
                  <a:lnTo>
                    <a:pt x="158" y="27"/>
                  </a:lnTo>
                  <a:lnTo>
                    <a:pt x="173" y="50"/>
                  </a:lnTo>
                  <a:lnTo>
                    <a:pt x="173" y="88"/>
                  </a:lnTo>
                  <a:lnTo>
                    <a:pt x="158" y="112"/>
                  </a:lnTo>
                  <a:lnTo>
                    <a:pt x="147" y="123"/>
                  </a:lnTo>
                  <a:lnTo>
                    <a:pt x="112" y="135"/>
                  </a:lnTo>
                  <a:lnTo>
                    <a:pt x="0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9" name="Line 168"/>
            <p:cNvSpPr>
              <a:spLocks noChangeShapeType="1"/>
            </p:cNvSpPr>
            <p:nvPr/>
          </p:nvSpPr>
          <p:spPr bwMode="auto">
            <a:xfrm>
              <a:off x="1110" y="2003"/>
              <a:ext cx="1" cy="3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0" name="Freeform 169"/>
            <p:cNvSpPr>
              <a:spLocks noChangeArrowheads="1"/>
            </p:cNvSpPr>
            <p:nvPr/>
          </p:nvSpPr>
          <p:spPr bwMode="auto">
            <a:xfrm>
              <a:off x="1076" y="2003"/>
              <a:ext cx="34" cy="38"/>
            </a:xfrm>
            <a:custGeom>
              <a:avLst/>
              <a:gdLst>
                <a:gd name="T0" fmla="*/ 0 w 148"/>
                <a:gd name="T1" fmla="*/ 0 h 167"/>
                <a:gd name="T2" fmla="*/ 0 w 148"/>
                <a:gd name="T3" fmla="*/ 0 h 167"/>
                <a:gd name="T4" fmla="*/ 0 w 148"/>
                <a:gd name="T5" fmla="*/ 0 h 167"/>
                <a:gd name="T6" fmla="*/ 0 w 148"/>
                <a:gd name="T7" fmla="*/ 0 h 167"/>
                <a:gd name="T8" fmla="*/ 0 w 148"/>
                <a:gd name="T9" fmla="*/ 0 h 167"/>
                <a:gd name="T10" fmla="*/ 0 w 148"/>
                <a:gd name="T11" fmla="*/ 0 h 167"/>
                <a:gd name="T12" fmla="*/ 0 w 148"/>
                <a:gd name="T13" fmla="*/ 0 h 167"/>
                <a:gd name="T14" fmla="*/ 0 w 148"/>
                <a:gd name="T15" fmla="*/ 0 h 167"/>
                <a:gd name="T16" fmla="*/ 0 w 148"/>
                <a:gd name="T17" fmla="*/ 0 h 167"/>
                <a:gd name="T18" fmla="*/ 0 w 148"/>
                <a:gd name="T19" fmla="*/ 0 h 167"/>
                <a:gd name="T20" fmla="*/ 0 w 148"/>
                <a:gd name="T21" fmla="*/ 0 h 167"/>
                <a:gd name="T22" fmla="*/ 0 w 148"/>
                <a:gd name="T23" fmla="*/ 0 h 167"/>
                <a:gd name="T24" fmla="*/ 0 w 148"/>
                <a:gd name="T25" fmla="*/ 0 h 167"/>
                <a:gd name="T26" fmla="*/ 0 w 148"/>
                <a:gd name="T27" fmla="*/ 0 h 1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167"/>
                <a:gd name="T44" fmla="*/ 148 w 148"/>
                <a:gd name="T45" fmla="*/ 167 h 1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167">
                  <a:moveTo>
                    <a:pt x="147" y="34"/>
                  </a:moveTo>
                  <a:lnTo>
                    <a:pt x="123" y="11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38" y="11"/>
                  </a:lnTo>
                  <a:lnTo>
                    <a:pt x="12" y="34"/>
                  </a:lnTo>
                  <a:lnTo>
                    <a:pt x="0" y="74"/>
                  </a:lnTo>
                  <a:lnTo>
                    <a:pt x="0" y="96"/>
                  </a:lnTo>
                  <a:lnTo>
                    <a:pt x="12" y="136"/>
                  </a:lnTo>
                  <a:lnTo>
                    <a:pt x="38" y="155"/>
                  </a:lnTo>
                  <a:lnTo>
                    <a:pt x="61" y="166"/>
                  </a:lnTo>
                  <a:lnTo>
                    <a:pt x="101" y="166"/>
                  </a:lnTo>
                  <a:lnTo>
                    <a:pt x="123" y="155"/>
                  </a:lnTo>
                  <a:lnTo>
                    <a:pt x="147" y="13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1" name="Line 170"/>
            <p:cNvSpPr>
              <a:spLocks noChangeShapeType="1"/>
            </p:cNvSpPr>
            <p:nvPr/>
          </p:nvSpPr>
          <p:spPr bwMode="auto">
            <a:xfrm flipV="1">
              <a:off x="1130" y="2002"/>
              <a:ext cx="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2" name="Freeform 171"/>
            <p:cNvSpPr>
              <a:spLocks noChangeArrowheads="1"/>
            </p:cNvSpPr>
            <p:nvPr/>
          </p:nvSpPr>
          <p:spPr bwMode="auto">
            <a:xfrm>
              <a:off x="1130" y="2003"/>
              <a:ext cx="30" cy="38"/>
            </a:xfrm>
            <a:custGeom>
              <a:avLst/>
              <a:gdLst>
                <a:gd name="T0" fmla="*/ 0 w 134"/>
                <a:gd name="T1" fmla="*/ 0 h 167"/>
                <a:gd name="T2" fmla="*/ 0 w 134"/>
                <a:gd name="T3" fmla="*/ 0 h 167"/>
                <a:gd name="T4" fmla="*/ 0 w 134"/>
                <a:gd name="T5" fmla="*/ 0 h 167"/>
                <a:gd name="T6" fmla="*/ 0 w 134"/>
                <a:gd name="T7" fmla="*/ 0 h 167"/>
                <a:gd name="T8" fmla="*/ 0 w 134"/>
                <a:gd name="T9" fmla="*/ 0 h 167"/>
                <a:gd name="T10" fmla="*/ 0 w 134"/>
                <a:gd name="T11" fmla="*/ 0 h 167"/>
                <a:gd name="T12" fmla="*/ 0 w 134"/>
                <a:gd name="T13" fmla="*/ 0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4"/>
                <a:gd name="T22" fmla="*/ 0 h 167"/>
                <a:gd name="T23" fmla="*/ 134 w 134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4" h="167">
                  <a:moveTo>
                    <a:pt x="0" y="46"/>
                  </a:moveTo>
                  <a:lnTo>
                    <a:pt x="35" y="11"/>
                  </a:lnTo>
                  <a:lnTo>
                    <a:pt x="63" y="0"/>
                  </a:lnTo>
                  <a:lnTo>
                    <a:pt x="98" y="0"/>
                  </a:lnTo>
                  <a:lnTo>
                    <a:pt x="122" y="11"/>
                  </a:lnTo>
                  <a:lnTo>
                    <a:pt x="133" y="46"/>
                  </a:lnTo>
                  <a:lnTo>
                    <a:pt x="133" y="16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3" name="Freeform 172"/>
            <p:cNvSpPr>
              <a:spLocks noChangeArrowheads="1"/>
            </p:cNvSpPr>
            <p:nvPr/>
          </p:nvSpPr>
          <p:spPr bwMode="auto">
            <a:xfrm>
              <a:off x="1182" y="2003"/>
              <a:ext cx="33" cy="38"/>
            </a:xfrm>
            <a:custGeom>
              <a:avLst/>
              <a:gdLst>
                <a:gd name="T0" fmla="*/ 0 w 144"/>
                <a:gd name="T1" fmla="*/ 0 h 167"/>
                <a:gd name="T2" fmla="*/ 0 w 144"/>
                <a:gd name="T3" fmla="*/ 0 h 167"/>
                <a:gd name="T4" fmla="*/ 0 w 144"/>
                <a:gd name="T5" fmla="*/ 0 h 167"/>
                <a:gd name="T6" fmla="*/ 0 w 144"/>
                <a:gd name="T7" fmla="*/ 0 h 167"/>
                <a:gd name="T8" fmla="*/ 0 w 144"/>
                <a:gd name="T9" fmla="*/ 0 h 167"/>
                <a:gd name="T10" fmla="*/ 0 w 144"/>
                <a:gd name="T11" fmla="*/ 0 h 167"/>
                <a:gd name="T12" fmla="*/ 0 w 144"/>
                <a:gd name="T13" fmla="*/ 0 h 167"/>
                <a:gd name="T14" fmla="*/ 0 w 144"/>
                <a:gd name="T15" fmla="*/ 0 h 167"/>
                <a:gd name="T16" fmla="*/ 0 w 144"/>
                <a:gd name="T17" fmla="*/ 0 h 167"/>
                <a:gd name="T18" fmla="*/ 0 w 144"/>
                <a:gd name="T19" fmla="*/ 0 h 167"/>
                <a:gd name="T20" fmla="*/ 0 w 144"/>
                <a:gd name="T21" fmla="*/ 0 h 167"/>
                <a:gd name="T22" fmla="*/ 0 w 144"/>
                <a:gd name="T23" fmla="*/ 0 h 167"/>
                <a:gd name="T24" fmla="*/ 0 w 144"/>
                <a:gd name="T25" fmla="*/ 0 h 167"/>
                <a:gd name="T26" fmla="*/ 0 w 144"/>
                <a:gd name="T27" fmla="*/ 0 h 167"/>
                <a:gd name="T28" fmla="*/ 0 w 144"/>
                <a:gd name="T29" fmla="*/ 0 h 167"/>
                <a:gd name="T30" fmla="*/ 0 w 144"/>
                <a:gd name="T31" fmla="*/ 0 h 167"/>
                <a:gd name="T32" fmla="*/ 0 w 144"/>
                <a:gd name="T33" fmla="*/ 0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4"/>
                <a:gd name="T52" fmla="*/ 0 h 167"/>
                <a:gd name="T53" fmla="*/ 144 w 144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4" h="167">
                  <a:moveTo>
                    <a:pt x="0" y="74"/>
                  </a:moveTo>
                  <a:lnTo>
                    <a:pt x="143" y="74"/>
                  </a:lnTo>
                  <a:lnTo>
                    <a:pt x="143" y="46"/>
                  </a:lnTo>
                  <a:lnTo>
                    <a:pt x="131" y="23"/>
                  </a:lnTo>
                  <a:lnTo>
                    <a:pt x="120" y="11"/>
                  </a:lnTo>
                  <a:lnTo>
                    <a:pt x="93" y="0"/>
                  </a:lnTo>
                  <a:lnTo>
                    <a:pt x="58" y="0"/>
                  </a:lnTo>
                  <a:lnTo>
                    <a:pt x="34" y="11"/>
                  </a:lnTo>
                  <a:lnTo>
                    <a:pt x="11" y="34"/>
                  </a:lnTo>
                  <a:lnTo>
                    <a:pt x="0" y="74"/>
                  </a:lnTo>
                  <a:lnTo>
                    <a:pt x="0" y="96"/>
                  </a:lnTo>
                  <a:lnTo>
                    <a:pt x="11" y="136"/>
                  </a:lnTo>
                  <a:lnTo>
                    <a:pt x="34" y="155"/>
                  </a:lnTo>
                  <a:lnTo>
                    <a:pt x="58" y="166"/>
                  </a:lnTo>
                  <a:lnTo>
                    <a:pt x="93" y="166"/>
                  </a:lnTo>
                  <a:lnTo>
                    <a:pt x="120" y="155"/>
                  </a:lnTo>
                  <a:lnTo>
                    <a:pt x="143" y="13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4" name="Line 173"/>
            <p:cNvSpPr>
              <a:spLocks noChangeShapeType="1"/>
            </p:cNvSpPr>
            <p:nvPr/>
          </p:nvSpPr>
          <p:spPr bwMode="auto">
            <a:xfrm flipV="1">
              <a:off x="1231" y="1981"/>
              <a:ext cx="1" cy="6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5" name="Line 174"/>
            <p:cNvSpPr>
              <a:spLocks noChangeShapeType="1"/>
            </p:cNvSpPr>
            <p:nvPr/>
          </p:nvSpPr>
          <p:spPr bwMode="auto">
            <a:xfrm flipV="1">
              <a:off x="718" y="1872"/>
              <a:ext cx="1" cy="6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6" name="Line 175"/>
            <p:cNvSpPr>
              <a:spLocks noChangeShapeType="1"/>
            </p:cNvSpPr>
            <p:nvPr/>
          </p:nvSpPr>
          <p:spPr bwMode="auto">
            <a:xfrm>
              <a:off x="699" y="1874"/>
              <a:ext cx="38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7" name="Freeform 176"/>
            <p:cNvSpPr>
              <a:spLocks noChangeArrowheads="1"/>
            </p:cNvSpPr>
            <p:nvPr/>
          </p:nvSpPr>
          <p:spPr bwMode="auto">
            <a:xfrm>
              <a:off x="748" y="1892"/>
              <a:ext cx="37" cy="40"/>
            </a:xfrm>
            <a:custGeom>
              <a:avLst/>
              <a:gdLst>
                <a:gd name="T0" fmla="*/ 0 w 163"/>
                <a:gd name="T1" fmla="*/ 0 h 175"/>
                <a:gd name="T2" fmla="*/ 0 w 163"/>
                <a:gd name="T3" fmla="*/ 0 h 175"/>
                <a:gd name="T4" fmla="*/ 0 w 163"/>
                <a:gd name="T5" fmla="*/ 0 h 175"/>
                <a:gd name="T6" fmla="*/ 0 w 163"/>
                <a:gd name="T7" fmla="*/ 0 h 175"/>
                <a:gd name="T8" fmla="*/ 0 w 163"/>
                <a:gd name="T9" fmla="*/ 0 h 175"/>
                <a:gd name="T10" fmla="*/ 0 w 163"/>
                <a:gd name="T11" fmla="*/ 0 h 175"/>
                <a:gd name="T12" fmla="*/ 0 w 163"/>
                <a:gd name="T13" fmla="*/ 0 h 175"/>
                <a:gd name="T14" fmla="*/ 0 w 163"/>
                <a:gd name="T15" fmla="*/ 0 h 175"/>
                <a:gd name="T16" fmla="*/ 0 w 163"/>
                <a:gd name="T17" fmla="*/ 0 h 175"/>
                <a:gd name="T18" fmla="*/ 0 w 163"/>
                <a:gd name="T19" fmla="*/ 0 h 175"/>
                <a:gd name="T20" fmla="*/ 0 w 163"/>
                <a:gd name="T21" fmla="*/ 0 h 175"/>
                <a:gd name="T22" fmla="*/ 0 w 163"/>
                <a:gd name="T23" fmla="*/ 0 h 175"/>
                <a:gd name="T24" fmla="*/ 0 w 163"/>
                <a:gd name="T25" fmla="*/ 0 h 175"/>
                <a:gd name="T26" fmla="*/ 0 w 163"/>
                <a:gd name="T27" fmla="*/ 0 h 175"/>
                <a:gd name="T28" fmla="*/ 0 w 163"/>
                <a:gd name="T29" fmla="*/ 0 h 175"/>
                <a:gd name="T30" fmla="*/ 0 w 163"/>
                <a:gd name="T31" fmla="*/ 0 h 175"/>
                <a:gd name="T32" fmla="*/ 0 w 163"/>
                <a:gd name="T33" fmla="*/ 0 h 175"/>
                <a:gd name="T34" fmla="*/ 0 w 163"/>
                <a:gd name="T35" fmla="*/ 0 h 1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3"/>
                <a:gd name="T55" fmla="*/ 0 h 175"/>
                <a:gd name="T56" fmla="*/ 163 w 163"/>
                <a:gd name="T57" fmla="*/ 175 h 1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3" h="175">
                  <a:moveTo>
                    <a:pt x="39" y="11"/>
                  </a:moveTo>
                  <a:lnTo>
                    <a:pt x="62" y="0"/>
                  </a:lnTo>
                  <a:lnTo>
                    <a:pt x="39" y="11"/>
                  </a:lnTo>
                  <a:lnTo>
                    <a:pt x="11" y="39"/>
                  </a:lnTo>
                  <a:lnTo>
                    <a:pt x="0" y="73"/>
                  </a:lnTo>
                  <a:lnTo>
                    <a:pt x="0" y="101"/>
                  </a:lnTo>
                  <a:lnTo>
                    <a:pt x="11" y="135"/>
                  </a:lnTo>
                  <a:lnTo>
                    <a:pt x="39" y="158"/>
                  </a:lnTo>
                  <a:lnTo>
                    <a:pt x="62" y="174"/>
                  </a:lnTo>
                  <a:lnTo>
                    <a:pt x="101" y="174"/>
                  </a:lnTo>
                  <a:lnTo>
                    <a:pt x="124" y="158"/>
                  </a:lnTo>
                  <a:lnTo>
                    <a:pt x="151" y="135"/>
                  </a:lnTo>
                  <a:lnTo>
                    <a:pt x="162" y="101"/>
                  </a:lnTo>
                  <a:lnTo>
                    <a:pt x="162" y="73"/>
                  </a:lnTo>
                  <a:lnTo>
                    <a:pt x="151" y="39"/>
                  </a:lnTo>
                  <a:lnTo>
                    <a:pt x="124" y="11"/>
                  </a:lnTo>
                  <a:lnTo>
                    <a:pt x="101" y="0"/>
                  </a:lnTo>
                  <a:lnTo>
                    <a:pt x="62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8" name="Freeform 177"/>
            <p:cNvSpPr>
              <a:spLocks noChangeArrowheads="1"/>
            </p:cNvSpPr>
            <p:nvPr/>
          </p:nvSpPr>
          <p:spPr bwMode="auto">
            <a:xfrm>
              <a:off x="840" y="1874"/>
              <a:ext cx="39" cy="58"/>
            </a:xfrm>
            <a:custGeom>
              <a:avLst/>
              <a:gdLst>
                <a:gd name="T0" fmla="*/ 0 w 172"/>
                <a:gd name="T1" fmla="*/ 0 h 256"/>
                <a:gd name="T2" fmla="*/ 0 w 172"/>
                <a:gd name="T3" fmla="*/ 0 h 256"/>
                <a:gd name="T4" fmla="*/ 0 w 172"/>
                <a:gd name="T5" fmla="*/ 0 h 256"/>
                <a:gd name="T6" fmla="*/ 0 w 172"/>
                <a:gd name="T7" fmla="*/ 0 h 256"/>
                <a:gd name="T8" fmla="*/ 0 w 172"/>
                <a:gd name="T9" fmla="*/ 0 h 256"/>
                <a:gd name="T10" fmla="*/ 0 w 172"/>
                <a:gd name="T11" fmla="*/ 0 h 256"/>
                <a:gd name="T12" fmla="*/ 0 w 172"/>
                <a:gd name="T13" fmla="*/ 0 h 256"/>
                <a:gd name="T14" fmla="*/ 0 w 172"/>
                <a:gd name="T15" fmla="*/ 0 h 256"/>
                <a:gd name="T16" fmla="*/ 0 w 172"/>
                <a:gd name="T17" fmla="*/ 0 h 256"/>
                <a:gd name="T18" fmla="*/ 0 w 172"/>
                <a:gd name="T19" fmla="*/ 0 h 256"/>
                <a:gd name="T20" fmla="*/ 0 w 172"/>
                <a:gd name="T21" fmla="*/ 0 h 256"/>
                <a:gd name="T22" fmla="*/ 0 w 172"/>
                <a:gd name="T23" fmla="*/ 0 h 256"/>
                <a:gd name="T24" fmla="*/ 0 w 172"/>
                <a:gd name="T25" fmla="*/ 0 h 256"/>
                <a:gd name="T26" fmla="*/ 0 w 172"/>
                <a:gd name="T27" fmla="*/ 0 h 256"/>
                <a:gd name="T28" fmla="*/ 0 w 172"/>
                <a:gd name="T29" fmla="*/ 0 h 256"/>
                <a:gd name="T30" fmla="*/ 0 w 172"/>
                <a:gd name="T31" fmla="*/ 0 h 256"/>
                <a:gd name="T32" fmla="*/ 0 w 172"/>
                <a:gd name="T33" fmla="*/ 0 h 256"/>
                <a:gd name="T34" fmla="*/ 0 w 172"/>
                <a:gd name="T35" fmla="*/ 0 h 256"/>
                <a:gd name="T36" fmla="*/ 0 w 172"/>
                <a:gd name="T37" fmla="*/ 0 h 256"/>
                <a:gd name="T38" fmla="*/ 0 w 172"/>
                <a:gd name="T39" fmla="*/ 0 h 2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2"/>
                <a:gd name="T61" fmla="*/ 0 h 256"/>
                <a:gd name="T62" fmla="*/ 172 w 172"/>
                <a:gd name="T63" fmla="*/ 256 h 2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2" h="256">
                  <a:moveTo>
                    <a:pt x="171" y="34"/>
                  </a:moveTo>
                  <a:lnTo>
                    <a:pt x="144" y="12"/>
                  </a:lnTo>
                  <a:lnTo>
                    <a:pt x="108" y="0"/>
                  </a:lnTo>
                  <a:lnTo>
                    <a:pt x="58" y="0"/>
                  </a:lnTo>
                  <a:lnTo>
                    <a:pt x="23" y="12"/>
                  </a:lnTo>
                  <a:lnTo>
                    <a:pt x="0" y="34"/>
                  </a:lnTo>
                  <a:lnTo>
                    <a:pt x="0" y="57"/>
                  </a:lnTo>
                  <a:lnTo>
                    <a:pt x="11" y="81"/>
                  </a:lnTo>
                  <a:lnTo>
                    <a:pt x="23" y="92"/>
                  </a:lnTo>
                  <a:lnTo>
                    <a:pt x="50" y="104"/>
                  </a:lnTo>
                  <a:lnTo>
                    <a:pt x="120" y="131"/>
                  </a:lnTo>
                  <a:lnTo>
                    <a:pt x="144" y="143"/>
                  </a:lnTo>
                  <a:lnTo>
                    <a:pt x="155" y="154"/>
                  </a:lnTo>
                  <a:lnTo>
                    <a:pt x="171" y="182"/>
                  </a:lnTo>
                  <a:lnTo>
                    <a:pt x="171" y="216"/>
                  </a:lnTo>
                  <a:lnTo>
                    <a:pt x="144" y="239"/>
                  </a:lnTo>
                  <a:lnTo>
                    <a:pt x="108" y="255"/>
                  </a:lnTo>
                  <a:lnTo>
                    <a:pt x="58" y="255"/>
                  </a:lnTo>
                  <a:lnTo>
                    <a:pt x="23" y="239"/>
                  </a:lnTo>
                  <a:lnTo>
                    <a:pt x="0" y="21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9" name="Freeform 178"/>
            <p:cNvSpPr>
              <a:spLocks noChangeArrowheads="1"/>
            </p:cNvSpPr>
            <p:nvPr/>
          </p:nvSpPr>
          <p:spPr bwMode="auto">
            <a:xfrm>
              <a:off x="895" y="1892"/>
              <a:ext cx="34" cy="40"/>
            </a:xfrm>
            <a:custGeom>
              <a:avLst/>
              <a:gdLst>
                <a:gd name="T0" fmla="*/ 0 w 148"/>
                <a:gd name="T1" fmla="*/ 0 h 175"/>
                <a:gd name="T2" fmla="*/ 0 w 148"/>
                <a:gd name="T3" fmla="*/ 0 h 175"/>
                <a:gd name="T4" fmla="*/ 0 w 148"/>
                <a:gd name="T5" fmla="*/ 0 h 175"/>
                <a:gd name="T6" fmla="*/ 0 w 148"/>
                <a:gd name="T7" fmla="*/ 0 h 175"/>
                <a:gd name="T8" fmla="*/ 0 w 148"/>
                <a:gd name="T9" fmla="*/ 0 h 175"/>
                <a:gd name="T10" fmla="*/ 0 w 148"/>
                <a:gd name="T11" fmla="*/ 0 h 175"/>
                <a:gd name="T12" fmla="*/ 0 w 148"/>
                <a:gd name="T13" fmla="*/ 0 h 175"/>
                <a:gd name="T14" fmla="*/ 0 w 148"/>
                <a:gd name="T15" fmla="*/ 0 h 175"/>
                <a:gd name="T16" fmla="*/ 0 w 148"/>
                <a:gd name="T17" fmla="*/ 0 h 175"/>
                <a:gd name="T18" fmla="*/ 0 w 148"/>
                <a:gd name="T19" fmla="*/ 0 h 175"/>
                <a:gd name="T20" fmla="*/ 0 w 148"/>
                <a:gd name="T21" fmla="*/ 0 h 175"/>
                <a:gd name="T22" fmla="*/ 0 w 148"/>
                <a:gd name="T23" fmla="*/ 0 h 175"/>
                <a:gd name="T24" fmla="*/ 0 w 148"/>
                <a:gd name="T25" fmla="*/ 0 h 175"/>
                <a:gd name="T26" fmla="*/ 0 w 148"/>
                <a:gd name="T27" fmla="*/ 0 h 175"/>
                <a:gd name="T28" fmla="*/ 0 w 148"/>
                <a:gd name="T29" fmla="*/ 0 h 175"/>
                <a:gd name="T30" fmla="*/ 0 w 148"/>
                <a:gd name="T31" fmla="*/ 0 h 175"/>
                <a:gd name="T32" fmla="*/ 0 w 148"/>
                <a:gd name="T33" fmla="*/ 0 h 1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8"/>
                <a:gd name="T52" fmla="*/ 0 h 175"/>
                <a:gd name="T53" fmla="*/ 148 w 148"/>
                <a:gd name="T54" fmla="*/ 175 h 1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8" h="175">
                  <a:moveTo>
                    <a:pt x="0" y="73"/>
                  </a:moveTo>
                  <a:lnTo>
                    <a:pt x="147" y="73"/>
                  </a:lnTo>
                  <a:lnTo>
                    <a:pt x="147" y="50"/>
                  </a:lnTo>
                  <a:lnTo>
                    <a:pt x="135" y="23"/>
                  </a:lnTo>
                  <a:lnTo>
                    <a:pt x="123" y="11"/>
                  </a:lnTo>
                  <a:lnTo>
                    <a:pt x="97" y="0"/>
                  </a:lnTo>
                  <a:lnTo>
                    <a:pt x="61" y="0"/>
                  </a:lnTo>
                  <a:lnTo>
                    <a:pt x="35" y="11"/>
                  </a:lnTo>
                  <a:lnTo>
                    <a:pt x="12" y="39"/>
                  </a:lnTo>
                  <a:lnTo>
                    <a:pt x="0" y="73"/>
                  </a:lnTo>
                  <a:lnTo>
                    <a:pt x="0" y="101"/>
                  </a:lnTo>
                  <a:lnTo>
                    <a:pt x="12" y="135"/>
                  </a:lnTo>
                  <a:lnTo>
                    <a:pt x="35" y="158"/>
                  </a:lnTo>
                  <a:lnTo>
                    <a:pt x="61" y="174"/>
                  </a:lnTo>
                  <a:lnTo>
                    <a:pt x="97" y="174"/>
                  </a:lnTo>
                  <a:lnTo>
                    <a:pt x="123" y="158"/>
                  </a:lnTo>
                  <a:lnTo>
                    <a:pt x="147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0" name="Line 179"/>
            <p:cNvSpPr>
              <a:spLocks noChangeShapeType="1"/>
            </p:cNvSpPr>
            <p:nvPr/>
          </p:nvSpPr>
          <p:spPr bwMode="auto">
            <a:xfrm flipV="1">
              <a:off x="944" y="1891"/>
              <a:ext cx="1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1" name="Line 180"/>
            <p:cNvSpPr>
              <a:spLocks noChangeShapeType="1"/>
            </p:cNvSpPr>
            <p:nvPr/>
          </p:nvSpPr>
          <p:spPr bwMode="auto">
            <a:xfrm flipH="1">
              <a:off x="942" y="1901"/>
              <a:ext cx="6" cy="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2" name="Freeform 181"/>
            <p:cNvSpPr>
              <a:spLocks noChangeArrowheads="1"/>
            </p:cNvSpPr>
            <p:nvPr/>
          </p:nvSpPr>
          <p:spPr bwMode="auto">
            <a:xfrm>
              <a:off x="947" y="1892"/>
              <a:ext cx="19" cy="14"/>
            </a:xfrm>
            <a:custGeom>
              <a:avLst/>
              <a:gdLst>
                <a:gd name="T0" fmla="*/ 0 w 85"/>
                <a:gd name="T1" fmla="*/ 0 h 63"/>
                <a:gd name="T2" fmla="*/ 0 w 85"/>
                <a:gd name="T3" fmla="*/ 0 h 63"/>
                <a:gd name="T4" fmla="*/ 0 w 85"/>
                <a:gd name="T5" fmla="*/ 0 h 63"/>
                <a:gd name="T6" fmla="*/ 0 w 85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"/>
                <a:gd name="T13" fmla="*/ 0 h 63"/>
                <a:gd name="T14" fmla="*/ 85 w 85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" h="63">
                  <a:moveTo>
                    <a:pt x="0" y="62"/>
                  </a:moveTo>
                  <a:lnTo>
                    <a:pt x="22" y="15"/>
                  </a:lnTo>
                  <a:lnTo>
                    <a:pt x="46" y="0"/>
                  </a:lnTo>
                  <a:lnTo>
                    <a:pt x="84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3" name="Freeform 182"/>
            <p:cNvSpPr>
              <a:spLocks noChangeArrowheads="1"/>
            </p:cNvSpPr>
            <p:nvPr/>
          </p:nvSpPr>
          <p:spPr bwMode="auto">
            <a:xfrm>
              <a:off x="980" y="1892"/>
              <a:ext cx="33" cy="40"/>
            </a:xfrm>
            <a:custGeom>
              <a:avLst/>
              <a:gdLst>
                <a:gd name="T0" fmla="*/ 0 w 147"/>
                <a:gd name="T1" fmla="*/ 0 h 175"/>
                <a:gd name="T2" fmla="*/ 0 w 147"/>
                <a:gd name="T3" fmla="*/ 0 h 175"/>
                <a:gd name="T4" fmla="*/ 0 w 147"/>
                <a:gd name="T5" fmla="*/ 0 h 175"/>
                <a:gd name="T6" fmla="*/ 0 60000 65536"/>
                <a:gd name="T7" fmla="*/ 0 60000 65536"/>
                <a:gd name="T8" fmla="*/ 0 60000 65536"/>
                <a:gd name="T9" fmla="*/ 0 w 147"/>
                <a:gd name="T10" fmla="*/ 0 h 175"/>
                <a:gd name="T11" fmla="*/ 147 w 147"/>
                <a:gd name="T12" fmla="*/ 175 h 1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" h="175">
                  <a:moveTo>
                    <a:pt x="0" y="0"/>
                  </a:moveTo>
                  <a:lnTo>
                    <a:pt x="73" y="174"/>
                  </a:lnTo>
                  <a:lnTo>
                    <a:pt x="146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4" name="Freeform 183"/>
            <p:cNvSpPr>
              <a:spLocks noChangeArrowheads="1"/>
            </p:cNvSpPr>
            <p:nvPr/>
          </p:nvSpPr>
          <p:spPr bwMode="auto">
            <a:xfrm>
              <a:off x="1024" y="1874"/>
              <a:ext cx="15" cy="14"/>
            </a:xfrm>
            <a:custGeom>
              <a:avLst/>
              <a:gdLst>
                <a:gd name="T0" fmla="*/ 0 w 64"/>
                <a:gd name="T1" fmla="*/ 0 h 63"/>
                <a:gd name="T2" fmla="*/ 0 w 64"/>
                <a:gd name="T3" fmla="*/ 0 h 63"/>
                <a:gd name="T4" fmla="*/ 0 w 64"/>
                <a:gd name="T5" fmla="*/ 0 h 63"/>
                <a:gd name="T6" fmla="*/ 0 w 64"/>
                <a:gd name="T7" fmla="*/ 0 h 63"/>
                <a:gd name="T8" fmla="*/ 0 w 6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63"/>
                <a:gd name="T17" fmla="*/ 64 w 6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63">
                  <a:moveTo>
                    <a:pt x="0" y="31"/>
                  </a:moveTo>
                  <a:lnTo>
                    <a:pt x="23" y="62"/>
                  </a:lnTo>
                  <a:lnTo>
                    <a:pt x="63" y="31"/>
                  </a:lnTo>
                  <a:lnTo>
                    <a:pt x="23" y="0"/>
                  </a:lnTo>
                  <a:lnTo>
                    <a:pt x="0" y="31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5" name="Line 184"/>
            <p:cNvSpPr>
              <a:spLocks noChangeShapeType="1"/>
            </p:cNvSpPr>
            <p:nvPr/>
          </p:nvSpPr>
          <p:spPr bwMode="auto">
            <a:xfrm>
              <a:off x="1026" y="1892"/>
              <a:ext cx="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6" name="Freeform 185"/>
            <p:cNvSpPr>
              <a:spLocks noChangeArrowheads="1"/>
            </p:cNvSpPr>
            <p:nvPr/>
          </p:nvSpPr>
          <p:spPr bwMode="auto">
            <a:xfrm>
              <a:off x="1047" y="1892"/>
              <a:ext cx="33" cy="40"/>
            </a:xfrm>
            <a:custGeom>
              <a:avLst/>
              <a:gdLst>
                <a:gd name="T0" fmla="*/ 0 w 145"/>
                <a:gd name="T1" fmla="*/ 0 h 175"/>
                <a:gd name="T2" fmla="*/ 0 w 145"/>
                <a:gd name="T3" fmla="*/ 0 h 175"/>
                <a:gd name="T4" fmla="*/ 0 w 145"/>
                <a:gd name="T5" fmla="*/ 0 h 175"/>
                <a:gd name="T6" fmla="*/ 0 w 145"/>
                <a:gd name="T7" fmla="*/ 0 h 175"/>
                <a:gd name="T8" fmla="*/ 0 w 145"/>
                <a:gd name="T9" fmla="*/ 0 h 175"/>
                <a:gd name="T10" fmla="*/ 0 w 145"/>
                <a:gd name="T11" fmla="*/ 0 h 175"/>
                <a:gd name="T12" fmla="*/ 0 w 145"/>
                <a:gd name="T13" fmla="*/ 0 h 175"/>
                <a:gd name="T14" fmla="*/ 0 w 145"/>
                <a:gd name="T15" fmla="*/ 0 h 175"/>
                <a:gd name="T16" fmla="*/ 0 w 145"/>
                <a:gd name="T17" fmla="*/ 0 h 175"/>
                <a:gd name="T18" fmla="*/ 0 w 145"/>
                <a:gd name="T19" fmla="*/ 0 h 175"/>
                <a:gd name="T20" fmla="*/ 0 w 145"/>
                <a:gd name="T21" fmla="*/ 0 h 175"/>
                <a:gd name="T22" fmla="*/ 0 w 145"/>
                <a:gd name="T23" fmla="*/ 0 h 175"/>
                <a:gd name="T24" fmla="*/ 0 w 145"/>
                <a:gd name="T25" fmla="*/ 0 h 175"/>
                <a:gd name="T26" fmla="*/ 0 w 145"/>
                <a:gd name="T27" fmla="*/ 0 h 1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5"/>
                <a:gd name="T43" fmla="*/ 0 h 175"/>
                <a:gd name="T44" fmla="*/ 145 w 145"/>
                <a:gd name="T45" fmla="*/ 175 h 1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5" h="175">
                  <a:moveTo>
                    <a:pt x="144" y="39"/>
                  </a:moveTo>
                  <a:lnTo>
                    <a:pt x="120" y="11"/>
                  </a:lnTo>
                  <a:lnTo>
                    <a:pt x="97" y="0"/>
                  </a:lnTo>
                  <a:lnTo>
                    <a:pt x="62" y="0"/>
                  </a:lnTo>
                  <a:lnTo>
                    <a:pt x="35" y="11"/>
                  </a:lnTo>
                  <a:lnTo>
                    <a:pt x="11" y="39"/>
                  </a:lnTo>
                  <a:lnTo>
                    <a:pt x="0" y="73"/>
                  </a:lnTo>
                  <a:lnTo>
                    <a:pt x="0" y="101"/>
                  </a:lnTo>
                  <a:lnTo>
                    <a:pt x="11" y="135"/>
                  </a:lnTo>
                  <a:lnTo>
                    <a:pt x="35" y="158"/>
                  </a:lnTo>
                  <a:lnTo>
                    <a:pt x="62" y="174"/>
                  </a:lnTo>
                  <a:lnTo>
                    <a:pt x="97" y="174"/>
                  </a:lnTo>
                  <a:lnTo>
                    <a:pt x="120" y="158"/>
                  </a:lnTo>
                  <a:lnTo>
                    <a:pt x="144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7" name="Freeform 186"/>
            <p:cNvSpPr>
              <a:spLocks noChangeArrowheads="1"/>
            </p:cNvSpPr>
            <p:nvPr/>
          </p:nvSpPr>
          <p:spPr bwMode="auto">
            <a:xfrm>
              <a:off x="1097" y="1892"/>
              <a:ext cx="33" cy="40"/>
            </a:xfrm>
            <a:custGeom>
              <a:avLst/>
              <a:gdLst>
                <a:gd name="T0" fmla="*/ 0 w 147"/>
                <a:gd name="T1" fmla="*/ 0 h 175"/>
                <a:gd name="T2" fmla="*/ 0 w 147"/>
                <a:gd name="T3" fmla="*/ 0 h 175"/>
                <a:gd name="T4" fmla="*/ 0 w 147"/>
                <a:gd name="T5" fmla="*/ 0 h 175"/>
                <a:gd name="T6" fmla="*/ 0 w 147"/>
                <a:gd name="T7" fmla="*/ 0 h 175"/>
                <a:gd name="T8" fmla="*/ 0 w 147"/>
                <a:gd name="T9" fmla="*/ 0 h 175"/>
                <a:gd name="T10" fmla="*/ 0 w 147"/>
                <a:gd name="T11" fmla="*/ 0 h 175"/>
                <a:gd name="T12" fmla="*/ 0 w 147"/>
                <a:gd name="T13" fmla="*/ 0 h 175"/>
                <a:gd name="T14" fmla="*/ 0 w 147"/>
                <a:gd name="T15" fmla="*/ 0 h 175"/>
                <a:gd name="T16" fmla="*/ 0 w 147"/>
                <a:gd name="T17" fmla="*/ 0 h 175"/>
                <a:gd name="T18" fmla="*/ 0 w 147"/>
                <a:gd name="T19" fmla="*/ 0 h 175"/>
                <a:gd name="T20" fmla="*/ 0 w 147"/>
                <a:gd name="T21" fmla="*/ 0 h 175"/>
                <a:gd name="T22" fmla="*/ 0 w 147"/>
                <a:gd name="T23" fmla="*/ 0 h 175"/>
                <a:gd name="T24" fmla="*/ 0 w 147"/>
                <a:gd name="T25" fmla="*/ 0 h 175"/>
                <a:gd name="T26" fmla="*/ 0 w 147"/>
                <a:gd name="T27" fmla="*/ 0 h 175"/>
                <a:gd name="T28" fmla="*/ 0 w 147"/>
                <a:gd name="T29" fmla="*/ 0 h 175"/>
                <a:gd name="T30" fmla="*/ 0 w 147"/>
                <a:gd name="T31" fmla="*/ 0 h 175"/>
                <a:gd name="T32" fmla="*/ 0 w 147"/>
                <a:gd name="T33" fmla="*/ 0 h 1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7"/>
                <a:gd name="T52" fmla="*/ 0 h 175"/>
                <a:gd name="T53" fmla="*/ 147 w 147"/>
                <a:gd name="T54" fmla="*/ 175 h 1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7" h="175">
                  <a:moveTo>
                    <a:pt x="0" y="73"/>
                  </a:moveTo>
                  <a:lnTo>
                    <a:pt x="146" y="73"/>
                  </a:lnTo>
                  <a:lnTo>
                    <a:pt x="146" y="50"/>
                  </a:lnTo>
                  <a:lnTo>
                    <a:pt x="135" y="23"/>
                  </a:lnTo>
                  <a:lnTo>
                    <a:pt x="118" y="11"/>
                  </a:lnTo>
                  <a:lnTo>
                    <a:pt x="96" y="0"/>
                  </a:lnTo>
                  <a:lnTo>
                    <a:pt x="57" y="0"/>
                  </a:lnTo>
                  <a:lnTo>
                    <a:pt x="33" y="11"/>
                  </a:lnTo>
                  <a:lnTo>
                    <a:pt x="11" y="39"/>
                  </a:lnTo>
                  <a:lnTo>
                    <a:pt x="0" y="73"/>
                  </a:lnTo>
                  <a:lnTo>
                    <a:pt x="0" y="101"/>
                  </a:lnTo>
                  <a:lnTo>
                    <a:pt x="11" y="135"/>
                  </a:lnTo>
                  <a:lnTo>
                    <a:pt x="33" y="158"/>
                  </a:lnTo>
                  <a:lnTo>
                    <a:pt x="57" y="174"/>
                  </a:lnTo>
                  <a:lnTo>
                    <a:pt x="96" y="174"/>
                  </a:lnTo>
                  <a:lnTo>
                    <a:pt x="118" y="158"/>
                  </a:lnTo>
                  <a:lnTo>
                    <a:pt x="146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8" name="Freeform 187"/>
            <p:cNvSpPr>
              <a:spLocks noChangeArrowheads="1"/>
            </p:cNvSpPr>
            <p:nvPr/>
          </p:nvSpPr>
          <p:spPr bwMode="auto">
            <a:xfrm>
              <a:off x="948" y="1635"/>
              <a:ext cx="39" cy="59"/>
            </a:xfrm>
            <a:custGeom>
              <a:avLst/>
              <a:gdLst>
                <a:gd name="T0" fmla="*/ 0 w 172"/>
                <a:gd name="T1" fmla="*/ 0 h 259"/>
                <a:gd name="T2" fmla="*/ 0 w 172"/>
                <a:gd name="T3" fmla="*/ 0 h 259"/>
                <a:gd name="T4" fmla="*/ 0 w 172"/>
                <a:gd name="T5" fmla="*/ 0 h 259"/>
                <a:gd name="T6" fmla="*/ 0 w 172"/>
                <a:gd name="T7" fmla="*/ 0 h 259"/>
                <a:gd name="T8" fmla="*/ 0 w 172"/>
                <a:gd name="T9" fmla="*/ 0 h 259"/>
                <a:gd name="T10" fmla="*/ 0 w 172"/>
                <a:gd name="T11" fmla="*/ 0 h 259"/>
                <a:gd name="T12" fmla="*/ 0 w 172"/>
                <a:gd name="T13" fmla="*/ 0 h 259"/>
                <a:gd name="T14" fmla="*/ 0 w 172"/>
                <a:gd name="T15" fmla="*/ 0 h 259"/>
                <a:gd name="T16" fmla="*/ 0 w 172"/>
                <a:gd name="T17" fmla="*/ 0 h 259"/>
                <a:gd name="T18" fmla="*/ 0 w 172"/>
                <a:gd name="T19" fmla="*/ 0 h 259"/>
                <a:gd name="T20" fmla="*/ 0 w 172"/>
                <a:gd name="T21" fmla="*/ 0 h 259"/>
                <a:gd name="T22" fmla="*/ 0 w 172"/>
                <a:gd name="T23" fmla="*/ 0 h 259"/>
                <a:gd name="T24" fmla="*/ 0 w 172"/>
                <a:gd name="T25" fmla="*/ 0 h 259"/>
                <a:gd name="T26" fmla="*/ 0 w 172"/>
                <a:gd name="T27" fmla="*/ 0 h 259"/>
                <a:gd name="T28" fmla="*/ 0 w 172"/>
                <a:gd name="T29" fmla="*/ 0 h 259"/>
                <a:gd name="T30" fmla="*/ 0 w 172"/>
                <a:gd name="T31" fmla="*/ 0 h 259"/>
                <a:gd name="T32" fmla="*/ 0 w 172"/>
                <a:gd name="T33" fmla="*/ 0 h 259"/>
                <a:gd name="T34" fmla="*/ 0 w 172"/>
                <a:gd name="T35" fmla="*/ 0 h 259"/>
                <a:gd name="T36" fmla="*/ 0 w 172"/>
                <a:gd name="T37" fmla="*/ 0 h 259"/>
                <a:gd name="T38" fmla="*/ 0 w 172"/>
                <a:gd name="T39" fmla="*/ 0 h 2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2"/>
                <a:gd name="T61" fmla="*/ 0 h 259"/>
                <a:gd name="T62" fmla="*/ 172 w 172"/>
                <a:gd name="T63" fmla="*/ 259 h 2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2" h="259">
                  <a:moveTo>
                    <a:pt x="171" y="39"/>
                  </a:moveTo>
                  <a:lnTo>
                    <a:pt x="147" y="11"/>
                  </a:lnTo>
                  <a:lnTo>
                    <a:pt x="109" y="0"/>
                  </a:lnTo>
                  <a:lnTo>
                    <a:pt x="57" y="0"/>
                  </a:lnTo>
                  <a:lnTo>
                    <a:pt x="23" y="11"/>
                  </a:lnTo>
                  <a:lnTo>
                    <a:pt x="0" y="39"/>
                  </a:lnTo>
                  <a:lnTo>
                    <a:pt x="0" y="62"/>
                  </a:lnTo>
                  <a:lnTo>
                    <a:pt x="12" y="88"/>
                  </a:lnTo>
                  <a:lnTo>
                    <a:pt x="23" y="100"/>
                  </a:lnTo>
                  <a:lnTo>
                    <a:pt x="46" y="112"/>
                  </a:lnTo>
                  <a:lnTo>
                    <a:pt x="120" y="135"/>
                  </a:lnTo>
                  <a:lnTo>
                    <a:pt x="147" y="150"/>
                  </a:lnTo>
                  <a:lnTo>
                    <a:pt x="159" y="161"/>
                  </a:lnTo>
                  <a:lnTo>
                    <a:pt x="171" y="185"/>
                  </a:lnTo>
                  <a:lnTo>
                    <a:pt x="171" y="223"/>
                  </a:lnTo>
                  <a:lnTo>
                    <a:pt x="147" y="247"/>
                  </a:lnTo>
                  <a:lnTo>
                    <a:pt x="109" y="258"/>
                  </a:lnTo>
                  <a:lnTo>
                    <a:pt x="57" y="258"/>
                  </a:lnTo>
                  <a:lnTo>
                    <a:pt x="23" y="247"/>
                  </a:lnTo>
                  <a:lnTo>
                    <a:pt x="0" y="223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9" name="Freeform 188"/>
            <p:cNvSpPr>
              <a:spLocks noChangeArrowheads="1"/>
            </p:cNvSpPr>
            <p:nvPr/>
          </p:nvSpPr>
          <p:spPr bwMode="auto">
            <a:xfrm>
              <a:off x="1003" y="1655"/>
              <a:ext cx="34" cy="39"/>
            </a:xfrm>
            <a:custGeom>
              <a:avLst/>
              <a:gdLst>
                <a:gd name="T0" fmla="*/ 0 w 151"/>
                <a:gd name="T1" fmla="*/ 0 h 171"/>
                <a:gd name="T2" fmla="*/ 0 w 151"/>
                <a:gd name="T3" fmla="*/ 0 h 171"/>
                <a:gd name="T4" fmla="*/ 0 w 151"/>
                <a:gd name="T5" fmla="*/ 0 h 171"/>
                <a:gd name="T6" fmla="*/ 0 w 151"/>
                <a:gd name="T7" fmla="*/ 0 h 171"/>
                <a:gd name="T8" fmla="*/ 0 w 151"/>
                <a:gd name="T9" fmla="*/ 0 h 171"/>
                <a:gd name="T10" fmla="*/ 0 w 151"/>
                <a:gd name="T11" fmla="*/ 0 h 171"/>
                <a:gd name="T12" fmla="*/ 0 w 151"/>
                <a:gd name="T13" fmla="*/ 0 h 171"/>
                <a:gd name="T14" fmla="*/ 0 w 151"/>
                <a:gd name="T15" fmla="*/ 0 h 171"/>
                <a:gd name="T16" fmla="*/ 0 w 151"/>
                <a:gd name="T17" fmla="*/ 0 h 171"/>
                <a:gd name="T18" fmla="*/ 0 w 151"/>
                <a:gd name="T19" fmla="*/ 0 h 171"/>
                <a:gd name="T20" fmla="*/ 0 w 151"/>
                <a:gd name="T21" fmla="*/ 0 h 171"/>
                <a:gd name="T22" fmla="*/ 0 w 151"/>
                <a:gd name="T23" fmla="*/ 0 h 171"/>
                <a:gd name="T24" fmla="*/ 0 w 151"/>
                <a:gd name="T25" fmla="*/ 0 h 171"/>
                <a:gd name="T26" fmla="*/ 0 w 151"/>
                <a:gd name="T27" fmla="*/ 0 h 171"/>
                <a:gd name="T28" fmla="*/ 0 w 151"/>
                <a:gd name="T29" fmla="*/ 0 h 171"/>
                <a:gd name="T30" fmla="*/ 0 w 151"/>
                <a:gd name="T31" fmla="*/ 0 h 171"/>
                <a:gd name="T32" fmla="*/ 0 w 151"/>
                <a:gd name="T33" fmla="*/ 0 h 1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1"/>
                <a:gd name="T52" fmla="*/ 0 h 171"/>
                <a:gd name="T53" fmla="*/ 151 w 151"/>
                <a:gd name="T54" fmla="*/ 171 h 1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1" h="171">
                  <a:moveTo>
                    <a:pt x="0" y="73"/>
                  </a:moveTo>
                  <a:lnTo>
                    <a:pt x="150" y="73"/>
                  </a:lnTo>
                  <a:lnTo>
                    <a:pt x="150" y="47"/>
                  </a:lnTo>
                  <a:lnTo>
                    <a:pt x="135" y="23"/>
                  </a:lnTo>
                  <a:lnTo>
                    <a:pt x="123" y="12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39" y="12"/>
                  </a:lnTo>
                  <a:lnTo>
                    <a:pt x="15" y="3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15" y="135"/>
                  </a:lnTo>
                  <a:lnTo>
                    <a:pt x="39" y="159"/>
                  </a:lnTo>
                  <a:lnTo>
                    <a:pt x="61" y="170"/>
                  </a:lnTo>
                  <a:lnTo>
                    <a:pt x="101" y="170"/>
                  </a:lnTo>
                  <a:lnTo>
                    <a:pt x="123" y="159"/>
                  </a:lnTo>
                  <a:lnTo>
                    <a:pt x="150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0" name="Freeform 189"/>
            <p:cNvSpPr>
              <a:spLocks noChangeArrowheads="1"/>
            </p:cNvSpPr>
            <p:nvPr/>
          </p:nvSpPr>
          <p:spPr bwMode="auto">
            <a:xfrm>
              <a:off x="1053" y="1655"/>
              <a:ext cx="33" cy="39"/>
            </a:xfrm>
            <a:custGeom>
              <a:avLst/>
              <a:gdLst>
                <a:gd name="T0" fmla="*/ 0 w 147"/>
                <a:gd name="T1" fmla="*/ 0 h 171"/>
                <a:gd name="T2" fmla="*/ 0 w 147"/>
                <a:gd name="T3" fmla="*/ 0 h 171"/>
                <a:gd name="T4" fmla="*/ 0 w 147"/>
                <a:gd name="T5" fmla="*/ 0 h 171"/>
                <a:gd name="T6" fmla="*/ 0 w 147"/>
                <a:gd name="T7" fmla="*/ 0 h 171"/>
                <a:gd name="T8" fmla="*/ 0 w 147"/>
                <a:gd name="T9" fmla="*/ 0 h 171"/>
                <a:gd name="T10" fmla="*/ 0 w 147"/>
                <a:gd name="T11" fmla="*/ 0 h 171"/>
                <a:gd name="T12" fmla="*/ 0 w 147"/>
                <a:gd name="T13" fmla="*/ 0 h 171"/>
                <a:gd name="T14" fmla="*/ 0 w 147"/>
                <a:gd name="T15" fmla="*/ 0 h 171"/>
                <a:gd name="T16" fmla="*/ 0 w 147"/>
                <a:gd name="T17" fmla="*/ 0 h 171"/>
                <a:gd name="T18" fmla="*/ 0 w 147"/>
                <a:gd name="T19" fmla="*/ 0 h 171"/>
                <a:gd name="T20" fmla="*/ 0 w 147"/>
                <a:gd name="T21" fmla="*/ 0 h 171"/>
                <a:gd name="T22" fmla="*/ 0 w 147"/>
                <a:gd name="T23" fmla="*/ 0 h 171"/>
                <a:gd name="T24" fmla="*/ 0 w 147"/>
                <a:gd name="T25" fmla="*/ 0 h 171"/>
                <a:gd name="T26" fmla="*/ 0 w 147"/>
                <a:gd name="T27" fmla="*/ 0 h 1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7"/>
                <a:gd name="T43" fmla="*/ 0 h 171"/>
                <a:gd name="T44" fmla="*/ 147 w 147"/>
                <a:gd name="T45" fmla="*/ 171 h 1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7" h="171">
                  <a:moveTo>
                    <a:pt x="146" y="35"/>
                  </a:moveTo>
                  <a:lnTo>
                    <a:pt x="122" y="12"/>
                  </a:lnTo>
                  <a:lnTo>
                    <a:pt x="99" y="0"/>
                  </a:lnTo>
                  <a:lnTo>
                    <a:pt x="60" y="0"/>
                  </a:lnTo>
                  <a:lnTo>
                    <a:pt x="38" y="12"/>
                  </a:lnTo>
                  <a:lnTo>
                    <a:pt x="11" y="3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11" y="135"/>
                  </a:lnTo>
                  <a:lnTo>
                    <a:pt x="38" y="159"/>
                  </a:lnTo>
                  <a:lnTo>
                    <a:pt x="60" y="170"/>
                  </a:lnTo>
                  <a:lnTo>
                    <a:pt x="99" y="170"/>
                  </a:lnTo>
                  <a:lnTo>
                    <a:pt x="122" y="159"/>
                  </a:lnTo>
                  <a:lnTo>
                    <a:pt x="146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" name="Line 190"/>
            <p:cNvSpPr>
              <a:spLocks noChangeShapeType="1"/>
            </p:cNvSpPr>
            <p:nvPr/>
          </p:nvSpPr>
          <p:spPr bwMode="auto">
            <a:xfrm flipV="1">
              <a:off x="1103" y="1654"/>
              <a:ext cx="1" cy="2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" name="Freeform 191"/>
            <p:cNvSpPr>
              <a:spLocks noChangeArrowheads="1"/>
            </p:cNvSpPr>
            <p:nvPr/>
          </p:nvSpPr>
          <p:spPr bwMode="auto">
            <a:xfrm>
              <a:off x="1103" y="1682"/>
              <a:ext cx="31" cy="14"/>
            </a:xfrm>
            <a:custGeom>
              <a:avLst/>
              <a:gdLst>
                <a:gd name="T0" fmla="*/ 0 w 135"/>
                <a:gd name="T1" fmla="*/ 0 h 63"/>
                <a:gd name="T2" fmla="*/ 0 w 135"/>
                <a:gd name="T3" fmla="*/ 0 h 63"/>
                <a:gd name="T4" fmla="*/ 0 w 135"/>
                <a:gd name="T5" fmla="*/ 0 h 63"/>
                <a:gd name="T6" fmla="*/ 0 w 135"/>
                <a:gd name="T7" fmla="*/ 0 h 63"/>
                <a:gd name="T8" fmla="*/ 0 w 135"/>
                <a:gd name="T9" fmla="*/ 0 h 63"/>
                <a:gd name="T10" fmla="*/ 0 w 135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63"/>
                <a:gd name="T20" fmla="*/ 135 w 13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63">
                  <a:moveTo>
                    <a:pt x="0" y="0"/>
                  </a:moveTo>
                  <a:lnTo>
                    <a:pt x="12" y="47"/>
                  </a:lnTo>
                  <a:lnTo>
                    <a:pt x="34" y="62"/>
                  </a:lnTo>
                  <a:lnTo>
                    <a:pt x="72" y="62"/>
                  </a:lnTo>
                  <a:lnTo>
                    <a:pt x="96" y="47"/>
                  </a:lnTo>
                  <a:lnTo>
                    <a:pt x="134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" name="Line 192"/>
            <p:cNvSpPr>
              <a:spLocks noChangeShapeType="1"/>
            </p:cNvSpPr>
            <p:nvPr/>
          </p:nvSpPr>
          <p:spPr bwMode="auto">
            <a:xfrm flipV="1">
              <a:off x="1133" y="1654"/>
              <a:ext cx="1" cy="4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" name="Line 193"/>
            <p:cNvSpPr>
              <a:spLocks noChangeShapeType="1"/>
            </p:cNvSpPr>
            <p:nvPr/>
          </p:nvSpPr>
          <p:spPr bwMode="auto">
            <a:xfrm>
              <a:off x="1155" y="1655"/>
              <a:ext cx="1" cy="3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" name="Freeform 194"/>
            <p:cNvSpPr>
              <a:spLocks noChangeArrowheads="1"/>
            </p:cNvSpPr>
            <p:nvPr/>
          </p:nvSpPr>
          <p:spPr bwMode="auto">
            <a:xfrm>
              <a:off x="1155" y="1655"/>
              <a:ext cx="22" cy="17"/>
            </a:xfrm>
            <a:custGeom>
              <a:avLst/>
              <a:gdLst>
                <a:gd name="T0" fmla="*/ 0 w 98"/>
                <a:gd name="T1" fmla="*/ 0 h 75"/>
                <a:gd name="T2" fmla="*/ 0 w 98"/>
                <a:gd name="T3" fmla="*/ 0 h 75"/>
                <a:gd name="T4" fmla="*/ 0 w 98"/>
                <a:gd name="T5" fmla="*/ 0 h 75"/>
                <a:gd name="T6" fmla="*/ 0 w 98"/>
                <a:gd name="T7" fmla="*/ 0 h 75"/>
                <a:gd name="T8" fmla="*/ 0 w 98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75"/>
                <a:gd name="T17" fmla="*/ 98 w 98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75">
                  <a:moveTo>
                    <a:pt x="0" y="74"/>
                  </a:moveTo>
                  <a:lnTo>
                    <a:pt x="15" y="35"/>
                  </a:lnTo>
                  <a:lnTo>
                    <a:pt x="39" y="12"/>
                  </a:lnTo>
                  <a:lnTo>
                    <a:pt x="63" y="0"/>
                  </a:lnTo>
                  <a:lnTo>
                    <a:pt x="97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" name="Freeform 195"/>
            <p:cNvSpPr>
              <a:spLocks noChangeArrowheads="1"/>
            </p:cNvSpPr>
            <p:nvPr/>
          </p:nvSpPr>
          <p:spPr bwMode="auto">
            <a:xfrm>
              <a:off x="1191" y="1655"/>
              <a:ext cx="34" cy="39"/>
            </a:xfrm>
            <a:custGeom>
              <a:avLst/>
              <a:gdLst>
                <a:gd name="T0" fmla="*/ 0 w 148"/>
                <a:gd name="T1" fmla="*/ 0 h 171"/>
                <a:gd name="T2" fmla="*/ 0 w 148"/>
                <a:gd name="T3" fmla="*/ 0 h 171"/>
                <a:gd name="T4" fmla="*/ 0 w 148"/>
                <a:gd name="T5" fmla="*/ 0 h 171"/>
                <a:gd name="T6" fmla="*/ 0 w 148"/>
                <a:gd name="T7" fmla="*/ 0 h 171"/>
                <a:gd name="T8" fmla="*/ 0 w 148"/>
                <a:gd name="T9" fmla="*/ 0 h 171"/>
                <a:gd name="T10" fmla="*/ 0 w 148"/>
                <a:gd name="T11" fmla="*/ 0 h 171"/>
                <a:gd name="T12" fmla="*/ 0 w 148"/>
                <a:gd name="T13" fmla="*/ 0 h 171"/>
                <a:gd name="T14" fmla="*/ 0 w 148"/>
                <a:gd name="T15" fmla="*/ 0 h 171"/>
                <a:gd name="T16" fmla="*/ 0 w 148"/>
                <a:gd name="T17" fmla="*/ 0 h 171"/>
                <a:gd name="T18" fmla="*/ 0 w 148"/>
                <a:gd name="T19" fmla="*/ 0 h 171"/>
                <a:gd name="T20" fmla="*/ 0 w 148"/>
                <a:gd name="T21" fmla="*/ 0 h 171"/>
                <a:gd name="T22" fmla="*/ 0 w 148"/>
                <a:gd name="T23" fmla="*/ 0 h 171"/>
                <a:gd name="T24" fmla="*/ 0 w 148"/>
                <a:gd name="T25" fmla="*/ 0 h 171"/>
                <a:gd name="T26" fmla="*/ 0 w 148"/>
                <a:gd name="T27" fmla="*/ 0 h 171"/>
                <a:gd name="T28" fmla="*/ 0 w 148"/>
                <a:gd name="T29" fmla="*/ 0 h 171"/>
                <a:gd name="T30" fmla="*/ 0 w 148"/>
                <a:gd name="T31" fmla="*/ 0 h 171"/>
                <a:gd name="T32" fmla="*/ 0 w 148"/>
                <a:gd name="T33" fmla="*/ 0 h 1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8"/>
                <a:gd name="T52" fmla="*/ 0 h 171"/>
                <a:gd name="T53" fmla="*/ 148 w 148"/>
                <a:gd name="T54" fmla="*/ 171 h 1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8" h="171">
                  <a:moveTo>
                    <a:pt x="0" y="73"/>
                  </a:moveTo>
                  <a:lnTo>
                    <a:pt x="147" y="73"/>
                  </a:lnTo>
                  <a:lnTo>
                    <a:pt x="147" y="47"/>
                  </a:lnTo>
                  <a:lnTo>
                    <a:pt x="135" y="23"/>
                  </a:lnTo>
                  <a:lnTo>
                    <a:pt x="123" y="12"/>
                  </a:lnTo>
                  <a:lnTo>
                    <a:pt x="100" y="0"/>
                  </a:lnTo>
                  <a:lnTo>
                    <a:pt x="61" y="0"/>
                  </a:lnTo>
                  <a:lnTo>
                    <a:pt x="38" y="12"/>
                  </a:lnTo>
                  <a:lnTo>
                    <a:pt x="11" y="3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11" y="135"/>
                  </a:lnTo>
                  <a:lnTo>
                    <a:pt x="38" y="159"/>
                  </a:lnTo>
                  <a:lnTo>
                    <a:pt x="61" y="170"/>
                  </a:lnTo>
                  <a:lnTo>
                    <a:pt x="100" y="170"/>
                  </a:lnTo>
                  <a:lnTo>
                    <a:pt x="123" y="159"/>
                  </a:lnTo>
                  <a:lnTo>
                    <a:pt x="147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" name="Line 196"/>
            <p:cNvSpPr>
              <a:spLocks noChangeShapeType="1"/>
            </p:cNvSpPr>
            <p:nvPr/>
          </p:nvSpPr>
          <p:spPr bwMode="auto">
            <a:xfrm flipV="1">
              <a:off x="1242" y="1634"/>
              <a:ext cx="1" cy="6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" name="Freeform 197"/>
            <p:cNvSpPr>
              <a:spLocks noChangeArrowheads="1"/>
            </p:cNvSpPr>
            <p:nvPr/>
          </p:nvSpPr>
          <p:spPr bwMode="auto">
            <a:xfrm>
              <a:off x="1265" y="1655"/>
              <a:ext cx="34" cy="39"/>
            </a:xfrm>
            <a:custGeom>
              <a:avLst/>
              <a:gdLst>
                <a:gd name="T0" fmla="*/ 0 w 148"/>
                <a:gd name="T1" fmla="*/ 0 h 171"/>
                <a:gd name="T2" fmla="*/ 0 w 148"/>
                <a:gd name="T3" fmla="*/ 0 h 171"/>
                <a:gd name="T4" fmla="*/ 0 w 148"/>
                <a:gd name="T5" fmla="*/ 0 h 171"/>
                <a:gd name="T6" fmla="*/ 0 60000 65536"/>
                <a:gd name="T7" fmla="*/ 0 60000 65536"/>
                <a:gd name="T8" fmla="*/ 0 60000 65536"/>
                <a:gd name="T9" fmla="*/ 0 w 148"/>
                <a:gd name="T10" fmla="*/ 0 h 171"/>
                <a:gd name="T11" fmla="*/ 148 w 148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71">
                  <a:moveTo>
                    <a:pt x="0" y="0"/>
                  </a:moveTo>
                  <a:lnTo>
                    <a:pt x="77" y="170"/>
                  </a:lnTo>
                  <a:lnTo>
                    <a:pt x="147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" name="Freeform 198"/>
            <p:cNvSpPr>
              <a:spLocks noChangeArrowheads="1"/>
            </p:cNvSpPr>
            <p:nvPr/>
          </p:nvSpPr>
          <p:spPr bwMode="auto">
            <a:xfrm>
              <a:off x="1263" y="1693"/>
              <a:ext cx="20" cy="20"/>
            </a:xfrm>
            <a:custGeom>
              <a:avLst/>
              <a:gdLst>
                <a:gd name="T0" fmla="*/ 0 w 89"/>
                <a:gd name="T1" fmla="*/ 0 h 87"/>
                <a:gd name="T2" fmla="*/ 0 w 89"/>
                <a:gd name="T3" fmla="*/ 0 h 87"/>
                <a:gd name="T4" fmla="*/ 0 w 89"/>
                <a:gd name="T5" fmla="*/ 0 h 87"/>
                <a:gd name="T6" fmla="*/ 0 w 89"/>
                <a:gd name="T7" fmla="*/ 0 h 87"/>
                <a:gd name="T8" fmla="*/ 0 w 89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87"/>
                <a:gd name="T17" fmla="*/ 89 w 89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87">
                  <a:moveTo>
                    <a:pt x="88" y="0"/>
                  </a:moveTo>
                  <a:lnTo>
                    <a:pt x="61" y="47"/>
                  </a:lnTo>
                  <a:lnTo>
                    <a:pt x="38" y="75"/>
                  </a:lnTo>
                  <a:lnTo>
                    <a:pt x="11" y="86"/>
                  </a:lnTo>
                  <a:lnTo>
                    <a:pt x="0" y="8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" name="Freeform 199"/>
            <p:cNvSpPr>
              <a:spLocks noChangeArrowheads="1"/>
            </p:cNvSpPr>
            <p:nvPr/>
          </p:nvSpPr>
          <p:spPr bwMode="auto">
            <a:xfrm>
              <a:off x="1000" y="1525"/>
              <a:ext cx="41" cy="59"/>
            </a:xfrm>
            <a:custGeom>
              <a:avLst/>
              <a:gdLst>
                <a:gd name="T0" fmla="*/ 0 w 182"/>
                <a:gd name="T1" fmla="*/ 0 h 259"/>
                <a:gd name="T2" fmla="*/ 0 w 182"/>
                <a:gd name="T3" fmla="*/ 0 h 259"/>
                <a:gd name="T4" fmla="*/ 0 w 182"/>
                <a:gd name="T5" fmla="*/ 0 h 259"/>
                <a:gd name="T6" fmla="*/ 0 w 182"/>
                <a:gd name="T7" fmla="*/ 0 h 259"/>
                <a:gd name="T8" fmla="*/ 0 w 182"/>
                <a:gd name="T9" fmla="*/ 0 h 259"/>
                <a:gd name="T10" fmla="*/ 0 w 182"/>
                <a:gd name="T11" fmla="*/ 0 h 259"/>
                <a:gd name="T12" fmla="*/ 0 w 182"/>
                <a:gd name="T13" fmla="*/ 0 h 259"/>
                <a:gd name="T14" fmla="*/ 0 w 182"/>
                <a:gd name="T15" fmla="*/ 0 h 259"/>
                <a:gd name="T16" fmla="*/ 0 w 182"/>
                <a:gd name="T17" fmla="*/ 0 h 259"/>
                <a:gd name="T18" fmla="*/ 0 w 182"/>
                <a:gd name="T19" fmla="*/ 0 h 259"/>
                <a:gd name="T20" fmla="*/ 0 w 182"/>
                <a:gd name="T21" fmla="*/ 0 h 259"/>
                <a:gd name="T22" fmla="*/ 0 w 182"/>
                <a:gd name="T23" fmla="*/ 0 h 259"/>
                <a:gd name="T24" fmla="*/ 0 w 182"/>
                <a:gd name="T25" fmla="*/ 0 h 259"/>
                <a:gd name="T26" fmla="*/ 0 w 182"/>
                <a:gd name="T27" fmla="*/ 0 h 259"/>
                <a:gd name="T28" fmla="*/ 0 w 182"/>
                <a:gd name="T29" fmla="*/ 0 h 259"/>
                <a:gd name="T30" fmla="*/ 0 w 182"/>
                <a:gd name="T31" fmla="*/ 0 h 259"/>
                <a:gd name="T32" fmla="*/ 0 w 182"/>
                <a:gd name="T33" fmla="*/ 0 h 259"/>
                <a:gd name="T34" fmla="*/ 0 w 182"/>
                <a:gd name="T35" fmla="*/ 0 h 2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2"/>
                <a:gd name="T55" fmla="*/ 0 h 259"/>
                <a:gd name="T56" fmla="*/ 182 w 182"/>
                <a:gd name="T57" fmla="*/ 259 h 2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2" h="259">
                  <a:moveTo>
                    <a:pt x="181" y="61"/>
                  </a:moveTo>
                  <a:lnTo>
                    <a:pt x="165" y="38"/>
                  </a:lnTo>
                  <a:lnTo>
                    <a:pt x="142" y="14"/>
                  </a:lnTo>
                  <a:lnTo>
                    <a:pt x="118" y="0"/>
                  </a:lnTo>
                  <a:lnTo>
                    <a:pt x="73" y="0"/>
                  </a:lnTo>
                  <a:lnTo>
                    <a:pt x="45" y="14"/>
                  </a:lnTo>
                  <a:lnTo>
                    <a:pt x="22" y="38"/>
                  </a:lnTo>
                  <a:lnTo>
                    <a:pt x="11" y="61"/>
                  </a:lnTo>
                  <a:lnTo>
                    <a:pt x="0" y="100"/>
                  </a:lnTo>
                  <a:lnTo>
                    <a:pt x="0" y="161"/>
                  </a:lnTo>
                  <a:lnTo>
                    <a:pt x="11" y="196"/>
                  </a:lnTo>
                  <a:lnTo>
                    <a:pt x="22" y="223"/>
                  </a:lnTo>
                  <a:lnTo>
                    <a:pt x="45" y="242"/>
                  </a:lnTo>
                  <a:lnTo>
                    <a:pt x="73" y="258"/>
                  </a:lnTo>
                  <a:lnTo>
                    <a:pt x="118" y="258"/>
                  </a:lnTo>
                  <a:lnTo>
                    <a:pt x="142" y="242"/>
                  </a:lnTo>
                  <a:lnTo>
                    <a:pt x="165" y="223"/>
                  </a:lnTo>
                  <a:lnTo>
                    <a:pt x="181" y="19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" name="Line 200"/>
            <p:cNvSpPr>
              <a:spLocks noChangeShapeType="1"/>
            </p:cNvSpPr>
            <p:nvPr/>
          </p:nvSpPr>
          <p:spPr bwMode="auto">
            <a:xfrm flipV="1">
              <a:off x="1057" y="1523"/>
              <a:ext cx="1" cy="6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" name="Line 201"/>
            <p:cNvSpPr>
              <a:spLocks noChangeShapeType="1"/>
            </p:cNvSpPr>
            <p:nvPr/>
          </p:nvSpPr>
          <p:spPr bwMode="auto">
            <a:xfrm>
              <a:off x="1112" y="1545"/>
              <a:ext cx="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" name="Freeform 202"/>
            <p:cNvSpPr>
              <a:spLocks noChangeArrowheads="1"/>
            </p:cNvSpPr>
            <p:nvPr/>
          </p:nvSpPr>
          <p:spPr bwMode="auto">
            <a:xfrm>
              <a:off x="1079" y="1545"/>
              <a:ext cx="33" cy="39"/>
            </a:xfrm>
            <a:custGeom>
              <a:avLst/>
              <a:gdLst>
                <a:gd name="T0" fmla="*/ 0 w 147"/>
                <a:gd name="T1" fmla="*/ 0 h 171"/>
                <a:gd name="T2" fmla="*/ 0 w 147"/>
                <a:gd name="T3" fmla="*/ 0 h 171"/>
                <a:gd name="T4" fmla="*/ 0 w 147"/>
                <a:gd name="T5" fmla="*/ 0 h 171"/>
                <a:gd name="T6" fmla="*/ 0 w 147"/>
                <a:gd name="T7" fmla="*/ 0 h 171"/>
                <a:gd name="T8" fmla="*/ 0 w 147"/>
                <a:gd name="T9" fmla="*/ 0 h 171"/>
                <a:gd name="T10" fmla="*/ 0 w 147"/>
                <a:gd name="T11" fmla="*/ 0 h 171"/>
                <a:gd name="T12" fmla="*/ 0 w 147"/>
                <a:gd name="T13" fmla="*/ 0 h 171"/>
                <a:gd name="T14" fmla="*/ 0 w 147"/>
                <a:gd name="T15" fmla="*/ 0 h 171"/>
                <a:gd name="T16" fmla="*/ 0 w 147"/>
                <a:gd name="T17" fmla="*/ 0 h 171"/>
                <a:gd name="T18" fmla="*/ 0 w 147"/>
                <a:gd name="T19" fmla="*/ 0 h 171"/>
                <a:gd name="T20" fmla="*/ 0 w 147"/>
                <a:gd name="T21" fmla="*/ 0 h 171"/>
                <a:gd name="T22" fmla="*/ 0 w 147"/>
                <a:gd name="T23" fmla="*/ 0 h 171"/>
                <a:gd name="T24" fmla="*/ 0 w 147"/>
                <a:gd name="T25" fmla="*/ 0 h 171"/>
                <a:gd name="T26" fmla="*/ 0 w 147"/>
                <a:gd name="T27" fmla="*/ 0 h 1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7"/>
                <a:gd name="T43" fmla="*/ 0 h 171"/>
                <a:gd name="T44" fmla="*/ 147 w 147"/>
                <a:gd name="T45" fmla="*/ 171 h 1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7" h="171">
                  <a:moveTo>
                    <a:pt x="146" y="34"/>
                  </a:moveTo>
                  <a:lnTo>
                    <a:pt x="119" y="12"/>
                  </a:lnTo>
                  <a:lnTo>
                    <a:pt x="99" y="0"/>
                  </a:lnTo>
                  <a:lnTo>
                    <a:pt x="60" y="0"/>
                  </a:lnTo>
                  <a:lnTo>
                    <a:pt x="38" y="12"/>
                  </a:lnTo>
                  <a:lnTo>
                    <a:pt x="14" y="34"/>
                  </a:lnTo>
                  <a:lnTo>
                    <a:pt x="0" y="74"/>
                  </a:lnTo>
                  <a:lnTo>
                    <a:pt x="0" y="96"/>
                  </a:lnTo>
                  <a:lnTo>
                    <a:pt x="14" y="135"/>
                  </a:lnTo>
                  <a:lnTo>
                    <a:pt x="38" y="154"/>
                  </a:lnTo>
                  <a:lnTo>
                    <a:pt x="60" y="170"/>
                  </a:lnTo>
                  <a:lnTo>
                    <a:pt x="99" y="170"/>
                  </a:lnTo>
                  <a:lnTo>
                    <a:pt x="119" y="154"/>
                  </a:lnTo>
                  <a:lnTo>
                    <a:pt x="146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4" name="Line 203"/>
            <p:cNvSpPr>
              <a:spLocks noChangeShapeType="1"/>
            </p:cNvSpPr>
            <p:nvPr/>
          </p:nvSpPr>
          <p:spPr bwMode="auto">
            <a:xfrm flipV="1">
              <a:off x="1131" y="1543"/>
              <a:ext cx="1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5" name="Freeform 204"/>
            <p:cNvSpPr>
              <a:spLocks noChangeArrowheads="1"/>
            </p:cNvSpPr>
            <p:nvPr/>
          </p:nvSpPr>
          <p:spPr bwMode="auto">
            <a:xfrm>
              <a:off x="1131" y="1545"/>
              <a:ext cx="31" cy="39"/>
            </a:xfrm>
            <a:custGeom>
              <a:avLst/>
              <a:gdLst>
                <a:gd name="T0" fmla="*/ 0 w 137"/>
                <a:gd name="T1" fmla="*/ 0 h 171"/>
                <a:gd name="T2" fmla="*/ 0 w 137"/>
                <a:gd name="T3" fmla="*/ 0 h 171"/>
                <a:gd name="T4" fmla="*/ 0 w 137"/>
                <a:gd name="T5" fmla="*/ 0 h 171"/>
                <a:gd name="T6" fmla="*/ 0 w 137"/>
                <a:gd name="T7" fmla="*/ 0 h 171"/>
                <a:gd name="T8" fmla="*/ 0 w 137"/>
                <a:gd name="T9" fmla="*/ 0 h 171"/>
                <a:gd name="T10" fmla="*/ 0 w 137"/>
                <a:gd name="T11" fmla="*/ 0 h 171"/>
                <a:gd name="T12" fmla="*/ 0 w 137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171"/>
                <a:gd name="T23" fmla="*/ 137 w 137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171">
                  <a:moveTo>
                    <a:pt x="0" y="47"/>
                  </a:moveTo>
                  <a:lnTo>
                    <a:pt x="40" y="12"/>
                  </a:lnTo>
                  <a:lnTo>
                    <a:pt x="62" y="0"/>
                  </a:lnTo>
                  <a:lnTo>
                    <a:pt x="101" y="0"/>
                  </a:lnTo>
                  <a:lnTo>
                    <a:pt x="125" y="12"/>
                  </a:lnTo>
                  <a:lnTo>
                    <a:pt x="136" y="47"/>
                  </a:lnTo>
                  <a:lnTo>
                    <a:pt x="136" y="17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6" name="Freeform 205"/>
            <p:cNvSpPr>
              <a:spLocks noChangeArrowheads="1"/>
            </p:cNvSpPr>
            <p:nvPr/>
          </p:nvSpPr>
          <p:spPr bwMode="auto">
            <a:xfrm>
              <a:off x="1162" y="1545"/>
              <a:ext cx="31" cy="39"/>
            </a:xfrm>
            <a:custGeom>
              <a:avLst/>
              <a:gdLst>
                <a:gd name="T0" fmla="*/ 0 w 136"/>
                <a:gd name="T1" fmla="*/ 0 h 171"/>
                <a:gd name="T2" fmla="*/ 0 w 136"/>
                <a:gd name="T3" fmla="*/ 0 h 171"/>
                <a:gd name="T4" fmla="*/ 0 w 136"/>
                <a:gd name="T5" fmla="*/ 0 h 171"/>
                <a:gd name="T6" fmla="*/ 0 w 136"/>
                <a:gd name="T7" fmla="*/ 0 h 171"/>
                <a:gd name="T8" fmla="*/ 0 w 136"/>
                <a:gd name="T9" fmla="*/ 0 h 171"/>
                <a:gd name="T10" fmla="*/ 0 w 136"/>
                <a:gd name="T11" fmla="*/ 0 h 171"/>
                <a:gd name="T12" fmla="*/ 0 w 136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171"/>
                <a:gd name="T23" fmla="*/ 136 w 136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171">
                  <a:moveTo>
                    <a:pt x="0" y="47"/>
                  </a:moveTo>
                  <a:lnTo>
                    <a:pt x="39" y="12"/>
                  </a:lnTo>
                  <a:lnTo>
                    <a:pt x="61" y="0"/>
                  </a:lnTo>
                  <a:lnTo>
                    <a:pt x="99" y="0"/>
                  </a:lnTo>
                  <a:lnTo>
                    <a:pt x="123" y="12"/>
                  </a:lnTo>
                  <a:lnTo>
                    <a:pt x="135" y="47"/>
                  </a:lnTo>
                  <a:lnTo>
                    <a:pt x="135" y="17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7" name="Freeform 206"/>
            <p:cNvSpPr>
              <a:spLocks noChangeArrowheads="1"/>
            </p:cNvSpPr>
            <p:nvPr/>
          </p:nvSpPr>
          <p:spPr bwMode="auto">
            <a:xfrm>
              <a:off x="1215" y="1545"/>
              <a:ext cx="33" cy="58"/>
            </a:xfrm>
            <a:custGeom>
              <a:avLst/>
              <a:gdLst>
                <a:gd name="T0" fmla="*/ 0 w 147"/>
                <a:gd name="T1" fmla="*/ 0 h 256"/>
                <a:gd name="T2" fmla="*/ 0 w 147"/>
                <a:gd name="T3" fmla="*/ 0 h 256"/>
                <a:gd name="T4" fmla="*/ 0 w 147"/>
                <a:gd name="T5" fmla="*/ 0 h 256"/>
                <a:gd name="T6" fmla="*/ 0 w 147"/>
                <a:gd name="T7" fmla="*/ 0 h 256"/>
                <a:gd name="T8" fmla="*/ 0 w 147"/>
                <a:gd name="T9" fmla="*/ 0 h 256"/>
                <a:gd name="T10" fmla="*/ 0 w 147"/>
                <a:gd name="T11" fmla="*/ 0 h 256"/>
                <a:gd name="T12" fmla="*/ 0 w 147"/>
                <a:gd name="T13" fmla="*/ 0 h 256"/>
                <a:gd name="T14" fmla="*/ 0 w 147"/>
                <a:gd name="T15" fmla="*/ 0 h 256"/>
                <a:gd name="T16" fmla="*/ 0 w 147"/>
                <a:gd name="T17" fmla="*/ 0 h 256"/>
                <a:gd name="T18" fmla="*/ 0 w 147"/>
                <a:gd name="T19" fmla="*/ 0 h 256"/>
                <a:gd name="T20" fmla="*/ 0 w 147"/>
                <a:gd name="T21" fmla="*/ 0 h 256"/>
                <a:gd name="T22" fmla="*/ 0 w 147"/>
                <a:gd name="T23" fmla="*/ 0 h 256"/>
                <a:gd name="T24" fmla="*/ 0 w 147"/>
                <a:gd name="T25" fmla="*/ 0 h 256"/>
                <a:gd name="T26" fmla="*/ 0 w 147"/>
                <a:gd name="T27" fmla="*/ 0 h 256"/>
                <a:gd name="T28" fmla="*/ 0 w 147"/>
                <a:gd name="T29" fmla="*/ 0 h 256"/>
                <a:gd name="T30" fmla="*/ 0 w 147"/>
                <a:gd name="T31" fmla="*/ 0 h 2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7"/>
                <a:gd name="T49" fmla="*/ 0 h 256"/>
                <a:gd name="T50" fmla="*/ 147 w 147"/>
                <a:gd name="T51" fmla="*/ 256 h 2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7" h="256">
                  <a:moveTo>
                    <a:pt x="0" y="255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26" y="12"/>
                  </a:lnTo>
                  <a:lnTo>
                    <a:pt x="49" y="0"/>
                  </a:lnTo>
                  <a:lnTo>
                    <a:pt x="84" y="0"/>
                  </a:lnTo>
                  <a:lnTo>
                    <a:pt x="108" y="12"/>
                  </a:lnTo>
                  <a:lnTo>
                    <a:pt x="135" y="34"/>
                  </a:lnTo>
                  <a:lnTo>
                    <a:pt x="146" y="73"/>
                  </a:lnTo>
                  <a:lnTo>
                    <a:pt x="146" y="96"/>
                  </a:lnTo>
                  <a:lnTo>
                    <a:pt x="135" y="135"/>
                  </a:lnTo>
                  <a:lnTo>
                    <a:pt x="108" y="154"/>
                  </a:lnTo>
                  <a:lnTo>
                    <a:pt x="84" y="170"/>
                  </a:lnTo>
                  <a:lnTo>
                    <a:pt x="49" y="170"/>
                  </a:lnTo>
                  <a:lnTo>
                    <a:pt x="26" y="154"/>
                  </a:lnTo>
                  <a:lnTo>
                    <a:pt x="0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8" name="Line 207"/>
            <p:cNvSpPr>
              <a:spLocks noChangeShapeType="1"/>
            </p:cNvSpPr>
            <p:nvPr/>
          </p:nvSpPr>
          <p:spPr bwMode="auto">
            <a:xfrm>
              <a:off x="1333" y="2381"/>
              <a:ext cx="58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9" name="Freeform 208"/>
            <p:cNvSpPr>
              <a:spLocks noChangeArrowheads="1"/>
            </p:cNvSpPr>
            <p:nvPr/>
          </p:nvSpPr>
          <p:spPr bwMode="auto">
            <a:xfrm>
              <a:off x="1327" y="2381"/>
              <a:ext cx="15" cy="53"/>
            </a:xfrm>
            <a:custGeom>
              <a:avLst/>
              <a:gdLst>
                <a:gd name="T0" fmla="*/ 0 w 64"/>
                <a:gd name="T1" fmla="*/ 0 h 232"/>
                <a:gd name="T2" fmla="*/ 0 w 64"/>
                <a:gd name="T3" fmla="*/ 0 h 232"/>
                <a:gd name="T4" fmla="*/ 0 w 64"/>
                <a:gd name="T5" fmla="*/ 0 h 232"/>
                <a:gd name="T6" fmla="*/ 0 w 64"/>
                <a:gd name="T7" fmla="*/ 0 h 2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232"/>
                <a:gd name="T14" fmla="*/ 64 w 64"/>
                <a:gd name="T15" fmla="*/ 232 h 2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232">
                  <a:moveTo>
                    <a:pt x="63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63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0" name="Freeform 209"/>
            <p:cNvSpPr>
              <a:spLocks noChangeArrowheads="1"/>
            </p:cNvSpPr>
            <p:nvPr/>
          </p:nvSpPr>
          <p:spPr bwMode="auto">
            <a:xfrm>
              <a:off x="1391" y="2381"/>
              <a:ext cx="14" cy="53"/>
            </a:xfrm>
            <a:custGeom>
              <a:avLst/>
              <a:gdLst>
                <a:gd name="T0" fmla="*/ 0 w 62"/>
                <a:gd name="T1" fmla="*/ 0 h 232"/>
                <a:gd name="T2" fmla="*/ 0 w 62"/>
                <a:gd name="T3" fmla="*/ 0 h 232"/>
                <a:gd name="T4" fmla="*/ 0 w 62"/>
                <a:gd name="T5" fmla="*/ 0 h 232"/>
                <a:gd name="T6" fmla="*/ 0 60000 65536"/>
                <a:gd name="T7" fmla="*/ 0 60000 65536"/>
                <a:gd name="T8" fmla="*/ 0 60000 65536"/>
                <a:gd name="T9" fmla="*/ 0 w 62"/>
                <a:gd name="T10" fmla="*/ 0 h 232"/>
                <a:gd name="T11" fmla="*/ 62 w 62"/>
                <a:gd name="T12" fmla="*/ 232 h 2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232">
                  <a:moveTo>
                    <a:pt x="0" y="0"/>
                  </a:moveTo>
                  <a:lnTo>
                    <a:pt x="61" y="0"/>
                  </a:lnTo>
                  <a:lnTo>
                    <a:pt x="61" y="231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1" name="Freeform 210"/>
            <p:cNvSpPr>
              <a:spLocks noChangeArrowheads="1"/>
            </p:cNvSpPr>
            <p:nvPr/>
          </p:nvSpPr>
          <p:spPr bwMode="auto">
            <a:xfrm>
              <a:off x="1870" y="2458"/>
              <a:ext cx="1" cy="52"/>
            </a:xfrm>
            <a:custGeom>
              <a:avLst/>
              <a:gdLst>
                <a:gd name="T0" fmla="*/ 0 w 1"/>
                <a:gd name="T1" fmla="*/ 0 h 229"/>
                <a:gd name="T2" fmla="*/ 0 w 1"/>
                <a:gd name="T3" fmla="*/ 0 h 229"/>
                <a:gd name="T4" fmla="*/ 0 w 1"/>
                <a:gd name="T5" fmla="*/ 0 h 229"/>
                <a:gd name="T6" fmla="*/ 0 60000 65536"/>
                <a:gd name="T7" fmla="*/ 0 60000 65536"/>
                <a:gd name="T8" fmla="*/ 0 60000 65536"/>
                <a:gd name="T9" fmla="*/ 0 w 1"/>
                <a:gd name="T10" fmla="*/ 0 h 229"/>
                <a:gd name="T11" fmla="*/ 1 w 1"/>
                <a:gd name="T12" fmla="*/ 229 h 2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29">
                  <a:moveTo>
                    <a:pt x="0" y="0"/>
                  </a:moveTo>
                  <a:lnTo>
                    <a:pt x="0" y="177"/>
                  </a:lnTo>
                  <a:lnTo>
                    <a:pt x="0" y="228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2" name="Line 211"/>
            <p:cNvSpPr>
              <a:spLocks noChangeShapeType="1"/>
            </p:cNvSpPr>
            <p:nvPr/>
          </p:nvSpPr>
          <p:spPr bwMode="auto">
            <a:xfrm flipV="1">
              <a:off x="1870" y="2447"/>
              <a:ext cx="1" cy="12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3" name="Line 212"/>
            <p:cNvSpPr>
              <a:spLocks noChangeShapeType="1"/>
            </p:cNvSpPr>
            <p:nvPr/>
          </p:nvSpPr>
          <p:spPr bwMode="auto">
            <a:xfrm flipH="1">
              <a:off x="1332" y="2433"/>
              <a:ext cx="60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" name="Line 213"/>
            <p:cNvSpPr>
              <a:spLocks noChangeShapeType="1"/>
            </p:cNvSpPr>
            <p:nvPr/>
          </p:nvSpPr>
          <p:spPr bwMode="auto">
            <a:xfrm>
              <a:off x="1391" y="2433"/>
              <a:ext cx="6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" name="Freeform 214"/>
            <p:cNvSpPr>
              <a:spLocks noChangeArrowheads="1"/>
            </p:cNvSpPr>
            <p:nvPr/>
          </p:nvSpPr>
          <p:spPr bwMode="auto">
            <a:xfrm>
              <a:off x="1829" y="2448"/>
              <a:ext cx="41" cy="14"/>
            </a:xfrm>
            <a:custGeom>
              <a:avLst/>
              <a:gdLst>
                <a:gd name="T0" fmla="*/ 0 w 181"/>
                <a:gd name="T1" fmla="*/ 0 h 62"/>
                <a:gd name="T2" fmla="*/ 0 w 181"/>
                <a:gd name="T3" fmla="*/ 0 h 62"/>
                <a:gd name="T4" fmla="*/ 0 w 181"/>
                <a:gd name="T5" fmla="*/ 0 h 62"/>
                <a:gd name="T6" fmla="*/ 0 w 181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62"/>
                <a:gd name="T14" fmla="*/ 181 w 181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62">
                  <a:moveTo>
                    <a:pt x="0" y="0"/>
                  </a:moveTo>
                  <a:lnTo>
                    <a:pt x="0" y="61"/>
                  </a:lnTo>
                  <a:lnTo>
                    <a:pt x="0" y="0"/>
                  </a:lnTo>
                  <a:lnTo>
                    <a:pt x="180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" name="Line 215"/>
            <p:cNvSpPr>
              <a:spLocks noChangeShapeType="1"/>
            </p:cNvSpPr>
            <p:nvPr/>
          </p:nvSpPr>
          <p:spPr bwMode="auto">
            <a:xfrm>
              <a:off x="1829" y="2498"/>
              <a:ext cx="1" cy="12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" name="Line 216"/>
            <p:cNvSpPr>
              <a:spLocks noChangeShapeType="1"/>
            </p:cNvSpPr>
            <p:nvPr/>
          </p:nvSpPr>
          <p:spPr bwMode="auto">
            <a:xfrm flipH="1" flipV="1">
              <a:off x="1288" y="2389"/>
              <a:ext cx="33" cy="34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" name="Freeform 217"/>
            <p:cNvSpPr>
              <a:spLocks noChangeArrowheads="1"/>
            </p:cNvSpPr>
            <p:nvPr/>
          </p:nvSpPr>
          <p:spPr bwMode="auto">
            <a:xfrm>
              <a:off x="1283" y="2386"/>
              <a:ext cx="45" cy="43"/>
            </a:xfrm>
            <a:custGeom>
              <a:avLst/>
              <a:gdLst>
                <a:gd name="T0" fmla="*/ 0 w 197"/>
                <a:gd name="T1" fmla="*/ 0 h 190"/>
                <a:gd name="T2" fmla="*/ 0 w 197"/>
                <a:gd name="T3" fmla="*/ 0 h 190"/>
                <a:gd name="T4" fmla="*/ 0 w 197"/>
                <a:gd name="T5" fmla="*/ 0 h 190"/>
                <a:gd name="T6" fmla="*/ 0 w 197"/>
                <a:gd name="T7" fmla="*/ 0 h 190"/>
                <a:gd name="T8" fmla="*/ 0 w 197"/>
                <a:gd name="T9" fmla="*/ 0 h 190"/>
                <a:gd name="T10" fmla="*/ 0 w 197"/>
                <a:gd name="T11" fmla="*/ 0 h 190"/>
                <a:gd name="T12" fmla="*/ 0 w 197"/>
                <a:gd name="T13" fmla="*/ 0 h 190"/>
                <a:gd name="T14" fmla="*/ 0 w 197"/>
                <a:gd name="T15" fmla="*/ 0 h 190"/>
                <a:gd name="T16" fmla="*/ 0 w 197"/>
                <a:gd name="T17" fmla="*/ 0 h 190"/>
                <a:gd name="T18" fmla="*/ 0 w 197"/>
                <a:gd name="T19" fmla="*/ 0 h 190"/>
                <a:gd name="T20" fmla="*/ 0 w 197"/>
                <a:gd name="T21" fmla="*/ 0 h 190"/>
                <a:gd name="T22" fmla="*/ 0 w 197"/>
                <a:gd name="T23" fmla="*/ 0 h 190"/>
                <a:gd name="T24" fmla="*/ 0 w 197"/>
                <a:gd name="T25" fmla="*/ 0 h 190"/>
                <a:gd name="T26" fmla="*/ 0 w 197"/>
                <a:gd name="T27" fmla="*/ 0 h 190"/>
                <a:gd name="T28" fmla="*/ 0 w 197"/>
                <a:gd name="T29" fmla="*/ 0 h 190"/>
                <a:gd name="T30" fmla="*/ 0 w 197"/>
                <a:gd name="T31" fmla="*/ 0 h 190"/>
                <a:gd name="T32" fmla="*/ 0 w 197"/>
                <a:gd name="T33" fmla="*/ 0 h 190"/>
                <a:gd name="T34" fmla="*/ 0 w 197"/>
                <a:gd name="T35" fmla="*/ 0 h 190"/>
                <a:gd name="T36" fmla="*/ 0 w 197"/>
                <a:gd name="T37" fmla="*/ 0 h 190"/>
                <a:gd name="T38" fmla="*/ 0 w 197"/>
                <a:gd name="T39" fmla="*/ 0 h 190"/>
                <a:gd name="T40" fmla="*/ 0 w 197"/>
                <a:gd name="T41" fmla="*/ 0 h 190"/>
                <a:gd name="T42" fmla="*/ 0 w 197"/>
                <a:gd name="T43" fmla="*/ 0 h 190"/>
                <a:gd name="T44" fmla="*/ 0 w 197"/>
                <a:gd name="T45" fmla="*/ 0 h 190"/>
                <a:gd name="T46" fmla="*/ 0 w 197"/>
                <a:gd name="T47" fmla="*/ 0 h 190"/>
                <a:gd name="T48" fmla="*/ 0 w 197"/>
                <a:gd name="T49" fmla="*/ 0 h 190"/>
                <a:gd name="T50" fmla="*/ 0 w 197"/>
                <a:gd name="T51" fmla="*/ 0 h 1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7"/>
                <a:gd name="T79" fmla="*/ 0 h 190"/>
                <a:gd name="T80" fmla="*/ 197 w 197"/>
                <a:gd name="T81" fmla="*/ 190 h 1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7" h="190">
                  <a:moveTo>
                    <a:pt x="193" y="68"/>
                  </a:moveTo>
                  <a:lnTo>
                    <a:pt x="196" y="97"/>
                  </a:lnTo>
                  <a:lnTo>
                    <a:pt x="193" y="68"/>
                  </a:lnTo>
                  <a:lnTo>
                    <a:pt x="185" y="45"/>
                  </a:lnTo>
                  <a:lnTo>
                    <a:pt x="169" y="26"/>
                  </a:lnTo>
                  <a:lnTo>
                    <a:pt x="147" y="11"/>
                  </a:lnTo>
                  <a:lnTo>
                    <a:pt x="123" y="3"/>
                  </a:lnTo>
                  <a:lnTo>
                    <a:pt x="96" y="0"/>
                  </a:lnTo>
                  <a:lnTo>
                    <a:pt x="77" y="3"/>
                  </a:lnTo>
                  <a:lnTo>
                    <a:pt x="50" y="11"/>
                  </a:lnTo>
                  <a:lnTo>
                    <a:pt x="31" y="26"/>
                  </a:lnTo>
                  <a:lnTo>
                    <a:pt x="14" y="45"/>
                  </a:lnTo>
                  <a:lnTo>
                    <a:pt x="3" y="68"/>
                  </a:lnTo>
                  <a:lnTo>
                    <a:pt x="0" y="97"/>
                  </a:lnTo>
                  <a:lnTo>
                    <a:pt x="3" y="119"/>
                  </a:lnTo>
                  <a:lnTo>
                    <a:pt x="14" y="142"/>
                  </a:lnTo>
                  <a:lnTo>
                    <a:pt x="31" y="161"/>
                  </a:lnTo>
                  <a:lnTo>
                    <a:pt x="50" y="178"/>
                  </a:lnTo>
                  <a:lnTo>
                    <a:pt x="77" y="185"/>
                  </a:lnTo>
                  <a:lnTo>
                    <a:pt x="96" y="189"/>
                  </a:lnTo>
                  <a:lnTo>
                    <a:pt x="123" y="185"/>
                  </a:lnTo>
                  <a:lnTo>
                    <a:pt x="147" y="178"/>
                  </a:lnTo>
                  <a:lnTo>
                    <a:pt x="169" y="161"/>
                  </a:lnTo>
                  <a:lnTo>
                    <a:pt x="185" y="142"/>
                  </a:lnTo>
                  <a:lnTo>
                    <a:pt x="193" y="119"/>
                  </a:lnTo>
                  <a:lnTo>
                    <a:pt x="196" y="97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" name="Line 218"/>
            <p:cNvSpPr>
              <a:spLocks noChangeShapeType="1"/>
            </p:cNvSpPr>
            <p:nvPr/>
          </p:nvSpPr>
          <p:spPr bwMode="auto">
            <a:xfrm flipV="1">
              <a:off x="1339" y="2390"/>
              <a:ext cx="1" cy="33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" name="Line 219"/>
            <p:cNvSpPr>
              <a:spLocks noChangeShapeType="1"/>
            </p:cNvSpPr>
            <p:nvPr/>
          </p:nvSpPr>
          <p:spPr bwMode="auto">
            <a:xfrm>
              <a:off x="1385" y="2392"/>
              <a:ext cx="1" cy="3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" name="Line 220"/>
            <p:cNvSpPr>
              <a:spLocks noChangeShapeType="1"/>
            </p:cNvSpPr>
            <p:nvPr/>
          </p:nvSpPr>
          <p:spPr bwMode="auto">
            <a:xfrm flipV="1">
              <a:off x="1354" y="2390"/>
              <a:ext cx="1" cy="33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" name="Line 221"/>
            <p:cNvSpPr>
              <a:spLocks noChangeShapeType="1"/>
            </p:cNvSpPr>
            <p:nvPr/>
          </p:nvSpPr>
          <p:spPr bwMode="auto">
            <a:xfrm>
              <a:off x="1369" y="2392"/>
              <a:ext cx="1" cy="3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3" name="Line 222"/>
            <p:cNvSpPr>
              <a:spLocks noChangeShapeType="1"/>
            </p:cNvSpPr>
            <p:nvPr/>
          </p:nvSpPr>
          <p:spPr bwMode="auto">
            <a:xfrm>
              <a:off x="1288" y="3354"/>
              <a:ext cx="1" cy="5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" name="Freeform 223"/>
            <p:cNvSpPr>
              <a:spLocks noChangeArrowheads="1"/>
            </p:cNvSpPr>
            <p:nvPr/>
          </p:nvSpPr>
          <p:spPr bwMode="auto">
            <a:xfrm>
              <a:off x="1288" y="3354"/>
              <a:ext cx="39" cy="27"/>
            </a:xfrm>
            <a:custGeom>
              <a:avLst/>
              <a:gdLst>
                <a:gd name="T0" fmla="*/ 0 w 173"/>
                <a:gd name="T1" fmla="*/ 0 h 119"/>
                <a:gd name="T2" fmla="*/ 0 w 173"/>
                <a:gd name="T3" fmla="*/ 0 h 119"/>
                <a:gd name="T4" fmla="*/ 0 w 173"/>
                <a:gd name="T5" fmla="*/ 0 h 119"/>
                <a:gd name="T6" fmla="*/ 0 w 173"/>
                <a:gd name="T7" fmla="*/ 0 h 119"/>
                <a:gd name="T8" fmla="*/ 0 w 173"/>
                <a:gd name="T9" fmla="*/ 0 h 119"/>
                <a:gd name="T10" fmla="*/ 0 w 173"/>
                <a:gd name="T11" fmla="*/ 0 h 119"/>
                <a:gd name="T12" fmla="*/ 0 w 173"/>
                <a:gd name="T13" fmla="*/ 0 h 119"/>
                <a:gd name="T14" fmla="*/ 0 w 173"/>
                <a:gd name="T15" fmla="*/ 0 h 119"/>
                <a:gd name="T16" fmla="*/ 0 w 173"/>
                <a:gd name="T17" fmla="*/ 0 h 119"/>
                <a:gd name="T18" fmla="*/ 0 w 173"/>
                <a:gd name="T19" fmla="*/ 0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3"/>
                <a:gd name="T31" fmla="*/ 0 h 119"/>
                <a:gd name="T32" fmla="*/ 173 w 173"/>
                <a:gd name="T33" fmla="*/ 119 h 1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3" h="119">
                  <a:moveTo>
                    <a:pt x="0" y="0"/>
                  </a:moveTo>
                  <a:lnTo>
                    <a:pt x="110" y="0"/>
                  </a:lnTo>
                  <a:lnTo>
                    <a:pt x="145" y="10"/>
                  </a:lnTo>
                  <a:lnTo>
                    <a:pt x="161" y="21"/>
                  </a:lnTo>
                  <a:lnTo>
                    <a:pt x="172" y="49"/>
                  </a:lnTo>
                  <a:lnTo>
                    <a:pt x="172" y="73"/>
                  </a:lnTo>
                  <a:lnTo>
                    <a:pt x="161" y="96"/>
                  </a:lnTo>
                  <a:lnTo>
                    <a:pt x="145" y="107"/>
                  </a:lnTo>
                  <a:lnTo>
                    <a:pt x="110" y="118"/>
                  </a:lnTo>
                  <a:lnTo>
                    <a:pt x="0" y="118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" name="Line 224"/>
            <p:cNvSpPr>
              <a:spLocks noChangeShapeType="1"/>
            </p:cNvSpPr>
            <p:nvPr/>
          </p:nvSpPr>
          <p:spPr bwMode="auto">
            <a:xfrm>
              <a:off x="1307" y="3380"/>
              <a:ext cx="20" cy="3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6" name="Freeform 225"/>
            <p:cNvSpPr>
              <a:spLocks noChangeArrowheads="1"/>
            </p:cNvSpPr>
            <p:nvPr/>
          </p:nvSpPr>
          <p:spPr bwMode="auto">
            <a:xfrm>
              <a:off x="1346" y="3373"/>
              <a:ext cx="36" cy="39"/>
            </a:xfrm>
            <a:custGeom>
              <a:avLst/>
              <a:gdLst>
                <a:gd name="T0" fmla="*/ 0 w 159"/>
                <a:gd name="T1" fmla="*/ 0 h 171"/>
                <a:gd name="T2" fmla="*/ 0 w 159"/>
                <a:gd name="T3" fmla="*/ 0 h 171"/>
                <a:gd name="T4" fmla="*/ 0 w 159"/>
                <a:gd name="T5" fmla="*/ 0 h 171"/>
                <a:gd name="T6" fmla="*/ 0 w 159"/>
                <a:gd name="T7" fmla="*/ 0 h 171"/>
                <a:gd name="T8" fmla="*/ 0 w 159"/>
                <a:gd name="T9" fmla="*/ 0 h 171"/>
                <a:gd name="T10" fmla="*/ 0 w 159"/>
                <a:gd name="T11" fmla="*/ 0 h 171"/>
                <a:gd name="T12" fmla="*/ 0 w 159"/>
                <a:gd name="T13" fmla="*/ 0 h 171"/>
                <a:gd name="T14" fmla="*/ 0 w 159"/>
                <a:gd name="T15" fmla="*/ 0 h 171"/>
                <a:gd name="T16" fmla="*/ 0 w 159"/>
                <a:gd name="T17" fmla="*/ 0 h 171"/>
                <a:gd name="T18" fmla="*/ 0 w 159"/>
                <a:gd name="T19" fmla="*/ 0 h 171"/>
                <a:gd name="T20" fmla="*/ 0 w 159"/>
                <a:gd name="T21" fmla="*/ 0 h 171"/>
                <a:gd name="T22" fmla="*/ 0 w 159"/>
                <a:gd name="T23" fmla="*/ 0 h 171"/>
                <a:gd name="T24" fmla="*/ 0 w 159"/>
                <a:gd name="T25" fmla="*/ 0 h 171"/>
                <a:gd name="T26" fmla="*/ 0 w 159"/>
                <a:gd name="T27" fmla="*/ 0 h 171"/>
                <a:gd name="T28" fmla="*/ 0 w 159"/>
                <a:gd name="T29" fmla="*/ 0 h 171"/>
                <a:gd name="T30" fmla="*/ 0 w 159"/>
                <a:gd name="T31" fmla="*/ 0 h 171"/>
                <a:gd name="T32" fmla="*/ 0 w 159"/>
                <a:gd name="T33" fmla="*/ 0 h 171"/>
                <a:gd name="T34" fmla="*/ 0 w 159"/>
                <a:gd name="T35" fmla="*/ 0 h 1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171"/>
                <a:gd name="T56" fmla="*/ 159 w 159"/>
                <a:gd name="T57" fmla="*/ 171 h 1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171">
                  <a:moveTo>
                    <a:pt x="38" y="12"/>
                  </a:moveTo>
                  <a:lnTo>
                    <a:pt x="61" y="0"/>
                  </a:lnTo>
                  <a:lnTo>
                    <a:pt x="38" y="12"/>
                  </a:lnTo>
                  <a:lnTo>
                    <a:pt x="11" y="34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11" y="131"/>
                  </a:lnTo>
                  <a:lnTo>
                    <a:pt x="38" y="159"/>
                  </a:lnTo>
                  <a:lnTo>
                    <a:pt x="61" y="170"/>
                  </a:lnTo>
                  <a:lnTo>
                    <a:pt x="100" y="170"/>
                  </a:lnTo>
                  <a:lnTo>
                    <a:pt x="123" y="159"/>
                  </a:lnTo>
                  <a:lnTo>
                    <a:pt x="150" y="131"/>
                  </a:lnTo>
                  <a:lnTo>
                    <a:pt x="158" y="97"/>
                  </a:lnTo>
                  <a:lnTo>
                    <a:pt x="158" y="73"/>
                  </a:lnTo>
                  <a:lnTo>
                    <a:pt x="150" y="34"/>
                  </a:lnTo>
                  <a:lnTo>
                    <a:pt x="123" y="12"/>
                  </a:lnTo>
                  <a:lnTo>
                    <a:pt x="100" y="0"/>
                  </a:lnTo>
                  <a:lnTo>
                    <a:pt x="61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7" name="Line 226"/>
            <p:cNvSpPr>
              <a:spLocks noChangeShapeType="1"/>
            </p:cNvSpPr>
            <p:nvPr/>
          </p:nvSpPr>
          <p:spPr bwMode="auto">
            <a:xfrm>
              <a:off x="1431" y="3354"/>
              <a:ext cx="1" cy="5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8" name="Freeform 227"/>
            <p:cNvSpPr>
              <a:spLocks noChangeArrowheads="1"/>
            </p:cNvSpPr>
            <p:nvPr/>
          </p:nvSpPr>
          <p:spPr bwMode="auto">
            <a:xfrm>
              <a:off x="1398" y="3373"/>
              <a:ext cx="34" cy="39"/>
            </a:xfrm>
            <a:custGeom>
              <a:avLst/>
              <a:gdLst>
                <a:gd name="T0" fmla="*/ 0 w 148"/>
                <a:gd name="T1" fmla="*/ 0 h 171"/>
                <a:gd name="T2" fmla="*/ 0 w 148"/>
                <a:gd name="T3" fmla="*/ 0 h 171"/>
                <a:gd name="T4" fmla="*/ 0 w 148"/>
                <a:gd name="T5" fmla="*/ 0 h 171"/>
                <a:gd name="T6" fmla="*/ 0 w 148"/>
                <a:gd name="T7" fmla="*/ 0 h 171"/>
                <a:gd name="T8" fmla="*/ 0 w 148"/>
                <a:gd name="T9" fmla="*/ 0 h 171"/>
                <a:gd name="T10" fmla="*/ 0 w 148"/>
                <a:gd name="T11" fmla="*/ 0 h 171"/>
                <a:gd name="T12" fmla="*/ 0 w 148"/>
                <a:gd name="T13" fmla="*/ 0 h 171"/>
                <a:gd name="T14" fmla="*/ 0 w 148"/>
                <a:gd name="T15" fmla="*/ 0 h 171"/>
                <a:gd name="T16" fmla="*/ 0 w 148"/>
                <a:gd name="T17" fmla="*/ 0 h 171"/>
                <a:gd name="T18" fmla="*/ 0 w 148"/>
                <a:gd name="T19" fmla="*/ 0 h 171"/>
                <a:gd name="T20" fmla="*/ 0 w 148"/>
                <a:gd name="T21" fmla="*/ 0 h 171"/>
                <a:gd name="T22" fmla="*/ 0 w 148"/>
                <a:gd name="T23" fmla="*/ 0 h 171"/>
                <a:gd name="T24" fmla="*/ 0 w 148"/>
                <a:gd name="T25" fmla="*/ 0 h 171"/>
                <a:gd name="T26" fmla="*/ 0 w 148"/>
                <a:gd name="T27" fmla="*/ 0 h 1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171"/>
                <a:gd name="T44" fmla="*/ 148 w 148"/>
                <a:gd name="T45" fmla="*/ 171 h 1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171">
                  <a:moveTo>
                    <a:pt x="147" y="34"/>
                  </a:moveTo>
                  <a:lnTo>
                    <a:pt x="124" y="12"/>
                  </a:lnTo>
                  <a:lnTo>
                    <a:pt x="101" y="0"/>
                  </a:lnTo>
                  <a:lnTo>
                    <a:pt x="62" y="0"/>
                  </a:lnTo>
                  <a:lnTo>
                    <a:pt x="39" y="12"/>
                  </a:lnTo>
                  <a:lnTo>
                    <a:pt x="11" y="34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11" y="131"/>
                  </a:lnTo>
                  <a:lnTo>
                    <a:pt x="39" y="159"/>
                  </a:lnTo>
                  <a:lnTo>
                    <a:pt x="62" y="170"/>
                  </a:lnTo>
                  <a:lnTo>
                    <a:pt x="101" y="170"/>
                  </a:lnTo>
                  <a:lnTo>
                    <a:pt x="124" y="159"/>
                  </a:lnTo>
                  <a:lnTo>
                    <a:pt x="147" y="131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9" name="Freeform 228"/>
            <p:cNvSpPr>
              <a:spLocks noChangeArrowheads="1"/>
            </p:cNvSpPr>
            <p:nvPr/>
          </p:nvSpPr>
          <p:spPr bwMode="auto">
            <a:xfrm>
              <a:off x="1217" y="3243"/>
              <a:ext cx="41" cy="58"/>
            </a:xfrm>
            <a:custGeom>
              <a:avLst/>
              <a:gdLst>
                <a:gd name="T0" fmla="*/ 0 w 183"/>
                <a:gd name="T1" fmla="*/ 0 h 256"/>
                <a:gd name="T2" fmla="*/ 0 w 183"/>
                <a:gd name="T3" fmla="*/ 0 h 256"/>
                <a:gd name="T4" fmla="*/ 0 w 183"/>
                <a:gd name="T5" fmla="*/ 0 h 256"/>
                <a:gd name="T6" fmla="*/ 0 w 183"/>
                <a:gd name="T7" fmla="*/ 0 h 256"/>
                <a:gd name="T8" fmla="*/ 0 w 183"/>
                <a:gd name="T9" fmla="*/ 0 h 256"/>
                <a:gd name="T10" fmla="*/ 0 w 183"/>
                <a:gd name="T11" fmla="*/ 0 h 256"/>
                <a:gd name="T12" fmla="*/ 0 w 183"/>
                <a:gd name="T13" fmla="*/ 0 h 256"/>
                <a:gd name="T14" fmla="*/ 0 w 183"/>
                <a:gd name="T15" fmla="*/ 0 h 256"/>
                <a:gd name="T16" fmla="*/ 0 w 183"/>
                <a:gd name="T17" fmla="*/ 0 h 256"/>
                <a:gd name="T18" fmla="*/ 0 w 183"/>
                <a:gd name="T19" fmla="*/ 0 h 256"/>
                <a:gd name="T20" fmla="*/ 0 w 183"/>
                <a:gd name="T21" fmla="*/ 0 h 256"/>
                <a:gd name="T22" fmla="*/ 0 w 183"/>
                <a:gd name="T23" fmla="*/ 0 h 256"/>
                <a:gd name="T24" fmla="*/ 0 w 183"/>
                <a:gd name="T25" fmla="*/ 0 h 256"/>
                <a:gd name="T26" fmla="*/ 0 w 183"/>
                <a:gd name="T27" fmla="*/ 0 h 256"/>
                <a:gd name="T28" fmla="*/ 0 w 183"/>
                <a:gd name="T29" fmla="*/ 0 h 256"/>
                <a:gd name="T30" fmla="*/ 0 w 183"/>
                <a:gd name="T31" fmla="*/ 0 h 256"/>
                <a:gd name="T32" fmla="*/ 0 w 183"/>
                <a:gd name="T33" fmla="*/ 0 h 256"/>
                <a:gd name="T34" fmla="*/ 0 w 183"/>
                <a:gd name="T35" fmla="*/ 0 h 256"/>
                <a:gd name="T36" fmla="*/ 0 w 183"/>
                <a:gd name="T37" fmla="*/ 0 h 256"/>
                <a:gd name="T38" fmla="*/ 0 w 183"/>
                <a:gd name="T39" fmla="*/ 0 h 2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3"/>
                <a:gd name="T61" fmla="*/ 0 h 256"/>
                <a:gd name="T62" fmla="*/ 183 w 183"/>
                <a:gd name="T63" fmla="*/ 256 h 2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3" h="256">
                  <a:moveTo>
                    <a:pt x="182" y="62"/>
                  </a:moveTo>
                  <a:lnTo>
                    <a:pt x="170" y="39"/>
                  </a:lnTo>
                  <a:lnTo>
                    <a:pt x="151" y="11"/>
                  </a:lnTo>
                  <a:lnTo>
                    <a:pt x="124" y="0"/>
                  </a:lnTo>
                  <a:lnTo>
                    <a:pt x="77" y="0"/>
                  </a:lnTo>
                  <a:lnTo>
                    <a:pt x="50" y="11"/>
                  </a:lnTo>
                  <a:lnTo>
                    <a:pt x="27" y="39"/>
                  </a:lnTo>
                  <a:lnTo>
                    <a:pt x="14" y="62"/>
                  </a:lnTo>
                  <a:lnTo>
                    <a:pt x="0" y="101"/>
                  </a:lnTo>
                  <a:lnTo>
                    <a:pt x="0" y="162"/>
                  </a:lnTo>
                  <a:lnTo>
                    <a:pt x="14" y="198"/>
                  </a:lnTo>
                  <a:lnTo>
                    <a:pt x="27" y="220"/>
                  </a:lnTo>
                  <a:lnTo>
                    <a:pt x="50" y="244"/>
                  </a:lnTo>
                  <a:lnTo>
                    <a:pt x="77" y="255"/>
                  </a:lnTo>
                  <a:lnTo>
                    <a:pt x="124" y="255"/>
                  </a:lnTo>
                  <a:lnTo>
                    <a:pt x="151" y="244"/>
                  </a:lnTo>
                  <a:lnTo>
                    <a:pt x="170" y="220"/>
                  </a:lnTo>
                  <a:lnTo>
                    <a:pt x="182" y="198"/>
                  </a:lnTo>
                  <a:lnTo>
                    <a:pt x="182" y="162"/>
                  </a:lnTo>
                  <a:lnTo>
                    <a:pt x="124" y="16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0" name="Line 229"/>
            <p:cNvSpPr>
              <a:spLocks noChangeShapeType="1"/>
            </p:cNvSpPr>
            <p:nvPr/>
          </p:nvSpPr>
          <p:spPr bwMode="auto">
            <a:xfrm>
              <a:off x="1276" y="3263"/>
              <a:ext cx="1" cy="3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1" name="Freeform 230"/>
            <p:cNvSpPr>
              <a:spLocks noChangeArrowheads="1"/>
            </p:cNvSpPr>
            <p:nvPr/>
          </p:nvSpPr>
          <p:spPr bwMode="auto">
            <a:xfrm>
              <a:off x="1276" y="3263"/>
              <a:ext cx="22" cy="17"/>
            </a:xfrm>
            <a:custGeom>
              <a:avLst/>
              <a:gdLst>
                <a:gd name="T0" fmla="*/ 0 w 97"/>
                <a:gd name="T1" fmla="*/ 0 h 74"/>
                <a:gd name="T2" fmla="*/ 0 w 97"/>
                <a:gd name="T3" fmla="*/ 0 h 74"/>
                <a:gd name="T4" fmla="*/ 0 w 97"/>
                <a:gd name="T5" fmla="*/ 0 h 74"/>
                <a:gd name="T6" fmla="*/ 0 w 97"/>
                <a:gd name="T7" fmla="*/ 0 h 74"/>
                <a:gd name="T8" fmla="*/ 0 w 97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74"/>
                <a:gd name="T17" fmla="*/ 97 w 9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74">
                  <a:moveTo>
                    <a:pt x="0" y="73"/>
                  </a:moveTo>
                  <a:lnTo>
                    <a:pt x="11" y="35"/>
                  </a:lnTo>
                  <a:lnTo>
                    <a:pt x="33" y="12"/>
                  </a:lnTo>
                  <a:lnTo>
                    <a:pt x="61" y="0"/>
                  </a:lnTo>
                  <a:lnTo>
                    <a:pt x="96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2" name="Freeform 231"/>
            <p:cNvSpPr>
              <a:spLocks noChangeArrowheads="1"/>
            </p:cNvSpPr>
            <p:nvPr/>
          </p:nvSpPr>
          <p:spPr bwMode="auto">
            <a:xfrm>
              <a:off x="1312" y="3263"/>
              <a:ext cx="36" cy="38"/>
            </a:xfrm>
            <a:custGeom>
              <a:avLst/>
              <a:gdLst>
                <a:gd name="T0" fmla="*/ 0 w 158"/>
                <a:gd name="T1" fmla="*/ 0 h 167"/>
                <a:gd name="T2" fmla="*/ 0 w 158"/>
                <a:gd name="T3" fmla="*/ 0 h 167"/>
                <a:gd name="T4" fmla="*/ 0 w 158"/>
                <a:gd name="T5" fmla="*/ 0 h 167"/>
                <a:gd name="T6" fmla="*/ 0 w 158"/>
                <a:gd name="T7" fmla="*/ 0 h 167"/>
                <a:gd name="T8" fmla="*/ 0 w 158"/>
                <a:gd name="T9" fmla="*/ 0 h 167"/>
                <a:gd name="T10" fmla="*/ 0 w 158"/>
                <a:gd name="T11" fmla="*/ 0 h 167"/>
                <a:gd name="T12" fmla="*/ 0 w 158"/>
                <a:gd name="T13" fmla="*/ 0 h 167"/>
                <a:gd name="T14" fmla="*/ 0 w 158"/>
                <a:gd name="T15" fmla="*/ 0 h 167"/>
                <a:gd name="T16" fmla="*/ 0 w 158"/>
                <a:gd name="T17" fmla="*/ 0 h 167"/>
                <a:gd name="T18" fmla="*/ 0 w 158"/>
                <a:gd name="T19" fmla="*/ 0 h 167"/>
                <a:gd name="T20" fmla="*/ 0 w 158"/>
                <a:gd name="T21" fmla="*/ 0 h 167"/>
                <a:gd name="T22" fmla="*/ 0 w 158"/>
                <a:gd name="T23" fmla="*/ 0 h 167"/>
                <a:gd name="T24" fmla="*/ 0 w 158"/>
                <a:gd name="T25" fmla="*/ 0 h 167"/>
                <a:gd name="T26" fmla="*/ 0 w 158"/>
                <a:gd name="T27" fmla="*/ 0 h 167"/>
                <a:gd name="T28" fmla="*/ 0 w 158"/>
                <a:gd name="T29" fmla="*/ 0 h 167"/>
                <a:gd name="T30" fmla="*/ 0 w 158"/>
                <a:gd name="T31" fmla="*/ 0 h 167"/>
                <a:gd name="T32" fmla="*/ 0 w 158"/>
                <a:gd name="T33" fmla="*/ 0 h 167"/>
                <a:gd name="T34" fmla="*/ 0 w 158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8"/>
                <a:gd name="T55" fmla="*/ 0 h 167"/>
                <a:gd name="T56" fmla="*/ 158 w 158"/>
                <a:gd name="T57" fmla="*/ 167 h 1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8" h="167">
                  <a:moveTo>
                    <a:pt x="34" y="12"/>
                  </a:moveTo>
                  <a:lnTo>
                    <a:pt x="57" y="0"/>
                  </a:lnTo>
                  <a:lnTo>
                    <a:pt x="34" y="12"/>
                  </a:lnTo>
                  <a:lnTo>
                    <a:pt x="11" y="34"/>
                  </a:lnTo>
                  <a:lnTo>
                    <a:pt x="0" y="73"/>
                  </a:lnTo>
                  <a:lnTo>
                    <a:pt x="0" y="96"/>
                  </a:lnTo>
                  <a:lnTo>
                    <a:pt x="11" y="131"/>
                  </a:lnTo>
                  <a:lnTo>
                    <a:pt x="34" y="155"/>
                  </a:lnTo>
                  <a:lnTo>
                    <a:pt x="57" y="166"/>
                  </a:lnTo>
                  <a:lnTo>
                    <a:pt x="96" y="166"/>
                  </a:lnTo>
                  <a:lnTo>
                    <a:pt x="119" y="155"/>
                  </a:lnTo>
                  <a:lnTo>
                    <a:pt x="146" y="131"/>
                  </a:lnTo>
                  <a:lnTo>
                    <a:pt x="157" y="96"/>
                  </a:lnTo>
                  <a:lnTo>
                    <a:pt x="157" y="73"/>
                  </a:lnTo>
                  <a:lnTo>
                    <a:pt x="146" y="34"/>
                  </a:lnTo>
                  <a:lnTo>
                    <a:pt x="119" y="12"/>
                  </a:lnTo>
                  <a:lnTo>
                    <a:pt x="96" y="0"/>
                  </a:lnTo>
                  <a:lnTo>
                    <a:pt x="57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3" name="Freeform 232"/>
            <p:cNvSpPr>
              <a:spLocks noChangeArrowheads="1"/>
            </p:cNvSpPr>
            <p:nvPr/>
          </p:nvSpPr>
          <p:spPr bwMode="auto">
            <a:xfrm>
              <a:off x="1364" y="3263"/>
              <a:ext cx="31" cy="38"/>
            </a:xfrm>
            <a:custGeom>
              <a:avLst/>
              <a:gdLst>
                <a:gd name="T0" fmla="*/ 0 w 137"/>
                <a:gd name="T1" fmla="*/ 0 h 167"/>
                <a:gd name="T2" fmla="*/ 0 w 137"/>
                <a:gd name="T3" fmla="*/ 0 h 167"/>
                <a:gd name="T4" fmla="*/ 0 w 137"/>
                <a:gd name="T5" fmla="*/ 0 h 167"/>
                <a:gd name="T6" fmla="*/ 0 w 137"/>
                <a:gd name="T7" fmla="*/ 0 h 167"/>
                <a:gd name="T8" fmla="*/ 0 w 137"/>
                <a:gd name="T9" fmla="*/ 0 h 167"/>
                <a:gd name="T10" fmla="*/ 0 w 137"/>
                <a:gd name="T11" fmla="*/ 0 h 167"/>
                <a:gd name="T12" fmla="*/ 0 w 137"/>
                <a:gd name="T13" fmla="*/ 0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167"/>
                <a:gd name="T23" fmla="*/ 137 w 137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167">
                  <a:moveTo>
                    <a:pt x="0" y="0"/>
                  </a:moveTo>
                  <a:lnTo>
                    <a:pt x="0" y="120"/>
                  </a:lnTo>
                  <a:lnTo>
                    <a:pt x="11" y="155"/>
                  </a:lnTo>
                  <a:lnTo>
                    <a:pt x="39" y="166"/>
                  </a:lnTo>
                  <a:lnTo>
                    <a:pt x="73" y="166"/>
                  </a:lnTo>
                  <a:lnTo>
                    <a:pt x="101" y="155"/>
                  </a:lnTo>
                  <a:lnTo>
                    <a:pt x="136" y="12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4" name="Line 233"/>
            <p:cNvSpPr>
              <a:spLocks noChangeShapeType="1"/>
            </p:cNvSpPr>
            <p:nvPr/>
          </p:nvSpPr>
          <p:spPr bwMode="auto">
            <a:xfrm flipV="1">
              <a:off x="1394" y="3261"/>
              <a:ext cx="1" cy="4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5" name="Line 234"/>
            <p:cNvSpPr>
              <a:spLocks noChangeShapeType="1"/>
            </p:cNvSpPr>
            <p:nvPr/>
          </p:nvSpPr>
          <p:spPr bwMode="auto">
            <a:xfrm>
              <a:off x="1416" y="3263"/>
              <a:ext cx="1" cy="3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6" name="Freeform 235"/>
            <p:cNvSpPr>
              <a:spLocks noChangeArrowheads="1"/>
            </p:cNvSpPr>
            <p:nvPr/>
          </p:nvSpPr>
          <p:spPr bwMode="auto">
            <a:xfrm>
              <a:off x="1416" y="3263"/>
              <a:ext cx="30" cy="38"/>
            </a:xfrm>
            <a:custGeom>
              <a:avLst/>
              <a:gdLst>
                <a:gd name="T0" fmla="*/ 0 w 131"/>
                <a:gd name="T1" fmla="*/ 0 h 167"/>
                <a:gd name="T2" fmla="*/ 0 w 131"/>
                <a:gd name="T3" fmla="*/ 0 h 167"/>
                <a:gd name="T4" fmla="*/ 0 w 131"/>
                <a:gd name="T5" fmla="*/ 0 h 167"/>
                <a:gd name="T6" fmla="*/ 0 w 131"/>
                <a:gd name="T7" fmla="*/ 0 h 167"/>
                <a:gd name="T8" fmla="*/ 0 w 131"/>
                <a:gd name="T9" fmla="*/ 0 h 167"/>
                <a:gd name="T10" fmla="*/ 0 w 131"/>
                <a:gd name="T11" fmla="*/ 0 h 167"/>
                <a:gd name="T12" fmla="*/ 0 w 131"/>
                <a:gd name="T13" fmla="*/ 0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"/>
                <a:gd name="T22" fmla="*/ 0 h 167"/>
                <a:gd name="T23" fmla="*/ 131 w 131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" h="167">
                  <a:moveTo>
                    <a:pt x="0" y="47"/>
                  </a:moveTo>
                  <a:lnTo>
                    <a:pt x="34" y="12"/>
                  </a:lnTo>
                  <a:lnTo>
                    <a:pt x="61" y="0"/>
                  </a:lnTo>
                  <a:lnTo>
                    <a:pt x="96" y="0"/>
                  </a:lnTo>
                  <a:lnTo>
                    <a:pt x="119" y="12"/>
                  </a:lnTo>
                  <a:lnTo>
                    <a:pt x="130" y="47"/>
                  </a:lnTo>
                  <a:lnTo>
                    <a:pt x="130" y="16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7" name="Line 236"/>
            <p:cNvSpPr>
              <a:spLocks noChangeShapeType="1"/>
            </p:cNvSpPr>
            <p:nvPr/>
          </p:nvSpPr>
          <p:spPr bwMode="auto">
            <a:xfrm flipV="1">
              <a:off x="1502" y="3241"/>
              <a:ext cx="1" cy="6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8" name="Freeform 237"/>
            <p:cNvSpPr>
              <a:spLocks noChangeArrowheads="1"/>
            </p:cNvSpPr>
            <p:nvPr/>
          </p:nvSpPr>
          <p:spPr bwMode="auto">
            <a:xfrm>
              <a:off x="1469" y="3263"/>
              <a:ext cx="33" cy="38"/>
            </a:xfrm>
            <a:custGeom>
              <a:avLst/>
              <a:gdLst>
                <a:gd name="T0" fmla="*/ 0 w 147"/>
                <a:gd name="T1" fmla="*/ 0 h 167"/>
                <a:gd name="T2" fmla="*/ 0 w 147"/>
                <a:gd name="T3" fmla="*/ 0 h 167"/>
                <a:gd name="T4" fmla="*/ 0 w 147"/>
                <a:gd name="T5" fmla="*/ 0 h 167"/>
                <a:gd name="T6" fmla="*/ 0 w 147"/>
                <a:gd name="T7" fmla="*/ 0 h 167"/>
                <a:gd name="T8" fmla="*/ 0 w 147"/>
                <a:gd name="T9" fmla="*/ 0 h 167"/>
                <a:gd name="T10" fmla="*/ 0 w 147"/>
                <a:gd name="T11" fmla="*/ 0 h 167"/>
                <a:gd name="T12" fmla="*/ 0 w 147"/>
                <a:gd name="T13" fmla="*/ 0 h 167"/>
                <a:gd name="T14" fmla="*/ 0 w 147"/>
                <a:gd name="T15" fmla="*/ 0 h 167"/>
                <a:gd name="T16" fmla="*/ 0 w 147"/>
                <a:gd name="T17" fmla="*/ 0 h 167"/>
                <a:gd name="T18" fmla="*/ 0 w 147"/>
                <a:gd name="T19" fmla="*/ 0 h 167"/>
                <a:gd name="T20" fmla="*/ 0 w 147"/>
                <a:gd name="T21" fmla="*/ 0 h 167"/>
                <a:gd name="T22" fmla="*/ 0 w 147"/>
                <a:gd name="T23" fmla="*/ 0 h 167"/>
                <a:gd name="T24" fmla="*/ 0 w 147"/>
                <a:gd name="T25" fmla="*/ 0 h 167"/>
                <a:gd name="T26" fmla="*/ 0 w 147"/>
                <a:gd name="T27" fmla="*/ 0 h 1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7"/>
                <a:gd name="T43" fmla="*/ 0 h 167"/>
                <a:gd name="T44" fmla="*/ 147 w 147"/>
                <a:gd name="T45" fmla="*/ 167 h 1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7" h="167">
                  <a:moveTo>
                    <a:pt x="146" y="34"/>
                  </a:moveTo>
                  <a:lnTo>
                    <a:pt x="124" y="12"/>
                  </a:lnTo>
                  <a:lnTo>
                    <a:pt x="96" y="0"/>
                  </a:lnTo>
                  <a:lnTo>
                    <a:pt x="61" y="0"/>
                  </a:lnTo>
                  <a:lnTo>
                    <a:pt x="34" y="12"/>
                  </a:lnTo>
                  <a:lnTo>
                    <a:pt x="11" y="34"/>
                  </a:lnTo>
                  <a:lnTo>
                    <a:pt x="0" y="73"/>
                  </a:lnTo>
                  <a:lnTo>
                    <a:pt x="0" y="96"/>
                  </a:lnTo>
                  <a:lnTo>
                    <a:pt x="11" y="131"/>
                  </a:lnTo>
                  <a:lnTo>
                    <a:pt x="34" y="155"/>
                  </a:lnTo>
                  <a:lnTo>
                    <a:pt x="61" y="166"/>
                  </a:lnTo>
                  <a:lnTo>
                    <a:pt x="96" y="166"/>
                  </a:lnTo>
                  <a:lnTo>
                    <a:pt x="124" y="155"/>
                  </a:lnTo>
                  <a:lnTo>
                    <a:pt x="146" y="131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9" name="Line 238"/>
            <p:cNvSpPr>
              <a:spLocks noChangeShapeType="1"/>
            </p:cNvSpPr>
            <p:nvPr/>
          </p:nvSpPr>
          <p:spPr bwMode="auto">
            <a:xfrm flipV="1">
              <a:off x="1159" y="2899"/>
              <a:ext cx="1" cy="283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0" name="Freeform 239"/>
            <p:cNvSpPr>
              <a:spLocks noChangeArrowheads="1"/>
            </p:cNvSpPr>
            <p:nvPr/>
          </p:nvSpPr>
          <p:spPr bwMode="auto">
            <a:xfrm>
              <a:off x="958" y="2787"/>
              <a:ext cx="36" cy="58"/>
            </a:xfrm>
            <a:custGeom>
              <a:avLst/>
              <a:gdLst>
                <a:gd name="T0" fmla="*/ 0 w 160"/>
                <a:gd name="T1" fmla="*/ 0 h 256"/>
                <a:gd name="T2" fmla="*/ 0 w 160"/>
                <a:gd name="T3" fmla="*/ 0 h 256"/>
                <a:gd name="T4" fmla="*/ 0 w 160"/>
                <a:gd name="T5" fmla="*/ 0 h 256"/>
                <a:gd name="T6" fmla="*/ 0 w 160"/>
                <a:gd name="T7" fmla="*/ 0 h 256"/>
                <a:gd name="T8" fmla="*/ 0 w 160"/>
                <a:gd name="T9" fmla="*/ 0 h 256"/>
                <a:gd name="T10" fmla="*/ 0 w 160"/>
                <a:gd name="T11" fmla="*/ 0 h 256"/>
                <a:gd name="T12" fmla="*/ 0 w 160"/>
                <a:gd name="T13" fmla="*/ 0 h 256"/>
                <a:gd name="T14" fmla="*/ 0 w 160"/>
                <a:gd name="T15" fmla="*/ 0 h 256"/>
                <a:gd name="T16" fmla="*/ 0 w 160"/>
                <a:gd name="T17" fmla="*/ 0 h 256"/>
                <a:gd name="T18" fmla="*/ 0 w 160"/>
                <a:gd name="T19" fmla="*/ 0 h 256"/>
                <a:gd name="T20" fmla="*/ 0 w 160"/>
                <a:gd name="T21" fmla="*/ 0 h 256"/>
                <a:gd name="T22" fmla="*/ 0 w 160"/>
                <a:gd name="T23" fmla="*/ 0 h 256"/>
                <a:gd name="T24" fmla="*/ 0 w 160"/>
                <a:gd name="T25" fmla="*/ 0 h 256"/>
                <a:gd name="T26" fmla="*/ 0 w 160"/>
                <a:gd name="T27" fmla="*/ 0 h 256"/>
                <a:gd name="T28" fmla="*/ 0 w 160"/>
                <a:gd name="T29" fmla="*/ 0 h 256"/>
                <a:gd name="T30" fmla="*/ 0 w 160"/>
                <a:gd name="T31" fmla="*/ 0 h 256"/>
                <a:gd name="T32" fmla="*/ 0 w 160"/>
                <a:gd name="T33" fmla="*/ 0 h 256"/>
                <a:gd name="T34" fmla="*/ 0 w 160"/>
                <a:gd name="T35" fmla="*/ 0 h 256"/>
                <a:gd name="T36" fmla="*/ 0 w 160"/>
                <a:gd name="T37" fmla="*/ 0 h 256"/>
                <a:gd name="T38" fmla="*/ 0 w 160"/>
                <a:gd name="T39" fmla="*/ 0 h 256"/>
                <a:gd name="T40" fmla="*/ 0 w 160"/>
                <a:gd name="T41" fmla="*/ 0 h 256"/>
                <a:gd name="T42" fmla="*/ 0 w 160"/>
                <a:gd name="T43" fmla="*/ 0 h 256"/>
                <a:gd name="T44" fmla="*/ 0 w 160"/>
                <a:gd name="T45" fmla="*/ 0 h 2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0"/>
                <a:gd name="T70" fmla="*/ 0 h 256"/>
                <a:gd name="T71" fmla="*/ 160 w 160"/>
                <a:gd name="T72" fmla="*/ 256 h 2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0" h="256">
                  <a:moveTo>
                    <a:pt x="147" y="34"/>
                  </a:moveTo>
                  <a:lnTo>
                    <a:pt x="136" y="11"/>
                  </a:lnTo>
                  <a:lnTo>
                    <a:pt x="101" y="0"/>
                  </a:lnTo>
                  <a:lnTo>
                    <a:pt x="74" y="0"/>
                  </a:lnTo>
                  <a:lnTo>
                    <a:pt x="39" y="11"/>
                  </a:lnTo>
                  <a:lnTo>
                    <a:pt x="11" y="46"/>
                  </a:lnTo>
                  <a:lnTo>
                    <a:pt x="0" y="108"/>
                  </a:lnTo>
                  <a:lnTo>
                    <a:pt x="0" y="170"/>
                  </a:lnTo>
                  <a:lnTo>
                    <a:pt x="11" y="220"/>
                  </a:lnTo>
                  <a:lnTo>
                    <a:pt x="39" y="244"/>
                  </a:lnTo>
                  <a:lnTo>
                    <a:pt x="74" y="255"/>
                  </a:lnTo>
                  <a:lnTo>
                    <a:pt x="88" y="255"/>
                  </a:lnTo>
                  <a:lnTo>
                    <a:pt x="124" y="244"/>
                  </a:lnTo>
                  <a:lnTo>
                    <a:pt x="147" y="220"/>
                  </a:lnTo>
                  <a:lnTo>
                    <a:pt x="159" y="181"/>
                  </a:lnTo>
                  <a:lnTo>
                    <a:pt x="159" y="170"/>
                  </a:lnTo>
                  <a:lnTo>
                    <a:pt x="147" y="136"/>
                  </a:lnTo>
                  <a:lnTo>
                    <a:pt x="124" y="108"/>
                  </a:lnTo>
                  <a:lnTo>
                    <a:pt x="88" y="96"/>
                  </a:lnTo>
                  <a:lnTo>
                    <a:pt x="74" y="96"/>
                  </a:lnTo>
                  <a:lnTo>
                    <a:pt x="39" y="108"/>
                  </a:lnTo>
                  <a:lnTo>
                    <a:pt x="11" y="136"/>
                  </a:lnTo>
                  <a:lnTo>
                    <a:pt x="0" y="17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1" name="Line 240"/>
            <p:cNvSpPr>
              <a:spLocks noChangeShapeType="1"/>
            </p:cNvSpPr>
            <p:nvPr/>
          </p:nvSpPr>
          <p:spPr bwMode="auto">
            <a:xfrm flipV="1">
              <a:off x="1022" y="2774"/>
              <a:ext cx="5" cy="2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2" name="Freeform 241"/>
            <p:cNvSpPr>
              <a:spLocks noChangeArrowheads="1"/>
            </p:cNvSpPr>
            <p:nvPr/>
          </p:nvSpPr>
          <p:spPr bwMode="auto">
            <a:xfrm>
              <a:off x="1089" y="2787"/>
              <a:ext cx="14" cy="58"/>
            </a:xfrm>
            <a:custGeom>
              <a:avLst/>
              <a:gdLst>
                <a:gd name="T0" fmla="*/ 0 w 63"/>
                <a:gd name="T1" fmla="*/ 0 h 256"/>
                <a:gd name="T2" fmla="*/ 0 w 63"/>
                <a:gd name="T3" fmla="*/ 0 h 256"/>
                <a:gd name="T4" fmla="*/ 0 w 63"/>
                <a:gd name="T5" fmla="*/ 0 h 256"/>
                <a:gd name="T6" fmla="*/ 0 w 63"/>
                <a:gd name="T7" fmla="*/ 0 h 256"/>
                <a:gd name="T8" fmla="*/ 0 w 63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56"/>
                <a:gd name="T17" fmla="*/ 63 w 63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56">
                  <a:moveTo>
                    <a:pt x="0" y="0"/>
                  </a:moveTo>
                  <a:lnTo>
                    <a:pt x="0" y="209"/>
                  </a:lnTo>
                  <a:lnTo>
                    <a:pt x="12" y="244"/>
                  </a:lnTo>
                  <a:lnTo>
                    <a:pt x="36" y="255"/>
                  </a:lnTo>
                  <a:lnTo>
                    <a:pt x="62" y="25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3" name="Line 242"/>
            <p:cNvSpPr>
              <a:spLocks noChangeShapeType="1"/>
            </p:cNvSpPr>
            <p:nvPr/>
          </p:nvSpPr>
          <p:spPr bwMode="auto">
            <a:xfrm flipH="1">
              <a:off x="1079" y="2806"/>
              <a:ext cx="21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4" name="Freeform 243"/>
            <p:cNvSpPr>
              <a:spLocks noChangeArrowheads="1"/>
            </p:cNvSpPr>
            <p:nvPr/>
          </p:nvSpPr>
          <p:spPr bwMode="auto">
            <a:xfrm>
              <a:off x="1119" y="2806"/>
              <a:ext cx="37" cy="39"/>
            </a:xfrm>
            <a:custGeom>
              <a:avLst/>
              <a:gdLst>
                <a:gd name="T0" fmla="*/ 0 w 161"/>
                <a:gd name="T1" fmla="*/ 0 h 172"/>
                <a:gd name="T2" fmla="*/ 0 w 161"/>
                <a:gd name="T3" fmla="*/ 0 h 172"/>
                <a:gd name="T4" fmla="*/ 0 w 161"/>
                <a:gd name="T5" fmla="*/ 0 h 172"/>
                <a:gd name="T6" fmla="*/ 0 w 161"/>
                <a:gd name="T7" fmla="*/ 0 h 172"/>
                <a:gd name="T8" fmla="*/ 0 w 161"/>
                <a:gd name="T9" fmla="*/ 0 h 172"/>
                <a:gd name="T10" fmla="*/ 0 w 161"/>
                <a:gd name="T11" fmla="*/ 0 h 172"/>
                <a:gd name="T12" fmla="*/ 0 w 161"/>
                <a:gd name="T13" fmla="*/ 0 h 172"/>
                <a:gd name="T14" fmla="*/ 0 w 161"/>
                <a:gd name="T15" fmla="*/ 0 h 172"/>
                <a:gd name="T16" fmla="*/ 0 w 161"/>
                <a:gd name="T17" fmla="*/ 0 h 172"/>
                <a:gd name="T18" fmla="*/ 0 w 161"/>
                <a:gd name="T19" fmla="*/ 0 h 172"/>
                <a:gd name="T20" fmla="*/ 0 w 161"/>
                <a:gd name="T21" fmla="*/ 0 h 172"/>
                <a:gd name="T22" fmla="*/ 0 w 161"/>
                <a:gd name="T23" fmla="*/ 0 h 172"/>
                <a:gd name="T24" fmla="*/ 0 w 161"/>
                <a:gd name="T25" fmla="*/ 0 h 172"/>
                <a:gd name="T26" fmla="*/ 0 w 161"/>
                <a:gd name="T27" fmla="*/ 0 h 172"/>
                <a:gd name="T28" fmla="*/ 0 w 161"/>
                <a:gd name="T29" fmla="*/ 0 h 172"/>
                <a:gd name="T30" fmla="*/ 0 w 161"/>
                <a:gd name="T31" fmla="*/ 0 h 172"/>
                <a:gd name="T32" fmla="*/ 0 w 161"/>
                <a:gd name="T33" fmla="*/ 0 h 172"/>
                <a:gd name="T34" fmla="*/ 0 w 161"/>
                <a:gd name="T35" fmla="*/ 0 h 1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1"/>
                <a:gd name="T55" fmla="*/ 0 h 172"/>
                <a:gd name="T56" fmla="*/ 161 w 161"/>
                <a:gd name="T57" fmla="*/ 172 h 1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1" h="172">
                  <a:moveTo>
                    <a:pt x="36" y="12"/>
                  </a:moveTo>
                  <a:lnTo>
                    <a:pt x="62" y="0"/>
                  </a:lnTo>
                  <a:lnTo>
                    <a:pt x="36" y="12"/>
                  </a:lnTo>
                  <a:lnTo>
                    <a:pt x="12" y="39"/>
                  </a:lnTo>
                  <a:lnTo>
                    <a:pt x="0" y="74"/>
                  </a:lnTo>
                  <a:lnTo>
                    <a:pt x="0" y="97"/>
                  </a:lnTo>
                  <a:lnTo>
                    <a:pt x="12" y="136"/>
                  </a:lnTo>
                  <a:lnTo>
                    <a:pt x="36" y="160"/>
                  </a:lnTo>
                  <a:lnTo>
                    <a:pt x="62" y="171"/>
                  </a:lnTo>
                  <a:lnTo>
                    <a:pt x="98" y="171"/>
                  </a:lnTo>
                  <a:lnTo>
                    <a:pt x="122" y="160"/>
                  </a:lnTo>
                  <a:lnTo>
                    <a:pt x="145" y="136"/>
                  </a:lnTo>
                  <a:lnTo>
                    <a:pt x="160" y="97"/>
                  </a:lnTo>
                  <a:lnTo>
                    <a:pt x="160" y="74"/>
                  </a:lnTo>
                  <a:lnTo>
                    <a:pt x="145" y="39"/>
                  </a:lnTo>
                  <a:lnTo>
                    <a:pt x="122" y="12"/>
                  </a:lnTo>
                  <a:lnTo>
                    <a:pt x="98" y="0"/>
                  </a:lnTo>
                  <a:lnTo>
                    <a:pt x="62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5" name="Line 244"/>
            <p:cNvSpPr>
              <a:spLocks noChangeShapeType="1"/>
            </p:cNvSpPr>
            <p:nvPr/>
          </p:nvSpPr>
          <p:spPr bwMode="auto">
            <a:xfrm flipV="1">
              <a:off x="1215" y="2785"/>
              <a:ext cx="9" cy="5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6" name="Freeform 245"/>
            <p:cNvSpPr>
              <a:spLocks noChangeArrowheads="1"/>
            </p:cNvSpPr>
            <p:nvPr/>
          </p:nvSpPr>
          <p:spPr bwMode="auto">
            <a:xfrm>
              <a:off x="1210" y="2787"/>
              <a:ext cx="39" cy="58"/>
            </a:xfrm>
            <a:custGeom>
              <a:avLst/>
              <a:gdLst>
                <a:gd name="T0" fmla="*/ 0 w 170"/>
                <a:gd name="T1" fmla="*/ 0 h 256"/>
                <a:gd name="T2" fmla="*/ 0 w 170"/>
                <a:gd name="T3" fmla="*/ 0 h 256"/>
                <a:gd name="T4" fmla="*/ 0 w 170"/>
                <a:gd name="T5" fmla="*/ 0 h 256"/>
                <a:gd name="T6" fmla="*/ 0 w 170"/>
                <a:gd name="T7" fmla="*/ 0 h 256"/>
                <a:gd name="T8" fmla="*/ 0 w 170"/>
                <a:gd name="T9" fmla="*/ 0 h 256"/>
                <a:gd name="T10" fmla="*/ 0 w 170"/>
                <a:gd name="T11" fmla="*/ 0 h 256"/>
                <a:gd name="T12" fmla="*/ 0 w 170"/>
                <a:gd name="T13" fmla="*/ 0 h 256"/>
                <a:gd name="T14" fmla="*/ 0 w 170"/>
                <a:gd name="T15" fmla="*/ 0 h 256"/>
                <a:gd name="T16" fmla="*/ 0 w 170"/>
                <a:gd name="T17" fmla="*/ 0 h 256"/>
                <a:gd name="T18" fmla="*/ 0 w 170"/>
                <a:gd name="T19" fmla="*/ 0 h 256"/>
                <a:gd name="T20" fmla="*/ 0 w 170"/>
                <a:gd name="T21" fmla="*/ 0 h 256"/>
                <a:gd name="T22" fmla="*/ 0 w 170"/>
                <a:gd name="T23" fmla="*/ 0 h 256"/>
                <a:gd name="T24" fmla="*/ 0 w 170"/>
                <a:gd name="T25" fmla="*/ 0 h 256"/>
                <a:gd name="T26" fmla="*/ 0 w 170"/>
                <a:gd name="T27" fmla="*/ 0 h 256"/>
                <a:gd name="T28" fmla="*/ 0 w 170"/>
                <a:gd name="T29" fmla="*/ 0 h 256"/>
                <a:gd name="T30" fmla="*/ 0 w 170"/>
                <a:gd name="T31" fmla="*/ 0 h 256"/>
                <a:gd name="T32" fmla="*/ 0 w 170"/>
                <a:gd name="T33" fmla="*/ 0 h 256"/>
                <a:gd name="T34" fmla="*/ 0 w 170"/>
                <a:gd name="T35" fmla="*/ 0 h 256"/>
                <a:gd name="T36" fmla="*/ 0 w 170"/>
                <a:gd name="T37" fmla="*/ 0 h 256"/>
                <a:gd name="T38" fmla="*/ 0 w 170"/>
                <a:gd name="T39" fmla="*/ 0 h 256"/>
                <a:gd name="T40" fmla="*/ 0 w 170"/>
                <a:gd name="T41" fmla="*/ 0 h 256"/>
                <a:gd name="T42" fmla="*/ 0 w 170"/>
                <a:gd name="T43" fmla="*/ 0 h 256"/>
                <a:gd name="T44" fmla="*/ 0 w 170"/>
                <a:gd name="T45" fmla="*/ 0 h 256"/>
                <a:gd name="T46" fmla="*/ 0 w 170"/>
                <a:gd name="T47" fmla="*/ 0 h 256"/>
                <a:gd name="T48" fmla="*/ 0 w 170"/>
                <a:gd name="T49" fmla="*/ 0 h 256"/>
                <a:gd name="T50" fmla="*/ 0 w 170"/>
                <a:gd name="T51" fmla="*/ 0 h 256"/>
                <a:gd name="T52" fmla="*/ 0 w 170"/>
                <a:gd name="T53" fmla="*/ 0 h 256"/>
                <a:gd name="T54" fmla="*/ 0 w 170"/>
                <a:gd name="T55" fmla="*/ 0 h 25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0"/>
                <a:gd name="T85" fmla="*/ 0 h 256"/>
                <a:gd name="T86" fmla="*/ 170 w 170"/>
                <a:gd name="T87" fmla="*/ 256 h 25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0" h="256">
                  <a:moveTo>
                    <a:pt x="23" y="11"/>
                  </a:moveTo>
                  <a:lnTo>
                    <a:pt x="11" y="34"/>
                  </a:lnTo>
                  <a:lnTo>
                    <a:pt x="11" y="61"/>
                  </a:lnTo>
                  <a:lnTo>
                    <a:pt x="23" y="84"/>
                  </a:lnTo>
                  <a:lnTo>
                    <a:pt x="45" y="96"/>
                  </a:lnTo>
                  <a:lnTo>
                    <a:pt x="96" y="108"/>
                  </a:lnTo>
                  <a:lnTo>
                    <a:pt x="134" y="123"/>
                  </a:lnTo>
                  <a:lnTo>
                    <a:pt x="158" y="147"/>
                  </a:lnTo>
                  <a:lnTo>
                    <a:pt x="169" y="170"/>
                  </a:lnTo>
                  <a:lnTo>
                    <a:pt x="169" y="209"/>
                  </a:lnTo>
                  <a:lnTo>
                    <a:pt x="158" y="232"/>
                  </a:lnTo>
                  <a:lnTo>
                    <a:pt x="146" y="244"/>
                  </a:lnTo>
                  <a:lnTo>
                    <a:pt x="107" y="255"/>
                  </a:lnTo>
                  <a:lnTo>
                    <a:pt x="61" y="255"/>
                  </a:lnTo>
                  <a:lnTo>
                    <a:pt x="23" y="244"/>
                  </a:lnTo>
                  <a:lnTo>
                    <a:pt x="11" y="232"/>
                  </a:lnTo>
                  <a:lnTo>
                    <a:pt x="0" y="209"/>
                  </a:lnTo>
                  <a:lnTo>
                    <a:pt x="0" y="170"/>
                  </a:lnTo>
                  <a:lnTo>
                    <a:pt x="11" y="147"/>
                  </a:lnTo>
                  <a:lnTo>
                    <a:pt x="34" y="123"/>
                  </a:lnTo>
                  <a:lnTo>
                    <a:pt x="73" y="108"/>
                  </a:lnTo>
                  <a:lnTo>
                    <a:pt x="122" y="96"/>
                  </a:lnTo>
                  <a:lnTo>
                    <a:pt x="146" y="84"/>
                  </a:lnTo>
                  <a:lnTo>
                    <a:pt x="158" y="61"/>
                  </a:lnTo>
                  <a:lnTo>
                    <a:pt x="158" y="34"/>
                  </a:lnTo>
                  <a:lnTo>
                    <a:pt x="146" y="11"/>
                  </a:lnTo>
                  <a:lnTo>
                    <a:pt x="107" y="0"/>
                  </a:lnTo>
                  <a:lnTo>
                    <a:pt x="61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7" name="Line 246"/>
            <p:cNvSpPr>
              <a:spLocks noChangeShapeType="1"/>
            </p:cNvSpPr>
            <p:nvPr/>
          </p:nvSpPr>
          <p:spPr bwMode="auto">
            <a:xfrm flipV="1">
              <a:off x="1274" y="2774"/>
              <a:ext cx="5" cy="2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8" name="Freeform 247"/>
            <p:cNvSpPr>
              <a:spLocks noChangeArrowheads="1"/>
            </p:cNvSpPr>
            <p:nvPr/>
          </p:nvSpPr>
          <p:spPr bwMode="auto">
            <a:xfrm>
              <a:off x="1140" y="2355"/>
              <a:ext cx="40" cy="74"/>
            </a:xfrm>
            <a:custGeom>
              <a:avLst/>
              <a:gdLst>
                <a:gd name="T0" fmla="*/ 0 w 175"/>
                <a:gd name="T1" fmla="*/ 0 h 325"/>
                <a:gd name="T2" fmla="*/ 0 w 175"/>
                <a:gd name="T3" fmla="*/ 0 h 325"/>
                <a:gd name="T4" fmla="*/ 0 w 175"/>
                <a:gd name="T5" fmla="*/ 0 h 325"/>
                <a:gd name="T6" fmla="*/ 0 w 175"/>
                <a:gd name="T7" fmla="*/ 0 h 325"/>
                <a:gd name="T8" fmla="*/ 0 w 175"/>
                <a:gd name="T9" fmla="*/ 0 h 325"/>
                <a:gd name="T10" fmla="*/ 0 w 175"/>
                <a:gd name="T11" fmla="*/ 0 h 325"/>
                <a:gd name="T12" fmla="*/ 0 w 175"/>
                <a:gd name="T13" fmla="*/ 0 h 325"/>
                <a:gd name="T14" fmla="*/ 0 w 175"/>
                <a:gd name="T15" fmla="*/ 0 h 325"/>
                <a:gd name="T16" fmla="*/ 0 w 175"/>
                <a:gd name="T17" fmla="*/ 0 h 325"/>
                <a:gd name="T18" fmla="*/ 0 w 175"/>
                <a:gd name="T19" fmla="*/ 0 h 325"/>
                <a:gd name="T20" fmla="*/ 0 w 175"/>
                <a:gd name="T21" fmla="*/ 0 h 325"/>
                <a:gd name="T22" fmla="*/ 0 w 175"/>
                <a:gd name="T23" fmla="*/ 0 h 325"/>
                <a:gd name="T24" fmla="*/ 0 w 175"/>
                <a:gd name="T25" fmla="*/ 0 h 325"/>
                <a:gd name="T26" fmla="*/ 0 w 175"/>
                <a:gd name="T27" fmla="*/ 0 h 325"/>
                <a:gd name="T28" fmla="*/ 0 w 175"/>
                <a:gd name="T29" fmla="*/ 0 h 325"/>
                <a:gd name="T30" fmla="*/ 0 w 175"/>
                <a:gd name="T31" fmla="*/ 0 h 325"/>
                <a:gd name="T32" fmla="*/ 0 w 175"/>
                <a:gd name="T33" fmla="*/ 0 h 325"/>
                <a:gd name="T34" fmla="*/ 0 w 175"/>
                <a:gd name="T35" fmla="*/ 0 h 325"/>
                <a:gd name="T36" fmla="*/ 0 w 175"/>
                <a:gd name="T37" fmla="*/ 0 h 325"/>
                <a:gd name="T38" fmla="*/ 0 w 175"/>
                <a:gd name="T39" fmla="*/ 0 h 325"/>
                <a:gd name="T40" fmla="*/ 0 w 175"/>
                <a:gd name="T41" fmla="*/ 0 h 325"/>
                <a:gd name="T42" fmla="*/ 0 w 175"/>
                <a:gd name="T43" fmla="*/ 0 h 325"/>
                <a:gd name="T44" fmla="*/ 0 w 175"/>
                <a:gd name="T45" fmla="*/ 0 h 325"/>
                <a:gd name="T46" fmla="*/ 0 w 175"/>
                <a:gd name="T47" fmla="*/ 0 h 325"/>
                <a:gd name="T48" fmla="*/ 0 w 175"/>
                <a:gd name="T49" fmla="*/ 0 h 325"/>
                <a:gd name="T50" fmla="*/ 0 w 175"/>
                <a:gd name="T51" fmla="*/ 0 h 325"/>
                <a:gd name="T52" fmla="*/ 0 w 175"/>
                <a:gd name="T53" fmla="*/ 0 h 325"/>
                <a:gd name="T54" fmla="*/ 0 w 175"/>
                <a:gd name="T55" fmla="*/ 0 h 325"/>
                <a:gd name="T56" fmla="*/ 0 w 175"/>
                <a:gd name="T57" fmla="*/ 0 h 3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5"/>
                <a:gd name="T88" fmla="*/ 0 h 325"/>
                <a:gd name="T89" fmla="*/ 175 w 175"/>
                <a:gd name="T90" fmla="*/ 325 h 32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5" h="325">
                  <a:moveTo>
                    <a:pt x="0" y="324"/>
                  </a:moveTo>
                  <a:lnTo>
                    <a:pt x="84" y="0"/>
                  </a:lnTo>
                  <a:lnTo>
                    <a:pt x="174" y="324"/>
                  </a:lnTo>
                  <a:lnTo>
                    <a:pt x="146" y="308"/>
                  </a:lnTo>
                  <a:lnTo>
                    <a:pt x="120" y="296"/>
                  </a:lnTo>
                  <a:lnTo>
                    <a:pt x="84" y="294"/>
                  </a:lnTo>
                  <a:lnTo>
                    <a:pt x="54" y="296"/>
                  </a:lnTo>
                  <a:lnTo>
                    <a:pt x="23" y="308"/>
                  </a:lnTo>
                  <a:lnTo>
                    <a:pt x="0" y="324"/>
                  </a:lnTo>
                  <a:lnTo>
                    <a:pt x="19" y="301"/>
                  </a:lnTo>
                  <a:lnTo>
                    <a:pt x="84" y="42"/>
                  </a:lnTo>
                  <a:lnTo>
                    <a:pt x="158" y="301"/>
                  </a:lnTo>
                  <a:lnTo>
                    <a:pt x="122" y="289"/>
                  </a:lnTo>
                  <a:lnTo>
                    <a:pt x="84" y="281"/>
                  </a:lnTo>
                  <a:lnTo>
                    <a:pt x="49" y="289"/>
                  </a:lnTo>
                  <a:lnTo>
                    <a:pt x="19" y="301"/>
                  </a:lnTo>
                  <a:lnTo>
                    <a:pt x="34" y="281"/>
                  </a:lnTo>
                  <a:lnTo>
                    <a:pt x="84" y="81"/>
                  </a:lnTo>
                  <a:lnTo>
                    <a:pt x="143" y="281"/>
                  </a:lnTo>
                  <a:lnTo>
                    <a:pt x="116" y="275"/>
                  </a:lnTo>
                  <a:lnTo>
                    <a:pt x="84" y="275"/>
                  </a:lnTo>
                  <a:lnTo>
                    <a:pt x="61" y="275"/>
                  </a:lnTo>
                  <a:lnTo>
                    <a:pt x="34" y="281"/>
                  </a:lnTo>
                  <a:lnTo>
                    <a:pt x="49" y="266"/>
                  </a:lnTo>
                  <a:lnTo>
                    <a:pt x="84" y="123"/>
                  </a:lnTo>
                  <a:lnTo>
                    <a:pt x="127" y="266"/>
                  </a:lnTo>
                  <a:lnTo>
                    <a:pt x="84" y="262"/>
                  </a:lnTo>
                  <a:lnTo>
                    <a:pt x="49" y="266"/>
                  </a:lnTo>
                  <a:lnTo>
                    <a:pt x="65" y="251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9" name="Freeform 248"/>
            <p:cNvSpPr>
              <a:spLocks noChangeArrowheads="1"/>
            </p:cNvSpPr>
            <p:nvPr/>
          </p:nvSpPr>
          <p:spPr bwMode="auto">
            <a:xfrm>
              <a:off x="1154" y="2394"/>
              <a:ext cx="14" cy="19"/>
            </a:xfrm>
            <a:custGeom>
              <a:avLst/>
              <a:gdLst>
                <a:gd name="T0" fmla="*/ 0 w 63"/>
                <a:gd name="T1" fmla="*/ 0 h 83"/>
                <a:gd name="T2" fmla="*/ 0 w 63"/>
                <a:gd name="T3" fmla="*/ 0 h 83"/>
                <a:gd name="T4" fmla="*/ 0 w 63"/>
                <a:gd name="T5" fmla="*/ 0 h 83"/>
                <a:gd name="T6" fmla="*/ 0 w 63"/>
                <a:gd name="T7" fmla="*/ 0 h 83"/>
                <a:gd name="T8" fmla="*/ 0 w 63"/>
                <a:gd name="T9" fmla="*/ 0 h 83"/>
                <a:gd name="T10" fmla="*/ 0 w 63"/>
                <a:gd name="T11" fmla="*/ 0 h 83"/>
                <a:gd name="T12" fmla="*/ 0 w 63"/>
                <a:gd name="T13" fmla="*/ 0 h 83"/>
                <a:gd name="T14" fmla="*/ 0 w 63"/>
                <a:gd name="T15" fmla="*/ 0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83"/>
                <a:gd name="T26" fmla="*/ 63 w 63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83">
                  <a:moveTo>
                    <a:pt x="0" y="82"/>
                  </a:moveTo>
                  <a:lnTo>
                    <a:pt x="23" y="0"/>
                  </a:lnTo>
                  <a:lnTo>
                    <a:pt x="62" y="82"/>
                  </a:lnTo>
                  <a:lnTo>
                    <a:pt x="0" y="82"/>
                  </a:lnTo>
                  <a:lnTo>
                    <a:pt x="19" y="70"/>
                  </a:lnTo>
                  <a:lnTo>
                    <a:pt x="23" y="39"/>
                  </a:lnTo>
                  <a:lnTo>
                    <a:pt x="38" y="70"/>
                  </a:lnTo>
                  <a:lnTo>
                    <a:pt x="19" y="7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0" name="Freeform 249"/>
            <p:cNvSpPr>
              <a:spLocks noChangeArrowheads="1"/>
            </p:cNvSpPr>
            <p:nvPr/>
          </p:nvSpPr>
          <p:spPr bwMode="auto">
            <a:xfrm>
              <a:off x="1140" y="3106"/>
              <a:ext cx="40" cy="76"/>
            </a:xfrm>
            <a:custGeom>
              <a:avLst/>
              <a:gdLst>
                <a:gd name="T0" fmla="*/ 0 w 175"/>
                <a:gd name="T1" fmla="*/ 0 h 333"/>
                <a:gd name="T2" fmla="*/ 0 w 175"/>
                <a:gd name="T3" fmla="*/ 0 h 333"/>
                <a:gd name="T4" fmla="*/ 0 w 175"/>
                <a:gd name="T5" fmla="*/ 0 h 333"/>
                <a:gd name="T6" fmla="*/ 0 w 175"/>
                <a:gd name="T7" fmla="*/ 0 h 333"/>
                <a:gd name="T8" fmla="*/ 0 w 175"/>
                <a:gd name="T9" fmla="*/ 0 h 333"/>
                <a:gd name="T10" fmla="*/ 0 w 175"/>
                <a:gd name="T11" fmla="*/ 0 h 333"/>
                <a:gd name="T12" fmla="*/ 0 w 175"/>
                <a:gd name="T13" fmla="*/ 0 h 333"/>
                <a:gd name="T14" fmla="*/ 0 w 175"/>
                <a:gd name="T15" fmla="*/ 0 h 333"/>
                <a:gd name="T16" fmla="*/ 0 w 175"/>
                <a:gd name="T17" fmla="*/ 0 h 3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5"/>
                <a:gd name="T28" fmla="*/ 0 h 333"/>
                <a:gd name="T29" fmla="*/ 175 w 175"/>
                <a:gd name="T30" fmla="*/ 333 h 3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5" h="333">
                  <a:moveTo>
                    <a:pt x="174" y="0"/>
                  </a:moveTo>
                  <a:lnTo>
                    <a:pt x="84" y="332"/>
                  </a:lnTo>
                  <a:lnTo>
                    <a:pt x="0" y="0"/>
                  </a:lnTo>
                  <a:lnTo>
                    <a:pt x="23" y="19"/>
                  </a:lnTo>
                  <a:lnTo>
                    <a:pt x="54" y="30"/>
                  </a:lnTo>
                  <a:lnTo>
                    <a:pt x="84" y="34"/>
                  </a:lnTo>
                  <a:lnTo>
                    <a:pt x="120" y="30"/>
                  </a:lnTo>
                  <a:lnTo>
                    <a:pt x="146" y="19"/>
                  </a:lnTo>
                  <a:lnTo>
                    <a:pt x="174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1" name="Freeform 250"/>
            <p:cNvSpPr>
              <a:spLocks noChangeArrowheads="1"/>
            </p:cNvSpPr>
            <p:nvPr/>
          </p:nvSpPr>
          <p:spPr bwMode="auto">
            <a:xfrm>
              <a:off x="1144" y="3112"/>
              <a:ext cx="32" cy="59"/>
            </a:xfrm>
            <a:custGeom>
              <a:avLst/>
              <a:gdLst>
                <a:gd name="T0" fmla="*/ 0 w 140"/>
                <a:gd name="T1" fmla="*/ 0 h 259"/>
                <a:gd name="T2" fmla="*/ 0 w 140"/>
                <a:gd name="T3" fmla="*/ 0 h 259"/>
                <a:gd name="T4" fmla="*/ 0 w 140"/>
                <a:gd name="T5" fmla="*/ 0 h 259"/>
                <a:gd name="T6" fmla="*/ 0 w 140"/>
                <a:gd name="T7" fmla="*/ 0 h 259"/>
                <a:gd name="T8" fmla="*/ 0 w 140"/>
                <a:gd name="T9" fmla="*/ 0 h 259"/>
                <a:gd name="T10" fmla="*/ 0 w 140"/>
                <a:gd name="T11" fmla="*/ 0 h 259"/>
                <a:gd name="T12" fmla="*/ 0 w 140"/>
                <a:gd name="T13" fmla="*/ 0 h 259"/>
                <a:gd name="T14" fmla="*/ 0 w 140"/>
                <a:gd name="T15" fmla="*/ 0 h 259"/>
                <a:gd name="T16" fmla="*/ 0 w 140"/>
                <a:gd name="T17" fmla="*/ 0 h 259"/>
                <a:gd name="T18" fmla="*/ 0 w 140"/>
                <a:gd name="T19" fmla="*/ 0 h 259"/>
                <a:gd name="T20" fmla="*/ 0 w 140"/>
                <a:gd name="T21" fmla="*/ 0 h 259"/>
                <a:gd name="T22" fmla="*/ 0 w 140"/>
                <a:gd name="T23" fmla="*/ 0 h 259"/>
                <a:gd name="T24" fmla="*/ 0 w 140"/>
                <a:gd name="T25" fmla="*/ 0 h 259"/>
                <a:gd name="T26" fmla="*/ 0 w 140"/>
                <a:gd name="T27" fmla="*/ 0 h 259"/>
                <a:gd name="T28" fmla="*/ 0 w 140"/>
                <a:gd name="T29" fmla="*/ 0 h 259"/>
                <a:gd name="T30" fmla="*/ 0 w 140"/>
                <a:gd name="T31" fmla="*/ 0 h 259"/>
                <a:gd name="T32" fmla="*/ 0 w 140"/>
                <a:gd name="T33" fmla="*/ 0 h 259"/>
                <a:gd name="T34" fmla="*/ 0 w 140"/>
                <a:gd name="T35" fmla="*/ 0 h 259"/>
                <a:gd name="T36" fmla="*/ 0 w 140"/>
                <a:gd name="T37" fmla="*/ 0 h 259"/>
                <a:gd name="T38" fmla="*/ 0 w 140"/>
                <a:gd name="T39" fmla="*/ 0 h 259"/>
                <a:gd name="T40" fmla="*/ 0 w 140"/>
                <a:gd name="T41" fmla="*/ 0 h 259"/>
                <a:gd name="T42" fmla="*/ 0 w 140"/>
                <a:gd name="T43" fmla="*/ 0 h 259"/>
                <a:gd name="T44" fmla="*/ 0 w 140"/>
                <a:gd name="T45" fmla="*/ 0 h 259"/>
                <a:gd name="T46" fmla="*/ 0 w 140"/>
                <a:gd name="T47" fmla="*/ 0 h 259"/>
                <a:gd name="T48" fmla="*/ 0 w 140"/>
                <a:gd name="T49" fmla="*/ 0 h 259"/>
                <a:gd name="T50" fmla="*/ 0 w 140"/>
                <a:gd name="T51" fmla="*/ 0 h 259"/>
                <a:gd name="T52" fmla="*/ 0 w 140"/>
                <a:gd name="T53" fmla="*/ 0 h 2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0"/>
                <a:gd name="T82" fmla="*/ 0 h 259"/>
                <a:gd name="T83" fmla="*/ 140 w 140"/>
                <a:gd name="T84" fmla="*/ 259 h 25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0" h="259">
                  <a:moveTo>
                    <a:pt x="139" y="0"/>
                  </a:moveTo>
                  <a:lnTo>
                    <a:pt x="65" y="258"/>
                  </a:lnTo>
                  <a:lnTo>
                    <a:pt x="0" y="0"/>
                  </a:lnTo>
                  <a:lnTo>
                    <a:pt x="30" y="15"/>
                  </a:lnTo>
                  <a:lnTo>
                    <a:pt x="65" y="15"/>
                  </a:lnTo>
                  <a:lnTo>
                    <a:pt x="103" y="15"/>
                  </a:lnTo>
                  <a:lnTo>
                    <a:pt x="139" y="0"/>
                  </a:lnTo>
                  <a:lnTo>
                    <a:pt x="123" y="19"/>
                  </a:lnTo>
                  <a:lnTo>
                    <a:pt x="65" y="220"/>
                  </a:lnTo>
                  <a:lnTo>
                    <a:pt x="15" y="19"/>
                  </a:lnTo>
                  <a:lnTo>
                    <a:pt x="42" y="26"/>
                  </a:lnTo>
                  <a:lnTo>
                    <a:pt x="65" y="30"/>
                  </a:lnTo>
                  <a:lnTo>
                    <a:pt x="96" y="26"/>
                  </a:lnTo>
                  <a:lnTo>
                    <a:pt x="123" y="19"/>
                  </a:lnTo>
                  <a:lnTo>
                    <a:pt x="108" y="34"/>
                  </a:lnTo>
                  <a:lnTo>
                    <a:pt x="65" y="177"/>
                  </a:lnTo>
                  <a:lnTo>
                    <a:pt x="30" y="34"/>
                  </a:lnTo>
                  <a:lnTo>
                    <a:pt x="65" y="41"/>
                  </a:lnTo>
                  <a:lnTo>
                    <a:pt x="108" y="34"/>
                  </a:lnTo>
                  <a:lnTo>
                    <a:pt x="92" y="50"/>
                  </a:lnTo>
                  <a:lnTo>
                    <a:pt x="65" y="135"/>
                  </a:lnTo>
                  <a:lnTo>
                    <a:pt x="46" y="50"/>
                  </a:lnTo>
                  <a:lnTo>
                    <a:pt x="92" y="50"/>
                  </a:lnTo>
                  <a:lnTo>
                    <a:pt x="77" y="61"/>
                  </a:lnTo>
                  <a:lnTo>
                    <a:pt x="65" y="93"/>
                  </a:lnTo>
                  <a:lnTo>
                    <a:pt x="61" y="61"/>
                  </a:lnTo>
                  <a:lnTo>
                    <a:pt x="77" y="61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" name="Line 251"/>
            <p:cNvSpPr>
              <a:spLocks noChangeShapeType="1"/>
            </p:cNvSpPr>
            <p:nvPr/>
          </p:nvSpPr>
          <p:spPr bwMode="auto">
            <a:xfrm flipV="1">
              <a:off x="1159" y="2354"/>
              <a:ext cx="1" cy="394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3" name="Line 252"/>
            <p:cNvSpPr>
              <a:spLocks noChangeShapeType="1"/>
            </p:cNvSpPr>
            <p:nvPr/>
          </p:nvSpPr>
          <p:spPr bwMode="auto">
            <a:xfrm>
              <a:off x="1110" y="3181"/>
              <a:ext cx="188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4" name="Line 253"/>
            <p:cNvSpPr>
              <a:spLocks noChangeShapeType="1"/>
            </p:cNvSpPr>
            <p:nvPr/>
          </p:nvSpPr>
          <p:spPr bwMode="auto">
            <a:xfrm flipH="1">
              <a:off x="1109" y="2355"/>
              <a:ext cx="190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5" name="Freeform 254"/>
            <p:cNvSpPr>
              <a:spLocks noChangeArrowheads="1"/>
            </p:cNvSpPr>
            <p:nvPr/>
          </p:nvSpPr>
          <p:spPr bwMode="auto">
            <a:xfrm>
              <a:off x="641" y="2524"/>
              <a:ext cx="34" cy="58"/>
            </a:xfrm>
            <a:custGeom>
              <a:avLst/>
              <a:gdLst>
                <a:gd name="T0" fmla="*/ 0 w 148"/>
                <a:gd name="T1" fmla="*/ 0 h 256"/>
                <a:gd name="T2" fmla="*/ 0 w 148"/>
                <a:gd name="T3" fmla="*/ 0 h 256"/>
                <a:gd name="T4" fmla="*/ 0 w 148"/>
                <a:gd name="T5" fmla="*/ 0 h 256"/>
                <a:gd name="T6" fmla="*/ 0 60000 65536"/>
                <a:gd name="T7" fmla="*/ 0 60000 65536"/>
                <a:gd name="T8" fmla="*/ 0 60000 65536"/>
                <a:gd name="T9" fmla="*/ 0 w 148"/>
                <a:gd name="T10" fmla="*/ 0 h 256"/>
                <a:gd name="T11" fmla="*/ 148 w 14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256">
                  <a:moveTo>
                    <a:pt x="0" y="0"/>
                  </a:moveTo>
                  <a:lnTo>
                    <a:pt x="0" y="255"/>
                  </a:lnTo>
                  <a:lnTo>
                    <a:pt x="147" y="25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6" name="Freeform 255"/>
            <p:cNvSpPr>
              <a:spLocks noChangeArrowheads="1"/>
            </p:cNvSpPr>
            <p:nvPr/>
          </p:nvSpPr>
          <p:spPr bwMode="auto">
            <a:xfrm>
              <a:off x="688" y="2542"/>
              <a:ext cx="33" cy="40"/>
            </a:xfrm>
            <a:custGeom>
              <a:avLst/>
              <a:gdLst>
                <a:gd name="T0" fmla="*/ 0 w 147"/>
                <a:gd name="T1" fmla="*/ 0 h 175"/>
                <a:gd name="T2" fmla="*/ 0 w 147"/>
                <a:gd name="T3" fmla="*/ 0 h 175"/>
                <a:gd name="T4" fmla="*/ 0 w 147"/>
                <a:gd name="T5" fmla="*/ 0 h 175"/>
                <a:gd name="T6" fmla="*/ 0 w 147"/>
                <a:gd name="T7" fmla="*/ 0 h 175"/>
                <a:gd name="T8" fmla="*/ 0 w 147"/>
                <a:gd name="T9" fmla="*/ 0 h 175"/>
                <a:gd name="T10" fmla="*/ 0 w 147"/>
                <a:gd name="T11" fmla="*/ 0 h 175"/>
                <a:gd name="T12" fmla="*/ 0 w 147"/>
                <a:gd name="T13" fmla="*/ 0 h 175"/>
                <a:gd name="T14" fmla="*/ 0 w 147"/>
                <a:gd name="T15" fmla="*/ 0 h 175"/>
                <a:gd name="T16" fmla="*/ 0 w 147"/>
                <a:gd name="T17" fmla="*/ 0 h 175"/>
                <a:gd name="T18" fmla="*/ 0 w 147"/>
                <a:gd name="T19" fmla="*/ 0 h 175"/>
                <a:gd name="T20" fmla="*/ 0 w 147"/>
                <a:gd name="T21" fmla="*/ 0 h 175"/>
                <a:gd name="T22" fmla="*/ 0 w 147"/>
                <a:gd name="T23" fmla="*/ 0 h 175"/>
                <a:gd name="T24" fmla="*/ 0 w 147"/>
                <a:gd name="T25" fmla="*/ 0 h 175"/>
                <a:gd name="T26" fmla="*/ 0 w 147"/>
                <a:gd name="T27" fmla="*/ 0 h 175"/>
                <a:gd name="T28" fmla="*/ 0 w 147"/>
                <a:gd name="T29" fmla="*/ 0 h 175"/>
                <a:gd name="T30" fmla="*/ 0 w 147"/>
                <a:gd name="T31" fmla="*/ 0 h 175"/>
                <a:gd name="T32" fmla="*/ 0 w 147"/>
                <a:gd name="T33" fmla="*/ 0 h 1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7"/>
                <a:gd name="T52" fmla="*/ 0 h 175"/>
                <a:gd name="T53" fmla="*/ 147 w 147"/>
                <a:gd name="T54" fmla="*/ 175 h 1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7" h="175">
                  <a:moveTo>
                    <a:pt x="0" y="73"/>
                  </a:moveTo>
                  <a:lnTo>
                    <a:pt x="146" y="73"/>
                  </a:lnTo>
                  <a:lnTo>
                    <a:pt x="146" y="50"/>
                  </a:lnTo>
                  <a:lnTo>
                    <a:pt x="135" y="23"/>
                  </a:lnTo>
                  <a:lnTo>
                    <a:pt x="123" y="12"/>
                  </a:lnTo>
                  <a:lnTo>
                    <a:pt x="96" y="0"/>
                  </a:lnTo>
                  <a:lnTo>
                    <a:pt x="60" y="0"/>
                  </a:lnTo>
                  <a:lnTo>
                    <a:pt x="34" y="12"/>
                  </a:lnTo>
                  <a:lnTo>
                    <a:pt x="11" y="39"/>
                  </a:lnTo>
                  <a:lnTo>
                    <a:pt x="0" y="73"/>
                  </a:lnTo>
                  <a:lnTo>
                    <a:pt x="0" y="101"/>
                  </a:lnTo>
                  <a:lnTo>
                    <a:pt x="11" y="135"/>
                  </a:lnTo>
                  <a:lnTo>
                    <a:pt x="34" y="158"/>
                  </a:lnTo>
                  <a:lnTo>
                    <a:pt x="60" y="174"/>
                  </a:lnTo>
                  <a:lnTo>
                    <a:pt x="96" y="174"/>
                  </a:lnTo>
                  <a:lnTo>
                    <a:pt x="123" y="158"/>
                  </a:lnTo>
                  <a:lnTo>
                    <a:pt x="146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7" name="Line 256"/>
            <p:cNvSpPr>
              <a:spLocks noChangeShapeType="1"/>
            </p:cNvSpPr>
            <p:nvPr/>
          </p:nvSpPr>
          <p:spPr bwMode="auto">
            <a:xfrm flipH="1" flipV="1">
              <a:off x="736" y="2541"/>
              <a:ext cx="19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8" name="Line 257"/>
            <p:cNvSpPr>
              <a:spLocks noChangeShapeType="1"/>
            </p:cNvSpPr>
            <p:nvPr/>
          </p:nvSpPr>
          <p:spPr bwMode="auto">
            <a:xfrm flipH="1">
              <a:off x="753" y="2542"/>
              <a:ext cx="18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9" name="Freeform 258"/>
            <p:cNvSpPr>
              <a:spLocks noChangeArrowheads="1"/>
            </p:cNvSpPr>
            <p:nvPr/>
          </p:nvSpPr>
          <p:spPr bwMode="auto">
            <a:xfrm>
              <a:off x="781" y="2542"/>
              <a:ext cx="34" cy="40"/>
            </a:xfrm>
            <a:custGeom>
              <a:avLst/>
              <a:gdLst>
                <a:gd name="T0" fmla="*/ 0 w 148"/>
                <a:gd name="T1" fmla="*/ 0 h 175"/>
                <a:gd name="T2" fmla="*/ 0 w 148"/>
                <a:gd name="T3" fmla="*/ 0 h 175"/>
                <a:gd name="T4" fmla="*/ 0 w 148"/>
                <a:gd name="T5" fmla="*/ 0 h 175"/>
                <a:gd name="T6" fmla="*/ 0 w 148"/>
                <a:gd name="T7" fmla="*/ 0 h 175"/>
                <a:gd name="T8" fmla="*/ 0 w 148"/>
                <a:gd name="T9" fmla="*/ 0 h 175"/>
                <a:gd name="T10" fmla="*/ 0 w 148"/>
                <a:gd name="T11" fmla="*/ 0 h 175"/>
                <a:gd name="T12" fmla="*/ 0 w 148"/>
                <a:gd name="T13" fmla="*/ 0 h 175"/>
                <a:gd name="T14" fmla="*/ 0 w 148"/>
                <a:gd name="T15" fmla="*/ 0 h 175"/>
                <a:gd name="T16" fmla="*/ 0 w 148"/>
                <a:gd name="T17" fmla="*/ 0 h 175"/>
                <a:gd name="T18" fmla="*/ 0 w 148"/>
                <a:gd name="T19" fmla="*/ 0 h 175"/>
                <a:gd name="T20" fmla="*/ 0 w 148"/>
                <a:gd name="T21" fmla="*/ 0 h 175"/>
                <a:gd name="T22" fmla="*/ 0 w 148"/>
                <a:gd name="T23" fmla="*/ 0 h 175"/>
                <a:gd name="T24" fmla="*/ 0 w 148"/>
                <a:gd name="T25" fmla="*/ 0 h 175"/>
                <a:gd name="T26" fmla="*/ 0 w 148"/>
                <a:gd name="T27" fmla="*/ 0 h 175"/>
                <a:gd name="T28" fmla="*/ 0 w 148"/>
                <a:gd name="T29" fmla="*/ 0 h 175"/>
                <a:gd name="T30" fmla="*/ 0 w 148"/>
                <a:gd name="T31" fmla="*/ 0 h 175"/>
                <a:gd name="T32" fmla="*/ 0 w 148"/>
                <a:gd name="T33" fmla="*/ 0 h 1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8"/>
                <a:gd name="T52" fmla="*/ 0 h 175"/>
                <a:gd name="T53" fmla="*/ 148 w 148"/>
                <a:gd name="T54" fmla="*/ 175 h 1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8" h="175">
                  <a:moveTo>
                    <a:pt x="0" y="73"/>
                  </a:moveTo>
                  <a:lnTo>
                    <a:pt x="147" y="73"/>
                  </a:lnTo>
                  <a:lnTo>
                    <a:pt x="147" y="50"/>
                  </a:lnTo>
                  <a:lnTo>
                    <a:pt x="135" y="23"/>
                  </a:lnTo>
                  <a:lnTo>
                    <a:pt x="123" y="12"/>
                  </a:lnTo>
                  <a:lnTo>
                    <a:pt x="96" y="0"/>
                  </a:lnTo>
                  <a:lnTo>
                    <a:pt x="61" y="0"/>
                  </a:lnTo>
                  <a:lnTo>
                    <a:pt x="34" y="12"/>
                  </a:lnTo>
                  <a:lnTo>
                    <a:pt x="11" y="39"/>
                  </a:lnTo>
                  <a:lnTo>
                    <a:pt x="0" y="73"/>
                  </a:lnTo>
                  <a:lnTo>
                    <a:pt x="0" y="101"/>
                  </a:lnTo>
                  <a:lnTo>
                    <a:pt x="11" y="135"/>
                  </a:lnTo>
                  <a:lnTo>
                    <a:pt x="34" y="158"/>
                  </a:lnTo>
                  <a:lnTo>
                    <a:pt x="61" y="174"/>
                  </a:lnTo>
                  <a:lnTo>
                    <a:pt x="96" y="174"/>
                  </a:lnTo>
                  <a:lnTo>
                    <a:pt x="123" y="158"/>
                  </a:lnTo>
                  <a:lnTo>
                    <a:pt x="147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0" name="Line 259"/>
            <p:cNvSpPr>
              <a:spLocks noChangeShapeType="1"/>
            </p:cNvSpPr>
            <p:nvPr/>
          </p:nvSpPr>
          <p:spPr bwMode="auto">
            <a:xfrm flipV="1">
              <a:off x="831" y="2522"/>
              <a:ext cx="1" cy="6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1" name="Freeform 260"/>
            <p:cNvSpPr>
              <a:spLocks noChangeArrowheads="1"/>
            </p:cNvSpPr>
            <p:nvPr/>
          </p:nvSpPr>
          <p:spPr bwMode="auto">
            <a:xfrm>
              <a:off x="593" y="2413"/>
              <a:ext cx="42" cy="59"/>
            </a:xfrm>
            <a:custGeom>
              <a:avLst/>
              <a:gdLst>
                <a:gd name="T0" fmla="*/ 0 w 186"/>
                <a:gd name="T1" fmla="*/ 0 h 259"/>
                <a:gd name="T2" fmla="*/ 0 w 186"/>
                <a:gd name="T3" fmla="*/ 0 h 259"/>
                <a:gd name="T4" fmla="*/ 0 w 186"/>
                <a:gd name="T5" fmla="*/ 0 h 259"/>
                <a:gd name="T6" fmla="*/ 0 w 186"/>
                <a:gd name="T7" fmla="*/ 0 h 259"/>
                <a:gd name="T8" fmla="*/ 0 w 186"/>
                <a:gd name="T9" fmla="*/ 0 h 259"/>
                <a:gd name="T10" fmla="*/ 0 w 186"/>
                <a:gd name="T11" fmla="*/ 0 h 259"/>
                <a:gd name="T12" fmla="*/ 0 w 186"/>
                <a:gd name="T13" fmla="*/ 0 h 259"/>
                <a:gd name="T14" fmla="*/ 0 w 186"/>
                <a:gd name="T15" fmla="*/ 0 h 259"/>
                <a:gd name="T16" fmla="*/ 0 w 186"/>
                <a:gd name="T17" fmla="*/ 0 h 259"/>
                <a:gd name="T18" fmla="*/ 0 w 186"/>
                <a:gd name="T19" fmla="*/ 0 h 259"/>
                <a:gd name="T20" fmla="*/ 0 w 186"/>
                <a:gd name="T21" fmla="*/ 0 h 259"/>
                <a:gd name="T22" fmla="*/ 0 w 186"/>
                <a:gd name="T23" fmla="*/ 0 h 259"/>
                <a:gd name="T24" fmla="*/ 0 w 186"/>
                <a:gd name="T25" fmla="*/ 0 h 259"/>
                <a:gd name="T26" fmla="*/ 0 w 186"/>
                <a:gd name="T27" fmla="*/ 0 h 259"/>
                <a:gd name="T28" fmla="*/ 0 w 186"/>
                <a:gd name="T29" fmla="*/ 0 h 259"/>
                <a:gd name="T30" fmla="*/ 0 w 186"/>
                <a:gd name="T31" fmla="*/ 0 h 259"/>
                <a:gd name="T32" fmla="*/ 0 w 186"/>
                <a:gd name="T33" fmla="*/ 0 h 259"/>
                <a:gd name="T34" fmla="*/ 0 w 186"/>
                <a:gd name="T35" fmla="*/ 0 h 259"/>
                <a:gd name="T36" fmla="*/ 0 w 186"/>
                <a:gd name="T37" fmla="*/ 0 h 259"/>
                <a:gd name="T38" fmla="*/ 0 w 186"/>
                <a:gd name="T39" fmla="*/ 0 h 2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6"/>
                <a:gd name="T61" fmla="*/ 0 h 259"/>
                <a:gd name="T62" fmla="*/ 186 w 186"/>
                <a:gd name="T63" fmla="*/ 259 h 2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6" h="259">
                  <a:moveTo>
                    <a:pt x="185" y="61"/>
                  </a:moveTo>
                  <a:lnTo>
                    <a:pt x="174" y="34"/>
                  </a:lnTo>
                  <a:lnTo>
                    <a:pt x="146" y="11"/>
                  </a:lnTo>
                  <a:lnTo>
                    <a:pt x="123" y="0"/>
                  </a:lnTo>
                  <a:lnTo>
                    <a:pt x="73" y="0"/>
                  </a:lnTo>
                  <a:lnTo>
                    <a:pt x="49" y="11"/>
                  </a:lnTo>
                  <a:lnTo>
                    <a:pt x="23" y="34"/>
                  </a:lnTo>
                  <a:lnTo>
                    <a:pt x="11" y="61"/>
                  </a:lnTo>
                  <a:lnTo>
                    <a:pt x="0" y="96"/>
                  </a:lnTo>
                  <a:lnTo>
                    <a:pt x="0" y="158"/>
                  </a:lnTo>
                  <a:lnTo>
                    <a:pt x="11" y="196"/>
                  </a:lnTo>
                  <a:lnTo>
                    <a:pt x="23" y="220"/>
                  </a:lnTo>
                  <a:lnTo>
                    <a:pt x="49" y="247"/>
                  </a:lnTo>
                  <a:lnTo>
                    <a:pt x="73" y="258"/>
                  </a:lnTo>
                  <a:lnTo>
                    <a:pt x="123" y="258"/>
                  </a:lnTo>
                  <a:lnTo>
                    <a:pt x="146" y="247"/>
                  </a:lnTo>
                  <a:lnTo>
                    <a:pt x="174" y="220"/>
                  </a:lnTo>
                  <a:lnTo>
                    <a:pt x="185" y="196"/>
                  </a:lnTo>
                  <a:lnTo>
                    <a:pt x="185" y="158"/>
                  </a:lnTo>
                  <a:lnTo>
                    <a:pt x="123" y="158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2" name="Line 261"/>
            <p:cNvSpPr>
              <a:spLocks noChangeShapeType="1"/>
            </p:cNvSpPr>
            <p:nvPr/>
          </p:nvSpPr>
          <p:spPr bwMode="auto">
            <a:xfrm>
              <a:off x="651" y="2432"/>
              <a:ext cx="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3" name="Freeform 262"/>
            <p:cNvSpPr>
              <a:spLocks noChangeArrowheads="1"/>
            </p:cNvSpPr>
            <p:nvPr/>
          </p:nvSpPr>
          <p:spPr bwMode="auto">
            <a:xfrm>
              <a:off x="651" y="2432"/>
              <a:ext cx="23" cy="17"/>
            </a:xfrm>
            <a:custGeom>
              <a:avLst/>
              <a:gdLst>
                <a:gd name="T0" fmla="*/ 0 w 102"/>
                <a:gd name="T1" fmla="*/ 0 h 74"/>
                <a:gd name="T2" fmla="*/ 0 w 102"/>
                <a:gd name="T3" fmla="*/ 0 h 74"/>
                <a:gd name="T4" fmla="*/ 0 w 102"/>
                <a:gd name="T5" fmla="*/ 0 h 74"/>
                <a:gd name="T6" fmla="*/ 0 w 102"/>
                <a:gd name="T7" fmla="*/ 0 h 74"/>
                <a:gd name="T8" fmla="*/ 0 w 102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74"/>
                <a:gd name="T17" fmla="*/ 102 w 10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74">
                  <a:moveTo>
                    <a:pt x="0" y="73"/>
                  </a:moveTo>
                  <a:lnTo>
                    <a:pt x="11" y="38"/>
                  </a:lnTo>
                  <a:lnTo>
                    <a:pt x="39" y="11"/>
                  </a:lnTo>
                  <a:lnTo>
                    <a:pt x="62" y="0"/>
                  </a:lnTo>
                  <a:lnTo>
                    <a:pt x="101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4" name="Freeform 263"/>
            <p:cNvSpPr>
              <a:spLocks noChangeArrowheads="1"/>
            </p:cNvSpPr>
            <p:nvPr/>
          </p:nvSpPr>
          <p:spPr bwMode="auto">
            <a:xfrm>
              <a:off x="688" y="2432"/>
              <a:ext cx="36" cy="39"/>
            </a:xfrm>
            <a:custGeom>
              <a:avLst/>
              <a:gdLst>
                <a:gd name="T0" fmla="*/ 0 w 158"/>
                <a:gd name="T1" fmla="*/ 0 h 174"/>
                <a:gd name="T2" fmla="*/ 0 w 158"/>
                <a:gd name="T3" fmla="*/ 0 h 174"/>
                <a:gd name="T4" fmla="*/ 0 w 158"/>
                <a:gd name="T5" fmla="*/ 0 h 174"/>
                <a:gd name="T6" fmla="*/ 0 w 158"/>
                <a:gd name="T7" fmla="*/ 0 h 174"/>
                <a:gd name="T8" fmla="*/ 0 w 158"/>
                <a:gd name="T9" fmla="*/ 0 h 174"/>
                <a:gd name="T10" fmla="*/ 0 w 158"/>
                <a:gd name="T11" fmla="*/ 0 h 174"/>
                <a:gd name="T12" fmla="*/ 0 w 158"/>
                <a:gd name="T13" fmla="*/ 0 h 174"/>
                <a:gd name="T14" fmla="*/ 0 w 158"/>
                <a:gd name="T15" fmla="*/ 0 h 174"/>
                <a:gd name="T16" fmla="*/ 0 w 158"/>
                <a:gd name="T17" fmla="*/ 0 h 174"/>
                <a:gd name="T18" fmla="*/ 0 w 158"/>
                <a:gd name="T19" fmla="*/ 0 h 174"/>
                <a:gd name="T20" fmla="*/ 0 w 158"/>
                <a:gd name="T21" fmla="*/ 0 h 174"/>
                <a:gd name="T22" fmla="*/ 0 w 158"/>
                <a:gd name="T23" fmla="*/ 0 h 174"/>
                <a:gd name="T24" fmla="*/ 0 w 158"/>
                <a:gd name="T25" fmla="*/ 0 h 174"/>
                <a:gd name="T26" fmla="*/ 0 w 158"/>
                <a:gd name="T27" fmla="*/ 0 h 174"/>
                <a:gd name="T28" fmla="*/ 0 w 158"/>
                <a:gd name="T29" fmla="*/ 0 h 174"/>
                <a:gd name="T30" fmla="*/ 0 w 158"/>
                <a:gd name="T31" fmla="*/ 0 h 174"/>
                <a:gd name="T32" fmla="*/ 0 w 158"/>
                <a:gd name="T33" fmla="*/ 0 h 174"/>
                <a:gd name="T34" fmla="*/ 0 w 158"/>
                <a:gd name="T35" fmla="*/ 0 h 1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8"/>
                <a:gd name="T55" fmla="*/ 0 h 174"/>
                <a:gd name="T56" fmla="*/ 158 w 158"/>
                <a:gd name="T57" fmla="*/ 174 h 1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8" h="174">
                  <a:moveTo>
                    <a:pt x="34" y="11"/>
                  </a:moveTo>
                  <a:lnTo>
                    <a:pt x="60" y="0"/>
                  </a:lnTo>
                  <a:lnTo>
                    <a:pt x="34" y="11"/>
                  </a:lnTo>
                  <a:lnTo>
                    <a:pt x="11" y="38"/>
                  </a:lnTo>
                  <a:lnTo>
                    <a:pt x="0" y="73"/>
                  </a:lnTo>
                  <a:lnTo>
                    <a:pt x="0" y="100"/>
                  </a:lnTo>
                  <a:lnTo>
                    <a:pt x="11" y="135"/>
                  </a:lnTo>
                  <a:lnTo>
                    <a:pt x="34" y="162"/>
                  </a:lnTo>
                  <a:lnTo>
                    <a:pt x="60" y="173"/>
                  </a:lnTo>
                  <a:lnTo>
                    <a:pt x="96" y="173"/>
                  </a:lnTo>
                  <a:lnTo>
                    <a:pt x="123" y="162"/>
                  </a:lnTo>
                  <a:lnTo>
                    <a:pt x="146" y="135"/>
                  </a:lnTo>
                  <a:lnTo>
                    <a:pt x="157" y="100"/>
                  </a:lnTo>
                  <a:lnTo>
                    <a:pt x="157" y="73"/>
                  </a:lnTo>
                  <a:lnTo>
                    <a:pt x="146" y="38"/>
                  </a:lnTo>
                  <a:lnTo>
                    <a:pt x="123" y="11"/>
                  </a:lnTo>
                  <a:lnTo>
                    <a:pt x="96" y="0"/>
                  </a:lnTo>
                  <a:lnTo>
                    <a:pt x="60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5" name="Freeform 264"/>
            <p:cNvSpPr>
              <a:spLocks noChangeArrowheads="1"/>
            </p:cNvSpPr>
            <p:nvPr/>
          </p:nvSpPr>
          <p:spPr bwMode="auto">
            <a:xfrm>
              <a:off x="740" y="2432"/>
              <a:ext cx="30" cy="39"/>
            </a:xfrm>
            <a:custGeom>
              <a:avLst/>
              <a:gdLst>
                <a:gd name="T0" fmla="*/ 0 w 132"/>
                <a:gd name="T1" fmla="*/ 0 h 174"/>
                <a:gd name="T2" fmla="*/ 0 w 132"/>
                <a:gd name="T3" fmla="*/ 0 h 174"/>
                <a:gd name="T4" fmla="*/ 0 w 132"/>
                <a:gd name="T5" fmla="*/ 0 h 174"/>
                <a:gd name="T6" fmla="*/ 0 w 132"/>
                <a:gd name="T7" fmla="*/ 0 h 174"/>
                <a:gd name="T8" fmla="*/ 0 w 132"/>
                <a:gd name="T9" fmla="*/ 0 h 174"/>
                <a:gd name="T10" fmla="*/ 0 w 132"/>
                <a:gd name="T11" fmla="*/ 0 h 174"/>
                <a:gd name="T12" fmla="*/ 0 w 13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174"/>
                <a:gd name="T23" fmla="*/ 132 w 132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174">
                  <a:moveTo>
                    <a:pt x="0" y="0"/>
                  </a:moveTo>
                  <a:lnTo>
                    <a:pt x="0" y="123"/>
                  </a:lnTo>
                  <a:lnTo>
                    <a:pt x="11" y="162"/>
                  </a:lnTo>
                  <a:lnTo>
                    <a:pt x="34" y="173"/>
                  </a:lnTo>
                  <a:lnTo>
                    <a:pt x="74" y="173"/>
                  </a:lnTo>
                  <a:lnTo>
                    <a:pt x="96" y="162"/>
                  </a:lnTo>
                  <a:lnTo>
                    <a:pt x="131" y="123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6" name="Line 265"/>
            <p:cNvSpPr>
              <a:spLocks noChangeShapeType="1"/>
            </p:cNvSpPr>
            <p:nvPr/>
          </p:nvSpPr>
          <p:spPr bwMode="auto">
            <a:xfrm flipV="1">
              <a:off x="770" y="2431"/>
              <a:ext cx="1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7" name="Line 266"/>
            <p:cNvSpPr>
              <a:spLocks noChangeShapeType="1"/>
            </p:cNvSpPr>
            <p:nvPr/>
          </p:nvSpPr>
          <p:spPr bwMode="auto">
            <a:xfrm>
              <a:off x="792" y="2432"/>
              <a:ext cx="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8" name="Freeform 267"/>
            <p:cNvSpPr>
              <a:spLocks noChangeArrowheads="1"/>
            </p:cNvSpPr>
            <p:nvPr/>
          </p:nvSpPr>
          <p:spPr bwMode="auto">
            <a:xfrm>
              <a:off x="792" y="2432"/>
              <a:ext cx="32" cy="39"/>
            </a:xfrm>
            <a:custGeom>
              <a:avLst/>
              <a:gdLst>
                <a:gd name="T0" fmla="*/ 0 w 140"/>
                <a:gd name="T1" fmla="*/ 0 h 174"/>
                <a:gd name="T2" fmla="*/ 0 w 140"/>
                <a:gd name="T3" fmla="*/ 0 h 174"/>
                <a:gd name="T4" fmla="*/ 0 w 140"/>
                <a:gd name="T5" fmla="*/ 0 h 174"/>
                <a:gd name="T6" fmla="*/ 0 w 140"/>
                <a:gd name="T7" fmla="*/ 0 h 174"/>
                <a:gd name="T8" fmla="*/ 0 w 140"/>
                <a:gd name="T9" fmla="*/ 0 h 174"/>
                <a:gd name="T10" fmla="*/ 0 w 140"/>
                <a:gd name="T11" fmla="*/ 0 h 174"/>
                <a:gd name="T12" fmla="*/ 0 w 140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"/>
                <a:gd name="T22" fmla="*/ 0 h 174"/>
                <a:gd name="T23" fmla="*/ 140 w 140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" h="174">
                  <a:moveTo>
                    <a:pt x="0" y="50"/>
                  </a:moveTo>
                  <a:lnTo>
                    <a:pt x="39" y="11"/>
                  </a:lnTo>
                  <a:lnTo>
                    <a:pt x="62" y="0"/>
                  </a:lnTo>
                  <a:lnTo>
                    <a:pt x="101" y="0"/>
                  </a:lnTo>
                  <a:lnTo>
                    <a:pt x="124" y="11"/>
                  </a:lnTo>
                  <a:lnTo>
                    <a:pt x="139" y="50"/>
                  </a:lnTo>
                  <a:lnTo>
                    <a:pt x="139" y="173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9" name="Line 268"/>
            <p:cNvSpPr>
              <a:spLocks noChangeShapeType="1"/>
            </p:cNvSpPr>
            <p:nvPr/>
          </p:nvSpPr>
          <p:spPr bwMode="auto">
            <a:xfrm flipV="1">
              <a:off x="878" y="2412"/>
              <a:ext cx="1" cy="6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0" name="Freeform 269"/>
            <p:cNvSpPr>
              <a:spLocks noChangeArrowheads="1"/>
            </p:cNvSpPr>
            <p:nvPr/>
          </p:nvSpPr>
          <p:spPr bwMode="auto">
            <a:xfrm>
              <a:off x="845" y="2432"/>
              <a:ext cx="34" cy="39"/>
            </a:xfrm>
            <a:custGeom>
              <a:avLst/>
              <a:gdLst>
                <a:gd name="T0" fmla="*/ 0 w 148"/>
                <a:gd name="T1" fmla="*/ 0 h 174"/>
                <a:gd name="T2" fmla="*/ 0 w 148"/>
                <a:gd name="T3" fmla="*/ 0 h 174"/>
                <a:gd name="T4" fmla="*/ 0 w 148"/>
                <a:gd name="T5" fmla="*/ 0 h 174"/>
                <a:gd name="T6" fmla="*/ 0 w 148"/>
                <a:gd name="T7" fmla="*/ 0 h 174"/>
                <a:gd name="T8" fmla="*/ 0 w 148"/>
                <a:gd name="T9" fmla="*/ 0 h 174"/>
                <a:gd name="T10" fmla="*/ 0 w 148"/>
                <a:gd name="T11" fmla="*/ 0 h 174"/>
                <a:gd name="T12" fmla="*/ 0 w 148"/>
                <a:gd name="T13" fmla="*/ 0 h 174"/>
                <a:gd name="T14" fmla="*/ 0 w 148"/>
                <a:gd name="T15" fmla="*/ 0 h 174"/>
                <a:gd name="T16" fmla="*/ 0 w 148"/>
                <a:gd name="T17" fmla="*/ 0 h 174"/>
                <a:gd name="T18" fmla="*/ 0 w 148"/>
                <a:gd name="T19" fmla="*/ 0 h 174"/>
                <a:gd name="T20" fmla="*/ 0 w 148"/>
                <a:gd name="T21" fmla="*/ 0 h 174"/>
                <a:gd name="T22" fmla="*/ 0 w 148"/>
                <a:gd name="T23" fmla="*/ 0 h 174"/>
                <a:gd name="T24" fmla="*/ 0 w 148"/>
                <a:gd name="T25" fmla="*/ 0 h 174"/>
                <a:gd name="T26" fmla="*/ 0 w 148"/>
                <a:gd name="T27" fmla="*/ 0 h 1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174"/>
                <a:gd name="T44" fmla="*/ 148 w 148"/>
                <a:gd name="T45" fmla="*/ 174 h 1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174">
                  <a:moveTo>
                    <a:pt x="147" y="38"/>
                  </a:moveTo>
                  <a:lnTo>
                    <a:pt x="120" y="11"/>
                  </a:lnTo>
                  <a:lnTo>
                    <a:pt x="96" y="0"/>
                  </a:lnTo>
                  <a:lnTo>
                    <a:pt x="58" y="0"/>
                  </a:lnTo>
                  <a:lnTo>
                    <a:pt x="34" y="11"/>
                  </a:lnTo>
                  <a:lnTo>
                    <a:pt x="11" y="38"/>
                  </a:lnTo>
                  <a:lnTo>
                    <a:pt x="0" y="73"/>
                  </a:lnTo>
                  <a:lnTo>
                    <a:pt x="0" y="100"/>
                  </a:lnTo>
                  <a:lnTo>
                    <a:pt x="11" y="135"/>
                  </a:lnTo>
                  <a:lnTo>
                    <a:pt x="34" y="162"/>
                  </a:lnTo>
                  <a:lnTo>
                    <a:pt x="58" y="173"/>
                  </a:lnTo>
                  <a:lnTo>
                    <a:pt x="96" y="173"/>
                  </a:lnTo>
                  <a:lnTo>
                    <a:pt x="120" y="162"/>
                  </a:lnTo>
                  <a:lnTo>
                    <a:pt x="147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1" name="Line 270"/>
            <p:cNvSpPr>
              <a:spLocks noChangeShapeType="1"/>
            </p:cNvSpPr>
            <p:nvPr/>
          </p:nvSpPr>
          <p:spPr bwMode="auto">
            <a:xfrm>
              <a:off x="4385" y="3044"/>
              <a:ext cx="1" cy="5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2" name="Line 271"/>
            <p:cNvSpPr>
              <a:spLocks noChangeShapeType="1"/>
            </p:cNvSpPr>
            <p:nvPr/>
          </p:nvSpPr>
          <p:spPr bwMode="auto">
            <a:xfrm>
              <a:off x="4385" y="3044"/>
              <a:ext cx="36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3" name="Line 272"/>
            <p:cNvSpPr>
              <a:spLocks noChangeShapeType="1"/>
            </p:cNvSpPr>
            <p:nvPr/>
          </p:nvSpPr>
          <p:spPr bwMode="auto">
            <a:xfrm flipH="1">
              <a:off x="4384" y="3072"/>
              <a:ext cx="24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4" name="Line 273"/>
            <p:cNvSpPr>
              <a:spLocks noChangeShapeType="1"/>
            </p:cNvSpPr>
            <p:nvPr/>
          </p:nvSpPr>
          <p:spPr bwMode="auto">
            <a:xfrm>
              <a:off x="4385" y="3102"/>
              <a:ext cx="36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5" name="Freeform 274"/>
            <p:cNvSpPr>
              <a:spLocks noChangeArrowheads="1"/>
            </p:cNvSpPr>
            <p:nvPr/>
          </p:nvSpPr>
          <p:spPr bwMode="auto">
            <a:xfrm>
              <a:off x="4437" y="3064"/>
              <a:ext cx="33" cy="58"/>
            </a:xfrm>
            <a:custGeom>
              <a:avLst/>
              <a:gdLst>
                <a:gd name="T0" fmla="*/ 0 w 145"/>
                <a:gd name="T1" fmla="*/ 0 h 255"/>
                <a:gd name="T2" fmla="*/ 0 w 145"/>
                <a:gd name="T3" fmla="*/ 0 h 255"/>
                <a:gd name="T4" fmla="*/ 0 w 145"/>
                <a:gd name="T5" fmla="*/ 0 h 255"/>
                <a:gd name="T6" fmla="*/ 0 w 145"/>
                <a:gd name="T7" fmla="*/ 0 h 255"/>
                <a:gd name="T8" fmla="*/ 0 w 145"/>
                <a:gd name="T9" fmla="*/ 0 h 255"/>
                <a:gd name="T10" fmla="*/ 0 w 145"/>
                <a:gd name="T11" fmla="*/ 0 h 255"/>
                <a:gd name="T12" fmla="*/ 0 w 145"/>
                <a:gd name="T13" fmla="*/ 0 h 255"/>
                <a:gd name="T14" fmla="*/ 0 w 145"/>
                <a:gd name="T15" fmla="*/ 0 h 255"/>
                <a:gd name="T16" fmla="*/ 0 w 145"/>
                <a:gd name="T17" fmla="*/ 0 h 255"/>
                <a:gd name="T18" fmla="*/ 0 w 145"/>
                <a:gd name="T19" fmla="*/ 0 h 255"/>
                <a:gd name="T20" fmla="*/ 0 w 145"/>
                <a:gd name="T21" fmla="*/ 0 h 255"/>
                <a:gd name="T22" fmla="*/ 0 w 145"/>
                <a:gd name="T23" fmla="*/ 0 h 255"/>
                <a:gd name="T24" fmla="*/ 0 w 145"/>
                <a:gd name="T25" fmla="*/ 0 h 255"/>
                <a:gd name="T26" fmla="*/ 0 w 145"/>
                <a:gd name="T27" fmla="*/ 0 h 255"/>
                <a:gd name="T28" fmla="*/ 0 w 145"/>
                <a:gd name="T29" fmla="*/ 0 h 255"/>
                <a:gd name="T30" fmla="*/ 0 w 145"/>
                <a:gd name="T31" fmla="*/ 0 h 2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5"/>
                <a:gd name="T49" fmla="*/ 0 h 255"/>
                <a:gd name="T50" fmla="*/ 145 w 145"/>
                <a:gd name="T51" fmla="*/ 255 h 2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5" h="255">
                  <a:moveTo>
                    <a:pt x="144" y="254"/>
                  </a:moveTo>
                  <a:lnTo>
                    <a:pt x="144" y="0"/>
                  </a:lnTo>
                  <a:lnTo>
                    <a:pt x="144" y="34"/>
                  </a:lnTo>
                  <a:lnTo>
                    <a:pt x="120" y="11"/>
                  </a:lnTo>
                  <a:lnTo>
                    <a:pt x="97" y="0"/>
                  </a:lnTo>
                  <a:lnTo>
                    <a:pt x="58" y="0"/>
                  </a:lnTo>
                  <a:lnTo>
                    <a:pt x="36" y="11"/>
                  </a:lnTo>
                  <a:lnTo>
                    <a:pt x="12" y="34"/>
                  </a:lnTo>
                  <a:lnTo>
                    <a:pt x="0" y="73"/>
                  </a:lnTo>
                  <a:lnTo>
                    <a:pt x="0" y="96"/>
                  </a:lnTo>
                  <a:lnTo>
                    <a:pt x="12" y="135"/>
                  </a:lnTo>
                  <a:lnTo>
                    <a:pt x="36" y="157"/>
                  </a:lnTo>
                  <a:lnTo>
                    <a:pt x="58" y="170"/>
                  </a:lnTo>
                  <a:lnTo>
                    <a:pt x="97" y="170"/>
                  </a:lnTo>
                  <a:lnTo>
                    <a:pt x="120" y="157"/>
                  </a:lnTo>
                  <a:lnTo>
                    <a:pt x="144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6" name="Line 275"/>
            <p:cNvSpPr>
              <a:spLocks noChangeShapeType="1"/>
            </p:cNvSpPr>
            <p:nvPr/>
          </p:nvSpPr>
          <p:spPr bwMode="auto">
            <a:xfrm flipV="1">
              <a:off x="4489" y="3062"/>
              <a:ext cx="1" cy="3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7" name="Freeform 276"/>
            <p:cNvSpPr>
              <a:spLocks noChangeArrowheads="1"/>
            </p:cNvSpPr>
            <p:nvPr/>
          </p:nvSpPr>
          <p:spPr bwMode="auto">
            <a:xfrm>
              <a:off x="4489" y="3092"/>
              <a:ext cx="32" cy="14"/>
            </a:xfrm>
            <a:custGeom>
              <a:avLst/>
              <a:gdLst>
                <a:gd name="T0" fmla="*/ 0 w 140"/>
                <a:gd name="T1" fmla="*/ 0 h 63"/>
                <a:gd name="T2" fmla="*/ 0 w 140"/>
                <a:gd name="T3" fmla="*/ 0 h 63"/>
                <a:gd name="T4" fmla="*/ 0 w 140"/>
                <a:gd name="T5" fmla="*/ 0 h 63"/>
                <a:gd name="T6" fmla="*/ 0 w 140"/>
                <a:gd name="T7" fmla="*/ 0 h 63"/>
                <a:gd name="T8" fmla="*/ 0 w 140"/>
                <a:gd name="T9" fmla="*/ 0 h 63"/>
                <a:gd name="T10" fmla="*/ 0 w 140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"/>
                <a:gd name="T19" fmla="*/ 0 h 63"/>
                <a:gd name="T20" fmla="*/ 140 w 140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" h="63">
                  <a:moveTo>
                    <a:pt x="0" y="0"/>
                  </a:moveTo>
                  <a:lnTo>
                    <a:pt x="14" y="46"/>
                  </a:lnTo>
                  <a:lnTo>
                    <a:pt x="38" y="62"/>
                  </a:lnTo>
                  <a:lnTo>
                    <a:pt x="76" y="62"/>
                  </a:lnTo>
                  <a:lnTo>
                    <a:pt x="100" y="46"/>
                  </a:lnTo>
                  <a:lnTo>
                    <a:pt x="139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8" name="Line 277"/>
            <p:cNvSpPr>
              <a:spLocks noChangeShapeType="1"/>
            </p:cNvSpPr>
            <p:nvPr/>
          </p:nvSpPr>
          <p:spPr bwMode="auto">
            <a:xfrm flipV="1">
              <a:off x="4521" y="3063"/>
              <a:ext cx="1" cy="4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9" name="Freeform 278"/>
            <p:cNvSpPr>
              <a:spLocks noChangeArrowheads="1"/>
            </p:cNvSpPr>
            <p:nvPr/>
          </p:nvSpPr>
          <p:spPr bwMode="auto">
            <a:xfrm>
              <a:off x="4542" y="3044"/>
              <a:ext cx="14" cy="15"/>
            </a:xfrm>
            <a:custGeom>
              <a:avLst/>
              <a:gdLst>
                <a:gd name="T0" fmla="*/ 0 w 62"/>
                <a:gd name="T1" fmla="*/ 0 h 64"/>
                <a:gd name="T2" fmla="*/ 0 w 62"/>
                <a:gd name="T3" fmla="*/ 0 h 64"/>
                <a:gd name="T4" fmla="*/ 0 w 62"/>
                <a:gd name="T5" fmla="*/ 0 h 64"/>
                <a:gd name="T6" fmla="*/ 0 w 62"/>
                <a:gd name="T7" fmla="*/ 0 h 64"/>
                <a:gd name="T8" fmla="*/ 0 w 62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4"/>
                <a:gd name="T17" fmla="*/ 62 w 6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4">
                  <a:moveTo>
                    <a:pt x="0" y="35"/>
                  </a:moveTo>
                  <a:lnTo>
                    <a:pt x="30" y="63"/>
                  </a:lnTo>
                  <a:lnTo>
                    <a:pt x="61" y="35"/>
                  </a:lnTo>
                  <a:lnTo>
                    <a:pt x="30" y="0"/>
                  </a:lnTo>
                  <a:lnTo>
                    <a:pt x="0" y="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0" name="Line 279"/>
            <p:cNvSpPr>
              <a:spLocks noChangeShapeType="1"/>
            </p:cNvSpPr>
            <p:nvPr/>
          </p:nvSpPr>
          <p:spPr bwMode="auto">
            <a:xfrm>
              <a:off x="4545" y="3064"/>
              <a:ext cx="1" cy="3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1" name="Freeform 280"/>
            <p:cNvSpPr>
              <a:spLocks noChangeArrowheads="1"/>
            </p:cNvSpPr>
            <p:nvPr/>
          </p:nvSpPr>
          <p:spPr bwMode="auto">
            <a:xfrm>
              <a:off x="4564" y="3064"/>
              <a:ext cx="33" cy="58"/>
            </a:xfrm>
            <a:custGeom>
              <a:avLst/>
              <a:gdLst>
                <a:gd name="T0" fmla="*/ 0 w 147"/>
                <a:gd name="T1" fmla="*/ 0 h 255"/>
                <a:gd name="T2" fmla="*/ 0 w 147"/>
                <a:gd name="T3" fmla="*/ 0 h 255"/>
                <a:gd name="T4" fmla="*/ 0 w 147"/>
                <a:gd name="T5" fmla="*/ 0 h 255"/>
                <a:gd name="T6" fmla="*/ 0 w 147"/>
                <a:gd name="T7" fmla="*/ 0 h 255"/>
                <a:gd name="T8" fmla="*/ 0 w 147"/>
                <a:gd name="T9" fmla="*/ 0 h 255"/>
                <a:gd name="T10" fmla="*/ 0 w 147"/>
                <a:gd name="T11" fmla="*/ 0 h 255"/>
                <a:gd name="T12" fmla="*/ 0 w 147"/>
                <a:gd name="T13" fmla="*/ 0 h 255"/>
                <a:gd name="T14" fmla="*/ 0 w 147"/>
                <a:gd name="T15" fmla="*/ 0 h 255"/>
                <a:gd name="T16" fmla="*/ 0 w 147"/>
                <a:gd name="T17" fmla="*/ 0 h 255"/>
                <a:gd name="T18" fmla="*/ 0 w 147"/>
                <a:gd name="T19" fmla="*/ 0 h 255"/>
                <a:gd name="T20" fmla="*/ 0 w 147"/>
                <a:gd name="T21" fmla="*/ 0 h 255"/>
                <a:gd name="T22" fmla="*/ 0 w 147"/>
                <a:gd name="T23" fmla="*/ 0 h 255"/>
                <a:gd name="T24" fmla="*/ 0 w 147"/>
                <a:gd name="T25" fmla="*/ 0 h 255"/>
                <a:gd name="T26" fmla="*/ 0 w 147"/>
                <a:gd name="T27" fmla="*/ 0 h 255"/>
                <a:gd name="T28" fmla="*/ 0 w 147"/>
                <a:gd name="T29" fmla="*/ 0 h 255"/>
                <a:gd name="T30" fmla="*/ 0 w 147"/>
                <a:gd name="T31" fmla="*/ 0 h 2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7"/>
                <a:gd name="T49" fmla="*/ 0 h 255"/>
                <a:gd name="T50" fmla="*/ 147 w 147"/>
                <a:gd name="T51" fmla="*/ 255 h 2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7" h="255">
                  <a:moveTo>
                    <a:pt x="0" y="254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22" y="11"/>
                  </a:lnTo>
                  <a:lnTo>
                    <a:pt x="49" y="0"/>
                  </a:lnTo>
                  <a:lnTo>
                    <a:pt x="84" y="0"/>
                  </a:lnTo>
                  <a:lnTo>
                    <a:pt x="111" y="11"/>
                  </a:lnTo>
                  <a:lnTo>
                    <a:pt x="135" y="34"/>
                  </a:lnTo>
                  <a:lnTo>
                    <a:pt x="146" y="73"/>
                  </a:lnTo>
                  <a:lnTo>
                    <a:pt x="146" y="96"/>
                  </a:lnTo>
                  <a:lnTo>
                    <a:pt x="135" y="135"/>
                  </a:lnTo>
                  <a:lnTo>
                    <a:pt x="111" y="157"/>
                  </a:lnTo>
                  <a:lnTo>
                    <a:pt x="84" y="170"/>
                  </a:lnTo>
                  <a:lnTo>
                    <a:pt x="49" y="170"/>
                  </a:lnTo>
                  <a:lnTo>
                    <a:pt x="22" y="157"/>
                  </a:lnTo>
                  <a:lnTo>
                    <a:pt x="0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2" name="Line 281"/>
            <p:cNvSpPr>
              <a:spLocks noChangeShapeType="1"/>
            </p:cNvSpPr>
            <p:nvPr/>
          </p:nvSpPr>
          <p:spPr bwMode="auto">
            <a:xfrm flipV="1">
              <a:off x="4617" y="3063"/>
              <a:ext cx="1" cy="4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3" name="Freeform 282"/>
            <p:cNvSpPr>
              <a:spLocks noChangeArrowheads="1"/>
            </p:cNvSpPr>
            <p:nvPr/>
          </p:nvSpPr>
          <p:spPr bwMode="auto">
            <a:xfrm>
              <a:off x="4617" y="3064"/>
              <a:ext cx="31" cy="39"/>
            </a:xfrm>
            <a:custGeom>
              <a:avLst/>
              <a:gdLst>
                <a:gd name="T0" fmla="*/ 0 w 136"/>
                <a:gd name="T1" fmla="*/ 0 h 171"/>
                <a:gd name="T2" fmla="*/ 0 w 136"/>
                <a:gd name="T3" fmla="*/ 0 h 171"/>
                <a:gd name="T4" fmla="*/ 0 w 136"/>
                <a:gd name="T5" fmla="*/ 0 h 171"/>
                <a:gd name="T6" fmla="*/ 0 w 136"/>
                <a:gd name="T7" fmla="*/ 0 h 171"/>
                <a:gd name="T8" fmla="*/ 0 w 136"/>
                <a:gd name="T9" fmla="*/ 0 h 171"/>
                <a:gd name="T10" fmla="*/ 0 w 136"/>
                <a:gd name="T11" fmla="*/ 0 h 171"/>
                <a:gd name="T12" fmla="*/ 0 w 136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171"/>
                <a:gd name="T23" fmla="*/ 136 w 136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171">
                  <a:moveTo>
                    <a:pt x="0" y="46"/>
                  </a:moveTo>
                  <a:lnTo>
                    <a:pt x="35" y="11"/>
                  </a:lnTo>
                  <a:lnTo>
                    <a:pt x="62" y="0"/>
                  </a:lnTo>
                  <a:lnTo>
                    <a:pt x="97" y="0"/>
                  </a:lnTo>
                  <a:lnTo>
                    <a:pt x="124" y="11"/>
                  </a:lnTo>
                  <a:lnTo>
                    <a:pt x="135" y="46"/>
                  </a:lnTo>
                  <a:lnTo>
                    <a:pt x="135" y="17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4" name="Freeform 283"/>
            <p:cNvSpPr>
              <a:spLocks noChangeArrowheads="1"/>
            </p:cNvSpPr>
            <p:nvPr/>
          </p:nvSpPr>
          <p:spPr bwMode="auto">
            <a:xfrm>
              <a:off x="4647" y="3064"/>
              <a:ext cx="30" cy="39"/>
            </a:xfrm>
            <a:custGeom>
              <a:avLst/>
              <a:gdLst>
                <a:gd name="T0" fmla="*/ 0 w 133"/>
                <a:gd name="T1" fmla="*/ 0 h 171"/>
                <a:gd name="T2" fmla="*/ 0 w 133"/>
                <a:gd name="T3" fmla="*/ 0 h 171"/>
                <a:gd name="T4" fmla="*/ 0 w 133"/>
                <a:gd name="T5" fmla="*/ 0 h 171"/>
                <a:gd name="T6" fmla="*/ 0 w 133"/>
                <a:gd name="T7" fmla="*/ 0 h 171"/>
                <a:gd name="T8" fmla="*/ 0 w 133"/>
                <a:gd name="T9" fmla="*/ 0 h 171"/>
                <a:gd name="T10" fmla="*/ 0 w 133"/>
                <a:gd name="T11" fmla="*/ 0 h 171"/>
                <a:gd name="T12" fmla="*/ 0 w 13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171"/>
                <a:gd name="T23" fmla="*/ 133 w 133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171">
                  <a:moveTo>
                    <a:pt x="0" y="46"/>
                  </a:moveTo>
                  <a:lnTo>
                    <a:pt x="35" y="11"/>
                  </a:lnTo>
                  <a:lnTo>
                    <a:pt x="63" y="0"/>
                  </a:lnTo>
                  <a:lnTo>
                    <a:pt x="97" y="0"/>
                  </a:lnTo>
                  <a:lnTo>
                    <a:pt x="124" y="11"/>
                  </a:lnTo>
                  <a:lnTo>
                    <a:pt x="132" y="46"/>
                  </a:lnTo>
                  <a:lnTo>
                    <a:pt x="132" y="17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5" name="Freeform 284"/>
            <p:cNvSpPr>
              <a:spLocks noChangeArrowheads="1"/>
            </p:cNvSpPr>
            <p:nvPr/>
          </p:nvSpPr>
          <p:spPr bwMode="auto">
            <a:xfrm>
              <a:off x="4700" y="3064"/>
              <a:ext cx="33" cy="39"/>
            </a:xfrm>
            <a:custGeom>
              <a:avLst/>
              <a:gdLst>
                <a:gd name="T0" fmla="*/ 0 w 147"/>
                <a:gd name="T1" fmla="*/ 0 h 171"/>
                <a:gd name="T2" fmla="*/ 0 w 147"/>
                <a:gd name="T3" fmla="*/ 0 h 171"/>
                <a:gd name="T4" fmla="*/ 0 w 147"/>
                <a:gd name="T5" fmla="*/ 0 h 171"/>
                <a:gd name="T6" fmla="*/ 0 w 147"/>
                <a:gd name="T7" fmla="*/ 0 h 171"/>
                <a:gd name="T8" fmla="*/ 0 w 147"/>
                <a:gd name="T9" fmla="*/ 0 h 171"/>
                <a:gd name="T10" fmla="*/ 0 w 147"/>
                <a:gd name="T11" fmla="*/ 0 h 171"/>
                <a:gd name="T12" fmla="*/ 0 w 147"/>
                <a:gd name="T13" fmla="*/ 0 h 171"/>
                <a:gd name="T14" fmla="*/ 0 w 147"/>
                <a:gd name="T15" fmla="*/ 0 h 171"/>
                <a:gd name="T16" fmla="*/ 0 w 147"/>
                <a:gd name="T17" fmla="*/ 0 h 171"/>
                <a:gd name="T18" fmla="*/ 0 w 147"/>
                <a:gd name="T19" fmla="*/ 0 h 171"/>
                <a:gd name="T20" fmla="*/ 0 w 147"/>
                <a:gd name="T21" fmla="*/ 0 h 171"/>
                <a:gd name="T22" fmla="*/ 0 w 147"/>
                <a:gd name="T23" fmla="*/ 0 h 171"/>
                <a:gd name="T24" fmla="*/ 0 w 147"/>
                <a:gd name="T25" fmla="*/ 0 h 171"/>
                <a:gd name="T26" fmla="*/ 0 w 147"/>
                <a:gd name="T27" fmla="*/ 0 h 171"/>
                <a:gd name="T28" fmla="*/ 0 w 147"/>
                <a:gd name="T29" fmla="*/ 0 h 171"/>
                <a:gd name="T30" fmla="*/ 0 w 147"/>
                <a:gd name="T31" fmla="*/ 0 h 171"/>
                <a:gd name="T32" fmla="*/ 0 w 147"/>
                <a:gd name="T33" fmla="*/ 0 h 1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7"/>
                <a:gd name="T52" fmla="*/ 0 h 171"/>
                <a:gd name="T53" fmla="*/ 147 w 147"/>
                <a:gd name="T54" fmla="*/ 171 h 1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7" h="171">
                  <a:moveTo>
                    <a:pt x="0" y="73"/>
                  </a:moveTo>
                  <a:lnTo>
                    <a:pt x="146" y="73"/>
                  </a:lnTo>
                  <a:lnTo>
                    <a:pt x="146" y="46"/>
                  </a:lnTo>
                  <a:lnTo>
                    <a:pt x="135" y="22"/>
                  </a:lnTo>
                  <a:lnTo>
                    <a:pt x="122" y="11"/>
                  </a:lnTo>
                  <a:lnTo>
                    <a:pt x="96" y="0"/>
                  </a:lnTo>
                  <a:lnTo>
                    <a:pt x="61" y="0"/>
                  </a:lnTo>
                  <a:lnTo>
                    <a:pt x="34" y="11"/>
                  </a:lnTo>
                  <a:lnTo>
                    <a:pt x="11" y="3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11" y="135"/>
                  </a:lnTo>
                  <a:lnTo>
                    <a:pt x="34" y="158"/>
                  </a:lnTo>
                  <a:lnTo>
                    <a:pt x="61" y="170"/>
                  </a:lnTo>
                  <a:lnTo>
                    <a:pt x="96" y="170"/>
                  </a:lnTo>
                  <a:lnTo>
                    <a:pt x="122" y="158"/>
                  </a:lnTo>
                  <a:lnTo>
                    <a:pt x="146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6" name="Line 285"/>
            <p:cNvSpPr>
              <a:spLocks noChangeShapeType="1"/>
            </p:cNvSpPr>
            <p:nvPr/>
          </p:nvSpPr>
          <p:spPr bwMode="auto">
            <a:xfrm flipV="1">
              <a:off x="4749" y="3063"/>
              <a:ext cx="1" cy="4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7" name="Freeform 286"/>
            <p:cNvSpPr>
              <a:spLocks noChangeArrowheads="1"/>
            </p:cNvSpPr>
            <p:nvPr/>
          </p:nvSpPr>
          <p:spPr bwMode="auto">
            <a:xfrm>
              <a:off x="4749" y="3064"/>
              <a:ext cx="30" cy="39"/>
            </a:xfrm>
            <a:custGeom>
              <a:avLst/>
              <a:gdLst>
                <a:gd name="T0" fmla="*/ 0 w 133"/>
                <a:gd name="T1" fmla="*/ 0 h 171"/>
                <a:gd name="T2" fmla="*/ 0 w 133"/>
                <a:gd name="T3" fmla="*/ 0 h 171"/>
                <a:gd name="T4" fmla="*/ 0 w 133"/>
                <a:gd name="T5" fmla="*/ 0 h 171"/>
                <a:gd name="T6" fmla="*/ 0 w 133"/>
                <a:gd name="T7" fmla="*/ 0 h 171"/>
                <a:gd name="T8" fmla="*/ 0 w 133"/>
                <a:gd name="T9" fmla="*/ 0 h 171"/>
                <a:gd name="T10" fmla="*/ 0 w 133"/>
                <a:gd name="T11" fmla="*/ 0 h 171"/>
                <a:gd name="T12" fmla="*/ 0 w 13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171"/>
                <a:gd name="T23" fmla="*/ 133 w 133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171">
                  <a:moveTo>
                    <a:pt x="0" y="46"/>
                  </a:moveTo>
                  <a:lnTo>
                    <a:pt x="39" y="11"/>
                  </a:lnTo>
                  <a:lnTo>
                    <a:pt x="58" y="0"/>
                  </a:lnTo>
                  <a:lnTo>
                    <a:pt x="97" y="0"/>
                  </a:lnTo>
                  <a:lnTo>
                    <a:pt x="120" y="11"/>
                  </a:lnTo>
                  <a:lnTo>
                    <a:pt x="132" y="46"/>
                  </a:lnTo>
                  <a:lnTo>
                    <a:pt x="132" y="17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8" name="Line 287"/>
            <p:cNvSpPr>
              <a:spLocks noChangeShapeType="1"/>
            </p:cNvSpPr>
            <p:nvPr/>
          </p:nvSpPr>
          <p:spPr bwMode="auto">
            <a:xfrm flipV="1">
              <a:off x="4810" y="3043"/>
              <a:ext cx="1" cy="5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9" name="Freeform 288"/>
            <p:cNvSpPr>
              <a:spLocks noChangeArrowheads="1"/>
            </p:cNvSpPr>
            <p:nvPr/>
          </p:nvSpPr>
          <p:spPr bwMode="auto">
            <a:xfrm>
              <a:off x="4810" y="3092"/>
              <a:ext cx="14" cy="14"/>
            </a:xfrm>
            <a:custGeom>
              <a:avLst/>
              <a:gdLst>
                <a:gd name="T0" fmla="*/ 0 w 63"/>
                <a:gd name="T1" fmla="*/ 0 h 63"/>
                <a:gd name="T2" fmla="*/ 0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63"/>
                <a:gd name="T14" fmla="*/ 63 w 63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63">
                  <a:moveTo>
                    <a:pt x="0" y="0"/>
                  </a:moveTo>
                  <a:lnTo>
                    <a:pt x="11" y="46"/>
                  </a:lnTo>
                  <a:lnTo>
                    <a:pt x="34" y="62"/>
                  </a:lnTo>
                  <a:lnTo>
                    <a:pt x="62" y="6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0" name="Line 289"/>
            <p:cNvSpPr>
              <a:spLocks noChangeShapeType="1"/>
            </p:cNvSpPr>
            <p:nvPr/>
          </p:nvSpPr>
          <p:spPr bwMode="auto">
            <a:xfrm flipH="1">
              <a:off x="4800" y="3064"/>
              <a:ext cx="22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1" name="Freeform 290"/>
            <p:cNvSpPr>
              <a:spLocks noChangeArrowheads="1"/>
            </p:cNvSpPr>
            <p:nvPr/>
          </p:nvSpPr>
          <p:spPr bwMode="auto">
            <a:xfrm>
              <a:off x="4437" y="2934"/>
              <a:ext cx="38" cy="58"/>
            </a:xfrm>
            <a:custGeom>
              <a:avLst/>
              <a:gdLst>
                <a:gd name="T0" fmla="*/ 0 w 167"/>
                <a:gd name="T1" fmla="*/ 0 h 256"/>
                <a:gd name="T2" fmla="*/ 0 w 167"/>
                <a:gd name="T3" fmla="*/ 0 h 256"/>
                <a:gd name="T4" fmla="*/ 0 w 167"/>
                <a:gd name="T5" fmla="*/ 0 h 256"/>
                <a:gd name="T6" fmla="*/ 0 w 167"/>
                <a:gd name="T7" fmla="*/ 0 h 256"/>
                <a:gd name="T8" fmla="*/ 0 w 167"/>
                <a:gd name="T9" fmla="*/ 0 h 256"/>
                <a:gd name="T10" fmla="*/ 0 w 167"/>
                <a:gd name="T11" fmla="*/ 0 h 256"/>
                <a:gd name="T12" fmla="*/ 0 w 167"/>
                <a:gd name="T13" fmla="*/ 0 h 256"/>
                <a:gd name="T14" fmla="*/ 0 w 167"/>
                <a:gd name="T15" fmla="*/ 0 h 256"/>
                <a:gd name="T16" fmla="*/ 0 w 167"/>
                <a:gd name="T17" fmla="*/ 0 h 256"/>
                <a:gd name="T18" fmla="*/ 0 w 167"/>
                <a:gd name="T19" fmla="*/ 0 h 256"/>
                <a:gd name="T20" fmla="*/ 0 w 167"/>
                <a:gd name="T21" fmla="*/ 0 h 2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256"/>
                <a:gd name="T35" fmla="*/ 167 w 167"/>
                <a:gd name="T36" fmla="*/ 256 h 2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256">
                  <a:moveTo>
                    <a:pt x="0" y="255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43" y="11"/>
                  </a:lnTo>
                  <a:lnTo>
                    <a:pt x="154" y="23"/>
                  </a:lnTo>
                  <a:lnTo>
                    <a:pt x="166" y="47"/>
                  </a:lnTo>
                  <a:lnTo>
                    <a:pt x="166" y="73"/>
                  </a:lnTo>
                  <a:lnTo>
                    <a:pt x="154" y="96"/>
                  </a:lnTo>
                  <a:lnTo>
                    <a:pt x="143" y="107"/>
                  </a:lnTo>
                  <a:lnTo>
                    <a:pt x="104" y="119"/>
                  </a:lnTo>
                  <a:lnTo>
                    <a:pt x="0" y="119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2" name="Freeform 291"/>
            <p:cNvSpPr>
              <a:spLocks noChangeArrowheads="1"/>
            </p:cNvSpPr>
            <p:nvPr/>
          </p:nvSpPr>
          <p:spPr bwMode="auto">
            <a:xfrm>
              <a:off x="4437" y="2961"/>
              <a:ext cx="38" cy="31"/>
            </a:xfrm>
            <a:custGeom>
              <a:avLst/>
              <a:gdLst>
                <a:gd name="T0" fmla="*/ 0 w 167"/>
                <a:gd name="T1" fmla="*/ 0 h 137"/>
                <a:gd name="T2" fmla="*/ 0 w 167"/>
                <a:gd name="T3" fmla="*/ 0 h 137"/>
                <a:gd name="T4" fmla="*/ 0 w 167"/>
                <a:gd name="T5" fmla="*/ 0 h 137"/>
                <a:gd name="T6" fmla="*/ 0 w 167"/>
                <a:gd name="T7" fmla="*/ 0 h 137"/>
                <a:gd name="T8" fmla="*/ 0 w 167"/>
                <a:gd name="T9" fmla="*/ 0 h 137"/>
                <a:gd name="T10" fmla="*/ 0 w 167"/>
                <a:gd name="T11" fmla="*/ 0 h 137"/>
                <a:gd name="T12" fmla="*/ 0 w 167"/>
                <a:gd name="T13" fmla="*/ 0 h 137"/>
                <a:gd name="T14" fmla="*/ 0 w 167"/>
                <a:gd name="T15" fmla="*/ 0 h 137"/>
                <a:gd name="T16" fmla="*/ 0 w 167"/>
                <a:gd name="T17" fmla="*/ 0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7"/>
                <a:gd name="T28" fmla="*/ 0 h 137"/>
                <a:gd name="T29" fmla="*/ 167 w 167"/>
                <a:gd name="T30" fmla="*/ 137 h 1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7" h="137">
                  <a:moveTo>
                    <a:pt x="104" y="0"/>
                  </a:moveTo>
                  <a:lnTo>
                    <a:pt x="143" y="15"/>
                  </a:lnTo>
                  <a:lnTo>
                    <a:pt x="154" y="27"/>
                  </a:lnTo>
                  <a:lnTo>
                    <a:pt x="166" y="50"/>
                  </a:lnTo>
                  <a:lnTo>
                    <a:pt x="166" y="84"/>
                  </a:lnTo>
                  <a:lnTo>
                    <a:pt x="154" y="108"/>
                  </a:lnTo>
                  <a:lnTo>
                    <a:pt x="143" y="120"/>
                  </a:lnTo>
                  <a:lnTo>
                    <a:pt x="104" y="136"/>
                  </a:lnTo>
                  <a:lnTo>
                    <a:pt x="0" y="13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" name="Line 292"/>
            <p:cNvSpPr>
              <a:spLocks noChangeShapeType="1"/>
            </p:cNvSpPr>
            <p:nvPr/>
          </p:nvSpPr>
          <p:spPr bwMode="auto">
            <a:xfrm flipV="1">
              <a:off x="4495" y="2952"/>
              <a:ext cx="1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" name="Line 293"/>
            <p:cNvSpPr>
              <a:spLocks noChangeShapeType="1"/>
            </p:cNvSpPr>
            <p:nvPr/>
          </p:nvSpPr>
          <p:spPr bwMode="auto">
            <a:xfrm flipH="1">
              <a:off x="4494" y="2961"/>
              <a:ext cx="5" cy="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" name="Freeform 294"/>
            <p:cNvSpPr>
              <a:spLocks noChangeArrowheads="1"/>
            </p:cNvSpPr>
            <p:nvPr/>
          </p:nvSpPr>
          <p:spPr bwMode="auto">
            <a:xfrm>
              <a:off x="4498" y="2953"/>
              <a:ext cx="20" cy="14"/>
            </a:xfrm>
            <a:custGeom>
              <a:avLst/>
              <a:gdLst>
                <a:gd name="T0" fmla="*/ 0 w 86"/>
                <a:gd name="T1" fmla="*/ 0 h 63"/>
                <a:gd name="T2" fmla="*/ 0 w 86"/>
                <a:gd name="T3" fmla="*/ 0 h 63"/>
                <a:gd name="T4" fmla="*/ 0 w 86"/>
                <a:gd name="T5" fmla="*/ 0 h 63"/>
                <a:gd name="T6" fmla="*/ 0 w 86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63"/>
                <a:gd name="T14" fmla="*/ 86 w 86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63">
                  <a:moveTo>
                    <a:pt x="0" y="62"/>
                  </a:moveTo>
                  <a:lnTo>
                    <a:pt x="23" y="20"/>
                  </a:lnTo>
                  <a:lnTo>
                    <a:pt x="50" y="0"/>
                  </a:lnTo>
                  <a:lnTo>
                    <a:pt x="85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" name="Line 295"/>
            <p:cNvSpPr>
              <a:spLocks noChangeShapeType="1"/>
            </p:cNvSpPr>
            <p:nvPr/>
          </p:nvSpPr>
          <p:spPr bwMode="auto">
            <a:xfrm>
              <a:off x="4564" y="2953"/>
              <a:ext cx="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" name="Freeform 296"/>
            <p:cNvSpPr>
              <a:spLocks noChangeArrowheads="1"/>
            </p:cNvSpPr>
            <p:nvPr/>
          </p:nvSpPr>
          <p:spPr bwMode="auto">
            <a:xfrm>
              <a:off x="4531" y="2953"/>
              <a:ext cx="34" cy="39"/>
            </a:xfrm>
            <a:custGeom>
              <a:avLst/>
              <a:gdLst>
                <a:gd name="T0" fmla="*/ 0 w 149"/>
                <a:gd name="T1" fmla="*/ 0 h 171"/>
                <a:gd name="T2" fmla="*/ 0 w 149"/>
                <a:gd name="T3" fmla="*/ 0 h 171"/>
                <a:gd name="T4" fmla="*/ 0 w 149"/>
                <a:gd name="T5" fmla="*/ 0 h 171"/>
                <a:gd name="T6" fmla="*/ 0 w 149"/>
                <a:gd name="T7" fmla="*/ 0 h 171"/>
                <a:gd name="T8" fmla="*/ 0 w 149"/>
                <a:gd name="T9" fmla="*/ 0 h 171"/>
                <a:gd name="T10" fmla="*/ 0 w 149"/>
                <a:gd name="T11" fmla="*/ 0 h 171"/>
                <a:gd name="T12" fmla="*/ 0 w 149"/>
                <a:gd name="T13" fmla="*/ 0 h 171"/>
                <a:gd name="T14" fmla="*/ 0 w 149"/>
                <a:gd name="T15" fmla="*/ 0 h 171"/>
                <a:gd name="T16" fmla="*/ 0 w 149"/>
                <a:gd name="T17" fmla="*/ 0 h 171"/>
                <a:gd name="T18" fmla="*/ 0 w 149"/>
                <a:gd name="T19" fmla="*/ 0 h 171"/>
                <a:gd name="T20" fmla="*/ 0 w 149"/>
                <a:gd name="T21" fmla="*/ 0 h 171"/>
                <a:gd name="T22" fmla="*/ 0 w 149"/>
                <a:gd name="T23" fmla="*/ 0 h 171"/>
                <a:gd name="T24" fmla="*/ 0 w 149"/>
                <a:gd name="T25" fmla="*/ 0 h 171"/>
                <a:gd name="T26" fmla="*/ 0 w 149"/>
                <a:gd name="T27" fmla="*/ 0 h 1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9"/>
                <a:gd name="T43" fmla="*/ 0 h 171"/>
                <a:gd name="T44" fmla="*/ 149 w 149"/>
                <a:gd name="T45" fmla="*/ 171 h 1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9" h="171">
                  <a:moveTo>
                    <a:pt x="148" y="34"/>
                  </a:moveTo>
                  <a:lnTo>
                    <a:pt x="120" y="11"/>
                  </a:lnTo>
                  <a:lnTo>
                    <a:pt x="96" y="0"/>
                  </a:lnTo>
                  <a:lnTo>
                    <a:pt x="62" y="0"/>
                  </a:lnTo>
                  <a:lnTo>
                    <a:pt x="39" y="11"/>
                  </a:lnTo>
                  <a:lnTo>
                    <a:pt x="12" y="34"/>
                  </a:lnTo>
                  <a:lnTo>
                    <a:pt x="0" y="74"/>
                  </a:lnTo>
                  <a:lnTo>
                    <a:pt x="0" y="96"/>
                  </a:lnTo>
                  <a:lnTo>
                    <a:pt x="12" y="131"/>
                  </a:lnTo>
                  <a:lnTo>
                    <a:pt x="39" y="154"/>
                  </a:lnTo>
                  <a:lnTo>
                    <a:pt x="62" y="170"/>
                  </a:lnTo>
                  <a:lnTo>
                    <a:pt x="96" y="170"/>
                  </a:lnTo>
                  <a:lnTo>
                    <a:pt x="120" y="154"/>
                  </a:lnTo>
                  <a:lnTo>
                    <a:pt x="148" y="131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" name="Freeform 297"/>
            <p:cNvSpPr>
              <a:spLocks noChangeArrowheads="1"/>
            </p:cNvSpPr>
            <p:nvPr/>
          </p:nvSpPr>
          <p:spPr bwMode="auto">
            <a:xfrm>
              <a:off x="4583" y="2934"/>
              <a:ext cx="14" cy="15"/>
            </a:xfrm>
            <a:custGeom>
              <a:avLst/>
              <a:gdLst>
                <a:gd name="T0" fmla="*/ 0 w 63"/>
                <a:gd name="T1" fmla="*/ 0 h 64"/>
                <a:gd name="T2" fmla="*/ 0 w 63"/>
                <a:gd name="T3" fmla="*/ 0 h 64"/>
                <a:gd name="T4" fmla="*/ 0 w 63"/>
                <a:gd name="T5" fmla="*/ 0 h 64"/>
                <a:gd name="T6" fmla="*/ 0 w 63"/>
                <a:gd name="T7" fmla="*/ 0 h 64"/>
                <a:gd name="T8" fmla="*/ 0 w 63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64"/>
                <a:gd name="T17" fmla="*/ 63 w 63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64">
                  <a:moveTo>
                    <a:pt x="0" y="31"/>
                  </a:moveTo>
                  <a:lnTo>
                    <a:pt x="23" y="63"/>
                  </a:lnTo>
                  <a:lnTo>
                    <a:pt x="62" y="31"/>
                  </a:lnTo>
                  <a:lnTo>
                    <a:pt x="23" y="0"/>
                  </a:lnTo>
                  <a:lnTo>
                    <a:pt x="0" y="31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" name="Line 298"/>
            <p:cNvSpPr>
              <a:spLocks noChangeShapeType="1"/>
            </p:cNvSpPr>
            <p:nvPr/>
          </p:nvSpPr>
          <p:spPr bwMode="auto">
            <a:xfrm>
              <a:off x="4586" y="2953"/>
              <a:ext cx="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" name="Line 299"/>
            <p:cNvSpPr>
              <a:spLocks noChangeShapeType="1"/>
            </p:cNvSpPr>
            <p:nvPr/>
          </p:nvSpPr>
          <p:spPr bwMode="auto">
            <a:xfrm flipV="1">
              <a:off x="4638" y="2933"/>
              <a:ext cx="1" cy="6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" name="Freeform 300"/>
            <p:cNvSpPr>
              <a:spLocks noChangeArrowheads="1"/>
            </p:cNvSpPr>
            <p:nvPr/>
          </p:nvSpPr>
          <p:spPr bwMode="auto">
            <a:xfrm>
              <a:off x="4605" y="2953"/>
              <a:ext cx="34" cy="39"/>
            </a:xfrm>
            <a:custGeom>
              <a:avLst/>
              <a:gdLst>
                <a:gd name="T0" fmla="*/ 0 w 148"/>
                <a:gd name="T1" fmla="*/ 0 h 171"/>
                <a:gd name="T2" fmla="*/ 0 w 148"/>
                <a:gd name="T3" fmla="*/ 0 h 171"/>
                <a:gd name="T4" fmla="*/ 0 w 148"/>
                <a:gd name="T5" fmla="*/ 0 h 171"/>
                <a:gd name="T6" fmla="*/ 0 w 148"/>
                <a:gd name="T7" fmla="*/ 0 h 171"/>
                <a:gd name="T8" fmla="*/ 0 w 148"/>
                <a:gd name="T9" fmla="*/ 0 h 171"/>
                <a:gd name="T10" fmla="*/ 0 w 148"/>
                <a:gd name="T11" fmla="*/ 0 h 171"/>
                <a:gd name="T12" fmla="*/ 0 w 148"/>
                <a:gd name="T13" fmla="*/ 0 h 171"/>
                <a:gd name="T14" fmla="*/ 0 w 148"/>
                <a:gd name="T15" fmla="*/ 0 h 171"/>
                <a:gd name="T16" fmla="*/ 0 w 148"/>
                <a:gd name="T17" fmla="*/ 0 h 171"/>
                <a:gd name="T18" fmla="*/ 0 w 148"/>
                <a:gd name="T19" fmla="*/ 0 h 171"/>
                <a:gd name="T20" fmla="*/ 0 w 148"/>
                <a:gd name="T21" fmla="*/ 0 h 171"/>
                <a:gd name="T22" fmla="*/ 0 w 148"/>
                <a:gd name="T23" fmla="*/ 0 h 171"/>
                <a:gd name="T24" fmla="*/ 0 w 148"/>
                <a:gd name="T25" fmla="*/ 0 h 171"/>
                <a:gd name="T26" fmla="*/ 0 w 148"/>
                <a:gd name="T27" fmla="*/ 0 h 1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171"/>
                <a:gd name="T44" fmla="*/ 148 w 148"/>
                <a:gd name="T45" fmla="*/ 171 h 1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171">
                  <a:moveTo>
                    <a:pt x="147" y="34"/>
                  </a:moveTo>
                  <a:lnTo>
                    <a:pt x="123" y="11"/>
                  </a:lnTo>
                  <a:lnTo>
                    <a:pt x="96" y="0"/>
                  </a:lnTo>
                  <a:lnTo>
                    <a:pt x="61" y="0"/>
                  </a:lnTo>
                  <a:lnTo>
                    <a:pt x="34" y="11"/>
                  </a:lnTo>
                  <a:lnTo>
                    <a:pt x="12" y="34"/>
                  </a:lnTo>
                  <a:lnTo>
                    <a:pt x="0" y="74"/>
                  </a:lnTo>
                  <a:lnTo>
                    <a:pt x="0" y="96"/>
                  </a:lnTo>
                  <a:lnTo>
                    <a:pt x="12" y="131"/>
                  </a:lnTo>
                  <a:lnTo>
                    <a:pt x="34" y="154"/>
                  </a:lnTo>
                  <a:lnTo>
                    <a:pt x="61" y="170"/>
                  </a:lnTo>
                  <a:lnTo>
                    <a:pt x="96" y="170"/>
                  </a:lnTo>
                  <a:lnTo>
                    <a:pt x="123" y="154"/>
                  </a:lnTo>
                  <a:lnTo>
                    <a:pt x="147" y="131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" name="Line 301"/>
            <p:cNvSpPr>
              <a:spLocks noChangeShapeType="1"/>
            </p:cNvSpPr>
            <p:nvPr/>
          </p:nvSpPr>
          <p:spPr bwMode="auto">
            <a:xfrm flipV="1">
              <a:off x="4705" y="2933"/>
              <a:ext cx="1" cy="4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" name="Freeform 302"/>
            <p:cNvSpPr>
              <a:spLocks noChangeArrowheads="1"/>
            </p:cNvSpPr>
            <p:nvPr/>
          </p:nvSpPr>
          <p:spPr bwMode="auto">
            <a:xfrm>
              <a:off x="4705" y="2980"/>
              <a:ext cx="14" cy="15"/>
            </a:xfrm>
            <a:custGeom>
              <a:avLst/>
              <a:gdLst>
                <a:gd name="T0" fmla="*/ 0 w 62"/>
                <a:gd name="T1" fmla="*/ 0 h 64"/>
                <a:gd name="T2" fmla="*/ 0 w 62"/>
                <a:gd name="T3" fmla="*/ 0 h 64"/>
                <a:gd name="T4" fmla="*/ 0 w 62"/>
                <a:gd name="T5" fmla="*/ 0 h 64"/>
                <a:gd name="T6" fmla="*/ 0 w 62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64"/>
                <a:gd name="T14" fmla="*/ 62 w 62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64">
                  <a:moveTo>
                    <a:pt x="0" y="0"/>
                  </a:moveTo>
                  <a:lnTo>
                    <a:pt x="11" y="43"/>
                  </a:lnTo>
                  <a:lnTo>
                    <a:pt x="38" y="63"/>
                  </a:lnTo>
                  <a:lnTo>
                    <a:pt x="61" y="63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" name="Line 303"/>
            <p:cNvSpPr>
              <a:spLocks noChangeShapeType="1"/>
            </p:cNvSpPr>
            <p:nvPr/>
          </p:nvSpPr>
          <p:spPr bwMode="auto">
            <a:xfrm flipH="1">
              <a:off x="4695" y="2953"/>
              <a:ext cx="22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" name="Freeform 304"/>
            <p:cNvSpPr>
              <a:spLocks noChangeArrowheads="1"/>
            </p:cNvSpPr>
            <p:nvPr/>
          </p:nvSpPr>
          <p:spPr bwMode="auto">
            <a:xfrm>
              <a:off x="4735" y="2953"/>
              <a:ext cx="36" cy="39"/>
            </a:xfrm>
            <a:custGeom>
              <a:avLst/>
              <a:gdLst>
                <a:gd name="T0" fmla="*/ 0 w 159"/>
                <a:gd name="T1" fmla="*/ 0 h 171"/>
                <a:gd name="T2" fmla="*/ 0 w 159"/>
                <a:gd name="T3" fmla="*/ 0 h 171"/>
                <a:gd name="T4" fmla="*/ 0 w 159"/>
                <a:gd name="T5" fmla="*/ 0 h 171"/>
                <a:gd name="T6" fmla="*/ 0 w 159"/>
                <a:gd name="T7" fmla="*/ 0 h 171"/>
                <a:gd name="T8" fmla="*/ 0 w 159"/>
                <a:gd name="T9" fmla="*/ 0 h 171"/>
                <a:gd name="T10" fmla="*/ 0 w 159"/>
                <a:gd name="T11" fmla="*/ 0 h 171"/>
                <a:gd name="T12" fmla="*/ 0 w 159"/>
                <a:gd name="T13" fmla="*/ 0 h 171"/>
                <a:gd name="T14" fmla="*/ 0 w 159"/>
                <a:gd name="T15" fmla="*/ 0 h 171"/>
                <a:gd name="T16" fmla="*/ 0 w 159"/>
                <a:gd name="T17" fmla="*/ 0 h 171"/>
                <a:gd name="T18" fmla="*/ 0 w 159"/>
                <a:gd name="T19" fmla="*/ 0 h 171"/>
                <a:gd name="T20" fmla="*/ 0 w 159"/>
                <a:gd name="T21" fmla="*/ 0 h 171"/>
                <a:gd name="T22" fmla="*/ 0 w 159"/>
                <a:gd name="T23" fmla="*/ 0 h 171"/>
                <a:gd name="T24" fmla="*/ 0 w 159"/>
                <a:gd name="T25" fmla="*/ 0 h 171"/>
                <a:gd name="T26" fmla="*/ 0 w 159"/>
                <a:gd name="T27" fmla="*/ 0 h 171"/>
                <a:gd name="T28" fmla="*/ 0 w 159"/>
                <a:gd name="T29" fmla="*/ 0 h 171"/>
                <a:gd name="T30" fmla="*/ 0 w 159"/>
                <a:gd name="T31" fmla="*/ 0 h 171"/>
                <a:gd name="T32" fmla="*/ 0 w 159"/>
                <a:gd name="T33" fmla="*/ 0 h 171"/>
                <a:gd name="T34" fmla="*/ 0 w 159"/>
                <a:gd name="T35" fmla="*/ 0 h 1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171"/>
                <a:gd name="T56" fmla="*/ 159 w 159"/>
                <a:gd name="T57" fmla="*/ 171 h 1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171">
                  <a:moveTo>
                    <a:pt x="38" y="11"/>
                  </a:moveTo>
                  <a:lnTo>
                    <a:pt x="61" y="0"/>
                  </a:lnTo>
                  <a:lnTo>
                    <a:pt x="38" y="11"/>
                  </a:lnTo>
                  <a:lnTo>
                    <a:pt x="11" y="34"/>
                  </a:lnTo>
                  <a:lnTo>
                    <a:pt x="0" y="74"/>
                  </a:lnTo>
                  <a:lnTo>
                    <a:pt x="0" y="96"/>
                  </a:lnTo>
                  <a:lnTo>
                    <a:pt x="11" y="131"/>
                  </a:lnTo>
                  <a:lnTo>
                    <a:pt x="38" y="154"/>
                  </a:lnTo>
                  <a:lnTo>
                    <a:pt x="61" y="170"/>
                  </a:lnTo>
                  <a:lnTo>
                    <a:pt x="101" y="170"/>
                  </a:lnTo>
                  <a:lnTo>
                    <a:pt x="120" y="154"/>
                  </a:lnTo>
                  <a:lnTo>
                    <a:pt x="146" y="131"/>
                  </a:lnTo>
                  <a:lnTo>
                    <a:pt x="158" y="96"/>
                  </a:lnTo>
                  <a:lnTo>
                    <a:pt x="158" y="74"/>
                  </a:lnTo>
                  <a:lnTo>
                    <a:pt x="146" y="34"/>
                  </a:lnTo>
                  <a:lnTo>
                    <a:pt x="120" y="11"/>
                  </a:lnTo>
                  <a:lnTo>
                    <a:pt x="101" y="0"/>
                  </a:lnTo>
                  <a:lnTo>
                    <a:pt x="61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" name="Line 305"/>
            <p:cNvSpPr>
              <a:spLocks noChangeShapeType="1"/>
            </p:cNvSpPr>
            <p:nvPr/>
          </p:nvSpPr>
          <p:spPr bwMode="auto">
            <a:xfrm flipV="1">
              <a:off x="4418" y="2649"/>
              <a:ext cx="1" cy="6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" name="Line 306"/>
            <p:cNvSpPr>
              <a:spLocks noChangeShapeType="1"/>
            </p:cNvSpPr>
            <p:nvPr/>
          </p:nvSpPr>
          <p:spPr bwMode="auto">
            <a:xfrm>
              <a:off x="4457" y="2651"/>
              <a:ext cx="1" cy="5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" name="Line 307"/>
            <p:cNvSpPr>
              <a:spLocks noChangeShapeType="1"/>
            </p:cNvSpPr>
            <p:nvPr/>
          </p:nvSpPr>
          <p:spPr bwMode="auto">
            <a:xfrm flipH="1">
              <a:off x="4418" y="2679"/>
              <a:ext cx="40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" name="Freeform 308"/>
            <p:cNvSpPr>
              <a:spLocks noChangeArrowheads="1"/>
            </p:cNvSpPr>
            <p:nvPr/>
          </p:nvSpPr>
          <p:spPr bwMode="auto">
            <a:xfrm>
              <a:off x="4479" y="2670"/>
              <a:ext cx="36" cy="40"/>
            </a:xfrm>
            <a:custGeom>
              <a:avLst/>
              <a:gdLst>
                <a:gd name="T0" fmla="*/ 0 w 159"/>
                <a:gd name="T1" fmla="*/ 0 h 175"/>
                <a:gd name="T2" fmla="*/ 0 w 159"/>
                <a:gd name="T3" fmla="*/ 0 h 175"/>
                <a:gd name="T4" fmla="*/ 0 w 159"/>
                <a:gd name="T5" fmla="*/ 0 h 175"/>
                <a:gd name="T6" fmla="*/ 0 w 159"/>
                <a:gd name="T7" fmla="*/ 0 h 175"/>
                <a:gd name="T8" fmla="*/ 0 w 159"/>
                <a:gd name="T9" fmla="*/ 0 h 175"/>
                <a:gd name="T10" fmla="*/ 0 w 159"/>
                <a:gd name="T11" fmla="*/ 0 h 175"/>
                <a:gd name="T12" fmla="*/ 0 w 159"/>
                <a:gd name="T13" fmla="*/ 0 h 175"/>
                <a:gd name="T14" fmla="*/ 0 w 159"/>
                <a:gd name="T15" fmla="*/ 0 h 175"/>
                <a:gd name="T16" fmla="*/ 0 w 159"/>
                <a:gd name="T17" fmla="*/ 0 h 175"/>
                <a:gd name="T18" fmla="*/ 0 w 159"/>
                <a:gd name="T19" fmla="*/ 0 h 175"/>
                <a:gd name="T20" fmla="*/ 0 w 159"/>
                <a:gd name="T21" fmla="*/ 0 h 175"/>
                <a:gd name="T22" fmla="*/ 0 w 159"/>
                <a:gd name="T23" fmla="*/ 0 h 175"/>
                <a:gd name="T24" fmla="*/ 0 w 159"/>
                <a:gd name="T25" fmla="*/ 0 h 175"/>
                <a:gd name="T26" fmla="*/ 0 w 159"/>
                <a:gd name="T27" fmla="*/ 0 h 175"/>
                <a:gd name="T28" fmla="*/ 0 w 159"/>
                <a:gd name="T29" fmla="*/ 0 h 175"/>
                <a:gd name="T30" fmla="*/ 0 w 159"/>
                <a:gd name="T31" fmla="*/ 0 h 175"/>
                <a:gd name="T32" fmla="*/ 0 w 159"/>
                <a:gd name="T33" fmla="*/ 0 h 175"/>
                <a:gd name="T34" fmla="*/ 0 w 159"/>
                <a:gd name="T35" fmla="*/ 0 h 1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175"/>
                <a:gd name="T56" fmla="*/ 159 w 159"/>
                <a:gd name="T57" fmla="*/ 175 h 1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175">
                  <a:moveTo>
                    <a:pt x="34" y="15"/>
                  </a:moveTo>
                  <a:lnTo>
                    <a:pt x="61" y="0"/>
                  </a:lnTo>
                  <a:lnTo>
                    <a:pt x="34" y="15"/>
                  </a:lnTo>
                  <a:lnTo>
                    <a:pt x="12" y="39"/>
                  </a:lnTo>
                  <a:lnTo>
                    <a:pt x="0" y="77"/>
                  </a:lnTo>
                  <a:lnTo>
                    <a:pt x="0" y="101"/>
                  </a:lnTo>
                  <a:lnTo>
                    <a:pt x="12" y="136"/>
                  </a:lnTo>
                  <a:lnTo>
                    <a:pt x="34" y="163"/>
                  </a:lnTo>
                  <a:lnTo>
                    <a:pt x="61" y="174"/>
                  </a:lnTo>
                  <a:lnTo>
                    <a:pt x="96" y="174"/>
                  </a:lnTo>
                  <a:lnTo>
                    <a:pt x="123" y="163"/>
                  </a:lnTo>
                  <a:lnTo>
                    <a:pt x="147" y="136"/>
                  </a:lnTo>
                  <a:lnTo>
                    <a:pt x="158" y="101"/>
                  </a:lnTo>
                  <a:lnTo>
                    <a:pt x="158" y="77"/>
                  </a:lnTo>
                  <a:lnTo>
                    <a:pt x="147" y="39"/>
                  </a:lnTo>
                  <a:lnTo>
                    <a:pt x="123" y="15"/>
                  </a:lnTo>
                  <a:lnTo>
                    <a:pt x="96" y="0"/>
                  </a:lnTo>
                  <a:lnTo>
                    <a:pt x="61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" name="Freeform 309"/>
            <p:cNvSpPr>
              <a:spLocks noChangeArrowheads="1"/>
            </p:cNvSpPr>
            <p:nvPr/>
          </p:nvSpPr>
          <p:spPr bwMode="auto">
            <a:xfrm>
              <a:off x="4531" y="2670"/>
              <a:ext cx="31" cy="40"/>
            </a:xfrm>
            <a:custGeom>
              <a:avLst/>
              <a:gdLst>
                <a:gd name="T0" fmla="*/ 0 w 137"/>
                <a:gd name="T1" fmla="*/ 0 h 175"/>
                <a:gd name="T2" fmla="*/ 0 w 137"/>
                <a:gd name="T3" fmla="*/ 0 h 175"/>
                <a:gd name="T4" fmla="*/ 0 w 137"/>
                <a:gd name="T5" fmla="*/ 0 h 175"/>
                <a:gd name="T6" fmla="*/ 0 w 137"/>
                <a:gd name="T7" fmla="*/ 0 h 175"/>
                <a:gd name="T8" fmla="*/ 0 w 137"/>
                <a:gd name="T9" fmla="*/ 0 h 175"/>
                <a:gd name="T10" fmla="*/ 0 w 137"/>
                <a:gd name="T11" fmla="*/ 0 h 175"/>
                <a:gd name="T12" fmla="*/ 0 w 137"/>
                <a:gd name="T13" fmla="*/ 0 h 175"/>
                <a:gd name="T14" fmla="*/ 0 w 137"/>
                <a:gd name="T15" fmla="*/ 0 h 175"/>
                <a:gd name="T16" fmla="*/ 0 w 137"/>
                <a:gd name="T17" fmla="*/ 0 h 175"/>
                <a:gd name="T18" fmla="*/ 0 w 137"/>
                <a:gd name="T19" fmla="*/ 0 h 175"/>
                <a:gd name="T20" fmla="*/ 0 w 137"/>
                <a:gd name="T21" fmla="*/ 0 h 175"/>
                <a:gd name="T22" fmla="*/ 0 w 137"/>
                <a:gd name="T23" fmla="*/ 0 h 175"/>
                <a:gd name="T24" fmla="*/ 0 w 137"/>
                <a:gd name="T25" fmla="*/ 0 h 175"/>
                <a:gd name="T26" fmla="*/ 0 w 137"/>
                <a:gd name="T27" fmla="*/ 0 h 175"/>
                <a:gd name="T28" fmla="*/ 0 w 137"/>
                <a:gd name="T29" fmla="*/ 0 h 175"/>
                <a:gd name="T30" fmla="*/ 0 w 137"/>
                <a:gd name="T31" fmla="*/ 0 h 175"/>
                <a:gd name="T32" fmla="*/ 0 w 137"/>
                <a:gd name="T33" fmla="*/ 0 h 175"/>
                <a:gd name="T34" fmla="*/ 0 w 137"/>
                <a:gd name="T35" fmla="*/ 0 h 1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7"/>
                <a:gd name="T55" fmla="*/ 0 h 175"/>
                <a:gd name="T56" fmla="*/ 137 w 137"/>
                <a:gd name="T57" fmla="*/ 175 h 1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7" h="175">
                  <a:moveTo>
                    <a:pt x="120" y="15"/>
                  </a:moveTo>
                  <a:lnTo>
                    <a:pt x="136" y="39"/>
                  </a:lnTo>
                  <a:lnTo>
                    <a:pt x="120" y="15"/>
                  </a:lnTo>
                  <a:lnTo>
                    <a:pt x="85" y="0"/>
                  </a:lnTo>
                  <a:lnTo>
                    <a:pt x="51" y="0"/>
                  </a:lnTo>
                  <a:lnTo>
                    <a:pt x="12" y="15"/>
                  </a:lnTo>
                  <a:lnTo>
                    <a:pt x="0" y="39"/>
                  </a:lnTo>
                  <a:lnTo>
                    <a:pt x="12" y="61"/>
                  </a:lnTo>
                  <a:lnTo>
                    <a:pt x="39" y="77"/>
                  </a:lnTo>
                  <a:lnTo>
                    <a:pt x="97" y="89"/>
                  </a:lnTo>
                  <a:lnTo>
                    <a:pt x="120" y="101"/>
                  </a:lnTo>
                  <a:lnTo>
                    <a:pt x="136" y="124"/>
                  </a:lnTo>
                  <a:lnTo>
                    <a:pt x="136" y="136"/>
                  </a:lnTo>
                  <a:lnTo>
                    <a:pt x="120" y="163"/>
                  </a:lnTo>
                  <a:lnTo>
                    <a:pt x="85" y="174"/>
                  </a:lnTo>
                  <a:lnTo>
                    <a:pt x="51" y="174"/>
                  </a:lnTo>
                  <a:lnTo>
                    <a:pt x="12" y="163"/>
                  </a:lnTo>
                  <a:lnTo>
                    <a:pt x="0" y="13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1" name="Freeform 310"/>
            <p:cNvSpPr>
              <a:spLocks noChangeArrowheads="1"/>
            </p:cNvSpPr>
            <p:nvPr/>
          </p:nvSpPr>
          <p:spPr bwMode="auto">
            <a:xfrm>
              <a:off x="4578" y="2670"/>
              <a:ext cx="33" cy="40"/>
            </a:xfrm>
            <a:custGeom>
              <a:avLst/>
              <a:gdLst>
                <a:gd name="T0" fmla="*/ 0 w 144"/>
                <a:gd name="T1" fmla="*/ 0 h 175"/>
                <a:gd name="T2" fmla="*/ 0 w 144"/>
                <a:gd name="T3" fmla="*/ 0 h 175"/>
                <a:gd name="T4" fmla="*/ 0 w 144"/>
                <a:gd name="T5" fmla="*/ 0 h 175"/>
                <a:gd name="T6" fmla="*/ 0 w 144"/>
                <a:gd name="T7" fmla="*/ 0 h 175"/>
                <a:gd name="T8" fmla="*/ 0 w 144"/>
                <a:gd name="T9" fmla="*/ 0 h 175"/>
                <a:gd name="T10" fmla="*/ 0 w 144"/>
                <a:gd name="T11" fmla="*/ 0 h 175"/>
                <a:gd name="T12" fmla="*/ 0 w 144"/>
                <a:gd name="T13" fmla="*/ 0 h 175"/>
                <a:gd name="T14" fmla="*/ 0 w 144"/>
                <a:gd name="T15" fmla="*/ 0 h 175"/>
                <a:gd name="T16" fmla="*/ 0 w 144"/>
                <a:gd name="T17" fmla="*/ 0 h 175"/>
                <a:gd name="T18" fmla="*/ 0 w 144"/>
                <a:gd name="T19" fmla="*/ 0 h 175"/>
                <a:gd name="T20" fmla="*/ 0 w 144"/>
                <a:gd name="T21" fmla="*/ 0 h 175"/>
                <a:gd name="T22" fmla="*/ 0 w 144"/>
                <a:gd name="T23" fmla="*/ 0 h 175"/>
                <a:gd name="T24" fmla="*/ 0 w 144"/>
                <a:gd name="T25" fmla="*/ 0 h 175"/>
                <a:gd name="T26" fmla="*/ 0 w 144"/>
                <a:gd name="T27" fmla="*/ 0 h 175"/>
                <a:gd name="T28" fmla="*/ 0 w 144"/>
                <a:gd name="T29" fmla="*/ 0 h 175"/>
                <a:gd name="T30" fmla="*/ 0 w 144"/>
                <a:gd name="T31" fmla="*/ 0 h 175"/>
                <a:gd name="T32" fmla="*/ 0 w 144"/>
                <a:gd name="T33" fmla="*/ 0 h 1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4"/>
                <a:gd name="T52" fmla="*/ 0 h 175"/>
                <a:gd name="T53" fmla="*/ 144 w 144"/>
                <a:gd name="T54" fmla="*/ 175 h 1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4" h="175">
                  <a:moveTo>
                    <a:pt x="0" y="77"/>
                  </a:moveTo>
                  <a:lnTo>
                    <a:pt x="143" y="77"/>
                  </a:lnTo>
                  <a:lnTo>
                    <a:pt x="143" y="50"/>
                  </a:lnTo>
                  <a:lnTo>
                    <a:pt x="132" y="28"/>
                  </a:lnTo>
                  <a:lnTo>
                    <a:pt x="120" y="15"/>
                  </a:lnTo>
                  <a:lnTo>
                    <a:pt x="97" y="0"/>
                  </a:lnTo>
                  <a:lnTo>
                    <a:pt x="61" y="0"/>
                  </a:lnTo>
                  <a:lnTo>
                    <a:pt x="35" y="15"/>
                  </a:lnTo>
                  <a:lnTo>
                    <a:pt x="12" y="39"/>
                  </a:lnTo>
                  <a:lnTo>
                    <a:pt x="0" y="77"/>
                  </a:lnTo>
                  <a:lnTo>
                    <a:pt x="0" y="101"/>
                  </a:lnTo>
                  <a:lnTo>
                    <a:pt x="12" y="136"/>
                  </a:lnTo>
                  <a:lnTo>
                    <a:pt x="35" y="163"/>
                  </a:lnTo>
                  <a:lnTo>
                    <a:pt x="61" y="174"/>
                  </a:lnTo>
                  <a:lnTo>
                    <a:pt x="97" y="174"/>
                  </a:lnTo>
                  <a:lnTo>
                    <a:pt x="120" y="163"/>
                  </a:lnTo>
                  <a:lnTo>
                    <a:pt x="143" y="13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2" name="Freeform 311"/>
            <p:cNvSpPr>
              <a:spLocks noChangeArrowheads="1"/>
            </p:cNvSpPr>
            <p:nvPr/>
          </p:nvSpPr>
          <p:spPr bwMode="auto">
            <a:xfrm>
              <a:off x="4666" y="2651"/>
              <a:ext cx="41" cy="59"/>
            </a:xfrm>
            <a:custGeom>
              <a:avLst/>
              <a:gdLst>
                <a:gd name="T0" fmla="*/ 0 w 183"/>
                <a:gd name="T1" fmla="*/ 0 h 260"/>
                <a:gd name="T2" fmla="*/ 0 w 183"/>
                <a:gd name="T3" fmla="*/ 0 h 260"/>
                <a:gd name="T4" fmla="*/ 0 w 183"/>
                <a:gd name="T5" fmla="*/ 0 h 260"/>
                <a:gd name="T6" fmla="*/ 0 w 183"/>
                <a:gd name="T7" fmla="*/ 0 h 260"/>
                <a:gd name="T8" fmla="*/ 0 w 183"/>
                <a:gd name="T9" fmla="*/ 0 h 260"/>
                <a:gd name="T10" fmla="*/ 0 w 183"/>
                <a:gd name="T11" fmla="*/ 0 h 260"/>
                <a:gd name="T12" fmla="*/ 0 w 183"/>
                <a:gd name="T13" fmla="*/ 0 h 260"/>
                <a:gd name="T14" fmla="*/ 0 w 183"/>
                <a:gd name="T15" fmla="*/ 0 h 260"/>
                <a:gd name="T16" fmla="*/ 0 w 183"/>
                <a:gd name="T17" fmla="*/ 0 h 260"/>
                <a:gd name="T18" fmla="*/ 0 w 183"/>
                <a:gd name="T19" fmla="*/ 0 h 260"/>
                <a:gd name="T20" fmla="*/ 0 w 183"/>
                <a:gd name="T21" fmla="*/ 0 h 260"/>
                <a:gd name="T22" fmla="*/ 0 w 183"/>
                <a:gd name="T23" fmla="*/ 0 h 260"/>
                <a:gd name="T24" fmla="*/ 0 w 183"/>
                <a:gd name="T25" fmla="*/ 0 h 260"/>
                <a:gd name="T26" fmla="*/ 0 w 183"/>
                <a:gd name="T27" fmla="*/ 0 h 260"/>
                <a:gd name="T28" fmla="*/ 0 w 183"/>
                <a:gd name="T29" fmla="*/ 0 h 260"/>
                <a:gd name="T30" fmla="*/ 0 w 183"/>
                <a:gd name="T31" fmla="*/ 0 h 260"/>
                <a:gd name="T32" fmla="*/ 0 w 183"/>
                <a:gd name="T33" fmla="*/ 0 h 260"/>
                <a:gd name="T34" fmla="*/ 0 w 183"/>
                <a:gd name="T35" fmla="*/ 0 h 2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3"/>
                <a:gd name="T55" fmla="*/ 0 h 260"/>
                <a:gd name="T56" fmla="*/ 183 w 183"/>
                <a:gd name="T57" fmla="*/ 260 h 2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3" h="260">
                  <a:moveTo>
                    <a:pt x="182" y="61"/>
                  </a:moveTo>
                  <a:lnTo>
                    <a:pt x="171" y="39"/>
                  </a:lnTo>
                  <a:lnTo>
                    <a:pt x="147" y="12"/>
                  </a:lnTo>
                  <a:lnTo>
                    <a:pt x="119" y="0"/>
                  </a:lnTo>
                  <a:lnTo>
                    <a:pt x="74" y="0"/>
                  </a:lnTo>
                  <a:lnTo>
                    <a:pt x="46" y="12"/>
                  </a:lnTo>
                  <a:lnTo>
                    <a:pt x="27" y="39"/>
                  </a:lnTo>
                  <a:lnTo>
                    <a:pt x="11" y="61"/>
                  </a:lnTo>
                  <a:lnTo>
                    <a:pt x="0" y="101"/>
                  </a:lnTo>
                  <a:lnTo>
                    <a:pt x="0" y="162"/>
                  </a:lnTo>
                  <a:lnTo>
                    <a:pt x="11" y="197"/>
                  </a:lnTo>
                  <a:lnTo>
                    <a:pt x="27" y="221"/>
                  </a:lnTo>
                  <a:lnTo>
                    <a:pt x="46" y="248"/>
                  </a:lnTo>
                  <a:lnTo>
                    <a:pt x="74" y="259"/>
                  </a:lnTo>
                  <a:lnTo>
                    <a:pt x="119" y="259"/>
                  </a:lnTo>
                  <a:lnTo>
                    <a:pt x="147" y="248"/>
                  </a:lnTo>
                  <a:lnTo>
                    <a:pt x="171" y="221"/>
                  </a:lnTo>
                  <a:lnTo>
                    <a:pt x="182" y="197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3" name="Line 312"/>
            <p:cNvSpPr>
              <a:spLocks noChangeShapeType="1"/>
            </p:cNvSpPr>
            <p:nvPr/>
          </p:nvSpPr>
          <p:spPr bwMode="auto">
            <a:xfrm flipV="1">
              <a:off x="4724" y="2649"/>
              <a:ext cx="1" cy="6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4" name="Line 313"/>
            <p:cNvSpPr>
              <a:spLocks noChangeShapeType="1"/>
            </p:cNvSpPr>
            <p:nvPr/>
          </p:nvSpPr>
          <p:spPr bwMode="auto">
            <a:xfrm>
              <a:off x="4779" y="2670"/>
              <a:ext cx="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5" name="Freeform 314"/>
            <p:cNvSpPr>
              <a:spLocks noChangeArrowheads="1"/>
            </p:cNvSpPr>
            <p:nvPr/>
          </p:nvSpPr>
          <p:spPr bwMode="auto">
            <a:xfrm>
              <a:off x="4747" y="2670"/>
              <a:ext cx="33" cy="40"/>
            </a:xfrm>
            <a:custGeom>
              <a:avLst/>
              <a:gdLst>
                <a:gd name="T0" fmla="*/ 0 w 145"/>
                <a:gd name="T1" fmla="*/ 0 h 175"/>
                <a:gd name="T2" fmla="*/ 0 w 145"/>
                <a:gd name="T3" fmla="*/ 0 h 175"/>
                <a:gd name="T4" fmla="*/ 0 w 145"/>
                <a:gd name="T5" fmla="*/ 0 h 175"/>
                <a:gd name="T6" fmla="*/ 0 w 145"/>
                <a:gd name="T7" fmla="*/ 0 h 175"/>
                <a:gd name="T8" fmla="*/ 0 w 145"/>
                <a:gd name="T9" fmla="*/ 0 h 175"/>
                <a:gd name="T10" fmla="*/ 0 w 145"/>
                <a:gd name="T11" fmla="*/ 0 h 175"/>
                <a:gd name="T12" fmla="*/ 0 w 145"/>
                <a:gd name="T13" fmla="*/ 0 h 175"/>
                <a:gd name="T14" fmla="*/ 0 w 145"/>
                <a:gd name="T15" fmla="*/ 0 h 175"/>
                <a:gd name="T16" fmla="*/ 0 w 145"/>
                <a:gd name="T17" fmla="*/ 0 h 175"/>
                <a:gd name="T18" fmla="*/ 0 w 145"/>
                <a:gd name="T19" fmla="*/ 0 h 175"/>
                <a:gd name="T20" fmla="*/ 0 w 145"/>
                <a:gd name="T21" fmla="*/ 0 h 175"/>
                <a:gd name="T22" fmla="*/ 0 w 145"/>
                <a:gd name="T23" fmla="*/ 0 h 175"/>
                <a:gd name="T24" fmla="*/ 0 w 145"/>
                <a:gd name="T25" fmla="*/ 0 h 175"/>
                <a:gd name="T26" fmla="*/ 0 w 145"/>
                <a:gd name="T27" fmla="*/ 0 h 1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5"/>
                <a:gd name="T43" fmla="*/ 0 h 175"/>
                <a:gd name="T44" fmla="*/ 145 w 145"/>
                <a:gd name="T45" fmla="*/ 175 h 1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5" h="175">
                  <a:moveTo>
                    <a:pt x="144" y="39"/>
                  </a:moveTo>
                  <a:lnTo>
                    <a:pt x="120" y="15"/>
                  </a:lnTo>
                  <a:lnTo>
                    <a:pt x="97" y="0"/>
                  </a:lnTo>
                  <a:lnTo>
                    <a:pt x="63" y="0"/>
                  </a:lnTo>
                  <a:lnTo>
                    <a:pt x="39" y="15"/>
                  </a:lnTo>
                  <a:lnTo>
                    <a:pt x="12" y="39"/>
                  </a:lnTo>
                  <a:lnTo>
                    <a:pt x="0" y="77"/>
                  </a:lnTo>
                  <a:lnTo>
                    <a:pt x="0" y="101"/>
                  </a:lnTo>
                  <a:lnTo>
                    <a:pt x="12" y="136"/>
                  </a:lnTo>
                  <a:lnTo>
                    <a:pt x="39" y="163"/>
                  </a:lnTo>
                  <a:lnTo>
                    <a:pt x="63" y="174"/>
                  </a:lnTo>
                  <a:lnTo>
                    <a:pt x="97" y="174"/>
                  </a:lnTo>
                  <a:lnTo>
                    <a:pt x="120" y="163"/>
                  </a:lnTo>
                  <a:lnTo>
                    <a:pt x="144" y="13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6" name="Line 315"/>
            <p:cNvSpPr>
              <a:spLocks noChangeShapeType="1"/>
            </p:cNvSpPr>
            <p:nvPr/>
          </p:nvSpPr>
          <p:spPr bwMode="auto">
            <a:xfrm flipV="1">
              <a:off x="4799" y="2670"/>
              <a:ext cx="1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7" name="Freeform 316"/>
            <p:cNvSpPr>
              <a:spLocks noChangeArrowheads="1"/>
            </p:cNvSpPr>
            <p:nvPr/>
          </p:nvSpPr>
          <p:spPr bwMode="auto">
            <a:xfrm>
              <a:off x="4799" y="2670"/>
              <a:ext cx="30" cy="40"/>
            </a:xfrm>
            <a:custGeom>
              <a:avLst/>
              <a:gdLst>
                <a:gd name="T0" fmla="*/ 0 w 132"/>
                <a:gd name="T1" fmla="*/ 0 h 175"/>
                <a:gd name="T2" fmla="*/ 0 w 132"/>
                <a:gd name="T3" fmla="*/ 0 h 175"/>
                <a:gd name="T4" fmla="*/ 0 w 132"/>
                <a:gd name="T5" fmla="*/ 0 h 175"/>
                <a:gd name="T6" fmla="*/ 0 w 132"/>
                <a:gd name="T7" fmla="*/ 0 h 175"/>
                <a:gd name="T8" fmla="*/ 0 w 132"/>
                <a:gd name="T9" fmla="*/ 0 h 175"/>
                <a:gd name="T10" fmla="*/ 0 w 132"/>
                <a:gd name="T11" fmla="*/ 0 h 175"/>
                <a:gd name="T12" fmla="*/ 0 w 13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175"/>
                <a:gd name="T23" fmla="*/ 132 w 132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175">
                  <a:moveTo>
                    <a:pt x="0" y="50"/>
                  </a:moveTo>
                  <a:lnTo>
                    <a:pt x="34" y="15"/>
                  </a:lnTo>
                  <a:lnTo>
                    <a:pt x="57" y="0"/>
                  </a:lnTo>
                  <a:lnTo>
                    <a:pt x="96" y="0"/>
                  </a:lnTo>
                  <a:lnTo>
                    <a:pt x="120" y="15"/>
                  </a:lnTo>
                  <a:lnTo>
                    <a:pt x="131" y="50"/>
                  </a:lnTo>
                  <a:lnTo>
                    <a:pt x="131" y="174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8" name="Freeform 317"/>
            <p:cNvSpPr>
              <a:spLocks noChangeArrowheads="1"/>
            </p:cNvSpPr>
            <p:nvPr/>
          </p:nvSpPr>
          <p:spPr bwMode="auto">
            <a:xfrm>
              <a:off x="4829" y="2670"/>
              <a:ext cx="31" cy="40"/>
            </a:xfrm>
            <a:custGeom>
              <a:avLst/>
              <a:gdLst>
                <a:gd name="T0" fmla="*/ 0 w 135"/>
                <a:gd name="T1" fmla="*/ 0 h 175"/>
                <a:gd name="T2" fmla="*/ 0 w 135"/>
                <a:gd name="T3" fmla="*/ 0 h 175"/>
                <a:gd name="T4" fmla="*/ 0 w 135"/>
                <a:gd name="T5" fmla="*/ 0 h 175"/>
                <a:gd name="T6" fmla="*/ 0 w 135"/>
                <a:gd name="T7" fmla="*/ 0 h 175"/>
                <a:gd name="T8" fmla="*/ 0 w 135"/>
                <a:gd name="T9" fmla="*/ 0 h 175"/>
                <a:gd name="T10" fmla="*/ 0 w 135"/>
                <a:gd name="T11" fmla="*/ 0 h 175"/>
                <a:gd name="T12" fmla="*/ 0 w 135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5"/>
                <a:gd name="T22" fmla="*/ 0 h 175"/>
                <a:gd name="T23" fmla="*/ 135 w 135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5" h="175">
                  <a:moveTo>
                    <a:pt x="0" y="50"/>
                  </a:moveTo>
                  <a:lnTo>
                    <a:pt x="38" y="15"/>
                  </a:lnTo>
                  <a:lnTo>
                    <a:pt x="61" y="0"/>
                  </a:lnTo>
                  <a:lnTo>
                    <a:pt x="99" y="0"/>
                  </a:lnTo>
                  <a:lnTo>
                    <a:pt x="123" y="15"/>
                  </a:lnTo>
                  <a:lnTo>
                    <a:pt x="134" y="50"/>
                  </a:lnTo>
                  <a:lnTo>
                    <a:pt x="134" y="174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9" name="Freeform 318"/>
            <p:cNvSpPr>
              <a:spLocks noChangeArrowheads="1"/>
            </p:cNvSpPr>
            <p:nvPr/>
          </p:nvSpPr>
          <p:spPr bwMode="auto">
            <a:xfrm>
              <a:off x="4882" y="2670"/>
              <a:ext cx="32" cy="59"/>
            </a:xfrm>
            <a:custGeom>
              <a:avLst/>
              <a:gdLst>
                <a:gd name="T0" fmla="*/ 0 w 143"/>
                <a:gd name="T1" fmla="*/ 0 h 260"/>
                <a:gd name="T2" fmla="*/ 0 w 143"/>
                <a:gd name="T3" fmla="*/ 0 h 260"/>
                <a:gd name="T4" fmla="*/ 0 w 143"/>
                <a:gd name="T5" fmla="*/ 0 h 260"/>
                <a:gd name="T6" fmla="*/ 0 w 143"/>
                <a:gd name="T7" fmla="*/ 0 h 260"/>
                <a:gd name="T8" fmla="*/ 0 w 143"/>
                <a:gd name="T9" fmla="*/ 0 h 260"/>
                <a:gd name="T10" fmla="*/ 0 w 143"/>
                <a:gd name="T11" fmla="*/ 0 h 260"/>
                <a:gd name="T12" fmla="*/ 0 w 143"/>
                <a:gd name="T13" fmla="*/ 0 h 260"/>
                <a:gd name="T14" fmla="*/ 0 w 143"/>
                <a:gd name="T15" fmla="*/ 0 h 260"/>
                <a:gd name="T16" fmla="*/ 0 w 143"/>
                <a:gd name="T17" fmla="*/ 0 h 260"/>
                <a:gd name="T18" fmla="*/ 0 w 143"/>
                <a:gd name="T19" fmla="*/ 0 h 260"/>
                <a:gd name="T20" fmla="*/ 0 w 143"/>
                <a:gd name="T21" fmla="*/ 0 h 260"/>
                <a:gd name="T22" fmla="*/ 0 w 143"/>
                <a:gd name="T23" fmla="*/ 0 h 260"/>
                <a:gd name="T24" fmla="*/ 0 w 143"/>
                <a:gd name="T25" fmla="*/ 0 h 260"/>
                <a:gd name="T26" fmla="*/ 0 w 143"/>
                <a:gd name="T27" fmla="*/ 0 h 260"/>
                <a:gd name="T28" fmla="*/ 0 w 143"/>
                <a:gd name="T29" fmla="*/ 0 h 260"/>
                <a:gd name="T30" fmla="*/ 0 w 143"/>
                <a:gd name="T31" fmla="*/ 0 h 2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3"/>
                <a:gd name="T49" fmla="*/ 0 h 260"/>
                <a:gd name="T50" fmla="*/ 143 w 143"/>
                <a:gd name="T51" fmla="*/ 260 h 2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3" h="260">
                  <a:moveTo>
                    <a:pt x="0" y="259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22" y="15"/>
                  </a:lnTo>
                  <a:lnTo>
                    <a:pt x="46" y="0"/>
                  </a:lnTo>
                  <a:lnTo>
                    <a:pt x="80" y="0"/>
                  </a:lnTo>
                  <a:lnTo>
                    <a:pt x="107" y="15"/>
                  </a:lnTo>
                  <a:lnTo>
                    <a:pt x="131" y="39"/>
                  </a:lnTo>
                  <a:lnTo>
                    <a:pt x="142" y="77"/>
                  </a:lnTo>
                  <a:lnTo>
                    <a:pt x="142" y="101"/>
                  </a:lnTo>
                  <a:lnTo>
                    <a:pt x="131" y="135"/>
                  </a:lnTo>
                  <a:lnTo>
                    <a:pt x="107" y="162"/>
                  </a:lnTo>
                  <a:lnTo>
                    <a:pt x="80" y="174"/>
                  </a:lnTo>
                  <a:lnTo>
                    <a:pt x="46" y="174"/>
                  </a:lnTo>
                  <a:lnTo>
                    <a:pt x="22" y="162"/>
                  </a:lnTo>
                  <a:lnTo>
                    <a:pt x="0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0" name="Freeform 319"/>
            <p:cNvSpPr>
              <a:spLocks noChangeArrowheads="1"/>
            </p:cNvSpPr>
            <p:nvPr/>
          </p:nvSpPr>
          <p:spPr bwMode="auto">
            <a:xfrm>
              <a:off x="4565" y="2362"/>
              <a:ext cx="40" cy="58"/>
            </a:xfrm>
            <a:custGeom>
              <a:avLst/>
              <a:gdLst>
                <a:gd name="T0" fmla="*/ 0 w 175"/>
                <a:gd name="T1" fmla="*/ 0 h 256"/>
                <a:gd name="T2" fmla="*/ 0 w 175"/>
                <a:gd name="T3" fmla="*/ 0 h 256"/>
                <a:gd name="T4" fmla="*/ 0 w 175"/>
                <a:gd name="T5" fmla="*/ 0 h 256"/>
                <a:gd name="T6" fmla="*/ 0 w 175"/>
                <a:gd name="T7" fmla="*/ 0 h 256"/>
                <a:gd name="T8" fmla="*/ 0 w 175"/>
                <a:gd name="T9" fmla="*/ 0 h 256"/>
                <a:gd name="T10" fmla="*/ 0 w 175"/>
                <a:gd name="T11" fmla="*/ 0 h 256"/>
                <a:gd name="T12" fmla="*/ 0 w 175"/>
                <a:gd name="T13" fmla="*/ 0 h 256"/>
                <a:gd name="T14" fmla="*/ 0 w 175"/>
                <a:gd name="T15" fmla="*/ 0 h 256"/>
                <a:gd name="T16" fmla="*/ 0 w 175"/>
                <a:gd name="T17" fmla="*/ 0 h 256"/>
                <a:gd name="T18" fmla="*/ 0 w 175"/>
                <a:gd name="T19" fmla="*/ 0 h 256"/>
                <a:gd name="T20" fmla="*/ 0 w 175"/>
                <a:gd name="T21" fmla="*/ 0 h 2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5"/>
                <a:gd name="T34" fmla="*/ 0 h 256"/>
                <a:gd name="T35" fmla="*/ 175 w 175"/>
                <a:gd name="T36" fmla="*/ 256 h 2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5" h="256">
                  <a:moveTo>
                    <a:pt x="0" y="255"/>
                  </a:moveTo>
                  <a:lnTo>
                    <a:pt x="0" y="0"/>
                  </a:lnTo>
                  <a:lnTo>
                    <a:pt x="113" y="0"/>
                  </a:lnTo>
                  <a:lnTo>
                    <a:pt x="151" y="12"/>
                  </a:lnTo>
                  <a:lnTo>
                    <a:pt x="163" y="23"/>
                  </a:lnTo>
                  <a:lnTo>
                    <a:pt x="174" y="47"/>
                  </a:lnTo>
                  <a:lnTo>
                    <a:pt x="174" y="85"/>
                  </a:lnTo>
                  <a:lnTo>
                    <a:pt x="163" y="109"/>
                  </a:lnTo>
                  <a:lnTo>
                    <a:pt x="151" y="124"/>
                  </a:lnTo>
                  <a:lnTo>
                    <a:pt x="113" y="136"/>
                  </a:lnTo>
                  <a:lnTo>
                    <a:pt x="0" y="13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1" name="Freeform 320"/>
            <p:cNvSpPr>
              <a:spLocks noChangeArrowheads="1"/>
            </p:cNvSpPr>
            <p:nvPr/>
          </p:nvSpPr>
          <p:spPr bwMode="auto">
            <a:xfrm>
              <a:off x="4623" y="2362"/>
              <a:ext cx="14" cy="15"/>
            </a:xfrm>
            <a:custGeom>
              <a:avLst/>
              <a:gdLst>
                <a:gd name="T0" fmla="*/ 0 w 63"/>
                <a:gd name="T1" fmla="*/ 0 h 64"/>
                <a:gd name="T2" fmla="*/ 0 w 63"/>
                <a:gd name="T3" fmla="*/ 0 h 64"/>
                <a:gd name="T4" fmla="*/ 0 w 63"/>
                <a:gd name="T5" fmla="*/ 0 h 64"/>
                <a:gd name="T6" fmla="*/ 0 w 63"/>
                <a:gd name="T7" fmla="*/ 0 h 64"/>
                <a:gd name="T8" fmla="*/ 0 w 63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64"/>
                <a:gd name="T17" fmla="*/ 63 w 63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64">
                  <a:moveTo>
                    <a:pt x="0" y="31"/>
                  </a:moveTo>
                  <a:lnTo>
                    <a:pt x="31" y="63"/>
                  </a:lnTo>
                  <a:lnTo>
                    <a:pt x="62" y="31"/>
                  </a:lnTo>
                  <a:lnTo>
                    <a:pt x="31" y="0"/>
                  </a:lnTo>
                  <a:lnTo>
                    <a:pt x="0" y="31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2" name="Line 321"/>
            <p:cNvSpPr>
              <a:spLocks noChangeShapeType="1"/>
            </p:cNvSpPr>
            <p:nvPr/>
          </p:nvSpPr>
          <p:spPr bwMode="auto">
            <a:xfrm>
              <a:off x="4626" y="2381"/>
              <a:ext cx="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3" name="Freeform 322"/>
            <p:cNvSpPr>
              <a:spLocks noChangeArrowheads="1"/>
            </p:cNvSpPr>
            <p:nvPr/>
          </p:nvSpPr>
          <p:spPr bwMode="auto">
            <a:xfrm>
              <a:off x="4645" y="2381"/>
              <a:ext cx="34" cy="58"/>
            </a:xfrm>
            <a:custGeom>
              <a:avLst/>
              <a:gdLst>
                <a:gd name="T0" fmla="*/ 0 w 152"/>
                <a:gd name="T1" fmla="*/ 0 h 257"/>
                <a:gd name="T2" fmla="*/ 0 w 152"/>
                <a:gd name="T3" fmla="*/ 0 h 257"/>
                <a:gd name="T4" fmla="*/ 0 w 152"/>
                <a:gd name="T5" fmla="*/ 0 h 257"/>
                <a:gd name="T6" fmla="*/ 0 w 152"/>
                <a:gd name="T7" fmla="*/ 0 h 257"/>
                <a:gd name="T8" fmla="*/ 0 w 152"/>
                <a:gd name="T9" fmla="*/ 0 h 257"/>
                <a:gd name="T10" fmla="*/ 0 w 152"/>
                <a:gd name="T11" fmla="*/ 0 h 257"/>
                <a:gd name="T12" fmla="*/ 0 w 152"/>
                <a:gd name="T13" fmla="*/ 0 h 257"/>
                <a:gd name="T14" fmla="*/ 0 w 152"/>
                <a:gd name="T15" fmla="*/ 0 h 257"/>
                <a:gd name="T16" fmla="*/ 0 w 152"/>
                <a:gd name="T17" fmla="*/ 0 h 257"/>
                <a:gd name="T18" fmla="*/ 0 w 152"/>
                <a:gd name="T19" fmla="*/ 0 h 257"/>
                <a:gd name="T20" fmla="*/ 0 w 152"/>
                <a:gd name="T21" fmla="*/ 0 h 257"/>
                <a:gd name="T22" fmla="*/ 0 w 152"/>
                <a:gd name="T23" fmla="*/ 0 h 257"/>
                <a:gd name="T24" fmla="*/ 0 w 152"/>
                <a:gd name="T25" fmla="*/ 0 h 257"/>
                <a:gd name="T26" fmla="*/ 0 w 152"/>
                <a:gd name="T27" fmla="*/ 0 h 257"/>
                <a:gd name="T28" fmla="*/ 0 w 152"/>
                <a:gd name="T29" fmla="*/ 0 h 257"/>
                <a:gd name="T30" fmla="*/ 0 w 152"/>
                <a:gd name="T31" fmla="*/ 0 h 2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2"/>
                <a:gd name="T49" fmla="*/ 0 h 257"/>
                <a:gd name="T50" fmla="*/ 152 w 152"/>
                <a:gd name="T51" fmla="*/ 257 h 2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2" h="257">
                  <a:moveTo>
                    <a:pt x="0" y="256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28" y="11"/>
                  </a:lnTo>
                  <a:lnTo>
                    <a:pt x="51" y="0"/>
                  </a:lnTo>
                  <a:lnTo>
                    <a:pt x="90" y="0"/>
                  </a:lnTo>
                  <a:lnTo>
                    <a:pt x="113" y="11"/>
                  </a:lnTo>
                  <a:lnTo>
                    <a:pt x="136" y="39"/>
                  </a:lnTo>
                  <a:lnTo>
                    <a:pt x="151" y="74"/>
                  </a:lnTo>
                  <a:lnTo>
                    <a:pt x="151" y="101"/>
                  </a:lnTo>
                  <a:lnTo>
                    <a:pt x="136" y="136"/>
                  </a:lnTo>
                  <a:lnTo>
                    <a:pt x="113" y="159"/>
                  </a:lnTo>
                  <a:lnTo>
                    <a:pt x="90" y="170"/>
                  </a:lnTo>
                  <a:lnTo>
                    <a:pt x="51" y="170"/>
                  </a:lnTo>
                  <a:lnTo>
                    <a:pt x="28" y="159"/>
                  </a:lnTo>
                  <a:lnTo>
                    <a:pt x="0" y="13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4" name="Freeform 323"/>
            <p:cNvSpPr>
              <a:spLocks noChangeArrowheads="1"/>
            </p:cNvSpPr>
            <p:nvPr/>
          </p:nvSpPr>
          <p:spPr bwMode="auto">
            <a:xfrm>
              <a:off x="4698" y="2381"/>
              <a:ext cx="34" cy="39"/>
            </a:xfrm>
            <a:custGeom>
              <a:avLst/>
              <a:gdLst>
                <a:gd name="T0" fmla="*/ 0 w 148"/>
                <a:gd name="T1" fmla="*/ 0 h 171"/>
                <a:gd name="T2" fmla="*/ 0 w 148"/>
                <a:gd name="T3" fmla="*/ 0 h 171"/>
                <a:gd name="T4" fmla="*/ 0 w 148"/>
                <a:gd name="T5" fmla="*/ 0 h 171"/>
                <a:gd name="T6" fmla="*/ 0 w 148"/>
                <a:gd name="T7" fmla="*/ 0 h 171"/>
                <a:gd name="T8" fmla="*/ 0 w 148"/>
                <a:gd name="T9" fmla="*/ 0 h 171"/>
                <a:gd name="T10" fmla="*/ 0 w 148"/>
                <a:gd name="T11" fmla="*/ 0 h 171"/>
                <a:gd name="T12" fmla="*/ 0 w 148"/>
                <a:gd name="T13" fmla="*/ 0 h 171"/>
                <a:gd name="T14" fmla="*/ 0 w 148"/>
                <a:gd name="T15" fmla="*/ 0 h 171"/>
                <a:gd name="T16" fmla="*/ 0 w 148"/>
                <a:gd name="T17" fmla="*/ 0 h 171"/>
                <a:gd name="T18" fmla="*/ 0 w 148"/>
                <a:gd name="T19" fmla="*/ 0 h 171"/>
                <a:gd name="T20" fmla="*/ 0 w 148"/>
                <a:gd name="T21" fmla="*/ 0 h 171"/>
                <a:gd name="T22" fmla="*/ 0 w 148"/>
                <a:gd name="T23" fmla="*/ 0 h 171"/>
                <a:gd name="T24" fmla="*/ 0 w 148"/>
                <a:gd name="T25" fmla="*/ 0 h 171"/>
                <a:gd name="T26" fmla="*/ 0 w 148"/>
                <a:gd name="T27" fmla="*/ 0 h 171"/>
                <a:gd name="T28" fmla="*/ 0 w 148"/>
                <a:gd name="T29" fmla="*/ 0 h 171"/>
                <a:gd name="T30" fmla="*/ 0 w 148"/>
                <a:gd name="T31" fmla="*/ 0 h 171"/>
                <a:gd name="T32" fmla="*/ 0 w 148"/>
                <a:gd name="T33" fmla="*/ 0 h 1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8"/>
                <a:gd name="T52" fmla="*/ 0 h 171"/>
                <a:gd name="T53" fmla="*/ 148 w 148"/>
                <a:gd name="T54" fmla="*/ 171 h 1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8" h="171">
                  <a:moveTo>
                    <a:pt x="0" y="74"/>
                  </a:moveTo>
                  <a:lnTo>
                    <a:pt x="147" y="74"/>
                  </a:lnTo>
                  <a:lnTo>
                    <a:pt x="147" y="50"/>
                  </a:lnTo>
                  <a:lnTo>
                    <a:pt x="135" y="23"/>
                  </a:lnTo>
                  <a:lnTo>
                    <a:pt x="123" y="11"/>
                  </a:lnTo>
                  <a:lnTo>
                    <a:pt x="100" y="0"/>
                  </a:lnTo>
                  <a:lnTo>
                    <a:pt x="61" y="0"/>
                  </a:lnTo>
                  <a:lnTo>
                    <a:pt x="38" y="11"/>
                  </a:lnTo>
                  <a:lnTo>
                    <a:pt x="11" y="39"/>
                  </a:lnTo>
                  <a:lnTo>
                    <a:pt x="0" y="74"/>
                  </a:lnTo>
                  <a:lnTo>
                    <a:pt x="0" y="101"/>
                  </a:lnTo>
                  <a:lnTo>
                    <a:pt x="11" y="136"/>
                  </a:lnTo>
                  <a:lnTo>
                    <a:pt x="38" y="160"/>
                  </a:lnTo>
                  <a:lnTo>
                    <a:pt x="61" y="170"/>
                  </a:lnTo>
                  <a:lnTo>
                    <a:pt x="100" y="170"/>
                  </a:lnTo>
                  <a:lnTo>
                    <a:pt x="123" y="160"/>
                  </a:lnTo>
                  <a:lnTo>
                    <a:pt x="147" y="13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5" name="Freeform 324"/>
            <p:cNvSpPr>
              <a:spLocks noChangeArrowheads="1"/>
            </p:cNvSpPr>
            <p:nvPr/>
          </p:nvSpPr>
          <p:spPr bwMode="auto">
            <a:xfrm>
              <a:off x="4747" y="2352"/>
              <a:ext cx="20" cy="88"/>
            </a:xfrm>
            <a:custGeom>
              <a:avLst/>
              <a:gdLst>
                <a:gd name="T0" fmla="*/ 0 w 87"/>
                <a:gd name="T1" fmla="*/ 0 h 387"/>
                <a:gd name="T2" fmla="*/ 0 w 87"/>
                <a:gd name="T3" fmla="*/ 0 h 387"/>
                <a:gd name="T4" fmla="*/ 0 w 87"/>
                <a:gd name="T5" fmla="*/ 0 h 387"/>
                <a:gd name="T6" fmla="*/ 0 w 87"/>
                <a:gd name="T7" fmla="*/ 0 h 387"/>
                <a:gd name="T8" fmla="*/ 0 w 87"/>
                <a:gd name="T9" fmla="*/ 0 h 387"/>
                <a:gd name="T10" fmla="*/ 0 w 87"/>
                <a:gd name="T11" fmla="*/ 0 h 387"/>
                <a:gd name="T12" fmla="*/ 0 w 87"/>
                <a:gd name="T13" fmla="*/ 0 h 387"/>
                <a:gd name="T14" fmla="*/ 0 w 87"/>
                <a:gd name="T15" fmla="*/ 0 h 387"/>
                <a:gd name="T16" fmla="*/ 0 w 87"/>
                <a:gd name="T17" fmla="*/ 0 h 387"/>
                <a:gd name="T18" fmla="*/ 0 w 87"/>
                <a:gd name="T19" fmla="*/ 0 h 3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387"/>
                <a:gd name="T32" fmla="*/ 87 w 87"/>
                <a:gd name="T33" fmla="*/ 387 h 3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387">
                  <a:moveTo>
                    <a:pt x="0" y="0"/>
                  </a:moveTo>
                  <a:lnTo>
                    <a:pt x="23" y="22"/>
                  </a:lnTo>
                  <a:lnTo>
                    <a:pt x="50" y="57"/>
                  </a:lnTo>
                  <a:lnTo>
                    <a:pt x="74" y="107"/>
                  </a:lnTo>
                  <a:lnTo>
                    <a:pt x="86" y="169"/>
                  </a:lnTo>
                  <a:lnTo>
                    <a:pt x="86" y="215"/>
                  </a:lnTo>
                  <a:lnTo>
                    <a:pt x="74" y="277"/>
                  </a:lnTo>
                  <a:lnTo>
                    <a:pt x="50" y="323"/>
                  </a:lnTo>
                  <a:lnTo>
                    <a:pt x="23" y="363"/>
                  </a:lnTo>
                  <a:lnTo>
                    <a:pt x="0" y="38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6" name="Freeform 325"/>
            <p:cNvSpPr>
              <a:spLocks noChangeArrowheads="1"/>
            </p:cNvSpPr>
            <p:nvPr/>
          </p:nvSpPr>
          <p:spPr bwMode="auto">
            <a:xfrm>
              <a:off x="4379" y="2241"/>
              <a:ext cx="20" cy="89"/>
            </a:xfrm>
            <a:custGeom>
              <a:avLst/>
              <a:gdLst>
                <a:gd name="T0" fmla="*/ 0 w 89"/>
                <a:gd name="T1" fmla="*/ 0 h 392"/>
                <a:gd name="T2" fmla="*/ 0 w 89"/>
                <a:gd name="T3" fmla="*/ 0 h 392"/>
                <a:gd name="T4" fmla="*/ 0 w 89"/>
                <a:gd name="T5" fmla="*/ 0 h 392"/>
                <a:gd name="T6" fmla="*/ 0 w 89"/>
                <a:gd name="T7" fmla="*/ 0 h 392"/>
                <a:gd name="T8" fmla="*/ 0 w 89"/>
                <a:gd name="T9" fmla="*/ 0 h 392"/>
                <a:gd name="T10" fmla="*/ 0 w 89"/>
                <a:gd name="T11" fmla="*/ 0 h 392"/>
                <a:gd name="T12" fmla="*/ 0 w 89"/>
                <a:gd name="T13" fmla="*/ 0 h 392"/>
                <a:gd name="T14" fmla="*/ 0 w 89"/>
                <a:gd name="T15" fmla="*/ 0 h 392"/>
                <a:gd name="T16" fmla="*/ 0 w 89"/>
                <a:gd name="T17" fmla="*/ 0 h 392"/>
                <a:gd name="T18" fmla="*/ 0 w 89"/>
                <a:gd name="T19" fmla="*/ 0 h 3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392"/>
                <a:gd name="T32" fmla="*/ 89 w 89"/>
                <a:gd name="T33" fmla="*/ 392 h 3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392">
                  <a:moveTo>
                    <a:pt x="88" y="0"/>
                  </a:moveTo>
                  <a:lnTo>
                    <a:pt x="61" y="23"/>
                  </a:lnTo>
                  <a:lnTo>
                    <a:pt x="38" y="62"/>
                  </a:lnTo>
                  <a:lnTo>
                    <a:pt x="11" y="113"/>
                  </a:lnTo>
                  <a:lnTo>
                    <a:pt x="0" y="174"/>
                  </a:lnTo>
                  <a:lnTo>
                    <a:pt x="0" y="221"/>
                  </a:lnTo>
                  <a:lnTo>
                    <a:pt x="11" y="282"/>
                  </a:lnTo>
                  <a:lnTo>
                    <a:pt x="38" y="329"/>
                  </a:lnTo>
                  <a:lnTo>
                    <a:pt x="61" y="368"/>
                  </a:lnTo>
                  <a:lnTo>
                    <a:pt x="88" y="391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" name="Freeform 326"/>
            <p:cNvSpPr>
              <a:spLocks noChangeArrowheads="1"/>
            </p:cNvSpPr>
            <p:nvPr/>
          </p:nvSpPr>
          <p:spPr bwMode="auto">
            <a:xfrm>
              <a:off x="4418" y="2252"/>
              <a:ext cx="14" cy="58"/>
            </a:xfrm>
            <a:custGeom>
              <a:avLst/>
              <a:gdLst>
                <a:gd name="T0" fmla="*/ 0 w 63"/>
                <a:gd name="T1" fmla="*/ 0 h 256"/>
                <a:gd name="T2" fmla="*/ 0 w 63"/>
                <a:gd name="T3" fmla="*/ 0 h 256"/>
                <a:gd name="T4" fmla="*/ 0 w 63"/>
                <a:gd name="T5" fmla="*/ 0 h 256"/>
                <a:gd name="T6" fmla="*/ 0 w 63"/>
                <a:gd name="T7" fmla="*/ 0 h 2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256"/>
                <a:gd name="T14" fmla="*/ 63 w 63"/>
                <a:gd name="T15" fmla="*/ 256 h 2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256">
                  <a:moveTo>
                    <a:pt x="0" y="50"/>
                  </a:moveTo>
                  <a:lnTo>
                    <a:pt x="23" y="34"/>
                  </a:lnTo>
                  <a:lnTo>
                    <a:pt x="62" y="0"/>
                  </a:lnTo>
                  <a:lnTo>
                    <a:pt x="62" y="25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" name="Line 327"/>
            <p:cNvSpPr>
              <a:spLocks noChangeShapeType="1"/>
            </p:cNvSpPr>
            <p:nvPr/>
          </p:nvSpPr>
          <p:spPr bwMode="auto">
            <a:xfrm flipV="1">
              <a:off x="4461" y="2239"/>
              <a:ext cx="51" cy="9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" name="Freeform 328"/>
            <p:cNvSpPr>
              <a:spLocks noChangeArrowheads="1"/>
            </p:cNvSpPr>
            <p:nvPr/>
          </p:nvSpPr>
          <p:spPr bwMode="auto">
            <a:xfrm>
              <a:off x="4523" y="2252"/>
              <a:ext cx="39" cy="58"/>
            </a:xfrm>
            <a:custGeom>
              <a:avLst/>
              <a:gdLst>
                <a:gd name="T0" fmla="*/ 0 w 171"/>
                <a:gd name="T1" fmla="*/ 0 h 256"/>
                <a:gd name="T2" fmla="*/ 0 w 171"/>
                <a:gd name="T3" fmla="*/ 0 h 256"/>
                <a:gd name="T4" fmla="*/ 0 w 171"/>
                <a:gd name="T5" fmla="*/ 0 h 256"/>
                <a:gd name="T6" fmla="*/ 0 w 171"/>
                <a:gd name="T7" fmla="*/ 0 h 256"/>
                <a:gd name="T8" fmla="*/ 0 w 171"/>
                <a:gd name="T9" fmla="*/ 0 h 256"/>
                <a:gd name="T10" fmla="*/ 0 w 171"/>
                <a:gd name="T11" fmla="*/ 0 h 256"/>
                <a:gd name="T12" fmla="*/ 0 w 171"/>
                <a:gd name="T13" fmla="*/ 0 h 256"/>
                <a:gd name="T14" fmla="*/ 0 w 171"/>
                <a:gd name="T15" fmla="*/ 0 h 256"/>
                <a:gd name="T16" fmla="*/ 0 w 171"/>
                <a:gd name="T17" fmla="*/ 0 h 256"/>
                <a:gd name="T18" fmla="*/ 0 w 171"/>
                <a:gd name="T19" fmla="*/ 0 h 256"/>
                <a:gd name="T20" fmla="*/ 0 w 171"/>
                <a:gd name="T21" fmla="*/ 0 h 256"/>
                <a:gd name="T22" fmla="*/ 0 w 171"/>
                <a:gd name="T23" fmla="*/ 0 h 256"/>
                <a:gd name="T24" fmla="*/ 0 w 171"/>
                <a:gd name="T25" fmla="*/ 0 h 256"/>
                <a:gd name="T26" fmla="*/ 0 w 171"/>
                <a:gd name="T27" fmla="*/ 0 h 256"/>
                <a:gd name="T28" fmla="*/ 0 w 171"/>
                <a:gd name="T29" fmla="*/ 0 h 2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56"/>
                <a:gd name="T47" fmla="*/ 171 w 171"/>
                <a:gd name="T48" fmla="*/ 256 h 2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56">
                  <a:moveTo>
                    <a:pt x="11" y="50"/>
                  </a:moveTo>
                  <a:lnTo>
                    <a:pt x="11" y="62"/>
                  </a:lnTo>
                  <a:lnTo>
                    <a:pt x="11" y="50"/>
                  </a:lnTo>
                  <a:lnTo>
                    <a:pt x="22" y="23"/>
                  </a:lnTo>
                  <a:lnTo>
                    <a:pt x="34" y="12"/>
                  </a:lnTo>
                  <a:lnTo>
                    <a:pt x="62" y="0"/>
                  </a:lnTo>
                  <a:lnTo>
                    <a:pt x="108" y="0"/>
                  </a:lnTo>
                  <a:lnTo>
                    <a:pt x="131" y="12"/>
                  </a:lnTo>
                  <a:lnTo>
                    <a:pt x="143" y="23"/>
                  </a:lnTo>
                  <a:lnTo>
                    <a:pt x="154" y="50"/>
                  </a:lnTo>
                  <a:lnTo>
                    <a:pt x="154" y="73"/>
                  </a:lnTo>
                  <a:lnTo>
                    <a:pt x="143" y="97"/>
                  </a:lnTo>
                  <a:lnTo>
                    <a:pt x="119" y="135"/>
                  </a:lnTo>
                  <a:lnTo>
                    <a:pt x="0" y="255"/>
                  </a:lnTo>
                  <a:lnTo>
                    <a:pt x="170" y="25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" name="Line 329"/>
            <p:cNvSpPr>
              <a:spLocks noChangeShapeType="1"/>
            </p:cNvSpPr>
            <p:nvPr/>
          </p:nvSpPr>
          <p:spPr bwMode="auto">
            <a:xfrm flipV="1">
              <a:off x="4586" y="2240"/>
              <a:ext cx="6" cy="2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1" name="Line 330"/>
            <p:cNvSpPr>
              <a:spLocks noChangeShapeType="1"/>
            </p:cNvSpPr>
            <p:nvPr/>
          </p:nvSpPr>
          <p:spPr bwMode="auto">
            <a:xfrm flipH="1">
              <a:off x="4599" y="2241"/>
              <a:ext cx="7" cy="1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" name="Freeform 331"/>
            <p:cNvSpPr>
              <a:spLocks noChangeArrowheads="1"/>
            </p:cNvSpPr>
            <p:nvPr/>
          </p:nvSpPr>
          <p:spPr bwMode="auto">
            <a:xfrm>
              <a:off x="4666" y="2252"/>
              <a:ext cx="41" cy="58"/>
            </a:xfrm>
            <a:custGeom>
              <a:avLst/>
              <a:gdLst>
                <a:gd name="T0" fmla="*/ 0 w 183"/>
                <a:gd name="T1" fmla="*/ 0 h 256"/>
                <a:gd name="T2" fmla="*/ 0 w 183"/>
                <a:gd name="T3" fmla="*/ 0 h 256"/>
                <a:gd name="T4" fmla="*/ 0 w 183"/>
                <a:gd name="T5" fmla="*/ 0 h 256"/>
                <a:gd name="T6" fmla="*/ 0 w 183"/>
                <a:gd name="T7" fmla="*/ 0 h 256"/>
                <a:gd name="T8" fmla="*/ 0 w 183"/>
                <a:gd name="T9" fmla="*/ 0 h 256"/>
                <a:gd name="T10" fmla="*/ 0 w 183"/>
                <a:gd name="T11" fmla="*/ 0 h 256"/>
                <a:gd name="T12" fmla="*/ 0 w 183"/>
                <a:gd name="T13" fmla="*/ 0 h 256"/>
                <a:gd name="T14" fmla="*/ 0 w 183"/>
                <a:gd name="T15" fmla="*/ 0 h 256"/>
                <a:gd name="T16" fmla="*/ 0 w 183"/>
                <a:gd name="T17" fmla="*/ 0 h 256"/>
                <a:gd name="T18" fmla="*/ 0 w 183"/>
                <a:gd name="T19" fmla="*/ 0 h 256"/>
                <a:gd name="T20" fmla="*/ 0 w 183"/>
                <a:gd name="T21" fmla="*/ 0 h 256"/>
                <a:gd name="T22" fmla="*/ 0 w 183"/>
                <a:gd name="T23" fmla="*/ 0 h 256"/>
                <a:gd name="T24" fmla="*/ 0 w 183"/>
                <a:gd name="T25" fmla="*/ 0 h 256"/>
                <a:gd name="T26" fmla="*/ 0 w 183"/>
                <a:gd name="T27" fmla="*/ 0 h 256"/>
                <a:gd name="T28" fmla="*/ 0 w 183"/>
                <a:gd name="T29" fmla="*/ 0 h 256"/>
                <a:gd name="T30" fmla="*/ 0 w 183"/>
                <a:gd name="T31" fmla="*/ 0 h 256"/>
                <a:gd name="T32" fmla="*/ 0 w 183"/>
                <a:gd name="T33" fmla="*/ 0 h 256"/>
                <a:gd name="T34" fmla="*/ 0 w 183"/>
                <a:gd name="T35" fmla="*/ 0 h 256"/>
                <a:gd name="T36" fmla="*/ 0 w 183"/>
                <a:gd name="T37" fmla="*/ 0 h 2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256"/>
                <a:gd name="T59" fmla="*/ 183 w 183"/>
                <a:gd name="T60" fmla="*/ 256 h 2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256">
                  <a:moveTo>
                    <a:pt x="171" y="34"/>
                  </a:moveTo>
                  <a:lnTo>
                    <a:pt x="182" y="62"/>
                  </a:lnTo>
                  <a:lnTo>
                    <a:pt x="171" y="34"/>
                  </a:lnTo>
                  <a:lnTo>
                    <a:pt x="147" y="12"/>
                  </a:lnTo>
                  <a:lnTo>
                    <a:pt x="119" y="0"/>
                  </a:lnTo>
                  <a:lnTo>
                    <a:pt x="74" y="0"/>
                  </a:lnTo>
                  <a:lnTo>
                    <a:pt x="46" y="12"/>
                  </a:lnTo>
                  <a:lnTo>
                    <a:pt x="27" y="34"/>
                  </a:lnTo>
                  <a:lnTo>
                    <a:pt x="11" y="62"/>
                  </a:lnTo>
                  <a:lnTo>
                    <a:pt x="0" y="97"/>
                  </a:lnTo>
                  <a:lnTo>
                    <a:pt x="0" y="159"/>
                  </a:lnTo>
                  <a:lnTo>
                    <a:pt x="11" y="193"/>
                  </a:lnTo>
                  <a:lnTo>
                    <a:pt x="27" y="216"/>
                  </a:lnTo>
                  <a:lnTo>
                    <a:pt x="46" y="244"/>
                  </a:lnTo>
                  <a:lnTo>
                    <a:pt x="74" y="255"/>
                  </a:lnTo>
                  <a:lnTo>
                    <a:pt x="119" y="255"/>
                  </a:lnTo>
                  <a:lnTo>
                    <a:pt x="147" y="244"/>
                  </a:lnTo>
                  <a:lnTo>
                    <a:pt x="171" y="216"/>
                  </a:lnTo>
                  <a:lnTo>
                    <a:pt x="182" y="193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" name="Freeform 332"/>
            <p:cNvSpPr>
              <a:spLocks noChangeArrowheads="1"/>
            </p:cNvSpPr>
            <p:nvPr/>
          </p:nvSpPr>
          <p:spPr bwMode="auto">
            <a:xfrm>
              <a:off x="4724" y="2272"/>
              <a:ext cx="37" cy="39"/>
            </a:xfrm>
            <a:custGeom>
              <a:avLst/>
              <a:gdLst>
                <a:gd name="T0" fmla="*/ 0 w 164"/>
                <a:gd name="T1" fmla="*/ 0 h 170"/>
                <a:gd name="T2" fmla="*/ 0 w 164"/>
                <a:gd name="T3" fmla="*/ 0 h 170"/>
                <a:gd name="T4" fmla="*/ 0 w 164"/>
                <a:gd name="T5" fmla="*/ 0 h 170"/>
                <a:gd name="T6" fmla="*/ 0 w 164"/>
                <a:gd name="T7" fmla="*/ 0 h 170"/>
                <a:gd name="T8" fmla="*/ 0 w 164"/>
                <a:gd name="T9" fmla="*/ 0 h 170"/>
                <a:gd name="T10" fmla="*/ 0 w 164"/>
                <a:gd name="T11" fmla="*/ 0 h 170"/>
                <a:gd name="T12" fmla="*/ 0 w 164"/>
                <a:gd name="T13" fmla="*/ 0 h 170"/>
                <a:gd name="T14" fmla="*/ 0 w 164"/>
                <a:gd name="T15" fmla="*/ 0 h 170"/>
                <a:gd name="T16" fmla="*/ 0 w 164"/>
                <a:gd name="T17" fmla="*/ 0 h 170"/>
                <a:gd name="T18" fmla="*/ 0 w 164"/>
                <a:gd name="T19" fmla="*/ 0 h 170"/>
                <a:gd name="T20" fmla="*/ 0 w 164"/>
                <a:gd name="T21" fmla="*/ 0 h 170"/>
                <a:gd name="T22" fmla="*/ 0 w 164"/>
                <a:gd name="T23" fmla="*/ 0 h 170"/>
                <a:gd name="T24" fmla="*/ 0 w 164"/>
                <a:gd name="T25" fmla="*/ 0 h 170"/>
                <a:gd name="T26" fmla="*/ 0 w 164"/>
                <a:gd name="T27" fmla="*/ 0 h 170"/>
                <a:gd name="T28" fmla="*/ 0 w 164"/>
                <a:gd name="T29" fmla="*/ 0 h 170"/>
                <a:gd name="T30" fmla="*/ 0 w 164"/>
                <a:gd name="T31" fmla="*/ 0 h 170"/>
                <a:gd name="T32" fmla="*/ 0 w 164"/>
                <a:gd name="T33" fmla="*/ 0 h 170"/>
                <a:gd name="T34" fmla="*/ 0 w 164"/>
                <a:gd name="T35" fmla="*/ 0 h 1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4"/>
                <a:gd name="T55" fmla="*/ 0 h 170"/>
                <a:gd name="T56" fmla="*/ 164 w 164"/>
                <a:gd name="T57" fmla="*/ 170 h 17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4" h="170">
                  <a:moveTo>
                    <a:pt x="38" y="11"/>
                  </a:moveTo>
                  <a:lnTo>
                    <a:pt x="62" y="0"/>
                  </a:lnTo>
                  <a:lnTo>
                    <a:pt x="38" y="11"/>
                  </a:lnTo>
                  <a:lnTo>
                    <a:pt x="15" y="38"/>
                  </a:lnTo>
                  <a:lnTo>
                    <a:pt x="0" y="73"/>
                  </a:lnTo>
                  <a:lnTo>
                    <a:pt x="0" y="96"/>
                  </a:lnTo>
                  <a:lnTo>
                    <a:pt x="15" y="130"/>
                  </a:lnTo>
                  <a:lnTo>
                    <a:pt x="38" y="158"/>
                  </a:lnTo>
                  <a:lnTo>
                    <a:pt x="62" y="169"/>
                  </a:lnTo>
                  <a:lnTo>
                    <a:pt x="100" y="169"/>
                  </a:lnTo>
                  <a:lnTo>
                    <a:pt x="124" y="158"/>
                  </a:lnTo>
                  <a:lnTo>
                    <a:pt x="152" y="130"/>
                  </a:lnTo>
                  <a:lnTo>
                    <a:pt x="163" y="96"/>
                  </a:lnTo>
                  <a:lnTo>
                    <a:pt x="163" y="73"/>
                  </a:lnTo>
                  <a:lnTo>
                    <a:pt x="152" y="38"/>
                  </a:lnTo>
                  <a:lnTo>
                    <a:pt x="124" y="11"/>
                  </a:lnTo>
                  <a:lnTo>
                    <a:pt x="100" y="0"/>
                  </a:lnTo>
                  <a:lnTo>
                    <a:pt x="62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" name="Line 333"/>
            <p:cNvSpPr>
              <a:spLocks noChangeShapeType="1"/>
            </p:cNvSpPr>
            <p:nvPr/>
          </p:nvSpPr>
          <p:spPr bwMode="auto">
            <a:xfrm>
              <a:off x="4776" y="2272"/>
              <a:ext cx="1" cy="5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" name="Freeform 334"/>
            <p:cNvSpPr>
              <a:spLocks noChangeArrowheads="1"/>
            </p:cNvSpPr>
            <p:nvPr/>
          </p:nvSpPr>
          <p:spPr bwMode="auto">
            <a:xfrm>
              <a:off x="4776" y="2272"/>
              <a:ext cx="34" cy="39"/>
            </a:xfrm>
            <a:custGeom>
              <a:avLst/>
              <a:gdLst>
                <a:gd name="T0" fmla="*/ 0 w 148"/>
                <a:gd name="T1" fmla="*/ 0 h 170"/>
                <a:gd name="T2" fmla="*/ 0 w 148"/>
                <a:gd name="T3" fmla="*/ 0 h 170"/>
                <a:gd name="T4" fmla="*/ 0 w 148"/>
                <a:gd name="T5" fmla="*/ 0 h 170"/>
                <a:gd name="T6" fmla="*/ 0 w 148"/>
                <a:gd name="T7" fmla="*/ 0 h 170"/>
                <a:gd name="T8" fmla="*/ 0 w 148"/>
                <a:gd name="T9" fmla="*/ 0 h 170"/>
                <a:gd name="T10" fmla="*/ 0 w 148"/>
                <a:gd name="T11" fmla="*/ 0 h 170"/>
                <a:gd name="T12" fmla="*/ 0 w 148"/>
                <a:gd name="T13" fmla="*/ 0 h 170"/>
                <a:gd name="T14" fmla="*/ 0 w 148"/>
                <a:gd name="T15" fmla="*/ 0 h 170"/>
                <a:gd name="T16" fmla="*/ 0 w 148"/>
                <a:gd name="T17" fmla="*/ 0 h 170"/>
                <a:gd name="T18" fmla="*/ 0 w 148"/>
                <a:gd name="T19" fmla="*/ 0 h 170"/>
                <a:gd name="T20" fmla="*/ 0 w 148"/>
                <a:gd name="T21" fmla="*/ 0 h 170"/>
                <a:gd name="T22" fmla="*/ 0 w 148"/>
                <a:gd name="T23" fmla="*/ 0 h 170"/>
                <a:gd name="T24" fmla="*/ 0 w 148"/>
                <a:gd name="T25" fmla="*/ 0 h 170"/>
                <a:gd name="T26" fmla="*/ 0 w 148"/>
                <a:gd name="T27" fmla="*/ 0 h 1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170"/>
                <a:gd name="T44" fmla="*/ 148 w 148"/>
                <a:gd name="T45" fmla="*/ 170 h 1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170">
                  <a:moveTo>
                    <a:pt x="0" y="38"/>
                  </a:moveTo>
                  <a:lnTo>
                    <a:pt x="28" y="11"/>
                  </a:lnTo>
                  <a:lnTo>
                    <a:pt x="50" y="0"/>
                  </a:lnTo>
                  <a:lnTo>
                    <a:pt x="90" y="0"/>
                  </a:lnTo>
                  <a:lnTo>
                    <a:pt x="109" y="11"/>
                  </a:lnTo>
                  <a:lnTo>
                    <a:pt x="136" y="38"/>
                  </a:lnTo>
                  <a:lnTo>
                    <a:pt x="147" y="73"/>
                  </a:lnTo>
                  <a:lnTo>
                    <a:pt x="147" y="96"/>
                  </a:lnTo>
                  <a:lnTo>
                    <a:pt x="136" y="130"/>
                  </a:lnTo>
                  <a:lnTo>
                    <a:pt x="109" y="158"/>
                  </a:lnTo>
                  <a:lnTo>
                    <a:pt x="90" y="169"/>
                  </a:lnTo>
                  <a:lnTo>
                    <a:pt x="50" y="169"/>
                  </a:lnTo>
                  <a:lnTo>
                    <a:pt x="28" y="158"/>
                  </a:lnTo>
                  <a:lnTo>
                    <a:pt x="0" y="13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" name="Freeform 335"/>
            <p:cNvSpPr>
              <a:spLocks noChangeArrowheads="1"/>
            </p:cNvSpPr>
            <p:nvPr/>
          </p:nvSpPr>
          <p:spPr bwMode="auto">
            <a:xfrm>
              <a:off x="4829" y="2272"/>
              <a:ext cx="33" cy="58"/>
            </a:xfrm>
            <a:custGeom>
              <a:avLst/>
              <a:gdLst>
                <a:gd name="T0" fmla="*/ 0 w 147"/>
                <a:gd name="T1" fmla="*/ 0 h 255"/>
                <a:gd name="T2" fmla="*/ 0 w 147"/>
                <a:gd name="T3" fmla="*/ 0 h 255"/>
                <a:gd name="T4" fmla="*/ 0 w 147"/>
                <a:gd name="T5" fmla="*/ 0 h 255"/>
                <a:gd name="T6" fmla="*/ 0 w 147"/>
                <a:gd name="T7" fmla="*/ 0 h 255"/>
                <a:gd name="T8" fmla="*/ 0 w 147"/>
                <a:gd name="T9" fmla="*/ 0 h 255"/>
                <a:gd name="T10" fmla="*/ 0 w 147"/>
                <a:gd name="T11" fmla="*/ 0 h 255"/>
                <a:gd name="T12" fmla="*/ 0 w 147"/>
                <a:gd name="T13" fmla="*/ 0 h 255"/>
                <a:gd name="T14" fmla="*/ 0 w 147"/>
                <a:gd name="T15" fmla="*/ 0 h 255"/>
                <a:gd name="T16" fmla="*/ 0 w 147"/>
                <a:gd name="T17" fmla="*/ 0 h 255"/>
                <a:gd name="T18" fmla="*/ 0 w 147"/>
                <a:gd name="T19" fmla="*/ 0 h 255"/>
                <a:gd name="T20" fmla="*/ 0 w 147"/>
                <a:gd name="T21" fmla="*/ 0 h 255"/>
                <a:gd name="T22" fmla="*/ 0 w 147"/>
                <a:gd name="T23" fmla="*/ 0 h 255"/>
                <a:gd name="T24" fmla="*/ 0 w 147"/>
                <a:gd name="T25" fmla="*/ 0 h 255"/>
                <a:gd name="T26" fmla="*/ 0 w 147"/>
                <a:gd name="T27" fmla="*/ 0 h 255"/>
                <a:gd name="T28" fmla="*/ 0 w 147"/>
                <a:gd name="T29" fmla="*/ 0 h 255"/>
                <a:gd name="T30" fmla="*/ 0 w 147"/>
                <a:gd name="T31" fmla="*/ 0 h 2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7"/>
                <a:gd name="T49" fmla="*/ 0 h 255"/>
                <a:gd name="T50" fmla="*/ 147 w 147"/>
                <a:gd name="T51" fmla="*/ 255 h 2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7" h="255">
                  <a:moveTo>
                    <a:pt x="0" y="254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26" y="11"/>
                  </a:lnTo>
                  <a:lnTo>
                    <a:pt x="50" y="0"/>
                  </a:lnTo>
                  <a:lnTo>
                    <a:pt x="85" y="0"/>
                  </a:lnTo>
                  <a:lnTo>
                    <a:pt x="111" y="11"/>
                  </a:lnTo>
                  <a:lnTo>
                    <a:pt x="134" y="38"/>
                  </a:lnTo>
                  <a:lnTo>
                    <a:pt x="146" y="72"/>
                  </a:lnTo>
                  <a:lnTo>
                    <a:pt x="146" y="96"/>
                  </a:lnTo>
                  <a:lnTo>
                    <a:pt x="134" y="130"/>
                  </a:lnTo>
                  <a:lnTo>
                    <a:pt x="111" y="158"/>
                  </a:lnTo>
                  <a:lnTo>
                    <a:pt x="85" y="169"/>
                  </a:lnTo>
                  <a:lnTo>
                    <a:pt x="50" y="169"/>
                  </a:lnTo>
                  <a:lnTo>
                    <a:pt x="26" y="158"/>
                  </a:lnTo>
                  <a:lnTo>
                    <a:pt x="0" y="13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7" name="Freeform 336"/>
            <p:cNvSpPr>
              <a:spLocks noChangeArrowheads="1"/>
            </p:cNvSpPr>
            <p:nvPr/>
          </p:nvSpPr>
          <p:spPr bwMode="auto">
            <a:xfrm>
              <a:off x="4882" y="2272"/>
              <a:ext cx="32" cy="39"/>
            </a:xfrm>
            <a:custGeom>
              <a:avLst/>
              <a:gdLst>
                <a:gd name="T0" fmla="*/ 0 w 143"/>
                <a:gd name="T1" fmla="*/ 0 h 170"/>
                <a:gd name="T2" fmla="*/ 0 w 143"/>
                <a:gd name="T3" fmla="*/ 0 h 170"/>
                <a:gd name="T4" fmla="*/ 0 w 143"/>
                <a:gd name="T5" fmla="*/ 0 h 170"/>
                <a:gd name="T6" fmla="*/ 0 w 143"/>
                <a:gd name="T7" fmla="*/ 0 h 170"/>
                <a:gd name="T8" fmla="*/ 0 w 143"/>
                <a:gd name="T9" fmla="*/ 0 h 170"/>
                <a:gd name="T10" fmla="*/ 0 w 143"/>
                <a:gd name="T11" fmla="*/ 0 h 170"/>
                <a:gd name="T12" fmla="*/ 0 w 143"/>
                <a:gd name="T13" fmla="*/ 0 h 170"/>
                <a:gd name="T14" fmla="*/ 0 w 143"/>
                <a:gd name="T15" fmla="*/ 0 h 170"/>
                <a:gd name="T16" fmla="*/ 0 w 143"/>
                <a:gd name="T17" fmla="*/ 0 h 170"/>
                <a:gd name="T18" fmla="*/ 0 w 143"/>
                <a:gd name="T19" fmla="*/ 0 h 170"/>
                <a:gd name="T20" fmla="*/ 0 w 143"/>
                <a:gd name="T21" fmla="*/ 0 h 170"/>
                <a:gd name="T22" fmla="*/ 0 w 143"/>
                <a:gd name="T23" fmla="*/ 0 h 170"/>
                <a:gd name="T24" fmla="*/ 0 w 143"/>
                <a:gd name="T25" fmla="*/ 0 h 170"/>
                <a:gd name="T26" fmla="*/ 0 w 143"/>
                <a:gd name="T27" fmla="*/ 0 h 170"/>
                <a:gd name="T28" fmla="*/ 0 w 143"/>
                <a:gd name="T29" fmla="*/ 0 h 170"/>
                <a:gd name="T30" fmla="*/ 0 w 143"/>
                <a:gd name="T31" fmla="*/ 0 h 170"/>
                <a:gd name="T32" fmla="*/ 0 w 143"/>
                <a:gd name="T33" fmla="*/ 0 h 1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3"/>
                <a:gd name="T52" fmla="*/ 0 h 170"/>
                <a:gd name="T53" fmla="*/ 143 w 143"/>
                <a:gd name="T54" fmla="*/ 170 h 1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3" h="170">
                  <a:moveTo>
                    <a:pt x="0" y="73"/>
                  </a:moveTo>
                  <a:lnTo>
                    <a:pt x="142" y="73"/>
                  </a:lnTo>
                  <a:lnTo>
                    <a:pt x="142" y="49"/>
                  </a:lnTo>
                  <a:lnTo>
                    <a:pt x="131" y="25"/>
                  </a:lnTo>
                  <a:lnTo>
                    <a:pt x="119" y="11"/>
                  </a:lnTo>
                  <a:lnTo>
                    <a:pt x="96" y="0"/>
                  </a:lnTo>
                  <a:lnTo>
                    <a:pt x="57" y="0"/>
                  </a:lnTo>
                  <a:lnTo>
                    <a:pt x="34" y="11"/>
                  </a:lnTo>
                  <a:lnTo>
                    <a:pt x="11" y="38"/>
                  </a:lnTo>
                  <a:lnTo>
                    <a:pt x="0" y="73"/>
                  </a:lnTo>
                  <a:lnTo>
                    <a:pt x="0" y="96"/>
                  </a:lnTo>
                  <a:lnTo>
                    <a:pt x="11" y="130"/>
                  </a:lnTo>
                  <a:lnTo>
                    <a:pt x="34" y="158"/>
                  </a:lnTo>
                  <a:lnTo>
                    <a:pt x="57" y="169"/>
                  </a:lnTo>
                  <a:lnTo>
                    <a:pt x="96" y="169"/>
                  </a:lnTo>
                  <a:lnTo>
                    <a:pt x="119" y="158"/>
                  </a:lnTo>
                  <a:lnTo>
                    <a:pt x="142" y="13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8" name="Line 337"/>
            <p:cNvSpPr>
              <a:spLocks noChangeShapeType="1"/>
            </p:cNvSpPr>
            <p:nvPr/>
          </p:nvSpPr>
          <p:spPr bwMode="auto">
            <a:xfrm flipV="1">
              <a:off x="4931" y="2271"/>
              <a:ext cx="1" cy="4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" name="Line 338"/>
            <p:cNvSpPr>
              <a:spLocks noChangeShapeType="1"/>
            </p:cNvSpPr>
            <p:nvPr/>
          </p:nvSpPr>
          <p:spPr bwMode="auto">
            <a:xfrm flipH="1">
              <a:off x="4929" y="2280"/>
              <a:ext cx="6" cy="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0" name="Freeform 339"/>
            <p:cNvSpPr>
              <a:spLocks noChangeArrowheads="1"/>
            </p:cNvSpPr>
            <p:nvPr/>
          </p:nvSpPr>
          <p:spPr bwMode="auto">
            <a:xfrm>
              <a:off x="4934" y="2272"/>
              <a:ext cx="20" cy="14"/>
            </a:xfrm>
            <a:custGeom>
              <a:avLst/>
              <a:gdLst>
                <a:gd name="T0" fmla="*/ 0 w 87"/>
                <a:gd name="T1" fmla="*/ 0 h 63"/>
                <a:gd name="T2" fmla="*/ 0 w 87"/>
                <a:gd name="T3" fmla="*/ 0 h 63"/>
                <a:gd name="T4" fmla="*/ 0 w 87"/>
                <a:gd name="T5" fmla="*/ 0 h 63"/>
                <a:gd name="T6" fmla="*/ 0 w 87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63"/>
                <a:gd name="T14" fmla="*/ 87 w 87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63">
                  <a:moveTo>
                    <a:pt x="0" y="62"/>
                  </a:moveTo>
                  <a:lnTo>
                    <a:pt x="23" y="14"/>
                  </a:lnTo>
                  <a:lnTo>
                    <a:pt x="47" y="0"/>
                  </a:lnTo>
                  <a:lnTo>
                    <a:pt x="86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1" name="Freeform 340"/>
            <p:cNvSpPr>
              <a:spLocks noChangeArrowheads="1"/>
            </p:cNvSpPr>
            <p:nvPr/>
          </p:nvSpPr>
          <p:spPr bwMode="auto">
            <a:xfrm>
              <a:off x="4424" y="2142"/>
              <a:ext cx="42" cy="58"/>
            </a:xfrm>
            <a:custGeom>
              <a:avLst/>
              <a:gdLst>
                <a:gd name="T0" fmla="*/ 0 w 187"/>
                <a:gd name="T1" fmla="*/ 0 h 255"/>
                <a:gd name="T2" fmla="*/ 0 w 187"/>
                <a:gd name="T3" fmla="*/ 0 h 255"/>
                <a:gd name="T4" fmla="*/ 0 w 187"/>
                <a:gd name="T5" fmla="*/ 0 h 255"/>
                <a:gd name="T6" fmla="*/ 0 w 187"/>
                <a:gd name="T7" fmla="*/ 0 h 255"/>
                <a:gd name="T8" fmla="*/ 0 w 187"/>
                <a:gd name="T9" fmla="*/ 0 h 255"/>
                <a:gd name="T10" fmla="*/ 0 w 187"/>
                <a:gd name="T11" fmla="*/ 0 h 255"/>
                <a:gd name="T12" fmla="*/ 0 w 187"/>
                <a:gd name="T13" fmla="*/ 0 h 255"/>
                <a:gd name="T14" fmla="*/ 0 w 187"/>
                <a:gd name="T15" fmla="*/ 0 h 255"/>
                <a:gd name="T16" fmla="*/ 0 w 187"/>
                <a:gd name="T17" fmla="*/ 0 h 255"/>
                <a:gd name="T18" fmla="*/ 0 w 187"/>
                <a:gd name="T19" fmla="*/ 0 h 255"/>
                <a:gd name="T20" fmla="*/ 0 w 187"/>
                <a:gd name="T21" fmla="*/ 0 h 255"/>
                <a:gd name="T22" fmla="*/ 0 w 187"/>
                <a:gd name="T23" fmla="*/ 0 h 255"/>
                <a:gd name="T24" fmla="*/ 0 w 187"/>
                <a:gd name="T25" fmla="*/ 0 h 255"/>
                <a:gd name="T26" fmla="*/ 0 w 187"/>
                <a:gd name="T27" fmla="*/ 0 h 255"/>
                <a:gd name="T28" fmla="*/ 0 w 187"/>
                <a:gd name="T29" fmla="*/ 0 h 255"/>
                <a:gd name="T30" fmla="*/ 0 w 187"/>
                <a:gd name="T31" fmla="*/ 0 h 255"/>
                <a:gd name="T32" fmla="*/ 0 w 187"/>
                <a:gd name="T33" fmla="*/ 0 h 255"/>
                <a:gd name="T34" fmla="*/ 0 w 187"/>
                <a:gd name="T35" fmla="*/ 0 h 255"/>
                <a:gd name="T36" fmla="*/ 0 w 187"/>
                <a:gd name="T37" fmla="*/ 0 h 255"/>
                <a:gd name="T38" fmla="*/ 0 w 187"/>
                <a:gd name="T39" fmla="*/ 0 h 2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7"/>
                <a:gd name="T61" fmla="*/ 0 h 255"/>
                <a:gd name="T62" fmla="*/ 187 w 187"/>
                <a:gd name="T63" fmla="*/ 255 h 2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7" h="255">
                  <a:moveTo>
                    <a:pt x="186" y="61"/>
                  </a:moveTo>
                  <a:lnTo>
                    <a:pt x="174" y="39"/>
                  </a:lnTo>
                  <a:lnTo>
                    <a:pt x="148" y="12"/>
                  </a:lnTo>
                  <a:lnTo>
                    <a:pt x="124" y="0"/>
                  </a:lnTo>
                  <a:lnTo>
                    <a:pt x="74" y="0"/>
                  </a:lnTo>
                  <a:lnTo>
                    <a:pt x="51" y="12"/>
                  </a:lnTo>
                  <a:lnTo>
                    <a:pt x="28" y="39"/>
                  </a:lnTo>
                  <a:lnTo>
                    <a:pt x="12" y="61"/>
                  </a:lnTo>
                  <a:lnTo>
                    <a:pt x="0" y="96"/>
                  </a:lnTo>
                  <a:lnTo>
                    <a:pt x="0" y="158"/>
                  </a:lnTo>
                  <a:lnTo>
                    <a:pt x="12" y="192"/>
                  </a:lnTo>
                  <a:lnTo>
                    <a:pt x="28" y="220"/>
                  </a:lnTo>
                  <a:lnTo>
                    <a:pt x="51" y="243"/>
                  </a:lnTo>
                  <a:lnTo>
                    <a:pt x="74" y="254"/>
                  </a:lnTo>
                  <a:lnTo>
                    <a:pt x="124" y="254"/>
                  </a:lnTo>
                  <a:lnTo>
                    <a:pt x="148" y="243"/>
                  </a:lnTo>
                  <a:lnTo>
                    <a:pt x="174" y="220"/>
                  </a:lnTo>
                  <a:lnTo>
                    <a:pt x="186" y="192"/>
                  </a:lnTo>
                  <a:lnTo>
                    <a:pt x="186" y="158"/>
                  </a:lnTo>
                  <a:lnTo>
                    <a:pt x="124" y="158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2" name="Line 341"/>
            <p:cNvSpPr>
              <a:spLocks noChangeShapeType="1"/>
            </p:cNvSpPr>
            <p:nvPr/>
          </p:nvSpPr>
          <p:spPr bwMode="auto">
            <a:xfrm>
              <a:off x="4483" y="2161"/>
              <a:ext cx="1" cy="3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3" name="Freeform 342"/>
            <p:cNvSpPr>
              <a:spLocks noChangeArrowheads="1"/>
            </p:cNvSpPr>
            <p:nvPr/>
          </p:nvSpPr>
          <p:spPr bwMode="auto">
            <a:xfrm>
              <a:off x="4483" y="2161"/>
              <a:ext cx="22" cy="17"/>
            </a:xfrm>
            <a:custGeom>
              <a:avLst/>
              <a:gdLst>
                <a:gd name="T0" fmla="*/ 0 w 98"/>
                <a:gd name="T1" fmla="*/ 0 h 74"/>
                <a:gd name="T2" fmla="*/ 0 w 98"/>
                <a:gd name="T3" fmla="*/ 0 h 74"/>
                <a:gd name="T4" fmla="*/ 0 w 98"/>
                <a:gd name="T5" fmla="*/ 0 h 74"/>
                <a:gd name="T6" fmla="*/ 0 w 98"/>
                <a:gd name="T7" fmla="*/ 0 h 74"/>
                <a:gd name="T8" fmla="*/ 0 w 98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74"/>
                <a:gd name="T17" fmla="*/ 98 w 98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74">
                  <a:moveTo>
                    <a:pt x="0" y="73"/>
                  </a:moveTo>
                  <a:lnTo>
                    <a:pt x="12" y="35"/>
                  </a:lnTo>
                  <a:lnTo>
                    <a:pt x="35" y="11"/>
                  </a:lnTo>
                  <a:lnTo>
                    <a:pt x="58" y="0"/>
                  </a:lnTo>
                  <a:lnTo>
                    <a:pt x="97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4" name="Freeform 343"/>
            <p:cNvSpPr>
              <a:spLocks noChangeArrowheads="1"/>
            </p:cNvSpPr>
            <p:nvPr/>
          </p:nvSpPr>
          <p:spPr bwMode="auto">
            <a:xfrm>
              <a:off x="4519" y="2161"/>
              <a:ext cx="36" cy="39"/>
            </a:xfrm>
            <a:custGeom>
              <a:avLst/>
              <a:gdLst>
                <a:gd name="T0" fmla="*/ 0 w 160"/>
                <a:gd name="T1" fmla="*/ 0 h 170"/>
                <a:gd name="T2" fmla="*/ 0 w 160"/>
                <a:gd name="T3" fmla="*/ 0 h 170"/>
                <a:gd name="T4" fmla="*/ 0 w 160"/>
                <a:gd name="T5" fmla="*/ 0 h 170"/>
                <a:gd name="T6" fmla="*/ 0 w 160"/>
                <a:gd name="T7" fmla="*/ 0 h 170"/>
                <a:gd name="T8" fmla="*/ 0 w 160"/>
                <a:gd name="T9" fmla="*/ 0 h 170"/>
                <a:gd name="T10" fmla="*/ 0 w 160"/>
                <a:gd name="T11" fmla="*/ 0 h 170"/>
                <a:gd name="T12" fmla="*/ 0 w 160"/>
                <a:gd name="T13" fmla="*/ 0 h 170"/>
                <a:gd name="T14" fmla="*/ 0 w 160"/>
                <a:gd name="T15" fmla="*/ 0 h 170"/>
                <a:gd name="T16" fmla="*/ 0 w 160"/>
                <a:gd name="T17" fmla="*/ 0 h 170"/>
                <a:gd name="T18" fmla="*/ 0 w 160"/>
                <a:gd name="T19" fmla="*/ 0 h 170"/>
                <a:gd name="T20" fmla="*/ 0 w 160"/>
                <a:gd name="T21" fmla="*/ 0 h 170"/>
                <a:gd name="T22" fmla="*/ 0 w 160"/>
                <a:gd name="T23" fmla="*/ 0 h 170"/>
                <a:gd name="T24" fmla="*/ 0 w 160"/>
                <a:gd name="T25" fmla="*/ 0 h 170"/>
                <a:gd name="T26" fmla="*/ 0 w 160"/>
                <a:gd name="T27" fmla="*/ 0 h 170"/>
                <a:gd name="T28" fmla="*/ 0 w 160"/>
                <a:gd name="T29" fmla="*/ 0 h 170"/>
                <a:gd name="T30" fmla="*/ 0 w 160"/>
                <a:gd name="T31" fmla="*/ 0 h 170"/>
                <a:gd name="T32" fmla="*/ 0 w 160"/>
                <a:gd name="T33" fmla="*/ 0 h 170"/>
                <a:gd name="T34" fmla="*/ 0 w 160"/>
                <a:gd name="T35" fmla="*/ 0 h 1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0"/>
                <a:gd name="T55" fmla="*/ 0 h 170"/>
                <a:gd name="T56" fmla="*/ 160 w 160"/>
                <a:gd name="T57" fmla="*/ 170 h 17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0" h="170">
                  <a:moveTo>
                    <a:pt x="34" y="11"/>
                  </a:moveTo>
                  <a:lnTo>
                    <a:pt x="58" y="0"/>
                  </a:lnTo>
                  <a:lnTo>
                    <a:pt x="34" y="11"/>
                  </a:lnTo>
                  <a:lnTo>
                    <a:pt x="11" y="34"/>
                  </a:lnTo>
                  <a:lnTo>
                    <a:pt x="0" y="73"/>
                  </a:lnTo>
                  <a:lnTo>
                    <a:pt x="0" y="96"/>
                  </a:lnTo>
                  <a:lnTo>
                    <a:pt x="11" y="135"/>
                  </a:lnTo>
                  <a:lnTo>
                    <a:pt x="34" y="158"/>
                  </a:lnTo>
                  <a:lnTo>
                    <a:pt x="58" y="169"/>
                  </a:lnTo>
                  <a:lnTo>
                    <a:pt x="96" y="169"/>
                  </a:lnTo>
                  <a:lnTo>
                    <a:pt x="120" y="158"/>
                  </a:lnTo>
                  <a:lnTo>
                    <a:pt x="143" y="135"/>
                  </a:lnTo>
                  <a:lnTo>
                    <a:pt x="159" y="96"/>
                  </a:lnTo>
                  <a:lnTo>
                    <a:pt x="159" y="73"/>
                  </a:lnTo>
                  <a:lnTo>
                    <a:pt x="143" y="34"/>
                  </a:lnTo>
                  <a:lnTo>
                    <a:pt x="120" y="11"/>
                  </a:lnTo>
                  <a:lnTo>
                    <a:pt x="96" y="0"/>
                  </a:lnTo>
                  <a:lnTo>
                    <a:pt x="58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5" name="Freeform 344"/>
            <p:cNvSpPr>
              <a:spLocks noChangeArrowheads="1"/>
            </p:cNvSpPr>
            <p:nvPr/>
          </p:nvSpPr>
          <p:spPr bwMode="auto">
            <a:xfrm>
              <a:off x="4571" y="2161"/>
              <a:ext cx="31" cy="39"/>
            </a:xfrm>
            <a:custGeom>
              <a:avLst/>
              <a:gdLst>
                <a:gd name="T0" fmla="*/ 0 w 135"/>
                <a:gd name="T1" fmla="*/ 0 h 170"/>
                <a:gd name="T2" fmla="*/ 0 w 135"/>
                <a:gd name="T3" fmla="*/ 0 h 170"/>
                <a:gd name="T4" fmla="*/ 0 w 135"/>
                <a:gd name="T5" fmla="*/ 0 h 170"/>
                <a:gd name="T6" fmla="*/ 0 w 135"/>
                <a:gd name="T7" fmla="*/ 0 h 170"/>
                <a:gd name="T8" fmla="*/ 0 w 135"/>
                <a:gd name="T9" fmla="*/ 0 h 170"/>
                <a:gd name="T10" fmla="*/ 0 w 135"/>
                <a:gd name="T11" fmla="*/ 0 h 170"/>
                <a:gd name="T12" fmla="*/ 0 w 135"/>
                <a:gd name="T13" fmla="*/ 0 h 1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5"/>
                <a:gd name="T22" fmla="*/ 0 h 170"/>
                <a:gd name="T23" fmla="*/ 135 w 135"/>
                <a:gd name="T24" fmla="*/ 170 h 1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5" h="170">
                  <a:moveTo>
                    <a:pt x="0" y="0"/>
                  </a:moveTo>
                  <a:lnTo>
                    <a:pt x="0" y="120"/>
                  </a:lnTo>
                  <a:lnTo>
                    <a:pt x="11" y="158"/>
                  </a:lnTo>
                  <a:lnTo>
                    <a:pt x="34" y="169"/>
                  </a:lnTo>
                  <a:lnTo>
                    <a:pt x="72" y="169"/>
                  </a:lnTo>
                  <a:lnTo>
                    <a:pt x="96" y="158"/>
                  </a:lnTo>
                  <a:lnTo>
                    <a:pt x="134" y="12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6" name="Line 345"/>
            <p:cNvSpPr>
              <a:spLocks noChangeShapeType="1"/>
            </p:cNvSpPr>
            <p:nvPr/>
          </p:nvSpPr>
          <p:spPr bwMode="auto">
            <a:xfrm flipV="1">
              <a:off x="4602" y="2160"/>
              <a:ext cx="1" cy="4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7" name="Line 346"/>
            <p:cNvSpPr>
              <a:spLocks noChangeShapeType="1"/>
            </p:cNvSpPr>
            <p:nvPr/>
          </p:nvSpPr>
          <p:spPr bwMode="auto">
            <a:xfrm>
              <a:off x="4623" y="2161"/>
              <a:ext cx="1" cy="3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8" name="Freeform 347"/>
            <p:cNvSpPr>
              <a:spLocks noChangeArrowheads="1"/>
            </p:cNvSpPr>
            <p:nvPr/>
          </p:nvSpPr>
          <p:spPr bwMode="auto">
            <a:xfrm>
              <a:off x="4623" y="2161"/>
              <a:ext cx="31" cy="39"/>
            </a:xfrm>
            <a:custGeom>
              <a:avLst/>
              <a:gdLst>
                <a:gd name="T0" fmla="*/ 0 w 137"/>
                <a:gd name="T1" fmla="*/ 0 h 170"/>
                <a:gd name="T2" fmla="*/ 0 w 137"/>
                <a:gd name="T3" fmla="*/ 0 h 170"/>
                <a:gd name="T4" fmla="*/ 0 w 137"/>
                <a:gd name="T5" fmla="*/ 0 h 170"/>
                <a:gd name="T6" fmla="*/ 0 w 137"/>
                <a:gd name="T7" fmla="*/ 0 h 170"/>
                <a:gd name="T8" fmla="*/ 0 w 137"/>
                <a:gd name="T9" fmla="*/ 0 h 170"/>
                <a:gd name="T10" fmla="*/ 0 w 137"/>
                <a:gd name="T11" fmla="*/ 0 h 170"/>
                <a:gd name="T12" fmla="*/ 0 w 137"/>
                <a:gd name="T13" fmla="*/ 0 h 1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170"/>
                <a:gd name="T23" fmla="*/ 137 w 137"/>
                <a:gd name="T24" fmla="*/ 170 h 1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170">
                  <a:moveTo>
                    <a:pt x="0" y="46"/>
                  </a:moveTo>
                  <a:lnTo>
                    <a:pt x="35" y="11"/>
                  </a:lnTo>
                  <a:lnTo>
                    <a:pt x="62" y="0"/>
                  </a:lnTo>
                  <a:lnTo>
                    <a:pt x="97" y="0"/>
                  </a:lnTo>
                  <a:lnTo>
                    <a:pt x="125" y="11"/>
                  </a:lnTo>
                  <a:lnTo>
                    <a:pt x="136" y="46"/>
                  </a:lnTo>
                  <a:lnTo>
                    <a:pt x="136" y="169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9" name="Line 348"/>
            <p:cNvSpPr>
              <a:spLocks noChangeShapeType="1"/>
            </p:cNvSpPr>
            <p:nvPr/>
          </p:nvSpPr>
          <p:spPr bwMode="auto">
            <a:xfrm flipV="1">
              <a:off x="4709" y="2140"/>
              <a:ext cx="1" cy="6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0" name="Freeform 349"/>
            <p:cNvSpPr>
              <a:spLocks noChangeArrowheads="1"/>
            </p:cNvSpPr>
            <p:nvPr/>
          </p:nvSpPr>
          <p:spPr bwMode="auto">
            <a:xfrm>
              <a:off x="4676" y="2161"/>
              <a:ext cx="34" cy="39"/>
            </a:xfrm>
            <a:custGeom>
              <a:avLst/>
              <a:gdLst>
                <a:gd name="T0" fmla="*/ 0 w 148"/>
                <a:gd name="T1" fmla="*/ 0 h 170"/>
                <a:gd name="T2" fmla="*/ 0 w 148"/>
                <a:gd name="T3" fmla="*/ 0 h 170"/>
                <a:gd name="T4" fmla="*/ 0 w 148"/>
                <a:gd name="T5" fmla="*/ 0 h 170"/>
                <a:gd name="T6" fmla="*/ 0 w 148"/>
                <a:gd name="T7" fmla="*/ 0 h 170"/>
                <a:gd name="T8" fmla="*/ 0 w 148"/>
                <a:gd name="T9" fmla="*/ 0 h 170"/>
                <a:gd name="T10" fmla="*/ 0 w 148"/>
                <a:gd name="T11" fmla="*/ 0 h 170"/>
                <a:gd name="T12" fmla="*/ 0 w 148"/>
                <a:gd name="T13" fmla="*/ 0 h 170"/>
                <a:gd name="T14" fmla="*/ 0 w 148"/>
                <a:gd name="T15" fmla="*/ 0 h 170"/>
                <a:gd name="T16" fmla="*/ 0 w 148"/>
                <a:gd name="T17" fmla="*/ 0 h 170"/>
                <a:gd name="T18" fmla="*/ 0 w 148"/>
                <a:gd name="T19" fmla="*/ 0 h 170"/>
                <a:gd name="T20" fmla="*/ 0 w 148"/>
                <a:gd name="T21" fmla="*/ 0 h 170"/>
                <a:gd name="T22" fmla="*/ 0 w 148"/>
                <a:gd name="T23" fmla="*/ 0 h 170"/>
                <a:gd name="T24" fmla="*/ 0 w 148"/>
                <a:gd name="T25" fmla="*/ 0 h 170"/>
                <a:gd name="T26" fmla="*/ 0 w 148"/>
                <a:gd name="T27" fmla="*/ 0 h 1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170"/>
                <a:gd name="T44" fmla="*/ 148 w 148"/>
                <a:gd name="T45" fmla="*/ 170 h 1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170">
                  <a:moveTo>
                    <a:pt x="147" y="34"/>
                  </a:moveTo>
                  <a:lnTo>
                    <a:pt x="119" y="11"/>
                  </a:lnTo>
                  <a:lnTo>
                    <a:pt x="96" y="0"/>
                  </a:lnTo>
                  <a:lnTo>
                    <a:pt x="61" y="0"/>
                  </a:lnTo>
                  <a:lnTo>
                    <a:pt x="38" y="11"/>
                  </a:lnTo>
                  <a:lnTo>
                    <a:pt x="14" y="34"/>
                  </a:lnTo>
                  <a:lnTo>
                    <a:pt x="0" y="73"/>
                  </a:lnTo>
                  <a:lnTo>
                    <a:pt x="0" y="96"/>
                  </a:lnTo>
                  <a:lnTo>
                    <a:pt x="14" y="135"/>
                  </a:lnTo>
                  <a:lnTo>
                    <a:pt x="38" y="158"/>
                  </a:lnTo>
                  <a:lnTo>
                    <a:pt x="61" y="169"/>
                  </a:lnTo>
                  <a:lnTo>
                    <a:pt x="96" y="169"/>
                  </a:lnTo>
                  <a:lnTo>
                    <a:pt x="119" y="158"/>
                  </a:lnTo>
                  <a:lnTo>
                    <a:pt x="147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1" name="Freeform 350"/>
            <p:cNvSpPr>
              <a:spLocks noChangeArrowheads="1"/>
            </p:cNvSpPr>
            <p:nvPr/>
          </p:nvSpPr>
          <p:spPr bwMode="auto">
            <a:xfrm>
              <a:off x="4767" y="2142"/>
              <a:ext cx="40" cy="58"/>
            </a:xfrm>
            <a:custGeom>
              <a:avLst/>
              <a:gdLst>
                <a:gd name="T0" fmla="*/ 0 w 175"/>
                <a:gd name="T1" fmla="*/ 0 h 255"/>
                <a:gd name="T2" fmla="*/ 0 w 175"/>
                <a:gd name="T3" fmla="*/ 0 h 255"/>
                <a:gd name="T4" fmla="*/ 0 w 175"/>
                <a:gd name="T5" fmla="*/ 0 h 255"/>
                <a:gd name="T6" fmla="*/ 0 w 175"/>
                <a:gd name="T7" fmla="*/ 0 h 255"/>
                <a:gd name="T8" fmla="*/ 0 w 175"/>
                <a:gd name="T9" fmla="*/ 0 h 255"/>
                <a:gd name="T10" fmla="*/ 0 w 175"/>
                <a:gd name="T11" fmla="*/ 0 h 255"/>
                <a:gd name="T12" fmla="*/ 0 w 175"/>
                <a:gd name="T13" fmla="*/ 0 h 255"/>
                <a:gd name="T14" fmla="*/ 0 w 175"/>
                <a:gd name="T15" fmla="*/ 0 h 255"/>
                <a:gd name="T16" fmla="*/ 0 w 175"/>
                <a:gd name="T17" fmla="*/ 0 h 255"/>
                <a:gd name="T18" fmla="*/ 0 w 175"/>
                <a:gd name="T19" fmla="*/ 0 h 255"/>
                <a:gd name="T20" fmla="*/ 0 w 175"/>
                <a:gd name="T21" fmla="*/ 0 h 2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5"/>
                <a:gd name="T34" fmla="*/ 0 h 255"/>
                <a:gd name="T35" fmla="*/ 175 w 175"/>
                <a:gd name="T36" fmla="*/ 255 h 2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5" h="255">
                  <a:moveTo>
                    <a:pt x="0" y="254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46" y="12"/>
                  </a:lnTo>
                  <a:lnTo>
                    <a:pt x="162" y="23"/>
                  </a:lnTo>
                  <a:lnTo>
                    <a:pt x="174" y="50"/>
                  </a:lnTo>
                  <a:lnTo>
                    <a:pt x="174" y="73"/>
                  </a:lnTo>
                  <a:lnTo>
                    <a:pt x="162" y="96"/>
                  </a:lnTo>
                  <a:lnTo>
                    <a:pt x="146" y="108"/>
                  </a:lnTo>
                  <a:lnTo>
                    <a:pt x="112" y="119"/>
                  </a:lnTo>
                  <a:lnTo>
                    <a:pt x="0" y="119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2" name="Freeform 351"/>
            <p:cNvSpPr>
              <a:spLocks noChangeArrowheads="1"/>
            </p:cNvSpPr>
            <p:nvPr/>
          </p:nvSpPr>
          <p:spPr bwMode="auto">
            <a:xfrm>
              <a:off x="4767" y="2169"/>
              <a:ext cx="40" cy="31"/>
            </a:xfrm>
            <a:custGeom>
              <a:avLst/>
              <a:gdLst>
                <a:gd name="T0" fmla="*/ 0 w 175"/>
                <a:gd name="T1" fmla="*/ 0 h 135"/>
                <a:gd name="T2" fmla="*/ 0 w 175"/>
                <a:gd name="T3" fmla="*/ 0 h 135"/>
                <a:gd name="T4" fmla="*/ 0 w 175"/>
                <a:gd name="T5" fmla="*/ 0 h 135"/>
                <a:gd name="T6" fmla="*/ 0 w 175"/>
                <a:gd name="T7" fmla="*/ 0 h 135"/>
                <a:gd name="T8" fmla="*/ 0 w 175"/>
                <a:gd name="T9" fmla="*/ 0 h 135"/>
                <a:gd name="T10" fmla="*/ 0 w 175"/>
                <a:gd name="T11" fmla="*/ 0 h 135"/>
                <a:gd name="T12" fmla="*/ 0 w 175"/>
                <a:gd name="T13" fmla="*/ 0 h 135"/>
                <a:gd name="T14" fmla="*/ 0 w 175"/>
                <a:gd name="T15" fmla="*/ 0 h 135"/>
                <a:gd name="T16" fmla="*/ 0 w 175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5"/>
                <a:gd name="T28" fmla="*/ 0 h 135"/>
                <a:gd name="T29" fmla="*/ 175 w 175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5" h="135">
                  <a:moveTo>
                    <a:pt x="112" y="0"/>
                  </a:moveTo>
                  <a:lnTo>
                    <a:pt x="146" y="11"/>
                  </a:lnTo>
                  <a:lnTo>
                    <a:pt x="162" y="23"/>
                  </a:lnTo>
                  <a:lnTo>
                    <a:pt x="174" y="50"/>
                  </a:lnTo>
                  <a:lnTo>
                    <a:pt x="174" y="85"/>
                  </a:lnTo>
                  <a:lnTo>
                    <a:pt x="162" y="112"/>
                  </a:lnTo>
                  <a:lnTo>
                    <a:pt x="146" y="123"/>
                  </a:lnTo>
                  <a:lnTo>
                    <a:pt x="112" y="134"/>
                  </a:lnTo>
                  <a:lnTo>
                    <a:pt x="0" y="134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3" name="Line 352"/>
            <p:cNvSpPr>
              <a:spLocks noChangeShapeType="1"/>
            </p:cNvSpPr>
            <p:nvPr/>
          </p:nvSpPr>
          <p:spPr bwMode="auto">
            <a:xfrm flipV="1">
              <a:off x="4825" y="2160"/>
              <a:ext cx="1" cy="2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4" name="Freeform 353"/>
            <p:cNvSpPr>
              <a:spLocks noChangeArrowheads="1"/>
            </p:cNvSpPr>
            <p:nvPr/>
          </p:nvSpPr>
          <p:spPr bwMode="auto">
            <a:xfrm>
              <a:off x="4825" y="2188"/>
              <a:ext cx="30" cy="14"/>
            </a:xfrm>
            <a:custGeom>
              <a:avLst/>
              <a:gdLst>
                <a:gd name="T0" fmla="*/ 0 w 132"/>
                <a:gd name="T1" fmla="*/ 0 h 63"/>
                <a:gd name="T2" fmla="*/ 0 w 132"/>
                <a:gd name="T3" fmla="*/ 0 h 63"/>
                <a:gd name="T4" fmla="*/ 0 w 132"/>
                <a:gd name="T5" fmla="*/ 0 h 63"/>
                <a:gd name="T6" fmla="*/ 0 w 132"/>
                <a:gd name="T7" fmla="*/ 0 h 63"/>
                <a:gd name="T8" fmla="*/ 0 w 132"/>
                <a:gd name="T9" fmla="*/ 0 h 63"/>
                <a:gd name="T10" fmla="*/ 0 w 132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"/>
                <a:gd name="T19" fmla="*/ 0 h 63"/>
                <a:gd name="T20" fmla="*/ 132 w 132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" h="63">
                  <a:moveTo>
                    <a:pt x="0" y="0"/>
                  </a:moveTo>
                  <a:lnTo>
                    <a:pt x="12" y="46"/>
                  </a:lnTo>
                  <a:lnTo>
                    <a:pt x="34" y="62"/>
                  </a:lnTo>
                  <a:lnTo>
                    <a:pt x="70" y="62"/>
                  </a:lnTo>
                  <a:lnTo>
                    <a:pt x="96" y="46"/>
                  </a:lnTo>
                  <a:lnTo>
                    <a:pt x="131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5" name="Line 354"/>
            <p:cNvSpPr>
              <a:spLocks noChangeShapeType="1"/>
            </p:cNvSpPr>
            <p:nvPr/>
          </p:nvSpPr>
          <p:spPr bwMode="auto">
            <a:xfrm flipV="1">
              <a:off x="4855" y="2160"/>
              <a:ext cx="1" cy="4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" name="Freeform 355"/>
            <p:cNvSpPr>
              <a:spLocks noChangeArrowheads="1"/>
            </p:cNvSpPr>
            <p:nvPr/>
          </p:nvSpPr>
          <p:spPr bwMode="auto">
            <a:xfrm>
              <a:off x="4877" y="2161"/>
              <a:ext cx="30" cy="39"/>
            </a:xfrm>
            <a:custGeom>
              <a:avLst/>
              <a:gdLst>
                <a:gd name="T0" fmla="*/ 0 w 134"/>
                <a:gd name="T1" fmla="*/ 0 h 170"/>
                <a:gd name="T2" fmla="*/ 0 w 134"/>
                <a:gd name="T3" fmla="*/ 0 h 170"/>
                <a:gd name="T4" fmla="*/ 0 w 134"/>
                <a:gd name="T5" fmla="*/ 0 h 170"/>
                <a:gd name="T6" fmla="*/ 0 w 134"/>
                <a:gd name="T7" fmla="*/ 0 h 170"/>
                <a:gd name="T8" fmla="*/ 0 w 134"/>
                <a:gd name="T9" fmla="*/ 0 h 170"/>
                <a:gd name="T10" fmla="*/ 0 w 134"/>
                <a:gd name="T11" fmla="*/ 0 h 170"/>
                <a:gd name="T12" fmla="*/ 0 w 134"/>
                <a:gd name="T13" fmla="*/ 0 h 170"/>
                <a:gd name="T14" fmla="*/ 0 w 134"/>
                <a:gd name="T15" fmla="*/ 0 h 170"/>
                <a:gd name="T16" fmla="*/ 0 w 134"/>
                <a:gd name="T17" fmla="*/ 0 h 170"/>
                <a:gd name="T18" fmla="*/ 0 w 134"/>
                <a:gd name="T19" fmla="*/ 0 h 170"/>
                <a:gd name="T20" fmla="*/ 0 w 134"/>
                <a:gd name="T21" fmla="*/ 0 h 170"/>
                <a:gd name="T22" fmla="*/ 0 w 134"/>
                <a:gd name="T23" fmla="*/ 0 h 170"/>
                <a:gd name="T24" fmla="*/ 0 w 134"/>
                <a:gd name="T25" fmla="*/ 0 h 170"/>
                <a:gd name="T26" fmla="*/ 0 w 134"/>
                <a:gd name="T27" fmla="*/ 0 h 170"/>
                <a:gd name="T28" fmla="*/ 0 w 134"/>
                <a:gd name="T29" fmla="*/ 0 h 170"/>
                <a:gd name="T30" fmla="*/ 0 w 134"/>
                <a:gd name="T31" fmla="*/ 0 h 170"/>
                <a:gd name="T32" fmla="*/ 0 w 134"/>
                <a:gd name="T33" fmla="*/ 0 h 170"/>
                <a:gd name="T34" fmla="*/ 0 w 134"/>
                <a:gd name="T35" fmla="*/ 0 h 1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4"/>
                <a:gd name="T55" fmla="*/ 0 h 170"/>
                <a:gd name="T56" fmla="*/ 134 w 134"/>
                <a:gd name="T57" fmla="*/ 170 h 17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4" h="170">
                  <a:moveTo>
                    <a:pt x="121" y="11"/>
                  </a:moveTo>
                  <a:lnTo>
                    <a:pt x="133" y="34"/>
                  </a:lnTo>
                  <a:lnTo>
                    <a:pt x="121" y="11"/>
                  </a:lnTo>
                  <a:lnTo>
                    <a:pt x="86" y="0"/>
                  </a:lnTo>
                  <a:lnTo>
                    <a:pt x="47" y="0"/>
                  </a:lnTo>
                  <a:lnTo>
                    <a:pt x="12" y="11"/>
                  </a:lnTo>
                  <a:lnTo>
                    <a:pt x="0" y="34"/>
                  </a:lnTo>
                  <a:lnTo>
                    <a:pt x="12" y="58"/>
                  </a:lnTo>
                  <a:lnTo>
                    <a:pt x="36" y="73"/>
                  </a:lnTo>
                  <a:lnTo>
                    <a:pt x="97" y="85"/>
                  </a:lnTo>
                  <a:lnTo>
                    <a:pt x="121" y="96"/>
                  </a:lnTo>
                  <a:lnTo>
                    <a:pt x="133" y="120"/>
                  </a:lnTo>
                  <a:lnTo>
                    <a:pt x="133" y="135"/>
                  </a:lnTo>
                  <a:lnTo>
                    <a:pt x="121" y="158"/>
                  </a:lnTo>
                  <a:lnTo>
                    <a:pt x="86" y="169"/>
                  </a:lnTo>
                  <a:lnTo>
                    <a:pt x="47" y="169"/>
                  </a:lnTo>
                  <a:lnTo>
                    <a:pt x="12" y="158"/>
                  </a:lnTo>
                  <a:lnTo>
                    <a:pt x="0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" name="Freeform 356"/>
            <p:cNvSpPr>
              <a:spLocks noChangeArrowheads="1"/>
            </p:cNvSpPr>
            <p:nvPr/>
          </p:nvSpPr>
          <p:spPr bwMode="auto">
            <a:xfrm>
              <a:off x="2547" y="3300"/>
              <a:ext cx="45" cy="58"/>
            </a:xfrm>
            <a:custGeom>
              <a:avLst/>
              <a:gdLst>
                <a:gd name="T0" fmla="*/ 0 w 199"/>
                <a:gd name="T1" fmla="*/ 0 h 255"/>
                <a:gd name="T2" fmla="*/ 0 w 199"/>
                <a:gd name="T3" fmla="*/ 0 h 255"/>
                <a:gd name="T4" fmla="*/ 0 w 199"/>
                <a:gd name="T5" fmla="*/ 0 h 255"/>
                <a:gd name="T6" fmla="*/ 0 w 199"/>
                <a:gd name="T7" fmla="*/ 0 h 255"/>
                <a:gd name="T8" fmla="*/ 0 w 199"/>
                <a:gd name="T9" fmla="*/ 0 h 255"/>
                <a:gd name="T10" fmla="*/ 0 w 199"/>
                <a:gd name="T11" fmla="*/ 0 h 255"/>
                <a:gd name="T12" fmla="*/ 0 w 199"/>
                <a:gd name="T13" fmla="*/ 0 h 255"/>
                <a:gd name="T14" fmla="*/ 0 w 199"/>
                <a:gd name="T15" fmla="*/ 0 h 255"/>
                <a:gd name="T16" fmla="*/ 0 w 199"/>
                <a:gd name="T17" fmla="*/ 0 h 255"/>
                <a:gd name="T18" fmla="*/ 0 w 199"/>
                <a:gd name="T19" fmla="*/ 0 h 255"/>
                <a:gd name="T20" fmla="*/ 0 w 199"/>
                <a:gd name="T21" fmla="*/ 0 h 255"/>
                <a:gd name="T22" fmla="*/ 0 w 199"/>
                <a:gd name="T23" fmla="*/ 0 h 255"/>
                <a:gd name="T24" fmla="*/ 0 w 199"/>
                <a:gd name="T25" fmla="*/ 0 h 255"/>
                <a:gd name="T26" fmla="*/ 0 w 199"/>
                <a:gd name="T27" fmla="*/ 0 h 255"/>
                <a:gd name="T28" fmla="*/ 0 w 199"/>
                <a:gd name="T29" fmla="*/ 0 h 255"/>
                <a:gd name="T30" fmla="*/ 0 w 199"/>
                <a:gd name="T31" fmla="*/ 0 h 255"/>
                <a:gd name="T32" fmla="*/ 0 w 199"/>
                <a:gd name="T33" fmla="*/ 0 h 255"/>
                <a:gd name="T34" fmla="*/ 0 w 199"/>
                <a:gd name="T35" fmla="*/ 0 h 255"/>
                <a:gd name="T36" fmla="*/ 0 w 199"/>
                <a:gd name="T37" fmla="*/ 0 h 255"/>
                <a:gd name="T38" fmla="*/ 0 w 199"/>
                <a:gd name="T39" fmla="*/ 0 h 255"/>
                <a:gd name="T40" fmla="*/ 0 w 199"/>
                <a:gd name="T41" fmla="*/ 0 h 2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9"/>
                <a:gd name="T64" fmla="*/ 0 h 255"/>
                <a:gd name="T65" fmla="*/ 199 w 199"/>
                <a:gd name="T66" fmla="*/ 255 h 2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9" h="255">
                  <a:moveTo>
                    <a:pt x="78" y="0"/>
                  </a:moveTo>
                  <a:lnTo>
                    <a:pt x="51" y="11"/>
                  </a:lnTo>
                  <a:lnTo>
                    <a:pt x="28" y="34"/>
                  </a:lnTo>
                  <a:lnTo>
                    <a:pt x="16" y="57"/>
                  </a:lnTo>
                  <a:lnTo>
                    <a:pt x="0" y="92"/>
                  </a:lnTo>
                  <a:lnTo>
                    <a:pt x="0" y="153"/>
                  </a:lnTo>
                  <a:lnTo>
                    <a:pt x="16" y="192"/>
                  </a:lnTo>
                  <a:lnTo>
                    <a:pt x="28" y="216"/>
                  </a:lnTo>
                  <a:lnTo>
                    <a:pt x="51" y="242"/>
                  </a:lnTo>
                  <a:lnTo>
                    <a:pt x="78" y="254"/>
                  </a:lnTo>
                  <a:lnTo>
                    <a:pt x="125" y="254"/>
                  </a:lnTo>
                  <a:lnTo>
                    <a:pt x="152" y="242"/>
                  </a:lnTo>
                  <a:lnTo>
                    <a:pt x="175" y="216"/>
                  </a:lnTo>
                  <a:lnTo>
                    <a:pt x="187" y="192"/>
                  </a:lnTo>
                  <a:lnTo>
                    <a:pt x="198" y="153"/>
                  </a:lnTo>
                  <a:lnTo>
                    <a:pt x="198" y="92"/>
                  </a:lnTo>
                  <a:lnTo>
                    <a:pt x="187" y="57"/>
                  </a:lnTo>
                  <a:lnTo>
                    <a:pt x="175" y="34"/>
                  </a:lnTo>
                  <a:lnTo>
                    <a:pt x="152" y="11"/>
                  </a:lnTo>
                  <a:lnTo>
                    <a:pt x="125" y="0"/>
                  </a:lnTo>
                  <a:lnTo>
                    <a:pt x="78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8" name="Line 357"/>
            <p:cNvSpPr>
              <a:spLocks noChangeShapeType="1"/>
            </p:cNvSpPr>
            <p:nvPr/>
          </p:nvSpPr>
          <p:spPr bwMode="auto">
            <a:xfrm>
              <a:off x="2609" y="3318"/>
              <a:ext cx="1" cy="5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" name="Freeform 358"/>
            <p:cNvSpPr>
              <a:spLocks noChangeArrowheads="1"/>
            </p:cNvSpPr>
            <p:nvPr/>
          </p:nvSpPr>
          <p:spPr bwMode="auto">
            <a:xfrm>
              <a:off x="2609" y="3318"/>
              <a:ext cx="33" cy="40"/>
            </a:xfrm>
            <a:custGeom>
              <a:avLst/>
              <a:gdLst>
                <a:gd name="T0" fmla="*/ 0 w 144"/>
                <a:gd name="T1" fmla="*/ 0 h 175"/>
                <a:gd name="T2" fmla="*/ 0 w 144"/>
                <a:gd name="T3" fmla="*/ 0 h 175"/>
                <a:gd name="T4" fmla="*/ 0 w 144"/>
                <a:gd name="T5" fmla="*/ 0 h 175"/>
                <a:gd name="T6" fmla="*/ 0 w 144"/>
                <a:gd name="T7" fmla="*/ 0 h 175"/>
                <a:gd name="T8" fmla="*/ 0 w 144"/>
                <a:gd name="T9" fmla="*/ 0 h 175"/>
                <a:gd name="T10" fmla="*/ 0 w 144"/>
                <a:gd name="T11" fmla="*/ 0 h 175"/>
                <a:gd name="T12" fmla="*/ 0 w 144"/>
                <a:gd name="T13" fmla="*/ 0 h 175"/>
                <a:gd name="T14" fmla="*/ 0 w 144"/>
                <a:gd name="T15" fmla="*/ 0 h 175"/>
                <a:gd name="T16" fmla="*/ 0 w 144"/>
                <a:gd name="T17" fmla="*/ 0 h 175"/>
                <a:gd name="T18" fmla="*/ 0 w 144"/>
                <a:gd name="T19" fmla="*/ 0 h 175"/>
                <a:gd name="T20" fmla="*/ 0 w 144"/>
                <a:gd name="T21" fmla="*/ 0 h 175"/>
                <a:gd name="T22" fmla="*/ 0 w 144"/>
                <a:gd name="T23" fmla="*/ 0 h 175"/>
                <a:gd name="T24" fmla="*/ 0 w 144"/>
                <a:gd name="T25" fmla="*/ 0 h 175"/>
                <a:gd name="T26" fmla="*/ 0 w 144"/>
                <a:gd name="T27" fmla="*/ 0 h 1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4"/>
                <a:gd name="T43" fmla="*/ 0 h 175"/>
                <a:gd name="T44" fmla="*/ 144 w 144"/>
                <a:gd name="T45" fmla="*/ 175 h 1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4" h="175">
                  <a:moveTo>
                    <a:pt x="0" y="39"/>
                  </a:moveTo>
                  <a:lnTo>
                    <a:pt x="23" y="11"/>
                  </a:lnTo>
                  <a:lnTo>
                    <a:pt x="46" y="0"/>
                  </a:lnTo>
                  <a:lnTo>
                    <a:pt x="85" y="0"/>
                  </a:lnTo>
                  <a:lnTo>
                    <a:pt x="109" y="11"/>
                  </a:lnTo>
                  <a:lnTo>
                    <a:pt x="132" y="39"/>
                  </a:lnTo>
                  <a:lnTo>
                    <a:pt x="143" y="73"/>
                  </a:lnTo>
                  <a:lnTo>
                    <a:pt x="143" y="101"/>
                  </a:lnTo>
                  <a:lnTo>
                    <a:pt x="132" y="136"/>
                  </a:lnTo>
                  <a:lnTo>
                    <a:pt x="109" y="162"/>
                  </a:lnTo>
                  <a:lnTo>
                    <a:pt x="85" y="174"/>
                  </a:lnTo>
                  <a:lnTo>
                    <a:pt x="46" y="174"/>
                  </a:lnTo>
                  <a:lnTo>
                    <a:pt x="23" y="162"/>
                  </a:lnTo>
                  <a:lnTo>
                    <a:pt x="0" y="13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" name="Freeform 359"/>
            <p:cNvSpPr>
              <a:spLocks noChangeArrowheads="1"/>
            </p:cNvSpPr>
            <p:nvPr/>
          </p:nvSpPr>
          <p:spPr bwMode="auto">
            <a:xfrm>
              <a:off x="2661" y="3318"/>
              <a:ext cx="34" cy="40"/>
            </a:xfrm>
            <a:custGeom>
              <a:avLst/>
              <a:gdLst>
                <a:gd name="T0" fmla="*/ 0 w 148"/>
                <a:gd name="T1" fmla="*/ 0 h 175"/>
                <a:gd name="T2" fmla="*/ 0 w 148"/>
                <a:gd name="T3" fmla="*/ 0 h 175"/>
                <a:gd name="T4" fmla="*/ 0 w 148"/>
                <a:gd name="T5" fmla="*/ 0 h 175"/>
                <a:gd name="T6" fmla="*/ 0 w 148"/>
                <a:gd name="T7" fmla="*/ 0 h 175"/>
                <a:gd name="T8" fmla="*/ 0 w 148"/>
                <a:gd name="T9" fmla="*/ 0 h 175"/>
                <a:gd name="T10" fmla="*/ 0 w 148"/>
                <a:gd name="T11" fmla="*/ 0 h 175"/>
                <a:gd name="T12" fmla="*/ 0 w 148"/>
                <a:gd name="T13" fmla="*/ 0 h 175"/>
                <a:gd name="T14" fmla="*/ 0 w 148"/>
                <a:gd name="T15" fmla="*/ 0 h 175"/>
                <a:gd name="T16" fmla="*/ 0 w 148"/>
                <a:gd name="T17" fmla="*/ 0 h 175"/>
                <a:gd name="T18" fmla="*/ 0 w 148"/>
                <a:gd name="T19" fmla="*/ 0 h 175"/>
                <a:gd name="T20" fmla="*/ 0 w 148"/>
                <a:gd name="T21" fmla="*/ 0 h 175"/>
                <a:gd name="T22" fmla="*/ 0 w 148"/>
                <a:gd name="T23" fmla="*/ 0 h 175"/>
                <a:gd name="T24" fmla="*/ 0 w 148"/>
                <a:gd name="T25" fmla="*/ 0 h 175"/>
                <a:gd name="T26" fmla="*/ 0 w 148"/>
                <a:gd name="T27" fmla="*/ 0 h 175"/>
                <a:gd name="T28" fmla="*/ 0 w 148"/>
                <a:gd name="T29" fmla="*/ 0 h 175"/>
                <a:gd name="T30" fmla="*/ 0 w 148"/>
                <a:gd name="T31" fmla="*/ 0 h 175"/>
                <a:gd name="T32" fmla="*/ 0 w 148"/>
                <a:gd name="T33" fmla="*/ 0 h 1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8"/>
                <a:gd name="T52" fmla="*/ 0 h 175"/>
                <a:gd name="T53" fmla="*/ 148 w 148"/>
                <a:gd name="T54" fmla="*/ 175 h 1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8" h="175">
                  <a:moveTo>
                    <a:pt x="0" y="73"/>
                  </a:moveTo>
                  <a:lnTo>
                    <a:pt x="147" y="73"/>
                  </a:lnTo>
                  <a:lnTo>
                    <a:pt x="147" y="50"/>
                  </a:lnTo>
                  <a:lnTo>
                    <a:pt x="136" y="27"/>
                  </a:lnTo>
                  <a:lnTo>
                    <a:pt x="123" y="11"/>
                  </a:lnTo>
                  <a:lnTo>
                    <a:pt x="96" y="0"/>
                  </a:lnTo>
                  <a:lnTo>
                    <a:pt x="61" y="0"/>
                  </a:lnTo>
                  <a:lnTo>
                    <a:pt x="39" y="11"/>
                  </a:lnTo>
                  <a:lnTo>
                    <a:pt x="15" y="39"/>
                  </a:lnTo>
                  <a:lnTo>
                    <a:pt x="0" y="73"/>
                  </a:lnTo>
                  <a:lnTo>
                    <a:pt x="0" y="101"/>
                  </a:lnTo>
                  <a:lnTo>
                    <a:pt x="15" y="136"/>
                  </a:lnTo>
                  <a:lnTo>
                    <a:pt x="39" y="162"/>
                  </a:lnTo>
                  <a:lnTo>
                    <a:pt x="61" y="174"/>
                  </a:lnTo>
                  <a:lnTo>
                    <a:pt x="96" y="174"/>
                  </a:lnTo>
                  <a:lnTo>
                    <a:pt x="123" y="162"/>
                  </a:lnTo>
                  <a:lnTo>
                    <a:pt x="147" y="13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" name="Line 360"/>
            <p:cNvSpPr>
              <a:spLocks noChangeShapeType="1"/>
            </p:cNvSpPr>
            <p:nvPr/>
          </p:nvSpPr>
          <p:spPr bwMode="auto">
            <a:xfrm flipV="1">
              <a:off x="2711" y="3317"/>
              <a:ext cx="1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2" name="Line 361"/>
            <p:cNvSpPr>
              <a:spLocks noChangeShapeType="1"/>
            </p:cNvSpPr>
            <p:nvPr/>
          </p:nvSpPr>
          <p:spPr bwMode="auto">
            <a:xfrm flipH="1">
              <a:off x="2709" y="3327"/>
              <a:ext cx="5" cy="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3" name="Freeform 362"/>
            <p:cNvSpPr>
              <a:spLocks noChangeArrowheads="1"/>
            </p:cNvSpPr>
            <p:nvPr/>
          </p:nvSpPr>
          <p:spPr bwMode="auto">
            <a:xfrm>
              <a:off x="2713" y="3318"/>
              <a:ext cx="20" cy="14"/>
            </a:xfrm>
            <a:custGeom>
              <a:avLst/>
              <a:gdLst>
                <a:gd name="T0" fmla="*/ 0 w 90"/>
                <a:gd name="T1" fmla="*/ 0 h 63"/>
                <a:gd name="T2" fmla="*/ 0 w 90"/>
                <a:gd name="T3" fmla="*/ 0 h 63"/>
                <a:gd name="T4" fmla="*/ 0 w 90"/>
                <a:gd name="T5" fmla="*/ 0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62"/>
                  </a:moveTo>
                  <a:lnTo>
                    <a:pt x="26" y="15"/>
                  </a:lnTo>
                  <a:lnTo>
                    <a:pt x="49" y="0"/>
                  </a:lnTo>
                  <a:lnTo>
                    <a:pt x="89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4" name="Line 363"/>
            <p:cNvSpPr>
              <a:spLocks noChangeShapeType="1"/>
            </p:cNvSpPr>
            <p:nvPr/>
          </p:nvSpPr>
          <p:spPr bwMode="auto">
            <a:xfrm>
              <a:off x="2780" y="3318"/>
              <a:ext cx="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5" name="Freeform 364"/>
            <p:cNvSpPr>
              <a:spLocks noChangeArrowheads="1"/>
            </p:cNvSpPr>
            <p:nvPr/>
          </p:nvSpPr>
          <p:spPr bwMode="auto">
            <a:xfrm>
              <a:off x="2747" y="3318"/>
              <a:ext cx="33" cy="40"/>
            </a:xfrm>
            <a:custGeom>
              <a:avLst/>
              <a:gdLst>
                <a:gd name="T0" fmla="*/ 0 w 144"/>
                <a:gd name="T1" fmla="*/ 0 h 175"/>
                <a:gd name="T2" fmla="*/ 0 w 144"/>
                <a:gd name="T3" fmla="*/ 0 h 175"/>
                <a:gd name="T4" fmla="*/ 0 w 144"/>
                <a:gd name="T5" fmla="*/ 0 h 175"/>
                <a:gd name="T6" fmla="*/ 0 w 144"/>
                <a:gd name="T7" fmla="*/ 0 h 175"/>
                <a:gd name="T8" fmla="*/ 0 w 144"/>
                <a:gd name="T9" fmla="*/ 0 h 175"/>
                <a:gd name="T10" fmla="*/ 0 w 144"/>
                <a:gd name="T11" fmla="*/ 0 h 175"/>
                <a:gd name="T12" fmla="*/ 0 w 144"/>
                <a:gd name="T13" fmla="*/ 0 h 175"/>
                <a:gd name="T14" fmla="*/ 0 w 144"/>
                <a:gd name="T15" fmla="*/ 0 h 175"/>
                <a:gd name="T16" fmla="*/ 0 w 144"/>
                <a:gd name="T17" fmla="*/ 0 h 175"/>
                <a:gd name="T18" fmla="*/ 0 w 144"/>
                <a:gd name="T19" fmla="*/ 0 h 175"/>
                <a:gd name="T20" fmla="*/ 0 w 144"/>
                <a:gd name="T21" fmla="*/ 0 h 175"/>
                <a:gd name="T22" fmla="*/ 0 w 144"/>
                <a:gd name="T23" fmla="*/ 0 h 175"/>
                <a:gd name="T24" fmla="*/ 0 w 144"/>
                <a:gd name="T25" fmla="*/ 0 h 175"/>
                <a:gd name="T26" fmla="*/ 0 w 144"/>
                <a:gd name="T27" fmla="*/ 0 h 1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4"/>
                <a:gd name="T43" fmla="*/ 0 h 175"/>
                <a:gd name="T44" fmla="*/ 144 w 144"/>
                <a:gd name="T45" fmla="*/ 175 h 1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4" h="175">
                  <a:moveTo>
                    <a:pt x="143" y="39"/>
                  </a:moveTo>
                  <a:lnTo>
                    <a:pt x="120" y="11"/>
                  </a:lnTo>
                  <a:lnTo>
                    <a:pt x="92" y="0"/>
                  </a:lnTo>
                  <a:lnTo>
                    <a:pt x="57" y="0"/>
                  </a:lnTo>
                  <a:lnTo>
                    <a:pt x="35" y="11"/>
                  </a:lnTo>
                  <a:lnTo>
                    <a:pt x="11" y="39"/>
                  </a:lnTo>
                  <a:lnTo>
                    <a:pt x="0" y="73"/>
                  </a:lnTo>
                  <a:lnTo>
                    <a:pt x="0" y="101"/>
                  </a:lnTo>
                  <a:lnTo>
                    <a:pt x="11" y="136"/>
                  </a:lnTo>
                  <a:lnTo>
                    <a:pt x="35" y="162"/>
                  </a:lnTo>
                  <a:lnTo>
                    <a:pt x="57" y="174"/>
                  </a:lnTo>
                  <a:lnTo>
                    <a:pt x="92" y="174"/>
                  </a:lnTo>
                  <a:lnTo>
                    <a:pt x="120" y="162"/>
                  </a:lnTo>
                  <a:lnTo>
                    <a:pt x="143" y="13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6" name="Line 365"/>
            <p:cNvSpPr>
              <a:spLocks noChangeShapeType="1"/>
            </p:cNvSpPr>
            <p:nvPr/>
          </p:nvSpPr>
          <p:spPr bwMode="auto">
            <a:xfrm flipV="1">
              <a:off x="2807" y="3299"/>
              <a:ext cx="1" cy="4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7" name="Freeform 366"/>
            <p:cNvSpPr>
              <a:spLocks noChangeArrowheads="1"/>
            </p:cNvSpPr>
            <p:nvPr/>
          </p:nvSpPr>
          <p:spPr bwMode="auto">
            <a:xfrm>
              <a:off x="2807" y="3346"/>
              <a:ext cx="14" cy="14"/>
            </a:xfrm>
            <a:custGeom>
              <a:avLst/>
              <a:gdLst>
                <a:gd name="T0" fmla="*/ 0 w 63"/>
                <a:gd name="T1" fmla="*/ 0 h 63"/>
                <a:gd name="T2" fmla="*/ 0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63"/>
                <a:gd name="T14" fmla="*/ 63 w 63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63">
                  <a:moveTo>
                    <a:pt x="0" y="0"/>
                  </a:moveTo>
                  <a:lnTo>
                    <a:pt x="12" y="46"/>
                  </a:lnTo>
                  <a:lnTo>
                    <a:pt x="35" y="62"/>
                  </a:lnTo>
                  <a:lnTo>
                    <a:pt x="62" y="6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8" name="Line 367"/>
            <p:cNvSpPr>
              <a:spLocks noChangeShapeType="1"/>
            </p:cNvSpPr>
            <p:nvPr/>
          </p:nvSpPr>
          <p:spPr bwMode="auto">
            <a:xfrm flipH="1">
              <a:off x="2799" y="3318"/>
              <a:ext cx="20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9" name="Freeform 368"/>
            <p:cNvSpPr>
              <a:spLocks noChangeArrowheads="1"/>
            </p:cNvSpPr>
            <p:nvPr/>
          </p:nvSpPr>
          <p:spPr bwMode="auto">
            <a:xfrm>
              <a:off x="2837" y="3300"/>
              <a:ext cx="14" cy="14"/>
            </a:xfrm>
            <a:custGeom>
              <a:avLst/>
              <a:gdLst>
                <a:gd name="T0" fmla="*/ 0 w 62"/>
                <a:gd name="T1" fmla="*/ 0 h 63"/>
                <a:gd name="T2" fmla="*/ 0 w 62"/>
                <a:gd name="T3" fmla="*/ 0 h 63"/>
                <a:gd name="T4" fmla="*/ 0 w 62"/>
                <a:gd name="T5" fmla="*/ 0 h 63"/>
                <a:gd name="T6" fmla="*/ 0 w 62"/>
                <a:gd name="T7" fmla="*/ 0 h 63"/>
                <a:gd name="T8" fmla="*/ 0 w 62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3"/>
                <a:gd name="T17" fmla="*/ 62 w 62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3">
                  <a:moveTo>
                    <a:pt x="0" y="35"/>
                  </a:moveTo>
                  <a:lnTo>
                    <a:pt x="34" y="62"/>
                  </a:lnTo>
                  <a:lnTo>
                    <a:pt x="61" y="35"/>
                  </a:lnTo>
                  <a:lnTo>
                    <a:pt x="34" y="0"/>
                  </a:lnTo>
                  <a:lnTo>
                    <a:pt x="0" y="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0" name="Line 369"/>
            <p:cNvSpPr>
              <a:spLocks noChangeShapeType="1"/>
            </p:cNvSpPr>
            <p:nvPr/>
          </p:nvSpPr>
          <p:spPr bwMode="auto">
            <a:xfrm>
              <a:off x="2841" y="3318"/>
              <a:ext cx="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1" name="Line 370"/>
            <p:cNvSpPr>
              <a:spLocks noChangeShapeType="1"/>
            </p:cNvSpPr>
            <p:nvPr/>
          </p:nvSpPr>
          <p:spPr bwMode="auto">
            <a:xfrm flipV="1">
              <a:off x="2860" y="3317"/>
              <a:ext cx="1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2" name="Freeform 371"/>
            <p:cNvSpPr>
              <a:spLocks noChangeArrowheads="1"/>
            </p:cNvSpPr>
            <p:nvPr/>
          </p:nvSpPr>
          <p:spPr bwMode="auto">
            <a:xfrm>
              <a:off x="2860" y="3318"/>
              <a:ext cx="30" cy="40"/>
            </a:xfrm>
            <a:custGeom>
              <a:avLst/>
              <a:gdLst>
                <a:gd name="T0" fmla="*/ 0 w 133"/>
                <a:gd name="T1" fmla="*/ 0 h 175"/>
                <a:gd name="T2" fmla="*/ 0 w 133"/>
                <a:gd name="T3" fmla="*/ 0 h 175"/>
                <a:gd name="T4" fmla="*/ 0 w 133"/>
                <a:gd name="T5" fmla="*/ 0 h 175"/>
                <a:gd name="T6" fmla="*/ 0 w 133"/>
                <a:gd name="T7" fmla="*/ 0 h 175"/>
                <a:gd name="T8" fmla="*/ 0 w 133"/>
                <a:gd name="T9" fmla="*/ 0 h 175"/>
                <a:gd name="T10" fmla="*/ 0 w 133"/>
                <a:gd name="T11" fmla="*/ 0 h 175"/>
                <a:gd name="T12" fmla="*/ 0 w 133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175"/>
                <a:gd name="T23" fmla="*/ 133 w 133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175">
                  <a:moveTo>
                    <a:pt x="0" y="50"/>
                  </a:moveTo>
                  <a:lnTo>
                    <a:pt x="39" y="11"/>
                  </a:lnTo>
                  <a:lnTo>
                    <a:pt x="62" y="0"/>
                  </a:lnTo>
                  <a:lnTo>
                    <a:pt x="101" y="0"/>
                  </a:lnTo>
                  <a:lnTo>
                    <a:pt x="120" y="11"/>
                  </a:lnTo>
                  <a:lnTo>
                    <a:pt x="132" y="50"/>
                  </a:lnTo>
                  <a:lnTo>
                    <a:pt x="132" y="174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3" name="Line 372"/>
            <p:cNvSpPr>
              <a:spLocks noChangeShapeType="1"/>
            </p:cNvSpPr>
            <p:nvPr/>
          </p:nvSpPr>
          <p:spPr bwMode="auto">
            <a:xfrm flipV="1">
              <a:off x="2946" y="3316"/>
              <a:ext cx="1" cy="4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4" name="Freeform 373"/>
            <p:cNvSpPr>
              <a:spLocks noChangeArrowheads="1"/>
            </p:cNvSpPr>
            <p:nvPr/>
          </p:nvSpPr>
          <p:spPr bwMode="auto">
            <a:xfrm>
              <a:off x="2920" y="3362"/>
              <a:ext cx="26" cy="14"/>
            </a:xfrm>
            <a:custGeom>
              <a:avLst/>
              <a:gdLst>
                <a:gd name="T0" fmla="*/ 0 w 113"/>
                <a:gd name="T1" fmla="*/ 0 h 62"/>
                <a:gd name="T2" fmla="*/ 0 w 113"/>
                <a:gd name="T3" fmla="*/ 0 h 62"/>
                <a:gd name="T4" fmla="*/ 0 w 113"/>
                <a:gd name="T5" fmla="*/ 0 h 62"/>
                <a:gd name="T6" fmla="*/ 0 w 113"/>
                <a:gd name="T7" fmla="*/ 0 h 62"/>
                <a:gd name="T8" fmla="*/ 0 w 113"/>
                <a:gd name="T9" fmla="*/ 0 h 62"/>
                <a:gd name="T10" fmla="*/ 0 w 113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"/>
                <a:gd name="T19" fmla="*/ 0 h 62"/>
                <a:gd name="T20" fmla="*/ 113 w 113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" h="62">
                  <a:moveTo>
                    <a:pt x="112" y="0"/>
                  </a:moveTo>
                  <a:lnTo>
                    <a:pt x="100" y="38"/>
                  </a:lnTo>
                  <a:lnTo>
                    <a:pt x="88" y="50"/>
                  </a:lnTo>
                  <a:lnTo>
                    <a:pt x="61" y="61"/>
                  </a:lnTo>
                  <a:lnTo>
                    <a:pt x="26" y="61"/>
                  </a:lnTo>
                  <a:lnTo>
                    <a:pt x="0" y="5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5" name="Freeform 374"/>
            <p:cNvSpPr>
              <a:spLocks noChangeArrowheads="1"/>
            </p:cNvSpPr>
            <p:nvPr/>
          </p:nvSpPr>
          <p:spPr bwMode="auto">
            <a:xfrm>
              <a:off x="2912" y="3318"/>
              <a:ext cx="34" cy="40"/>
            </a:xfrm>
            <a:custGeom>
              <a:avLst/>
              <a:gdLst>
                <a:gd name="T0" fmla="*/ 0 w 148"/>
                <a:gd name="T1" fmla="*/ 0 h 175"/>
                <a:gd name="T2" fmla="*/ 0 w 148"/>
                <a:gd name="T3" fmla="*/ 0 h 175"/>
                <a:gd name="T4" fmla="*/ 0 w 148"/>
                <a:gd name="T5" fmla="*/ 0 h 175"/>
                <a:gd name="T6" fmla="*/ 0 w 148"/>
                <a:gd name="T7" fmla="*/ 0 h 175"/>
                <a:gd name="T8" fmla="*/ 0 w 148"/>
                <a:gd name="T9" fmla="*/ 0 h 175"/>
                <a:gd name="T10" fmla="*/ 0 w 148"/>
                <a:gd name="T11" fmla="*/ 0 h 175"/>
                <a:gd name="T12" fmla="*/ 0 w 148"/>
                <a:gd name="T13" fmla="*/ 0 h 175"/>
                <a:gd name="T14" fmla="*/ 0 w 148"/>
                <a:gd name="T15" fmla="*/ 0 h 175"/>
                <a:gd name="T16" fmla="*/ 0 w 148"/>
                <a:gd name="T17" fmla="*/ 0 h 175"/>
                <a:gd name="T18" fmla="*/ 0 w 148"/>
                <a:gd name="T19" fmla="*/ 0 h 175"/>
                <a:gd name="T20" fmla="*/ 0 w 148"/>
                <a:gd name="T21" fmla="*/ 0 h 175"/>
                <a:gd name="T22" fmla="*/ 0 w 148"/>
                <a:gd name="T23" fmla="*/ 0 h 175"/>
                <a:gd name="T24" fmla="*/ 0 w 148"/>
                <a:gd name="T25" fmla="*/ 0 h 175"/>
                <a:gd name="T26" fmla="*/ 0 w 148"/>
                <a:gd name="T27" fmla="*/ 0 h 1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175"/>
                <a:gd name="T44" fmla="*/ 148 w 148"/>
                <a:gd name="T45" fmla="*/ 175 h 1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175">
                  <a:moveTo>
                    <a:pt x="147" y="39"/>
                  </a:moveTo>
                  <a:lnTo>
                    <a:pt x="123" y="11"/>
                  </a:lnTo>
                  <a:lnTo>
                    <a:pt x="96" y="0"/>
                  </a:lnTo>
                  <a:lnTo>
                    <a:pt x="61" y="0"/>
                  </a:lnTo>
                  <a:lnTo>
                    <a:pt x="35" y="11"/>
                  </a:lnTo>
                  <a:lnTo>
                    <a:pt x="12" y="39"/>
                  </a:lnTo>
                  <a:lnTo>
                    <a:pt x="0" y="73"/>
                  </a:lnTo>
                  <a:lnTo>
                    <a:pt x="0" y="101"/>
                  </a:lnTo>
                  <a:lnTo>
                    <a:pt x="12" y="136"/>
                  </a:lnTo>
                  <a:lnTo>
                    <a:pt x="35" y="162"/>
                  </a:lnTo>
                  <a:lnTo>
                    <a:pt x="61" y="174"/>
                  </a:lnTo>
                  <a:lnTo>
                    <a:pt x="96" y="174"/>
                  </a:lnTo>
                  <a:lnTo>
                    <a:pt x="123" y="162"/>
                  </a:lnTo>
                  <a:lnTo>
                    <a:pt x="147" y="13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6" name="Freeform 375"/>
            <p:cNvSpPr>
              <a:spLocks noChangeArrowheads="1"/>
            </p:cNvSpPr>
            <p:nvPr/>
          </p:nvSpPr>
          <p:spPr bwMode="auto">
            <a:xfrm>
              <a:off x="3003" y="3300"/>
              <a:ext cx="39" cy="58"/>
            </a:xfrm>
            <a:custGeom>
              <a:avLst/>
              <a:gdLst>
                <a:gd name="T0" fmla="*/ 0 w 171"/>
                <a:gd name="T1" fmla="*/ 0 h 255"/>
                <a:gd name="T2" fmla="*/ 0 w 171"/>
                <a:gd name="T3" fmla="*/ 0 h 255"/>
                <a:gd name="T4" fmla="*/ 0 w 171"/>
                <a:gd name="T5" fmla="*/ 0 h 255"/>
                <a:gd name="T6" fmla="*/ 0 w 171"/>
                <a:gd name="T7" fmla="*/ 0 h 255"/>
                <a:gd name="T8" fmla="*/ 0 w 171"/>
                <a:gd name="T9" fmla="*/ 0 h 255"/>
                <a:gd name="T10" fmla="*/ 0 w 171"/>
                <a:gd name="T11" fmla="*/ 0 h 255"/>
                <a:gd name="T12" fmla="*/ 0 w 171"/>
                <a:gd name="T13" fmla="*/ 0 h 255"/>
                <a:gd name="T14" fmla="*/ 0 w 171"/>
                <a:gd name="T15" fmla="*/ 0 h 255"/>
                <a:gd name="T16" fmla="*/ 0 w 171"/>
                <a:gd name="T17" fmla="*/ 0 h 255"/>
                <a:gd name="T18" fmla="*/ 0 w 171"/>
                <a:gd name="T19" fmla="*/ 0 h 255"/>
                <a:gd name="T20" fmla="*/ 0 w 171"/>
                <a:gd name="T21" fmla="*/ 0 h 2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1"/>
                <a:gd name="T34" fmla="*/ 0 h 255"/>
                <a:gd name="T35" fmla="*/ 171 w 171"/>
                <a:gd name="T36" fmla="*/ 255 h 2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1" h="255">
                  <a:moveTo>
                    <a:pt x="0" y="254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47" y="11"/>
                  </a:lnTo>
                  <a:lnTo>
                    <a:pt x="159" y="19"/>
                  </a:lnTo>
                  <a:lnTo>
                    <a:pt x="170" y="46"/>
                  </a:lnTo>
                  <a:lnTo>
                    <a:pt x="170" y="80"/>
                  </a:lnTo>
                  <a:lnTo>
                    <a:pt x="159" y="107"/>
                  </a:lnTo>
                  <a:lnTo>
                    <a:pt x="147" y="119"/>
                  </a:lnTo>
                  <a:lnTo>
                    <a:pt x="108" y="131"/>
                  </a:lnTo>
                  <a:lnTo>
                    <a:pt x="0" y="131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7" name="Freeform 376"/>
            <p:cNvSpPr>
              <a:spLocks noChangeArrowheads="1"/>
            </p:cNvSpPr>
            <p:nvPr/>
          </p:nvSpPr>
          <p:spPr bwMode="auto">
            <a:xfrm>
              <a:off x="3062" y="3318"/>
              <a:ext cx="35" cy="40"/>
            </a:xfrm>
            <a:custGeom>
              <a:avLst/>
              <a:gdLst>
                <a:gd name="T0" fmla="*/ 0 w 156"/>
                <a:gd name="T1" fmla="*/ 0 h 175"/>
                <a:gd name="T2" fmla="*/ 0 w 156"/>
                <a:gd name="T3" fmla="*/ 0 h 175"/>
                <a:gd name="T4" fmla="*/ 0 w 156"/>
                <a:gd name="T5" fmla="*/ 0 h 175"/>
                <a:gd name="T6" fmla="*/ 0 w 156"/>
                <a:gd name="T7" fmla="*/ 0 h 175"/>
                <a:gd name="T8" fmla="*/ 0 w 156"/>
                <a:gd name="T9" fmla="*/ 0 h 175"/>
                <a:gd name="T10" fmla="*/ 0 w 156"/>
                <a:gd name="T11" fmla="*/ 0 h 175"/>
                <a:gd name="T12" fmla="*/ 0 w 156"/>
                <a:gd name="T13" fmla="*/ 0 h 175"/>
                <a:gd name="T14" fmla="*/ 0 w 156"/>
                <a:gd name="T15" fmla="*/ 0 h 175"/>
                <a:gd name="T16" fmla="*/ 0 w 156"/>
                <a:gd name="T17" fmla="*/ 0 h 175"/>
                <a:gd name="T18" fmla="*/ 0 w 156"/>
                <a:gd name="T19" fmla="*/ 0 h 175"/>
                <a:gd name="T20" fmla="*/ 0 w 156"/>
                <a:gd name="T21" fmla="*/ 0 h 175"/>
                <a:gd name="T22" fmla="*/ 0 w 156"/>
                <a:gd name="T23" fmla="*/ 0 h 175"/>
                <a:gd name="T24" fmla="*/ 0 w 156"/>
                <a:gd name="T25" fmla="*/ 0 h 175"/>
                <a:gd name="T26" fmla="*/ 0 w 156"/>
                <a:gd name="T27" fmla="*/ 0 h 175"/>
                <a:gd name="T28" fmla="*/ 0 w 156"/>
                <a:gd name="T29" fmla="*/ 0 h 175"/>
                <a:gd name="T30" fmla="*/ 0 w 156"/>
                <a:gd name="T31" fmla="*/ 0 h 175"/>
                <a:gd name="T32" fmla="*/ 0 w 156"/>
                <a:gd name="T33" fmla="*/ 0 h 175"/>
                <a:gd name="T34" fmla="*/ 0 w 156"/>
                <a:gd name="T35" fmla="*/ 0 h 1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75"/>
                <a:gd name="T56" fmla="*/ 156 w 156"/>
                <a:gd name="T57" fmla="*/ 175 h 1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75">
                  <a:moveTo>
                    <a:pt x="35" y="11"/>
                  </a:moveTo>
                  <a:lnTo>
                    <a:pt x="61" y="0"/>
                  </a:lnTo>
                  <a:lnTo>
                    <a:pt x="35" y="11"/>
                  </a:lnTo>
                  <a:lnTo>
                    <a:pt x="12" y="39"/>
                  </a:lnTo>
                  <a:lnTo>
                    <a:pt x="0" y="73"/>
                  </a:lnTo>
                  <a:lnTo>
                    <a:pt x="0" y="101"/>
                  </a:lnTo>
                  <a:lnTo>
                    <a:pt x="12" y="136"/>
                  </a:lnTo>
                  <a:lnTo>
                    <a:pt x="35" y="162"/>
                  </a:lnTo>
                  <a:lnTo>
                    <a:pt x="61" y="174"/>
                  </a:lnTo>
                  <a:lnTo>
                    <a:pt x="96" y="174"/>
                  </a:lnTo>
                  <a:lnTo>
                    <a:pt x="124" y="162"/>
                  </a:lnTo>
                  <a:lnTo>
                    <a:pt x="143" y="136"/>
                  </a:lnTo>
                  <a:lnTo>
                    <a:pt x="155" y="101"/>
                  </a:lnTo>
                  <a:lnTo>
                    <a:pt x="155" y="73"/>
                  </a:lnTo>
                  <a:lnTo>
                    <a:pt x="143" y="39"/>
                  </a:lnTo>
                  <a:lnTo>
                    <a:pt x="124" y="11"/>
                  </a:lnTo>
                  <a:lnTo>
                    <a:pt x="96" y="0"/>
                  </a:lnTo>
                  <a:lnTo>
                    <a:pt x="61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8" name="Freeform 377"/>
            <p:cNvSpPr>
              <a:spLocks noChangeArrowheads="1"/>
            </p:cNvSpPr>
            <p:nvPr/>
          </p:nvSpPr>
          <p:spPr bwMode="auto">
            <a:xfrm>
              <a:off x="3114" y="3318"/>
              <a:ext cx="31" cy="40"/>
            </a:xfrm>
            <a:custGeom>
              <a:avLst/>
              <a:gdLst>
                <a:gd name="T0" fmla="*/ 0 w 136"/>
                <a:gd name="T1" fmla="*/ 0 h 175"/>
                <a:gd name="T2" fmla="*/ 0 w 136"/>
                <a:gd name="T3" fmla="*/ 0 h 175"/>
                <a:gd name="T4" fmla="*/ 0 w 136"/>
                <a:gd name="T5" fmla="*/ 0 h 175"/>
                <a:gd name="T6" fmla="*/ 0 w 136"/>
                <a:gd name="T7" fmla="*/ 0 h 175"/>
                <a:gd name="T8" fmla="*/ 0 w 136"/>
                <a:gd name="T9" fmla="*/ 0 h 175"/>
                <a:gd name="T10" fmla="*/ 0 w 136"/>
                <a:gd name="T11" fmla="*/ 0 h 175"/>
                <a:gd name="T12" fmla="*/ 0 w 136"/>
                <a:gd name="T13" fmla="*/ 0 h 175"/>
                <a:gd name="T14" fmla="*/ 0 w 136"/>
                <a:gd name="T15" fmla="*/ 0 h 175"/>
                <a:gd name="T16" fmla="*/ 0 w 136"/>
                <a:gd name="T17" fmla="*/ 0 h 175"/>
                <a:gd name="T18" fmla="*/ 0 w 136"/>
                <a:gd name="T19" fmla="*/ 0 h 175"/>
                <a:gd name="T20" fmla="*/ 0 w 136"/>
                <a:gd name="T21" fmla="*/ 0 h 175"/>
                <a:gd name="T22" fmla="*/ 0 w 136"/>
                <a:gd name="T23" fmla="*/ 0 h 175"/>
                <a:gd name="T24" fmla="*/ 0 w 136"/>
                <a:gd name="T25" fmla="*/ 0 h 175"/>
                <a:gd name="T26" fmla="*/ 0 w 136"/>
                <a:gd name="T27" fmla="*/ 0 h 175"/>
                <a:gd name="T28" fmla="*/ 0 w 136"/>
                <a:gd name="T29" fmla="*/ 0 h 175"/>
                <a:gd name="T30" fmla="*/ 0 w 136"/>
                <a:gd name="T31" fmla="*/ 0 h 175"/>
                <a:gd name="T32" fmla="*/ 0 w 136"/>
                <a:gd name="T33" fmla="*/ 0 h 175"/>
                <a:gd name="T34" fmla="*/ 0 w 136"/>
                <a:gd name="T35" fmla="*/ 0 h 1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"/>
                <a:gd name="T55" fmla="*/ 0 h 175"/>
                <a:gd name="T56" fmla="*/ 136 w 136"/>
                <a:gd name="T57" fmla="*/ 175 h 1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" h="175">
                  <a:moveTo>
                    <a:pt x="118" y="11"/>
                  </a:moveTo>
                  <a:lnTo>
                    <a:pt x="135" y="39"/>
                  </a:lnTo>
                  <a:lnTo>
                    <a:pt x="118" y="11"/>
                  </a:lnTo>
                  <a:lnTo>
                    <a:pt x="84" y="0"/>
                  </a:lnTo>
                  <a:lnTo>
                    <a:pt x="45" y="0"/>
                  </a:lnTo>
                  <a:lnTo>
                    <a:pt x="11" y="11"/>
                  </a:lnTo>
                  <a:lnTo>
                    <a:pt x="0" y="39"/>
                  </a:lnTo>
                  <a:lnTo>
                    <a:pt x="11" y="62"/>
                  </a:lnTo>
                  <a:lnTo>
                    <a:pt x="34" y="73"/>
                  </a:lnTo>
                  <a:lnTo>
                    <a:pt x="97" y="89"/>
                  </a:lnTo>
                  <a:lnTo>
                    <a:pt x="118" y="101"/>
                  </a:lnTo>
                  <a:lnTo>
                    <a:pt x="135" y="123"/>
                  </a:lnTo>
                  <a:lnTo>
                    <a:pt x="135" y="136"/>
                  </a:lnTo>
                  <a:lnTo>
                    <a:pt x="118" y="162"/>
                  </a:lnTo>
                  <a:lnTo>
                    <a:pt x="84" y="174"/>
                  </a:lnTo>
                  <a:lnTo>
                    <a:pt x="45" y="174"/>
                  </a:lnTo>
                  <a:lnTo>
                    <a:pt x="11" y="162"/>
                  </a:lnTo>
                  <a:lnTo>
                    <a:pt x="0" y="13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9" name="Freeform 378"/>
            <p:cNvSpPr>
              <a:spLocks noChangeArrowheads="1"/>
            </p:cNvSpPr>
            <p:nvPr/>
          </p:nvSpPr>
          <p:spPr bwMode="auto">
            <a:xfrm>
              <a:off x="3161" y="3300"/>
              <a:ext cx="14" cy="14"/>
            </a:xfrm>
            <a:custGeom>
              <a:avLst/>
              <a:gdLst>
                <a:gd name="T0" fmla="*/ 0 w 63"/>
                <a:gd name="T1" fmla="*/ 0 h 63"/>
                <a:gd name="T2" fmla="*/ 0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0 w 63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63"/>
                <a:gd name="T17" fmla="*/ 63 w 63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63">
                  <a:moveTo>
                    <a:pt x="0" y="35"/>
                  </a:moveTo>
                  <a:lnTo>
                    <a:pt x="30" y="62"/>
                  </a:lnTo>
                  <a:lnTo>
                    <a:pt x="62" y="35"/>
                  </a:lnTo>
                  <a:lnTo>
                    <a:pt x="30" y="0"/>
                  </a:lnTo>
                  <a:lnTo>
                    <a:pt x="0" y="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0" name="Line 379"/>
            <p:cNvSpPr>
              <a:spLocks noChangeShapeType="1"/>
            </p:cNvSpPr>
            <p:nvPr/>
          </p:nvSpPr>
          <p:spPr bwMode="auto">
            <a:xfrm>
              <a:off x="3164" y="3318"/>
              <a:ext cx="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1" name="Line 380"/>
            <p:cNvSpPr>
              <a:spLocks noChangeShapeType="1"/>
            </p:cNvSpPr>
            <p:nvPr/>
          </p:nvSpPr>
          <p:spPr bwMode="auto">
            <a:xfrm flipV="1">
              <a:off x="3191" y="3299"/>
              <a:ext cx="1" cy="4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2" name="Freeform 381"/>
            <p:cNvSpPr>
              <a:spLocks noChangeArrowheads="1"/>
            </p:cNvSpPr>
            <p:nvPr/>
          </p:nvSpPr>
          <p:spPr bwMode="auto">
            <a:xfrm>
              <a:off x="3191" y="3346"/>
              <a:ext cx="14" cy="14"/>
            </a:xfrm>
            <a:custGeom>
              <a:avLst/>
              <a:gdLst>
                <a:gd name="T0" fmla="*/ 0 w 63"/>
                <a:gd name="T1" fmla="*/ 0 h 63"/>
                <a:gd name="T2" fmla="*/ 0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63"/>
                <a:gd name="T14" fmla="*/ 63 w 63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63">
                  <a:moveTo>
                    <a:pt x="0" y="0"/>
                  </a:moveTo>
                  <a:lnTo>
                    <a:pt x="11" y="46"/>
                  </a:lnTo>
                  <a:lnTo>
                    <a:pt x="38" y="62"/>
                  </a:lnTo>
                  <a:lnTo>
                    <a:pt x="62" y="6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3" name="Line 382"/>
            <p:cNvSpPr>
              <a:spLocks noChangeShapeType="1"/>
            </p:cNvSpPr>
            <p:nvPr/>
          </p:nvSpPr>
          <p:spPr bwMode="auto">
            <a:xfrm flipH="1">
              <a:off x="3182" y="3318"/>
              <a:ext cx="21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4" name="Freeform 383"/>
            <p:cNvSpPr>
              <a:spLocks noChangeArrowheads="1"/>
            </p:cNvSpPr>
            <p:nvPr/>
          </p:nvSpPr>
          <p:spPr bwMode="auto">
            <a:xfrm>
              <a:off x="3221" y="3300"/>
              <a:ext cx="14" cy="14"/>
            </a:xfrm>
            <a:custGeom>
              <a:avLst/>
              <a:gdLst>
                <a:gd name="T0" fmla="*/ 0 w 63"/>
                <a:gd name="T1" fmla="*/ 0 h 63"/>
                <a:gd name="T2" fmla="*/ 0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0 w 63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63"/>
                <a:gd name="T17" fmla="*/ 63 w 63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63">
                  <a:moveTo>
                    <a:pt x="0" y="35"/>
                  </a:moveTo>
                  <a:lnTo>
                    <a:pt x="35" y="62"/>
                  </a:lnTo>
                  <a:lnTo>
                    <a:pt x="62" y="35"/>
                  </a:lnTo>
                  <a:lnTo>
                    <a:pt x="35" y="0"/>
                  </a:lnTo>
                  <a:lnTo>
                    <a:pt x="0" y="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" name="Line 384"/>
            <p:cNvSpPr>
              <a:spLocks noChangeShapeType="1"/>
            </p:cNvSpPr>
            <p:nvPr/>
          </p:nvSpPr>
          <p:spPr bwMode="auto">
            <a:xfrm>
              <a:off x="3224" y="3318"/>
              <a:ext cx="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6" name="Freeform 385"/>
            <p:cNvSpPr>
              <a:spLocks noChangeArrowheads="1"/>
            </p:cNvSpPr>
            <p:nvPr/>
          </p:nvSpPr>
          <p:spPr bwMode="auto">
            <a:xfrm>
              <a:off x="3243" y="3318"/>
              <a:ext cx="37" cy="40"/>
            </a:xfrm>
            <a:custGeom>
              <a:avLst/>
              <a:gdLst>
                <a:gd name="T0" fmla="*/ 0 w 163"/>
                <a:gd name="T1" fmla="*/ 0 h 175"/>
                <a:gd name="T2" fmla="*/ 0 w 163"/>
                <a:gd name="T3" fmla="*/ 0 h 175"/>
                <a:gd name="T4" fmla="*/ 0 w 163"/>
                <a:gd name="T5" fmla="*/ 0 h 175"/>
                <a:gd name="T6" fmla="*/ 0 w 163"/>
                <a:gd name="T7" fmla="*/ 0 h 175"/>
                <a:gd name="T8" fmla="*/ 0 w 163"/>
                <a:gd name="T9" fmla="*/ 0 h 175"/>
                <a:gd name="T10" fmla="*/ 0 w 163"/>
                <a:gd name="T11" fmla="*/ 0 h 175"/>
                <a:gd name="T12" fmla="*/ 0 w 163"/>
                <a:gd name="T13" fmla="*/ 0 h 175"/>
                <a:gd name="T14" fmla="*/ 0 w 163"/>
                <a:gd name="T15" fmla="*/ 0 h 175"/>
                <a:gd name="T16" fmla="*/ 0 w 163"/>
                <a:gd name="T17" fmla="*/ 0 h 175"/>
                <a:gd name="T18" fmla="*/ 0 w 163"/>
                <a:gd name="T19" fmla="*/ 0 h 175"/>
                <a:gd name="T20" fmla="*/ 0 w 163"/>
                <a:gd name="T21" fmla="*/ 0 h 175"/>
                <a:gd name="T22" fmla="*/ 0 w 163"/>
                <a:gd name="T23" fmla="*/ 0 h 175"/>
                <a:gd name="T24" fmla="*/ 0 w 163"/>
                <a:gd name="T25" fmla="*/ 0 h 175"/>
                <a:gd name="T26" fmla="*/ 0 w 163"/>
                <a:gd name="T27" fmla="*/ 0 h 175"/>
                <a:gd name="T28" fmla="*/ 0 w 163"/>
                <a:gd name="T29" fmla="*/ 0 h 175"/>
                <a:gd name="T30" fmla="*/ 0 w 163"/>
                <a:gd name="T31" fmla="*/ 0 h 175"/>
                <a:gd name="T32" fmla="*/ 0 w 163"/>
                <a:gd name="T33" fmla="*/ 0 h 175"/>
                <a:gd name="T34" fmla="*/ 0 w 163"/>
                <a:gd name="T35" fmla="*/ 0 h 1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3"/>
                <a:gd name="T55" fmla="*/ 0 h 175"/>
                <a:gd name="T56" fmla="*/ 163 w 163"/>
                <a:gd name="T57" fmla="*/ 175 h 1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3" h="175">
                  <a:moveTo>
                    <a:pt x="39" y="11"/>
                  </a:moveTo>
                  <a:lnTo>
                    <a:pt x="62" y="0"/>
                  </a:lnTo>
                  <a:lnTo>
                    <a:pt x="39" y="11"/>
                  </a:lnTo>
                  <a:lnTo>
                    <a:pt x="12" y="39"/>
                  </a:lnTo>
                  <a:lnTo>
                    <a:pt x="0" y="73"/>
                  </a:lnTo>
                  <a:lnTo>
                    <a:pt x="0" y="101"/>
                  </a:lnTo>
                  <a:lnTo>
                    <a:pt x="12" y="136"/>
                  </a:lnTo>
                  <a:lnTo>
                    <a:pt x="39" y="162"/>
                  </a:lnTo>
                  <a:lnTo>
                    <a:pt x="62" y="174"/>
                  </a:lnTo>
                  <a:lnTo>
                    <a:pt x="100" y="174"/>
                  </a:lnTo>
                  <a:lnTo>
                    <a:pt x="124" y="162"/>
                  </a:lnTo>
                  <a:lnTo>
                    <a:pt x="147" y="136"/>
                  </a:lnTo>
                  <a:lnTo>
                    <a:pt x="162" y="101"/>
                  </a:lnTo>
                  <a:lnTo>
                    <a:pt x="162" y="73"/>
                  </a:lnTo>
                  <a:lnTo>
                    <a:pt x="147" y="39"/>
                  </a:lnTo>
                  <a:lnTo>
                    <a:pt x="124" y="11"/>
                  </a:lnTo>
                  <a:lnTo>
                    <a:pt x="100" y="0"/>
                  </a:lnTo>
                  <a:lnTo>
                    <a:pt x="62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7" name="Line 386"/>
            <p:cNvSpPr>
              <a:spLocks noChangeShapeType="1"/>
            </p:cNvSpPr>
            <p:nvPr/>
          </p:nvSpPr>
          <p:spPr bwMode="auto">
            <a:xfrm>
              <a:off x="3297" y="3318"/>
              <a:ext cx="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8" name="Freeform 387"/>
            <p:cNvSpPr>
              <a:spLocks noChangeArrowheads="1"/>
            </p:cNvSpPr>
            <p:nvPr/>
          </p:nvSpPr>
          <p:spPr bwMode="auto">
            <a:xfrm>
              <a:off x="3297" y="3318"/>
              <a:ext cx="30" cy="40"/>
            </a:xfrm>
            <a:custGeom>
              <a:avLst/>
              <a:gdLst>
                <a:gd name="T0" fmla="*/ 0 w 133"/>
                <a:gd name="T1" fmla="*/ 0 h 175"/>
                <a:gd name="T2" fmla="*/ 0 w 133"/>
                <a:gd name="T3" fmla="*/ 0 h 175"/>
                <a:gd name="T4" fmla="*/ 0 w 133"/>
                <a:gd name="T5" fmla="*/ 0 h 175"/>
                <a:gd name="T6" fmla="*/ 0 w 133"/>
                <a:gd name="T7" fmla="*/ 0 h 175"/>
                <a:gd name="T8" fmla="*/ 0 w 133"/>
                <a:gd name="T9" fmla="*/ 0 h 175"/>
                <a:gd name="T10" fmla="*/ 0 w 133"/>
                <a:gd name="T11" fmla="*/ 0 h 175"/>
                <a:gd name="T12" fmla="*/ 0 w 133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175"/>
                <a:gd name="T23" fmla="*/ 133 w 133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175">
                  <a:moveTo>
                    <a:pt x="0" y="50"/>
                  </a:moveTo>
                  <a:lnTo>
                    <a:pt x="34" y="11"/>
                  </a:lnTo>
                  <a:lnTo>
                    <a:pt x="58" y="0"/>
                  </a:lnTo>
                  <a:lnTo>
                    <a:pt x="93" y="0"/>
                  </a:lnTo>
                  <a:lnTo>
                    <a:pt x="121" y="11"/>
                  </a:lnTo>
                  <a:lnTo>
                    <a:pt x="132" y="50"/>
                  </a:lnTo>
                  <a:lnTo>
                    <a:pt x="132" y="174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9" name="Line 388"/>
            <p:cNvSpPr>
              <a:spLocks noChangeShapeType="1"/>
            </p:cNvSpPr>
            <p:nvPr/>
          </p:nvSpPr>
          <p:spPr bwMode="auto">
            <a:xfrm flipV="1">
              <a:off x="2423" y="1637"/>
              <a:ext cx="1" cy="6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0" name="Line 389"/>
            <p:cNvSpPr>
              <a:spLocks noChangeShapeType="1"/>
            </p:cNvSpPr>
            <p:nvPr/>
          </p:nvSpPr>
          <p:spPr bwMode="auto">
            <a:xfrm>
              <a:off x="2461" y="1639"/>
              <a:ext cx="1" cy="5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1" name="Line 390"/>
            <p:cNvSpPr>
              <a:spLocks noChangeShapeType="1"/>
            </p:cNvSpPr>
            <p:nvPr/>
          </p:nvSpPr>
          <p:spPr bwMode="auto">
            <a:xfrm flipH="1">
              <a:off x="2422" y="1667"/>
              <a:ext cx="40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2" name="Freeform 391"/>
            <p:cNvSpPr>
              <a:spLocks noChangeArrowheads="1"/>
            </p:cNvSpPr>
            <p:nvPr/>
          </p:nvSpPr>
          <p:spPr bwMode="auto">
            <a:xfrm>
              <a:off x="2484" y="1658"/>
              <a:ext cx="36" cy="39"/>
            </a:xfrm>
            <a:custGeom>
              <a:avLst/>
              <a:gdLst>
                <a:gd name="T0" fmla="*/ 0 w 160"/>
                <a:gd name="T1" fmla="*/ 0 h 171"/>
                <a:gd name="T2" fmla="*/ 0 w 160"/>
                <a:gd name="T3" fmla="*/ 0 h 171"/>
                <a:gd name="T4" fmla="*/ 0 w 160"/>
                <a:gd name="T5" fmla="*/ 0 h 171"/>
                <a:gd name="T6" fmla="*/ 0 w 160"/>
                <a:gd name="T7" fmla="*/ 0 h 171"/>
                <a:gd name="T8" fmla="*/ 0 w 160"/>
                <a:gd name="T9" fmla="*/ 0 h 171"/>
                <a:gd name="T10" fmla="*/ 0 w 160"/>
                <a:gd name="T11" fmla="*/ 0 h 171"/>
                <a:gd name="T12" fmla="*/ 0 w 160"/>
                <a:gd name="T13" fmla="*/ 0 h 171"/>
                <a:gd name="T14" fmla="*/ 0 w 160"/>
                <a:gd name="T15" fmla="*/ 0 h 171"/>
                <a:gd name="T16" fmla="*/ 0 w 160"/>
                <a:gd name="T17" fmla="*/ 0 h 171"/>
                <a:gd name="T18" fmla="*/ 0 w 160"/>
                <a:gd name="T19" fmla="*/ 0 h 171"/>
                <a:gd name="T20" fmla="*/ 0 w 160"/>
                <a:gd name="T21" fmla="*/ 0 h 171"/>
                <a:gd name="T22" fmla="*/ 0 w 160"/>
                <a:gd name="T23" fmla="*/ 0 h 171"/>
                <a:gd name="T24" fmla="*/ 0 w 160"/>
                <a:gd name="T25" fmla="*/ 0 h 171"/>
                <a:gd name="T26" fmla="*/ 0 w 160"/>
                <a:gd name="T27" fmla="*/ 0 h 171"/>
                <a:gd name="T28" fmla="*/ 0 w 160"/>
                <a:gd name="T29" fmla="*/ 0 h 171"/>
                <a:gd name="T30" fmla="*/ 0 w 160"/>
                <a:gd name="T31" fmla="*/ 0 h 171"/>
                <a:gd name="T32" fmla="*/ 0 w 160"/>
                <a:gd name="T33" fmla="*/ 0 h 171"/>
                <a:gd name="T34" fmla="*/ 0 w 160"/>
                <a:gd name="T35" fmla="*/ 0 h 1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0"/>
                <a:gd name="T55" fmla="*/ 0 h 171"/>
                <a:gd name="T56" fmla="*/ 160 w 160"/>
                <a:gd name="T57" fmla="*/ 171 h 1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0" h="171">
                  <a:moveTo>
                    <a:pt x="34" y="15"/>
                  </a:moveTo>
                  <a:lnTo>
                    <a:pt x="57" y="0"/>
                  </a:lnTo>
                  <a:lnTo>
                    <a:pt x="34" y="15"/>
                  </a:lnTo>
                  <a:lnTo>
                    <a:pt x="7" y="38"/>
                  </a:lnTo>
                  <a:lnTo>
                    <a:pt x="0" y="74"/>
                  </a:lnTo>
                  <a:lnTo>
                    <a:pt x="0" y="96"/>
                  </a:lnTo>
                  <a:lnTo>
                    <a:pt x="7" y="134"/>
                  </a:lnTo>
                  <a:lnTo>
                    <a:pt x="34" y="158"/>
                  </a:lnTo>
                  <a:lnTo>
                    <a:pt x="57" y="170"/>
                  </a:lnTo>
                  <a:lnTo>
                    <a:pt x="97" y="170"/>
                  </a:lnTo>
                  <a:lnTo>
                    <a:pt x="120" y="158"/>
                  </a:lnTo>
                  <a:lnTo>
                    <a:pt x="143" y="134"/>
                  </a:lnTo>
                  <a:lnTo>
                    <a:pt x="159" y="96"/>
                  </a:lnTo>
                  <a:lnTo>
                    <a:pt x="159" y="74"/>
                  </a:lnTo>
                  <a:lnTo>
                    <a:pt x="143" y="38"/>
                  </a:lnTo>
                  <a:lnTo>
                    <a:pt x="120" y="15"/>
                  </a:lnTo>
                  <a:lnTo>
                    <a:pt x="97" y="0"/>
                  </a:lnTo>
                  <a:lnTo>
                    <a:pt x="57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3" name="Freeform 392"/>
            <p:cNvSpPr>
              <a:spLocks noChangeArrowheads="1"/>
            </p:cNvSpPr>
            <p:nvPr/>
          </p:nvSpPr>
          <p:spPr bwMode="auto">
            <a:xfrm>
              <a:off x="2536" y="1658"/>
              <a:ext cx="30" cy="39"/>
            </a:xfrm>
            <a:custGeom>
              <a:avLst/>
              <a:gdLst>
                <a:gd name="T0" fmla="*/ 0 w 132"/>
                <a:gd name="T1" fmla="*/ 0 h 171"/>
                <a:gd name="T2" fmla="*/ 0 w 132"/>
                <a:gd name="T3" fmla="*/ 0 h 171"/>
                <a:gd name="T4" fmla="*/ 0 w 132"/>
                <a:gd name="T5" fmla="*/ 0 h 171"/>
                <a:gd name="T6" fmla="*/ 0 w 132"/>
                <a:gd name="T7" fmla="*/ 0 h 171"/>
                <a:gd name="T8" fmla="*/ 0 w 132"/>
                <a:gd name="T9" fmla="*/ 0 h 171"/>
                <a:gd name="T10" fmla="*/ 0 w 132"/>
                <a:gd name="T11" fmla="*/ 0 h 171"/>
                <a:gd name="T12" fmla="*/ 0 w 13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171"/>
                <a:gd name="T23" fmla="*/ 132 w 132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171">
                  <a:moveTo>
                    <a:pt x="0" y="0"/>
                  </a:moveTo>
                  <a:lnTo>
                    <a:pt x="0" y="119"/>
                  </a:lnTo>
                  <a:lnTo>
                    <a:pt x="11" y="158"/>
                  </a:lnTo>
                  <a:lnTo>
                    <a:pt x="34" y="170"/>
                  </a:lnTo>
                  <a:lnTo>
                    <a:pt x="69" y="170"/>
                  </a:lnTo>
                  <a:lnTo>
                    <a:pt x="96" y="158"/>
                  </a:lnTo>
                  <a:lnTo>
                    <a:pt x="131" y="119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4" name="Line 393"/>
            <p:cNvSpPr>
              <a:spLocks noChangeShapeType="1"/>
            </p:cNvSpPr>
            <p:nvPr/>
          </p:nvSpPr>
          <p:spPr bwMode="auto">
            <a:xfrm flipV="1">
              <a:off x="2566" y="1657"/>
              <a:ext cx="1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5" name="Freeform 394"/>
            <p:cNvSpPr>
              <a:spLocks noChangeArrowheads="1"/>
            </p:cNvSpPr>
            <p:nvPr/>
          </p:nvSpPr>
          <p:spPr bwMode="auto">
            <a:xfrm>
              <a:off x="2588" y="1658"/>
              <a:ext cx="30" cy="39"/>
            </a:xfrm>
            <a:custGeom>
              <a:avLst/>
              <a:gdLst>
                <a:gd name="T0" fmla="*/ 0 w 132"/>
                <a:gd name="T1" fmla="*/ 0 h 171"/>
                <a:gd name="T2" fmla="*/ 0 w 132"/>
                <a:gd name="T3" fmla="*/ 0 h 171"/>
                <a:gd name="T4" fmla="*/ 0 w 132"/>
                <a:gd name="T5" fmla="*/ 0 h 171"/>
                <a:gd name="T6" fmla="*/ 0 w 132"/>
                <a:gd name="T7" fmla="*/ 0 h 171"/>
                <a:gd name="T8" fmla="*/ 0 w 132"/>
                <a:gd name="T9" fmla="*/ 0 h 171"/>
                <a:gd name="T10" fmla="*/ 0 w 132"/>
                <a:gd name="T11" fmla="*/ 0 h 171"/>
                <a:gd name="T12" fmla="*/ 0 w 132"/>
                <a:gd name="T13" fmla="*/ 0 h 171"/>
                <a:gd name="T14" fmla="*/ 0 w 132"/>
                <a:gd name="T15" fmla="*/ 0 h 171"/>
                <a:gd name="T16" fmla="*/ 0 w 132"/>
                <a:gd name="T17" fmla="*/ 0 h 171"/>
                <a:gd name="T18" fmla="*/ 0 w 132"/>
                <a:gd name="T19" fmla="*/ 0 h 171"/>
                <a:gd name="T20" fmla="*/ 0 w 132"/>
                <a:gd name="T21" fmla="*/ 0 h 171"/>
                <a:gd name="T22" fmla="*/ 0 w 132"/>
                <a:gd name="T23" fmla="*/ 0 h 171"/>
                <a:gd name="T24" fmla="*/ 0 w 132"/>
                <a:gd name="T25" fmla="*/ 0 h 171"/>
                <a:gd name="T26" fmla="*/ 0 w 132"/>
                <a:gd name="T27" fmla="*/ 0 h 171"/>
                <a:gd name="T28" fmla="*/ 0 w 132"/>
                <a:gd name="T29" fmla="*/ 0 h 171"/>
                <a:gd name="T30" fmla="*/ 0 w 132"/>
                <a:gd name="T31" fmla="*/ 0 h 171"/>
                <a:gd name="T32" fmla="*/ 0 w 132"/>
                <a:gd name="T33" fmla="*/ 0 h 171"/>
                <a:gd name="T34" fmla="*/ 0 w 132"/>
                <a:gd name="T35" fmla="*/ 0 h 1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71"/>
                <a:gd name="T56" fmla="*/ 132 w 132"/>
                <a:gd name="T57" fmla="*/ 171 h 1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71">
                  <a:moveTo>
                    <a:pt x="120" y="15"/>
                  </a:moveTo>
                  <a:lnTo>
                    <a:pt x="131" y="38"/>
                  </a:lnTo>
                  <a:lnTo>
                    <a:pt x="120" y="15"/>
                  </a:lnTo>
                  <a:lnTo>
                    <a:pt x="85" y="0"/>
                  </a:lnTo>
                  <a:lnTo>
                    <a:pt x="47" y="0"/>
                  </a:lnTo>
                  <a:lnTo>
                    <a:pt x="12" y="15"/>
                  </a:lnTo>
                  <a:lnTo>
                    <a:pt x="0" y="38"/>
                  </a:lnTo>
                  <a:lnTo>
                    <a:pt x="12" y="61"/>
                  </a:lnTo>
                  <a:lnTo>
                    <a:pt x="34" y="74"/>
                  </a:lnTo>
                  <a:lnTo>
                    <a:pt x="93" y="85"/>
                  </a:lnTo>
                  <a:lnTo>
                    <a:pt x="120" y="96"/>
                  </a:lnTo>
                  <a:lnTo>
                    <a:pt x="131" y="119"/>
                  </a:lnTo>
                  <a:lnTo>
                    <a:pt x="131" y="134"/>
                  </a:lnTo>
                  <a:lnTo>
                    <a:pt x="120" y="158"/>
                  </a:lnTo>
                  <a:lnTo>
                    <a:pt x="85" y="170"/>
                  </a:lnTo>
                  <a:lnTo>
                    <a:pt x="47" y="170"/>
                  </a:lnTo>
                  <a:lnTo>
                    <a:pt x="12" y="158"/>
                  </a:lnTo>
                  <a:lnTo>
                    <a:pt x="0" y="134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" name="Freeform 395"/>
            <p:cNvSpPr>
              <a:spLocks noChangeArrowheads="1"/>
            </p:cNvSpPr>
            <p:nvPr/>
          </p:nvSpPr>
          <p:spPr bwMode="auto">
            <a:xfrm>
              <a:off x="2635" y="1658"/>
              <a:ext cx="34" cy="39"/>
            </a:xfrm>
            <a:custGeom>
              <a:avLst/>
              <a:gdLst>
                <a:gd name="T0" fmla="*/ 0 w 148"/>
                <a:gd name="T1" fmla="*/ 0 h 171"/>
                <a:gd name="T2" fmla="*/ 0 w 148"/>
                <a:gd name="T3" fmla="*/ 0 h 171"/>
                <a:gd name="T4" fmla="*/ 0 w 148"/>
                <a:gd name="T5" fmla="*/ 0 h 171"/>
                <a:gd name="T6" fmla="*/ 0 w 148"/>
                <a:gd name="T7" fmla="*/ 0 h 171"/>
                <a:gd name="T8" fmla="*/ 0 w 148"/>
                <a:gd name="T9" fmla="*/ 0 h 171"/>
                <a:gd name="T10" fmla="*/ 0 w 148"/>
                <a:gd name="T11" fmla="*/ 0 h 171"/>
                <a:gd name="T12" fmla="*/ 0 w 148"/>
                <a:gd name="T13" fmla="*/ 0 h 171"/>
                <a:gd name="T14" fmla="*/ 0 w 148"/>
                <a:gd name="T15" fmla="*/ 0 h 171"/>
                <a:gd name="T16" fmla="*/ 0 w 148"/>
                <a:gd name="T17" fmla="*/ 0 h 171"/>
                <a:gd name="T18" fmla="*/ 0 w 148"/>
                <a:gd name="T19" fmla="*/ 0 h 171"/>
                <a:gd name="T20" fmla="*/ 0 w 148"/>
                <a:gd name="T21" fmla="*/ 0 h 171"/>
                <a:gd name="T22" fmla="*/ 0 w 148"/>
                <a:gd name="T23" fmla="*/ 0 h 171"/>
                <a:gd name="T24" fmla="*/ 0 w 148"/>
                <a:gd name="T25" fmla="*/ 0 h 171"/>
                <a:gd name="T26" fmla="*/ 0 w 148"/>
                <a:gd name="T27" fmla="*/ 0 h 171"/>
                <a:gd name="T28" fmla="*/ 0 w 148"/>
                <a:gd name="T29" fmla="*/ 0 h 171"/>
                <a:gd name="T30" fmla="*/ 0 w 148"/>
                <a:gd name="T31" fmla="*/ 0 h 171"/>
                <a:gd name="T32" fmla="*/ 0 w 148"/>
                <a:gd name="T33" fmla="*/ 0 h 1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8"/>
                <a:gd name="T52" fmla="*/ 0 h 171"/>
                <a:gd name="T53" fmla="*/ 148 w 148"/>
                <a:gd name="T54" fmla="*/ 171 h 1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8" h="171">
                  <a:moveTo>
                    <a:pt x="0" y="74"/>
                  </a:moveTo>
                  <a:lnTo>
                    <a:pt x="147" y="74"/>
                  </a:lnTo>
                  <a:lnTo>
                    <a:pt x="147" y="50"/>
                  </a:lnTo>
                  <a:lnTo>
                    <a:pt x="136" y="26"/>
                  </a:lnTo>
                  <a:lnTo>
                    <a:pt x="123" y="15"/>
                  </a:lnTo>
                  <a:lnTo>
                    <a:pt x="100" y="0"/>
                  </a:lnTo>
                  <a:lnTo>
                    <a:pt x="61" y="0"/>
                  </a:lnTo>
                  <a:lnTo>
                    <a:pt x="39" y="15"/>
                  </a:lnTo>
                  <a:lnTo>
                    <a:pt x="11" y="38"/>
                  </a:lnTo>
                  <a:lnTo>
                    <a:pt x="0" y="74"/>
                  </a:lnTo>
                  <a:lnTo>
                    <a:pt x="0" y="96"/>
                  </a:lnTo>
                  <a:lnTo>
                    <a:pt x="11" y="134"/>
                  </a:lnTo>
                  <a:lnTo>
                    <a:pt x="39" y="158"/>
                  </a:lnTo>
                  <a:lnTo>
                    <a:pt x="61" y="170"/>
                  </a:lnTo>
                  <a:lnTo>
                    <a:pt x="100" y="170"/>
                  </a:lnTo>
                  <a:lnTo>
                    <a:pt x="123" y="158"/>
                  </a:lnTo>
                  <a:lnTo>
                    <a:pt x="147" y="134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" name="Freeform 396"/>
            <p:cNvSpPr>
              <a:spLocks noChangeArrowheads="1"/>
            </p:cNvSpPr>
            <p:nvPr/>
          </p:nvSpPr>
          <p:spPr bwMode="auto">
            <a:xfrm>
              <a:off x="2724" y="1639"/>
              <a:ext cx="35" cy="58"/>
            </a:xfrm>
            <a:custGeom>
              <a:avLst/>
              <a:gdLst>
                <a:gd name="T0" fmla="*/ 0 w 155"/>
                <a:gd name="T1" fmla="*/ 0 h 255"/>
                <a:gd name="T2" fmla="*/ 0 w 155"/>
                <a:gd name="T3" fmla="*/ 0 h 255"/>
                <a:gd name="T4" fmla="*/ 0 w 155"/>
                <a:gd name="T5" fmla="*/ 0 h 255"/>
                <a:gd name="T6" fmla="*/ 0 60000 65536"/>
                <a:gd name="T7" fmla="*/ 0 60000 65536"/>
                <a:gd name="T8" fmla="*/ 0 60000 65536"/>
                <a:gd name="T9" fmla="*/ 0 w 155"/>
                <a:gd name="T10" fmla="*/ 0 h 255"/>
                <a:gd name="T11" fmla="*/ 155 w 155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5" h="255">
                  <a:moveTo>
                    <a:pt x="0" y="254"/>
                  </a:moveTo>
                  <a:lnTo>
                    <a:pt x="0" y="0"/>
                  </a:lnTo>
                  <a:lnTo>
                    <a:pt x="154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" name="Line 397"/>
            <p:cNvSpPr>
              <a:spLocks noChangeShapeType="1"/>
            </p:cNvSpPr>
            <p:nvPr/>
          </p:nvSpPr>
          <p:spPr bwMode="auto">
            <a:xfrm flipH="1">
              <a:off x="2723" y="1667"/>
              <a:ext cx="23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" name="Line 398"/>
            <p:cNvSpPr>
              <a:spLocks noChangeShapeType="1"/>
            </p:cNvSpPr>
            <p:nvPr/>
          </p:nvSpPr>
          <p:spPr bwMode="auto">
            <a:xfrm>
              <a:off x="2724" y="1697"/>
              <a:ext cx="35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" name="Line 399"/>
            <p:cNvSpPr>
              <a:spLocks noChangeShapeType="1"/>
            </p:cNvSpPr>
            <p:nvPr/>
          </p:nvSpPr>
          <p:spPr bwMode="auto">
            <a:xfrm flipV="1">
              <a:off x="2775" y="1637"/>
              <a:ext cx="1" cy="6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" name="Freeform 400"/>
            <p:cNvSpPr>
              <a:spLocks noChangeArrowheads="1"/>
            </p:cNvSpPr>
            <p:nvPr/>
          </p:nvSpPr>
          <p:spPr bwMode="auto">
            <a:xfrm>
              <a:off x="2798" y="1658"/>
              <a:ext cx="33" cy="39"/>
            </a:xfrm>
            <a:custGeom>
              <a:avLst/>
              <a:gdLst>
                <a:gd name="T0" fmla="*/ 0 w 144"/>
                <a:gd name="T1" fmla="*/ 0 h 171"/>
                <a:gd name="T2" fmla="*/ 0 w 144"/>
                <a:gd name="T3" fmla="*/ 0 h 171"/>
                <a:gd name="T4" fmla="*/ 0 w 144"/>
                <a:gd name="T5" fmla="*/ 0 h 171"/>
                <a:gd name="T6" fmla="*/ 0 w 144"/>
                <a:gd name="T7" fmla="*/ 0 h 171"/>
                <a:gd name="T8" fmla="*/ 0 w 144"/>
                <a:gd name="T9" fmla="*/ 0 h 171"/>
                <a:gd name="T10" fmla="*/ 0 w 144"/>
                <a:gd name="T11" fmla="*/ 0 h 171"/>
                <a:gd name="T12" fmla="*/ 0 w 144"/>
                <a:gd name="T13" fmla="*/ 0 h 171"/>
                <a:gd name="T14" fmla="*/ 0 w 144"/>
                <a:gd name="T15" fmla="*/ 0 h 171"/>
                <a:gd name="T16" fmla="*/ 0 w 144"/>
                <a:gd name="T17" fmla="*/ 0 h 171"/>
                <a:gd name="T18" fmla="*/ 0 w 144"/>
                <a:gd name="T19" fmla="*/ 0 h 171"/>
                <a:gd name="T20" fmla="*/ 0 w 144"/>
                <a:gd name="T21" fmla="*/ 0 h 171"/>
                <a:gd name="T22" fmla="*/ 0 w 144"/>
                <a:gd name="T23" fmla="*/ 0 h 171"/>
                <a:gd name="T24" fmla="*/ 0 w 144"/>
                <a:gd name="T25" fmla="*/ 0 h 171"/>
                <a:gd name="T26" fmla="*/ 0 w 144"/>
                <a:gd name="T27" fmla="*/ 0 h 171"/>
                <a:gd name="T28" fmla="*/ 0 w 144"/>
                <a:gd name="T29" fmla="*/ 0 h 171"/>
                <a:gd name="T30" fmla="*/ 0 w 144"/>
                <a:gd name="T31" fmla="*/ 0 h 171"/>
                <a:gd name="T32" fmla="*/ 0 w 144"/>
                <a:gd name="T33" fmla="*/ 0 h 1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4"/>
                <a:gd name="T52" fmla="*/ 0 h 171"/>
                <a:gd name="T53" fmla="*/ 144 w 144"/>
                <a:gd name="T54" fmla="*/ 171 h 1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4" h="171">
                  <a:moveTo>
                    <a:pt x="0" y="74"/>
                  </a:moveTo>
                  <a:lnTo>
                    <a:pt x="143" y="74"/>
                  </a:lnTo>
                  <a:lnTo>
                    <a:pt x="143" y="50"/>
                  </a:lnTo>
                  <a:lnTo>
                    <a:pt x="132" y="26"/>
                  </a:lnTo>
                  <a:lnTo>
                    <a:pt x="120" y="15"/>
                  </a:lnTo>
                  <a:lnTo>
                    <a:pt x="97" y="0"/>
                  </a:lnTo>
                  <a:lnTo>
                    <a:pt x="61" y="0"/>
                  </a:lnTo>
                  <a:lnTo>
                    <a:pt x="38" y="15"/>
                  </a:lnTo>
                  <a:lnTo>
                    <a:pt x="12" y="38"/>
                  </a:lnTo>
                  <a:lnTo>
                    <a:pt x="0" y="74"/>
                  </a:lnTo>
                  <a:lnTo>
                    <a:pt x="0" y="96"/>
                  </a:lnTo>
                  <a:lnTo>
                    <a:pt x="12" y="134"/>
                  </a:lnTo>
                  <a:lnTo>
                    <a:pt x="38" y="158"/>
                  </a:lnTo>
                  <a:lnTo>
                    <a:pt x="61" y="170"/>
                  </a:lnTo>
                  <a:lnTo>
                    <a:pt x="97" y="170"/>
                  </a:lnTo>
                  <a:lnTo>
                    <a:pt x="120" y="158"/>
                  </a:lnTo>
                  <a:lnTo>
                    <a:pt x="143" y="134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" name="Freeform 401"/>
            <p:cNvSpPr>
              <a:spLocks noChangeArrowheads="1"/>
            </p:cNvSpPr>
            <p:nvPr/>
          </p:nvSpPr>
          <p:spPr bwMode="auto">
            <a:xfrm>
              <a:off x="2848" y="1658"/>
              <a:ext cx="34" cy="39"/>
            </a:xfrm>
            <a:custGeom>
              <a:avLst/>
              <a:gdLst>
                <a:gd name="T0" fmla="*/ 0 w 149"/>
                <a:gd name="T1" fmla="*/ 0 h 171"/>
                <a:gd name="T2" fmla="*/ 0 w 149"/>
                <a:gd name="T3" fmla="*/ 0 h 171"/>
                <a:gd name="T4" fmla="*/ 0 w 149"/>
                <a:gd name="T5" fmla="*/ 0 h 171"/>
                <a:gd name="T6" fmla="*/ 0 w 149"/>
                <a:gd name="T7" fmla="*/ 0 h 171"/>
                <a:gd name="T8" fmla="*/ 0 w 149"/>
                <a:gd name="T9" fmla="*/ 0 h 171"/>
                <a:gd name="T10" fmla="*/ 0 w 149"/>
                <a:gd name="T11" fmla="*/ 0 h 171"/>
                <a:gd name="T12" fmla="*/ 0 w 149"/>
                <a:gd name="T13" fmla="*/ 0 h 171"/>
                <a:gd name="T14" fmla="*/ 0 w 149"/>
                <a:gd name="T15" fmla="*/ 0 h 171"/>
                <a:gd name="T16" fmla="*/ 0 w 149"/>
                <a:gd name="T17" fmla="*/ 0 h 171"/>
                <a:gd name="T18" fmla="*/ 0 w 149"/>
                <a:gd name="T19" fmla="*/ 0 h 171"/>
                <a:gd name="T20" fmla="*/ 0 w 149"/>
                <a:gd name="T21" fmla="*/ 0 h 171"/>
                <a:gd name="T22" fmla="*/ 0 w 149"/>
                <a:gd name="T23" fmla="*/ 0 h 171"/>
                <a:gd name="T24" fmla="*/ 0 w 149"/>
                <a:gd name="T25" fmla="*/ 0 h 171"/>
                <a:gd name="T26" fmla="*/ 0 w 149"/>
                <a:gd name="T27" fmla="*/ 0 h 1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9"/>
                <a:gd name="T43" fmla="*/ 0 h 171"/>
                <a:gd name="T44" fmla="*/ 149 w 149"/>
                <a:gd name="T45" fmla="*/ 171 h 1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9" h="171">
                  <a:moveTo>
                    <a:pt x="148" y="38"/>
                  </a:moveTo>
                  <a:lnTo>
                    <a:pt x="124" y="15"/>
                  </a:lnTo>
                  <a:lnTo>
                    <a:pt x="96" y="0"/>
                  </a:lnTo>
                  <a:lnTo>
                    <a:pt x="62" y="0"/>
                  </a:lnTo>
                  <a:lnTo>
                    <a:pt x="34" y="15"/>
                  </a:lnTo>
                  <a:lnTo>
                    <a:pt x="12" y="38"/>
                  </a:lnTo>
                  <a:lnTo>
                    <a:pt x="0" y="74"/>
                  </a:lnTo>
                  <a:lnTo>
                    <a:pt x="0" y="96"/>
                  </a:lnTo>
                  <a:lnTo>
                    <a:pt x="12" y="134"/>
                  </a:lnTo>
                  <a:lnTo>
                    <a:pt x="34" y="158"/>
                  </a:lnTo>
                  <a:lnTo>
                    <a:pt x="62" y="170"/>
                  </a:lnTo>
                  <a:lnTo>
                    <a:pt x="96" y="170"/>
                  </a:lnTo>
                  <a:lnTo>
                    <a:pt x="124" y="158"/>
                  </a:lnTo>
                  <a:lnTo>
                    <a:pt x="148" y="134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" name="Line 402"/>
            <p:cNvSpPr>
              <a:spLocks noChangeShapeType="1"/>
            </p:cNvSpPr>
            <p:nvPr/>
          </p:nvSpPr>
          <p:spPr bwMode="auto">
            <a:xfrm flipV="1">
              <a:off x="2906" y="1638"/>
              <a:ext cx="1" cy="4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" name="Freeform 403"/>
            <p:cNvSpPr>
              <a:spLocks noChangeArrowheads="1"/>
            </p:cNvSpPr>
            <p:nvPr/>
          </p:nvSpPr>
          <p:spPr bwMode="auto">
            <a:xfrm>
              <a:off x="2906" y="1685"/>
              <a:ext cx="14" cy="15"/>
            </a:xfrm>
            <a:custGeom>
              <a:avLst/>
              <a:gdLst>
                <a:gd name="T0" fmla="*/ 0 w 63"/>
                <a:gd name="T1" fmla="*/ 0 h 64"/>
                <a:gd name="T2" fmla="*/ 0 w 63"/>
                <a:gd name="T3" fmla="*/ 0 h 64"/>
                <a:gd name="T4" fmla="*/ 0 w 63"/>
                <a:gd name="T5" fmla="*/ 0 h 64"/>
                <a:gd name="T6" fmla="*/ 0 w 63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64"/>
                <a:gd name="T14" fmla="*/ 63 w 63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64">
                  <a:moveTo>
                    <a:pt x="0" y="0"/>
                  </a:moveTo>
                  <a:lnTo>
                    <a:pt x="7" y="47"/>
                  </a:lnTo>
                  <a:lnTo>
                    <a:pt x="30" y="63"/>
                  </a:lnTo>
                  <a:lnTo>
                    <a:pt x="62" y="63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" name="Line 404"/>
            <p:cNvSpPr>
              <a:spLocks noChangeShapeType="1"/>
            </p:cNvSpPr>
            <p:nvPr/>
          </p:nvSpPr>
          <p:spPr bwMode="auto">
            <a:xfrm flipH="1">
              <a:off x="2897" y="1658"/>
              <a:ext cx="21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" name="Line 405"/>
            <p:cNvSpPr>
              <a:spLocks noChangeShapeType="1"/>
            </p:cNvSpPr>
            <p:nvPr/>
          </p:nvSpPr>
          <p:spPr bwMode="auto">
            <a:xfrm>
              <a:off x="2936" y="1658"/>
              <a:ext cx="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" name="Freeform 406"/>
            <p:cNvSpPr>
              <a:spLocks noChangeArrowheads="1"/>
            </p:cNvSpPr>
            <p:nvPr/>
          </p:nvSpPr>
          <p:spPr bwMode="auto">
            <a:xfrm>
              <a:off x="2936" y="1658"/>
              <a:ext cx="22" cy="17"/>
            </a:xfrm>
            <a:custGeom>
              <a:avLst/>
              <a:gdLst>
                <a:gd name="T0" fmla="*/ 0 w 97"/>
                <a:gd name="T1" fmla="*/ 0 h 75"/>
                <a:gd name="T2" fmla="*/ 0 w 97"/>
                <a:gd name="T3" fmla="*/ 0 h 75"/>
                <a:gd name="T4" fmla="*/ 0 w 97"/>
                <a:gd name="T5" fmla="*/ 0 h 75"/>
                <a:gd name="T6" fmla="*/ 0 w 97"/>
                <a:gd name="T7" fmla="*/ 0 h 75"/>
                <a:gd name="T8" fmla="*/ 0 w 97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75"/>
                <a:gd name="T17" fmla="*/ 97 w 97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75">
                  <a:moveTo>
                    <a:pt x="0" y="74"/>
                  </a:moveTo>
                  <a:lnTo>
                    <a:pt x="11" y="38"/>
                  </a:lnTo>
                  <a:lnTo>
                    <a:pt x="34" y="15"/>
                  </a:lnTo>
                  <a:lnTo>
                    <a:pt x="58" y="0"/>
                  </a:lnTo>
                  <a:lnTo>
                    <a:pt x="96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" name="Freeform 407"/>
            <p:cNvSpPr>
              <a:spLocks noChangeArrowheads="1"/>
            </p:cNvSpPr>
            <p:nvPr/>
          </p:nvSpPr>
          <p:spPr bwMode="auto">
            <a:xfrm>
              <a:off x="2972" y="1639"/>
              <a:ext cx="15" cy="14"/>
            </a:xfrm>
            <a:custGeom>
              <a:avLst/>
              <a:gdLst>
                <a:gd name="T0" fmla="*/ 0 w 64"/>
                <a:gd name="T1" fmla="*/ 0 h 62"/>
                <a:gd name="T2" fmla="*/ 0 w 64"/>
                <a:gd name="T3" fmla="*/ 0 h 62"/>
                <a:gd name="T4" fmla="*/ 0 w 64"/>
                <a:gd name="T5" fmla="*/ 0 h 62"/>
                <a:gd name="T6" fmla="*/ 0 w 64"/>
                <a:gd name="T7" fmla="*/ 0 h 62"/>
                <a:gd name="T8" fmla="*/ 0 w 64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62"/>
                <a:gd name="T17" fmla="*/ 64 w 6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62">
                  <a:moveTo>
                    <a:pt x="0" y="30"/>
                  </a:moveTo>
                  <a:lnTo>
                    <a:pt x="31" y="61"/>
                  </a:lnTo>
                  <a:lnTo>
                    <a:pt x="63" y="30"/>
                  </a:lnTo>
                  <a:lnTo>
                    <a:pt x="31" y="0"/>
                  </a:lnTo>
                  <a:lnTo>
                    <a:pt x="0" y="3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" name="Line 408"/>
            <p:cNvSpPr>
              <a:spLocks noChangeShapeType="1"/>
            </p:cNvSpPr>
            <p:nvPr/>
          </p:nvSpPr>
          <p:spPr bwMode="auto">
            <a:xfrm>
              <a:off x="2974" y="1658"/>
              <a:ext cx="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" name="Freeform 409"/>
            <p:cNvSpPr>
              <a:spLocks noChangeArrowheads="1"/>
            </p:cNvSpPr>
            <p:nvPr/>
          </p:nvSpPr>
          <p:spPr bwMode="auto">
            <a:xfrm>
              <a:off x="2994" y="1658"/>
              <a:ext cx="34" cy="39"/>
            </a:xfrm>
            <a:custGeom>
              <a:avLst/>
              <a:gdLst>
                <a:gd name="T0" fmla="*/ 0 w 151"/>
                <a:gd name="T1" fmla="*/ 0 h 171"/>
                <a:gd name="T2" fmla="*/ 0 w 151"/>
                <a:gd name="T3" fmla="*/ 0 h 171"/>
                <a:gd name="T4" fmla="*/ 0 w 151"/>
                <a:gd name="T5" fmla="*/ 0 h 171"/>
                <a:gd name="T6" fmla="*/ 0 w 151"/>
                <a:gd name="T7" fmla="*/ 0 h 171"/>
                <a:gd name="T8" fmla="*/ 0 w 151"/>
                <a:gd name="T9" fmla="*/ 0 h 171"/>
                <a:gd name="T10" fmla="*/ 0 w 151"/>
                <a:gd name="T11" fmla="*/ 0 h 171"/>
                <a:gd name="T12" fmla="*/ 0 w 151"/>
                <a:gd name="T13" fmla="*/ 0 h 171"/>
                <a:gd name="T14" fmla="*/ 0 w 151"/>
                <a:gd name="T15" fmla="*/ 0 h 171"/>
                <a:gd name="T16" fmla="*/ 0 w 151"/>
                <a:gd name="T17" fmla="*/ 0 h 171"/>
                <a:gd name="T18" fmla="*/ 0 w 151"/>
                <a:gd name="T19" fmla="*/ 0 h 171"/>
                <a:gd name="T20" fmla="*/ 0 w 151"/>
                <a:gd name="T21" fmla="*/ 0 h 171"/>
                <a:gd name="T22" fmla="*/ 0 w 151"/>
                <a:gd name="T23" fmla="*/ 0 h 171"/>
                <a:gd name="T24" fmla="*/ 0 w 151"/>
                <a:gd name="T25" fmla="*/ 0 h 171"/>
                <a:gd name="T26" fmla="*/ 0 w 151"/>
                <a:gd name="T27" fmla="*/ 0 h 1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1"/>
                <a:gd name="T43" fmla="*/ 0 h 171"/>
                <a:gd name="T44" fmla="*/ 151 w 151"/>
                <a:gd name="T45" fmla="*/ 171 h 1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1" h="171">
                  <a:moveTo>
                    <a:pt x="150" y="38"/>
                  </a:moveTo>
                  <a:lnTo>
                    <a:pt x="124" y="15"/>
                  </a:lnTo>
                  <a:lnTo>
                    <a:pt x="101" y="0"/>
                  </a:lnTo>
                  <a:lnTo>
                    <a:pt x="62" y="0"/>
                  </a:lnTo>
                  <a:lnTo>
                    <a:pt x="39" y="15"/>
                  </a:lnTo>
                  <a:lnTo>
                    <a:pt x="11" y="38"/>
                  </a:lnTo>
                  <a:lnTo>
                    <a:pt x="0" y="74"/>
                  </a:lnTo>
                  <a:lnTo>
                    <a:pt x="0" y="96"/>
                  </a:lnTo>
                  <a:lnTo>
                    <a:pt x="11" y="134"/>
                  </a:lnTo>
                  <a:lnTo>
                    <a:pt x="39" y="158"/>
                  </a:lnTo>
                  <a:lnTo>
                    <a:pt x="62" y="170"/>
                  </a:lnTo>
                  <a:lnTo>
                    <a:pt x="101" y="170"/>
                  </a:lnTo>
                  <a:lnTo>
                    <a:pt x="124" y="158"/>
                  </a:lnTo>
                  <a:lnTo>
                    <a:pt x="150" y="134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" name="Freeform 410"/>
            <p:cNvSpPr>
              <a:spLocks noChangeArrowheads="1"/>
            </p:cNvSpPr>
            <p:nvPr/>
          </p:nvSpPr>
          <p:spPr bwMode="auto">
            <a:xfrm>
              <a:off x="3044" y="1658"/>
              <a:ext cx="33" cy="39"/>
            </a:xfrm>
            <a:custGeom>
              <a:avLst/>
              <a:gdLst>
                <a:gd name="T0" fmla="*/ 0 w 147"/>
                <a:gd name="T1" fmla="*/ 0 h 171"/>
                <a:gd name="T2" fmla="*/ 0 w 147"/>
                <a:gd name="T3" fmla="*/ 0 h 171"/>
                <a:gd name="T4" fmla="*/ 0 w 147"/>
                <a:gd name="T5" fmla="*/ 0 h 171"/>
                <a:gd name="T6" fmla="*/ 0 w 147"/>
                <a:gd name="T7" fmla="*/ 0 h 171"/>
                <a:gd name="T8" fmla="*/ 0 w 147"/>
                <a:gd name="T9" fmla="*/ 0 h 171"/>
                <a:gd name="T10" fmla="*/ 0 w 147"/>
                <a:gd name="T11" fmla="*/ 0 h 171"/>
                <a:gd name="T12" fmla="*/ 0 w 147"/>
                <a:gd name="T13" fmla="*/ 0 h 171"/>
                <a:gd name="T14" fmla="*/ 0 w 147"/>
                <a:gd name="T15" fmla="*/ 0 h 171"/>
                <a:gd name="T16" fmla="*/ 0 w 147"/>
                <a:gd name="T17" fmla="*/ 0 h 171"/>
                <a:gd name="T18" fmla="*/ 0 w 147"/>
                <a:gd name="T19" fmla="*/ 0 h 171"/>
                <a:gd name="T20" fmla="*/ 0 w 147"/>
                <a:gd name="T21" fmla="*/ 0 h 171"/>
                <a:gd name="T22" fmla="*/ 0 w 147"/>
                <a:gd name="T23" fmla="*/ 0 h 171"/>
                <a:gd name="T24" fmla="*/ 0 w 147"/>
                <a:gd name="T25" fmla="*/ 0 h 171"/>
                <a:gd name="T26" fmla="*/ 0 w 147"/>
                <a:gd name="T27" fmla="*/ 0 h 171"/>
                <a:gd name="T28" fmla="*/ 0 w 147"/>
                <a:gd name="T29" fmla="*/ 0 h 171"/>
                <a:gd name="T30" fmla="*/ 0 w 147"/>
                <a:gd name="T31" fmla="*/ 0 h 1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7"/>
                <a:gd name="T49" fmla="*/ 0 h 171"/>
                <a:gd name="T50" fmla="*/ 147 w 147"/>
                <a:gd name="T51" fmla="*/ 171 h 1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7" h="171">
                  <a:moveTo>
                    <a:pt x="146" y="170"/>
                  </a:moveTo>
                  <a:lnTo>
                    <a:pt x="146" y="0"/>
                  </a:lnTo>
                  <a:lnTo>
                    <a:pt x="146" y="38"/>
                  </a:lnTo>
                  <a:lnTo>
                    <a:pt x="122" y="15"/>
                  </a:lnTo>
                  <a:lnTo>
                    <a:pt x="96" y="0"/>
                  </a:lnTo>
                  <a:lnTo>
                    <a:pt x="60" y="0"/>
                  </a:lnTo>
                  <a:lnTo>
                    <a:pt x="34" y="15"/>
                  </a:lnTo>
                  <a:lnTo>
                    <a:pt x="11" y="38"/>
                  </a:lnTo>
                  <a:lnTo>
                    <a:pt x="0" y="74"/>
                  </a:lnTo>
                  <a:lnTo>
                    <a:pt x="0" y="96"/>
                  </a:lnTo>
                  <a:lnTo>
                    <a:pt x="11" y="134"/>
                  </a:lnTo>
                  <a:lnTo>
                    <a:pt x="34" y="158"/>
                  </a:lnTo>
                  <a:lnTo>
                    <a:pt x="60" y="170"/>
                  </a:lnTo>
                  <a:lnTo>
                    <a:pt x="96" y="170"/>
                  </a:lnTo>
                  <a:lnTo>
                    <a:pt x="122" y="158"/>
                  </a:lnTo>
                  <a:lnTo>
                    <a:pt x="146" y="134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" name="Line 411"/>
            <p:cNvSpPr>
              <a:spLocks noChangeShapeType="1"/>
            </p:cNvSpPr>
            <p:nvPr/>
          </p:nvSpPr>
          <p:spPr bwMode="auto">
            <a:xfrm flipV="1">
              <a:off x="3096" y="1637"/>
              <a:ext cx="1" cy="6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" name="Line 412"/>
            <p:cNvSpPr>
              <a:spLocks noChangeShapeType="1"/>
            </p:cNvSpPr>
            <p:nvPr/>
          </p:nvSpPr>
          <p:spPr bwMode="auto">
            <a:xfrm>
              <a:off x="3190" y="1642"/>
              <a:ext cx="5" cy="6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" name="Freeform 413"/>
            <p:cNvSpPr>
              <a:spLocks noChangeArrowheads="1"/>
            </p:cNvSpPr>
            <p:nvPr/>
          </p:nvSpPr>
          <p:spPr bwMode="auto">
            <a:xfrm>
              <a:off x="3156" y="1639"/>
              <a:ext cx="40" cy="58"/>
            </a:xfrm>
            <a:custGeom>
              <a:avLst/>
              <a:gdLst>
                <a:gd name="T0" fmla="*/ 0 w 175"/>
                <a:gd name="T1" fmla="*/ 0 h 255"/>
                <a:gd name="T2" fmla="*/ 0 w 175"/>
                <a:gd name="T3" fmla="*/ 0 h 255"/>
                <a:gd name="T4" fmla="*/ 0 w 175"/>
                <a:gd name="T5" fmla="*/ 0 h 255"/>
                <a:gd name="T6" fmla="*/ 0 w 175"/>
                <a:gd name="T7" fmla="*/ 0 h 255"/>
                <a:gd name="T8" fmla="*/ 0 w 175"/>
                <a:gd name="T9" fmla="*/ 0 h 255"/>
                <a:gd name="T10" fmla="*/ 0 w 175"/>
                <a:gd name="T11" fmla="*/ 0 h 255"/>
                <a:gd name="T12" fmla="*/ 0 w 175"/>
                <a:gd name="T13" fmla="*/ 0 h 255"/>
                <a:gd name="T14" fmla="*/ 0 w 175"/>
                <a:gd name="T15" fmla="*/ 0 h 255"/>
                <a:gd name="T16" fmla="*/ 0 w 175"/>
                <a:gd name="T17" fmla="*/ 0 h 255"/>
                <a:gd name="T18" fmla="*/ 0 w 175"/>
                <a:gd name="T19" fmla="*/ 0 h 255"/>
                <a:gd name="T20" fmla="*/ 0 w 175"/>
                <a:gd name="T21" fmla="*/ 0 h 255"/>
                <a:gd name="T22" fmla="*/ 0 w 175"/>
                <a:gd name="T23" fmla="*/ 0 h 255"/>
                <a:gd name="T24" fmla="*/ 0 w 175"/>
                <a:gd name="T25" fmla="*/ 0 h 255"/>
                <a:gd name="T26" fmla="*/ 0 w 175"/>
                <a:gd name="T27" fmla="*/ 0 h 255"/>
                <a:gd name="T28" fmla="*/ 0 w 175"/>
                <a:gd name="T29" fmla="*/ 0 h 255"/>
                <a:gd name="T30" fmla="*/ 0 w 175"/>
                <a:gd name="T31" fmla="*/ 0 h 255"/>
                <a:gd name="T32" fmla="*/ 0 w 175"/>
                <a:gd name="T33" fmla="*/ 0 h 255"/>
                <a:gd name="T34" fmla="*/ 0 w 175"/>
                <a:gd name="T35" fmla="*/ 0 h 255"/>
                <a:gd name="T36" fmla="*/ 0 w 175"/>
                <a:gd name="T37" fmla="*/ 0 h 2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5"/>
                <a:gd name="T58" fmla="*/ 0 h 255"/>
                <a:gd name="T59" fmla="*/ 175 w 175"/>
                <a:gd name="T60" fmla="*/ 255 h 2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5" h="255">
                  <a:moveTo>
                    <a:pt x="150" y="11"/>
                  </a:moveTo>
                  <a:lnTo>
                    <a:pt x="112" y="0"/>
                  </a:lnTo>
                  <a:lnTo>
                    <a:pt x="62" y="0"/>
                  </a:lnTo>
                  <a:lnTo>
                    <a:pt x="28" y="11"/>
                  </a:lnTo>
                  <a:lnTo>
                    <a:pt x="0" y="38"/>
                  </a:lnTo>
                  <a:lnTo>
                    <a:pt x="0" y="61"/>
                  </a:lnTo>
                  <a:lnTo>
                    <a:pt x="11" y="84"/>
                  </a:lnTo>
                  <a:lnTo>
                    <a:pt x="28" y="99"/>
                  </a:lnTo>
                  <a:lnTo>
                    <a:pt x="50" y="111"/>
                  </a:lnTo>
                  <a:lnTo>
                    <a:pt x="124" y="134"/>
                  </a:lnTo>
                  <a:lnTo>
                    <a:pt x="150" y="145"/>
                  </a:lnTo>
                  <a:lnTo>
                    <a:pt x="163" y="158"/>
                  </a:lnTo>
                  <a:lnTo>
                    <a:pt x="174" y="180"/>
                  </a:lnTo>
                  <a:lnTo>
                    <a:pt x="174" y="218"/>
                  </a:lnTo>
                  <a:lnTo>
                    <a:pt x="150" y="242"/>
                  </a:lnTo>
                  <a:lnTo>
                    <a:pt x="112" y="254"/>
                  </a:lnTo>
                  <a:lnTo>
                    <a:pt x="62" y="254"/>
                  </a:lnTo>
                  <a:lnTo>
                    <a:pt x="28" y="242"/>
                  </a:lnTo>
                  <a:lnTo>
                    <a:pt x="0" y="218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" name="Line 414"/>
            <p:cNvSpPr>
              <a:spLocks noChangeShapeType="1"/>
            </p:cNvSpPr>
            <p:nvPr/>
          </p:nvSpPr>
          <p:spPr bwMode="auto">
            <a:xfrm flipH="1" flipV="1">
              <a:off x="3213" y="1657"/>
              <a:ext cx="19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" name="Freeform 415"/>
            <p:cNvSpPr>
              <a:spLocks noChangeArrowheads="1"/>
            </p:cNvSpPr>
            <p:nvPr/>
          </p:nvSpPr>
          <p:spPr bwMode="auto">
            <a:xfrm>
              <a:off x="3212" y="1658"/>
              <a:ext cx="36" cy="58"/>
            </a:xfrm>
            <a:custGeom>
              <a:avLst/>
              <a:gdLst>
                <a:gd name="T0" fmla="*/ 0 w 160"/>
                <a:gd name="T1" fmla="*/ 0 h 255"/>
                <a:gd name="T2" fmla="*/ 0 w 160"/>
                <a:gd name="T3" fmla="*/ 0 h 255"/>
                <a:gd name="T4" fmla="*/ 0 w 160"/>
                <a:gd name="T5" fmla="*/ 0 h 255"/>
                <a:gd name="T6" fmla="*/ 0 w 160"/>
                <a:gd name="T7" fmla="*/ 0 h 255"/>
                <a:gd name="T8" fmla="*/ 0 w 160"/>
                <a:gd name="T9" fmla="*/ 0 h 255"/>
                <a:gd name="T10" fmla="*/ 0 w 160"/>
                <a:gd name="T11" fmla="*/ 0 h 2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0"/>
                <a:gd name="T19" fmla="*/ 0 h 255"/>
                <a:gd name="T20" fmla="*/ 160 w 160"/>
                <a:gd name="T21" fmla="*/ 255 h 2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0" h="255">
                  <a:moveTo>
                    <a:pt x="159" y="0"/>
                  </a:moveTo>
                  <a:lnTo>
                    <a:pt x="85" y="170"/>
                  </a:lnTo>
                  <a:lnTo>
                    <a:pt x="62" y="219"/>
                  </a:lnTo>
                  <a:lnTo>
                    <a:pt x="39" y="243"/>
                  </a:lnTo>
                  <a:lnTo>
                    <a:pt x="12" y="254"/>
                  </a:lnTo>
                  <a:lnTo>
                    <a:pt x="0" y="254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" name="Freeform 416"/>
            <p:cNvSpPr>
              <a:spLocks noChangeArrowheads="1"/>
            </p:cNvSpPr>
            <p:nvPr/>
          </p:nvSpPr>
          <p:spPr bwMode="auto">
            <a:xfrm>
              <a:off x="3256" y="1658"/>
              <a:ext cx="31" cy="39"/>
            </a:xfrm>
            <a:custGeom>
              <a:avLst/>
              <a:gdLst>
                <a:gd name="T0" fmla="*/ 0 w 136"/>
                <a:gd name="T1" fmla="*/ 0 h 171"/>
                <a:gd name="T2" fmla="*/ 0 w 136"/>
                <a:gd name="T3" fmla="*/ 0 h 171"/>
                <a:gd name="T4" fmla="*/ 0 w 136"/>
                <a:gd name="T5" fmla="*/ 0 h 171"/>
                <a:gd name="T6" fmla="*/ 0 w 136"/>
                <a:gd name="T7" fmla="*/ 0 h 171"/>
                <a:gd name="T8" fmla="*/ 0 w 136"/>
                <a:gd name="T9" fmla="*/ 0 h 171"/>
                <a:gd name="T10" fmla="*/ 0 w 136"/>
                <a:gd name="T11" fmla="*/ 0 h 171"/>
                <a:gd name="T12" fmla="*/ 0 w 136"/>
                <a:gd name="T13" fmla="*/ 0 h 171"/>
                <a:gd name="T14" fmla="*/ 0 w 136"/>
                <a:gd name="T15" fmla="*/ 0 h 171"/>
                <a:gd name="T16" fmla="*/ 0 w 136"/>
                <a:gd name="T17" fmla="*/ 0 h 171"/>
                <a:gd name="T18" fmla="*/ 0 w 136"/>
                <a:gd name="T19" fmla="*/ 0 h 171"/>
                <a:gd name="T20" fmla="*/ 0 w 136"/>
                <a:gd name="T21" fmla="*/ 0 h 171"/>
                <a:gd name="T22" fmla="*/ 0 w 136"/>
                <a:gd name="T23" fmla="*/ 0 h 171"/>
                <a:gd name="T24" fmla="*/ 0 w 136"/>
                <a:gd name="T25" fmla="*/ 0 h 171"/>
                <a:gd name="T26" fmla="*/ 0 w 136"/>
                <a:gd name="T27" fmla="*/ 0 h 171"/>
                <a:gd name="T28" fmla="*/ 0 w 136"/>
                <a:gd name="T29" fmla="*/ 0 h 171"/>
                <a:gd name="T30" fmla="*/ 0 w 136"/>
                <a:gd name="T31" fmla="*/ 0 h 171"/>
                <a:gd name="T32" fmla="*/ 0 w 136"/>
                <a:gd name="T33" fmla="*/ 0 h 1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6"/>
                <a:gd name="T52" fmla="*/ 0 h 171"/>
                <a:gd name="T53" fmla="*/ 136 w 136"/>
                <a:gd name="T54" fmla="*/ 171 h 1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6" h="171">
                  <a:moveTo>
                    <a:pt x="135" y="38"/>
                  </a:moveTo>
                  <a:lnTo>
                    <a:pt x="119" y="15"/>
                  </a:lnTo>
                  <a:lnTo>
                    <a:pt x="89" y="0"/>
                  </a:lnTo>
                  <a:lnTo>
                    <a:pt x="51" y="0"/>
                  </a:lnTo>
                  <a:lnTo>
                    <a:pt x="16" y="15"/>
                  </a:lnTo>
                  <a:lnTo>
                    <a:pt x="0" y="38"/>
                  </a:lnTo>
                  <a:lnTo>
                    <a:pt x="16" y="61"/>
                  </a:lnTo>
                  <a:lnTo>
                    <a:pt x="39" y="74"/>
                  </a:lnTo>
                  <a:lnTo>
                    <a:pt x="100" y="85"/>
                  </a:lnTo>
                  <a:lnTo>
                    <a:pt x="119" y="96"/>
                  </a:lnTo>
                  <a:lnTo>
                    <a:pt x="135" y="119"/>
                  </a:lnTo>
                  <a:lnTo>
                    <a:pt x="135" y="134"/>
                  </a:lnTo>
                  <a:lnTo>
                    <a:pt x="119" y="158"/>
                  </a:lnTo>
                  <a:lnTo>
                    <a:pt x="89" y="170"/>
                  </a:lnTo>
                  <a:lnTo>
                    <a:pt x="51" y="170"/>
                  </a:lnTo>
                  <a:lnTo>
                    <a:pt x="16" y="158"/>
                  </a:lnTo>
                  <a:lnTo>
                    <a:pt x="0" y="134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" name="Line 417"/>
            <p:cNvSpPr>
              <a:spLocks noChangeShapeType="1"/>
            </p:cNvSpPr>
            <p:nvPr/>
          </p:nvSpPr>
          <p:spPr bwMode="auto">
            <a:xfrm flipV="1">
              <a:off x="3311" y="1638"/>
              <a:ext cx="1" cy="4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" name="Freeform 418"/>
            <p:cNvSpPr>
              <a:spLocks noChangeArrowheads="1"/>
            </p:cNvSpPr>
            <p:nvPr/>
          </p:nvSpPr>
          <p:spPr bwMode="auto">
            <a:xfrm>
              <a:off x="3311" y="1685"/>
              <a:ext cx="15" cy="15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0 h 64"/>
                <a:gd name="T4" fmla="*/ 0 w 64"/>
                <a:gd name="T5" fmla="*/ 0 h 64"/>
                <a:gd name="T6" fmla="*/ 0 w 64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0" y="0"/>
                  </a:moveTo>
                  <a:lnTo>
                    <a:pt x="14" y="47"/>
                  </a:lnTo>
                  <a:lnTo>
                    <a:pt x="39" y="63"/>
                  </a:lnTo>
                  <a:lnTo>
                    <a:pt x="63" y="63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" name="Line 419"/>
            <p:cNvSpPr>
              <a:spLocks noChangeShapeType="1"/>
            </p:cNvSpPr>
            <p:nvPr/>
          </p:nvSpPr>
          <p:spPr bwMode="auto">
            <a:xfrm flipH="1">
              <a:off x="3302" y="1658"/>
              <a:ext cx="21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Freeform 420"/>
            <p:cNvSpPr>
              <a:spLocks noChangeArrowheads="1"/>
            </p:cNvSpPr>
            <p:nvPr/>
          </p:nvSpPr>
          <p:spPr bwMode="auto">
            <a:xfrm>
              <a:off x="3342" y="1658"/>
              <a:ext cx="32" cy="39"/>
            </a:xfrm>
            <a:custGeom>
              <a:avLst/>
              <a:gdLst>
                <a:gd name="T0" fmla="*/ 0 w 143"/>
                <a:gd name="T1" fmla="*/ 0 h 171"/>
                <a:gd name="T2" fmla="*/ 0 w 143"/>
                <a:gd name="T3" fmla="*/ 0 h 171"/>
                <a:gd name="T4" fmla="*/ 0 w 143"/>
                <a:gd name="T5" fmla="*/ 0 h 171"/>
                <a:gd name="T6" fmla="*/ 0 w 143"/>
                <a:gd name="T7" fmla="*/ 0 h 171"/>
                <a:gd name="T8" fmla="*/ 0 w 143"/>
                <a:gd name="T9" fmla="*/ 0 h 171"/>
                <a:gd name="T10" fmla="*/ 0 w 143"/>
                <a:gd name="T11" fmla="*/ 0 h 171"/>
                <a:gd name="T12" fmla="*/ 0 w 143"/>
                <a:gd name="T13" fmla="*/ 0 h 171"/>
                <a:gd name="T14" fmla="*/ 0 w 143"/>
                <a:gd name="T15" fmla="*/ 0 h 171"/>
                <a:gd name="T16" fmla="*/ 0 w 143"/>
                <a:gd name="T17" fmla="*/ 0 h 171"/>
                <a:gd name="T18" fmla="*/ 0 w 143"/>
                <a:gd name="T19" fmla="*/ 0 h 171"/>
                <a:gd name="T20" fmla="*/ 0 w 143"/>
                <a:gd name="T21" fmla="*/ 0 h 171"/>
                <a:gd name="T22" fmla="*/ 0 w 143"/>
                <a:gd name="T23" fmla="*/ 0 h 171"/>
                <a:gd name="T24" fmla="*/ 0 w 143"/>
                <a:gd name="T25" fmla="*/ 0 h 171"/>
                <a:gd name="T26" fmla="*/ 0 w 143"/>
                <a:gd name="T27" fmla="*/ 0 h 171"/>
                <a:gd name="T28" fmla="*/ 0 w 143"/>
                <a:gd name="T29" fmla="*/ 0 h 171"/>
                <a:gd name="T30" fmla="*/ 0 w 143"/>
                <a:gd name="T31" fmla="*/ 0 h 171"/>
                <a:gd name="T32" fmla="*/ 0 w 143"/>
                <a:gd name="T33" fmla="*/ 0 h 1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3"/>
                <a:gd name="T52" fmla="*/ 0 h 171"/>
                <a:gd name="T53" fmla="*/ 143 w 143"/>
                <a:gd name="T54" fmla="*/ 171 h 1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3" h="171">
                  <a:moveTo>
                    <a:pt x="0" y="74"/>
                  </a:moveTo>
                  <a:lnTo>
                    <a:pt x="142" y="74"/>
                  </a:lnTo>
                  <a:lnTo>
                    <a:pt x="142" y="50"/>
                  </a:lnTo>
                  <a:lnTo>
                    <a:pt x="131" y="26"/>
                  </a:lnTo>
                  <a:lnTo>
                    <a:pt x="118" y="15"/>
                  </a:lnTo>
                  <a:lnTo>
                    <a:pt x="96" y="0"/>
                  </a:lnTo>
                  <a:lnTo>
                    <a:pt x="61" y="0"/>
                  </a:lnTo>
                  <a:lnTo>
                    <a:pt x="34" y="15"/>
                  </a:lnTo>
                  <a:lnTo>
                    <a:pt x="10" y="38"/>
                  </a:lnTo>
                  <a:lnTo>
                    <a:pt x="0" y="74"/>
                  </a:lnTo>
                  <a:lnTo>
                    <a:pt x="0" y="96"/>
                  </a:lnTo>
                  <a:lnTo>
                    <a:pt x="10" y="134"/>
                  </a:lnTo>
                  <a:lnTo>
                    <a:pt x="34" y="158"/>
                  </a:lnTo>
                  <a:lnTo>
                    <a:pt x="61" y="170"/>
                  </a:lnTo>
                  <a:lnTo>
                    <a:pt x="96" y="170"/>
                  </a:lnTo>
                  <a:lnTo>
                    <a:pt x="118" y="158"/>
                  </a:lnTo>
                  <a:lnTo>
                    <a:pt x="142" y="134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" name="Line 421"/>
            <p:cNvSpPr>
              <a:spLocks noChangeShapeType="1"/>
            </p:cNvSpPr>
            <p:nvPr/>
          </p:nvSpPr>
          <p:spPr bwMode="auto">
            <a:xfrm flipV="1">
              <a:off x="3391" y="1657"/>
              <a:ext cx="1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Freeform 422"/>
            <p:cNvSpPr>
              <a:spLocks noChangeArrowheads="1"/>
            </p:cNvSpPr>
            <p:nvPr/>
          </p:nvSpPr>
          <p:spPr bwMode="auto">
            <a:xfrm>
              <a:off x="3391" y="1658"/>
              <a:ext cx="31" cy="39"/>
            </a:xfrm>
            <a:custGeom>
              <a:avLst/>
              <a:gdLst>
                <a:gd name="T0" fmla="*/ 0 w 137"/>
                <a:gd name="T1" fmla="*/ 0 h 171"/>
                <a:gd name="T2" fmla="*/ 0 w 137"/>
                <a:gd name="T3" fmla="*/ 0 h 171"/>
                <a:gd name="T4" fmla="*/ 0 w 137"/>
                <a:gd name="T5" fmla="*/ 0 h 171"/>
                <a:gd name="T6" fmla="*/ 0 w 137"/>
                <a:gd name="T7" fmla="*/ 0 h 171"/>
                <a:gd name="T8" fmla="*/ 0 w 137"/>
                <a:gd name="T9" fmla="*/ 0 h 171"/>
                <a:gd name="T10" fmla="*/ 0 w 137"/>
                <a:gd name="T11" fmla="*/ 0 h 171"/>
                <a:gd name="T12" fmla="*/ 0 w 137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171"/>
                <a:gd name="T23" fmla="*/ 137 w 137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171">
                  <a:moveTo>
                    <a:pt x="0" y="50"/>
                  </a:moveTo>
                  <a:lnTo>
                    <a:pt x="39" y="15"/>
                  </a:lnTo>
                  <a:lnTo>
                    <a:pt x="62" y="0"/>
                  </a:lnTo>
                  <a:lnTo>
                    <a:pt x="100" y="0"/>
                  </a:lnTo>
                  <a:lnTo>
                    <a:pt x="124" y="15"/>
                  </a:lnTo>
                  <a:lnTo>
                    <a:pt x="136" y="50"/>
                  </a:lnTo>
                  <a:lnTo>
                    <a:pt x="136" y="17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" name="Freeform 423"/>
            <p:cNvSpPr>
              <a:spLocks noChangeArrowheads="1"/>
            </p:cNvSpPr>
            <p:nvPr/>
          </p:nvSpPr>
          <p:spPr bwMode="auto">
            <a:xfrm>
              <a:off x="3422" y="1658"/>
              <a:ext cx="31" cy="39"/>
            </a:xfrm>
            <a:custGeom>
              <a:avLst/>
              <a:gdLst>
                <a:gd name="T0" fmla="*/ 0 w 136"/>
                <a:gd name="T1" fmla="*/ 0 h 171"/>
                <a:gd name="T2" fmla="*/ 0 w 136"/>
                <a:gd name="T3" fmla="*/ 0 h 171"/>
                <a:gd name="T4" fmla="*/ 0 w 136"/>
                <a:gd name="T5" fmla="*/ 0 h 171"/>
                <a:gd name="T6" fmla="*/ 0 w 136"/>
                <a:gd name="T7" fmla="*/ 0 h 171"/>
                <a:gd name="T8" fmla="*/ 0 w 136"/>
                <a:gd name="T9" fmla="*/ 0 h 171"/>
                <a:gd name="T10" fmla="*/ 0 w 136"/>
                <a:gd name="T11" fmla="*/ 0 h 171"/>
                <a:gd name="T12" fmla="*/ 0 w 136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171"/>
                <a:gd name="T23" fmla="*/ 136 w 136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171">
                  <a:moveTo>
                    <a:pt x="0" y="50"/>
                  </a:moveTo>
                  <a:lnTo>
                    <a:pt x="38" y="15"/>
                  </a:lnTo>
                  <a:lnTo>
                    <a:pt x="61" y="0"/>
                  </a:lnTo>
                  <a:lnTo>
                    <a:pt x="99" y="0"/>
                  </a:lnTo>
                  <a:lnTo>
                    <a:pt x="123" y="15"/>
                  </a:lnTo>
                  <a:lnTo>
                    <a:pt x="135" y="50"/>
                  </a:lnTo>
                  <a:lnTo>
                    <a:pt x="135" y="17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" name="Freeform 424"/>
            <p:cNvSpPr>
              <a:spLocks noChangeArrowheads="1"/>
            </p:cNvSpPr>
            <p:nvPr/>
          </p:nvSpPr>
          <p:spPr bwMode="auto">
            <a:xfrm>
              <a:off x="2258" y="1529"/>
              <a:ext cx="44" cy="58"/>
            </a:xfrm>
            <a:custGeom>
              <a:avLst/>
              <a:gdLst>
                <a:gd name="T0" fmla="*/ 0 w 193"/>
                <a:gd name="T1" fmla="*/ 0 h 256"/>
                <a:gd name="T2" fmla="*/ 0 w 193"/>
                <a:gd name="T3" fmla="*/ 0 h 256"/>
                <a:gd name="T4" fmla="*/ 0 w 193"/>
                <a:gd name="T5" fmla="*/ 0 h 256"/>
                <a:gd name="T6" fmla="*/ 0 w 193"/>
                <a:gd name="T7" fmla="*/ 0 h 256"/>
                <a:gd name="T8" fmla="*/ 0 w 193"/>
                <a:gd name="T9" fmla="*/ 0 h 256"/>
                <a:gd name="T10" fmla="*/ 0 w 193"/>
                <a:gd name="T11" fmla="*/ 0 h 256"/>
                <a:gd name="T12" fmla="*/ 0 w 193"/>
                <a:gd name="T13" fmla="*/ 0 h 256"/>
                <a:gd name="T14" fmla="*/ 0 w 193"/>
                <a:gd name="T15" fmla="*/ 0 h 256"/>
                <a:gd name="T16" fmla="*/ 0 w 193"/>
                <a:gd name="T17" fmla="*/ 0 h 256"/>
                <a:gd name="T18" fmla="*/ 0 w 193"/>
                <a:gd name="T19" fmla="*/ 0 h 256"/>
                <a:gd name="T20" fmla="*/ 0 w 193"/>
                <a:gd name="T21" fmla="*/ 0 h 256"/>
                <a:gd name="T22" fmla="*/ 0 w 193"/>
                <a:gd name="T23" fmla="*/ 0 h 256"/>
                <a:gd name="T24" fmla="*/ 0 w 193"/>
                <a:gd name="T25" fmla="*/ 0 h 256"/>
                <a:gd name="T26" fmla="*/ 0 w 193"/>
                <a:gd name="T27" fmla="*/ 0 h 256"/>
                <a:gd name="T28" fmla="*/ 0 w 193"/>
                <a:gd name="T29" fmla="*/ 0 h 256"/>
                <a:gd name="T30" fmla="*/ 0 w 193"/>
                <a:gd name="T31" fmla="*/ 0 h 256"/>
                <a:gd name="T32" fmla="*/ 0 w 193"/>
                <a:gd name="T33" fmla="*/ 0 h 256"/>
                <a:gd name="T34" fmla="*/ 0 w 193"/>
                <a:gd name="T35" fmla="*/ 0 h 256"/>
                <a:gd name="T36" fmla="*/ 0 w 193"/>
                <a:gd name="T37" fmla="*/ 0 h 256"/>
                <a:gd name="T38" fmla="*/ 0 w 193"/>
                <a:gd name="T39" fmla="*/ 0 h 256"/>
                <a:gd name="T40" fmla="*/ 0 w 193"/>
                <a:gd name="T41" fmla="*/ 0 h 2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3"/>
                <a:gd name="T64" fmla="*/ 0 h 256"/>
                <a:gd name="T65" fmla="*/ 193 w 193"/>
                <a:gd name="T66" fmla="*/ 256 h 2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3" h="256">
                  <a:moveTo>
                    <a:pt x="69" y="0"/>
                  </a:moveTo>
                  <a:lnTo>
                    <a:pt x="46" y="11"/>
                  </a:lnTo>
                  <a:lnTo>
                    <a:pt x="27" y="38"/>
                  </a:lnTo>
                  <a:lnTo>
                    <a:pt x="11" y="61"/>
                  </a:lnTo>
                  <a:lnTo>
                    <a:pt x="0" y="96"/>
                  </a:lnTo>
                  <a:lnTo>
                    <a:pt x="0" y="158"/>
                  </a:lnTo>
                  <a:lnTo>
                    <a:pt x="11" y="193"/>
                  </a:lnTo>
                  <a:lnTo>
                    <a:pt x="27" y="219"/>
                  </a:lnTo>
                  <a:lnTo>
                    <a:pt x="46" y="243"/>
                  </a:lnTo>
                  <a:lnTo>
                    <a:pt x="69" y="255"/>
                  </a:lnTo>
                  <a:lnTo>
                    <a:pt x="119" y="255"/>
                  </a:lnTo>
                  <a:lnTo>
                    <a:pt x="147" y="243"/>
                  </a:lnTo>
                  <a:lnTo>
                    <a:pt x="169" y="219"/>
                  </a:lnTo>
                  <a:lnTo>
                    <a:pt x="181" y="193"/>
                  </a:lnTo>
                  <a:lnTo>
                    <a:pt x="192" y="158"/>
                  </a:lnTo>
                  <a:lnTo>
                    <a:pt x="192" y="96"/>
                  </a:lnTo>
                  <a:lnTo>
                    <a:pt x="181" y="61"/>
                  </a:lnTo>
                  <a:lnTo>
                    <a:pt x="169" y="38"/>
                  </a:lnTo>
                  <a:lnTo>
                    <a:pt x="147" y="11"/>
                  </a:lnTo>
                  <a:lnTo>
                    <a:pt x="119" y="0"/>
                  </a:lnTo>
                  <a:lnTo>
                    <a:pt x="69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" name="Freeform 425"/>
            <p:cNvSpPr>
              <a:spLocks noChangeArrowheads="1"/>
            </p:cNvSpPr>
            <p:nvPr/>
          </p:nvSpPr>
          <p:spPr bwMode="auto">
            <a:xfrm>
              <a:off x="2319" y="1548"/>
              <a:ext cx="30" cy="39"/>
            </a:xfrm>
            <a:custGeom>
              <a:avLst/>
              <a:gdLst>
                <a:gd name="T0" fmla="*/ 0 w 134"/>
                <a:gd name="T1" fmla="*/ 0 h 172"/>
                <a:gd name="T2" fmla="*/ 0 w 134"/>
                <a:gd name="T3" fmla="*/ 0 h 172"/>
                <a:gd name="T4" fmla="*/ 0 w 134"/>
                <a:gd name="T5" fmla="*/ 0 h 172"/>
                <a:gd name="T6" fmla="*/ 0 w 134"/>
                <a:gd name="T7" fmla="*/ 0 h 172"/>
                <a:gd name="T8" fmla="*/ 0 w 134"/>
                <a:gd name="T9" fmla="*/ 0 h 172"/>
                <a:gd name="T10" fmla="*/ 0 w 134"/>
                <a:gd name="T11" fmla="*/ 0 h 172"/>
                <a:gd name="T12" fmla="*/ 0 w 13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4"/>
                <a:gd name="T22" fmla="*/ 0 h 172"/>
                <a:gd name="T23" fmla="*/ 134 w 134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4" h="172">
                  <a:moveTo>
                    <a:pt x="0" y="0"/>
                  </a:moveTo>
                  <a:lnTo>
                    <a:pt x="0" y="124"/>
                  </a:lnTo>
                  <a:lnTo>
                    <a:pt x="12" y="159"/>
                  </a:lnTo>
                  <a:lnTo>
                    <a:pt x="36" y="171"/>
                  </a:lnTo>
                  <a:lnTo>
                    <a:pt x="71" y="171"/>
                  </a:lnTo>
                  <a:lnTo>
                    <a:pt x="94" y="159"/>
                  </a:lnTo>
                  <a:lnTo>
                    <a:pt x="133" y="124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" name="Line 426"/>
            <p:cNvSpPr>
              <a:spLocks noChangeShapeType="1"/>
            </p:cNvSpPr>
            <p:nvPr/>
          </p:nvSpPr>
          <p:spPr bwMode="auto">
            <a:xfrm flipV="1">
              <a:off x="2349" y="1546"/>
              <a:ext cx="1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" name="Freeform 427"/>
            <p:cNvSpPr>
              <a:spLocks noChangeArrowheads="1"/>
            </p:cNvSpPr>
            <p:nvPr/>
          </p:nvSpPr>
          <p:spPr bwMode="auto">
            <a:xfrm>
              <a:off x="2380" y="1529"/>
              <a:ext cx="14" cy="58"/>
            </a:xfrm>
            <a:custGeom>
              <a:avLst/>
              <a:gdLst>
                <a:gd name="T0" fmla="*/ 0 w 63"/>
                <a:gd name="T1" fmla="*/ 0 h 256"/>
                <a:gd name="T2" fmla="*/ 0 w 63"/>
                <a:gd name="T3" fmla="*/ 0 h 256"/>
                <a:gd name="T4" fmla="*/ 0 w 63"/>
                <a:gd name="T5" fmla="*/ 0 h 256"/>
                <a:gd name="T6" fmla="*/ 0 w 63"/>
                <a:gd name="T7" fmla="*/ 0 h 256"/>
                <a:gd name="T8" fmla="*/ 0 w 63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56"/>
                <a:gd name="T17" fmla="*/ 63 w 63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56">
                  <a:moveTo>
                    <a:pt x="0" y="0"/>
                  </a:moveTo>
                  <a:lnTo>
                    <a:pt x="0" y="208"/>
                  </a:lnTo>
                  <a:lnTo>
                    <a:pt x="11" y="243"/>
                  </a:lnTo>
                  <a:lnTo>
                    <a:pt x="39" y="255"/>
                  </a:lnTo>
                  <a:lnTo>
                    <a:pt x="62" y="25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" name="Line 428"/>
            <p:cNvSpPr>
              <a:spLocks noChangeShapeType="1"/>
            </p:cNvSpPr>
            <p:nvPr/>
          </p:nvSpPr>
          <p:spPr bwMode="auto">
            <a:xfrm flipH="1">
              <a:off x="2370" y="1548"/>
              <a:ext cx="22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" name="Line 429"/>
            <p:cNvSpPr>
              <a:spLocks noChangeShapeType="1"/>
            </p:cNvSpPr>
            <p:nvPr/>
          </p:nvSpPr>
          <p:spPr bwMode="auto">
            <a:xfrm>
              <a:off x="2410" y="1529"/>
              <a:ext cx="1" cy="5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" name="Freeform 430"/>
            <p:cNvSpPr>
              <a:spLocks noChangeArrowheads="1"/>
            </p:cNvSpPr>
            <p:nvPr/>
          </p:nvSpPr>
          <p:spPr bwMode="auto">
            <a:xfrm>
              <a:off x="2432" y="1548"/>
              <a:ext cx="33" cy="39"/>
            </a:xfrm>
            <a:custGeom>
              <a:avLst/>
              <a:gdLst>
                <a:gd name="T0" fmla="*/ 0 w 144"/>
                <a:gd name="T1" fmla="*/ 0 h 172"/>
                <a:gd name="T2" fmla="*/ 0 w 144"/>
                <a:gd name="T3" fmla="*/ 0 h 172"/>
                <a:gd name="T4" fmla="*/ 0 w 144"/>
                <a:gd name="T5" fmla="*/ 0 h 172"/>
                <a:gd name="T6" fmla="*/ 0 w 144"/>
                <a:gd name="T7" fmla="*/ 0 h 172"/>
                <a:gd name="T8" fmla="*/ 0 w 144"/>
                <a:gd name="T9" fmla="*/ 0 h 172"/>
                <a:gd name="T10" fmla="*/ 0 w 144"/>
                <a:gd name="T11" fmla="*/ 0 h 172"/>
                <a:gd name="T12" fmla="*/ 0 w 144"/>
                <a:gd name="T13" fmla="*/ 0 h 172"/>
                <a:gd name="T14" fmla="*/ 0 w 144"/>
                <a:gd name="T15" fmla="*/ 0 h 172"/>
                <a:gd name="T16" fmla="*/ 0 w 144"/>
                <a:gd name="T17" fmla="*/ 0 h 172"/>
                <a:gd name="T18" fmla="*/ 0 w 144"/>
                <a:gd name="T19" fmla="*/ 0 h 172"/>
                <a:gd name="T20" fmla="*/ 0 w 144"/>
                <a:gd name="T21" fmla="*/ 0 h 172"/>
                <a:gd name="T22" fmla="*/ 0 w 144"/>
                <a:gd name="T23" fmla="*/ 0 h 172"/>
                <a:gd name="T24" fmla="*/ 0 w 144"/>
                <a:gd name="T25" fmla="*/ 0 h 172"/>
                <a:gd name="T26" fmla="*/ 0 w 144"/>
                <a:gd name="T27" fmla="*/ 0 h 172"/>
                <a:gd name="T28" fmla="*/ 0 w 144"/>
                <a:gd name="T29" fmla="*/ 0 h 172"/>
                <a:gd name="T30" fmla="*/ 0 w 144"/>
                <a:gd name="T31" fmla="*/ 0 h 172"/>
                <a:gd name="T32" fmla="*/ 0 w 144"/>
                <a:gd name="T33" fmla="*/ 0 h 1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4"/>
                <a:gd name="T52" fmla="*/ 0 h 172"/>
                <a:gd name="T53" fmla="*/ 144 w 144"/>
                <a:gd name="T54" fmla="*/ 172 h 1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4" h="172">
                  <a:moveTo>
                    <a:pt x="0" y="74"/>
                  </a:moveTo>
                  <a:lnTo>
                    <a:pt x="143" y="74"/>
                  </a:lnTo>
                  <a:lnTo>
                    <a:pt x="143" y="47"/>
                  </a:lnTo>
                  <a:lnTo>
                    <a:pt x="132" y="23"/>
                  </a:lnTo>
                  <a:lnTo>
                    <a:pt x="120" y="12"/>
                  </a:lnTo>
                  <a:lnTo>
                    <a:pt x="97" y="0"/>
                  </a:lnTo>
                  <a:lnTo>
                    <a:pt x="62" y="0"/>
                  </a:lnTo>
                  <a:lnTo>
                    <a:pt x="35" y="12"/>
                  </a:lnTo>
                  <a:lnTo>
                    <a:pt x="11" y="36"/>
                  </a:lnTo>
                  <a:lnTo>
                    <a:pt x="0" y="74"/>
                  </a:lnTo>
                  <a:lnTo>
                    <a:pt x="0" y="97"/>
                  </a:lnTo>
                  <a:lnTo>
                    <a:pt x="11" y="135"/>
                  </a:lnTo>
                  <a:lnTo>
                    <a:pt x="35" y="159"/>
                  </a:lnTo>
                  <a:lnTo>
                    <a:pt x="62" y="171"/>
                  </a:lnTo>
                  <a:lnTo>
                    <a:pt x="97" y="171"/>
                  </a:lnTo>
                  <a:lnTo>
                    <a:pt x="120" y="159"/>
                  </a:lnTo>
                  <a:lnTo>
                    <a:pt x="143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" name="Line 431"/>
            <p:cNvSpPr>
              <a:spLocks noChangeShapeType="1"/>
            </p:cNvSpPr>
            <p:nvPr/>
          </p:nvSpPr>
          <p:spPr bwMode="auto">
            <a:xfrm flipV="1">
              <a:off x="2490" y="1528"/>
              <a:ext cx="1" cy="4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" name="Freeform 432"/>
            <p:cNvSpPr>
              <a:spLocks noChangeArrowheads="1"/>
            </p:cNvSpPr>
            <p:nvPr/>
          </p:nvSpPr>
          <p:spPr bwMode="auto">
            <a:xfrm>
              <a:off x="2490" y="1576"/>
              <a:ext cx="14" cy="14"/>
            </a:xfrm>
            <a:custGeom>
              <a:avLst/>
              <a:gdLst>
                <a:gd name="T0" fmla="*/ 0 w 62"/>
                <a:gd name="T1" fmla="*/ 0 h 63"/>
                <a:gd name="T2" fmla="*/ 0 w 62"/>
                <a:gd name="T3" fmla="*/ 0 h 63"/>
                <a:gd name="T4" fmla="*/ 0 w 62"/>
                <a:gd name="T5" fmla="*/ 0 h 63"/>
                <a:gd name="T6" fmla="*/ 0 w 62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63"/>
                <a:gd name="T14" fmla="*/ 62 w 62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63">
                  <a:moveTo>
                    <a:pt x="0" y="0"/>
                  </a:moveTo>
                  <a:lnTo>
                    <a:pt x="11" y="46"/>
                  </a:lnTo>
                  <a:lnTo>
                    <a:pt x="38" y="62"/>
                  </a:lnTo>
                  <a:lnTo>
                    <a:pt x="61" y="6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" name="Line 433"/>
            <p:cNvSpPr>
              <a:spLocks noChangeShapeType="1"/>
            </p:cNvSpPr>
            <p:nvPr/>
          </p:nvSpPr>
          <p:spPr bwMode="auto">
            <a:xfrm flipH="1">
              <a:off x="2481" y="1548"/>
              <a:ext cx="21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5" name="Freeform 434"/>
            <p:cNvSpPr>
              <a:spLocks noChangeArrowheads="1"/>
            </p:cNvSpPr>
            <p:nvPr/>
          </p:nvSpPr>
          <p:spPr bwMode="auto">
            <a:xfrm>
              <a:off x="2520" y="1548"/>
              <a:ext cx="31" cy="39"/>
            </a:xfrm>
            <a:custGeom>
              <a:avLst/>
              <a:gdLst>
                <a:gd name="T0" fmla="*/ 0 w 136"/>
                <a:gd name="T1" fmla="*/ 0 h 172"/>
                <a:gd name="T2" fmla="*/ 0 w 136"/>
                <a:gd name="T3" fmla="*/ 0 h 172"/>
                <a:gd name="T4" fmla="*/ 0 w 136"/>
                <a:gd name="T5" fmla="*/ 0 h 172"/>
                <a:gd name="T6" fmla="*/ 0 w 136"/>
                <a:gd name="T7" fmla="*/ 0 h 172"/>
                <a:gd name="T8" fmla="*/ 0 w 136"/>
                <a:gd name="T9" fmla="*/ 0 h 172"/>
                <a:gd name="T10" fmla="*/ 0 w 136"/>
                <a:gd name="T11" fmla="*/ 0 h 172"/>
                <a:gd name="T12" fmla="*/ 0 w 136"/>
                <a:gd name="T13" fmla="*/ 0 h 172"/>
                <a:gd name="T14" fmla="*/ 0 w 136"/>
                <a:gd name="T15" fmla="*/ 0 h 172"/>
                <a:gd name="T16" fmla="*/ 0 w 136"/>
                <a:gd name="T17" fmla="*/ 0 h 172"/>
                <a:gd name="T18" fmla="*/ 0 w 136"/>
                <a:gd name="T19" fmla="*/ 0 h 172"/>
                <a:gd name="T20" fmla="*/ 0 w 136"/>
                <a:gd name="T21" fmla="*/ 0 h 172"/>
                <a:gd name="T22" fmla="*/ 0 w 136"/>
                <a:gd name="T23" fmla="*/ 0 h 172"/>
                <a:gd name="T24" fmla="*/ 0 w 136"/>
                <a:gd name="T25" fmla="*/ 0 h 172"/>
                <a:gd name="T26" fmla="*/ 0 w 136"/>
                <a:gd name="T27" fmla="*/ 0 h 172"/>
                <a:gd name="T28" fmla="*/ 0 w 136"/>
                <a:gd name="T29" fmla="*/ 0 h 172"/>
                <a:gd name="T30" fmla="*/ 0 w 136"/>
                <a:gd name="T31" fmla="*/ 0 h 172"/>
                <a:gd name="T32" fmla="*/ 0 w 136"/>
                <a:gd name="T33" fmla="*/ 0 h 172"/>
                <a:gd name="T34" fmla="*/ 0 w 136"/>
                <a:gd name="T35" fmla="*/ 0 h 1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"/>
                <a:gd name="T55" fmla="*/ 0 h 172"/>
                <a:gd name="T56" fmla="*/ 136 w 136"/>
                <a:gd name="T57" fmla="*/ 172 h 1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" h="172">
                  <a:moveTo>
                    <a:pt x="118" y="12"/>
                  </a:moveTo>
                  <a:lnTo>
                    <a:pt x="135" y="36"/>
                  </a:lnTo>
                  <a:lnTo>
                    <a:pt x="118" y="12"/>
                  </a:lnTo>
                  <a:lnTo>
                    <a:pt x="88" y="0"/>
                  </a:lnTo>
                  <a:lnTo>
                    <a:pt x="50" y="0"/>
                  </a:lnTo>
                  <a:lnTo>
                    <a:pt x="11" y="12"/>
                  </a:lnTo>
                  <a:lnTo>
                    <a:pt x="0" y="36"/>
                  </a:lnTo>
                  <a:lnTo>
                    <a:pt x="11" y="62"/>
                  </a:lnTo>
                  <a:lnTo>
                    <a:pt x="39" y="74"/>
                  </a:lnTo>
                  <a:lnTo>
                    <a:pt x="99" y="85"/>
                  </a:lnTo>
                  <a:lnTo>
                    <a:pt x="118" y="97"/>
                  </a:lnTo>
                  <a:lnTo>
                    <a:pt x="135" y="124"/>
                  </a:lnTo>
                  <a:lnTo>
                    <a:pt x="135" y="135"/>
                  </a:lnTo>
                  <a:lnTo>
                    <a:pt x="118" y="159"/>
                  </a:lnTo>
                  <a:lnTo>
                    <a:pt x="88" y="171"/>
                  </a:lnTo>
                  <a:lnTo>
                    <a:pt x="50" y="171"/>
                  </a:lnTo>
                  <a:lnTo>
                    <a:pt x="11" y="159"/>
                  </a:lnTo>
                  <a:lnTo>
                    <a:pt x="0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6" name="Freeform 435"/>
            <p:cNvSpPr>
              <a:spLocks noChangeArrowheads="1"/>
            </p:cNvSpPr>
            <p:nvPr/>
          </p:nvSpPr>
          <p:spPr bwMode="auto">
            <a:xfrm>
              <a:off x="2606" y="1529"/>
              <a:ext cx="42" cy="58"/>
            </a:xfrm>
            <a:custGeom>
              <a:avLst/>
              <a:gdLst>
                <a:gd name="T0" fmla="*/ 0 w 187"/>
                <a:gd name="T1" fmla="*/ 0 h 256"/>
                <a:gd name="T2" fmla="*/ 0 w 187"/>
                <a:gd name="T3" fmla="*/ 0 h 256"/>
                <a:gd name="T4" fmla="*/ 0 w 187"/>
                <a:gd name="T5" fmla="*/ 0 h 256"/>
                <a:gd name="T6" fmla="*/ 0 w 187"/>
                <a:gd name="T7" fmla="*/ 0 h 256"/>
                <a:gd name="T8" fmla="*/ 0 w 187"/>
                <a:gd name="T9" fmla="*/ 0 h 256"/>
                <a:gd name="T10" fmla="*/ 0 w 187"/>
                <a:gd name="T11" fmla="*/ 0 h 256"/>
                <a:gd name="T12" fmla="*/ 0 w 187"/>
                <a:gd name="T13" fmla="*/ 0 h 256"/>
                <a:gd name="T14" fmla="*/ 0 w 187"/>
                <a:gd name="T15" fmla="*/ 0 h 256"/>
                <a:gd name="T16" fmla="*/ 0 w 187"/>
                <a:gd name="T17" fmla="*/ 0 h 256"/>
                <a:gd name="T18" fmla="*/ 0 w 187"/>
                <a:gd name="T19" fmla="*/ 0 h 256"/>
                <a:gd name="T20" fmla="*/ 0 w 187"/>
                <a:gd name="T21" fmla="*/ 0 h 256"/>
                <a:gd name="T22" fmla="*/ 0 w 187"/>
                <a:gd name="T23" fmla="*/ 0 h 256"/>
                <a:gd name="T24" fmla="*/ 0 w 187"/>
                <a:gd name="T25" fmla="*/ 0 h 256"/>
                <a:gd name="T26" fmla="*/ 0 w 187"/>
                <a:gd name="T27" fmla="*/ 0 h 256"/>
                <a:gd name="T28" fmla="*/ 0 w 187"/>
                <a:gd name="T29" fmla="*/ 0 h 256"/>
                <a:gd name="T30" fmla="*/ 0 w 187"/>
                <a:gd name="T31" fmla="*/ 0 h 256"/>
                <a:gd name="T32" fmla="*/ 0 w 187"/>
                <a:gd name="T33" fmla="*/ 0 h 256"/>
                <a:gd name="T34" fmla="*/ 0 w 187"/>
                <a:gd name="T35" fmla="*/ 0 h 2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7"/>
                <a:gd name="T55" fmla="*/ 0 h 256"/>
                <a:gd name="T56" fmla="*/ 187 w 187"/>
                <a:gd name="T57" fmla="*/ 256 h 2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7" h="256">
                  <a:moveTo>
                    <a:pt x="186" y="61"/>
                  </a:moveTo>
                  <a:lnTo>
                    <a:pt x="169" y="38"/>
                  </a:lnTo>
                  <a:lnTo>
                    <a:pt x="147" y="11"/>
                  </a:lnTo>
                  <a:lnTo>
                    <a:pt x="124" y="0"/>
                  </a:lnTo>
                  <a:lnTo>
                    <a:pt x="77" y="0"/>
                  </a:lnTo>
                  <a:lnTo>
                    <a:pt x="50" y="11"/>
                  </a:lnTo>
                  <a:lnTo>
                    <a:pt x="28" y="38"/>
                  </a:lnTo>
                  <a:lnTo>
                    <a:pt x="15" y="61"/>
                  </a:lnTo>
                  <a:lnTo>
                    <a:pt x="0" y="96"/>
                  </a:lnTo>
                  <a:lnTo>
                    <a:pt x="0" y="158"/>
                  </a:lnTo>
                  <a:lnTo>
                    <a:pt x="15" y="193"/>
                  </a:lnTo>
                  <a:lnTo>
                    <a:pt x="28" y="219"/>
                  </a:lnTo>
                  <a:lnTo>
                    <a:pt x="50" y="243"/>
                  </a:lnTo>
                  <a:lnTo>
                    <a:pt x="77" y="255"/>
                  </a:lnTo>
                  <a:lnTo>
                    <a:pt x="124" y="255"/>
                  </a:lnTo>
                  <a:lnTo>
                    <a:pt x="147" y="243"/>
                  </a:lnTo>
                  <a:lnTo>
                    <a:pt x="169" y="219"/>
                  </a:lnTo>
                  <a:lnTo>
                    <a:pt x="186" y="193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7" name="Freeform 436"/>
            <p:cNvSpPr>
              <a:spLocks noChangeArrowheads="1"/>
            </p:cNvSpPr>
            <p:nvPr/>
          </p:nvSpPr>
          <p:spPr bwMode="auto">
            <a:xfrm>
              <a:off x="2664" y="1548"/>
              <a:ext cx="35" cy="39"/>
            </a:xfrm>
            <a:custGeom>
              <a:avLst/>
              <a:gdLst>
                <a:gd name="T0" fmla="*/ 0 w 156"/>
                <a:gd name="T1" fmla="*/ 0 h 172"/>
                <a:gd name="T2" fmla="*/ 0 w 156"/>
                <a:gd name="T3" fmla="*/ 0 h 172"/>
                <a:gd name="T4" fmla="*/ 0 w 156"/>
                <a:gd name="T5" fmla="*/ 0 h 172"/>
                <a:gd name="T6" fmla="*/ 0 w 156"/>
                <a:gd name="T7" fmla="*/ 0 h 172"/>
                <a:gd name="T8" fmla="*/ 0 w 156"/>
                <a:gd name="T9" fmla="*/ 0 h 172"/>
                <a:gd name="T10" fmla="*/ 0 w 156"/>
                <a:gd name="T11" fmla="*/ 0 h 172"/>
                <a:gd name="T12" fmla="*/ 0 w 156"/>
                <a:gd name="T13" fmla="*/ 0 h 172"/>
                <a:gd name="T14" fmla="*/ 0 w 156"/>
                <a:gd name="T15" fmla="*/ 0 h 172"/>
                <a:gd name="T16" fmla="*/ 0 w 156"/>
                <a:gd name="T17" fmla="*/ 0 h 172"/>
                <a:gd name="T18" fmla="*/ 0 w 156"/>
                <a:gd name="T19" fmla="*/ 0 h 172"/>
                <a:gd name="T20" fmla="*/ 0 w 156"/>
                <a:gd name="T21" fmla="*/ 0 h 172"/>
                <a:gd name="T22" fmla="*/ 0 w 156"/>
                <a:gd name="T23" fmla="*/ 0 h 172"/>
                <a:gd name="T24" fmla="*/ 0 w 156"/>
                <a:gd name="T25" fmla="*/ 0 h 172"/>
                <a:gd name="T26" fmla="*/ 0 w 156"/>
                <a:gd name="T27" fmla="*/ 0 h 172"/>
                <a:gd name="T28" fmla="*/ 0 w 156"/>
                <a:gd name="T29" fmla="*/ 0 h 172"/>
                <a:gd name="T30" fmla="*/ 0 w 156"/>
                <a:gd name="T31" fmla="*/ 0 h 172"/>
                <a:gd name="T32" fmla="*/ 0 w 156"/>
                <a:gd name="T33" fmla="*/ 0 h 172"/>
                <a:gd name="T34" fmla="*/ 0 w 156"/>
                <a:gd name="T35" fmla="*/ 0 h 1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72"/>
                <a:gd name="T56" fmla="*/ 156 w 156"/>
                <a:gd name="T57" fmla="*/ 172 h 1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72">
                  <a:moveTo>
                    <a:pt x="34" y="12"/>
                  </a:moveTo>
                  <a:lnTo>
                    <a:pt x="58" y="0"/>
                  </a:lnTo>
                  <a:lnTo>
                    <a:pt x="34" y="12"/>
                  </a:lnTo>
                  <a:lnTo>
                    <a:pt x="11" y="36"/>
                  </a:lnTo>
                  <a:lnTo>
                    <a:pt x="0" y="74"/>
                  </a:lnTo>
                  <a:lnTo>
                    <a:pt x="0" y="97"/>
                  </a:lnTo>
                  <a:lnTo>
                    <a:pt x="11" y="135"/>
                  </a:lnTo>
                  <a:lnTo>
                    <a:pt x="34" y="159"/>
                  </a:lnTo>
                  <a:lnTo>
                    <a:pt x="58" y="171"/>
                  </a:lnTo>
                  <a:lnTo>
                    <a:pt x="92" y="171"/>
                  </a:lnTo>
                  <a:lnTo>
                    <a:pt x="120" y="159"/>
                  </a:lnTo>
                  <a:lnTo>
                    <a:pt x="143" y="135"/>
                  </a:lnTo>
                  <a:lnTo>
                    <a:pt x="155" y="97"/>
                  </a:lnTo>
                  <a:lnTo>
                    <a:pt x="155" y="74"/>
                  </a:lnTo>
                  <a:lnTo>
                    <a:pt x="143" y="36"/>
                  </a:lnTo>
                  <a:lnTo>
                    <a:pt x="120" y="12"/>
                  </a:lnTo>
                  <a:lnTo>
                    <a:pt x="92" y="0"/>
                  </a:lnTo>
                  <a:lnTo>
                    <a:pt x="58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8" name="Line 437"/>
            <p:cNvSpPr>
              <a:spLocks noChangeShapeType="1"/>
            </p:cNvSpPr>
            <p:nvPr/>
          </p:nvSpPr>
          <p:spPr bwMode="auto">
            <a:xfrm>
              <a:off x="2717" y="1548"/>
              <a:ext cx="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9" name="Freeform 438"/>
            <p:cNvSpPr>
              <a:spLocks noChangeArrowheads="1"/>
            </p:cNvSpPr>
            <p:nvPr/>
          </p:nvSpPr>
          <p:spPr bwMode="auto">
            <a:xfrm>
              <a:off x="2717" y="1548"/>
              <a:ext cx="31" cy="39"/>
            </a:xfrm>
            <a:custGeom>
              <a:avLst/>
              <a:gdLst>
                <a:gd name="T0" fmla="*/ 0 w 137"/>
                <a:gd name="T1" fmla="*/ 0 h 172"/>
                <a:gd name="T2" fmla="*/ 0 w 137"/>
                <a:gd name="T3" fmla="*/ 0 h 172"/>
                <a:gd name="T4" fmla="*/ 0 w 137"/>
                <a:gd name="T5" fmla="*/ 0 h 172"/>
                <a:gd name="T6" fmla="*/ 0 w 137"/>
                <a:gd name="T7" fmla="*/ 0 h 172"/>
                <a:gd name="T8" fmla="*/ 0 w 137"/>
                <a:gd name="T9" fmla="*/ 0 h 172"/>
                <a:gd name="T10" fmla="*/ 0 w 137"/>
                <a:gd name="T11" fmla="*/ 0 h 172"/>
                <a:gd name="T12" fmla="*/ 0 w 13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172"/>
                <a:gd name="T23" fmla="*/ 137 w 137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172">
                  <a:moveTo>
                    <a:pt x="0" y="47"/>
                  </a:moveTo>
                  <a:lnTo>
                    <a:pt x="35" y="12"/>
                  </a:lnTo>
                  <a:lnTo>
                    <a:pt x="63" y="0"/>
                  </a:lnTo>
                  <a:lnTo>
                    <a:pt x="97" y="0"/>
                  </a:lnTo>
                  <a:lnTo>
                    <a:pt x="120" y="12"/>
                  </a:lnTo>
                  <a:lnTo>
                    <a:pt x="136" y="47"/>
                  </a:lnTo>
                  <a:lnTo>
                    <a:pt x="136" y="171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0" name="Line 439"/>
            <p:cNvSpPr>
              <a:spLocks noChangeShapeType="1"/>
            </p:cNvSpPr>
            <p:nvPr/>
          </p:nvSpPr>
          <p:spPr bwMode="auto">
            <a:xfrm flipV="1">
              <a:off x="2768" y="1546"/>
              <a:ext cx="1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1" name="Freeform 440"/>
            <p:cNvSpPr>
              <a:spLocks noChangeArrowheads="1"/>
            </p:cNvSpPr>
            <p:nvPr/>
          </p:nvSpPr>
          <p:spPr bwMode="auto">
            <a:xfrm>
              <a:off x="2768" y="1548"/>
              <a:ext cx="32" cy="39"/>
            </a:xfrm>
            <a:custGeom>
              <a:avLst/>
              <a:gdLst>
                <a:gd name="T0" fmla="*/ 0 w 140"/>
                <a:gd name="T1" fmla="*/ 0 h 172"/>
                <a:gd name="T2" fmla="*/ 0 w 140"/>
                <a:gd name="T3" fmla="*/ 0 h 172"/>
                <a:gd name="T4" fmla="*/ 0 w 140"/>
                <a:gd name="T5" fmla="*/ 0 h 172"/>
                <a:gd name="T6" fmla="*/ 0 w 140"/>
                <a:gd name="T7" fmla="*/ 0 h 172"/>
                <a:gd name="T8" fmla="*/ 0 w 140"/>
                <a:gd name="T9" fmla="*/ 0 h 172"/>
                <a:gd name="T10" fmla="*/ 0 w 140"/>
                <a:gd name="T11" fmla="*/ 0 h 172"/>
                <a:gd name="T12" fmla="*/ 0 w 14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"/>
                <a:gd name="T22" fmla="*/ 0 h 172"/>
                <a:gd name="T23" fmla="*/ 140 w 140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" h="172">
                  <a:moveTo>
                    <a:pt x="0" y="47"/>
                  </a:moveTo>
                  <a:lnTo>
                    <a:pt x="39" y="12"/>
                  </a:lnTo>
                  <a:lnTo>
                    <a:pt x="61" y="0"/>
                  </a:lnTo>
                  <a:lnTo>
                    <a:pt x="101" y="0"/>
                  </a:lnTo>
                  <a:lnTo>
                    <a:pt x="124" y="12"/>
                  </a:lnTo>
                  <a:lnTo>
                    <a:pt x="139" y="47"/>
                  </a:lnTo>
                  <a:lnTo>
                    <a:pt x="139" y="171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2" name="Freeform 441"/>
            <p:cNvSpPr>
              <a:spLocks noChangeArrowheads="1"/>
            </p:cNvSpPr>
            <p:nvPr/>
          </p:nvSpPr>
          <p:spPr bwMode="auto">
            <a:xfrm>
              <a:off x="2821" y="1548"/>
              <a:ext cx="34" cy="39"/>
            </a:xfrm>
            <a:custGeom>
              <a:avLst/>
              <a:gdLst>
                <a:gd name="T0" fmla="*/ 0 w 151"/>
                <a:gd name="T1" fmla="*/ 0 h 172"/>
                <a:gd name="T2" fmla="*/ 0 w 151"/>
                <a:gd name="T3" fmla="*/ 0 h 172"/>
                <a:gd name="T4" fmla="*/ 0 w 151"/>
                <a:gd name="T5" fmla="*/ 0 h 172"/>
                <a:gd name="T6" fmla="*/ 0 w 151"/>
                <a:gd name="T7" fmla="*/ 0 h 172"/>
                <a:gd name="T8" fmla="*/ 0 w 151"/>
                <a:gd name="T9" fmla="*/ 0 h 172"/>
                <a:gd name="T10" fmla="*/ 0 w 151"/>
                <a:gd name="T11" fmla="*/ 0 h 172"/>
                <a:gd name="T12" fmla="*/ 0 w 151"/>
                <a:gd name="T13" fmla="*/ 0 h 172"/>
                <a:gd name="T14" fmla="*/ 0 w 151"/>
                <a:gd name="T15" fmla="*/ 0 h 172"/>
                <a:gd name="T16" fmla="*/ 0 w 151"/>
                <a:gd name="T17" fmla="*/ 0 h 172"/>
                <a:gd name="T18" fmla="*/ 0 w 151"/>
                <a:gd name="T19" fmla="*/ 0 h 172"/>
                <a:gd name="T20" fmla="*/ 0 w 151"/>
                <a:gd name="T21" fmla="*/ 0 h 172"/>
                <a:gd name="T22" fmla="*/ 0 w 151"/>
                <a:gd name="T23" fmla="*/ 0 h 172"/>
                <a:gd name="T24" fmla="*/ 0 w 151"/>
                <a:gd name="T25" fmla="*/ 0 h 172"/>
                <a:gd name="T26" fmla="*/ 0 w 151"/>
                <a:gd name="T27" fmla="*/ 0 h 172"/>
                <a:gd name="T28" fmla="*/ 0 w 151"/>
                <a:gd name="T29" fmla="*/ 0 h 172"/>
                <a:gd name="T30" fmla="*/ 0 w 151"/>
                <a:gd name="T31" fmla="*/ 0 h 172"/>
                <a:gd name="T32" fmla="*/ 0 w 151"/>
                <a:gd name="T33" fmla="*/ 0 h 1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1"/>
                <a:gd name="T52" fmla="*/ 0 h 172"/>
                <a:gd name="T53" fmla="*/ 151 w 151"/>
                <a:gd name="T54" fmla="*/ 172 h 1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1" h="172">
                  <a:moveTo>
                    <a:pt x="0" y="74"/>
                  </a:moveTo>
                  <a:lnTo>
                    <a:pt x="150" y="74"/>
                  </a:lnTo>
                  <a:lnTo>
                    <a:pt x="150" y="47"/>
                  </a:lnTo>
                  <a:lnTo>
                    <a:pt x="134" y="23"/>
                  </a:lnTo>
                  <a:lnTo>
                    <a:pt x="123" y="12"/>
                  </a:lnTo>
                  <a:lnTo>
                    <a:pt x="100" y="0"/>
                  </a:lnTo>
                  <a:lnTo>
                    <a:pt x="61" y="0"/>
                  </a:lnTo>
                  <a:lnTo>
                    <a:pt x="38" y="12"/>
                  </a:lnTo>
                  <a:lnTo>
                    <a:pt x="11" y="36"/>
                  </a:lnTo>
                  <a:lnTo>
                    <a:pt x="0" y="74"/>
                  </a:lnTo>
                  <a:lnTo>
                    <a:pt x="0" y="97"/>
                  </a:lnTo>
                  <a:lnTo>
                    <a:pt x="11" y="135"/>
                  </a:lnTo>
                  <a:lnTo>
                    <a:pt x="38" y="159"/>
                  </a:lnTo>
                  <a:lnTo>
                    <a:pt x="61" y="171"/>
                  </a:lnTo>
                  <a:lnTo>
                    <a:pt x="100" y="171"/>
                  </a:lnTo>
                  <a:lnTo>
                    <a:pt x="123" y="159"/>
                  </a:lnTo>
                  <a:lnTo>
                    <a:pt x="150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3" name="Freeform 442"/>
            <p:cNvSpPr>
              <a:spLocks noChangeArrowheads="1"/>
            </p:cNvSpPr>
            <p:nvPr/>
          </p:nvSpPr>
          <p:spPr bwMode="auto">
            <a:xfrm>
              <a:off x="2871" y="1548"/>
              <a:ext cx="32" cy="39"/>
            </a:xfrm>
            <a:custGeom>
              <a:avLst/>
              <a:gdLst>
                <a:gd name="T0" fmla="*/ 0 w 143"/>
                <a:gd name="T1" fmla="*/ 0 h 172"/>
                <a:gd name="T2" fmla="*/ 0 w 143"/>
                <a:gd name="T3" fmla="*/ 0 h 172"/>
                <a:gd name="T4" fmla="*/ 0 w 143"/>
                <a:gd name="T5" fmla="*/ 0 h 172"/>
                <a:gd name="T6" fmla="*/ 0 w 143"/>
                <a:gd name="T7" fmla="*/ 0 h 172"/>
                <a:gd name="T8" fmla="*/ 0 w 143"/>
                <a:gd name="T9" fmla="*/ 0 h 172"/>
                <a:gd name="T10" fmla="*/ 0 w 143"/>
                <a:gd name="T11" fmla="*/ 0 h 172"/>
                <a:gd name="T12" fmla="*/ 0 w 143"/>
                <a:gd name="T13" fmla="*/ 0 h 172"/>
                <a:gd name="T14" fmla="*/ 0 w 143"/>
                <a:gd name="T15" fmla="*/ 0 h 172"/>
                <a:gd name="T16" fmla="*/ 0 w 143"/>
                <a:gd name="T17" fmla="*/ 0 h 172"/>
                <a:gd name="T18" fmla="*/ 0 w 143"/>
                <a:gd name="T19" fmla="*/ 0 h 172"/>
                <a:gd name="T20" fmla="*/ 0 w 143"/>
                <a:gd name="T21" fmla="*/ 0 h 172"/>
                <a:gd name="T22" fmla="*/ 0 w 143"/>
                <a:gd name="T23" fmla="*/ 0 h 172"/>
                <a:gd name="T24" fmla="*/ 0 w 143"/>
                <a:gd name="T25" fmla="*/ 0 h 172"/>
                <a:gd name="T26" fmla="*/ 0 w 143"/>
                <a:gd name="T27" fmla="*/ 0 h 1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172"/>
                <a:gd name="T44" fmla="*/ 143 w 143"/>
                <a:gd name="T45" fmla="*/ 172 h 1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172">
                  <a:moveTo>
                    <a:pt x="142" y="36"/>
                  </a:moveTo>
                  <a:lnTo>
                    <a:pt x="120" y="12"/>
                  </a:lnTo>
                  <a:lnTo>
                    <a:pt x="92" y="0"/>
                  </a:lnTo>
                  <a:lnTo>
                    <a:pt x="62" y="0"/>
                  </a:lnTo>
                  <a:lnTo>
                    <a:pt x="34" y="12"/>
                  </a:lnTo>
                  <a:lnTo>
                    <a:pt x="11" y="36"/>
                  </a:lnTo>
                  <a:lnTo>
                    <a:pt x="0" y="74"/>
                  </a:lnTo>
                  <a:lnTo>
                    <a:pt x="0" y="97"/>
                  </a:lnTo>
                  <a:lnTo>
                    <a:pt x="11" y="135"/>
                  </a:lnTo>
                  <a:lnTo>
                    <a:pt x="34" y="159"/>
                  </a:lnTo>
                  <a:lnTo>
                    <a:pt x="62" y="171"/>
                  </a:lnTo>
                  <a:lnTo>
                    <a:pt x="92" y="171"/>
                  </a:lnTo>
                  <a:lnTo>
                    <a:pt x="120" y="159"/>
                  </a:lnTo>
                  <a:lnTo>
                    <a:pt x="142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4" name="Line 443"/>
            <p:cNvSpPr>
              <a:spLocks noChangeShapeType="1"/>
            </p:cNvSpPr>
            <p:nvPr/>
          </p:nvSpPr>
          <p:spPr bwMode="auto">
            <a:xfrm flipV="1">
              <a:off x="2929" y="1528"/>
              <a:ext cx="1" cy="4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5" name="Freeform 444"/>
            <p:cNvSpPr>
              <a:spLocks noChangeArrowheads="1"/>
            </p:cNvSpPr>
            <p:nvPr/>
          </p:nvSpPr>
          <p:spPr bwMode="auto">
            <a:xfrm>
              <a:off x="2929" y="1576"/>
              <a:ext cx="14" cy="14"/>
            </a:xfrm>
            <a:custGeom>
              <a:avLst/>
              <a:gdLst>
                <a:gd name="T0" fmla="*/ 0 w 62"/>
                <a:gd name="T1" fmla="*/ 0 h 63"/>
                <a:gd name="T2" fmla="*/ 0 w 62"/>
                <a:gd name="T3" fmla="*/ 0 h 63"/>
                <a:gd name="T4" fmla="*/ 0 w 62"/>
                <a:gd name="T5" fmla="*/ 0 h 63"/>
                <a:gd name="T6" fmla="*/ 0 w 62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63"/>
                <a:gd name="T14" fmla="*/ 62 w 62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63">
                  <a:moveTo>
                    <a:pt x="0" y="0"/>
                  </a:moveTo>
                  <a:lnTo>
                    <a:pt x="11" y="46"/>
                  </a:lnTo>
                  <a:lnTo>
                    <a:pt x="38" y="62"/>
                  </a:lnTo>
                  <a:lnTo>
                    <a:pt x="61" y="6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6" name="Line 445"/>
            <p:cNvSpPr>
              <a:spLocks noChangeShapeType="1"/>
            </p:cNvSpPr>
            <p:nvPr/>
          </p:nvSpPr>
          <p:spPr bwMode="auto">
            <a:xfrm flipH="1">
              <a:off x="2919" y="1548"/>
              <a:ext cx="22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" name="Freeform 446"/>
            <p:cNvSpPr>
              <a:spLocks noChangeArrowheads="1"/>
            </p:cNvSpPr>
            <p:nvPr/>
          </p:nvSpPr>
          <p:spPr bwMode="auto">
            <a:xfrm>
              <a:off x="2960" y="1548"/>
              <a:ext cx="34" cy="39"/>
            </a:xfrm>
            <a:custGeom>
              <a:avLst/>
              <a:gdLst>
                <a:gd name="T0" fmla="*/ 0 w 148"/>
                <a:gd name="T1" fmla="*/ 0 h 172"/>
                <a:gd name="T2" fmla="*/ 0 w 148"/>
                <a:gd name="T3" fmla="*/ 0 h 172"/>
                <a:gd name="T4" fmla="*/ 0 w 148"/>
                <a:gd name="T5" fmla="*/ 0 h 172"/>
                <a:gd name="T6" fmla="*/ 0 w 148"/>
                <a:gd name="T7" fmla="*/ 0 h 172"/>
                <a:gd name="T8" fmla="*/ 0 w 148"/>
                <a:gd name="T9" fmla="*/ 0 h 172"/>
                <a:gd name="T10" fmla="*/ 0 w 148"/>
                <a:gd name="T11" fmla="*/ 0 h 172"/>
                <a:gd name="T12" fmla="*/ 0 w 148"/>
                <a:gd name="T13" fmla="*/ 0 h 172"/>
                <a:gd name="T14" fmla="*/ 0 w 148"/>
                <a:gd name="T15" fmla="*/ 0 h 172"/>
                <a:gd name="T16" fmla="*/ 0 w 148"/>
                <a:gd name="T17" fmla="*/ 0 h 172"/>
                <a:gd name="T18" fmla="*/ 0 w 148"/>
                <a:gd name="T19" fmla="*/ 0 h 172"/>
                <a:gd name="T20" fmla="*/ 0 w 148"/>
                <a:gd name="T21" fmla="*/ 0 h 172"/>
                <a:gd name="T22" fmla="*/ 0 w 148"/>
                <a:gd name="T23" fmla="*/ 0 h 172"/>
                <a:gd name="T24" fmla="*/ 0 w 148"/>
                <a:gd name="T25" fmla="*/ 0 h 172"/>
                <a:gd name="T26" fmla="*/ 0 w 148"/>
                <a:gd name="T27" fmla="*/ 0 h 172"/>
                <a:gd name="T28" fmla="*/ 0 w 148"/>
                <a:gd name="T29" fmla="*/ 0 h 172"/>
                <a:gd name="T30" fmla="*/ 0 w 148"/>
                <a:gd name="T31" fmla="*/ 0 h 172"/>
                <a:gd name="T32" fmla="*/ 0 w 148"/>
                <a:gd name="T33" fmla="*/ 0 h 1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8"/>
                <a:gd name="T52" fmla="*/ 0 h 172"/>
                <a:gd name="T53" fmla="*/ 148 w 148"/>
                <a:gd name="T54" fmla="*/ 172 h 1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8" h="172">
                  <a:moveTo>
                    <a:pt x="0" y="74"/>
                  </a:moveTo>
                  <a:lnTo>
                    <a:pt x="147" y="74"/>
                  </a:lnTo>
                  <a:lnTo>
                    <a:pt x="147" y="47"/>
                  </a:lnTo>
                  <a:lnTo>
                    <a:pt x="131" y="23"/>
                  </a:lnTo>
                  <a:lnTo>
                    <a:pt x="120" y="12"/>
                  </a:lnTo>
                  <a:lnTo>
                    <a:pt x="96" y="0"/>
                  </a:lnTo>
                  <a:lnTo>
                    <a:pt x="58" y="0"/>
                  </a:lnTo>
                  <a:lnTo>
                    <a:pt x="39" y="12"/>
                  </a:lnTo>
                  <a:lnTo>
                    <a:pt x="11" y="36"/>
                  </a:lnTo>
                  <a:lnTo>
                    <a:pt x="0" y="74"/>
                  </a:lnTo>
                  <a:lnTo>
                    <a:pt x="0" y="97"/>
                  </a:lnTo>
                  <a:lnTo>
                    <a:pt x="11" y="135"/>
                  </a:lnTo>
                  <a:lnTo>
                    <a:pt x="39" y="159"/>
                  </a:lnTo>
                  <a:lnTo>
                    <a:pt x="58" y="171"/>
                  </a:lnTo>
                  <a:lnTo>
                    <a:pt x="96" y="171"/>
                  </a:lnTo>
                  <a:lnTo>
                    <a:pt x="120" y="159"/>
                  </a:lnTo>
                  <a:lnTo>
                    <a:pt x="147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" name="Line 447"/>
            <p:cNvSpPr>
              <a:spLocks noChangeShapeType="1"/>
            </p:cNvSpPr>
            <p:nvPr/>
          </p:nvSpPr>
          <p:spPr bwMode="auto">
            <a:xfrm flipV="1">
              <a:off x="3042" y="1527"/>
              <a:ext cx="1" cy="6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9" name="Freeform 448"/>
            <p:cNvSpPr>
              <a:spLocks noChangeArrowheads="1"/>
            </p:cNvSpPr>
            <p:nvPr/>
          </p:nvSpPr>
          <p:spPr bwMode="auto">
            <a:xfrm>
              <a:off x="3009" y="1548"/>
              <a:ext cx="33" cy="39"/>
            </a:xfrm>
            <a:custGeom>
              <a:avLst/>
              <a:gdLst>
                <a:gd name="T0" fmla="*/ 0 w 147"/>
                <a:gd name="T1" fmla="*/ 0 h 172"/>
                <a:gd name="T2" fmla="*/ 0 w 147"/>
                <a:gd name="T3" fmla="*/ 0 h 172"/>
                <a:gd name="T4" fmla="*/ 0 w 147"/>
                <a:gd name="T5" fmla="*/ 0 h 172"/>
                <a:gd name="T6" fmla="*/ 0 w 147"/>
                <a:gd name="T7" fmla="*/ 0 h 172"/>
                <a:gd name="T8" fmla="*/ 0 w 147"/>
                <a:gd name="T9" fmla="*/ 0 h 172"/>
                <a:gd name="T10" fmla="*/ 0 w 147"/>
                <a:gd name="T11" fmla="*/ 0 h 172"/>
                <a:gd name="T12" fmla="*/ 0 w 147"/>
                <a:gd name="T13" fmla="*/ 0 h 172"/>
                <a:gd name="T14" fmla="*/ 0 w 147"/>
                <a:gd name="T15" fmla="*/ 0 h 172"/>
                <a:gd name="T16" fmla="*/ 0 w 147"/>
                <a:gd name="T17" fmla="*/ 0 h 172"/>
                <a:gd name="T18" fmla="*/ 0 w 147"/>
                <a:gd name="T19" fmla="*/ 0 h 172"/>
                <a:gd name="T20" fmla="*/ 0 w 147"/>
                <a:gd name="T21" fmla="*/ 0 h 172"/>
                <a:gd name="T22" fmla="*/ 0 w 147"/>
                <a:gd name="T23" fmla="*/ 0 h 172"/>
                <a:gd name="T24" fmla="*/ 0 w 147"/>
                <a:gd name="T25" fmla="*/ 0 h 172"/>
                <a:gd name="T26" fmla="*/ 0 w 147"/>
                <a:gd name="T27" fmla="*/ 0 h 1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7"/>
                <a:gd name="T43" fmla="*/ 0 h 172"/>
                <a:gd name="T44" fmla="*/ 147 w 147"/>
                <a:gd name="T45" fmla="*/ 172 h 1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7" h="172">
                  <a:moveTo>
                    <a:pt x="146" y="36"/>
                  </a:moveTo>
                  <a:lnTo>
                    <a:pt x="123" y="12"/>
                  </a:lnTo>
                  <a:lnTo>
                    <a:pt x="100" y="0"/>
                  </a:lnTo>
                  <a:lnTo>
                    <a:pt x="60" y="0"/>
                  </a:lnTo>
                  <a:lnTo>
                    <a:pt x="39" y="12"/>
                  </a:lnTo>
                  <a:lnTo>
                    <a:pt x="11" y="36"/>
                  </a:lnTo>
                  <a:lnTo>
                    <a:pt x="0" y="74"/>
                  </a:lnTo>
                  <a:lnTo>
                    <a:pt x="0" y="97"/>
                  </a:lnTo>
                  <a:lnTo>
                    <a:pt x="11" y="135"/>
                  </a:lnTo>
                  <a:lnTo>
                    <a:pt x="39" y="159"/>
                  </a:lnTo>
                  <a:lnTo>
                    <a:pt x="60" y="171"/>
                  </a:lnTo>
                  <a:lnTo>
                    <a:pt x="100" y="171"/>
                  </a:lnTo>
                  <a:lnTo>
                    <a:pt x="123" y="159"/>
                  </a:lnTo>
                  <a:lnTo>
                    <a:pt x="146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0" name="Line 449"/>
            <p:cNvSpPr>
              <a:spLocks noChangeShapeType="1"/>
            </p:cNvSpPr>
            <p:nvPr/>
          </p:nvSpPr>
          <p:spPr bwMode="auto">
            <a:xfrm flipV="1">
              <a:off x="3108" y="1528"/>
              <a:ext cx="1" cy="4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1" name="Freeform 450"/>
            <p:cNvSpPr>
              <a:spLocks noChangeArrowheads="1"/>
            </p:cNvSpPr>
            <p:nvPr/>
          </p:nvSpPr>
          <p:spPr bwMode="auto">
            <a:xfrm>
              <a:off x="3108" y="1576"/>
              <a:ext cx="14" cy="14"/>
            </a:xfrm>
            <a:custGeom>
              <a:avLst/>
              <a:gdLst>
                <a:gd name="T0" fmla="*/ 0 w 63"/>
                <a:gd name="T1" fmla="*/ 0 h 63"/>
                <a:gd name="T2" fmla="*/ 0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63"/>
                <a:gd name="T14" fmla="*/ 63 w 63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63">
                  <a:moveTo>
                    <a:pt x="0" y="0"/>
                  </a:moveTo>
                  <a:lnTo>
                    <a:pt x="11" y="46"/>
                  </a:lnTo>
                  <a:lnTo>
                    <a:pt x="39" y="62"/>
                  </a:lnTo>
                  <a:lnTo>
                    <a:pt x="62" y="6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2" name="Line 451"/>
            <p:cNvSpPr>
              <a:spLocks noChangeShapeType="1"/>
            </p:cNvSpPr>
            <p:nvPr/>
          </p:nvSpPr>
          <p:spPr bwMode="auto">
            <a:xfrm flipH="1">
              <a:off x="3099" y="1548"/>
              <a:ext cx="21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3" name="Freeform 452"/>
            <p:cNvSpPr>
              <a:spLocks noChangeArrowheads="1"/>
            </p:cNvSpPr>
            <p:nvPr/>
          </p:nvSpPr>
          <p:spPr bwMode="auto">
            <a:xfrm>
              <a:off x="3139" y="1548"/>
              <a:ext cx="37" cy="39"/>
            </a:xfrm>
            <a:custGeom>
              <a:avLst/>
              <a:gdLst>
                <a:gd name="T0" fmla="*/ 0 w 163"/>
                <a:gd name="T1" fmla="*/ 0 h 172"/>
                <a:gd name="T2" fmla="*/ 0 w 163"/>
                <a:gd name="T3" fmla="*/ 0 h 172"/>
                <a:gd name="T4" fmla="*/ 0 w 163"/>
                <a:gd name="T5" fmla="*/ 0 h 172"/>
                <a:gd name="T6" fmla="*/ 0 w 163"/>
                <a:gd name="T7" fmla="*/ 0 h 172"/>
                <a:gd name="T8" fmla="*/ 0 w 163"/>
                <a:gd name="T9" fmla="*/ 0 h 172"/>
                <a:gd name="T10" fmla="*/ 0 w 163"/>
                <a:gd name="T11" fmla="*/ 0 h 172"/>
                <a:gd name="T12" fmla="*/ 0 w 163"/>
                <a:gd name="T13" fmla="*/ 0 h 172"/>
                <a:gd name="T14" fmla="*/ 0 w 163"/>
                <a:gd name="T15" fmla="*/ 0 h 172"/>
                <a:gd name="T16" fmla="*/ 0 w 163"/>
                <a:gd name="T17" fmla="*/ 0 h 172"/>
                <a:gd name="T18" fmla="*/ 0 w 163"/>
                <a:gd name="T19" fmla="*/ 0 h 172"/>
                <a:gd name="T20" fmla="*/ 0 w 163"/>
                <a:gd name="T21" fmla="*/ 0 h 172"/>
                <a:gd name="T22" fmla="*/ 0 w 163"/>
                <a:gd name="T23" fmla="*/ 0 h 172"/>
                <a:gd name="T24" fmla="*/ 0 w 163"/>
                <a:gd name="T25" fmla="*/ 0 h 172"/>
                <a:gd name="T26" fmla="*/ 0 w 163"/>
                <a:gd name="T27" fmla="*/ 0 h 172"/>
                <a:gd name="T28" fmla="*/ 0 w 163"/>
                <a:gd name="T29" fmla="*/ 0 h 172"/>
                <a:gd name="T30" fmla="*/ 0 w 163"/>
                <a:gd name="T31" fmla="*/ 0 h 172"/>
                <a:gd name="T32" fmla="*/ 0 w 163"/>
                <a:gd name="T33" fmla="*/ 0 h 172"/>
                <a:gd name="T34" fmla="*/ 0 w 163"/>
                <a:gd name="T35" fmla="*/ 0 h 1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3"/>
                <a:gd name="T55" fmla="*/ 0 h 172"/>
                <a:gd name="T56" fmla="*/ 163 w 163"/>
                <a:gd name="T57" fmla="*/ 172 h 1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3" h="172">
                  <a:moveTo>
                    <a:pt x="39" y="12"/>
                  </a:moveTo>
                  <a:lnTo>
                    <a:pt x="62" y="0"/>
                  </a:lnTo>
                  <a:lnTo>
                    <a:pt x="39" y="12"/>
                  </a:lnTo>
                  <a:lnTo>
                    <a:pt x="11" y="36"/>
                  </a:lnTo>
                  <a:lnTo>
                    <a:pt x="0" y="74"/>
                  </a:lnTo>
                  <a:lnTo>
                    <a:pt x="0" y="97"/>
                  </a:lnTo>
                  <a:lnTo>
                    <a:pt x="11" y="135"/>
                  </a:lnTo>
                  <a:lnTo>
                    <a:pt x="39" y="159"/>
                  </a:lnTo>
                  <a:lnTo>
                    <a:pt x="62" y="171"/>
                  </a:lnTo>
                  <a:lnTo>
                    <a:pt x="100" y="171"/>
                  </a:lnTo>
                  <a:lnTo>
                    <a:pt x="124" y="159"/>
                  </a:lnTo>
                  <a:lnTo>
                    <a:pt x="150" y="135"/>
                  </a:lnTo>
                  <a:lnTo>
                    <a:pt x="162" y="97"/>
                  </a:lnTo>
                  <a:lnTo>
                    <a:pt x="162" y="74"/>
                  </a:lnTo>
                  <a:lnTo>
                    <a:pt x="150" y="36"/>
                  </a:lnTo>
                  <a:lnTo>
                    <a:pt x="124" y="12"/>
                  </a:lnTo>
                  <a:lnTo>
                    <a:pt x="100" y="0"/>
                  </a:lnTo>
                  <a:lnTo>
                    <a:pt x="62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4" name="Freeform 453"/>
            <p:cNvSpPr>
              <a:spLocks noChangeArrowheads="1"/>
            </p:cNvSpPr>
            <p:nvPr/>
          </p:nvSpPr>
          <p:spPr bwMode="auto">
            <a:xfrm>
              <a:off x="3229" y="1529"/>
              <a:ext cx="42" cy="58"/>
            </a:xfrm>
            <a:custGeom>
              <a:avLst/>
              <a:gdLst>
                <a:gd name="T0" fmla="*/ 0 w 187"/>
                <a:gd name="T1" fmla="*/ 0 h 256"/>
                <a:gd name="T2" fmla="*/ 0 w 187"/>
                <a:gd name="T3" fmla="*/ 0 h 256"/>
                <a:gd name="T4" fmla="*/ 0 w 187"/>
                <a:gd name="T5" fmla="*/ 0 h 256"/>
                <a:gd name="T6" fmla="*/ 0 w 187"/>
                <a:gd name="T7" fmla="*/ 0 h 256"/>
                <a:gd name="T8" fmla="*/ 0 w 187"/>
                <a:gd name="T9" fmla="*/ 0 h 256"/>
                <a:gd name="T10" fmla="*/ 0 w 187"/>
                <a:gd name="T11" fmla="*/ 0 h 256"/>
                <a:gd name="T12" fmla="*/ 0 w 187"/>
                <a:gd name="T13" fmla="*/ 0 h 256"/>
                <a:gd name="T14" fmla="*/ 0 w 187"/>
                <a:gd name="T15" fmla="*/ 0 h 256"/>
                <a:gd name="T16" fmla="*/ 0 w 187"/>
                <a:gd name="T17" fmla="*/ 0 h 256"/>
                <a:gd name="T18" fmla="*/ 0 w 187"/>
                <a:gd name="T19" fmla="*/ 0 h 256"/>
                <a:gd name="T20" fmla="*/ 0 w 187"/>
                <a:gd name="T21" fmla="*/ 0 h 256"/>
                <a:gd name="T22" fmla="*/ 0 w 187"/>
                <a:gd name="T23" fmla="*/ 0 h 256"/>
                <a:gd name="T24" fmla="*/ 0 w 187"/>
                <a:gd name="T25" fmla="*/ 0 h 256"/>
                <a:gd name="T26" fmla="*/ 0 w 187"/>
                <a:gd name="T27" fmla="*/ 0 h 256"/>
                <a:gd name="T28" fmla="*/ 0 w 187"/>
                <a:gd name="T29" fmla="*/ 0 h 256"/>
                <a:gd name="T30" fmla="*/ 0 w 187"/>
                <a:gd name="T31" fmla="*/ 0 h 256"/>
                <a:gd name="T32" fmla="*/ 0 w 187"/>
                <a:gd name="T33" fmla="*/ 0 h 256"/>
                <a:gd name="T34" fmla="*/ 0 w 187"/>
                <a:gd name="T35" fmla="*/ 0 h 256"/>
                <a:gd name="T36" fmla="*/ 0 w 187"/>
                <a:gd name="T37" fmla="*/ 0 h 256"/>
                <a:gd name="T38" fmla="*/ 0 w 187"/>
                <a:gd name="T39" fmla="*/ 0 h 2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7"/>
                <a:gd name="T61" fmla="*/ 0 h 256"/>
                <a:gd name="T62" fmla="*/ 187 w 187"/>
                <a:gd name="T63" fmla="*/ 256 h 2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7" h="256">
                  <a:moveTo>
                    <a:pt x="186" y="61"/>
                  </a:moveTo>
                  <a:lnTo>
                    <a:pt x="174" y="38"/>
                  </a:lnTo>
                  <a:lnTo>
                    <a:pt x="147" y="11"/>
                  </a:lnTo>
                  <a:lnTo>
                    <a:pt x="124" y="0"/>
                  </a:lnTo>
                  <a:lnTo>
                    <a:pt x="74" y="0"/>
                  </a:lnTo>
                  <a:lnTo>
                    <a:pt x="50" y="11"/>
                  </a:lnTo>
                  <a:lnTo>
                    <a:pt x="23" y="38"/>
                  </a:lnTo>
                  <a:lnTo>
                    <a:pt x="12" y="61"/>
                  </a:lnTo>
                  <a:lnTo>
                    <a:pt x="0" y="96"/>
                  </a:lnTo>
                  <a:lnTo>
                    <a:pt x="0" y="158"/>
                  </a:lnTo>
                  <a:lnTo>
                    <a:pt x="12" y="193"/>
                  </a:lnTo>
                  <a:lnTo>
                    <a:pt x="23" y="219"/>
                  </a:lnTo>
                  <a:lnTo>
                    <a:pt x="50" y="243"/>
                  </a:lnTo>
                  <a:lnTo>
                    <a:pt x="74" y="255"/>
                  </a:lnTo>
                  <a:lnTo>
                    <a:pt x="124" y="255"/>
                  </a:lnTo>
                  <a:lnTo>
                    <a:pt x="147" y="243"/>
                  </a:lnTo>
                  <a:lnTo>
                    <a:pt x="174" y="219"/>
                  </a:lnTo>
                  <a:lnTo>
                    <a:pt x="186" y="193"/>
                  </a:lnTo>
                  <a:lnTo>
                    <a:pt x="186" y="158"/>
                  </a:lnTo>
                  <a:lnTo>
                    <a:pt x="124" y="158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5" name="Line 454"/>
            <p:cNvSpPr>
              <a:spLocks noChangeShapeType="1"/>
            </p:cNvSpPr>
            <p:nvPr/>
          </p:nvSpPr>
          <p:spPr bwMode="auto">
            <a:xfrm>
              <a:off x="3288" y="1548"/>
              <a:ext cx="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6" name="Freeform 455"/>
            <p:cNvSpPr>
              <a:spLocks noChangeArrowheads="1"/>
            </p:cNvSpPr>
            <p:nvPr/>
          </p:nvSpPr>
          <p:spPr bwMode="auto">
            <a:xfrm>
              <a:off x="3288" y="1548"/>
              <a:ext cx="22" cy="17"/>
            </a:xfrm>
            <a:custGeom>
              <a:avLst/>
              <a:gdLst>
                <a:gd name="T0" fmla="*/ 0 w 97"/>
                <a:gd name="T1" fmla="*/ 0 h 76"/>
                <a:gd name="T2" fmla="*/ 0 w 97"/>
                <a:gd name="T3" fmla="*/ 0 h 76"/>
                <a:gd name="T4" fmla="*/ 0 w 97"/>
                <a:gd name="T5" fmla="*/ 0 h 76"/>
                <a:gd name="T6" fmla="*/ 0 w 97"/>
                <a:gd name="T7" fmla="*/ 0 h 76"/>
                <a:gd name="T8" fmla="*/ 0 w 97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76"/>
                <a:gd name="T17" fmla="*/ 97 w 97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76">
                  <a:moveTo>
                    <a:pt x="0" y="75"/>
                  </a:moveTo>
                  <a:lnTo>
                    <a:pt x="11" y="36"/>
                  </a:lnTo>
                  <a:lnTo>
                    <a:pt x="38" y="12"/>
                  </a:lnTo>
                  <a:lnTo>
                    <a:pt x="61" y="0"/>
                  </a:lnTo>
                  <a:lnTo>
                    <a:pt x="96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7" name="Freeform 456"/>
            <p:cNvSpPr>
              <a:spLocks noChangeArrowheads="1"/>
            </p:cNvSpPr>
            <p:nvPr/>
          </p:nvSpPr>
          <p:spPr bwMode="auto">
            <a:xfrm>
              <a:off x="3324" y="1548"/>
              <a:ext cx="36" cy="39"/>
            </a:xfrm>
            <a:custGeom>
              <a:avLst/>
              <a:gdLst>
                <a:gd name="T0" fmla="*/ 0 w 159"/>
                <a:gd name="T1" fmla="*/ 0 h 172"/>
                <a:gd name="T2" fmla="*/ 0 w 159"/>
                <a:gd name="T3" fmla="*/ 0 h 172"/>
                <a:gd name="T4" fmla="*/ 0 w 159"/>
                <a:gd name="T5" fmla="*/ 0 h 172"/>
                <a:gd name="T6" fmla="*/ 0 w 159"/>
                <a:gd name="T7" fmla="*/ 0 h 172"/>
                <a:gd name="T8" fmla="*/ 0 w 159"/>
                <a:gd name="T9" fmla="*/ 0 h 172"/>
                <a:gd name="T10" fmla="*/ 0 w 159"/>
                <a:gd name="T11" fmla="*/ 0 h 172"/>
                <a:gd name="T12" fmla="*/ 0 w 159"/>
                <a:gd name="T13" fmla="*/ 0 h 172"/>
                <a:gd name="T14" fmla="*/ 0 w 159"/>
                <a:gd name="T15" fmla="*/ 0 h 172"/>
                <a:gd name="T16" fmla="*/ 0 w 159"/>
                <a:gd name="T17" fmla="*/ 0 h 172"/>
                <a:gd name="T18" fmla="*/ 0 w 159"/>
                <a:gd name="T19" fmla="*/ 0 h 172"/>
                <a:gd name="T20" fmla="*/ 0 w 159"/>
                <a:gd name="T21" fmla="*/ 0 h 172"/>
                <a:gd name="T22" fmla="*/ 0 w 159"/>
                <a:gd name="T23" fmla="*/ 0 h 172"/>
                <a:gd name="T24" fmla="*/ 0 w 159"/>
                <a:gd name="T25" fmla="*/ 0 h 172"/>
                <a:gd name="T26" fmla="*/ 0 w 159"/>
                <a:gd name="T27" fmla="*/ 0 h 172"/>
                <a:gd name="T28" fmla="*/ 0 w 159"/>
                <a:gd name="T29" fmla="*/ 0 h 172"/>
                <a:gd name="T30" fmla="*/ 0 w 159"/>
                <a:gd name="T31" fmla="*/ 0 h 172"/>
                <a:gd name="T32" fmla="*/ 0 w 159"/>
                <a:gd name="T33" fmla="*/ 0 h 172"/>
                <a:gd name="T34" fmla="*/ 0 w 159"/>
                <a:gd name="T35" fmla="*/ 0 h 1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172"/>
                <a:gd name="T56" fmla="*/ 159 w 159"/>
                <a:gd name="T57" fmla="*/ 172 h 1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172">
                  <a:moveTo>
                    <a:pt x="34" y="12"/>
                  </a:moveTo>
                  <a:lnTo>
                    <a:pt x="61" y="0"/>
                  </a:lnTo>
                  <a:lnTo>
                    <a:pt x="34" y="12"/>
                  </a:lnTo>
                  <a:lnTo>
                    <a:pt x="11" y="36"/>
                  </a:lnTo>
                  <a:lnTo>
                    <a:pt x="0" y="74"/>
                  </a:lnTo>
                  <a:lnTo>
                    <a:pt x="0" y="97"/>
                  </a:lnTo>
                  <a:lnTo>
                    <a:pt x="11" y="135"/>
                  </a:lnTo>
                  <a:lnTo>
                    <a:pt x="34" y="159"/>
                  </a:lnTo>
                  <a:lnTo>
                    <a:pt x="61" y="171"/>
                  </a:lnTo>
                  <a:lnTo>
                    <a:pt x="96" y="171"/>
                  </a:lnTo>
                  <a:lnTo>
                    <a:pt x="123" y="159"/>
                  </a:lnTo>
                  <a:lnTo>
                    <a:pt x="146" y="135"/>
                  </a:lnTo>
                  <a:lnTo>
                    <a:pt x="158" y="97"/>
                  </a:lnTo>
                  <a:lnTo>
                    <a:pt x="158" y="74"/>
                  </a:lnTo>
                  <a:lnTo>
                    <a:pt x="146" y="36"/>
                  </a:lnTo>
                  <a:lnTo>
                    <a:pt x="123" y="12"/>
                  </a:lnTo>
                  <a:lnTo>
                    <a:pt x="96" y="0"/>
                  </a:lnTo>
                  <a:lnTo>
                    <a:pt x="61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8" name="Freeform 457"/>
            <p:cNvSpPr>
              <a:spLocks noChangeArrowheads="1"/>
            </p:cNvSpPr>
            <p:nvPr/>
          </p:nvSpPr>
          <p:spPr bwMode="auto">
            <a:xfrm>
              <a:off x="3376" y="1548"/>
              <a:ext cx="31" cy="39"/>
            </a:xfrm>
            <a:custGeom>
              <a:avLst/>
              <a:gdLst>
                <a:gd name="T0" fmla="*/ 0 w 137"/>
                <a:gd name="T1" fmla="*/ 0 h 172"/>
                <a:gd name="T2" fmla="*/ 0 w 137"/>
                <a:gd name="T3" fmla="*/ 0 h 172"/>
                <a:gd name="T4" fmla="*/ 0 w 137"/>
                <a:gd name="T5" fmla="*/ 0 h 172"/>
                <a:gd name="T6" fmla="*/ 0 w 137"/>
                <a:gd name="T7" fmla="*/ 0 h 172"/>
                <a:gd name="T8" fmla="*/ 0 w 137"/>
                <a:gd name="T9" fmla="*/ 0 h 172"/>
                <a:gd name="T10" fmla="*/ 0 w 137"/>
                <a:gd name="T11" fmla="*/ 0 h 172"/>
                <a:gd name="T12" fmla="*/ 0 w 13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172"/>
                <a:gd name="T23" fmla="*/ 137 w 137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172">
                  <a:moveTo>
                    <a:pt x="0" y="0"/>
                  </a:moveTo>
                  <a:lnTo>
                    <a:pt x="0" y="124"/>
                  </a:lnTo>
                  <a:lnTo>
                    <a:pt x="11" y="159"/>
                  </a:lnTo>
                  <a:lnTo>
                    <a:pt x="35" y="171"/>
                  </a:lnTo>
                  <a:lnTo>
                    <a:pt x="74" y="171"/>
                  </a:lnTo>
                  <a:lnTo>
                    <a:pt x="97" y="159"/>
                  </a:lnTo>
                  <a:lnTo>
                    <a:pt x="136" y="124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9" name="Line 458"/>
            <p:cNvSpPr>
              <a:spLocks noChangeShapeType="1"/>
            </p:cNvSpPr>
            <p:nvPr/>
          </p:nvSpPr>
          <p:spPr bwMode="auto">
            <a:xfrm flipV="1">
              <a:off x="3407" y="1546"/>
              <a:ext cx="1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0" name="Line 459"/>
            <p:cNvSpPr>
              <a:spLocks noChangeShapeType="1"/>
            </p:cNvSpPr>
            <p:nvPr/>
          </p:nvSpPr>
          <p:spPr bwMode="auto">
            <a:xfrm>
              <a:off x="3429" y="1548"/>
              <a:ext cx="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1" name="Freeform 460"/>
            <p:cNvSpPr>
              <a:spLocks noChangeArrowheads="1"/>
            </p:cNvSpPr>
            <p:nvPr/>
          </p:nvSpPr>
          <p:spPr bwMode="auto">
            <a:xfrm>
              <a:off x="3429" y="1548"/>
              <a:ext cx="31" cy="39"/>
            </a:xfrm>
            <a:custGeom>
              <a:avLst/>
              <a:gdLst>
                <a:gd name="T0" fmla="*/ 0 w 135"/>
                <a:gd name="T1" fmla="*/ 0 h 172"/>
                <a:gd name="T2" fmla="*/ 0 w 135"/>
                <a:gd name="T3" fmla="*/ 0 h 172"/>
                <a:gd name="T4" fmla="*/ 0 w 135"/>
                <a:gd name="T5" fmla="*/ 0 h 172"/>
                <a:gd name="T6" fmla="*/ 0 w 135"/>
                <a:gd name="T7" fmla="*/ 0 h 172"/>
                <a:gd name="T8" fmla="*/ 0 w 135"/>
                <a:gd name="T9" fmla="*/ 0 h 172"/>
                <a:gd name="T10" fmla="*/ 0 w 135"/>
                <a:gd name="T11" fmla="*/ 0 h 172"/>
                <a:gd name="T12" fmla="*/ 0 w 135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5"/>
                <a:gd name="T22" fmla="*/ 0 h 172"/>
                <a:gd name="T23" fmla="*/ 135 w 135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5" h="172">
                  <a:moveTo>
                    <a:pt x="0" y="47"/>
                  </a:moveTo>
                  <a:lnTo>
                    <a:pt x="34" y="12"/>
                  </a:lnTo>
                  <a:lnTo>
                    <a:pt x="57" y="0"/>
                  </a:lnTo>
                  <a:lnTo>
                    <a:pt x="96" y="0"/>
                  </a:lnTo>
                  <a:lnTo>
                    <a:pt x="119" y="12"/>
                  </a:lnTo>
                  <a:lnTo>
                    <a:pt x="134" y="47"/>
                  </a:lnTo>
                  <a:lnTo>
                    <a:pt x="134" y="171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2" name="Line 461"/>
            <p:cNvSpPr>
              <a:spLocks noChangeShapeType="1"/>
            </p:cNvSpPr>
            <p:nvPr/>
          </p:nvSpPr>
          <p:spPr bwMode="auto">
            <a:xfrm flipV="1">
              <a:off x="3514" y="1527"/>
              <a:ext cx="1" cy="6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3" name="Freeform 462"/>
            <p:cNvSpPr>
              <a:spLocks noChangeArrowheads="1"/>
            </p:cNvSpPr>
            <p:nvPr/>
          </p:nvSpPr>
          <p:spPr bwMode="auto">
            <a:xfrm>
              <a:off x="3481" y="1548"/>
              <a:ext cx="34" cy="39"/>
            </a:xfrm>
            <a:custGeom>
              <a:avLst/>
              <a:gdLst>
                <a:gd name="T0" fmla="*/ 0 w 148"/>
                <a:gd name="T1" fmla="*/ 0 h 172"/>
                <a:gd name="T2" fmla="*/ 0 w 148"/>
                <a:gd name="T3" fmla="*/ 0 h 172"/>
                <a:gd name="T4" fmla="*/ 0 w 148"/>
                <a:gd name="T5" fmla="*/ 0 h 172"/>
                <a:gd name="T6" fmla="*/ 0 w 148"/>
                <a:gd name="T7" fmla="*/ 0 h 172"/>
                <a:gd name="T8" fmla="*/ 0 w 148"/>
                <a:gd name="T9" fmla="*/ 0 h 172"/>
                <a:gd name="T10" fmla="*/ 0 w 148"/>
                <a:gd name="T11" fmla="*/ 0 h 172"/>
                <a:gd name="T12" fmla="*/ 0 w 148"/>
                <a:gd name="T13" fmla="*/ 0 h 172"/>
                <a:gd name="T14" fmla="*/ 0 w 148"/>
                <a:gd name="T15" fmla="*/ 0 h 172"/>
                <a:gd name="T16" fmla="*/ 0 w 148"/>
                <a:gd name="T17" fmla="*/ 0 h 172"/>
                <a:gd name="T18" fmla="*/ 0 w 148"/>
                <a:gd name="T19" fmla="*/ 0 h 172"/>
                <a:gd name="T20" fmla="*/ 0 w 148"/>
                <a:gd name="T21" fmla="*/ 0 h 172"/>
                <a:gd name="T22" fmla="*/ 0 w 148"/>
                <a:gd name="T23" fmla="*/ 0 h 172"/>
                <a:gd name="T24" fmla="*/ 0 w 148"/>
                <a:gd name="T25" fmla="*/ 0 h 172"/>
                <a:gd name="T26" fmla="*/ 0 w 148"/>
                <a:gd name="T27" fmla="*/ 0 h 1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172"/>
                <a:gd name="T44" fmla="*/ 148 w 148"/>
                <a:gd name="T45" fmla="*/ 172 h 1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172">
                  <a:moveTo>
                    <a:pt x="147" y="36"/>
                  </a:moveTo>
                  <a:lnTo>
                    <a:pt x="124" y="12"/>
                  </a:lnTo>
                  <a:lnTo>
                    <a:pt x="101" y="0"/>
                  </a:lnTo>
                  <a:lnTo>
                    <a:pt x="62" y="0"/>
                  </a:lnTo>
                  <a:lnTo>
                    <a:pt x="39" y="12"/>
                  </a:lnTo>
                  <a:lnTo>
                    <a:pt x="11" y="36"/>
                  </a:lnTo>
                  <a:lnTo>
                    <a:pt x="0" y="74"/>
                  </a:lnTo>
                  <a:lnTo>
                    <a:pt x="0" y="97"/>
                  </a:lnTo>
                  <a:lnTo>
                    <a:pt x="11" y="135"/>
                  </a:lnTo>
                  <a:lnTo>
                    <a:pt x="39" y="159"/>
                  </a:lnTo>
                  <a:lnTo>
                    <a:pt x="62" y="171"/>
                  </a:lnTo>
                  <a:lnTo>
                    <a:pt x="101" y="171"/>
                  </a:lnTo>
                  <a:lnTo>
                    <a:pt x="124" y="159"/>
                  </a:lnTo>
                  <a:lnTo>
                    <a:pt x="147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4" name="Freeform 463"/>
            <p:cNvSpPr>
              <a:spLocks noChangeArrowheads="1"/>
            </p:cNvSpPr>
            <p:nvPr/>
          </p:nvSpPr>
          <p:spPr bwMode="auto">
            <a:xfrm>
              <a:off x="3534" y="1548"/>
              <a:ext cx="34" cy="39"/>
            </a:xfrm>
            <a:custGeom>
              <a:avLst/>
              <a:gdLst>
                <a:gd name="T0" fmla="*/ 0 w 148"/>
                <a:gd name="T1" fmla="*/ 0 h 172"/>
                <a:gd name="T2" fmla="*/ 0 w 148"/>
                <a:gd name="T3" fmla="*/ 0 h 172"/>
                <a:gd name="T4" fmla="*/ 0 w 148"/>
                <a:gd name="T5" fmla="*/ 0 h 172"/>
                <a:gd name="T6" fmla="*/ 0 w 148"/>
                <a:gd name="T7" fmla="*/ 0 h 172"/>
                <a:gd name="T8" fmla="*/ 0 w 148"/>
                <a:gd name="T9" fmla="*/ 0 h 172"/>
                <a:gd name="T10" fmla="*/ 0 w 148"/>
                <a:gd name="T11" fmla="*/ 0 h 172"/>
                <a:gd name="T12" fmla="*/ 0 w 148"/>
                <a:gd name="T13" fmla="*/ 0 h 172"/>
                <a:gd name="T14" fmla="*/ 0 w 148"/>
                <a:gd name="T15" fmla="*/ 0 h 172"/>
                <a:gd name="T16" fmla="*/ 0 w 148"/>
                <a:gd name="T17" fmla="*/ 0 h 172"/>
                <a:gd name="T18" fmla="*/ 0 w 148"/>
                <a:gd name="T19" fmla="*/ 0 h 172"/>
                <a:gd name="T20" fmla="*/ 0 w 148"/>
                <a:gd name="T21" fmla="*/ 0 h 172"/>
                <a:gd name="T22" fmla="*/ 0 w 148"/>
                <a:gd name="T23" fmla="*/ 0 h 172"/>
                <a:gd name="T24" fmla="*/ 0 w 148"/>
                <a:gd name="T25" fmla="*/ 0 h 172"/>
                <a:gd name="T26" fmla="*/ 0 w 148"/>
                <a:gd name="T27" fmla="*/ 0 h 172"/>
                <a:gd name="T28" fmla="*/ 0 w 148"/>
                <a:gd name="T29" fmla="*/ 0 h 172"/>
                <a:gd name="T30" fmla="*/ 0 w 148"/>
                <a:gd name="T31" fmla="*/ 0 h 172"/>
                <a:gd name="T32" fmla="*/ 0 w 148"/>
                <a:gd name="T33" fmla="*/ 0 h 1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8"/>
                <a:gd name="T52" fmla="*/ 0 h 172"/>
                <a:gd name="T53" fmla="*/ 148 w 148"/>
                <a:gd name="T54" fmla="*/ 172 h 1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8" h="172">
                  <a:moveTo>
                    <a:pt x="0" y="74"/>
                  </a:moveTo>
                  <a:lnTo>
                    <a:pt x="147" y="74"/>
                  </a:lnTo>
                  <a:lnTo>
                    <a:pt x="147" y="47"/>
                  </a:lnTo>
                  <a:lnTo>
                    <a:pt x="130" y="23"/>
                  </a:lnTo>
                  <a:lnTo>
                    <a:pt x="119" y="12"/>
                  </a:lnTo>
                  <a:lnTo>
                    <a:pt x="100" y="0"/>
                  </a:lnTo>
                  <a:lnTo>
                    <a:pt x="61" y="0"/>
                  </a:lnTo>
                  <a:lnTo>
                    <a:pt x="38" y="12"/>
                  </a:lnTo>
                  <a:lnTo>
                    <a:pt x="12" y="36"/>
                  </a:lnTo>
                  <a:lnTo>
                    <a:pt x="0" y="74"/>
                  </a:lnTo>
                  <a:lnTo>
                    <a:pt x="0" y="97"/>
                  </a:lnTo>
                  <a:lnTo>
                    <a:pt x="12" y="135"/>
                  </a:lnTo>
                  <a:lnTo>
                    <a:pt x="38" y="159"/>
                  </a:lnTo>
                  <a:lnTo>
                    <a:pt x="61" y="171"/>
                  </a:lnTo>
                  <a:lnTo>
                    <a:pt x="100" y="171"/>
                  </a:lnTo>
                  <a:lnTo>
                    <a:pt x="119" y="159"/>
                  </a:lnTo>
                  <a:lnTo>
                    <a:pt x="147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5" name="Line 464"/>
            <p:cNvSpPr>
              <a:spLocks noChangeShapeType="1"/>
            </p:cNvSpPr>
            <p:nvPr/>
          </p:nvSpPr>
          <p:spPr bwMode="auto">
            <a:xfrm flipV="1">
              <a:off x="3616" y="1527"/>
              <a:ext cx="1" cy="6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6" name="Freeform 465"/>
            <p:cNvSpPr>
              <a:spLocks noChangeArrowheads="1"/>
            </p:cNvSpPr>
            <p:nvPr/>
          </p:nvSpPr>
          <p:spPr bwMode="auto">
            <a:xfrm>
              <a:off x="3583" y="1548"/>
              <a:ext cx="33" cy="39"/>
            </a:xfrm>
            <a:custGeom>
              <a:avLst/>
              <a:gdLst>
                <a:gd name="T0" fmla="*/ 0 w 147"/>
                <a:gd name="T1" fmla="*/ 0 h 172"/>
                <a:gd name="T2" fmla="*/ 0 w 147"/>
                <a:gd name="T3" fmla="*/ 0 h 172"/>
                <a:gd name="T4" fmla="*/ 0 w 147"/>
                <a:gd name="T5" fmla="*/ 0 h 172"/>
                <a:gd name="T6" fmla="*/ 0 w 147"/>
                <a:gd name="T7" fmla="*/ 0 h 172"/>
                <a:gd name="T8" fmla="*/ 0 w 147"/>
                <a:gd name="T9" fmla="*/ 0 h 172"/>
                <a:gd name="T10" fmla="*/ 0 w 147"/>
                <a:gd name="T11" fmla="*/ 0 h 172"/>
                <a:gd name="T12" fmla="*/ 0 w 147"/>
                <a:gd name="T13" fmla="*/ 0 h 172"/>
                <a:gd name="T14" fmla="*/ 0 w 147"/>
                <a:gd name="T15" fmla="*/ 0 h 172"/>
                <a:gd name="T16" fmla="*/ 0 w 147"/>
                <a:gd name="T17" fmla="*/ 0 h 172"/>
                <a:gd name="T18" fmla="*/ 0 w 147"/>
                <a:gd name="T19" fmla="*/ 0 h 172"/>
                <a:gd name="T20" fmla="*/ 0 w 147"/>
                <a:gd name="T21" fmla="*/ 0 h 172"/>
                <a:gd name="T22" fmla="*/ 0 w 147"/>
                <a:gd name="T23" fmla="*/ 0 h 172"/>
                <a:gd name="T24" fmla="*/ 0 w 147"/>
                <a:gd name="T25" fmla="*/ 0 h 172"/>
                <a:gd name="T26" fmla="*/ 0 w 147"/>
                <a:gd name="T27" fmla="*/ 0 h 1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7"/>
                <a:gd name="T43" fmla="*/ 0 h 172"/>
                <a:gd name="T44" fmla="*/ 147 w 147"/>
                <a:gd name="T45" fmla="*/ 172 h 1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7" h="172">
                  <a:moveTo>
                    <a:pt x="146" y="36"/>
                  </a:moveTo>
                  <a:lnTo>
                    <a:pt x="123" y="12"/>
                  </a:lnTo>
                  <a:lnTo>
                    <a:pt x="96" y="0"/>
                  </a:lnTo>
                  <a:lnTo>
                    <a:pt x="61" y="0"/>
                  </a:lnTo>
                  <a:lnTo>
                    <a:pt x="34" y="12"/>
                  </a:lnTo>
                  <a:lnTo>
                    <a:pt x="11" y="36"/>
                  </a:lnTo>
                  <a:lnTo>
                    <a:pt x="0" y="74"/>
                  </a:lnTo>
                  <a:lnTo>
                    <a:pt x="0" y="97"/>
                  </a:lnTo>
                  <a:lnTo>
                    <a:pt x="11" y="135"/>
                  </a:lnTo>
                  <a:lnTo>
                    <a:pt x="34" y="159"/>
                  </a:lnTo>
                  <a:lnTo>
                    <a:pt x="61" y="171"/>
                  </a:lnTo>
                  <a:lnTo>
                    <a:pt x="96" y="171"/>
                  </a:lnTo>
                  <a:lnTo>
                    <a:pt x="123" y="159"/>
                  </a:lnTo>
                  <a:lnTo>
                    <a:pt x="146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7" name="Line 466"/>
            <p:cNvSpPr>
              <a:spLocks noChangeShapeType="1"/>
            </p:cNvSpPr>
            <p:nvPr/>
          </p:nvSpPr>
          <p:spPr bwMode="auto">
            <a:xfrm flipV="1">
              <a:off x="2352" y="1417"/>
              <a:ext cx="1" cy="6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8" name="Line 467"/>
            <p:cNvSpPr>
              <a:spLocks noChangeShapeType="1"/>
            </p:cNvSpPr>
            <p:nvPr/>
          </p:nvSpPr>
          <p:spPr bwMode="auto">
            <a:xfrm>
              <a:off x="2333" y="1419"/>
              <a:ext cx="38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9" name="Line 468"/>
            <p:cNvSpPr>
              <a:spLocks noChangeShapeType="1"/>
            </p:cNvSpPr>
            <p:nvPr/>
          </p:nvSpPr>
          <p:spPr bwMode="auto">
            <a:xfrm>
              <a:off x="2382" y="1419"/>
              <a:ext cx="1" cy="5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0" name="Freeform 469"/>
            <p:cNvSpPr>
              <a:spLocks noChangeArrowheads="1"/>
            </p:cNvSpPr>
            <p:nvPr/>
          </p:nvSpPr>
          <p:spPr bwMode="auto">
            <a:xfrm>
              <a:off x="2382" y="1438"/>
              <a:ext cx="31" cy="39"/>
            </a:xfrm>
            <a:custGeom>
              <a:avLst/>
              <a:gdLst>
                <a:gd name="T0" fmla="*/ 0 w 137"/>
                <a:gd name="T1" fmla="*/ 0 h 172"/>
                <a:gd name="T2" fmla="*/ 0 w 137"/>
                <a:gd name="T3" fmla="*/ 0 h 172"/>
                <a:gd name="T4" fmla="*/ 0 w 137"/>
                <a:gd name="T5" fmla="*/ 0 h 172"/>
                <a:gd name="T6" fmla="*/ 0 w 137"/>
                <a:gd name="T7" fmla="*/ 0 h 172"/>
                <a:gd name="T8" fmla="*/ 0 w 137"/>
                <a:gd name="T9" fmla="*/ 0 h 172"/>
                <a:gd name="T10" fmla="*/ 0 w 137"/>
                <a:gd name="T11" fmla="*/ 0 h 172"/>
                <a:gd name="T12" fmla="*/ 0 w 13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172"/>
                <a:gd name="T23" fmla="*/ 137 w 137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172">
                  <a:moveTo>
                    <a:pt x="0" y="51"/>
                  </a:moveTo>
                  <a:lnTo>
                    <a:pt x="39" y="12"/>
                  </a:lnTo>
                  <a:lnTo>
                    <a:pt x="63" y="0"/>
                  </a:lnTo>
                  <a:lnTo>
                    <a:pt x="101" y="0"/>
                  </a:lnTo>
                  <a:lnTo>
                    <a:pt x="125" y="12"/>
                  </a:lnTo>
                  <a:lnTo>
                    <a:pt x="136" y="51"/>
                  </a:lnTo>
                  <a:lnTo>
                    <a:pt x="136" y="171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1" name="Line 470"/>
            <p:cNvSpPr>
              <a:spLocks noChangeShapeType="1"/>
            </p:cNvSpPr>
            <p:nvPr/>
          </p:nvSpPr>
          <p:spPr bwMode="auto">
            <a:xfrm flipV="1">
              <a:off x="2435" y="1437"/>
              <a:ext cx="1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2" name="Line 471"/>
            <p:cNvSpPr>
              <a:spLocks noChangeShapeType="1"/>
            </p:cNvSpPr>
            <p:nvPr/>
          </p:nvSpPr>
          <p:spPr bwMode="auto">
            <a:xfrm flipH="1">
              <a:off x="2434" y="1446"/>
              <a:ext cx="5" cy="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3" name="Freeform 472"/>
            <p:cNvSpPr>
              <a:spLocks noChangeArrowheads="1"/>
            </p:cNvSpPr>
            <p:nvPr/>
          </p:nvSpPr>
          <p:spPr bwMode="auto">
            <a:xfrm>
              <a:off x="2438" y="1438"/>
              <a:ext cx="20" cy="15"/>
            </a:xfrm>
            <a:custGeom>
              <a:avLst/>
              <a:gdLst>
                <a:gd name="T0" fmla="*/ 0 w 89"/>
                <a:gd name="T1" fmla="*/ 0 h 64"/>
                <a:gd name="T2" fmla="*/ 0 w 89"/>
                <a:gd name="T3" fmla="*/ 0 h 64"/>
                <a:gd name="T4" fmla="*/ 0 w 89"/>
                <a:gd name="T5" fmla="*/ 0 h 64"/>
                <a:gd name="T6" fmla="*/ 0 w 89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64"/>
                <a:gd name="T14" fmla="*/ 89 w 89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64">
                  <a:moveTo>
                    <a:pt x="0" y="63"/>
                  </a:moveTo>
                  <a:lnTo>
                    <a:pt x="26" y="20"/>
                  </a:lnTo>
                  <a:lnTo>
                    <a:pt x="49" y="0"/>
                  </a:lnTo>
                  <a:lnTo>
                    <a:pt x="88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4" name="Freeform 473"/>
            <p:cNvSpPr>
              <a:spLocks noChangeArrowheads="1"/>
            </p:cNvSpPr>
            <p:nvPr/>
          </p:nvSpPr>
          <p:spPr bwMode="auto">
            <a:xfrm>
              <a:off x="2470" y="1438"/>
              <a:ext cx="33" cy="39"/>
            </a:xfrm>
            <a:custGeom>
              <a:avLst/>
              <a:gdLst>
                <a:gd name="T0" fmla="*/ 0 w 147"/>
                <a:gd name="T1" fmla="*/ 0 h 172"/>
                <a:gd name="T2" fmla="*/ 0 w 147"/>
                <a:gd name="T3" fmla="*/ 0 h 172"/>
                <a:gd name="T4" fmla="*/ 0 w 147"/>
                <a:gd name="T5" fmla="*/ 0 h 172"/>
                <a:gd name="T6" fmla="*/ 0 w 147"/>
                <a:gd name="T7" fmla="*/ 0 h 172"/>
                <a:gd name="T8" fmla="*/ 0 w 147"/>
                <a:gd name="T9" fmla="*/ 0 h 172"/>
                <a:gd name="T10" fmla="*/ 0 w 147"/>
                <a:gd name="T11" fmla="*/ 0 h 172"/>
                <a:gd name="T12" fmla="*/ 0 w 147"/>
                <a:gd name="T13" fmla="*/ 0 h 172"/>
                <a:gd name="T14" fmla="*/ 0 w 147"/>
                <a:gd name="T15" fmla="*/ 0 h 172"/>
                <a:gd name="T16" fmla="*/ 0 w 147"/>
                <a:gd name="T17" fmla="*/ 0 h 172"/>
                <a:gd name="T18" fmla="*/ 0 w 147"/>
                <a:gd name="T19" fmla="*/ 0 h 172"/>
                <a:gd name="T20" fmla="*/ 0 w 147"/>
                <a:gd name="T21" fmla="*/ 0 h 172"/>
                <a:gd name="T22" fmla="*/ 0 w 147"/>
                <a:gd name="T23" fmla="*/ 0 h 172"/>
                <a:gd name="T24" fmla="*/ 0 w 147"/>
                <a:gd name="T25" fmla="*/ 0 h 172"/>
                <a:gd name="T26" fmla="*/ 0 w 147"/>
                <a:gd name="T27" fmla="*/ 0 h 172"/>
                <a:gd name="T28" fmla="*/ 0 w 147"/>
                <a:gd name="T29" fmla="*/ 0 h 172"/>
                <a:gd name="T30" fmla="*/ 0 w 147"/>
                <a:gd name="T31" fmla="*/ 0 h 172"/>
                <a:gd name="T32" fmla="*/ 0 w 147"/>
                <a:gd name="T33" fmla="*/ 0 h 1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7"/>
                <a:gd name="T52" fmla="*/ 0 h 172"/>
                <a:gd name="T53" fmla="*/ 147 w 147"/>
                <a:gd name="T54" fmla="*/ 172 h 1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7" h="172">
                  <a:moveTo>
                    <a:pt x="0" y="75"/>
                  </a:moveTo>
                  <a:lnTo>
                    <a:pt x="146" y="75"/>
                  </a:lnTo>
                  <a:lnTo>
                    <a:pt x="146" y="51"/>
                  </a:lnTo>
                  <a:lnTo>
                    <a:pt x="135" y="23"/>
                  </a:lnTo>
                  <a:lnTo>
                    <a:pt x="123" y="12"/>
                  </a:lnTo>
                  <a:lnTo>
                    <a:pt x="96" y="0"/>
                  </a:lnTo>
                  <a:lnTo>
                    <a:pt x="61" y="0"/>
                  </a:lnTo>
                  <a:lnTo>
                    <a:pt x="34" y="12"/>
                  </a:lnTo>
                  <a:lnTo>
                    <a:pt x="11" y="35"/>
                  </a:lnTo>
                  <a:lnTo>
                    <a:pt x="0" y="75"/>
                  </a:lnTo>
                  <a:lnTo>
                    <a:pt x="0" y="97"/>
                  </a:lnTo>
                  <a:lnTo>
                    <a:pt x="11" y="132"/>
                  </a:lnTo>
                  <a:lnTo>
                    <a:pt x="34" y="154"/>
                  </a:lnTo>
                  <a:lnTo>
                    <a:pt x="61" y="171"/>
                  </a:lnTo>
                  <a:lnTo>
                    <a:pt x="96" y="171"/>
                  </a:lnTo>
                  <a:lnTo>
                    <a:pt x="123" y="154"/>
                  </a:lnTo>
                  <a:lnTo>
                    <a:pt x="146" y="13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5" name="Freeform 474"/>
            <p:cNvSpPr>
              <a:spLocks noChangeArrowheads="1"/>
            </p:cNvSpPr>
            <p:nvPr/>
          </p:nvSpPr>
          <p:spPr bwMode="auto">
            <a:xfrm>
              <a:off x="2520" y="1438"/>
              <a:ext cx="34" cy="39"/>
            </a:xfrm>
            <a:custGeom>
              <a:avLst/>
              <a:gdLst>
                <a:gd name="T0" fmla="*/ 0 w 148"/>
                <a:gd name="T1" fmla="*/ 0 h 172"/>
                <a:gd name="T2" fmla="*/ 0 w 148"/>
                <a:gd name="T3" fmla="*/ 0 h 172"/>
                <a:gd name="T4" fmla="*/ 0 w 148"/>
                <a:gd name="T5" fmla="*/ 0 h 172"/>
                <a:gd name="T6" fmla="*/ 0 w 148"/>
                <a:gd name="T7" fmla="*/ 0 h 172"/>
                <a:gd name="T8" fmla="*/ 0 w 148"/>
                <a:gd name="T9" fmla="*/ 0 h 172"/>
                <a:gd name="T10" fmla="*/ 0 w 148"/>
                <a:gd name="T11" fmla="*/ 0 h 172"/>
                <a:gd name="T12" fmla="*/ 0 w 148"/>
                <a:gd name="T13" fmla="*/ 0 h 172"/>
                <a:gd name="T14" fmla="*/ 0 w 148"/>
                <a:gd name="T15" fmla="*/ 0 h 172"/>
                <a:gd name="T16" fmla="*/ 0 w 148"/>
                <a:gd name="T17" fmla="*/ 0 h 172"/>
                <a:gd name="T18" fmla="*/ 0 w 148"/>
                <a:gd name="T19" fmla="*/ 0 h 172"/>
                <a:gd name="T20" fmla="*/ 0 w 148"/>
                <a:gd name="T21" fmla="*/ 0 h 172"/>
                <a:gd name="T22" fmla="*/ 0 w 148"/>
                <a:gd name="T23" fmla="*/ 0 h 172"/>
                <a:gd name="T24" fmla="*/ 0 w 148"/>
                <a:gd name="T25" fmla="*/ 0 h 172"/>
                <a:gd name="T26" fmla="*/ 0 w 148"/>
                <a:gd name="T27" fmla="*/ 0 h 172"/>
                <a:gd name="T28" fmla="*/ 0 w 148"/>
                <a:gd name="T29" fmla="*/ 0 h 172"/>
                <a:gd name="T30" fmla="*/ 0 w 148"/>
                <a:gd name="T31" fmla="*/ 0 h 172"/>
                <a:gd name="T32" fmla="*/ 0 w 148"/>
                <a:gd name="T33" fmla="*/ 0 h 1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8"/>
                <a:gd name="T52" fmla="*/ 0 h 172"/>
                <a:gd name="T53" fmla="*/ 148 w 148"/>
                <a:gd name="T54" fmla="*/ 172 h 1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8" h="172">
                  <a:moveTo>
                    <a:pt x="0" y="75"/>
                  </a:moveTo>
                  <a:lnTo>
                    <a:pt x="147" y="75"/>
                  </a:lnTo>
                  <a:lnTo>
                    <a:pt x="147" y="51"/>
                  </a:lnTo>
                  <a:lnTo>
                    <a:pt x="136" y="23"/>
                  </a:lnTo>
                  <a:lnTo>
                    <a:pt x="119" y="12"/>
                  </a:lnTo>
                  <a:lnTo>
                    <a:pt x="100" y="0"/>
                  </a:lnTo>
                  <a:lnTo>
                    <a:pt x="61" y="0"/>
                  </a:lnTo>
                  <a:lnTo>
                    <a:pt x="39" y="12"/>
                  </a:lnTo>
                  <a:lnTo>
                    <a:pt x="11" y="35"/>
                  </a:lnTo>
                  <a:lnTo>
                    <a:pt x="0" y="75"/>
                  </a:lnTo>
                  <a:lnTo>
                    <a:pt x="0" y="97"/>
                  </a:lnTo>
                  <a:lnTo>
                    <a:pt x="11" y="132"/>
                  </a:lnTo>
                  <a:lnTo>
                    <a:pt x="39" y="154"/>
                  </a:lnTo>
                  <a:lnTo>
                    <a:pt x="61" y="171"/>
                  </a:lnTo>
                  <a:lnTo>
                    <a:pt x="100" y="171"/>
                  </a:lnTo>
                  <a:lnTo>
                    <a:pt x="119" y="154"/>
                  </a:lnTo>
                  <a:lnTo>
                    <a:pt x="147" y="13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6" name="Line 475"/>
            <p:cNvSpPr>
              <a:spLocks noChangeShapeType="1"/>
            </p:cNvSpPr>
            <p:nvPr/>
          </p:nvSpPr>
          <p:spPr bwMode="auto">
            <a:xfrm>
              <a:off x="2570" y="1452"/>
              <a:ext cx="50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7" name="Freeform 476"/>
            <p:cNvSpPr>
              <a:spLocks noChangeArrowheads="1"/>
            </p:cNvSpPr>
            <p:nvPr/>
          </p:nvSpPr>
          <p:spPr bwMode="auto">
            <a:xfrm>
              <a:off x="2642" y="1419"/>
              <a:ext cx="55" cy="58"/>
            </a:xfrm>
            <a:custGeom>
              <a:avLst/>
              <a:gdLst>
                <a:gd name="T0" fmla="*/ 0 w 244"/>
                <a:gd name="T1" fmla="*/ 0 h 256"/>
                <a:gd name="T2" fmla="*/ 0 w 244"/>
                <a:gd name="T3" fmla="*/ 0 h 256"/>
                <a:gd name="T4" fmla="*/ 0 w 244"/>
                <a:gd name="T5" fmla="*/ 0 h 256"/>
                <a:gd name="T6" fmla="*/ 0 w 244"/>
                <a:gd name="T7" fmla="*/ 0 h 256"/>
                <a:gd name="T8" fmla="*/ 0 w 244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4"/>
                <a:gd name="T16" fmla="*/ 0 h 256"/>
                <a:gd name="T17" fmla="*/ 244 w 24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4" h="256">
                  <a:moveTo>
                    <a:pt x="0" y="0"/>
                  </a:moveTo>
                  <a:lnTo>
                    <a:pt x="62" y="255"/>
                  </a:lnTo>
                  <a:lnTo>
                    <a:pt x="124" y="0"/>
                  </a:lnTo>
                  <a:lnTo>
                    <a:pt x="181" y="255"/>
                  </a:lnTo>
                  <a:lnTo>
                    <a:pt x="243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8" name="Freeform 477"/>
            <p:cNvSpPr>
              <a:spLocks noChangeArrowheads="1"/>
            </p:cNvSpPr>
            <p:nvPr/>
          </p:nvSpPr>
          <p:spPr bwMode="auto">
            <a:xfrm>
              <a:off x="2708" y="1419"/>
              <a:ext cx="14" cy="15"/>
            </a:xfrm>
            <a:custGeom>
              <a:avLst/>
              <a:gdLst>
                <a:gd name="T0" fmla="*/ 0 w 63"/>
                <a:gd name="T1" fmla="*/ 0 h 64"/>
                <a:gd name="T2" fmla="*/ 0 w 63"/>
                <a:gd name="T3" fmla="*/ 0 h 64"/>
                <a:gd name="T4" fmla="*/ 0 w 63"/>
                <a:gd name="T5" fmla="*/ 0 h 64"/>
                <a:gd name="T6" fmla="*/ 0 w 63"/>
                <a:gd name="T7" fmla="*/ 0 h 64"/>
                <a:gd name="T8" fmla="*/ 0 w 63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64"/>
                <a:gd name="T17" fmla="*/ 63 w 63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64">
                  <a:moveTo>
                    <a:pt x="0" y="31"/>
                  </a:moveTo>
                  <a:lnTo>
                    <a:pt x="30" y="63"/>
                  </a:lnTo>
                  <a:lnTo>
                    <a:pt x="62" y="31"/>
                  </a:lnTo>
                  <a:lnTo>
                    <a:pt x="30" y="0"/>
                  </a:lnTo>
                  <a:lnTo>
                    <a:pt x="0" y="31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9" name="Line 478"/>
            <p:cNvSpPr>
              <a:spLocks noChangeShapeType="1"/>
            </p:cNvSpPr>
            <p:nvPr/>
          </p:nvSpPr>
          <p:spPr bwMode="auto">
            <a:xfrm>
              <a:off x="2711" y="1438"/>
              <a:ext cx="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0" name="Line 479"/>
            <p:cNvSpPr>
              <a:spLocks noChangeShapeType="1"/>
            </p:cNvSpPr>
            <p:nvPr/>
          </p:nvSpPr>
          <p:spPr bwMode="auto">
            <a:xfrm flipV="1">
              <a:off x="2731" y="1437"/>
              <a:ext cx="1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1" name="Line 480"/>
            <p:cNvSpPr>
              <a:spLocks noChangeShapeType="1"/>
            </p:cNvSpPr>
            <p:nvPr/>
          </p:nvSpPr>
          <p:spPr bwMode="auto">
            <a:xfrm flipH="1">
              <a:off x="2730" y="1446"/>
              <a:ext cx="5" cy="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2" name="Freeform 481"/>
            <p:cNvSpPr>
              <a:spLocks noChangeArrowheads="1"/>
            </p:cNvSpPr>
            <p:nvPr/>
          </p:nvSpPr>
          <p:spPr bwMode="auto">
            <a:xfrm>
              <a:off x="2734" y="1438"/>
              <a:ext cx="20" cy="15"/>
            </a:xfrm>
            <a:custGeom>
              <a:avLst/>
              <a:gdLst>
                <a:gd name="T0" fmla="*/ 0 w 86"/>
                <a:gd name="T1" fmla="*/ 0 h 64"/>
                <a:gd name="T2" fmla="*/ 0 w 86"/>
                <a:gd name="T3" fmla="*/ 0 h 64"/>
                <a:gd name="T4" fmla="*/ 0 w 86"/>
                <a:gd name="T5" fmla="*/ 0 h 64"/>
                <a:gd name="T6" fmla="*/ 0 w 86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64"/>
                <a:gd name="T14" fmla="*/ 86 w 86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64">
                  <a:moveTo>
                    <a:pt x="0" y="63"/>
                  </a:moveTo>
                  <a:lnTo>
                    <a:pt x="22" y="20"/>
                  </a:lnTo>
                  <a:lnTo>
                    <a:pt x="46" y="0"/>
                  </a:lnTo>
                  <a:lnTo>
                    <a:pt x="85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3" name="Freeform 482"/>
            <p:cNvSpPr>
              <a:spLocks noChangeArrowheads="1"/>
            </p:cNvSpPr>
            <p:nvPr/>
          </p:nvSpPr>
          <p:spPr bwMode="auto">
            <a:xfrm>
              <a:off x="2766" y="1438"/>
              <a:ext cx="34" cy="39"/>
            </a:xfrm>
            <a:custGeom>
              <a:avLst/>
              <a:gdLst>
                <a:gd name="T0" fmla="*/ 0 w 151"/>
                <a:gd name="T1" fmla="*/ 0 h 172"/>
                <a:gd name="T2" fmla="*/ 0 w 151"/>
                <a:gd name="T3" fmla="*/ 0 h 172"/>
                <a:gd name="T4" fmla="*/ 0 w 151"/>
                <a:gd name="T5" fmla="*/ 0 h 172"/>
                <a:gd name="T6" fmla="*/ 0 w 151"/>
                <a:gd name="T7" fmla="*/ 0 h 172"/>
                <a:gd name="T8" fmla="*/ 0 w 151"/>
                <a:gd name="T9" fmla="*/ 0 h 172"/>
                <a:gd name="T10" fmla="*/ 0 w 151"/>
                <a:gd name="T11" fmla="*/ 0 h 172"/>
                <a:gd name="T12" fmla="*/ 0 w 151"/>
                <a:gd name="T13" fmla="*/ 0 h 172"/>
                <a:gd name="T14" fmla="*/ 0 w 151"/>
                <a:gd name="T15" fmla="*/ 0 h 172"/>
                <a:gd name="T16" fmla="*/ 0 w 151"/>
                <a:gd name="T17" fmla="*/ 0 h 172"/>
                <a:gd name="T18" fmla="*/ 0 w 151"/>
                <a:gd name="T19" fmla="*/ 0 h 172"/>
                <a:gd name="T20" fmla="*/ 0 w 151"/>
                <a:gd name="T21" fmla="*/ 0 h 172"/>
                <a:gd name="T22" fmla="*/ 0 w 151"/>
                <a:gd name="T23" fmla="*/ 0 h 172"/>
                <a:gd name="T24" fmla="*/ 0 w 151"/>
                <a:gd name="T25" fmla="*/ 0 h 172"/>
                <a:gd name="T26" fmla="*/ 0 w 151"/>
                <a:gd name="T27" fmla="*/ 0 h 172"/>
                <a:gd name="T28" fmla="*/ 0 w 151"/>
                <a:gd name="T29" fmla="*/ 0 h 172"/>
                <a:gd name="T30" fmla="*/ 0 w 151"/>
                <a:gd name="T31" fmla="*/ 0 h 172"/>
                <a:gd name="T32" fmla="*/ 0 w 151"/>
                <a:gd name="T33" fmla="*/ 0 h 1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1"/>
                <a:gd name="T52" fmla="*/ 0 h 172"/>
                <a:gd name="T53" fmla="*/ 151 w 151"/>
                <a:gd name="T54" fmla="*/ 172 h 1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1" h="172">
                  <a:moveTo>
                    <a:pt x="0" y="75"/>
                  </a:moveTo>
                  <a:lnTo>
                    <a:pt x="150" y="75"/>
                  </a:lnTo>
                  <a:lnTo>
                    <a:pt x="150" y="51"/>
                  </a:lnTo>
                  <a:lnTo>
                    <a:pt x="135" y="23"/>
                  </a:lnTo>
                  <a:lnTo>
                    <a:pt x="123" y="12"/>
                  </a:lnTo>
                  <a:lnTo>
                    <a:pt x="101" y="0"/>
                  </a:lnTo>
                  <a:lnTo>
                    <a:pt x="62" y="0"/>
                  </a:lnTo>
                  <a:lnTo>
                    <a:pt x="39" y="12"/>
                  </a:lnTo>
                  <a:lnTo>
                    <a:pt x="11" y="35"/>
                  </a:lnTo>
                  <a:lnTo>
                    <a:pt x="0" y="75"/>
                  </a:lnTo>
                  <a:lnTo>
                    <a:pt x="0" y="97"/>
                  </a:lnTo>
                  <a:lnTo>
                    <a:pt x="11" y="132"/>
                  </a:lnTo>
                  <a:lnTo>
                    <a:pt x="39" y="154"/>
                  </a:lnTo>
                  <a:lnTo>
                    <a:pt x="62" y="171"/>
                  </a:lnTo>
                  <a:lnTo>
                    <a:pt x="101" y="171"/>
                  </a:lnTo>
                  <a:lnTo>
                    <a:pt x="123" y="154"/>
                  </a:lnTo>
                  <a:lnTo>
                    <a:pt x="150" y="13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4" name="Freeform 483"/>
            <p:cNvSpPr>
              <a:spLocks noChangeArrowheads="1"/>
            </p:cNvSpPr>
            <p:nvPr/>
          </p:nvSpPr>
          <p:spPr bwMode="auto">
            <a:xfrm>
              <a:off x="2855" y="1419"/>
              <a:ext cx="41" cy="58"/>
            </a:xfrm>
            <a:custGeom>
              <a:avLst/>
              <a:gdLst>
                <a:gd name="T0" fmla="*/ 0 w 182"/>
                <a:gd name="T1" fmla="*/ 0 h 256"/>
                <a:gd name="T2" fmla="*/ 0 w 182"/>
                <a:gd name="T3" fmla="*/ 0 h 256"/>
                <a:gd name="T4" fmla="*/ 0 w 182"/>
                <a:gd name="T5" fmla="*/ 0 h 256"/>
                <a:gd name="T6" fmla="*/ 0 w 182"/>
                <a:gd name="T7" fmla="*/ 0 h 256"/>
                <a:gd name="T8" fmla="*/ 0 w 182"/>
                <a:gd name="T9" fmla="*/ 0 h 256"/>
                <a:gd name="T10" fmla="*/ 0 w 182"/>
                <a:gd name="T11" fmla="*/ 0 h 256"/>
                <a:gd name="T12" fmla="*/ 0 w 182"/>
                <a:gd name="T13" fmla="*/ 0 h 256"/>
                <a:gd name="T14" fmla="*/ 0 w 182"/>
                <a:gd name="T15" fmla="*/ 0 h 256"/>
                <a:gd name="T16" fmla="*/ 0 w 182"/>
                <a:gd name="T17" fmla="*/ 0 h 256"/>
                <a:gd name="T18" fmla="*/ 0 w 182"/>
                <a:gd name="T19" fmla="*/ 0 h 256"/>
                <a:gd name="T20" fmla="*/ 0 w 182"/>
                <a:gd name="T21" fmla="*/ 0 h 256"/>
                <a:gd name="T22" fmla="*/ 0 w 182"/>
                <a:gd name="T23" fmla="*/ 0 h 256"/>
                <a:gd name="T24" fmla="*/ 0 w 182"/>
                <a:gd name="T25" fmla="*/ 0 h 256"/>
                <a:gd name="T26" fmla="*/ 0 w 182"/>
                <a:gd name="T27" fmla="*/ 0 h 256"/>
                <a:gd name="T28" fmla="*/ 0 w 182"/>
                <a:gd name="T29" fmla="*/ 0 h 256"/>
                <a:gd name="T30" fmla="*/ 0 w 182"/>
                <a:gd name="T31" fmla="*/ 0 h 256"/>
                <a:gd name="T32" fmla="*/ 0 w 182"/>
                <a:gd name="T33" fmla="*/ 0 h 256"/>
                <a:gd name="T34" fmla="*/ 0 w 182"/>
                <a:gd name="T35" fmla="*/ 0 h 256"/>
                <a:gd name="T36" fmla="*/ 0 w 182"/>
                <a:gd name="T37" fmla="*/ 0 h 256"/>
                <a:gd name="T38" fmla="*/ 0 w 182"/>
                <a:gd name="T39" fmla="*/ 0 h 2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2"/>
                <a:gd name="T61" fmla="*/ 0 h 256"/>
                <a:gd name="T62" fmla="*/ 182 w 182"/>
                <a:gd name="T63" fmla="*/ 256 h 2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2" h="256">
                  <a:moveTo>
                    <a:pt x="181" y="58"/>
                  </a:moveTo>
                  <a:lnTo>
                    <a:pt x="165" y="34"/>
                  </a:lnTo>
                  <a:lnTo>
                    <a:pt x="142" y="11"/>
                  </a:lnTo>
                  <a:lnTo>
                    <a:pt x="123" y="0"/>
                  </a:lnTo>
                  <a:lnTo>
                    <a:pt x="73" y="0"/>
                  </a:lnTo>
                  <a:lnTo>
                    <a:pt x="46" y="11"/>
                  </a:lnTo>
                  <a:lnTo>
                    <a:pt x="22" y="34"/>
                  </a:lnTo>
                  <a:lnTo>
                    <a:pt x="11" y="58"/>
                  </a:lnTo>
                  <a:lnTo>
                    <a:pt x="0" y="96"/>
                  </a:lnTo>
                  <a:lnTo>
                    <a:pt x="0" y="159"/>
                  </a:lnTo>
                  <a:lnTo>
                    <a:pt x="11" y="197"/>
                  </a:lnTo>
                  <a:lnTo>
                    <a:pt x="22" y="216"/>
                  </a:lnTo>
                  <a:lnTo>
                    <a:pt x="46" y="238"/>
                  </a:lnTo>
                  <a:lnTo>
                    <a:pt x="73" y="255"/>
                  </a:lnTo>
                  <a:lnTo>
                    <a:pt x="123" y="255"/>
                  </a:lnTo>
                  <a:lnTo>
                    <a:pt x="142" y="238"/>
                  </a:lnTo>
                  <a:lnTo>
                    <a:pt x="165" y="216"/>
                  </a:lnTo>
                  <a:lnTo>
                    <a:pt x="181" y="197"/>
                  </a:lnTo>
                  <a:lnTo>
                    <a:pt x="181" y="159"/>
                  </a:lnTo>
                  <a:lnTo>
                    <a:pt x="123" y="159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5" name="Line 484"/>
            <p:cNvSpPr>
              <a:spLocks noChangeShapeType="1"/>
            </p:cNvSpPr>
            <p:nvPr/>
          </p:nvSpPr>
          <p:spPr bwMode="auto">
            <a:xfrm>
              <a:off x="2912" y="1438"/>
              <a:ext cx="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6" name="Freeform 485"/>
            <p:cNvSpPr>
              <a:spLocks noChangeArrowheads="1"/>
            </p:cNvSpPr>
            <p:nvPr/>
          </p:nvSpPr>
          <p:spPr bwMode="auto">
            <a:xfrm>
              <a:off x="2912" y="1438"/>
              <a:ext cx="22" cy="17"/>
            </a:xfrm>
            <a:custGeom>
              <a:avLst/>
              <a:gdLst>
                <a:gd name="T0" fmla="*/ 0 w 97"/>
                <a:gd name="T1" fmla="*/ 0 h 76"/>
                <a:gd name="T2" fmla="*/ 0 w 97"/>
                <a:gd name="T3" fmla="*/ 0 h 76"/>
                <a:gd name="T4" fmla="*/ 0 w 97"/>
                <a:gd name="T5" fmla="*/ 0 h 76"/>
                <a:gd name="T6" fmla="*/ 0 w 97"/>
                <a:gd name="T7" fmla="*/ 0 h 76"/>
                <a:gd name="T8" fmla="*/ 0 w 97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76"/>
                <a:gd name="T17" fmla="*/ 97 w 97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76">
                  <a:moveTo>
                    <a:pt x="0" y="75"/>
                  </a:moveTo>
                  <a:lnTo>
                    <a:pt x="12" y="36"/>
                  </a:lnTo>
                  <a:lnTo>
                    <a:pt x="35" y="12"/>
                  </a:lnTo>
                  <a:lnTo>
                    <a:pt x="61" y="0"/>
                  </a:lnTo>
                  <a:lnTo>
                    <a:pt x="96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7" name="Freeform 486"/>
            <p:cNvSpPr>
              <a:spLocks noChangeArrowheads="1"/>
            </p:cNvSpPr>
            <p:nvPr/>
          </p:nvSpPr>
          <p:spPr bwMode="auto">
            <a:xfrm>
              <a:off x="2948" y="1438"/>
              <a:ext cx="36" cy="39"/>
            </a:xfrm>
            <a:custGeom>
              <a:avLst/>
              <a:gdLst>
                <a:gd name="T0" fmla="*/ 0 w 160"/>
                <a:gd name="T1" fmla="*/ 0 h 172"/>
                <a:gd name="T2" fmla="*/ 0 w 160"/>
                <a:gd name="T3" fmla="*/ 0 h 172"/>
                <a:gd name="T4" fmla="*/ 0 w 160"/>
                <a:gd name="T5" fmla="*/ 0 h 172"/>
                <a:gd name="T6" fmla="*/ 0 w 160"/>
                <a:gd name="T7" fmla="*/ 0 h 172"/>
                <a:gd name="T8" fmla="*/ 0 w 160"/>
                <a:gd name="T9" fmla="*/ 0 h 172"/>
                <a:gd name="T10" fmla="*/ 0 w 160"/>
                <a:gd name="T11" fmla="*/ 0 h 172"/>
                <a:gd name="T12" fmla="*/ 0 w 160"/>
                <a:gd name="T13" fmla="*/ 0 h 172"/>
                <a:gd name="T14" fmla="*/ 0 w 160"/>
                <a:gd name="T15" fmla="*/ 0 h 172"/>
                <a:gd name="T16" fmla="*/ 0 w 160"/>
                <a:gd name="T17" fmla="*/ 0 h 172"/>
                <a:gd name="T18" fmla="*/ 0 w 160"/>
                <a:gd name="T19" fmla="*/ 0 h 172"/>
                <a:gd name="T20" fmla="*/ 0 w 160"/>
                <a:gd name="T21" fmla="*/ 0 h 172"/>
                <a:gd name="T22" fmla="*/ 0 w 160"/>
                <a:gd name="T23" fmla="*/ 0 h 172"/>
                <a:gd name="T24" fmla="*/ 0 w 160"/>
                <a:gd name="T25" fmla="*/ 0 h 172"/>
                <a:gd name="T26" fmla="*/ 0 w 160"/>
                <a:gd name="T27" fmla="*/ 0 h 172"/>
                <a:gd name="T28" fmla="*/ 0 w 160"/>
                <a:gd name="T29" fmla="*/ 0 h 172"/>
                <a:gd name="T30" fmla="*/ 0 w 160"/>
                <a:gd name="T31" fmla="*/ 0 h 172"/>
                <a:gd name="T32" fmla="*/ 0 w 160"/>
                <a:gd name="T33" fmla="*/ 0 h 172"/>
                <a:gd name="T34" fmla="*/ 0 w 160"/>
                <a:gd name="T35" fmla="*/ 0 h 1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0"/>
                <a:gd name="T55" fmla="*/ 0 h 172"/>
                <a:gd name="T56" fmla="*/ 160 w 160"/>
                <a:gd name="T57" fmla="*/ 172 h 1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0" h="172">
                  <a:moveTo>
                    <a:pt x="38" y="12"/>
                  </a:moveTo>
                  <a:lnTo>
                    <a:pt x="62" y="0"/>
                  </a:lnTo>
                  <a:lnTo>
                    <a:pt x="38" y="12"/>
                  </a:lnTo>
                  <a:lnTo>
                    <a:pt x="16" y="35"/>
                  </a:lnTo>
                  <a:lnTo>
                    <a:pt x="0" y="75"/>
                  </a:lnTo>
                  <a:lnTo>
                    <a:pt x="0" y="97"/>
                  </a:lnTo>
                  <a:lnTo>
                    <a:pt x="16" y="132"/>
                  </a:lnTo>
                  <a:lnTo>
                    <a:pt x="38" y="154"/>
                  </a:lnTo>
                  <a:lnTo>
                    <a:pt x="62" y="171"/>
                  </a:lnTo>
                  <a:lnTo>
                    <a:pt x="97" y="171"/>
                  </a:lnTo>
                  <a:lnTo>
                    <a:pt x="121" y="154"/>
                  </a:lnTo>
                  <a:lnTo>
                    <a:pt x="148" y="132"/>
                  </a:lnTo>
                  <a:lnTo>
                    <a:pt x="159" y="97"/>
                  </a:lnTo>
                  <a:lnTo>
                    <a:pt x="159" y="75"/>
                  </a:lnTo>
                  <a:lnTo>
                    <a:pt x="148" y="35"/>
                  </a:lnTo>
                  <a:lnTo>
                    <a:pt x="121" y="12"/>
                  </a:lnTo>
                  <a:lnTo>
                    <a:pt x="97" y="0"/>
                  </a:lnTo>
                  <a:lnTo>
                    <a:pt x="62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8" name="Freeform 487"/>
            <p:cNvSpPr>
              <a:spLocks noChangeArrowheads="1"/>
            </p:cNvSpPr>
            <p:nvPr/>
          </p:nvSpPr>
          <p:spPr bwMode="auto">
            <a:xfrm>
              <a:off x="3000" y="1438"/>
              <a:ext cx="31" cy="39"/>
            </a:xfrm>
            <a:custGeom>
              <a:avLst/>
              <a:gdLst>
                <a:gd name="T0" fmla="*/ 0 w 137"/>
                <a:gd name="T1" fmla="*/ 0 h 172"/>
                <a:gd name="T2" fmla="*/ 0 w 137"/>
                <a:gd name="T3" fmla="*/ 0 h 172"/>
                <a:gd name="T4" fmla="*/ 0 w 137"/>
                <a:gd name="T5" fmla="*/ 0 h 172"/>
                <a:gd name="T6" fmla="*/ 0 w 137"/>
                <a:gd name="T7" fmla="*/ 0 h 172"/>
                <a:gd name="T8" fmla="*/ 0 w 137"/>
                <a:gd name="T9" fmla="*/ 0 h 172"/>
                <a:gd name="T10" fmla="*/ 0 w 137"/>
                <a:gd name="T11" fmla="*/ 0 h 172"/>
                <a:gd name="T12" fmla="*/ 0 w 13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172"/>
                <a:gd name="T23" fmla="*/ 137 w 137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172">
                  <a:moveTo>
                    <a:pt x="0" y="0"/>
                  </a:moveTo>
                  <a:lnTo>
                    <a:pt x="0" y="120"/>
                  </a:lnTo>
                  <a:lnTo>
                    <a:pt x="12" y="154"/>
                  </a:lnTo>
                  <a:lnTo>
                    <a:pt x="36" y="171"/>
                  </a:lnTo>
                  <a:lnTo>
                    <a:pt x="75" y="171"/>
                  </a:lnTo>
                  <a:lnTo>
                    <a:pt x="97" y="154"/>
                  </a:lnTo>
                  <a:lnTo>
                    <a:pt x="136" y="12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9" name="Line 488"/>
            <p:cNvSpPr>
              <a:spLocks noChangeShapeType="1"/>
            </p:cNvSpPr>
            <p:nvPr/>
          </p:nvSpPr>
          <p:spPr bwMode="auto">
            <a:xfrm flipV="1">
              <a:off x="3031" y="1437"/>
              <a:ext cx="1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0" name="Line 489"/>
            <p:cNvSpPr>
              <a:spLocks noChangeShapeType="1"/>
            </p:cNvSpPr>
            <p:nvPr/>
          </p:nvSpPr>
          <p:spPr bwMode="auto">
            <a:xfrm>
              <a:off x="3053" y="1438"/>
              <a:ext cx="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1" name="Freeform 490"/>
            <p:cNvSpPr>
              <a:spLocks noChangeArrowheads="1"/>
            </p:cNvSpPr>
            <p:nvPr/>
          </p:nvSpPr>
          <p:spPr bwMode="auto">
            <a:xfrm>
              <a:off x="3053" y="1438"/>
              <a:ext cx="31" cy="39"/>
            </a:xfrm>
            <a:custGeom>
              <a:avLst/>
              <a:gdLst>
                <a:gd name="T0" fmla="*/ 0 w 135"/>
                <a:gd name="T1" fmla="*/ 0 h 172"/>
                <a:gd name="T2" fmla="*/ 0 w 135"/>
                <a:gd name="T3" fmla="*/ 0 h 172"/>
                <a:gd name="T4" fmla="*/ 0 w 135"/>
                <a:gd name="T5" fmla="*/ 0 h 172"/>
                <a:gd name="T6" fmla="*/ 0 w 135"/>
                <a:gd name="T7" fmla="*/ 0 h 172"/>
                <a:gd name="T8" fmla="*/ 0 w 135"/>
                <a:gd name="T9" fmla="*/ 0 h 172"/>
                <a:gd name="T10" fmla="*/ 0 w 135"/>
                <a:gd name="T11" fmla="*/ 0 h 172"/>
                <a:gd name="T12" fmla="*/ 0 w 135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5"/>
                <a:gd name="T22" fmla="*/ 0 h 172"/>
                <a:gd name="T23" fmla="*/ 135 w 135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5" h="172">
                  <a:moveTo>
                    <a:pt x="0" y="51"/>
                  </a:moveTo>
                  <a:lnTo>
                    <a:pt x="38" y="12"/>
                  </a:lnTo>
                  <a:lnTo>
                    <a:pt x="61" y="0"/>
                  </a:lnTo>
                  <a:lnTo>
                    <a:pt x="99" y="0"/>
                  </a:lnTo>
                  <a:lnTo>
                    <a:pt x="123" y="12"/>
                  </a:lnTo>
                  <a:lnTo>
                    <a:pt x="134" y="51"/>
                  </a:lnTo>
                  <a:lnTo>
                    <a:pt x="134" y="171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2" name="Line 491"/>
            <p:cNvSpPr>
              <a:spLocks noChangeShapeType="1"/>
            </p:cNvSpPr>
            <p:nvPr/>
          </p:nvSpPr>
          <p:spPr bwMode="auto">
            <a:xfrm flipV="1">
              <a:off x="3139" y="1417"/>
              <a:ext cx="1" cy="6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3" name="Freeform 492"/>
            <p:cNvSpPr>
              <a:spLocks noChangeArrowheads="1"/>
            </p:cNvSpPr>
            <p:nvPr/>
          </p:nvSpPr>
          <p:spPr bwMode="auto">
            <a:xfrm>
              <a:off x="3105" y="1438"/>
              <a:ext cx="33" cy="39"/>
            </a:xfrm>
            <a:custGeom>
              <a:avLst/>
              <a:gdLst>
                <a:gd name="T0" fmla="*/ 0 w 147"/>
                <a:gd name="T1" fmla="*/ 0 h 172"/>
                <a:gd name="T2" fmla="*/ 0 w 147"/>
                <a:gd name="T3" fmla="*/ 0 h 172"/>
                <a:gd name="T4" fmla="*/ 0 w 147"/>
                <a:gd name="T5" fmla="*/ 0 h 172"/>
                <a:gd name="T6" fmla="*/ 0 w 147"/>
                <a:gd name="T7" fmla="*/ 0 h 172"/>
                <a:gd name="T8" fmla="*/ 0 w 147"/>
                <a:gd name="T9" fmla="*/ 0 h 172"/>
                <a:gd name="T10" fmla="*/ 0 w 147"/>
                <a:gd name="T11" fmla="*/ 0 h 172"/>
                <a:gd name="T12" fmla="*/ 0 w 147"/>
                <a:gd name="T13" fmla="*/ 0 h 172"/>
                <a:gd name="T14" fmla="*/ 0 w 147"/>
                <a:gd name="T15" fmla="*/ 0 h 172"/>
                <a:gd name="T16" fmla="*/ 0 w 147"/>
                <a:gd name="T17" fmla="*/ 0 h 172"/>
                <a:gd name="T18" fmla="*/ 0 w 147"/>
                <a:gd name="T19" fmla="*/ 0 h 172"/>
                <a:gd name="T20" fmla="*/ 0 w 147"/>
                <a:gd name="T21" fmla="*/ 0 h 172"/>
                <a:gd name="T22" fmla="*/ 0 w 147"/>
                <a:gd name="T23" fmla="*/ 0 h 172"/>
                <a:gd name="T24" fmla="*/ 0 w 147"/>
                <a:gd name="T25" fmla="*/ 0 h 172"/>
                <a:gd name="T26" fmla="*/ 0 w 147"/>
                <a:gd name="T27" fmla="*/ 0 h 1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7"/>
                <a:gd name="T43" fmla="*/ 0 h 172"/>
                <a:gd name="T44" fmla="*/ 147 w 147"/>
                <a:gd name="T45" fmla="*/ 172 h 1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7" h="172">
                  <a:moveTo>
                    <a:pt x="146" y="35"/>
                  </a:moveTo>
                  <a:lnTo>
                    <a:pt x="123" y="12"/>
                  </a:lnTo>
                  <a:lnTo>
                    <a:pt x="96" y="0"/>
                  </a:lnTo>
                  <a:lnTo>
                    <a:pt x="61" y="0"/>
                  </a:lnTo>
                  <a:lnTo>
                    <a:pt x="39" y="12"/>
                  </a:lnTo>
                  <a:lnTo>
                    <a:pt x="11" y="35"/>
                  </a:lnTo>
                  <a:lnTo>
                    <a:pt x="0" y="75"/>
                  </a:lnTo>
                  <a:lnTo>
                    <a:pt x="0" y="97"/>
                  </a:lnTo>
                  <a:lnTo>
                    <a:pt x="11" y="132"/>
                  </a:lnTo>
                  <a:lnTo>
                    <a:pt x="39" y="154"/>
                  </a:lnTo>
                  <a:lnTo>
                    <a:pt x="61" y="171"/>
                  </a:lnTo>
                  <a:lnTo>
                    <a:pt x="96" y="171"/>
                  </a:lnTo>
                  <a:lnTo>
                    <a:pt x="123" y="154"/>
                  </a:lnTo>
                  <a:lnTo>
                    <a:pt x="146" y="13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4" name="Freeform 493"/>
            <p:cNvSpPr>
              <a:spLocks noChangeArrowheads="1"/>
            </p:cNvSpPr>
            <p:nvPr/>
          </p:nvSpPr>
          <p:spPr bwMode="auto">
            <a:xfrm>
              <a:off x="3158" y="1438"/>
              <a:ext cx="33" cy="39"/>
            </a:xfrm>
            <a:custGeom>
              <a:avLst/>
              <a:gdLst>
                <a:gd name="T0" fmla="*/ 0 w 145"/>
                <a:gd name="T1" fmla="*/ 0 h 172"/>
                <a:gd name="T2" fmla="*/ 0 w 145"/>
                <a:gd name="T3" fmla="*/ 0 h 172"/>
                <a:gd name="T4" fmla="*/ 0 w 145"/>
                <a:gd name="T5" fmla="*/ 0 h 172"/>
                <a:gd name="T6" fmla="*/ 0 w 145"/>
                <a:gd name="T7" fmla="*/ 0 h 172"/>
                <a:gd name="T8" fmla="*/ 0 w 145"/>
                <a:gd name="T9" fmla="*/ 0 h 172"/>
                <a:gd name="T10" fmla="*/ 0 w 145"/>
                <a:gd name="T11" fmla="*/ 0 h 172"/>
                <a:gd name="T12" fmla="*/ 0 w 145"/>
                <a:gd name="T13" fmla="*/ 0 h 172"/>
                <a:gd name="T14" fmla="*/ 0 w 145"/>
                <a:gd name="T15" fmla="*/ 0 h 172"/>
                <a:gd name="T16" fmla="*/ 0 w 145"/>
                <a:gd name="T17" fmla="*/ 0 h 172"/>
                <a:gd name="T18" fmla="*/ 0 w 145"/>
                <a:gd name="T19" fmla="*/ 0 h 172"/>
                <a:gd name="T20" fmla="*/ 0 w 145"/>
                <a:gd name="T21" fmla="*/ 0 h 172"/>
                <a:gd name="T22" fmla="*/ 0 w 145"/>
                <a:gd name="T23" fmla="*/ 0 h 172"/>
                <a:gd name="T24" fmla="*/ 0 w 145"/>
                <a:gd name="T25" fmla="*/ 0 h 172"/>
                <a:gd name="T26" fmla="*/ 0 w 145"/>
                <a:gd name="T27" fmla="*/ 0 h 172"/>
                <a:gd name="T28" fmla="*/ 0 w 145"/>
                <a:gd name="T29" fmla="*/ 0 h 172"/>
                <a:gd name="T30" fmla="*/ 0 w 145"/>
                <a:gd name="T31" fmla="*/ 0 h 172"/>
                <a:gd name="T32" fmla="*/ 0 w 145"/>
                <a:gd name="T33" fmla="*/ 0 h 1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5"/>
                <a:gd name="T52" fmla="*/ 0 h 172"/>
                <a:gd name="T53" fmla="*/ 145 w 145"/>
                <a:gd name="T54" fmla="*/ 172 h 1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5" h="172">
                  <a:moveTo>
                    <a:pt x="0" y="75"/>
                  </a:moveTo>
                  <a:lnTo>
                    <a:pt x="144" y="75"/>
                  </a:lnTo>
                  <a:lnTo>
                    <a:pt x="144" y="51"/>
                  </a:lnTo>
                  <a:lnTo>
                    <a:pt x="133" y="23"/>
                  </a:lnTo>
                  <a:lnTo>
                    <a:pt x="120" y="12"/>
                  </a:lnTo>
                  <a:lnTo>
                    <a:pt x="97" y="0"/>
                  </a:lnTo>
                  <a:lnTo>
                    <a:pt x="62" y="0"/>
                  </a:lnTo>
                  <a:lnTo>
                    <a:pt x="36" y="12"/>
                  </a:lnTo>
                  <a:lnTo>
                    <a:pt x="12" y="35"/>
                  </a:lnTo>
                  <a:lnTo>
                    <a:pt x="0" y="75"/>
                  </a:lnTo>
                  <a:lnTo>
                    <a:pt x="0" y="97"/>
                  </a:lnTo>
                  <a:lnTo>
                    <a:pt x="12" y="132"/>
                  </a:lnTo>
                  <a:lnTo>
                    <a:pt x="36" y="154"/>
                  </a:lnTo>
                  <a:lnTo>
                    <a:pt x="62" y="171"/>
                  </a:lnTo>
                  <a:lnTo>
                    <a:pt x="97" y="171"/>
                  </a:lnTo>
                  <a:lnTo>
                    <a:pt x="120" y="154"/>
                  </a:lnTo>
                  <a:lnTo>
                    <a:pt x="144" y="13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5" name="Line 494"/>
            <p:cNvSpPr>
              <a:spLocks noChangeShapeType="1"/>
            </p:cNvSpPr>
            <p:nvPr/>
          </p:nvSpPr>
          <p:spPr bwMode="auto">
            <a:xfrm flipV="1">
              <a:off x="3241" y="1417"/>
              <a:ext cx="1" cy="6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6" name="Freeform 495"/>
            <p:cNvSpPr>
              <a:spLocks noChangeArrowheads="1"/>
            </p:cNvSpPr>
            <p:nvPr/>
          </p:nvSpPr>
          <p:spPr bwMode="auto">
            <a:xfrm>
              <a:off x="3207" y="1438"/>
              <a:ext cx="34" cy="39"/>
            </a:xfrm>
            <a:custGeom>
              <a:avLst/>
              <a:gdLst>
                <a:gd name="T0" fmla="*/ 0 w 148"/>
                <a:gd name="T1" fmla="*/ 0 h 172"/>
                <a:gd name="T2" fmla="*/ 0 w 148"/>
                <a:gd name="T3" fmla="*/ 0 h 172"/>
                <a:gd name="T4" fmla="*/ 0 w 148"/>
                <a:gd name="T5" fmla="*/ 0 h 172"/>
                <a:gd name="T6" fmla="*/ 0 w 148"/>
                <a:gd name="T7" fmla="*/ 0 h 172"/>
                <a:gd name="T8" fmla="*/ 0 w 148"/>
                <a:gd name="T9" fmla="*/ 0 h 172"/>
                <a:gd name="T10" fmla="*/ 0 w 148"/>
                <a:gd name="T11" fmla="*/ 0 h 172"/>
                <a:gd name="T12" fmla="*/ 0 w 148"/>
                <a:gd name="T13" fmla="*/ 0 h 172"/>
                <a:gd name="T14" fmla="*/ 0 w 148"/>
                <a:gd name="T15" fmla="*/ 0 h 172"/>
                <a:gd name="T16" fmla="*/ 0 w 148"/>
                <a:gd name="T17" fmla="*/ 0 h 172"/>
                <a:gd name="T18" fmla="*/ 0 w 148"/>
                <a:gd name="T19" fmla="*/ 0 h 172"/>
                <a:gd name="T20" fmla="*/ 0 w 148"/>
                <a:gd name="T21" fmla="*/ 0 h 172"/>
                <a:gd name="T22" fmla="*/ 0 w 148"/>
                <a:gd name="T23" fmla="*/ 0 h 172"/>
                <a:gd name="T24" fmla="*/ 0 w 148"/>
                <a:gd name="T25" fmla="*/ 0 h 172"/>
                <a:gd name="T26" fmla="*/ 0 w 148"/>
                <a:gd name="T27" fmla="*/ 0 h 1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172"/>
                <a:gd name="T44" fmla="*/ 148 w 148"/>
                <a:gd name="T45" fmla="*/ 172 h 1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172">
                  <a:moveTo>
                    <a:pt x="147" y="35"/>
                  </a:moveTo>
                  <a:lnTo>
                    <a:pt x="120" y="12"/>
                  </a:lnTo>
                  <a:lnTo>
                    <a:pt x="96" y="0"/>
                  </a:lnTo>
                  <a:lnTo>
                    <a:pt x="58" y="0"/>
                  </a:lnTo>
                  <a:lnTo>
                    <a:pt x="39" y="12"/>
                  </a:lnTo>
                  <a:lnTo>
                    <a:pt x="12" y="35"/>
                  </a:lnTo>
                  <a:lnTo>
                    <a:pt x="0" y="75"/>
                  </a:lnTo>
                  <a:lnTo>
                    <a:pt x="0" y="97"/>
                  </a:lnTo>
                  <a:lnTo>
                    <a:pt x="12" y="132"/>
                  </a:lnTo>
                  <a:lnTo>
                    <a:pt x="39" y="154"/>
                  </a:lnTo>
                  <a:lnTo>
                    <a:pt x="58" y="171"/>
                  </a:lnTo>
                  <a:lnTo>
                    <a:pt x="96" y="171"/>
                  </a:lnTo>
                  <a:lnTo>
                    <a:pt x="120" y="154"/>
                  </a:lnTo>
                  <a:lnTo>
                    <a:pt x="147" y="13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7" name="Freeform 496"/>
            <p:cNvSpPr>
              <a:spLocks noChangeArrowheads="1"/>
            </p:cNvSpPr>
            <p:nvPr/>
          </p:nvSpPr>
          <p:spPr bwMode="auto">
            <a:xfrm>
              <a:off x="3299" y="1419"/>
              <a:ext cx="39" cy="58"/>
            </a:xfrm>
            <a:custGeom>
              <a:avLst/>
              <a:gdLst>
                <a:gd name="T0" fmla="*/ 0 w 173"/>
                <a:gd name="T1" fmla="*/ 0 h 256"/>
                <a:gd name="T2" fmla="*/ 0 w 173"/>
                <a:gd name="T3" fmla="*/ 0 h 256"/>
                <a:gd name="T4" fmla="*/ 0 w 173"/>
                <a:gd name="T5" fmla="*/ 0 h 256"/>
                <a:gd name="T6" fmla="*/ 0 w 173"/>
                <a:gd name="T7" fmla="*/ 0 h 256"/>
                <a:gd name="T8" fmla="*/ 0 w 173"/>
                <a:gd name="T9" fmla="*/ 0 h 256"/>
                <a:gd name="T10" fmla="*/ 0 w 173"/>
                <a:gd name="T11" fmla="*/ 0 h 256"/>
                <a:gd name="T12" fmla="*/ 0 w 173"/>
                <a:gd name="T13" fmla="*/ 0 h 256"/>
                <a:gd name="T14" fmla="*/ 0 w 173"/>
                <a:gd name="T15" fmla="*/ 0 h 256"/>
                <a:gd name="T16" fmla="*/ 0 w 173"/>
                <a:gd name="T17" fmla="*/ 0 h 256"/>
                <a:gd name="T18" fmla="*/ 0 w 173"/>
                <a:gd name="T19" fmla="*/ 0 h 256"/>
                <a:gd name="T20" fmla="*/ 0 w 173"/>
                <a:gd name="T21" fmla="*/ 0 h 2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3"/>
                <a:gd name="T34" fmla="*/ 0 h 256"/>
                <a:gd name="T35" fmla="*/ 173 w 173"/>
                <a:gd name="T36" fmla="*/ 256 h 2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3" h="256">
                  <a:moveTo>
                    <a:pt x="0" y="255"/>
                  </a:moveTo>
                  <a:lnTo>
                    <a:pt x="0" y="0"/>
                  </a:lnTo>
                  <a:lnTo>
                    <a:pt x="110" y="0"/>
                  </a:lnTo>
                  <a:lnTo>
                    <a:pt x="145" y="11"/>
                  </a:lnTo>
                  <a:lnTo>
                    <a:pt x="160" y="23"/>
                  </a:lnTo>
                  <a:lnTo>
                    <a:pt x="172" y="46"/>
                  </a:lnTo>
                  <a:lnTo>
                    <a:pt x="172" y="84"/>
                  </a:lnTo>
                  <a:lnTo>
                    <a:pt x="160" y="107"/>
                  </a:lnTo>
                  <a:lnTo>
                    <a:pt x="145" y="119"/>
                  </a:lnTo>
                  <a:lnTo>
                    <a:pt x="110" y="135"/>
                  </a:lnTo>
                  <a:lnTo>
                    <a:pt x="0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" name="Freeform 497"/>
            <p:cNvSpPr>
              <a:spLocks noChangeArrowheads="1"/>
            </p:cNvSpPr>
            <p:nvPr/>
          </p:nvSpPr>
          <p:spPr bwMode="auto">
            <a:xfrm>
              <a:off x="3357" y="1438"/>
              <a:ext cx="36" cy="39"/>
            </a:xfrm>
            <a:custGeom>
              <a:avLst/>
              <a:gdLst>
                <a:gd name="T0" fmla="*/ 0 w 160"/>
                <a:gd name="T1" fmla="*/ 0 h 172"/>
                <a:gd name="T2" fmla="*/ 0 w 160"/>
                <a:gd name="T3" fmla="*/ 0 h 172"/>
                <a:gd name="T4" fmla="*/ 0 w 160"/>
                <a:gd name="T5" fmla="*/ 0 h 172"/>
                <a:gd name="T6" fmla="*/ 0 w 160"/>
                <a:gd name="T7" fmla="*/ 0 h 172"/>
                <a:gd name="T8" fmla="*/ 0 w 160"/>
                <a:gd name="T9" fmla="*/ 0 h 172"/>
                <a:gd name="T10" fmla="*/ 0 w 160"/>
                <a:gd name="T11" fmla="*/ 0 h 172"/>
                <a:gd name="T12" fmla="*/ 0 w 160"/>
                <a:gd name="T13" fmla="*/ 0 h 172"/>
                <a:gd name="T14" fmla="*/ 0 w 160"/>
                <a:gd name="T15" fmla="*/ 0 h 172"/>
                <a:gd name="T16" fmla="*/ 0 w 160"/>
                <a:gd name="T17" fmla="*/ 0 h 172"/>
                <a:gd name="T18" fmla="*/ 0 w 160"/>
                <a:gd name="T19" fmla="*/ 0 h 172"/>
                <a:gd name="T20" fmla="*/ 0 w 160"/>
                <a:gd name="T21" fmla="*/ 0 h 172"/>
                <a:gd name="T22" fmla="*/ 0 w 160"/>
                <a:gd name="T23" fmla="*/ 0 h 172"/>
                <a:gd name="T24" fmla="*/ 0 w 160"/>
                <a:gd name="T25" fmla="*/ 0 h 172"/>
                <a:gd name="T26" fmla="*/ 0 w 160"/>
                <a:gd name="T27" fmla="*/ 0 h 172"/>
                <a:gd name="T28" fmla="*/ 0 w 160"/>
                <a:gd name="T29" fmla="*/ 0 h 172"/>
                <a:gd name="T30" fmla="*/ 0 w 160"/>
                <a:gd name="T31" fmla="*/ 0 h 172"/>
                <a:gd name="T32" fmla="*/ 0 w 160"/>
                <a:gd name="T33" fmla="*/ 0 h 172"/>
                <a:gd name="T34" fmla="*/ 0 w 160"/>
                <a:gd name="T35" fmla="*/ 0 h 1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0"/>
                <a:gd name="T55" fmla="*/ 0 h 172"/>
                <a:gd name="T56" fmla="*/ 160 w 160"/>
                <a:gd name="T57" fmla="*/ 172 h 1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0" h="172">
                  <a:moveTo>
                    <a:pt x="39" y="12"/>
                  </a:moveTo>
                  <a:lnTo>
                    <a:pt x="58" y="0"/>
                  </a:lnTo>
                  <a:lnTo>
                    <a:pt x="39" y="12"/>
                  </a:lnTo>
                  <a:lnTo>
                    <a:pt x="12" y="35"/>
                  </a:lnTo>
                  <a:lnTo>
                    <a:pt x="0" y="75"/>
                  </a:lnTo>
                  <a:lnTo>
                    <a:pt x="0" y="97"/>
                  </a:lnTo>
                  <a:lnTo>
                    <a:pt x="12" y="132"/>
                  </a:lnTo>
                  <a:lnTo>
                    <a:pt x="39" y="154"/>
                  </a:lnTo>
                  <a:lnTo>
                    <a:pt x="58" y="171"/>
                  </a:lnTo>
                  <a:lnTo>
                    <a:pt x="96" y="171"/>
                  </a:lnTo>
                  <a:lnTo>
                    <a:pt x="120" y="154"/>
                  </a:lnTo>
                  <a:lnTo>
                    <a:pt x="148" y="132"/>
                  </a:lnTo>
                  <a:lnTo>
                    <a:pt x="159" y="97"/>
                  </a:lnTo>
                  <a:lnTo>
                    <a:pt x="159" y="75"/>
                  </a:lnTo>
                  <a:lnTo>
                    <a:pt x="148" y="35"/>
                  </a:lnTo>
                  <a:lnTo>
                    <a:pt x="120" y="12"/>
                  </a:lnTo>
                  <a:lnTo>
                    <a:pt x="96" y="0"/>
                  </a:lnTo>
                  <a:lnTo>
                    <a:pt x="58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" name="Freeform 498"/>
            <p:cNvSpPr>
              <a:spLocks noChangeArrowheads="1"/>
            </p:cNvSpPr>
            <p:nvPr/>
          </p:nvSpPr>
          <p:spPr bwMode="auto">
            <a:xfrm>
              <a:off x="3410" y="1438"/>
              <a:ext cx="44" cy="39"/>
            </a:xfrm>
            <a:custGeom>
              <a:avLst/>
              <a:gdLst>
                <a:gd name="T0" fmla="*/ 0 w 194"/>
                <a:gd name="T1" fmla="*/ 0 h 172"/>
                <a:gd name="T2" fmla="*/ 0 w 194"/>
                <a:gd name="T3" fmla="*/ 0 h 172"/>
                <a:gd name="T4" fmla="*/ 0 w 194"/>
                <a:gd name="T5" fmla="*/ 0 h 172"/>
                <a:gd name="T6" fmla="*/ 0 w 194"/>
                <a:gd name="T7" fmla="*/ 0 h 172"/>
                <a:gd name="T8" fmla="*/ 0 w 194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172"/>
                <a:gd name="T17" fmla="*/ 194 w 194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172">
                  <a:moveTo>
                    <a:pt x="0" y="0"/>
                  </a:moveTo>
                  <a:lnTo>
                    <a:pt x="50" y="171"/>
                  </a:lnTo>
                  <a:lnTo>
                    <a:pt x="100" y="0"/>
                  </a:lnTo>
                  <a:lnTo>
                    <a:pt x="142" y="171"/>
                  </a:lnTo>
                  <a:lnTo>
                    <a:pt x="193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" name="Freeform 499"/>
            <p:cNvSpPr>
              <a:spLocks noChangeArrowheads="1"/>
            </p:cNvSpPr>
            <p:nvPr/>
          </p:nvSpPr>
          <p:spPr bwMode="auto">
            <a:xfrm>
              <a:off x="3470" y="1438"/>
              <a:ext cx="34" cy="39"/>
            </a:xfrm>
            <a:custGeom>
              <a:avLst/>
              <a:gdLst>
                <a:gd name="T0" fmla="*/ 0 w 151"/>
                <a:gd name="T1" fmla="*/ 0 h 172"/>
                <a:gd name="T2" fmla="*/ 0 w 151"/>
                <a:gd name="T3" fmla="*/ 0 h 172"/>
                <a:gd name="T4" fmla="*/ 0 w 151"/>
                <a:gd name="T5" fmla="*/ 0 h 172"/>
                <a:gd name="T6" fmla="*/ 0 w 151"/>
                <a:gd name="T7" fmla="*/ 0 h 172"/>
                <a:gd name="T8" fmla="*/ 0 w 151"/>
                <a:gd name="T9" fmla="*/ 0 h 172"/>
                <a:gd name="T10" fmla="*/ 0 w 151"/>
                <a:gd name="T11" fmla="*/ 0 h 172"/>
                <a:gd name="T12" fmla="*/ 0 w 151"/>
                <a:gd name="T13" fmla="*/ 0 h 172"/>
                <a:gd name="T14" fmla="*/ 0 w 151"/>
                <a:gd name="T15" fmla="*/ 0 h 172"/>
                <a:gd name="T16" fmla="*/ 0 w 151"/>
                <a:gd name="T17" fmla="*/ 0 h 172"/>
                <a:gd name="T18" fmla="*/ 0 w 151"/>
                <a:gd name="T19" fmla="*/ 0 h 172"/>
                <a:gd name="T20" fmla="*/ 0 w 151"/>
                <a:gd name="T21" fmla="*/ 0 h 172"/>
                <a:gd name="T22" fmla="*/ 0 w 151"/>
                <a:gd name="T23" fmla="*/ 0 h 172"/>
                <a:gd name="T24" fmla="*/ 0 w 151"/>
                <a:gd name="T25" fmla="*/ 0 h 172"/>
                <a:gd name="T26" fmla="*/ 0 w 151"/>
                <a:gd name="T27" fmla="*/ 0 h 172"/>
                <a:gd name="T28" fmla="*/ 0 w 151"/>
                <a:gd name="T29" fmla="*/ 0 h 172"/>
                <a:gd name="T30" fmla="*/ 0 w 151"/>
                <a:gd name="T31" fmla="*/ 0 h 172"/>
                <a:gd name="T32" fmla="*/ 0 w 151"/>
                <a:gd name="T33" fmla="*/ 0 h 1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1"/>
                <a:gd name="T52" fmla="*/ 0 h 172"/>
                <a:gd name="T53" fmla="*/ 151 w 151"/>
                <a:gd name="T54" fmla="*/ 172 h 1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1" h="172">
                  <a:moveTo>
                    <a:pt x="0" y="75"/>
                  </a:moveTo>
                  <a:lnTo>
                    <a:pt x="150" y="75"/>
                  </a:lnTo>
                  <a:lnTo>
                    <a:pt x="150" y="51"/>
                  </a:lnTo>
                  <a:lnTo>
                    <a:pt x="138" y="23"/>
                  </a:lnTo>
                  <a:lnTo>
                    <a:pt x="122" y="12"/>
                  </a:lnTo>
                  <a:lnTo>
                    <a:pt x="100" y="0"/>
                  </a:lnTo>
                  <a:lnTo>
                    <a:pt x="60" y="0"/>
                  </a:lnTo>
                  <a:lnTo>
                    <a:pt x="38" y="12"/>
                  </a:lnTo>
                  <a:lnTo>
                    <a:pt x="15" y="35"/>
                  </a:lnTo>
                  <a:lnTo>
                    <a:pt x="0" y="75"/>
                  </a:lnTo>
                  <a:lnTo>
                    <a:pt x="0" y="97"/>
                  </a:lnTo>
                  <a:lnTo>
                    <a:pt x="15" y="132"/>
                  </a:lnTo>
                  <a:lnTo>
                    <a:pt x="38" y="154"/>
                  </a:lnTo>
                  <a:lnTo>
                    <a:pt x="60" y="171"/>
                  </a:lnTo>
                  <a:lnTo>
                    <a:pt x="100" y="171"/>
                  </a:lnTo>
                  <a:lnTo>
                    <a:pt x="122" y="154"/>
                  </a:lnTo>
                  <a:lnTo>
                    <a:pt x="150" y="13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" name="Line 500"/>
            <p:cNvSpPr>
              <a:spLocks noChangeShapeType="1"/>
            </p:cNvSpPr>
            <p:nvPr/>
          </p:nvSpPr>
          <p:spPr bwMode="auto">
            <a:xfrm flipV="1">
              <a:off x="3520" y="1437"/>
              <a:ext cx="1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" name="Line 501"/>
            <p:cNvSpPr>
              <a:spLocks noChangeShapeType="1"/>
            </p:cNvSpPr>
            <p:nvPr/>
          </p:nvSpPr>
          <p:spPr bwMode="auto">
            <a:xfrm flipH="1">
              <a:off x="3519" y="1446"/>
              <a:ext cx="4" cy="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" name="Freeform 502"/>
            <p:cNvSpPr>
              <a:spLocks noChangeArrowheads="1"/>
            </p:cNvSpPr>
            <p:nvPr/>
          </p:nvSpPr>
          <p:spPr bwMode="auto">
            <a:xfrm>
              <a:off x="3522" y="1438"/>
              <a:ext cx="20" cy="15"/>
            </a:xfrm>
            <a:custGeom>
              <a:avLst/>
              <a:gdLst>
                <a:gd name="T0" fmla="*/ 0 w 89"/>
                <a:gd name="T1" fmla="*/ 0 h 64"/>
                <a:gd name="T2" fmla="*/ 0 w 89"/>
                <a:gd name="T3" fmla="*/ 0 h 64"/>
                <a:gd name="T4" fmla="*/ 0 w 89"/>
                <a:gd name="T5" fmla="*/ 0 h 64"/>
                <a:gd name="T6" fmla="*/ 0 w 89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64"/>
                <a:gd name="T14" fmla="*/ 89 w 89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64">
                  <a:moveTo>
                    <a:pt x="0" y="63"/>
                  </a:moveTo>
                  <a:lnTo>
                    <a:pt x="26" y="20"/>
                  </a:lnTo>
                  <a:lnTo>
                    <a:pt x="50" y="0"/>
                  </a:lnTo>
                  <a:lnTo>
                    <a:pt x="88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" name="Freeform 503"/>
            <p:cNvSpPr>
              <a:spLocks noChangeArrowheads="1"/>
            </p:cNvSpPr>
            <p:nvPr/>
          </p:nvSpPr>
          <p:spPr bwMode="auto">
            <a:xfrm>
              <a:off x="2917" y="2000"/>
              <a:ext cx="40" cy="74"/>
            </a:xfrm>
            <a:custGeom>
              <a:avLst/>
              <a:gdLst>
                <a:gd name="T0" fmla="*/ 0 w 178"/>
                <a:gd name="T1" fmla="*/ 0 h 328"/>
                <a:gd name="T2" fmla="*/ 0 w 178"/>
                <a:gd name="T3" fmla="*/ 0 h 328"/>
                <a:gd name="T4" fmla="*/ 0 w 178"/>
                <a:gd name="T5" fmla="*/ 0 h 328"/>
                <a:gd name="T6" fmla="*/ 0 w 178"/>
                <a:gd name="T7" fmla="*/ 0 h 328"/>
                <a:gd name="T8" fmla="*/ 0 w 178"/>
                <a:gd name="T9" fmla="*/ 0 h 328"/>
                <a:gd name="T10" fmla="*/ 0 w 178"/>
                <a:gd name="T11" fmla="*/ 0 h 328"/>
                <a:gd name="T12" fmla="*/ 0 w 178"/>
                <a:gd name="T13" fmla="*/ 0 h 328"/>
                <a:gd name="T14" fmla="*/ 0 w 178"/>
                <a:gd name="T15" fmla="*/ 0 h 328"/>
                <a:gd name="T16" fmla="*/ 0 w 178"/>
                <a:gd name="T17" fmla="*/ 0 h 328"/>
                <a:gd name="T18" fmla="*/ 0 w 178"/>
                <a:gd name="T19" fmla="*/ 0 h 328"/>
                <a:gd name="T20" fmla="*/ 0 w 178"/>
                <a:gd name="T21" fmla="*/ 0 h 328"/>
                <a:gd name="T22" fmla="*/ 0 w 178"/>
                <a:gd name="T23" fmla="*/ 0 h 328"/>
                <a:gd name="T24" fmla="*/ 0 w 178"/>
                <a:gd name="T25" fmla="*/ 0 h 328"/>
                <a:gd name="T26" fmla="*/ 0 w 178"/>
                <a:gd name="T27" fmla="*/ 0 h 328"/>
                <a:gd name="T28" fmla="*/ 0 w 178"/>
                <a:gd name="T29" fmla="*/ 0 h 328"/>
                <a:gd name="T30" fmla="*/ 0 w 178"/>
                <a:gd name="T31" fmla="*/ 0 h 328"/>
                <a:gd name="T32" fmla="*/ 0 w 178"/>
                <a:gd name="T33" fmla="*/ 0 h 328"/>
                <a:gd name="T34" fmla="*/ 0 w 178"/>
                <a:gd name="T35" fmla="*/ 0 h 328"/>
                <a:gd name="T36" fmla="*/ 0 w 178"/>
                <a:gd name="T37" fmla="*/ 0 h 328"/>
                <a:gd name="T38" fmla="*/ 0 w 178"/>
                <a:gd name="T39" fmla="*/ 0 h 328"/>
                <a:gd name="T40" fmla="*/ 0 w 178"/>
                <a:gd name="T41" fmla="*/ 0 h 328"/>
                <a:gd name="T42" fmla="*/ 0 w 178"/>
                <a:gd name="T43" fmla="*/ 0 h 328"/>
                <a:gd name="T44" fmla="*/ 0 w 178"/>
                <a:gd name="T45" fmla="*/ 0 h 328"/>
                <a:gd name="T46" fmla="*/ 0 w 178"/>
                <a:gd name="T47" fmla="*/ 0 h 328"/>
                <a:gd name="T48" fmla="*/ 0 w 178"/>
                <a:gd name="T49" fmla="*/ 0 h 328"/>
                <a:gd name="T50" fmla="*/ 0 w 178"/>
                <a:gd name="T51" fmla="*/ 0 h 328"/>
                <a:gd name="T52" fmla="*/ 0 w 178"/>
                <a:gd name="T53" fmla="*/ 0 h 328"/>
                <a:gd name="T54" fmla="*/ 0 w 178"/>
                <a:gd name="T55" fmla="*/ 0 h 328"/>
                <a:gd name="T56" fmla="*/ 0 w 178"/>
                <a:gd name="T57" fmla="*/ 0 h 328"/>
                <a:gd name="T58" fmla="*/ 0 w 178"/>
                <a:gd name="T59" fmla="*/ 0 h 328"/>
                <a:gd name="T60" fmla="*/ 0 w 178"/>
                <a:gd name="T61" fmla="*/ 0 h 328"/>
                <a:gd name="T62" fmla="*/ 0 w 178"/>
                <a:gd name="T63" fmla="*/ 0 h 328"/>
                <a:gd name="T64" fmla="*/ 0 w 178"/>
                <a:gd name="T65" fmla="*/ 0 h 328"/>
                <a:gd name="T66" fmla="*/ 0 w 178"/>
                <a:gd name="T67" fmla="*/ 0 h 328"/>
                <a:gd name="T68" fmla="*/ 0 w 178"/>
                <a:gd name="T69" fmla="*/ 0 h 328"/>
                <a:gd name="T70" fmla="*/ 0 w 178"/>
                <a:gd name="T71" fmla="*/ 0 h 3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8"/>
                <a:gd name="T109" fmla="*/ 0 h 328"/>
                <a:gd name="T110" fmla="*/ 178 w 178"/>
                <a:gd name="T111" fmla="*/ 328 h 3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8" h="328">
                  <a:moveTo>
                    <a:pt x="177" y="0"/>
                  </a:moveTo>
                  <a:lnTo>
                    <a:pt x="93" y="327"/>
                  </a:lnTo>
                  <a:lnTo>
                    <a:pt x="0" y="0"/>
                  </a:lnTo>
                  <a:lnTo>
                    <a:pt x="27" y="14"/>
                  </a:lnTo>
                  <a:lnTo>
                    <a:pt x="61" y="30"/>
                  </a:lnTo>
                  <a:lnTo>
                    <a:pt x="93" y="30"/>
                  </a:lnTo>
                  <a:lnTo>
                    <a:pt x="123" y="30"/>
                  </a:lnTo>
                  <a:lnTo>
                    <a:pt x="155" y="14"/>
                  </a:lnTo>
                  <a:lnTo>
                    <a:pt x="177" y="0"/>
                  </a:lnTo>
                  <a:lnTo>
                    <a:pt x="162" y="25"/>
                  </a:lnTo>
                  <a:lnTo>
                    <a:pt x="93" y="284"/>
                  </a:lnTo>
                  <a:lnTo>
                    <a:pt x="19" y="25"/>
                  </a:lnTo>
                  <a:lnTo>
                    <a:pt x="54" y="38"/>
                  </a:lnTo>
                  <a:lnTo>
                    <a:pt x="93" y="41"/>
                  </a:lnTo>
                  <a:lnTo>
                    <a:pt x="123" y="38"/>
                  </a:lnTo>
                  <a:lnTo>
                    <a:pt x="162" y="25"/>
                  </a:lnTo>
                  <a:lnTo>
                    <a:pt x="143" y="46"/>
                  </a:lnTo>
                  <a:lnTo>
                    <a:pt x="93" y="242"/>
                  </a:lnTo>
                  <a:lnTo>
                    <a:pt x="35" y="46"/>
                  </a:lnTo>
                  <a:lnTo>
                    <a:pt x="61" y="49"/>
                  </a:lnTo>
                  <a:lnTo>
                    <a:pt x="93" y="53"/>
                  </a:lnTo>
                  <a:lnTo>
                    <a:pt x="115" y="49"/>
                  </a:lnTo>
                  <a:lnTo>
                    <a:pt x="143" y="46"/>
                  </a:lnTo>
                  <a:lnTo>
                    <a:pt x="128" y="60"/>
                  </a:lnTo>
                  <a:lnTo>
                    <a:pt x="93" y="199"/>
                  </a:lnTo>
                  <a:lnTo>
                    <a:pt x="50" y="60"/>
                  </a:lnTo>
                  <a:lnTo>
                    <a:pt x="93" y="65"/>
                  </a:lnTo>
                  <a:lnTo>
                    <a:pt x="128" y="60"/>
                  </a:lnTo>
                  <a:lnTo>
                    <a:pt x="112" y="72"/>
                  </a:lnTo>
                  <a:lnTo>
                    <a:pt x="93" y="157"/>
                  </a:lnTo>
                  <a:lnTo>
                    <a:pt x="66" y="72"/>
                  </a:lnTo>
                  <a:lnTo>
                    <a:pt x="112" y="72"/>
                  </a:lnTo>
                  <a:lnTo>
                    <a:pt x="96" y="84"/>
                  </a:lnTo>
                  <a:lnTo>
                    <a:pt x="93" y="115"/>
                  </a:lnTo>
                  <a:lnTo>
                    <a:pt x="80" y="84"/>
                  </a:lnTo>
                  <a:lnTo>
                    <a:pt x="96" y="84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" name="Line 504"/>
            <p:cNvSpPr>
              <a:spLocks noChangeShapeType="1"/>
            </p:cNvSpPr>
            <p:nvPr/>
          </p:nvSpPr>
          <p:spPr bwMode="auto">
            <a:xfrm flipV="1">
              <a:off x="2938" y="1765"/>
              <a:ext cx="1" cy="31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" name="Freeform 505"/>
            <p:cNvSpPr>
              <a:spLocks noChangeArrowheads="1"/>
            </p:cNvSpPr>
            <p:nvPr/>
          </p:nvSpPr>
          <p:spPr bwMode="auto">
            <a:xfrm>
              <a:off x="3846" y="2717"/>
              <a:ext cx="535" cy="224"/>
            </a:xfrm>
            <a:custGeom>
              <a:avLst/>
              <a:gdLst>
                <a:gd name="T0" fmla="*/ 0 w 2361"/>
                <a:gd name="T1" fmla="*/ 0 h 988"/>
                <a:gd name="T2" fmla="*/ 0 w 2361"/>
                <a:gd name="T3" fmla="*/ 0 h 988"/>
                <a:gd name="T4" fmla="*/ 0 w 2361"/>
                <a:gd name="T5" fmla="*/ 0 h 988"/>
                <a:gd name="T6" fmla="*/ 0 w 2361"/>
                <a:gd name="T7" fmla="*/ 0 h 988"/>
                <a:gd name="T8" fmla="*/ 0 w 2361"/>
                <a:gd name="T9" fmla="*/ 0 h 988"/>
                <a:gd name="T10" fmla="*/ 0 w 2361"/>
                <a:gd name="T11" fmla="*/ 0 h 988"/>
                <a:gd name="T12" fmla="*/ 0 w 2361"/>
                <a:gd name="T13" fmla="*/ 0 h 988"/>
                <a:gd name="T14" fmla="*/ 0 w 2361"/>
                <a:gd name="T15" fmla="*/ 0 h 988"/>
                <a:gd name="T16" fmla="*/ 0 w 2361"/>
                <a:gd name="T17" fmla="*/ 0 h 9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61"/>
                <a:gd name="T28" fmla="*/ 0 h 988"/>
                <a:gd name="T29" fmla="*/ 2361 w 2361"/>
                <a:gd name="T30" fmla="*/ 988 h 9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61" h="988">
                  <a:moveTo>
                    <a:pt x="0" y="0"/>
                  </a:moveTo>
                  <a:lnTo>
                    <a:pt x="345" y="42"/>
                  </a:lnTo>
                  <a:lnTo>
                    <a:pt x="669" y="116"/>
                  </a:lnTo>
                  <a:lnTo>
                    <a:pt x="966" y="209"/>
                  </a:lnTo>
                  <a:lnTo>
                    <a:pt x="1235" y="312"/>
                  </a:lnTo>
                  <a:lnTo>
                    <a:pt x="1470" y="424"/>
                  </a:lnTo>
                  <a:lnTo>
                    <a:pt x="1671" y="531"/>
                  </a:lnTo>
                  <a:lnTo>
                    <a:pt x="2330" y="964"/>
                  </a:lnTo>
                  <a:lnTo>
                    <a:pt x="2360" y="987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" name="Line 506"/>
            <p:cNvSpPr>
              <a:spLocks noChangeShapeType="1"/>
            </p:cNvSpPr>
            <p:nvPr/>
          </p:nvSpPr>
          <p:spPr bwMode="auto">
            <a:xfrm flipH="1" flipV="1">
              <a:off x="3950" y="2541"/>
              <a:ext cx="25" cy="24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" name="Freeform 507"/>
            <p:cNvSpPr>
              <a:spLocks noChangeArrowheads="1"/>
            </p:cNvSpPr>
            <p:nvPr/>
          </p:nvSpPr>
          <p:spPr bwMode="auto">
            <a:xfrm>
              <a:off x="3975" y="2564"/>
              <a:ext cx="404" cy="110"/>
            </a:xfrm>
            <a:custGeom>
              <a:avLst/>
              <a:gdLst>
                <a:gd name="T0" fmla="*/ 0 w 1780"/>
                <a:gd name="T1" fmla="*/ 0 h 487"/>
                <a:gd name="T2" fmla="*/ 0 w 1780"/>
                <a:gd name="T3" fmla="*/ 0 h 487"/>
                <a:gd name="T4" fmla="*/ 0 w 1780"/>
                <a:gd name="T5" fmla="*/ 0 h 487"/>
                <a:gd name="T6" fmla="*/ 0 w 1780"/>
                <a:gd name="T7" fmla="*/ 0 h 487"/>
                <a:gd name="T8" fmla="*/ 0 w 1780"/>
                <a:gd name="T9" fmla="*/ 0 h 487"/>
                <a:gd name="T10" fmla="*/ 0 w 1780"/>
                <a:gd name="T11" fmla="*/ 0 h 487"/>
                <a:gd name="T12" fmla="*/ 0 w 1780"/>
                <a:gd name="T13" fmla="*/ 0 h 487"/>
                <a:gd name="T14" fmla="*/ 0 w 1780"/>
                <a:gd name="T15" fmla="*/ 0 h 4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80"/>
                <a:gd name="T25" fmla="*/ 0 h 487"/>
                <a:gd name="T26" fmla="*/ 1780 w 1780"/>
                <a:gd name="T27" fmla="*/ 487 h 4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80" h="487">
                  <a:moveTo>
                    <a:pt x="0" y="0"/>
                  </a:moveTo>
                  <a:lnTo>
                    <a:pt x="126" y="89"/>
                  </a:lnTo>
                  <a:lnTo>
                    <a:pt x="284" y="170"/>
                  </a:lnTo>
                  <a:lnTo>
                    <a:pt x="458" y="243"/>
                  </a:lnTo>
                  <a:lnTo>
                    <a:pt x="655" y="308"/>
                  </a:lnTo>
                  <a:lnTo>
                    <a:pt x="870" y="363"/>
                  </a:lnTo>
                  <a:lnTo>
                    <a:pt x="1752" y="482"/>
                  </a:lnTo>
                  <a:lnTo>
                    <a:pt x="1779" y="48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" name="Line 508"/>
            <p:cNvSpPr>
              <a:spLocks noChangeShapeType="1"/>
            </p:cNvSpPr>
            <p:nvPr/>
          </p:nvSpPr>
          <p:spPr bwMode="auto">
            <a:xfrm flipH="1">
              <a:off x="4044" y="2472"/>
              <a:ext cx="47" cy="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" name="Freeform 509"/>
            <p:cNvSpPr>
              <a:spLocks noChangeArrowheads="1"/>
            </p:cNvSpPr>
            <p:nvPr/>
          </p:nvSpPr>
          <p:spPr bwMode="auto">
            <a:xfrm>
              <a:off x="4091" y="2386"/>
              <a:ext cx="244" cy="87"/>
            </a:xfrm>
            <a:custGeom>
              <a:avLst/>
              <a:gdLst>
                <a:gd name="T0" fmla="*/ 0 w 1076"/>
                <a:gd name="T1" fmla="*/ 0 h 382"/>
                <a:gd name="T2" fmla="*/ 0 w 1076"/>
                <a:gd name="T3" fmla="*/ 0 h 382"/>
                <a:gd name="T4" fmla="*/ 0 w 1076"/>
                <a:gd name="T5" fmla="*/ 0 h 382"/>
                <a:gd name="T6" fmla="*/ 0 w 1076"/>
                <a:gd name="T7" fmla="*/ 0 h 382"/>
                <a:gd name="T8" fmla="*/ 0 w 1076"/>
                <a:gd name="T9" fmla="*/ 0 h 382"/>
                <a:gd name="T10" fmla="*/ 0 w 1076"/>
                <a:gd name="T11" fmla="*/ 0 h 382"/>
                <a:gd name="T12" fmla="*/ 0 w 1076"/>
                <a:gd name="T13" fmla="*/ 0 h 3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6"/>
                <a:gd name="T22" fmla="*/ 0 h 382"/>
                <a:gd name="T23" fmla="*/ 1076 w 1076"/>
                <a:gd name="T24" fmla="*/ 382 h 3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6" h="382">
                  <a:moveTo>
                    <a:pt x="0" y="381"/>
                  </a:moveTo>
                  <a:lnTo>
                    <a:pt x="197" y="346"/>
                  </a:lnTo>
                  <a:lnTo>
                    <a:pt x="389" y="296"/>
                  </a:lnTo>
                  <a:lnTo>
                    <a:pt x="574" y="235"/>
                  </a:lnTo>
                  <a:lnTo>
                    <a:pt x="755" y="161"/>
                  </a:lnTo>
                  <a:lnTo>
                    <a:pt x="933" y="80"/>
                  </a:lnTo>
                  <a:lnTo>
                    <a:pt x="1075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" name="Freeform 510"/>
            <p:cNvSpPr>
              <a:spLocks noChangeArrowheads="1"/>
            </p:cNvSpPr>
            <p:nvPr/>
          </p:nvSpPr>
          <p:spPr bwMode="auto">
            <a:xfrm>
              <a:off x="4045" y="2448"/>
              <a:ext cx="77" cy="40"/>
            </a:xfrm>
            <a:custGeom>
              <a:avLst/>
              <a:gdLst>
                <a:gd name="T0" fmla="*/ 0 w 339"/>
                <a:gd name="T1" fmla="*/ 0 h 175"/>
                <a:gd name="T2" fmla="*/ 0 w 339"/>
                <a:gd name="T3" fmla="*/ 0 h 175"/>
                <a:gd name="T4" fmla="*/ 0 w 339"/>
                <a:gd name="T5" fmla="*/ 0 h 175"/>
                <a:gd name="T6" fmla="*/ 0 w 339"/>
                <a:gd name="T7" fmla="*/ 0 h 175"/>
                <a:gd name="T8" fmla="*/ 0 w 339"/>
                <a:gd name="T9" fmla="*/ 0 h 175"/>
                <a:gd name="T10" fmla="*/ 0 w 339"/>
                <a:gd name="T11" fmla="*/ 0 h 175"/>
                <a:gd name="T12" fmla="*/ 0 w 339"/>
                <a:gd name="T13" fmla="*/ 0 h 175"/>
                <a:gd name="T14" fmla="*/ 0 w 339"/>
                <a:gd name="T15" fmla="*/ 0 h 175"/>
                <a:gd name="T16" fmla="*/ 0 w 339"/>
                <a:gd name="T17" fmla="*/ 0 h 175"/>
                <a:gd name="T18" fmla="*/ 0 w 339"/>
                <a:gd name="T19" fmla="*/ 0 h 175"/>
                <a:gd name="T20" fmla="*/ 0 w 339"/>
                <a:gd name="T21" fmla="*/ 0 h 175"/>
                <a:gd name="T22" fmla="*/ 0 w 339"/>
                <a:gd name="T23" fmla="*/ 0 h 175"/>
                <a:gd name="T24" fmla="*/ 0 w 339"/>
                <a:gd name="T25" fmla="*/ 0 h 175"/>
                <a:gd name="T26" fmla="*/ 0 w 339"/>
                <a:gd name="T27" fmla="*/ 0 h 175"/>
                <a:gd name="T28" fmla="*/ 0 w 339"/>
                <a:gd name="T29" fmla="*/ 0 h 175"/>
                <a:gd name="T30" fmla="*/ 0 w 339"/>
                <a:gd name="T31" fmla="*/ 0 h 175"/>
                <a:gd name="T32" fmla="*/ 0 w 339"/>
                <a:gd name="T33" fmla="*/ 0 h 175"/>
                <a:gd name="T34" fmla="*/ 0 w 339"/>
                <a:gd name="T35" fmla="*/ 0 h 175"/>
                <a:gd name="T36" fmla="*/ 0 w 339"/>
                <a:gd name="T37" fmla="*/ 0 h 175"/>
                <a:gd name="T38" fmla="*/ 0 w 339"/>
                <a:gd name="T39" fmla="*/ 0 h 175"/>
                <a:gd name="T40" fmla="*/ 0 w 339"/>
                <a:gd name="T41" fmla="*/ 0 h 175"/>
                <a:gd name="T42" fmla="*/ 0 w 339"/>
                <a:gd name="T43" fmla="*/ 0 h 175"/>
                <a:gd name="T44" fmla="*/ 0 w 339"/>
                <a:gd name="T45" fmla="*/ 0 h 175"/>
                <a:gd name="T46" fmla="*/ 0 w 339"/>
                <a:gd name="T47" fmla="*/ 0 h 175"/>
                <a:gd name="T48" fmla="*/ 0 w 339"/>
                <a:gd name="T49" fmla="*/ 0 h 175"/>
                <a:gd name="T50" fmla="*/ 0 w 339"/>
                <a:gd name="T51" fmla="*/ 0 h 175"/>
                <a:gd name="T52" fmla="*/ 0 w 339"/>
                <a:gd name="T53" fmla="*/ 0 h 175"/>
                <a:gd name="T54" fmla="*/ 0 w 339"/>
                <a:gd name="T55" fmla="*/ 0 h 175"/>
                <a:gd name="T56" fmla="*/ 0 w 339"/>
                <a:gd name="T57" fmla="*/ 0 h 175"/>
                <a:gd name="T58" fmla="*/ 0 w 339"/>
                <a:gd name="T59" fmla="*/ 0 h 175"/>
                <a:gd name="T60" fmla="*/ 0 w 339"/>
                <a:gd name="T61" fmla="*/ 0 h 175"/>
                <a:gd name="T62" fmla="*/ 0 w 339"/>
                <a:gd name="T63" fmla="*/ 0 h 175"/>
                <a:gd name="T64" fmla="*/ 0 w 339"/>
                <a:gd name="T65" fmla="*/ 0 h 175"/>
                <a:gd name="T66" fmla="*/ 0 w 339"/>
                <a:gd name="T67" fmla="*/ 0 h 175"/>
                <a:gd name="T68" fmla="*/ 0 w 339"/>
                <a:gd name="T69" fmla="*/ 0 h 175"/>
                <a:gd name="T70" fmla="*/ 0 w 339"/>
                <a:gd name="T71" fmla="*/ 0 h 1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9"/>
                <a:gd name="T109" fmla="*/ 0 h 175"/>
                <a:gd name="T110" fmla="*/ 339 w 339"/>
                <a:gd name="T111" fmla="*/ 175 h 1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9" h="175">
                  <a:moveTo>
                    <a:pt x="338" y="174"/>
                  </a:moveTo>
                  <a:lnTo>
                    <a:pt x="0" y="139"/>
                  </a:lnTo>
                  <a:lnTo>
                    <a:pt x="311" y="0"/>
                  </a:lnTo>
                  <a:lnTo>
                    <a:pt x="296" y="30"/>
                  </a:lnTo>
                  <a:lnTo>
                    <a:pt x="292" y="61"/>
                  </a:lnTo>
                  <a:lnTo>
                    <a:pt x="292" y="92"/>
                  </a:lnTo>
                  <a:lnTo>
                    <a:pt x="296" y="123"/>
                  </a:lnTo>
                  <a:lnTo>
                    <a:pt x="315" y="150"/>
                  </a:lnTo>
                  <a:lnTo>
                    <a:pt x="338" y="174"/>
                  </a:lnTo>
                  <a:lnTo>
                    <a:pt x="308" y="158"/>
                  </a:lnTo>
                  <a:lnTo>
                    <a:pt x="42" y="131"/>
                  </a:lnTo>
                  <a:lnTo>
                    <a:pt x="284" y="19"/>
                  </a:lnTo>
                  <a:lnTo>
                    <a:pt x="280" y="58"/>
                  </a:lnTo>
                  <a:lnTo>
                    <a:pt x="280" y="92"/>
                  </a:lnTo>
                  <a:lnTo>
                    <a:pt x="292" y="127"/>
                  </a:lnTo>
                  <a:lnTo>
                    <a:pt x="308" y="158"/>
                  </a:lnTo>
                  <a:lnTo>
                    <a:pt x="284" y="146"/>
                  </a:lnTo>
                  <a:lnTo>
                    <a:pt x="80" y="123"/>
                  </a:lnTo>
                  <a:lnTo>
                    <a:pt x="269" y="42"/>
                  </a:lnTo>
                  <a:lnTo>
                    <a:pt x="265" y="69"/>
                  </a:lnTo>
                  <a:lnTo>
                    <a:pt x="269" y="92"/>
                  </a:lnTo>
                  <a:lnTo>
                    <a:pt x="276" y="123"/>
                  </a:lnTo>
                  <a:lnTo>
                    <a:pt x="284" y="146"/>
                  </a:lnTo>
                  <a:lnTo>
                    <a:pt x="265" y="135"/>
                  </a:lnTo>
                  <a:lnTo>
                    <a:pt x="126" y="120"/>
                  </a:lnTo>
                  <a:lnTo>
                    <a:pt x="257" y="58"/>
                  </a:lnTo>
                  <a:lnTo>
                    <a:pt x="257" y="96"/>
                  </a:lnTo>
                  <a:lnTo>
                    <a:pt x="265" y="135"/>
                  </a:lnTo>
                  <a:lnTo>
                    <a:pt x="250" y="123"/>
                  </a:lnTo>
                  <a:lnTo>
                    <a:pt x="164" y="108"/>
                  </a:lnTo>
                  <a:lnTo>
                    <a:pt x="246" y="77"/>
                  </a:lnTo>
                  <a:lnTo>
                    <a:pt x="250" y="123"/>
                  </a:lnTo>
                  <a:lnTo>
                    <a:pt x="237" y="108"/>
                  </a:lnTo>
                  <a:lnTo>
                    <a:pt x="207" y="103"/>
                  </a:lnTo>
                  <a:lnTo>
                    <a:pt x="235" y="92"/>
                  </a:lnTo>
                  <a:lnTo>
                    <a:pt x="237" y="108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" name="Line 511"/>
            <p:cNvSpPr>
              <a:spLocks noChangeShapeType="1"/>
            </p:cNvSpPr>
            <p:nvPr/>
          </p:nvSpPr>
          <p:spPr bwMode="auto">
            <a:xfrm>
              <a:off x="3952" y="2542"/>
              <a:ext cx="51" cy="5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" name="Line 512"/>
            <p:cNvSpPr>
              <a:spLocks noChangeShapeType="1"/>
            </p:cNvSpPr>
            <p:nvPr/>
          </p:nvSpPr>
          <p:spPr bwMode="auto">
            <a:xfrm flipH="1" flipV="1">
              <a:off x="3951" y="2542"/>
              <a:ext cx="75" cy="2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" name="Freeform 513"/>
            <p:cNvSpPr>
              <a:spLocks noChangeArrowheads="1"/>
            </p:cNvSpPr>
            <p:nvPr/>
          </p:nvSpPr>
          <p:spPr bwMode="auto">
            <a:xfrm>
              <a:off x="3961" y="2547"/>
              <a:ext cx="65" cy="54"/>
            </a:xfrm>
            <a:custGeom>
              <a:avLst/>
              <a:gdLst>
                <a:gd name="T0" fmla="*/ 0 w 286"/>
                <a:gd name="T1" fmla="*/ 0 h 237"/>
                <a:gd name="T2" fmla="*/ 0 w 286"/>
                <a:gd name="T3" fmla="*/ 0 h 237"/>
                <a:gd name="T4" fmla="*/ 0 w 286"/>
                <a:gd name="T5" fmla="*/ 0 h 237"/>
                <a:gd name="T6" fmla="*/ 0 w 286"/>
                <a:gd name="T7" fmla="*/ 0 h 237"/>
                <a:gd name="T8" fmla="*/ 0 w 286"/>
                <a:gd name="T9" fmla="*/ 0 h 237"/>
                <a:gd name="T10" fmla="*/ 0 w 286"/>
                <a:gd name="T11" fmla="*/ 0 h 237"/>
                <a:gd name="T12" fmla="*/ 0 w 286"/>
                <a:gd name="T13" fmla="*/ 0 h 237"/>
                <a:gd name="T14" fmla="*/ 0 w 286"/>
                <a:gd name="T15" fmla="*/ 0 h 237"/>
                <a:gd name="T16" fmla="*/ 0 w 286"/>
                <a:gd name="T17" fmla="*/ 0 h 237"/>
                <a:gd name="T18" fmla="*/ 0 w 286"/>
                <a:gd name="T19" fmla="*/ 0 h 237"/>
                <a:gd name="T20" fmla="*/ 0 w 286"/>
                <a:gd name="T21" fmla="*/ 0 h 237"/>
                <a:gd name="T22" fmla="*/ 0 w 286"/>
                <a:gd name="T23" fmla="*/ 0 h 237"/>
                <a:gd name="T24" fmla="*/ 0 w 286"/>
                <a:gd name="T25" fmla="*/ 0 h 237"/>
                <a:gd name="T26" fmla="*/ 0 w 286"/>
                <a:gd name="T27" fmla="*/ 0 h 237"/>
                <a:gd name="T28" fmla="*/ 0 w 286"/>
                <a:gd name="T29" fmla="*/ 0 h 237"/>
                <a:gd name="T30" fmla="*/ 0 w 286"/>
                <a:gd name="T31" fmla="*/ 0 h 237"/>
                <a:gd name="T32" fmla="*/ 0 w 286"/>
                <a:gd name="T33" fmla="*/ 0 h 237"/>
                <a:gd name="T34" fmla="*/ 0 w 286"/>
                <a:gd name="T35" fmla="*/ 0 h 237"/>
                <a:gd name="T36" fmla="*/ 0 w 286"/>
                <a:gd name="T37" fmla="*/ 0 h 237"/>
                <a:gd name="T38" fmla="*/ 0 w 286"/>
                <a:gd name="T39" fmla="*/ 0 h 237"/>
                <a:gd name="T40" fmla="*/ 0 w 286"/>
                <a:gd name="T41" fmla="*/ 0 h 237"/>
                <a:gd name="T42" fmla="*/ 0 w 286"/>
                <a:gd name="T43" fmla="*/ 0 h 237"/>
                <a:gd name="T44" fmla="*/ 0 w 286"/>
                <a:gd name="T45" fmla="*/ 0 h 237"/>
                <a:gd name="T46" fmla="*/ 0 w 286"/>
                <a:gd name="T47" fmla="*/ 0 h 237"/>
                <a:gd name="T48" fmla="*/ 0 w 286"/>
                <a:gd name="T49" fmla="*/ 0 h 237"/>
                <a:gd name="T50" fmla="*/ 0 w 286"/>
                <a:gd name="T51" fmla="*/ 0 h 237"/>
                <a:gd name="T52" fmla="*/ 0 w 286"/>
                <a:gd name="T53" fmla="*/ 0 h 237"/>
                <a:gd name="T54" fmla="*/ 0 w 286"/>
                <a:gd name="T55" fmla="*/ 0 h 237"/>
                <a:gd name="T56" fmla="*/ 0 w 286"/>
                <a:gd name="T57" fmla="*/ 0 h 237"/>
                <a:gd name="T58" fmla="*/ 0 w 286"/>
                <a:gd name="T59" fmla="*/ 0 h 237"/>
                <a:gd name="T60" fmla="*/ 0 w 286"/>
                <a:gd name="T61" fmla="*/ 0 h 237"/>
                <a:gd name="T62" fmla="*/ 0 w 286"/>
                <a:gd name="T63" fmla="*/ 0 h 237"/>
                <a:gd name="T64" fmla="*/ 0 w 286"/>
                <a:gd name="T65" fmla="*/ 0 h 237"/>
                <a:gd name="T66" fmla="*/ 0 w 286"/>
                <a:gd name="T67" fmla="*/ 0 h 237"/>
                <a:gd name="T68" fmla="*/ 0 w 286"/>
                <a:gd name="T69" fmla="*/ 0 h 2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6"/>
                <a:gd name="T106" fmla="*/ 0 h 237"/>
                <a:gd name="T107" fmla="*/ 286 w 286"/>
                <a:gd name="T108" fmla="*/ 237 h 23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6" h="237">
                  <a:moveTo>
                    <a:pt x="255" y="101"/>
                  </a:moveTo>
                  <a:lnTo>
                    <a:pt x="285" y="89"/>
                  </a:lnTo>
                  <a:lnTo>
                    <a:pt x="255" y="101"/>
                  </a:lnTo>
                  <a:lnTo>
                    <a:pt x="227" y="120"/>
                  </a:lnTo>
                  <a:lnTo>
                    <a:pt x="208" y="144"/>
                  </a:lnTo>
                  <a:lnTo>
                    <a:pt x="196" y="170"/>
                  </a:lnTo>
                  <a:lnTo>
                    <a:pt x="184" y="201"/>
                  </a:lnTo>
                  <a:lnTo>
                    <a:pt x="184" y="236"/>
                  </a:lnTo>
                  <a:lnTo>
                    <a:pt x="173" y="205"/>
                  </a:lnTo>
                  <a:lnTo>
                    <a:pt x="0" y="0"/>
                  </a:lnTo>
                  <a:lnTo>
                    <a:pt x="255" y="89"/>
                  </a:lnTo>
                  <a:lnTo>
                    <a:pt x="223" y="108"/>
                  </a:lnTo>
                  <a:lnTo>
                    <a:pt x="196" y="135"/>
                  </a:lnTo>
                  <a:lnTo>
                    <a:pt x="182" y="170"/>
                  </a:lnTo>
                  <a:lnTo>
                    <a:pt x="173" y="205"/>
                  </a:lnTo>
                  <a:lnTo>
                    <a:pt x="165" y="182"/>
                  </a:lnTo>
                  <a:lnTo>
                    <a:pt x="30" y="23"/>
                  </a:lnTo>
                  <a:lnTo>
                    <a:pt x="227" y="92"/>
                  </a:lnTo>
                  <a:lnTo>
                    <a:pt x="208" y="108"/>
                  </a:lnTo>
                  <a:lnTo>
                    <a:pt x="188" y="131"/>
                  </a:lnTo>
                  <a:lnTo>
                    <a:pt x="177" y="150"/>
                  </a:lnTo>
                  <a:lnTo>
                    <a:pt x="165" y="182"/>
                  </a:lnTo>
                  <a:lnTo>
                    <a:pt x="165" y="158"/>
                  </a:lnTo>
                  <a:lnTo>
                    <a:pt x="68" y="47"/>
                  </a:lnTo>
                  <a:lnTo>
                    <a:pt x="208" y="96"/>
                  </a:lnTo>
                  <a:lnTo>
                    <a:pt x="182" y="123"/>
                  </a:lnTo>
                  <a:lnTo>
                    <a:pt x="165" y="158"/>
                  </a:lnTo>
                  <a:lnTo>
                    <a:pt x="161" y="135"/>
                  </a:lnTo>
                  <a:lnTo>
                    <a:pt x="104" y="73"/>
                  </a:lnTo>
                  <a:lnTo>
                    <a:pt x="184" y="101"/>
                  </a:lnTo>
                  <a:lnTo>
                    <a:pt x="161" y="135"/>
                  </a:lnTo>
                  <a:lnTo>
                    <a:pt x="158" y="120"/>
                  </a:lnTo>
                  <a:lnTo>
                    <a:pt x="134" y="96"/>
                  </a:lnTo>
                  <a:lnTo>
                    <a:pt x="165" y="108"/>
                  </a:lnTo>
                  <a:lnTo>
                    <a:pt x="158" y="12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" name="Freeform 514"/>
            <p:cNvSpPr>
              <a:spLocks noChangeArrowheads="1"/>
            </p:cNvSpPr>
            <p:nvPr/>
          </p:nvSpPr>
          <p:spPr bwMode="auto">
            <a:xfrm>
              <a:off x="3846" y="2707"/>
              <a:ext cx="76" cy="40"/>
            </a:xfrm>
            <a:custGeom>
              <a:avLst/>
              <a:gdLst>
                <a:gd name="T0" fmla="*/ 0 w 336"/>
                <a:gd name="T1" fmla="*/ 0 h 175"/>
                <a:gd name="T2" fmla="*/ 0 w 336"/>
                <a:gd name="T3" fmla="*/ 0 h 175"/>
                <a:gd name="T4" fmla="*/ 0 w 336"/>
                <a:gd name="T5" fmla="*/ 0 h 175"/>
                <a:gd name="T6" fmla="*/ 0 w 336"/>
                <a:gd name="T7" fmla="*/ 0 h 175"/>
                <a:gd name="T8" fmla="*/ 0 w 336"/>
                <a:gd name="T9" fmla="*/ 0 h 175"/>
                <a:gd name="T10" fmla="*/ 0 w 336"/>
                <a:gd name="T11" fmla="*/ 0 h 175"/>
                <a:gd name="T12" fmla="*/ 0 w 336"/>
                <a:gd name="T13" fmla="*/ 0 h 175"/>
                <a:gd name="T14" fmla="*/ 0 w 336"/>
                <a:gd name="T15" fmla="*/ 0 h 175"/>
                <a:gd name="T16" fmla="*/ 0 w 336"/>
                <a:gd name="T17" fmla="*/ 0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6"/>
                <a:gd name="T28" fmla="*/ 0 h 175"/>
                <a:gd name="T29" fmla="*/ 336 w 336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6" h="175">
                  <a:moveTo>
                    <a:pt x="312" y="174"/>
                  </a:moveTo>
                  <a:lnTo>
                    <a:pt x="0" y="42"/>
                  </a:lnTo>
                  <a:lnTo>
                    <a:pt x="335" y="0"/>
                  </a:lnTo>
                  <a:lnTo>
                    <a:pt x="316" y="22"/>
                  </a:lnTo>
                  <a:lnTo>
                    <a:pt x="300" y="49"/>
                  </a:lnTo>
                  <a:lnTo>
                    <a:pt x="289" y="81"/>
                  </a:lnTo>
                  <a:lnTo>
                    <a:pt x="289" y="112"/>
                  </a:lnTo>
                  <a:lnTo>
                    <a:pt x="300" y="143"/>
                  </a:lnTo>
                  <a:lnTo>
                    <a:pt x="312" y="174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" name="Freeform 515"/>
            <p:cNvSpPr>
              <a:spLocks noChangeArrowheads="1"/>
            </p:cNvSpPr>
            <p:nvPr/>
          </p:nvSpPr>
          <p:spPr bwMode="auto">
            <a:xfrm>
              <a:off x="3856" y="2711"/>
              <a:ext cx="61" cy="31"/>
            </a:xfrm>
            <a:custGeom>
              <a:avLst/>
              <a:gdLst>
                <a:gd name="T0" fmla="*/ 0 w 267"/>
                <a:gd name="T1" fmla="*/ 0 h 135"/>
                <a:gd name="T2" fmla="*/ 0 w 267"/>
                <a:gd name="T3" fmla="*/ 0 h 135"/>
                <a:gd name="T4" fmla="*/ 0 w 267"/>
                <a:gd name="T5" fmla="*/ 0 h 135"/>
                <a:gd name="T6" fmla="*/ 0 w 267"/>
                <a:gd name="T7" fmla="*/ 0 h 135"/>
                <a:gd name="T8" fmla="*/ 0 w 267"/>
                <a:gd name="T9" fmla="*/ 0 h 135"/>
                <a:gd name="T10" fmla="*/ 0 w 267"/>
                <a:gd name="T11" fmla="*/ 0 h 135"/>
                <a:gd name="T12" fmla="*/ 0 w 267"/>
                <a:gd name="T13" fmla="*/ 0 h 135"/>
                <a:gd name="T14" fmla="*/ 0 w 267"/>
                <a:gd name="T15" fmla="*/ 0 h 135"/>
                <a:gd name="T16" fmla="*/ 0 w 267"/>
                <a:gd name="T17" fmla="*/ 0 h 135"/>
                <a:gd name="T18" fmla="*/ 0 w 267"/>
                <a:gd name="T19" fmla="*/ 0 h 135"/>
                <a:gd name="T20" fmla="*/ 0 w 267"/>
                <a:gd name="T21" fmla="*/ 0 h 135"/>
                <a:gd name="T22" fmla="*/ 0 w 267"/>
                <a:gd name="T23" fmla="*/ 0 h 135"/>
                <a:gd name="T24" fmla="*/ 0 w 267"/>
                <a:gd name="T25" fmla="*/ 0 h 135"/>
                <a:gd name="T26" fmla="*/ 0 w 267"/>
                <a:gd name="T27" fmla="*/ 0 h 135"/>
                <a:gd name="T28" fmla="*/ 0 w 267"/>
                <a:gd name="T29" fmla="*/ 0 h 135"/>
                <a:gd name="T30" fmla="*/ 0 w 267"/>
                <a:gd name="T31" fmla="*/ 0 h 135"/>
                <a:gd name="T32" fmla="*/ 0 w 267"/>
                <a:gd name="T33" fmla="*/ 0 h 135"/>
                <a:gd name="T34" fmla="*/ 0 w 267"/>
                <a:gd name="T35" fmla="*/ 0 h 135"/>
                <a:gd name="T36" fmla="*/ 0 w 267"/>
                <a:gd name="T37" fmla="*/ 0 h 135"/>
                <a:gd name="T38" fmla="*/ 0 w 267"/>
                <a:gd name="T39" fmla="*/ 0 h 135"/>
                <a:gd name="T40" fmla="*/ 0 w 267"/>
                <a:gd name="T41" fmla="*/ 0 h 135"/>
                <a:gd name="T42" fmla="*/ 0 w 267"/>
                <a:gd name="T43" fmla="*/ 0 h 135"/>
                <a:gd name="T44" fmla="*/ 0 w 267"/>
                <a:gd name="T45" fmla="*/ 0 h 135"/>
                <a:gd name="T46" fmla="*/ 0 w 267"/>
                <a:gd name="T47" fmla="*/ 0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7"/>
                <a:gd name="T73" fmla="*/ 0 h 135"/>
                <a:gd name="T74" fmla="*/ 267 w 267"/>
                <a:gd name="T75" fmla="*/ 135 h 1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7" h="135">
                  <a:moveTo>
                    <a:pt x="247" y="134"/>
                  </a:moveTo>
                  <a:lnTo>
                    <a:pt x="0" y="30"/>
                  </a:lnTo>
                  <a:lnTo>
                    <a:pt x="266" y="0"/>
                  </a:lnTo>
                  <a:lnTo>
                    <a:pt x="247" y="30"/>
                  </a:lnTo>
                  <a:lnTo>
                    <a:pt x="238" y="65"/>
                  </a:lnTo>
                  <a:lnTo>
                    <a:pt x="238" y="99"/>
                  </a:lnTo>
                  <a:lnTo>
                    <a:pt x="247" y="134"/>
                  </a:lnTo>
                  <a:lnTo>
                    <a:pt x="231" y="115"/>
                  </a:lnTo>
                  <a:lnTo>
                    <a:pt x="38" y="33"/>
                  </a:lnTo>
                  <a:lnTo>
                    <a:pt x="247" y="11"/>
                  </a:lnTo>
                  <a:lnTo>
                    <a:pt x="231" y="33"/>
                  </a:lnTo>
                  <a:lnTo>
                    <a:pt x="231" y="65"/>
                  </a:lnTo>
                  <a:lnTo>
                    <a:pt x="227" y="92"/>
                  </a:lnTo>
                  <a:lnTo>
                    <a:pt x="231" y="115"/>
                  </a:lnTo>
                  <a:lnTo>
                    <a:pt x="217" y="99"/>
                  </a:lnTo>
                  <a:lnTo>
                    <a:pt x="81" y="42"/>
                  </a:lnTo>
                  <a:lnTo>
                    <a:pt x="227" y="22"/>
                  </a:lnTo>
                  <a:lnTo>
                    <a:pt x="217" y="61"/>
                  </a:lnTo>
                  <a:lnTo>
                    <a:pt x="217" y="99"/>
                  </a:lnTo>
                  <a:lnTo>
                    <a:pt x="204" y="80"/>
                  </a:lnTo>
                  <a:lnTo>
                    <a:pt x="127" y="49"/>
                  </a:lnTo>
                  <a:lnTo>
                    <a:pt x="212" y="38"/>
                  </a:lnTo>
                  <a:lnTo>
                    <a:pt x="204" y="80"/>
                  </a:lnTo>
                  <a:lnTo>
                    <a:pt x="196" y="6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7" name="Freeform 516"/>
            <p:cNvSpPr>
              <a:spLocks noChangeArrowheads="1"/>
            </p:cNvSpPr>
            <p:nvPr/>
          </p:nvSpPr>
          <p:spPr bwMode="auto">
            <a:xfrm>
              <a:off x="3893" y="2722"/>
              <a:ext cx="14" cy="14"/>
            </a:xfrm>
            <a:custGeom>
              <a:avLst/>
              <a:gdLst>
                <a:gd name="T0" fmla="*/ 0 w 63"/>
                <a:gd name="T1" fmla="*/ 0 h 63"/>
                <a:gd name="T2" fmla="*/ 0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63"/>
                <a:gd name="T14" fmla="*/ 63 w 63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63">
                  <a:moveTo>
                    <a:pt x="62" y="62"/>
                  </a:moveTo>
                  <a:lnTo>
                    <a:pt x="0" y="16"/>
                  </a:lnTo>
                  <a:lnTo>
                    <a:pt x="62" y="0"/>
                  </a:lnTo>
                  <a:lnTo>
                    <a:pt x="62" y="6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" name="Line 517"/>
            <p:cNvSpPr>
              <a:spLocks noChangeShapeType="1"/>
            </p:cNvSpPr>
            <p:nvPr/>
          </p:nvSpPr>
          <p:spPr bwMode="auto">
            <a:xfrm flipH="1">
              <a:off x="1704" y="1931"/>
              <a:ext cx="2486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" name="Freeform 518"/>
            <p:cNvSpPr>
              <a:spLocks noChangeArrowheads="1"/>
            </p:cNvSpPr>
            <p:nvPr/>
          </p:nvSpPr>
          <p:spPr bwMode="auto">
            <a:xfrm>
              <a:off x="2021" y="2101"/>
              <a:ext cx="143" cy="133"/>
            </a:xfrm>
            <a:custGeom>
              <a:avLst/>
              <a:gdLst>
                <a:gd name="T0" fmla="*/ 0 w 629"/>
                <a:gd name="T1" fmla="*/ 0 h 585"/>
                <a:gd name="T2" fmla="*/ 0 w 629"/>
                <a:gd name="T3" fmla="*/ 0 h 585"/>
                <a:gd name="T4" fmla="*/ 0 w 629"/>
                <a:gd name="T5" fmla="*/ 0 h 585"/>
                <a:gd name="T6" fmla="*/ 0 w 629"/>
                <a:gd name="T7" fmla="*/ 0 h 585"/>
                <a:gd name="T8" fmla="*/ 0 w 629"/>
                <a:gd name="T9" fmla="*/ 0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585"/>
                <a:gd name="T17" fmla="*/ 629 w 629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585">
                  <a:moveTo>
                    <a:pt x="0" y="0"/>
                  </a:moveTo>
                  <a:lnTo>
                    <a:pt x="628" y="0"/>
                  </a:lnTo>
                  <a:lnTo>
                    <a:pt x="628" y="584"/>
                  </a:lnTo>
                  <a:lnTo>
                    <a:pt x="0" y="58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600">
              <a:solidFill>
                <a:srgbClr val="333333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30" name="Line 519"/>
            <p:cNvSpPr>
              <a:spLocks noChangeShapeType="1"/>
            </p:cNvSpPr>
            <p:nvPr/>
          </p:nvSpPr>
          <p:spPr bwMode="auto">
            <a:xfrm>
              <a:off x="2042" y="2158"/>
              <a:ext cx="1" cy="1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1" name="Line 520"/>
            <p:cNvSpPr>
              <a:spLocks noChangeShapeType="1"/>
            </p:cNvSpPr>
            <p:nvPr/>
          </p:nvSpPr>
          <p:spPr bwMode="auto">
            <a:xfrm>
              <a:off x="2042" y="2158"/>
              <a:ext cx="10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" name="Freeform 521"/>
            <p:cNvSpPr>
              <a:spLocks noChangeArrowheads="1"/>
            </p:cNvSpPr>
            <p:nvPr/>
          </p:nvSpPr>
          <p:spPr bwMode="auto">
            <a:xfrm>
              <a:off x="2051" y="2158"/>
              <a:ext cx="14" cy="20"/>
            </a:xfrm>
            <a:custGeom>
              <a:avLst/>
              <a:gdLst>
                <a:gd name="T0" fmla="*/ 0 w 63"/>
                <a:gd name="T1" fmla="*/ 0 h 86"/>
                <a:gd name="T2" fmla="*/ 0 w 63"/>
                <a:gd name="T3" fmla="*/ 0 h 86"/>
                <a:gd name="T4" fmla="*/ 0 w 63"/>
                <a:gd name="T5" fmla="*/ 0 h 86"/>
                <a:gd name="T6" fmla="*/ 0 w 63"/>
                <a:gd name="T7" fmla="*/ 0 h 86"/>
                <a:gd name="T8" fmla="*/ 0 w 63"/>
                <a:gd name="T9" fmla="*/ 0 h 86"/>
                <a:gd name="T10" fmla="*/ 0 w 63"/>
                <a:gd name="T11" fmla="*/ 0 h 86"/>
                <a:gd name="T12" fmla="*/ 0 w 63"/>
                <a:gd name="T13" fmla="*/ 0 h 86"/>
                <a:gd name="T14" fmla="*/ 0 w 63"/>
                <a:gd name="T15" fmla="*/ 0 h 86"/>
                <a:gd name="T16" fmla="*/ 0 w 63"/>
                <a:gd name="T17" fmla="*/ 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86"/>
                <a:gd name="T29" fmla="*/ 63 w 63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86">
                  <a:moveTo>
                    <a:pt x="0" y="85"/>
                  </a:moveTo>
                  <a:lnTo>
                    <a:pt x="23" y="81"/>
                  </a:lnTo>
                  <a:lnTo>
                    <a:pt x="43" y="74"/>
                  </a:lnTo>
                  <a:lnTo>
                    <a:pt x="62" y="58"/>
                  </a:lnTo>
                  <a:lnTo>
                    <a:pt x="62" y="42"/>
                  </a:lnTo>
                  <a:lnTo>
                    <a:pt x="62" y="26"/>
                  </a:lnTo>
                  <a:lnTo>
                    <a:pt x="43" y="14"/>
                  </a:lnTo>
                  <a:lnTo>
                    <a:pt x="23" y="3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" name="Freeform 522"/>
            <p:cNvSpPr>
              <a:spLocks noChangeArrowheads="1"/>
            </p:cNvSpPr>
            <p:nvPr/>
          </p:nvSpPr>
          <p:spPr bwMode="auto">
            <a:xfrm>
              <a:off x="2042" y="2160"/>
              <a:ext cx="14" cy="17"/>
            </a:xfrm>
            <a:custGeom>
              <a:avLst/>
              <a:gdLst>
                <a:gd name="T0" fmla="*/ 0 w 62"/>
                <a:gd name="T1" fmla="*/ 0 h 74"/>
                <a:gd name="T2" fmla="*/ 0 w 62"/>
                <a:gd name="T3" fmla="*/ 0 h 74"/>
                <a:gd name="T4" fmla="*/ 0 w 62"/>
                <a:gd name="T5" fmla="*/ 0 h 74"/>
                <a:gd name="T6" fmla="*/ 0 w 62"/>
                <a:gd name="T7" fmla="*/ 0 h 74"/>
                <a:gd name="T8" fmla="*/ 0 w 62"/>
                <a:gd name="T9" fmla="*/ 0 h 74"/>
                <a:gd name="T10" fmla="*/ 0 w 62"/>
                <a:gd name="T11" fmla="*/ 0 h 74"/>
                <a:gd name="T12" fmla="*/ 0 w 62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74"/>
                <a:gd name="T23" fmla="*/ 62 w 62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74">
                  <a:moveTo>
                    <a:pt x="61" y="73"/>
                  </a:moveTo>
                  <a:lnTo>
                    <a:pt x="0" y="73"/>
                  </a:lnTo>
                  <a:lnTo>
                    <a:pt x="6" y="62"/>
                  </a:lnTo>
                  <a:lnTo>
                    <a:pt x="61" y="62"/>
                  </a:lnTo>
                  <a:lnTo>
                    <a:pt x="6" y="62"/>
                  </a:lnTo>
                  <a:lnTo>
                    <a:pt x="6" y="0"/>
                  </a:lnTo>
                  <a:lnTo>
                    <a:pt x="61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4" name="Freeform 523"/>
            <p:cNvSpPr>
              <a:spLocks noChangeArrowheads="1"/>
            </p:cNvSpPr>
            <p:nvPr/>
          </p:nvSpPr>
          <p:spPr bwMode="auto">
            <a:xfrm>
              <a:off x="2051" y="2160"/>
              <a:ext cx="14" cy="14"/>
            </a:xfrm>
            <a:custGeom>
              <a:avLst/>
              <a:gdLst>
                <a:gd name="T0" fmla="*/ 0 w 63"/>
                <a:gd name="T1" fmla="*/ 0 h 63"/>
                <a:gd name="T2" fmla="*/ 0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0 w 63"/>
                <a:gd name="T9" fmla="*/ 0 h 63"/>
                <a:gd name="T10" fmla="*/ 0 w 63"/>
                <a:gd name="T11" fmla="*/ 0 h 63"/>
                <a:gd name="T12" fmla="*/ 0 w 63"/>
                <a:gd name="T13" fmla="*/ 0 h 63"/>
                <a:gd name="T14" fmla="*/ 0 w 63"/>
                <a:gd name="T15" fmla="*/ 0 h 63"/>
                <a:gd name="T16" fmla="*/ 0 w 63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63"/>
                <a:gd name="T29" fmla="*/ 63 w 63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63">
                  <a:moveTo>
                    <a:pt x="0" y="62"/>
                  </a:moveTo>
                  <a:lnTo>
                    <a:pt x="15" y="62"/>
                  </a:lnTo>
                  <a:lnTo>
                    <a:pt x="47" y="54"/>
                  </a:lnTo>
                  <a:lnTo>
                    <a:pt x="55" y="46"/>
                  </a:lnTo>
                  <a:lnTo>
                    <a:pt x="62" y="30"/>
                  </a:lnTo>
                  <a:lnTo>
                    <a:pt x="55" y="19"/>
                  </a:lnTo>
                  <a:lnTo>
                    <a:pt x="47" y="7"/>
                  </a:lnTo>
                  <a:lnTo>
                    <a:pt x="15" y="3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5" name="Freeform 524"/>
            <p:cNvSpPr>
              <a:spLocks noChangeArrowheads="1"/>
            </p:cNvSpPr>
            <p:nvPr/>
          </p:nvSpPr>
          <p:spPr bwMode="auto">
            <a:xfrm>
              <a:off x="2046" y="2163"/>
              <a:ext cx="14" cy="14"/>
            </a:xfrm>
            <a:custGeom>
              <a:avLst/>
              <a:gdLst>
                <a:gd name="T0" fmla="*/ 0 w 62"/>
                <a:gd name="T1" fmla="*/ 0 h 63"/>
                <a:gd name="T2" fmla="*/ 0 w 62"/>
                <a:gd name="T3" fmla="*/ 0 h 63"/>
                <a:gd name="T4" fmla="*/ 0 w 62"/>
                <a:gd name="T5" fmla="*/ 0 h 63"/>
                <a:gd name="T6" fmla="*/ 0 w 62"/>
                <a:gd name="T7" fmla="*/ 0 h 63"/>
                <a:gd name="T8" fmla="*/ 0 w 62"/>
                <a:gd name="T9" fmla="*/ 0 h 63"/>
                <a:gd name="T10" fmla="*/ 0 w 62"/>
                <a:gd name="T11" fmla="*/ 0 h 63"/>
                <a:gd name="T12" fmla="*/ 0 w 62"/>
                <a:gd name="T13" fmla="*/ 0 h 63"/>
                <a:gd name="T14" fmla="*/ 0 w 62"/>
                <a:gd name="T15" fmla="*/ 0 h 63"/>
                <a:gd name="T16" fmla="*/ 0 w 62"/>
                <a:gd name="T17" fmla="*/ 0 h 63"/>
                <a:gd name="T18" fmla="*/ 0 w 62"/>
                <a:gd name="T19" fmla="*/ 0 h 63"/>
                <a:gd name="T20" fmla="*/ 0 w 62"/>
                <a:gd name="T21" fmla="*/ 0 h 63"/>
                <a:gd name="T22" fmla="*/ 0 w 62"/>
                <a:gd name="T23" fmla="*/ 0 h 63"/>
                <a:gd name="T24" fmla="*/ 0 w 62"/>
                <a:gd name="T25" fmla="*/ 0 h 63"/>
                <a:gd name="T26" fmla="*/ 0 w 62"/>
                <a:gd name="T27" fmla="*/ 0 h 63"/>
                <a:gd name="T28" fmla="*/ 0 w 62"/>
                <a:gd name="T29" fmla="*/ 0 h 63"/>
                <a:gd name="T30" fmla="*/ 0 w 62"/>
                <a:gd name="T31" fmla="*/ 0 h 63"/>
                <a:gd name="T32" fmla="*/ 0 w 62"/>
                <a:gd name="T33" fmla="*/ 0 h 63"/>
                <a:gd name="T34" fmla="*/ 0 w 62"/>
                <a:gd name="T35" fmla="*/ 0 h 63"/>
                <a:gd name="T36" fmla="*/ 0 w 62"/>
                <a:gd name="T37" fmla="*/ 0 h 63"/>
                <a:gd name="T38" fmla="*/ 0 w 62"/>
                <a:gd name="T39" fmla="*/ 0 h 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"/>
                <a:gd name="T61" fmla="*/ 0 h 63"/>
                <a:gd name="T62" fmla="*/ 62 w 62"/>
                <a:gd name="T63" fmla="*/ 63 h 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" h="63">
                  <a:moveTo>
                    <a:pt x="30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62"/>
                  </a:lnTo>
                  <a:lnTo>
                    <a:pt x="38" y="54"/>
                  </a:lnTo>
                  <a:lnTo>
                    <a:pt x="54" y="43"/>
                  </a:lnTo>
                  <a:lnTo>
                    <a:pt x="61" y="27"/>
                  </a:lnTo>
                  <a:lnTo>
                    <a:pt x="54" y="7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30" y="51"/>
                  </a:lnTo>
                  <a:lnTo>
                    <a:pt x="15" y="51"/>
                  </a:lnTo>
                  <a:lnTo>
                    <a:pt x="15" y="7"/>
                  </a:lnTo>
                  <a:lnTo>
                    <a:pt x="30" y="7"/>
                  </a:lnTo>
                  <a:lnTo>
                    <a:pt x="30" y="51"/>
                  </a:lnTo>
                  <a:lnTo>
                    <a:pt x="38" y="38"/>
                  </a:lnTo>
                  <a:lnTo>
                    <a:pt x="46" y="27"/>
                  </a:lnTo>
                  <a:lnTo>
                    <a:pt x="38" y="15"/>
                  </a:lnTo>
                  <a:lnTo>
                    <a:pt x="30" y="7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6" name="Line 525"/>
            <p:cNvSpPr>
              <a:spLocks noChangeShapeType="1"/>
            </p:cNvSpPr>
            <p:nvPr/>
          </p:nvSpPr>
          <p:spPr bwMode="auto">
            <a:xfrm>
              <a:off x="2081" y="2130"/>
              <a:ext cx="55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7" name="Freeform 526"/>
            <p:cNvSpPr>
              <a:spLocks noChangeArrowheads="1"/>
            </p:cNvSpPr>
            <p:nvPr/>
          </p:nvSpPr>
          <p:spPr bwMode="auto">
            <a:xfrm>
              <a:off x="2071" y="2120"/>
              <a:ext cx="74" cy="20"/>
            </a:xfrm>
            <a:custGeom>
              <a:avLst/>
              <a:gdLst>
                <a:gd name="T0" fmla="*/ 0 w 328"/>
                <a:gd name="T1" fmla="*/ 0 h 86"/>
                <a:gd name="T2" fmla="*/ 0 w 328"/>
                <a:gd name="T3" fmla="*/ 0 h 86"/>
                <a:gd name="T4" fmla="*/ 0 w 328"/>
                <a:gd name="T5" fmla="*/ 0 h 86"/>
                <a:gd name="T6" fmla="*/ 0 w 328"/>
                <a:gd name="T7" fmla="*/ 0 h 86"/>
                <a:gd name="T8" fmla="*/ 0 w 328"/>
                <a:gd name="T9" fmla="*/ 0 h 86"/>
                <a:gd name="T10" fmla="*/ 0 w 328"/>
                <a:gd name="T11" fmla="*/ 0 h 86"/>
                <a:gd name="T12" fmla="*/ 0 w 328"/>
                <a:gd name="T13" fmla="*/ 0 h 86"/>
                <a:gd name="T14" fmla="*/ 0 w 328"/>
                <a:gd name="T15" fmla="*/ 0 h 86"/>
                <a:gd name="T16" fmla="*/ 0 w 328"/>
                <a:gd name="T17" fmla="*/ 0 h 86"/>
                <a:gd name="T18" fmla="*/ 0 w 328"/>
                <a:gd name="T19" fmla="*/ 0 h 86"/>
                <a:gd name="T20" fmla="*/ 0 w 328"/>
                <a:gd name="T21" fmla="*/ 0 h 86"/>
                <a:gd name="T22" fmla="*/ 0 w 328"/>
                <a:gd name="T23" fmla="*/ 0 h 86"/>
                <a:gd name="T24" fmla="*/ 0 w 328"/>
                <a:gd name="T25" fmla="*/ 0 h 86"/>
                <a:gd name="T26" fmla="*/ 0 w 328"/>
                <a:gd name="T27" fmla="*/ 0 h 86"/>
                <a:gd name="T28" fmla="*/ 0 w 328"/>
                <a:gd name="T29" fmla="*/ 0 h 86"/>
                <a:gd name="T30" fmla="*/ 0 w 328"/>
                <a:gd name="T31" fmla="*/ 0 h 86"/>
                <a:gd name="T32" fmla="*/ 0 w 328"/>
                <a:gd name="T33" fmla="*/ 0 h 86"/>
                <a:gd name="T34" fmla="*/ 0 w 328"/>
                <a:gd name="T35" fmla="*/ 0 h 86"/>
                <a:gd name="T36" fmla="*/ 0 w 328"/>
                <a:gd name="T37" fmla="*/ 0 h 86"/>
                <a:gd name="T38" fmla="*/ 0 w 328"/>
                <a:gd name="T39" fmla="*/ 0 h 86"/>
                <a:gd name="T40" fmla="*/ 0 w 328"/>
                <a:gd name="T41" fmla="*/ 0 h 86"/>
                <a:gd name="T42" fmla="*/ 0 w 328"/>
                <a:gd name="T43" fmla="*/ 0 h 86"/>
                <a:gd name="T44" fmla="*/ 0 w 328"/>
                <a:gd name="T45" fmla="*/ 0 h 86"/>
                <a:gd name="T46" fmla="*/ 0 w 328"/>
                <a:gd name="T47" fmla="*/ 0 h 8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8"/>
                <a:gd name="T73" fmla="*/ 0 h 86"/>
                <a:gd name="T74" fmla="*/ 328 w 328"/>
                <a:gd name="T75" fmla="*/ 86 h 8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8" h="86">
                  <a:moveTo>
                    <a:pt x="42" y="42"/>
                  </a:moveTo>
                  <a:lnTo>
                    <a:pt x="42" y="42"/>
                  </a:lnTo>
                  <a:lnTo>
                    <a:pt x="284" y="42"/>
                  </a:lnTo>
                  <a:lnTo>
                    <a:pt x="296" y="28"/>
                  </a:lnTo>
                  <a:lnTo>
                    <a:pt x="25" y="28"/>
                  </a:lnTo>
                  <a:lnTo>
                    <a:pt x="25" y="54"/>
                  </a:lnTo>
                  <a:lnTo>
                    <a:pt x="296" y="54"/>
                  </a:lnTo>
                  <a:lnTo>
                    <a:pt x="296" y="28"/>
                  </a:lnTo>
                  <a:lnTo>
                    <a:pt x="308" y="19"/>
                  </a:lnTo>
                  <a:lnTo>
                    <a:pt x="19" y="19"/>
                  </a:lnTo>
                  <a:lnTo>
                    <a:pt x="19" y="66"/>
                  </a:lnTo>
                  <a:lnTo>
                    <a:pt x="308" y="66"/>
                  </a:lnTo>
                  <a:lnTo>
                    <a:pt x="308" y="19"/>
                  </a:lnTo>
                  <a:lnTo>
                    <a:pt x="315" y="12"/>
                  </a:lnTo>
                  <a:lnTo>
                    <a:pt x="11" y="12"/>
                  </a:lnTo>
                  <a:lnTo>
                    <a:pt x="11" y="73"/>
                  </a:lnTo>
                  <a:lnTo>
                    <a:pt x="315" y="73"/>
                  </a:lnTo>
                  <a:lnTo>
                    <a:pt x="315" y="12"/>
                  </a:lnTo>
                  <a:lnTo>
                    <a:pt x="327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327" y="85"/>
                  </a:lnTo>
                  <a:lnTo>
                    <a:pt x="327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8" name="Freeform 527"/>
            <p:cNvSpPr>
              <a:spLocks noChangeArrowheads="1"/>
            </p:cNvSpPr>
            <p:nvPr/>
          </p:nvSpPr>
          <p:spPr bwMode="auto">
            <a:xfrm>
              <a:off x="2085" y="2195"/>
              <a:ext cx="46" cy="21"/>
            </a:xfrm>
            <a:custGeom>
              <a:avLst/>
              <a:gdLst>
                <a:gd name="T0" fmla="*/ 0 w 205"/>
                <a:gd name="T1" fmla="*/ 0 h 91"/>
                <a:gd name="T2" fmla="*/ 0 w 205"/>
                <a:gd name="T3" fmla="*/ 0 h 91"/>
                <a:gd name="T4" fmla="*/ 0 w 205"/>
                <a:gd name="T5" fmla="*/ 0 h 91"/>
                <a:gd name="T6" fmla="*/ 0 w 205"/>
                <a:gd name="T7" fmla="*/ 0 h 91"/>
                <a:gd name="T8" fmla="*/ 0 w 205"/>
                <a:gd name="T9" fmla="*/ 0 h 91"/>
                <a:gd name="T10" fmla="*/ 0 w 205"/>
                <a:gd name="T11" fmla="*/ 0 h 91"/>
                <a:gd name="T12" fmla="*/ 0 w 205"/>
                <a:gd name="T13" fmla="*/ 0 h 91"/>
                <a:gd name="T14" fmla="*/ 0 w 205"/>
                <a:gd name="T15" fmla="*/ 0 h 91"/>
                <a:gd name="T16" fmla="*/ 0 w 205"/>
                <a:gd name="T17" fmla="*/ 0 h 91"/>
                <a:gd name="T18" fmla="*/ 0 w 205"/>
                <a:gd name="T19" fmla="*/ 0 h 91"/>
                <a:gd name="T20" fmla="*/ 0 w 205"/>
                <a:gd name="T21" fmla="*/ 0 h 91"/>
                <a:gd name="T22" fmla="*/ 0 w 205"/>
                <a:gd name="T23" fmla="*/ 0 h 91"/>
                <a:gd name="T24" fmla="*/ 0 w 205"/>
                <a:gd name="T25" fmla="*/ 0 h 91"/>
                <a:gd name="T26" fmla="*/ 0 w 205"/>
                <a:gd name="T27" fmla="*/ 0 h 91"/>
                <a:gd name="T28" fmla="*/ 0 w 205"/>
                <a:gd name="T29" fmla="*/ 0 h 91"/>
                <a:gd name="T30" fmla="*/ 0 w 205"/>
                <a:gd name="T31" fmla="*/ 0 h 91"/>
                <a:gd name="T32" fmla="*/ 0 w 205"/>
                <a:gd name="T33" fmla="*/ 0 h 91"/>
                <a:gd name="T34" fmla="*/ 0 w 205"/>
                <a:gd name="T35" fmla="*/ 0 h 91"/>
                <a:gd name="T36" fmla="*/ 0 w 205"/>
                <a:gd name="T37" fmla="*/ 0 h 91"/>
                <a:gd name="T38" fmla="*/ 0 w 205"/>
                <a:gd name="T39" fmla="*/ 0 h 91"/>
                <a:gd name="T40" fmla="*/ 0 w 205"/>
                <a:gd name="T41" fmla="*/ 0 h 91"/>
                <a:gd name="T42" fmla="*/ 0 w 205"/>
                <a:gd name="T43" fmla="*/ 0 h 91"/>
                <a:gd name="T44" fmla="*/ 0 w 205"/>
                <a:gd name="T45" fmla="*/ 0 h 91"/>
                <a:gd name="T46" fmla="*/ 0 w 205"/>
                <a:gd name="T47" fmla="*/ 0 h 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5"/>
                <a:gd name="T73" fmla="*/ 0 h 91"/>
                <a:gd name="T74" fmla="*/ 205 w 205"/>
                <a:gd name="T75" fmla="*/ 91 h 9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5" h="91">
                  <a:moveTo>
                    <a:pt x="161" y="43"/>
                  </a:moveTo>
                  <a:lnTo>
                    <a:pt x="41" y="43"/>
                  </a:lnTo>
                  <a:lnTo>
                    <a:pt x="41" y="47"/>
                  </a:lnTo>
                  <a:lnTo>
                    <a:pt x="161" y="47"/>
                  </a:lnTo>
                  <a:lnTo>
                    <a:pt x="161" y="43"/>
                  </a:lnTo>
                  <a:lnTo>
                    <a:pt x="176" y="31"/>
                  </a:lnTo>
                  <a:lnTo>
                    <a:pt x="25" y="31"/>
                  </a:lnTo>
                  <a:lnTo>
                    <a:pt x="25" y="58"/>
                  </a:lnTo>
                  <a:lnTo>
                    <a:pt x="176" y="58"/>
                  </a:lnTo>
                  <a:lnTo>
                    <a:pt x="176" y="31"/>
                  </a:lnTo>
                  <a:lnTo>
                    <a:pt x="185" y="23"/>
                  </a:lnTo>
                  <a:lnTo>
                    <a:pt x="19" y="23"/>
                  </a:lnTo>
                  <a:lnTo>
                    <a:pt x="19" y="66"/>
                  </a:lnTo>
                  <a:lnTo>
                    <a:pt x="185" y="66"/>
                  </a:lnTo>
                  <a:lnTo>
                    <a:pt x="185" y="23"/>
                  </a:lnTo>
                  <a:lnTo>
                    <a:pt x="193" y="15"/>
                  </a:lnTo>
                  <a:lnTo>
                    <a:pt x="11" y="15"/>
                  </a:lnTo>
                  <a:lnTo>
                    <a:pt x="11" y="73"/>
                  </a:lnTo>
                  <a:lnTo>
                    <a:pt x="193" y="73"/>
                  </a:lnTo>
                  <a:lnTo>
                    <a:pt x="193" y="15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204" y="9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9" name="Line 528"/>
            <p:cNvSpPr>
              <a:spLocks noChangeShapeType="1"/>
            </p:cNvSpPr>
            <p:nvPr/>
          </p:nvSpPr>
          <p:spPr bwMode="auto">
            <a:xfrm flipV="1">
              <a:off x="2131" y="2194"/>
              <a:ext cx="1" cy="22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0" name="Freeform 529"/>
            <p:cNvSpPr>
              <a:spLocks noChangeArrowheads="1"/>
            </p:cNvSpPr>
            <p:nvPr/>
          </p:nvSpPr>
          <p:spPr bwMode="auto">
            <a:xfrm>
              <a:off x="2303" y="2101"/>
              <a:ext cx="144" cy="133"/>
            </a:xfrm>
            <a:custGeom>
              <a:avLst/>
              <a:gdLst>
                <a:gd name="T0" fmla="*/ 0 w 633"/>
                <a:gd name="T1" fmla="*/ 0 h 585"/>
                <a:gd name="T2" fmla="*/ 0 w 633"/>
                <a:gd name="T3" fmla="*/ 0 h 585"/>
                <a:gd name="T4" fmla="*/ 0 w 633"/>
                <a:gd name="T5" fmla="*/ 0 h 585"/>
                <a:gd name="T6" fmla="*/ 0 w 633"/>
                <a:gd name="T7" fmla="*/ 0 h 585"/>
                <a:gd name="T8" fmla="*/ 0 w 633"/>
                <a:gd name="T9" fmla="*/ 0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3"/>
                <a:gd name="T16" fmla="*/ 0 h 585"/>
                <a:gd name="T17" fmla="*/ 633 w 633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3" h="585">
                  <a:moveTo>
                    <a:pt x="0" y="0"/>
                  </a:moveTo>
                  <a:lnTo>
                    <a:pt x="632" y="0"/>
                  </a:lnTo>
                  <a:lnTo>
                    <a:pt x="632" y="584"/>
                  </a:lnTo>
                  <a:lnTo>
                    <a:pt x="0" y="58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600">
              <a:solidFill>
                <a:srgbClr val="333333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41" name="Line 530"/>
            <p:cNvSpPr>
              <a:spLocks noChangeShapeType="1"/>
            </p:cNvSpPr>
            <p:nvPr/>
          </p:nvSpPr>
          <p:spPr bwMode="auto">
            <a:xfrm>
              <a:off x="2323" y="2158"/>
              <a:ext cx="1" cy="1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2" name="Line 531"/>
            <p:cNvSpPr>
              <a:spLocks noChangeShapeType="1"/>
            </p:cNvSpPr>
            <p:nvPr/>
          </p:nvSpPr>
          <p:spPr bwMode="auto">
            <a:xfrm>
              <a:off x="2323" y="2158"/>
              <a:ext cx="10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3" name="Freeform 532"/>
            <p:cNvSpPr>
              <a:spLocks noChangeArrowheads="1"/>
            </p:cNvSpPr>
            <p:nvPr/>
          </p:nvSpPr>
          <p:spPr bwMode="auto">
            <a:xfrm>
              <a:off x="2333" y="2158"/>
              <a:ext cx="14" cy="20"/>
            </a:xfrm>
            <a:custGeom>
              <a:avLst/>
              <a:gdLst>
                <a:gd name="T0" fmla="*/ 0 w 63"/>
                <a:gd name="T1" fmla="*/ 0 h 86"/>
                <a:gd name="T2" fmla="*/ 0 w 63"/>
                <a:gd name="T3" fmla="*/ 0 h 86"/>
                <a:gd name="T4" fmla="*/ 0 w 63"/>
                <a:gd name="T5" fmla="*/ 0 h 86"/>
                <a:gd name="T6" fmla="*/ 0 w 63"/>
                <a:gd name="T7" fmla="*/ 0 h 86"/>
                <a:gd name="T8" fmla="*/ 0 w 63"/>
                <a:gd name="T9" fmla="*/ 0 h 86"/>
                <a:gd name="T10" fmla="*/ 0 w 63"/>
                <a:gd name="T11" fmla="*/ 0 h 86"/>
                <a:gd name="T12" fmla="*/ 0 w 63"/>
                <a:gd name="T13" fmla="*/ 0 h 86"/>
                <a:gd name="T14" fmla="*/ 0 w 63"/>
                <a:gd name="T15" fmla="*/ 0 h 86"/>
                <a:gd name="T16" fmla="*/ 0 w 63"/>
                <a:gd name="T17" fmla="*/ 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86"/>
                <a:gd name="T29" fmla="*/ 63 w 63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86">
                  <a:moveTo>
                    <a:pt x="0" y="85"/>
                  </a:moveTo>
                  <a:lnTo>
                    <a:pt x="22" y="81"/>
                  </a:lnTo>
                  <a:lnTo>
                    <a:pt x="43" y="74"/>
                  </a:lnTo>
                  <a:lnTo>
                    <a:pt x="53" y="58"/>
                  </a:lnTo>
                  <a:lnTo>
                    <a:pt x="62" y="42"/>
                  </a:lnTo>
                  <a:lnTo>
                    <a:pt x="53" y="26"/>
                  </a:lnTo>
                  <a:lnTo>
                    <a:pt x="43" y="14"/>
                  </a:lnTo>
                  <a:lnTo>
                    <a:pt x="22" y="3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" name="Freeform 533"/>
            <p:cNvSpPr>
              <a:spLocks noChangeArrowheads="1"/>
            </p:cNvSpPr>
            <p:nvPr/>
          </p:nvSpPr>
          <p:spPr bwMode="auto">
            <a:xfrm>
              <a:off x="2323" y="2160"/>
              <a:ext cx="14" cy="17"/>
            </a:xfrm>
            <a:custGeom>
              <a:avLst/>
              <a:gdLst>
                <a:gd name="T0" fmla="*/ 0 w 62"/>
                <a:gd name="T1" fmla="*/ 0 h 74"/>
                <a:gd name="T2" fmla="*/ 0 w 62"/>
                <a:gd name="T3" fmla="*/ 0 h 74"/>
                <a:gd name="T4" fmla="*/ 0 w 62"/>
                <a:gd name="T5" fmla="*/ 0 h 74"/>
                <a:gd name="T6" fmla="*/ 0 w 62"/>
                <a:gd name="T7" fmla="*/ 0 h 74"/>
                <a:gd name="T8" fmla="*/ 0 w 62"/>
                <a:gd name="T9" fmla="*/ 0 h 74"/>
                <a:gd name="T10" fmla="*/ 0 w 62"/>
                <a:gd name="T11" fmla="*/ 0 h 74"/>
                <a:gd name="T12" fmla="*/ 0 w 62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74"/>
                <a:gd name="T23" fmla="*/ 62 w 62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74">
                  <a:moveTo>
                    <a:pt x="61" y="73"/>
                  </a:moveTo>
                  <a:lnTo>
                    <a:pt x="0" y="73"/>
                  </a:lnTo>
                  <a:lnTo>
                    <a:pt x="14" y="62"/>
                  </a:lnTo>
                  <a:lnTo>
                    <a:pt x="61" y="62"/>
                  </a:lnTo>
                  <a:lnTo>
                    <a:pt x="14" y="62"/>
                  </a:lnTo>
                  <a:lnTo>
                    <a:pt x="14" y="0"/>
                  </a:lnTo>
                  <a:lnTo>
                    <a:pt x="61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" name="Freeform 534"/>
            <p:cNvSpPr>
              <a:spLocks noChangeArrowheads="1"/>
            </p:cNvSpPr>
            <p:nvPr/>
          </p:nvSpPr>
          <p:spPr bwMode="auto">
            <a:xfrm>
              <a:off x="2333" y="2160"/>
              <a:ext cx="14" cy="14"/>
            </a:xfrm>
            <a:custGeom>
              <a:avLst/>
              <a:gdLst>
                <a:gd name="T0" fmla="*/ 0 w 63"/>
                <a:gd name="T1" fmla="*/ 0 h 63"/>
                <a:gd name="T2" fmla="*/ 0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0 w 63"/>
                <a:gd name="T9" fmla="*/ 0 h 63"/>
                <a:gd name="T10" fmla="*/ 0 w 63"/>
                <a:gd name="T11" fmla="*/ 0 h 63"/>
                <a:gd name="T12" fmla="*/ 0 w 63"/>
                <a:gd name="T13" fmla="*/ 0 h 63"/>
                <a:gd name="T14" fmla="*/ 0 w 63"/>
                <a:gd name="T15" fmla="*/ 0 h 63"/>
                <a:gd name="T16" fmla="*/ 0 w 63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63"/>
                <a:gd name="T29" fmla="*/ 63 w 63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63">
                  <a:moveTo>
                    <a:pt x="0" y="62"/>
                  </a:moveTo>
                  <a:lnTo>
                    <a:pt x="14" y="62"/>
                  </a:lnTo>
                  <a:lnTo>
                    <a:pt x="31" y="54"/>
                  </a:lnTo>
                  <a:lnTo>
                    <a:pt x="53" y="46"/>
                  </a:lnTo>
                  <a:lnTo>
                    <a:pt x="62" y="30"/>
                  </a:lnTo>
                  <a:lnTo>
                    <a:pt x="53" y="19"/>
                  </a:lnTo>
                  <a:lnTo>
                    <a:pt x="31" y="7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" name="Freeform 535"/>
            <p:cNvSpPr>
              <a:spLocks noChangeArrowheads="1"/>
            </p:cNvSpPr>
            <p:nvPr/>
          </p:nvSpPr>
          <p:spPr bwMode="auto">
            <a:xfrm>
              <a:off x="2327" y="2163"/>
              <a:ext cx="14" cy="14"/>
            </a:xfrm>
            <a:custGeom>
              <a:avLst/>
              <a:gdLst>
                <a:gd name="T0" fmla="*/ 0 w 62"/>
                <a:gd name="T1" fmla="*/ 0 h 63"/>
                <a:gd name="T2" fmla="*/ 0 w 62"/>
                <a:gd name="T3" fmla="*/ 0 h 63"/>
                <a:gd name="T4" fmla="*/ 0 w 62"/>
                <a:gd name="T5" fmla="*/ 0 h 63"/>
                <a:gd name="T6" fmla="*/ 0 w 62"/>
                <a:gd name="T7" fmla="*/ 0 h 63"/>
                <a:gd name="T8" fmla="*/ 0 w 62"/>
                <a:gd name="T9" fmla="*/ 0 h 63"/>
                <a:gd name="T10" fmla="*/ 0 w 62"/>
                <a:gd name="T11" fmla="*/ 0 h 63"/>
                <a:gd name="T12" fmla="*/ 0 w 62"/>
                <a:gd name="T13" fmla="*/ 0 h 63"/>
                <a:gd name="T14" fmla="*/ 0 w 62"/>
                <a:gd name="T15" fmla="*/ 0 h 63"/>
                <a:gd name="T16" fmla="*/ 0 w 62"/>
                <a:gd name="T17" fmla="*/ 0 h 63"/>
                <a:gd name="T18" fmla="*/ 0 w 62"/>
                <a:gd name="T19" fmla="*/ 0 h 63"/>
                <a:gd name="T20" fmla="*/ 0 w 62"/>
                <a:gd name="T21" fmla="*/ 0 h 63"/>
                <a:gd name="T22" fmla="*/ 0 w 62"/>
                <a:gd name="T23" fmla="*/ 0 h 63"/>
                <a:gd name="T24" fmla="*/ 0 w 62"/>
                <a:gd name="T25" fmla="*/ 0 h 63"/>
                <a:gd name="T26" fmla="*/ 0 w 62"/>
                <a:gd name="T27" fmla="*/ 0 h 63"/>
                <a:gd name="T28" fmla="*/ 0 w 62"/>
                <a:gd name="T29" fmla="*/ 0 h 63"/>
                <a:gd name="T30" fmla="*/ 0 w 62"/>
                <a:gd name="T31" fmla="*/ 0 h 63"/>
                <a:gd name="T32" fmla="*/ 0 w 62"/>
                <a:gd name="T33" fmla="*/ 0 h 63"/>
                <a:gd name="T34" fmla="*/ 0 w 62"/>
                <a:gd name="T35" fmla="*/ 0 h 63"/>
                <a:gd name="T36" fmla="*/ 0 w 62"/>
                <a:gd name="T37" fmla="*/ 0 h 63"/>
                <a:gd name="T38" fmla="*/ 0 w 62"/>
                <a:gd name="T39" fmla="*/ 0 h 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"/>
                <a:gd name="T61" fmla="*/ 0 h 63"/>
                <a:gd name="T62" fmla="*/ 62 w 62"/>
                <a:gd name="T63" fmla="*/ 63 h 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" h="63">
                  <a:moveTo>
                    <a:pt x="38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62"/>
                  </a:lnTo>
                  <a:lnTo>
                    <a:pt x="50" y="54"/>
                  </a:lnTo>
                  <a:lnTo>
                    <a:pt x="61" y="43"/>
                  </a:lnTo>
                  <a:lnTo>
                    <a:pt x="61" y="27"/>
                  </a:lnTo>
                  <a:lnTo>
                    <a:pt x="61" y="7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38" y="51"/>
                  </a:lnTo>
                  <a:lnTo>
                    <a:pt x="15" y="51"/>
                  </a:lnTo>
                  <a:lnTo>
                    <a:pt x="15" y="7"/>
                  </a:lnTo>
                  <a:lnTo>
                    <a:pt x="38" y="7"/>
                  </a:lnTo>
                  <a:lnTo>
                    <a:pt x="38" y="51"/>
                  </a:lnTo>
                  <a:lnTo>
                    <a:pt x="42" y="38"/>
                  </a:lnTo>
                  <a:lnTo>
                    <a:pt x="50" y="27"/>
                  </a:lnTo>
                  <a:lnTo>
                    <a:pt x="42" y="15"/>
                  </a:lnTo>
                  <a:lnTo>
                    <a:pt x="38" y="7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7" name="Line 536"/>
            <p:cNvSpPr>
              <a:spLocks noChangeShapeType="1"/>
            </p:cNvSpPr>
            <p:nvPr/>
          </p:nvSpPr>
          <p:spPr bwMode="auto">
            <a:xfrm>
              <a:off x="2361" y="2130"/>
              <a:ext cx="57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8" name="Freeform 537"/>
            <p:cNvSpPr>
              <a:spLocks noChangeArrowheads="1"/>
            </p:cNvSpPr>
            <p:nvPr/>
          </p:nvSpPr>
          <p:spPr bwMode="auto">
            <a:xfrm>
              <a:off x="2353" y="2120"/>
              <a:ext cx="73" cy="20"/>
            </a:xfrm>
            <a:custGeom>
              <a:avLst/>
              <a:gdLst>
                <a:gd name="T0" fmla="*/ 0 w 324"/>
                <a:gd name="T1" fmla="*/ 0 h 86"/>
                <a:gd name="T2" fmla="*/ 0 w 324"/>
                <a:gd name="T3" fmla="*/ 0 h 86"/>
                <a:gd name="T4" fmla="*/ 0 w 324"/>
                <a:gd name="T5" fmla="*/ 0 h 86"/>
                <a:gd name="T6" fmla="*/ 0 w 324"/>
                <a:gd name="T7" fmla="*/ 0 h 86"/>
                <a:gd name="T8" fmla="*/ 0 w 324"/>
                <a:gd name="T9" fmla="*/ 0 h 86"/>
                <a:gd name="T10" fmla="*/ 0 w 324"/>
                <a:gd name="T11" fmla="*/ 0 h 86"/>
                <a:gd name="T12" fmla="*/ 0 w 324"/>
                <a:gd name="T13" fmla="*/ 0 h 86"/>
                <a:gd name="T14" fmla="*/ 0 w 324"/>
                <a:gd name="T15" fmla="*/ 0 h 86"/>
                <a:gd name="T16" fmla="*/ 0 w 324"/>
                <a:gd name="T17" fmla="*/ 0 h 86"/>
                <a:gd name="T18" fmla="*/ 0 w 324"/>
                <a:gd name="T19" fmla="*/ 0 h 86"/>
                <a:gd name="T20" fmla="*/ 0 w 324"/>
                <a:gd name="T21" fmla="*/ 0 h 86"/>
                <a:gd name="T22" fmla="*/ 0 w 324"/>
                <a:gd name="T23" fmla="*/ 0 h 86"/>
                <a:gd name="T24" fmla="*/ 0 w 324"/>
                <a:gd name="T25" fmla="*/ 0 h 86"/>
                <a:gd name="T26" fmla="*/ 0 w 324"/>
                <a:gd name="T27" fmla="*/ 0 h 86"/>
                <a:gd name="T28" fmla="*/ 0 w 324"/>
                <a:gd name="T29" fmla="*/ 0 h 86"/>
                <a:gd name="T30" fmla="*/ 0 w 324"/>
                <a:gd name="T31" fmla="*/ 0 h 86"/>
                <a:gd name="T32" fmla="*/ 0 w 324"/>
                <a:gd name="T33" fmla="*/ 0 h 86"/>
                <a:gd name="T34" fmla="*/ 0 w 324"/>
                <a:gd name="T35" fmla="*/ 0 h 86"/>
                <a:gd name="T36" fmla="*/ 0 w 324"/>
                <a:gd name="T37" fmla="*/ 0 h 86"/>
                <a:gd name="T38" fmla="*/ 0 w 324"/>
                <a:gd name="T39" fmla="*/ 0 h 86"/>
                <a:gd name="T40" fmla="*/ 0 w 324"/>
                <a:gd name="T41" fmla="*/ 0 h 86"/>
                <a:gd name="T42" fmla="*/ 0 w 324"/>
                <a:gd name="T43" fmla="*/ 0 h 86"/>
                <a:gd name="T44" fmla="*/ 0 w 324"/>
                <a:gd name="T45" fmla="*/ 0 h 86"/>
                <a:gd name="T46" fmla="*/ 0 w 324"/>
                <a:gd name="T47" fmla="*/ 0 h 8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4"/>
                <a:gd name="T73" fmla="*/ 0 h 86"/>
                <a:gd name="T74" fmla="*/ 324 w 324"/>
                <a:gd name="T75" fmla="*/ 86 h 8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4" h="86">
                  <a:moveTo>
                    <a:pt x="38" y="42"/>
                  </a:moveTo>
                  <a:lnTo>
                    <a:pt x="38" y="42"/>
                  </a:lnTo>
                  <a:lnTo>
                    <a:pt x="289" y="42"/>
                  </a:lnTo>
                  <a:lnTo>
                    <a:pt x="296" y="28"/>
                  </a:lnTo>
                  <a:lnTo>
                    <a:pt x="30" y="28"/>
                  </a:lnTo>
                  <a:lnTo>
                    <a:pt x="30" y="54"/>
                  </a:lnTo>
                  <a:lnTo>
                    <a:pt x="296" y="54"/>
                  </a:lnTo>
                  <a:lnTo>
                    <a:pt x="296" y="28"/>
                  </a:lnTo>
                  <a:lnTo>
                    <a:pt x="308" y="19"/>
                  </a:lnTo>
                  <a:lnTo>
                    <a:pt x="19" y="19"/>
                  </a:lnTo>
                  <a:lnTo>
                    <a:pt x="19" y="66"/>
                  </a:lnTo>
                  <a:lnTo>
                    <a:pt x="308" y="66"/>
                  </a:lnTo>
                  <a:lnTo>
                    <a:pt x="308" y="19"/>
                  </a:lnTo>
                  <a:lnTo>
                    <a:pt x="320" y="12"/>
                  </a:lnTo>
                  <a:lnTo>
                    <a:pt x="11" y="12"/>
                  </a:lnTo>
                  <a:lnTo>
                    <a:pt x="11" y="73"/>
                  </a:lnTo>
                  <a:lnTo>
                    <a:pt x="320" y="73"/>
                  </a:lnTo>
                  <a:lnTo>
                    <a:pt x="320" y="12"/>
                  </a:lnTo>
                  <a:lnTo>
                    <a:pt x="323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323" y="85"/>
                  </a:lnTo>
                  <a:lnTo>
                    <a:pt x="323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9" name="Freeform 538"/>
            <p:cNvSpPr>
              <a:spLocks noChangeArrowheads="1"/>
            </p:cNvSpPr>
            <p:nvPr/>
          </p:nvSpPr>
          <p:spPr bwMode="auto">
            <a:xfrm>
              <a:off x="2367" y="2195"/>
              <a:ext cx="46" cy="21"/>
            </a:xfrm>
            <a:custGeom>
              <a:avLst/>
              <a:gdLst>
                <a:gd name="T0" fmla="*/ 0 w 205"/>
                <a:gd name="T1" fmla="*/ 0 h 91"/>
                <a:gd name="T2" fmla="*/ 0 w 205"/>
                <a:gd name="T3" fmla="*/ 0 h 91"/>
                <a:gd name="T4" fmla="*/ 0 w 205"/>
                <a:gd name="T5" fmla="*/ 0 h 91"/>
                <a:gd name="T6" fmla="*/ 0 w 205"/>
                <a:gd name="T7" fmla="*/ 0 h 91"/>
                <a:gd name="T8" fmla="*/ 0 w 205"/>
                <a:gd name="T9" fmla="*/ 0 h 91"/>
                <a:gd name="T10" fmla="*/ 0 w 205"/>
                <a:gd name="T11" fmla="*/ 0 h 91"/>
                <a:gd name="T12" fmla="*/ 0 w 205"/>
                <a:gd name="T13" fmla="*/ 0 h 91"/>
                <a:gd name="T14" fmla="*/ 0 w 205"/>
                <a:gd name="T15" fmla="*/ 0 h 91"/>
                <a:gd name="T16" fmla="*/ 0 w 205"/>
                <a:gd name="T17" fmla="*/ 0 h 91"/>
                <a:gd name="T18" fmla="*/ 0 w 205"/>
                <a:gd name="T19" fmla="*/ 0 h 91"/>
                <a:gd name="T20" fmla="*/ 0 w 205"/>
                <a:gd name="T21" fmla="*/ 0 h 91"/>
                <a:gd name="T22" fmla="*/ 0 w 205"/>
                <a:gd name="T23" fmla="*/ 0 h 91"/>
                <a:gd name="T24" fmla="*/ 0 w 205"/>
                <a:gd name="T25" fmla="*/ 0 h 91"/>
                <a:gd name="T26" fmla="*/ 0 w 205"/>
                <a:gd name="T27" fmla="*/ 0 h 91"/>
                <a:gd name="T28" fmla="*/ 0 w 205"/>
                <a:gd name="T29" fmla="*/ 0 h 91"/>
                <a:gd name="T30" fmla="*/ 0 w 205"/>
                <a:gd name="T31" fmla="*/ 0 h 91"/>
                <a:gd name="T32" fmla="*/ 0 w 205"/>
                <a:gd name="T33" fmla="*/ 0 h 91"/>
                <a:gd name="T34" fmla="*/ 0 w 205"/>
                <a:gd name="T35" fmla="*/ 0 h 91"/>
                <a:gd name="T36" fmla="*/ 0 w 205"/>
                <a:gd name="T37" fmla="*/ 0 h 91"/>
                <a:gd name="T38" fmla="*/ 0 w 205"/>
                <a:gd name="T39" fmla="*/ 0 h 91"/>
                <a:gd name="T40" fmla="*/ 0 w 205"/>
                <a:gd name="T41" fmla="*/ 0 h 91"/>
                <a:gd name="T42" fmla="*/ 0 w 205"/>
                <a:gd name="T43" fmla="*/ 0 h 91"/>
                <a:gd name="T44" fmla="*/ 0 w 205"/>
                <a:gd name="T45" fmla="*/ 0 h 91"/>
                <a:gd name="T46" fmla="*/ 0 w 205"/>
                <a:gd name="T47" fmla="*/ 0 h 91"/>
                <a:gd name="T48" fmla="*/ 0 w 205"/>
                <a:gd name="T49" fmla="*/ 0 h 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5"/>
                <a:gd name="T76" fmla="*/ 0 h 91"/>
                <a:gd name="T77" fmla="*/ 205 w 205"/>
                <a:gd name="T78" fmla="*/ 91 h 9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5" h="91">
                  <a:moveTo>
                    <a:pt x="165" y="43"/>
                  </a:moveTo>
                  <a:lnTo>
                    <a:pt x="38" y="43"/>
                  </a:lnTo>
                  <a:lnTo>
                    <a:pt x="38" y="47"/>
                  </a:lnTo>
                  <a:lnTo>
                    <a:pt x="165" y="47"/>
                  </a:lnTo>
                  <a:lnTo>
                    <a:pt x="165" y="43"/>
                  </a:lnTo>
                  <a:lnTo>
                    <a:pt x="176" y="31"/>
                  </a:lnTo>
                  <a:lnTo>
                    <a:pt x="30" y="31"/>
                  </a:lnTo>
                  <a:lnTo>
                    <a:pt x="30" y="58"/>
                  </a:lnTo>
                  <a:lnTo>
                    <a:pt x="176" y="58"/>
                  </a:lnTo>
                  <a:lnTo>
                    <a:pt x="176" y="31"/>
                  </a:lnTo>
                  <a:lnTo>
                    <a:pt x="185" y="23"/>
                  </a:lnTo>
                  <a:lnTo>
                    <a:pt x="19" y="23"/>
                  </a:lnTo>
                  <a:lnTo>
                    <a:pt x="19" y="66"/>
                  </a:lnTo>
                  <a:lnTo>
                    <a:pt x="185" y="66"/>
                  </a:lnTo>
                  <a:lnTo>
                    <a:pt x="185" y="23"/>
                  </a:lnTo>
                  <a:lnTo>
                    <a:pt x="195" y="15"/>
                  </a:lnTo>
                  <a:lnTo>
                    <a:pt x="11" y="15"/>
                  </a:lnTo>
                  <a:lnTo>
                    <a:pt x="11" y="73"/>
                  </a:lnTo>
                  <a:lnTo>
                    <a:pt x="195" y="73"/>
                  </a:lnTo>
                  <a:lnTo>
                    <a:pt x="195" y="15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204" y="90"/>
                  </a:lnTo>
                  <a:lnTo>
                    <a:pt x="204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0" name="Freeform 539"/>
            <p:cNvSpPr>
              <a:spLocks noChangeArrowheads="1"/>
            </p:cNvSpPr>
            <p:nvPr/>
          </p:nvSpPr>
          <p:spPr bwMode="auto">
            <a:xfrm>
              <a:off x="2585" y="2101"/>
              <a:ext cx="143" cy="133"/>
            </a:xfrm>
            <a:custGeom>
              <a:avLst/>
              <a:gdLst>
                <a:gd name="T0" fmla="*/ 0 w 629"/>
                <a:gd name="T1" fmla="*/ 0 h 585"/>
                <a:gd name="T2" fmla="*/ 0 w 629"/>
                <a:gd name="T3" fmla="*/ 0 h 585"/>
                <a:gd name="T4" fmla="*/ 0 w 629"/>
                <a:gd name="T5" fmla="*/ 0 h 585"/>
                <a:gd name="T6" fmla="*/ 0 w 629"/>
                <a:gd name="T7" fmla="*/ 0 h 585"/>
                <a:gd name="T8" fmla="*/ 0 w 629"/>
                <a:gd name="T9" fmla="*/ 0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585"/>
                <a:gd name="T17" fmla="*/ 629 w 629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585">
                  <a:moveTo>
                    <a:pt x="0" y="0"/>
                  </a:moveTo>
                  <a:lnTo>
                    <a:pt x="628" y="0"/>
                  </a:lnTo>
                  <a:lnTo>
                    <a:pt x="628" y="584"/>
                  </a:lnTo>
                  <a:lnTo>
                    <a:pt x="0" y="58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600">
              <a:solidFill>
                <a:srgbClr val="333333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51" name="Line 540"/>
            <p:cNvSpPr>
              <a:spLocks noChangeShapeType="1"/>
            </p:cNvSpPr>
            <p:nvPr/>
          </p:nvSpPr>
          <p:spPr bwMode="auto">
            <a:xfrm>
              <a:off x="2605" y="2158"/>
              <a:ext cx="1" cy="1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2" name="Line 541"/>
            <p:cNvSpPr>
              <a:spLocks noChangeShapeType="1"/>
            </p:cNvSpPr>
            <p:nvPr/>
          </p:nvSpPr>
          <p:spPr bwMode="auto">
            <a:xfrm>
              <a:off x="2605" y="2158"/>
              <a:ext cx="9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3" name="Freeform 542"/>
            <p:cNvSpPr>
              <a:spLocks noChangeArrowheads="1"/>
            </p:cNvSpPr>
            <p:nvPr/>
          </p:nvSpPr>
          <p:spPr bwMode="auto">
            <a:xfrm>
              <a:off x="2614" y="2158"/>
              <a:ext cx="14" cy="20"/>
            </a:xfrm>
            <a:custGeom>
              <a:avLst/>
              <a:gdLst>
                <a:gd name="T0" fmla="*/ 0 w 63"/>
                <a:gd name="T1" fmla="*/ 0 h 86"/>
                <a:gd name="T2" fmla="*/ 0 w 63"/>
                <a:gd name="T3" fmla="*/ 0 h 86"/>
                <a:gd name="T4" fmla="*/ 0 w 63"/>
                <a:gd name="T5" fmla="*/ 0 h 86"/>
                <a:gd name="T6" fmla="*/ 0 w 63"/>
                <a:gd name="T7" fmla="*/ 0 h 86"/>
                <a:gd name="T8" fmla="*/ 0 w 63"/>
                <a:gd name="T9" fmla="*/ 0 h 86"/>
                <a:gd name="T10" fmla="*/ 0 w 63"/>
                <a:gd name="T11" fmla="*/ 0 h 86"/>
                <a:gd name="T12" fmla="*/ 0 w 63"/>
                <a:gd name="T13" fmla="*/ 0 h 86"/>
                <a:gd name="T14" fmla="*/ 0 w 63"/>
                <a:gd name="T15" fmla="*/ 0 h 86"/>
                <a:gd name="T16" fmla="*/ 0 w 63"/>
                <a:gd name="T17" fmla="*/ 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86"/>
                <a:gd name="T29" fmla="*/ 63 w 63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86">
                  <a:moveTo>
                    <a:pt x="0" y="85"/>
                  </a:moveTo>
                  <a:lnTo>
                    <a:pt x="19" y="81"/>
                  </a:lnTo>
                  <a:lnTo>
                    <a:pt x="43" y="74"/>
                  </a:lnTo>
                  <a:lnTo>
                    <a:pt x="62" y="58"/>
                  </a:lnTo>
                  <a:lnTo>
                    <a:pt x="62" y="42"/>
                  </a:lnTo>
                  <a:lnTo>
                    <a:pt x="62" y="26"/>
                  </a:lnTo>
                  <a:lnTo>
                    <a:pt x="43" y="14"/>
                  </a:lnTo>
                  <a:lnTo>
                    <a:pt x="19" y="3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4" name="Freeform 543"/>
            <p:cNvSpPr>
              <a:spLocks noChangeArrowheads="1"/>
            </p:cNvSpPr>
            <p:nvPr/>
          </p:nvSpPr>
          <p:spPr bwMode="auto">
            <a:xfrm>
              <a:off x="2605" y="2160"/>
              <a:ext cx="14" cy="17"/>
            </a:xfrm>
            <a:custGeom>
              <a:avLst/>
              <a:gdLst>
                <a:gd name="T0" fmla="*/ 0 w 63"/>
                <a:gd name="T1" fmla="*/ 0 h 74"/>
                <a:gd name="T2" fmla="*/ 0 w 63"/>
                <a:gd name="T3" fmla="*/ 0 h 74"/>
                <a:gd name="T4" fmla="*/ 0 w 63"/>
                <a:gd name="T5" fmla="*/ 0 h 74"/>
                <a:gd name="T6" fmla="*/ 0 w 63"/>
                <a:gd name="T7" fmla="*/ 0 h 74"/>
                <a:gd name="T8" fmla="*/ 0 w 63"/>
                <a:gd name="T9" fmla="*/ 0 h 74"/>
                <a:gd name="T10" fmla="*/ 0 w 63"/>
                <a:gd name="T11" fmla="*/ 0 h 74"/>
                <a:gd name="T12" fmla="*/ 0 w 63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74"/>
                <a:gd name="T23" fmla="*/ 63 w 63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74">
                  <a:moveTo>
                    <a:pt x="62" y="73"/>
                  </a:moveTo>
                  <a:lnTo>
                    <a:pt x="0" y="73"/>
                  </a:lnTo>
                  <a:lnTo>
                    <a:pt x="11" y="62"/>
                  </a:lnTo>
                  <a:lnTo>
                    <a:pt x="62" y="62"/>
                  </a:lnTo>
                  <a:lnTo>
                    <a:pt x="11" y="62"/>
                  </a:lnTo>
                  <a:lnTo>
                    <a:pt x="11" y="0"/>
                  </a:lnTo>
                  <a:lnTo>
                    <a:pt x="62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5" name="Freeform 544"/>
            <p:cNvSpPr>
              <a:spLocks noChangeArrowheads="1"/>
            </p:cNvSpPr>
            <p:nvPr/>
          </p:nvSpPr>
          <p:spPr bwMode="auto">
            <a:xfrm>
              <a:off x="2614" y="2160"/>
              <a:ext cx="14" cy="14"/>
            </a:xfrm>
            <a:custGeom>
              <a:avLst/>
              <a:gdLst>
                <a:gd name="T0" fmla="*/ 0 w 63"/>
                <a:gd name="T1" fmla="*/ 0 h 63"/>
                <a:gd name="T2" fmla="*/ 0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0 w 63"/>
                <a:gd name="T9" fmla="*/ 0 h 63"/>
                <a:gd name="T10" fmla="*/ 0 w 63"/>
                <a:gd name="T11" fmla="*/ 0 h 63"/>
                <a:gd name="T12" fmla="*/ 0 w 63"/>
                <a:gd name="T13" fmla="*/ 0 h 63"/>
                <a:gd name="T14" fmla="*/ 0 w 63"/>
                <a:gd name="T15" fmla="*/ 0 h 63"/>
                <a:gd name="T16" fmla="*/ 0 w 63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63"/>
                <a:gd name="T29" fmla="*/ 63 w 63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63">
                  <a:moveTo>
                    <a:pt x="0" y="62"/>
                  </a:moveTo>
                  <a:lnTo>
                    <a:pt x="23" y="62"/>
                  </a:lnTo>
                  <a:lnTo>
                    <a:pt x="55" y="54"/>
                  </a:lnTo>
                  <a:lnTo>
                    <a:pt x="62" y="46"/>
                  </a:lnTo>
                  <a:lnTo>
                    <a:pt x="62" y="30"/>
                  </a:lnTo>
                  <a:lnTo>
                    <a:pt x="62" y="19"/>
                  </a:lnTo>
                  <a:lnTo>
                    <a:pt x="55" y="7"/>
                  </a:lnTo>
                  <a:lnTo>
                    <a:pt x="23" y="3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6" name="Freeform 545"/>
            <p:cNvSpPr>
              <a:spLocks noChangeArrowheads="1"/>
            </p:cNvSpPr>
            <p:nvPr/>
          </p:nvSpPr>
          <p:spPr bwMode="auto">
            <a:xfrm>
              <a:off x="2609" y="2163"/>
              <a:ext cx="14" cy="14"/>
            </a:xfrm>
            <a:custGeom>
              <a:avLst/>
              <a:gdLst>
                <a:gd name="T0" fmla="*/ 0 w 63"/>
                <a:gd name="T1" fmla="*/ 0 h 63"/>
                <a:gd name="T2" fmla="*/ 0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0 w 63"/>
                <a:gd name="T9" fmla="*/ 0 h 63"/>
                <a:gd name="T10" fmla="*/ 0 w 63"/>
                <a:gd name="T11" fmla="*/ 0 h 63"/>
                <a:gd name="T12" fmla="*/ 0 w 63"/>
                <a:gd name="T13" fmla="*/ 0 h 63"/>
                <a:gd name="T14" fmla="*/ 0 w 63"/>
                <a:gd name="T15" fmla="*/ 0 h 63"/>
                <a:gd name="T16" fmla="*/ 0 w 63"/>
                <a:gd name="T17" fmla="*/ 0 h 63"/>
                <a:gd name="T18" fmla="*/ 0 w 63"/>
                <a:gd name="T19" fmla="*/ 0 h 63"/>
                <a:gd name="T20" fmla="*/ 0 w 63"/>
                <a:gd name="T21" fmla="*/ 0 h 63"/>
                <a:gd name="T22" fmla="*/ 0 w 63"/>
                <a:gd name="T23" fmla="*/ 0 h 63"/>
                <a:gd name="T24" fmla="*/ 0 w 63"/>
                <a:gd name="T25" fmla="*/ 0 h 63"/>
                <a:gd name="T26" fmla="*/ 0 w 63"/>
                <a:gd name="T27" fmla="*/ 0 h 63"/>
                <a:gd name="T28" fmla="*/ 0 w 63"/>
                <a:gd name="T29" fmla="*/ 0 h 63"/>
                <a:gd name="T30" fmla="*/ 0 w 63"/>
                <a:gd name="T31" fmla="*/ 0 h 63"/>
                <a:gd name="T32" fmla="*/ 0 w 63"/>
                <a:gd name="T33" fmla="*/ 0 h 63"/>
                <a:gd name="T34" fmla="*/ 0 w 63"/>
                <a:gd name="T35" fmla="*/ 0 h 63"/>
                <a:gd name="T36" fmla="*/ 0 w 63"/>
                <a:gd name="T37" fmla="*/ 0 h 63"/>
                <a:gd name="T38" fmla="*/ 0 w 63"/>
                <a:gd name="T39" fmla="*/ 0 h 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63"/>
                <a:gd name="T62" fmla="*/ 63 w 63"/>
                <a:gd name="T63" fmla="*/ 63 h 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63">
                  <a:moveTo>
                    <a:pt x="27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62"/>
                  </a:lnTo>
                  <a:lnTo>
                    <a:pt x="43" y="54"/>
                  </a:lnTo>
                  <a:lnTo>
                    <a:pt x="55" y="43"/>
                  </a:lnTo>
                  <a:lnTo>
                    <a:pt x="62" y="27"/>
                  </a:lnTo>
                  <a:lnTo>
                    <a:pt x="55" y="7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27" y="51"/>
                  </a:lnTo>
                  <a:lnTo>
                    <a:pt x="7" y="51"/>
                  </a:lnTo>
                  <a:lnTo>
                    <a:pt x="7" y="7"/>
                  </a:lnTo>
                  <a:lnTo>
                    <a:pt x="27" y="7"/>
                  </a:lnTo>
                  <a:lnTo>
                    <a:pt x="27" y="51"/>
                  </a:lnTo>
                  <a:lnTo>
                    <a:pt x="43" y="38"/>
                  </a:lnTo>
                  <a:lnTo>
                    <a:pt x="43" y="27"/>
                  </a:lnTo>
                  <a:lnTo>
                    <a:pt x="43" y="15"/>
                  </a:lnTo>
                  <a:lnTo>
                    <a:pt x="27" y="7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7" name="Line 546"/>
            <p:cNvSpPr>
              <a:spLocks noChangeShapeType="1"/>
            </p:cNvSpPr>
            <p:nvPr/>
          </p:nvSpPr>
          <p:spPr bwMode="auto">
            <a:xfrm>
              <a:off x="2643" y="2130"/>
              <a:ext cx="56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8" name="Freeform 547"/>
            <p:cNvSpPr>
              <a:spLocks noChangeArrowheads="1"/>
            </p:cNvSpPr>
            <p:nvPr/>
          </p:nvSpPr>
          <p:spPr bwMode="auto">
            <a:xfrm>
              <a:off x="2635" y="2120"/>
              <a:ext cx="74" cy="20"/>
            </a:xfrm>
            <a:custGeom>
              <a:avLst/>
              <a:gdLst>
                <a:gd name="T0" fmla="*/ 0 w 325"/>
                <a:gd name="T1" fmla="*/ 0 h 86"/>
                <a:gd name="T2" fmla="*/ 0 w 325"/>
                <a:gd name="T3" fmla="*/ 0 h 86"/>
                <a:gd name="T4" fmla="*/ 0 w 325"/>
                <a:gd name="T5" fmla="*/ 0 h 86"/>
                <a:gd name="T6" fmla="*/ 0 w 325"/>
                <a:gd name="T7" fmla="*/ 0 h 86"/>
                <a:gd name="T8" fmla="*/ 0 w 325"/>
                <a:gd name="T9" fmla="*/ 0 h 86"/>
                <a:gd name="T10" fmla="*/ 0 w 325"/>
                <a:gd name="T11" fmla="*/ 0 h 86"/>
                <a:gd name="T12" fmla="*/ 0 w 325"/>
                <a:gd name="T13" fmla="*/ 0 h 86"/>
                <a:gd name="T14" fmla="*/ 0 w 325"/>
                <a:gd name="T15" fmla="*/ 0 h 86"/>
                <a:gd name="T16" fmla="*/ 0 w 325"/>
                <a:gd name="T17" fmla="*/ 0 h 86"/>
                <a:gd name="T18" fmla="*/ 0 w 325"/>
                <a:gd name="T19" fmla="*/ 0 h 86"/>
                <a:gd name="T20" fmla="*/ 0 w 325"/>
                <a:gd name="T21" fmla="*/ 0 h 86"/>
                <a:gd name="T22" fmla="*/ 0 w 325"/>
                <a:gd name="T23" fmla="*/ 0 h 86"/>
                <a:gd name="T24" fmla="*/ 0 w 325"/>
                <a:gd name="T25" fmla="*/ 0 h 86"/>
                <a:gd name="T26" fmla="*/ 0 w 325"/>
                <a:gd name="T27" fmla="*/ 0 h 86"/>
                <a:gd name="T28" fmla="*/ 0 w 325"/>
                <a:gd name="T29" fmla="*/ 0 h 86"/>
                <a:gd name="T30" fmla="*/ 0 w 325"/>
                <a:gd name="T31" fmla="*/ 0 h 86"/>
                <a:gd name="T32" fmla="*/ 0 w 325"/>
                <a:gd name="T33" fmla="*/ 0 h 86"/>
                <a:gd name="T34" fmla="*/ 0 w 325"/>
                <a:gd name="T35" fmla="*/ 0 h 86"/>
                <a:gd name="T36" fmla="*/ 0 w 325"/>
                <a:gd name="T37" fmla="*/ 0 h 86"/>
                <a:gd name="T38" fmla="*/ 0 w 325"/>
                <a:gd name="T39" fmla="*/ 0 h 86"/>
                <a:gd name="T40" fmla="*/ 0 w 325"/>
                <a:gd name="T41" fmla="*/ 0 h 86"/>
                <a:gd name="T42" fmla="*/ 0 w 325"/>
                <a:gd name="T43" fmla="*/ 0 h 86"/>
                <a:gd name="T44" fmla="*/ 0 w 325"/>
                <a:gd name="T45" fmla="*/ 0 h 86"/>
                <a:gd name="T46" fmla="*/ 0 w 325"/>
                <a:gd name="T47" fmla="*/ 0 h 8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5"/>
                <a:gd name="T73" fmla="*/ 0 h 86"/>
                <a:gd name="T74" fmla="*/ 325 w 325"/>
                <a:gd name="T75" fmla="*/ 86 h 8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5" h="86">
                  <a:moveTo>
                    <a:pt x="39" y="42"/>
                  </a:moveTo>
                  <a:lnTo>
                    <a:pt x="39" y="42"/>
                  </a:lnTo>
                  <a:lnTo>
                    <a:pt x="286" y="42"/>
                  </a:lnTo>
                  <a:lnTo>
                    <a:pt x="297" y="28"/>
                  </a:lnTo>
                  <a:lnTo>
                    <a:pt x="26" y="28"/>
                  </a:lnTo>
                  <a:lnTo>
                    <a:pt x="26" y="54"/>
                  </a:lnTo>
                  <a:lnTo>
                    <a:pt x="297" y="54"/>
                  </a:lnTo>
                  <a:lnTo>
                    <a:pt x="297" y="28"/>
                  </a:lnTo>
                  <a:lnTo>
                    <a:pt x="305" y="19"/>
                  </a:lnTo>
                  <a:lnTo>
                    <a:pt x="19" y="19"/>
                  </a:lnTo>
                  <a:lnTo>
                    <a:pt x="19" y="66"/>
                  </a:lnTo>
                  <a:lnTo>
                    <a:pt x="305" y="66"/>
                  </a:lnTo>
                  <a:lnTo>
                    <a:pt x="305" y="19"/>
                  </a:lnTo>
                  <a:lnTo>
                    <a:pt x="316" y="12"/>
                  </a:lnTo>
                  <a:lnTo>
                    <a:pt x="7" y="12"/>
                  </a:lnTo>
                  <a:lnTo>
                    <a:pt x="7" y="73"/>
                  </a:lnTo>
                  <a:lnTo>
                    <a:pt x="316" y="73"/>
                  </a:lnTo>
                  <a:lnTo>
                    <a:pt x="316" y="12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324" y="85"/>
                  </a:lnTo>
                  <a:lnTo>
                    <a:pt x="324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9" name="Freeform 548"/>
            <p:cNvSpPr>
              <a:spLocks noChangeArrowheads="1"/>
            </p:cNvSpPr>
            <p:nvPr/>
          </p:nvSpPr>
          <p:spPr bwMode="auto">
            <a:xfrm>
              <a:off x="2648" y="2195"/>
              <a:ext cx="47" cy="21"/>
            </a:xfrm>
            <a:custGeom>
              <a:avLst/>
              <a:gdLst>
                <a:gd name="T0" fmla="*/ 0 w 209"/>
                <a:gd name="T1" fmla="*/ 0 h 91"/>
                <a:gd name="T2" fmla="*/ 0 w 209"/>
                <a:gd name="T3" fmla="*/ 0 h 91"/>
                <a:gd name="T4" fmla="*/ 0 w 209"/>
                <a:gd name="T5" fmla="*/ 0 h 91"/>
                <a:gd name="T6" fmla="*/ 0 w 209"/>
                <a:gd name="T7" fmla="*/ 0 h 91"/>
                <a:gd name="T8" fmla="*/ 0 w 209"/>
                <a:gd name="T9" fmla="*/ 0 h 91"/>
                <a:gd name="T10" fmla="*/ 0 w 209"/>
                <a:gd name="T11" fmla="*/ 0 h 91"/>
                <a:gd name="T12" fmla="*/ 0 w 209"/>
                <a:gd name="T13" fmla="*/ 0 h 91"/>
                <a:gd name="T14" fmla="*/ 0 w 209"/>
                <a:gd name="T15" fmla="*/ 0 h 91"/>
                <a:gd name="T16" fmla="*/ 0 w 209"/>
                <a:gd name="T17" fmla="*/ 0 h 91"/>
                <a:gd name="T18" fmla="*/ 0 w 209"/>
                <a:gd name="T19" fmla="*/ 0 h 91"/>
                <a:gd name="T20" fmla="*/ 0 w 209"/>
                <a:gd name="T21" fmla="*/ 0 h 91"/>
                <a:gd name="T22" fmla="*/ 0 w 209"/>
                <a:gd name="T23" fmla="*/ 0 h 91"/>
                <a:gd name="T24" fmla="*/ 0 w 209"/>
                <a:gd name="T25" fmla="*/ 0 h 91"/>
                <a:gd name="T26" fmla="*/ 0 w 209"/>
                <a:gd name="T27" fmla="*/ 0 h 91"/>
                <a:gd name="T28" fmla="*/ 0 w 209"/>
                <a:gd name="T29" fmla="*/ 0 h 91"/>
                <a:gd name="T30" fmla="*/ 0 w 209"/>
                <a:gd name="T31" fmla="*/ 0 h 91"/>
                <a:gd name="T32" fmla="*/ 0 w 209"/>
                <a:gd name="T33" fmla="*/ 0 h 91"/>
                <a:gd name="T34" fmla="*/ 0 w 209"/>
                <a:gd name="T35" fmla="*/ 0 h 91"/>
                <a:gd name="T36" fmla="*/ 0 w 209"/>
                <a:gd name="T37" fmla="*/ 0 h 91"/>
                <a:gd name="T38" fmla="*/ 0 w 209"/>
                <a:gd name="T39" fmla="*/ 0 h 91"/>
                <a:gd name="T40" fmla="*/ 0 w 209"/>
                <a:gd name="T41" fmla="*/ 0 h 91"/>
                <a:gd name="T42" fmla="*/ 0 w 209"/>
                <a:gd name="T43" fmla="*/ 0 h 91"/>
                <a:gd name="T44" fmla="*/ 0 w 209"/>
                <a:gd name="T45" fmla="*/ 0 h 91"/>
                <a:gd name="T46" fmla="*/ 0 w 209"/>
                <a:gd name="T47" fmla="*/ 0 h 91"/>
                <a:gd name="T48" fmla="*/ 0 w 209"/>
                <a:gd name="T49" fmla="*/ 0 h 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9"/>
                <a:gd name="T76" fmla="*/ 0 h 91"/>
                <a:gd name="T77" fmla="*/ 209 w 209"/>
                <a:gd name="T78" fmla="*/ 91 h 9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9" h="91">
                  <a:moveTo>
                    <a:pt x="165" y="43"/>
                  </a:moveTo>
                  <a:lnTo>
                    <a:pt x="41" y="43"/>
                  </a:lnTo>
                  <a:lnTo>
                    <a:pt x="41" y="47"/>
                  </a:lnTo>
                  <a:lnTo>
                    <a:pt x="165" y="47"/>
                  </a:lnTo>
                  <a:lnTo>
                    <a:pt x="165" y="43"/>
                  </a:lnTo>
                  <a:lnTo>
                    <a:pt x="177" y="31"/>
                  </a:lnTo>
                  <a:lnTo>
                    <a:pt x="30" y="31"/>
                  </a:lnTo>
                  <a:lnTo>
                    <a:pt x="30" y="58"/>
                  </a:lnTo>
                  <a:lnTo>
                    <a:pt x="177" y="58"/>
                  </a:lnTo>
                  <a:lnTo>
                    <a:pt x="177" y="31"/>
                  </a:lnTo>
                  <a:lnTo>
                    <a:pt x="185" y="23"/>
                  </a:lnTo>
                  <a:lnTo>
                    <a:pt x="22" y="23"/>
                  </a:lnTo>
                  <a:lnTo>
                    <a:pt x="22" y="66"/>
                  </a:lnTo>
                  <a:lnTo>
                    <a:pt x="185" y="66"/>
                  </a:lnTo>
                  <a:lnTo>
                    <a:pt x="185" y="23"/>
                  </a:lnTo>
                  <a:lnTo>
                    <a:pt x="197" y="15"/>
                  </a:lnTo>
                  <a:lnTo>
                    <a:pt x="11" y="15"/>
                  </a:lnTo>
                  <a:lnTo>
                    <a:pt x="11" y="73"/>
                  </a:lnTo>
                  <a:lnTo>
                    <a:pt x="197" y="73"/>
                  </a:lnTo>
                  <a:lnTo>
                    <a:pt x="197" y="15"/>
                  </a:lnTo>
                  <a:lnTo>
                    <a:pt x="208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208" y="90"/>
                  </a:lnTo>
                  <a:lnTo>
                    <a:pt x="208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0" name="Freeform 549"/>
            <p:cNvSpPr>
              <a:spLocks noChangeArrowheads="1"/>
            </p:cNvSpPr>
            <p:nvPr/>
          </p:nvSpPr>
          <p:spPr bwMode="auto">
            <a:xfrm>
              <a:off x="2865" y="2101"/>
              <a:ext cx="144" cy="133"/>
            </a:xfrm>
            <a:custGeom>
              <a:avLst/>
              <a:gdLst>
                <a:gd name="T0" fmla="*/ 0 w 634"/>
                <a:gd name="T1" fmla="*/ 0 h 585"/>
                <a:gd name="T2" fmla="*/ 0 w 634"/>
                <a:gd name="T3" fmla="*/ 0 h 585"/>
                <a:gd name="T4" fmla="*/ 0 w 634"/>
                <a:gd name="T5" fmla="*/ 0 h 585"/>
                <a:gd name="T6" fmla="*/ 0 w 634"/>
                <a:gd name="T7" fmla="*/ 0 h 585"/>
                <a:gd name="T8" fmla="*/ 0 w 634"/>
                <a:gd name="T9" fmla="*/ 0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4"/>
                <a:gd name="T16" fmla="*/ 0 h 585"/>
                <a:gd name="T17" fmla="*/ 634 w 634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4" h="585">
                  <a:moveTo>
                    <a:pt x="0" y="0"/>
                  </a:moveTo>
                  <a:lnTo>
                    <a:pt x="633" y="0"/>
                  </a:lnTo>
                  <a:lnTo>
                    <a:pt x="633" y="584"/>
                  </a:lnTo>
                  <a:lnTo>
                    <a:pt x="0" y="58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600">
              <a:solidFill>
                <a:srgbClr val="333333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61" name="Line 550"/>
            <p:cNvSpPr>
              <a:spLocks noChangeShapeType="1"/>
            </p:cNvSpPr>
            <p:nvPr/>
          </p:nvSpPr>
          <p:spPr bwMode="auto">
            <a:xfrm>
              <a:off x="2886" y="2158"/>
              <a:ext cx="1" cy="1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2" name="Line 551"/>
            <p:cNvSpPr>
              <a:spLocks noChangeShapeType="1"/>
            </p:cNvSpPr>
            <p:nvPr/>
          </p:nvSpPr>
          <p:spPr bwMode="auto">
            <a:xfrm>
              <a:off x="2886" y="2158"/>
              <a:ext cx="10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3" name="Freeform 552"/>
            <p:cNvSpPr>
              <a:spLocks noChangeArrowheads="1"/>
            </p:cNvSpPr>
            <p:nvPr/>
          </p:nvSpPr>
          <p:spPr bwMode="auto">
            <a:xfrm>
              <a:off x="2896" y="2158"/>
              <a:ext cx="14" cy="20"/>
            </a:xfrm>
            <a:custGeom>
              <a:avLst/>
              <a:gdLst>
                <a:gd name="T0" fmla="*/ 0 w 63"/>
                <a:gd name="T1" fmla="*/ 0 h 86"/>
                <a:gd name="T2" fmla="*/ 0 w 63"/>
                <a:gd name="T3" fmla="*/ 0 h 86"/>
                <a:gd name="T4" fmla="*/ 0 w 63"/>
                <a:gd name="T5" fmla="*/ 0 h 86"/>
                <a:gd name="T6" fmla="*/ 0 w 63"/>
                <a:gd name="T7" fmla="*/ 0 h 86"/>
                <a:gd name="T8" fmla="*/ 0 w 63"/>
                <a:gd name="T9" fmla="*/ 0 h 86"/>
                <a:gd name="T10" fmla="*/ 0 w 63"/>
                <a:gd name="T11" fmla="*/ 0 h 86"/>
                <a:gd name="T12" fmla="*/ 0 w 63"/>
                <a:gd name="T13" fmla="*/ 0 h 86"/>
                <a:gd name="T14" fmla="*/ 0 w 63"/>
                <a:gd name="T15" fmla="*/ 0 h 86"/>
                <a:gd name="T16" fmla="*/ 0 w 63"/>
                <a:gd name="T17" fmla="*/ 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86"/>
                <a:gd name="T29" fmla="*/ 63 w 63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86">
                  <a:moveTo>
                    <a:pt x="0" y="85"/>
                  </a:moveTo>
                  <a:lnTo>
                    <a:pt x="22" y="81"/>
                  </a:lnTo>
                  <a:lnTo>
                    <a:pt x="43" y="74"/>
                  </a:lnTo>
                  <a:lnTo>
                    <a:pt x="54" y="58"/>
                  </a:lnTo>
                  <a:lnTo>
                    <a:pt x="62" y="42"/>
                  </a:lnTo>
                  <a:lnTo>
                    <a:pt x="54" y="26"/>
                  </a:lnTo>
                  <a:lnTo>
                    <a:pt x="43" y="14"/>
                  </a:lnTo>
                  <a:lnTo>
                    <a:pt x="22" y="3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4" name="Freeform 553"/>
            <p:cNvSpPr>
              <a:spLocks noChangeArrowheads="1"/>
            </p:cNvSpPr>
            <p:nvPr/>
          </p:nvSpPr>
          <p:spPr bwMode="auto">
            <a:xfrm>
              <a:off x="2886" y="2160"/>
              <a:ext cx="14" cy="17"/>
            </a:xfrm>
            <a:custGeom>
              <a:avLst/>
              <a:gdLst>
                <a:gd name="T0" fmla="*/ 0 w 63"/>
                <a:gd name="T1" fmla="*/ 0 h 74"/>
                <a:gd name="T2" fmla="*/ 0 w 63"/>
                <a:gd name="T3" fmla="*/ 0 h 74"/>
                <a:gd name="T4" fmla="*/ 0 w 63"/>
                <a:gd name="T5" fmla="*/ 0 h 74"/>
                <a:gd name="T6" fmla="*/ 0 w 63"/>
                <a:gd name="T7" fmla="*/ 0 h 74"/>
                <a:gd name="T8" fmla="*/ 0 w 63"/>
                <a:gd name="T9" fmla="*/ 0 h 74"/>
                <a:gd name="T10" fmla="*/ 0 w 63"/>
                <a:gd name="T11" fmla="*/ 0 h 74"/>
                <a:gd name="T12" fmla="*/ 0 w 63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74"/>
                <a:gd name="T23" fmla="*/ 63 w 63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74">
                  <a:moveTo>
                    <a:pt x="62" y="73"/>
                  </a:moveTo>
                  <a:lnTo>
                    <a:pt x="0" y="73"/>
                  </a:lnTo>
                  <a:lnTo>
                    <a:pt x="15" y="62"/>
                  </a:lnTo>
                  <a:lnTo>
                    <a:pt x="62" y="62"/>
                  </a:lnTo>
                  <a:lnTo>
                    <a:pt x="15" y="62"/>
                  </a:lnTo>
                  <a:lnTo>
                    <a:pt x="15" y="0"/>
                  </a:lnTo>
                  <a:lnTo>
                    <a:pt x="62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5" name="Freeform 554"/>
            <p:cNvSpPr>
              <a:spLocks noChangeArrowheads="1"/>
            </p:cNvSpPr>
            <p:nvPr/>
          </p:nvSpPr>
          <p:spPr bwMode="auto">
            <a:xfrm>
              <a:off x="2896" y="2160"/>
              <a:ext cx="14" cy="14"/>
            </a:xfrm>
            <a:custGeom>
              <a:avLst/>
              <a:gdLst>
                <a:gd name="T0" fmla="*/ 0 w 63"/>
                <a:gd name="T1" fmla="*/ 0 h 63"/>
                <a:gd name="T2" fmla="*/ 0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0 w 63"/>
                <a:gd name="T9" fmla="*/ 0 h 63"/>
                <a:gd name="T10" fmla="*/ 0 w 63"/>
                <a:gd name="T11" fmla="*/ 0 h 63"/>
                <a:gd name="T12" fmla="*/ 0 w 63"/>
                <a:gd name="T13" fmla="*/ 0 h 63"/>
                <a:gd name="T14" fmla="*/ 0 w 63"/>
                <a:gd name="T15" fmla="*/ 0 h 63"/>
                <a:gd name="T16" fmla="*/ 0 w 63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63"/>
                <a:gd name="T29" fmla="*/ 63 w 63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63">
                  <a:moveTo>
                    <a:pt x="0" y="62"/>
                  </a:moveTo>
                  <a:lnTo>
                    <a:pt x="22" y="62"/>
                  </a:lnTo>
                  <a:lnTo>
                    <a:pt x="38" y="54"/>
                  </a:lnTo>
                  <a:lnTo>
                    <a:pt x="54" y="46"/>
                  </a:lnTo>
                  <a:lnTo>
                    <a:pt x="62" y="30"/>
                  </a:lnTo>
                  <a:lnTo>
                    <a:pt x="54" y="19"/>
                  </a:lnTo>
                  <a:lnTo>
                    <a:pt x="38" y="7"/>
                  </a:lnTo>
                  <a:lnTo>
                    <a:pt x="22" y="3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6" name="Freeform 555"/>
            <p:cNvSpPr>
              <a:spLocks noChangeArrowheads="1"/>
            </p:cNvSpPr>
            <p:nvPr/>
          </p:nvSpPr>
          <p:spPr bwMode="auto">
            <a:xfrm>
              <a:off x="2890" y="2163"/>
              <a:ext cx="14" cy="14"/>
            </a:xfrm>
            <a:custGeom>
              <a:avLst/>
              <a:gdLst>
                <a:gd name="T0" fmla="*/ 0 w 62"/>
                <a:gd name="T1" fmla="*/ 0 h 63"/>
                <a:gd name="T2" fmla="*/ 0 w 62"/>
                <a:gd name="T3" fmla="*/ 0 h 63"/>
                <a:gd name="T4" fmla="*/ 0 w 62"/>
                <a:gd name="T5" fmla="*/ 0 h 63"/>
                <a:gd name="T6" fmla="*/ 0 w 62"/>
                <a:gd name="T7" fmla="*/ 0 h 63"/>
                <a:gd name="T8" fmla="*/ 0 w 62"/>
                <a:gd name="T9" fmla="*/ 0 h 63"/>
                <a:gd name="T10" fmla="*/ 0 w 62"/>
                <a:gd name="T11" fmla="*/ 0 h 63"/>
                <a:gd name="T12" fmla="*/ 0 w 62"/>
                <a:gd name="T13" fmla="*/ 0 h 63"/>
                <a:gd name="T14" fmla="*/ 0 w 62"/>
                <a:gd name="T15" fmla="*/ 0 h 63"/>
                <a:gd name="T16" fmla="*/ 0 w 62"/>
                <a:gd name="T17" fmla="*/ 0 h 63"/>
                <a:gd name="T18" fmla="*/ 0 w 62"/>
                <a:gd name="T19" fmla="*/ 0 h 63"/>
                <a:gd name="T20" fmla="*/ 0 w 62"/>
                <a:gd name="T21" fmla="*/ 0 h 63"/>
                <a:gd name="T22" fmla="*/ 0 w 62"/>
                <a:gd name="T23" fmla="*/ 0 h 63"/>
                <a:gd name="T24" fmla="*/ 0 w 62"/>
                <a:gd name="T25" fmla="*/ 0 h 63"/>
                <a:gd name="T26" fmla="*/ 0 w 62"/>
                <a:gd name="T27" fmla="*/ 0 h 63"/>
                <a:gd name="T28" fmla="*/ 0 w 62"/>
                <a:gd name="T29" fmla="*/ 0 h 63"/>
                <a:gd name="T30" fmla="*/ 0 w 62"/>
                <a:gd name="T31" fmla="*/ 0 h 63"/>
                <a:gd name="T32" fmla="*/ 0 w 62"/>
                <a:gd name="T33" fmla="*/ 0 h 63"/>
                <a:gd name="T34" fmla="*/ 0 w 62"/>
                <a:gd name="T35" fmla="*/ 0 h 63"/>
                <a:gd name="T36" fmla="*/ 0 w 62"/>
                <a:gd name="T37" fmla="*/ 0 h 63"/>
                <a:gd name="T38" fmla="*/ 0 w 62"/>
                <a:gd name="T39" fmla="*/ 0 h 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"/>
                <a:gd name="T61" fmla="*/ 0 h 63"/>
                <a:gd name="T62" fmla="*/ 62 w 62"/>
                <a:gd name="T63" fmla="*/ 63 h 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" h="63">
                  <a:moveTo>
                    <a:pt x="35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62"/>
                  </a:lnTo>
                  <a:lnTo>
                    <a:pt x="46" y="54"/>
                  </a:lnTo>
                  <a:lnTo>
                    <a:pt x="54" y="43"/>
                  </a:lnTo>
                  <a:lnTo>
                    <a:pt x="61" y="27"/>
                  </a:lnTo>
                  <a:lnTo>
                    <a:pt x="54" y="7"/>
                  </a:lnTo>
                  <a:lnTo>
                    <a:pt x="46" y="0"/>
                  </a:lnTo>
                  <a:lnTo>
                    <a:pt x="35" y="0"/>
                  </a:lnTo>
                  <a:lnTo>
                    <a:pt x="35" y="51"/>
                  </a:lnTo>
                  <a:lnTo>
                    <a:pt x="15" y="51"/>
                  </a:lnTo>
                  <a:lnTo>
                    <a:pt x="15" y="7"/>
                  </a:lnTo>
                  <a:lnTo>
                    <a:pt x="35" y="7"/>
                  </a:lnTo>
                  <a:lnTo>
                    <a:pt x="35" y="51"/>
                  </a:lnTo>
                  <a:lnTo>
                    <a:pt x="46" y="38"/>
                  </a:lnTo>
                  <a:lnTo>
                    <a:pt x="50" y="27"/>
                  </a:lnTo>
                  <a:lnTo>
                    <a:pt x="46" y="15"/>
                  </a:lnTo>
                  <a:lnTo>
                    <a:pt x="35" y="7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7" name="Line 556"/>
            <p:cNvSpPr>
              <a:spLocks noChangeShapeType="1"/>
            </p:cNvSpPr>
            <p:nvPr/>
          </p:nvSpPr>
          <p:spPr bwMode="auto">
            <a:xfrm>
              <a:off x="2925" y="2130"/>
              <a:ext cx="56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8" name="Freeform 557"/>
            <p:cNvSpPr>
              <a:spLocks noChangeArrowheads="1"/>
            </p:cNvSpPr>
            <p:nvPr/>
          </p:nvSpPr>
          <p:spPr bwMode="auto">
            <a:xfrm>
              <a:off x="2916" y="2120"/>
              <a:ext cx="74" cy="20"/>
            </a:xfrm>
            <a:custGeom>
              <a:avLst/>
              <a:gdLst>
                <a:gd name="T0" fmla="*/ 0 w 325"/>
                <a:gd name="T1" fmla="*/ 0 h 86"/>
                <a:gd name="T2" fmla="*/ 0 w 325"/>
                <a:gd name="T3" fmla="*/ 0 h 86"/>
                <a:gd name="T4" fmla="*/ 0 w 325"/>
                <a:gd name="T5" fmla="*/ 0 h 86"/>
                <a:gd name="T6" fmla="*/ 0 w 325"/>
                <a:gd name="T7" fmla="*/ 0 h 86"/>
                <a:gd name="T8" fmla="*/ 0 w 325"/>
                <a:gd name="T9" fmla="*/ 0 h 86"/>
                <a:gd name="T10" fmla="*/ 0 w 325"/>
                <a:gd name="T11" fmla="*/ 0 h 86"/>
                <a:gd name="T12" fmla="*/ 0 w 325"/>
                <a:gd name="T13" fmla="*/ 0 h 86"/>
                <a:gd name="T14" fmla="*/ 0 w 325"/>
                <a:gd name="T15" fmla="*/ 0 h 86"/>
                <a:gd name="T16" fmla="*/ 0 w 325"/>
                <a:gd name="T17" fmla="*/ 0 h 86"/>
                <a:gd name="T18" fmla="*/ 0 w 325"/>
                <a:gd name="T19" fmla="*/ 0 h 86"/>
                <a:gd name="T20" fmla="*/ 0 w 325"/>
                <a:gd name="T21" fmla="*/ 0 h 86"/>
                <a:gd name="T22" fmla="*/ 0 w 325"/>
                <a:gd name="T23" fmla="*/ 0 h 86"/>
                <a:gd name="T24" fmla="*/ 0 w 325"/>
                <a:gd name="T25" fmla="*/ 0 h 86"/>
                <a:gd name="T26" fmla="*/ 0 w 325"/>
                <a:gd name="T27" fmla="*/ 0 h 86"/>
                <a:gd name="T28" fmla="*/ 0 w 325"/>
                <a:gd name="T29" fmla="*/ 0 h 86"/>
                <a:gd name="T30" fmla="*/ 0 w 325"/>
                <a:gd name="T31" fmla="*/ 0 h 86"/>
                <a:gd name="T32" fmla="*/ 0 w 325"/>
                <a:gd name="T33" fmla="*/ 0 h 86"/>
                <a:gd name="T34" fmla="*/ 0 w 325"/>
                <a:gd name="T35" fmla="*/ 0 h 86"/>
                <a:gd name="T36" fmla="*/ 0 w 325"/>
                <a:gd name="T37" fmla="*/ 0 h 86"/>
                <a:gd name="T38" fmla="*/ 0 w 325"/>
                <a:gd name="T39" fmla="*/ 0 h 86"/>
                <a:gd name="T40" fmla="*/ 0 w 325"/>
                <a:gd name="T41" fmla="*/ 0 h 86"/>
                <a:gd name="T42" fmla="*/ 0 w 325"/>
                <a:gd name="T43" fmla="*/ 0 h 86"/>
                <a:gd name="T44" fmla="*/ 0 w 325"/>
                <a:gd name="T45" fmla="*/ 0 h 86"/>
                <a:gd name="T46" fmla="*/ 0 w 325"/>
                <a:gd name="T47" fmla="*/ 0 h 8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5"/>
                <a:gd name="T73" fmla="*/ 0 h 86"/>
                <a:gd name="T74" fmla="*/ 325 w 325"/>
                <a:gd name="T75" fmla="*/ 86 h 8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5" h="86">
                  <a:moveTo>
                    <a:pt x="39" y="42"/>
                  </a:moveTo>
                  <a:lnTo>
                    <a:pt x="39" y="42"/>
                  </a:lnTo>
                  <a:lnTo>
                    <a:pt x="286" y="42"/>
                  </a:lnTo>
                  <a:lnTo>
                    <a:pt x="297" y="28"/>
                  </a:lnTo>
                  <a:lnTo>
                    <a:pt x="26" y="28"/>
                  </a:lnTo>
                  <a:lnTo>
                    <a:pt x="26" y="54"/>
                  </a:lnTo>
                  <a:lnTo>
                    <a:pt x="297" y="54"/>
                  </a:lnTo>
                  <a:lnTo>
                    <a:pt x="297" y="28"/>
                  </a:lnTo>
                  <a:lnTo>
                    <a:pt x="305" y="19"/>
                  </a:lnTo>
                  <a:lnTo>
                    <a:pt x="20" y="19"/>
                  </a:lnTo>
                  <a:lnTo>
                    <a:pt x="20" y="66"/>
                  </a:lnTo>
                  <a:lnTo>
                    <a:pt x="305" y="66"/>
                  </a:lnTo>
                  <a:lnTo>
                    <a:pt x="305" y="19"/>
                  </a:lnTo>
                  <a:lnTo>
                    <a:pt x="316" y="12"/>
                  </a:lnTo>
                  <a:lnTo>
                    <a:pt x="7" y="12"/>
                  </a:lnTo>
                  <a:lnTo>
                    <a:pt x="7" y="73"/>
                  </a:lnTo>
                  <a:lnTo>
                    <a:pt x="316" y="73"/>
                  </a:lnTo>
                  <a:lnTo>
                    <a:pt x="316" y="12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324" y="85"/>
                  </a:lnTo>
                  <a:lnTo>
                    <a:pt x="324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" name="Freeform 558"/>
            <p:cNvSpPr>
              <a:spLocks noChangeArrowheads="1"/>
            </p:cNvSpPr>
            <p:nvPr/>
          </p:nvSpPr>
          <p:spPr bwMode="auto">
            <a:xfrm>
              <a:off x="2930" y="2195"/>
              <a:ext cx="46" cy="21"/>
            </a:xfrm>
            <a:custGeom>
              <a:avLst/>
              <a:gdLst>
                <a:gd name="T0" fmla="*/ 0 w 201"/>
                <a:gd name="T1" fmla="*/ 0 h 91"/>
                <a:gd name="T2" fmla="*/ 0 w 201"/>
                <a:gd name="T3" fmla="*/ 0 h 91"/>
                <a:gd name="T4" fmla="*/ 0 w 201"/>
                <a:gd name="T5" fmla="*/ 0 h 91"/>
                <a:gd name="T6" fmla="*/ 0 w 201"/>
                <a:gd name="T7" fmla="*/ 0 h 91"/>
                <a:gd name="T8" fmla="*/ 0 w 201"/>
                <a:gd name="T9" fmla="*/ 0 h 91"/>
                <a:gd name="T10" fmla="*/ 0 w 201"/>
                <a:gd name="T11" fmla="*/ 0 h 91"/>
                <a:gd name="T12" fmla="*/ 0 w 201"/>
                <a:gd name="T13" fmla="*/ 0 h 91"/>
                <a:gd name="T14" fmla="*/ 0 w 201"/>
                <a:gd name="T15" fmla="*/ 0 h 91"/>
                <a:gd name="T16" fmla="*/ 0 w 201"/>
                <a:gd name="T17" fmla="*/ 0 h 91"/>
                <a:gd name="T18" fmla="*/ 0 w 201"/>
                <a:gd name="T19" fmla="*/ 0 h 91"/>
                <a:gd name="T20" fmla="*/ 0 w 201"/>
                <a:gd name="T21" fmla="*/ 0 h 91"/>
                <a:gd name="T22" fmla="*/ 0 w 201"/>
                <a:gd name="T23" fmla="*/ 0 h 91"/>
                <a:gd name="T24" fmla="*/ 0 w 201"/>
                <a:gd name="T25" fmla="*/ 0 h 91"/>
                <a:gd name="T26" fmla="*/ 0 w 201"/>
                <a:gd name="T27" fmla="*/ 0 h 91"/>
                <a:gd name="T28" fmla="*/ 0 w 201"/>
                <a:gd name="T29" fmla="*/ 0 h 91"/>
                <a:gd name="T30" fmla="*/ 0 w 201"/>
                <a:gd name="T31" fmla="*/ 0 h 91"/>
                <a:gd name="T32" fmla="*/ 0 w 201"/>
                <a:gd name="T33" fmla="*/ 0 h 91"/>
                <a:gd name="T34" fmla="*/ 0 w 201"/>
                <a:gd name="T35" fmla="*/ 0 h 91"/>
                <a:gd name="T36" fmla="*/ 0 w 201"/>
                <a:gd name="T37" fmla="*/ 0 h 91"/>
                <a:gd name="T38" fmla="*/ 0 w 201"/>
                <a:gd name="T39" fmla="*/ 0 h 91"/>
                <a:gd name="T40" fmla="*/ 0 w 201"/>
                <a:gd name="T41" fmla="*/ 0 h 91"/>
                <a:gd name="T42" fmla="*/ 0 w 201"/>
                <a:gd name="T43" fmla="*/ 0 h 91"/>
                <a:gd name="T44" fmla="*/ 0 w 201"/>
                <a:gd name="T45" fmla="*/ 0 h 91"/>
                <a:gd name="T46" fmla="*/ 0 w 201"/>
                <a:gd name="T47" fmla="*/ 0 h 91"/>
                <a:gd name="T48" fmla="*/ 0 w 201"/>
                <a:gd name="T49" fmla="*/ 0 h 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1"/>
                <a:gd name="T76" fmla="*/ 0 h 91"/>
                <a:gd name="T77" fmla="*/ 201 w 201"/>
                <a:gd name="T78" fmla="*/ 91 h 9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1" h="91">
                  <a:moveTo>
                    <a:pt x="161" y="43"/>
                  </a:moveTo>
                  <a:lnTo>
                    <a:pt x="38" y="43"/>
                  </a:lnTo>
                  <a:lnTo>
                    <a:pt x="38" y="47"/>
                  </a:lnTo>
                  <a:lnTo>
                    <a:pt x="161" y="47"/>
                  </a:lnTo>
                  <a:lnTo>
                    <a:pt x="161" y="43"/>
                  </a:lnTo>
                  <a:lnTo>
                    <a:pt x="173" y="31"/>
                  </a:lnTo>
                  <a:lnTo>
                    <a:pt x="26" y="31"/>
                  </a:lnTo>
                  <a:lnTo>
                    <a:pt x="26" y="58"/>
                  </a:lnTo>
                  <a:lnTo>
                    <a:pt x="173" y="58"/>
                  </a:lnTo>
                  <a:lnTo>
                    <a:pt x="173" y="31"/>
                  </a:lnTo>
                  <a:lnTo>
                    <a:pt x="184" y="23"/>
                  </a:lnTo>
                  <a:lnTo>
                    <a:pt x="19" y="23"/>
                  </a:lnTo>
                  <a:lnTo>
                    <a:pt x="19" y="66"/>
                  </a:lnTo>
                  <a:lnTo>
                    <a:pt x="184" y="66"/>
                  </a:lnTo>
                  <a:lnTo>
                    <a:pt x="184" y="23"/>
                  </a:lnTo>
                  <a:lnTo>
                    <a:pt x="193" y="15"/>
                  </a:lnTo>
                  <a:lnTo>
                    <a:pt x="7" y="15"/>
                  </a:lnTo>
                  <a:lnTo>
                    <a:pt x="7" y="73"/>
                  </a:lnTo>
                  <a:lnTo>
                    <a:pt x="193" y="73"/>
                  </a:lnTo>
                  <a:lnTo>
                    <a:pt x="193" y="15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200" y="90"/>
                  </a:lnTo>
                  <a:lnTo>
                    <a:pt x="200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" name="Freeform 559"/>
            <p:cNvSpPr>
              <a:spLocks noChangeArrowheads="1"/>
            </p:cNvSpPr>
            <p:nvPr/>
          </p:nvSpPr>
          <p:spPr bwMode="auto">
            <a:xfrm>
              <a:off x="3147" y="2101"/>
              <a:ext cx="143" cy="133"/>
            </a:xfrm>
            <a:custGeom>
              <a:avLst/>
              <a:gdLst>
                <a:gd name="T0" fmla="*/ 0 w 629"/>
                <a:gd name="T1" fmla="*/ 0 h 585"/>
                <a:gd name="T2" fmla="*/ 0 w 629"/>
                <a:gd name="T3" fmla="*/ 0 h 585"/>
                <a:gd name="T4" fmla="*/ 0 w 629"/>
                <a:gd name="T5" fmla="*/ 0 h 585"/>
                <a:gd name="T6" fmla="*/ 0 w 629"/>
                <a:gd name="T7" fmla="*/ 0 h 585"/>
                <a:gd name="T8" fmla="*/ 0 w 629"/>
                <a:gd name="T9" fmla="*/ 0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585"/>
                <a:gd name="T17" fmla="*/ 629 w 629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585">
                  <a:moveTo>
                    <a:pt x="0" y="0"/>
                  </a:moveTo>
                  <a:lnTo>
                    <a:pt x="628" y="0"/>
                  </a:lnTo>
                  <a:lnTo>
                    <a:pt x="628" y="584"/>
                  </a:lnTo>
                  <a:lnTo>
                    <a:pt x="0" y="58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600">
              <a:solidFill>
                <a:srgbClr val="333333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71" name="Line 560"/>
            <p:cNvSpPr>
              <a:spLocks noChangeShapeType="1"/>
            </p:cNvSpPr>
            <p:nvPr/>
          </p:nvSpPr>
          <p:spPr bwMode="auto">
            <a:xfrm>
              <a:off x="3167" y="2158"/>
              <a:ext cx="1" cy="1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" name="Line 561"/>
            <p:cNvSpPr>
              <a:spLocks noChangeShapeType="1"/>
            </p:cNvSpPr>
            <p:nvPr/>
          </p:nvSpPr>
          <p:spPr bwMode="auto">
            <a:xfrm>
              <a:off x="3167" y="2158"/>
              <a:ext cx="9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" name="Freeform 562"/>
            <p:cNvSpPr>
              <a:spLocks noChangeArrowheads="1"/>
            </p:cNvSpPr>
            <p:nvPr/>
          </p:nvSpPr>
          <p:spPr bwMode="auto">
            <a:xfrm>
              <a:off x="3176" y="2158"/>
              <a:ext cx="14" cy="20"/>
            </a:xfrm>
            <a:custGeom>
              <a:avLst/>
              <a:gdLst>
                <a:gd name="T0" fmla="*/ 0 w 63"/>
                <a:gd name="T1" fmla="*/ 0 h 86"/>
                <a:gd name="T2" fmla="*/ 0 w 63"/>
                <a:gd name="T3" fmla="*/ 0 h 86"/>
                <a:gd name="T4" fmla="*/ 0 w 63"/>
                <a:gd name="T5" fmla="*/ 0 h 86"/>
                <a:gd name="T6" fmla="*/ 0 w 63"/>
                <a:gd name="T7" fmla="*/ 0 h 86"/>
                <a:gd name="T8" fmla="*/ 0 w 63"/>
                <a:gd name="T9" fmla="*/ 0 h 86"/>
                <a:gd name="T10" fmla="*/ 0 w 63"/>
                <a:gd name="T11" fmla="*/ 0 h 86"/>
                <a:gd name="T12" fmla="*/ 0 w 63"/>
                <a:gd name="T13" fmla="*/ 0 h 86"/>
                <a:gd name="T14" fmla="*/ 0 w 63"/>
                <a:gd name="T15" fmla="*/ 0 h 86"/>
                <a:gd name="T16" fmla="*/ 0 w 63"/>
                <a:gd name="T17" fmla="*/ 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86"/>
                <a:gd name="T29" fmla="*/ 63 w 63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86">
                  <a:moveTo>
                    <a:pt x="0" y="85"/>
                  </a:moveTo>
                  <a:lnTo>
                    <a:pt x="23" y="81"/>
                  </a:lnTo>
                  <a:lnTo>
                    <a:pt x="39" y="74"/>
                  </a:lnTo>
                  <a:lnTo>
                    <a:pt x="55" y="58"/>
                  </a:lnTo>
                  <a:lnTo>
                    <a:pt x="62" y="42"/>
                  </a:lnTo>
                  <a:lnTo>
                    <a:pt x="55" y="26"/>
                  </a:lnTo>
                  <a:lnTo>
                    <a:pt x="39" y="14"/>
                  </a:lnTo>
                  <a:lnTo>
                    <a:pt x="23" y="3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" name="Freeform 563"/>
            <p:cNvSpPr>
              <a:spLocks noChangeArrowheads="1"/>
            </p:cNvSpPr>
            <p:nvPr/>
          </p:nvSpPr>
          <p:spPr bwMode="auto">
            <a:xfrm>
              <a:off x="3167" y="2160"/>
              <a:ext cx="14" cy="17"/>
            </a:xfrm>
            <a:custGeom>
              <a:avLst/>
              <a:gdLst>
                <a:gd name="T0" fmla="*/ 0 w 63"/>
                <a:gd name="T1" fmla="*/ 0 h 74"/>
                <a:gd name="T2" fmla="*/ 0 w 63"/>
                <a:gd name="T3" fmla="*/ 0 h 74"/>
                <a:gd name="T4" fmla="*/ 0 w 63"/>
                <a:gd name="T5" fmla="*/ 0 h 74"/>
                <a:gd name="T6" fmla="*/ 0 w 63"/>
                <a:gd name="T7" fmla="*/ 0 h 74"/>
                <a:gd name="T8" fmla="*/ 0 w 63"/>
                <a:gd name="T9" fmla="*/ 0 h 74"/>
                <a:gd name="T10" fmla="*/ 0 w 63"/>
                <a:gd name="T11" fmla="*/ 0 h 74"/>
                <a:gd name="T12" fmla="*/ 0 w 63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74"/>
                <a:gd name="T23" fmla="*/ 63 w 63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74">
                  <a:moveTo>
                    <a:pt x="62" y="73"/>
                  </a:moveTo>
                  <a:lnTo>
                    <a:pt x="0" y="73"/>
                  </a:lnTo>
                  <a:lnTo>
                    <a:pt x="12" y="62"/>
                  </a:lnTo>
                  <a:lnTo>
                    <a:pt x="62" y="62"/>
                  </a:lnTo>
                  <a:lnTo>
                    <a:pt x="12" y="62"/>
                  </a:lnTo>
                  <a:lnTo>
                    <a:pt x="12" y="0"/>
                  </a:lnTo>
                  <a:lnTo>
                    <a:pt x="62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5" name="Freeform 564"/>
            <p:cNvSpPr>
              <a:spLocks noChangeArrowheads="1"/>
            </p:cNvSpPr>
            <p:nvPr/>
          </p:nvSpPr>
          <p:spPr bwMode="auto">
            <a:xfrm>
              <a:off x="3176" y="2160"/>
              <a:ext cx="14" cy="14"/>
            </a:xfrm>
            <a:custGeom>
              <a:avLst/>
              <a:gdLst>
                <a:gd name="T0" fmla="*/ 0 w 63"/>
                <a:gd name="T1" fmla="*/ 0 h 63"/>
                <a:gd name="T2" fmla="*/ 0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0 w 63"/>
                <a:gd name="T9" fmla="*/ 0 h 63"/>
                <a:gd name="T10" fmla="*/ 0 w 63"/>
                <a:gd name="T11" fmla="*/ 0 h 63"/>
                <a:gd name="T12" fmla="*/ 0 w 63"/>
                <a:gd name="T13" fmla="*/ 0 h 63"/>
                <a:gd name="T14" fmla="*/ 0 w 63"/>
                <a:gd name="T15" fmla="*/ 0 h 63"/>
                <a:gd name="T16" fmla="*/ 0 w 63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63"/>
                <a:gd name="T29" fmla="*/ 63 w 63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63">
                  <a:moveTo>
                    <a:pt x="0" y="62"/>
                  </a:moveTo>
                  <a:lnTo>
                    <a:pt x="28" y="62"/>
                  </a:lnTo>
                  <a:lnTo>
                    <a:pt x="47" y="54"/>
                  </a:lnTo>
                  <a:lnTo>
                    <a:pt x="55" y="46"/>
                  </a:lnTo>
                  <a:lnTo>
                    <a:pt x="62" y="30"/>
                  </a:lnTo>
                  <a:lnTo>
                    <a:pt x="55" y="19"/>
                  </a:lnTo>
                  <a:lnTo>
                    <a:pt x="47" y="7"/>
                  </a:lnTo>
                  <a:lnTo>
                    <a:pt x="28" y="3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6" name="Freeform 565"/>
            <p:cNvSpPr>
              <a:spLocks noChangeArrowheads="1"/>
            </p:cNvSpPr>
            <p:nvPr/>
          </p:nvSpPr>
          <p:spPr bwMode="auto">
            <a:xfrm>
              <a:off x="3173" y="2163"/>
              <a:ext cx="15" cy="14"/>
            </a:xfrm>
            <a:custGeom>
              <a:avLst/>
              <a:gdLst>
                <a:gd name="T0" fmla="*/ 0 w 64"/>
                <a:gd name="T1" fmla="*/ 0 h 63"/>
                <a:gd name="T2" fmla="*/ 0 w 64"/>
                <a:gd name="T3" fmla="*/ 0 h 63"/>
                <a:gd name="T4" fmla="*/ 0 w 64"/>
                <a:gd name="T5" fmla="*/ 0 h 63"/>
                <a:gd name="T6" fmla="*/ 0 w 64"/>
                <a:gd name="T7" fmla="*/ 0 h 63"/>
                <a:gd name="T8" fmla="*/ 0 w 64"/>
                <a:gd name="T9" fmla="*/ 0 h 63"/>
                <a:gd name="T10" fmla="*/ 0 w 64"/>
                <a:gd name="T11" fmla="*/ 0 h 63"/>
                <a:gd name="T12" fmla="*/ 0 w 64"/>
                <a:gd name="T13" fmla="*/ 0 h 63"/>
                <a:gd name="T14" fmla="*/ 0 w 64"/>
                <a:gd name="T15" fmla="*/ 0 h 63"/>
                <a:gd name="T16" fmla="*/ 0 w 64"/>
                <a:gd name="T17" fmla="*/ 0 h 63"/>
                <a:gd name="T18" fmla="*/ 0 w 64"/>
                <a:gd name="T19" fmla="*/ 0 h 63"/>
                <a:gd name="T20" fmla="*/ 0 w 64"/>
                <a:gd name="T21" fmla="*/ 0 h 63"/>
                <a:gd name="T22" fmla="*/ 0 w 64"/>
                <a:gd name="T23" fmla="*/ 0 h 63"/>
                <a:gd name="T24" fmla="*/ 0 w 64"/>
                <a:gd name="T25" fmla="*/ 0 h 63"/>
                <a:gd name="T26" fmla="*/ 0 w 64"/>
                <a:gd name="T27" fmla="*/ 0 h 63"/>
                <a:gd name="T28" fmla="*/ 0 w 64"/>
                <a:gd name="T29" fmla="*/ 0 h 63"/>
                <a:gd name="T30" fmla="*/ 0 w 64"/>
                <a:gd name="T31" fmla="*/ 0 h 63"/>
                <a:gd name="T32" fmla="*/ 0 w 64"/>
                <a:gd name="T33" fmla="*/ 0 h 63"/>
                <a:gd name="T34" fmla="*/ 0 w 64"/>
                <a:gd name="T35" fmla="*/ 0 h 63"/>
                <a:gd name="T36" fmla="*/ 0 w 64"/>
                <a:gd name="T37" fmla="*/ 0 h 63"/>
                <a:gd name="T38" fmla="*/ 0 w 64"/>
                <a:gd name="T39" fmla="*/ 0 h 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4"/>
                <a:gd name="T61" fmla="*/ 0 h 63"/>
                <a:gd name="T62" fmla="*/ 64 w 64"/>
                <a:gd name="T63" fmla="*/ 63 h 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4" h="63">
                  <a:moveTo>
                    <a:pt x="20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62"/>
                  </a:lnTo>
                  <a:lnTo>
                    <a:pt x="43" y="54"/>
                  </a:lnTo>
                  <a:lnTo>
                    <a:pt x="54" y="43"/>
                  </a:lnTo>
                  <a:lnTo>
                    <a:pt x="63" y="27"/>
                  </a:lnTo>
                  <a:lnTo>
                    <a:pt x="54" y="7"/>
                  </a:lnTo>
                  <a:lnTo>
                    <a:pt x="43" y="0"/>
                  </a:lnTo>
                  <a:lnTo>
                    <a:pt x="20" y="0"/>
                  </a:lnTo>
                  <a:lnTo>
                    <a:pt x="20" y="51"/>
                  </a:lnTo>
                  <a:lnTo>
                    <a:pt x="4" y="51"/>
                  </a:lnTo>
                  <a:lnTo>
                    <a:pt x="4" y="7"/>
                  </a:lnTo>
                  <a:lnTo>
                    <a:pt x="20" y="7"/>
                  </a:lnTo>
                  <a:lnTo>
                    <a:pt x="20" y="51"/>
                  </a:lnTo>
                  <a:lnTo>
                    <a:pt x="39" y="38"/>
                  </a:lnTo>
                  <a:lnTo>
                    <a:pt x="43" y="27"/>
                  </a:lnTo>
                  <a:lnTo>
                    <a:pt x="39" y="15"/>
                  </a:lnTo>
                  <a:lnTo>
                    <a:pt x="20" y="7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7" name="Line 566"/>
            <p:cNvSpPr>
              <a:spLocks noChangeShapeType="1"/>
            </p:cNvSpPr>
            <p:nvPr/>
          </p:nvSpPr>
          <p:spPr bwMode="auto">
            <a:xfrm>
              <a:off x="3206" y="2130"/>
              <a:ext cx="57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8" name="Freeform 567"/>
            <p:cNvSpPr>
              <a:spLocks noChangeArrowheads="1"/>
            </p:cNvSpPr>
            <p:nvPr/>
          </p:nvSpPr>
          <p:spPr bwMode="auto">
            <a:xfrm>
              <a:off x="3197" y="2120"/>
              <a:ext cx="75" cy="20"/>
            </a:xfrm>
            <a:custGeom>
              <a:avLst/>
              <a:gdLst>
                <a:gd name="T0" fmla="*/ 0 w 329"/>
                <a:gd name="T1" fmla="*/ 0 h 86"/>
                <a:gd name="T2" fmla="*/ 0 w 329"/>
                <a:gd name="T3" fmla="*/ 0 h 86"/>
                <a:gd name="T4" fmla="*/ 0 w 329"/>
                <a:gd name="T5" fmla="*/ 0 h 86"/>
                <a:gd name="T6" fmla="*/ 0 w 329"/>
                <a:gd name="T7" fmla="*/ 0 h 86"/>
                <a:gd name="T8" fmla="*/ 0 w 329"/>
                <a:gd name="T9" fmla="*/ 0 h 86"/>
                <a:gd name="T10" fmla="*/ 0 w 329"/>
                <a:gd name="T11" fmla="*/ 0 h 86"/>
                <a:gd name="T12" fmla="*/ 0 w 329"/>
                <a:gd name="T13" fmla="*/ 0 h 86"/>
                <a:gd name="T14" fmla="*/ 0 w 329"/>
                <a:gd name="T15" fmla="*/ 0 h 86"/>
                <a:gd name="T16" fmla="*/ 0 w 329"/>
                <a:gd name="T17" fmla="*/ 0 h 86"/>
                <a:gd name="T18" fmla="*/ 0 w 329"/>
                <a:gd name="T19" fmla="*/ 0 h 86"/>
                <a:gd name="T20" fmla="*/ 0 w 329"/>
                <a:gd name="T21" fmla="*/ 0 h 86"/>
                <a:gd name="T22" fmla="*/ 0 w 329"/>
                <a:gd name="T23" fmla="*/ 0 h 86"/>
                <a:gd name="T24" fmla="*/ 0 w 329"/>
                <a:gd name="T25" fmla="*/ 0 h 86"/>
                <a:gd name="T26" fmla="*/ 0 w 329"/>
                <a:gd name="T27" fmla="*/ 0 h 86"/>
                <a:gd name="T28" fmla="*/ 0 w 329"/>
                <a:gd name="T29" fmla="*/ 0 h 86"/>
                <a:gd name="T30" fmla="*/ 0 w 329"/>
                <a:gd name="T31" fmla="*/ 0 h 86"/>
                <a:gd name="T32" fmla="*/ 0 w 329"/>
                <a:gd name="T33" fmla="*/ 0 h 86"/>
                <a:gd name="T34" fmla="*/ 0 w 329"/>
                <a:gd name="T35" fmla="*/ 0 h 86"/>
                <a:gd name="T36" fmla="*/ 0 w 329"/>
                <a:gd name="T37" fmla="*/ 0 h 86"/>
                <a:gd name="T38" fmla="*/ 0 w 329"/>
                <a:gd name="T39" fmla="*/ 0 h 86"/>
                <a:gd name="T40" fmla="*/ 0 w 329"/>
                <a:gd name="T41" fmla="*/ 0 h 86"/>
                <a:gd name="T42" fmla="*/ 0 w 329"/>
                <a:gd name="T43" fmla="*/ 0 h 86"/>
                <a:gd name="T44" fmla="*/ 0 w 329"/>
                <a:gd name="T45" fmla="*/ 0 h 86"/>
                <a:gd name="T46" fmla="*/ 0 w 329"/>
                <a:gd name="T47" fmla="*/ 0 h 8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9"/>
                <a:gd name="T73" fmla="*/ 0 h 86"/>
                <a:gd name="T74" fmla="*/ 329 w 329"/>
                <a:gd name="T75" fmla="*/ 86 h 8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9" h="86">
                  <a:moveTo>
                    <a:pt x="39" y="42"/>
                  </a:moveTo>
                  <a:lnTo>
                    <a:pt x="39" y="42"/>
                  </a:lnTo>
                  <a:lnTo>
                    <a:pt x="289" y="42"/>
                  </a:lnTo>
                  <a:lnTo>
                    <a:pt x="297" y="28"/>
                  </a:lnTo>
                  <a:lnTo>
                    <a:pt x="31" y="28"/>
                  </a:lnTo>
                  <a:lnTo>
                    <a:pt x="31" y="54"/>
                  </a:lnTo>
                  <a:lnTo>
                    <a:pt x="297" y="54"/>
                  </a:lnTo>
                  <a:lnTo>
                    <a:pt x="297" y="28"/>
                  </a:lnTo>
                  <a:lnTo>
                    <a:pt x="309" y="19"/>
                  </a:lnTo>
                  <a:lnTo>
                    <a:pt x="20" y="19"/>
                  </a:lnTo>
                  <a:lnTo>
                    <a:pt x="20" y="66"/>
                  </a:lnTo>
                  <a:lnTo>
                    <a:pt x="309" y="66"/>
                  </a:lnTo>
                  <a:lnTo>
                    <a:pt x="309" y="19"/>
                  </a:lnTo>
                  <a:lnTo>
                    <a:pt x="320" y="12"/>
                  </a:lnTo>
                  <a:lnTo>
                    <a:pt x="11" y="12"/>
                  </a:lnTo>
                  <a:lnTo>
                    <a:pt x="11" y="73"/>
                  </a:lnTo>
                  <a:lnTo>
                    <a:pt x="320" y="73"/>
                  </a:lnTo>
                  <a:lnTo>
                    <a:pt x="320" y="12"/>
                  </a:lnTo>
                  <a:lnTo>
                    <a:pt x="328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328" y="85"/>
                  </a:lnTo>
                  <a:lnTo>
                    <a:pt x="328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9" name="Freeform 568"/>
            <p:cNvSpPr>
              <a:spLocks noChangeArrowheads="1"/>
            </p:cNvSpPr>
            <p:nvPr/>
          </p:nvSpPr>
          <p:spPr bwMode="auto">
            <a:xfrm>
              <a:off x="3211" y="2195"/>
              <a:ext cx="46" cy="21"/>
            </a:xfrm>
            <a:custGeom>
              <a:avLst/>
              <a:gdLst>
                <a:gd name="T0" fmla="*/ 0 w 205"/>
                <a:gd name="T1" fmla="*/ 0 h 91"/>
                <a:gd name="T2" fmla="*/ 0 w 205"/>
                <a:gd name="T3" fmla="*/ 0 h 91"/>
                <a:gd name="T4" fmla="*/ 0 w 205"/>
                <a:gd name="T5" fmla="*/ 0 h 91"/>
                <a:gd name="T6" fmla="*/ 0 w 205"/>
                <a:gd name="T7" fmla="*/ 0 h 91"/>
                <a:gd name="T8" fmla="*/ 0 w 205"/>
                <a:gd name="T9" fmla="*/ 0 h 91"/>
                <a:gd name="T10" fmla="*/ 0 w 205"/>
                <a:gd name="T11" fmla="*/ 0 h 91"/>
                <a:gd name="T12" fmla="*/ 0 w 205"/>
                <a:gd name="T13" fmla="*/ 0 h 91"/>
                <a:gd name="T14" fmla="*/ 0 w 205"/>
                <a:gd name="T15" fmla="*/ 0 h 91"/>
                <a:gd name="T16" fmla="*/ 0 w 205"/>
                <a:gd name="T17" fmla="*/ 0 h 91"/>
                <a:gd name="T18" fmla="*/ 0 w 205"/>
                <a:gd name="T19" fmla="*/ 0 h 91"/>
                <a:gd name="T20" fmla="*/ 0 w 205"/>
                <a:gd name="T21" fmla="*/ 0 h 91"/>
                <a:gd name="T22" fmla="*/ 0 w 205"/>
                <a:gd name="T23" fmla="*/ 0 h 91"/>
                <a:gd name="T24" fmla="*/ 0 w 205"/>
                <a:gd name="T25" fmla="*/ 0 h 91"/>
                <a:gd name="T26" fmla="*/ 0 w 205"/>
                <a:gd name="T27" fmla="*/ 0 h 91"/>
                <a:gd name="T28" fmla="*/ 0 w 205"/>
                <a:gd name="T29" fmla="*/ 0 h 91"/>
                <a:gd name="T30" fmla="*/ 0 w 205"/>
                <a:gd name="T31" fmla="*/ 0 h 91"/>
                <a:gd name="T32" fmla="*/ 0 w 205"/>
                <a:gd name="T33" fmla="*/ 0 h 91"/>
                <a:gd name="T34" fmla="*/ 0 w 205"/>
                <a:gd name="T35" fmla="*/ 0 h 91"/>
                <a:gd name="T36" fmla="*/ 0 w 205"/>
                <a:gd name="T37" fmla="*/ 0 h 91"/>
                <a:gd name="T38" fmla="*/ 0 w 205"/>
                <a:gd name="T39" fmla="*/ 0 h 91"/>
                <a:gd name="T40" fmla="*/ 0 w 205"/>
                <a:gd name="T41" fmla="*/ 0 h 91"/>
                <a:gd name="T42" fmla="*/ 0 w 205"/>
                <a:gd name="T43" fmla="*/ 0 h 91"/>
                <a:gd name="T44" fmla="*/ 0 w 205"/>
                <a:gd name="T45" fmla="*/ 0 h 91"/>
                <a:gd name="T46" fmla="*/ 0 w 205"/>
                <a:gd name="T47" fmla="*/ 0 h 91"/>
                <a:gd name="T48" fmla="*/ 0 w 205"/>
                <a:gd name="T49" fmla="*/ 0 h 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5"/>
                <a:gd name="T76" fmla="*/ 0 h 91"/>
                <a:gd name="T77" fmla="*/ 205 w 205"/>
                <a:gd name="T78" fmla="*/ 91 h 9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5" h="91">
                  <a:moveTo>
                    <a:pt x="166" y="43"/>
                  </a:moveTo>
                  <a:lnTo>
                    <a:pt x="38" y="43"/>
                  </a:lnTo>
                  <a:lnTo>
                    <a:pt x="38" y="47"/>
                  </a:lnTo>
                  <a:lnTo>
                    <a:pt x="166" y="47"/>
                  </a:lnTo>
                  <a:lnTo>
                    <a:pt x="166" y="43"/>
                  </a:lnTo>
                  <a:lnTo>
                    <a:pt x="174" y="31"/>
                  </a:lnTo>
                  <a:lnTo>
                    <a:pt x="26" y="31"/>
                  </a:lnTo>
                  <a:lnTo>
                    <a:pt x="26" y="58"/>
                  </a:lnTo>
                  <a:lnTo>
                    <a:pt x="174" y="58"/>
                  </a:lnTo>
                  <a:lnTo>
                    <a:pt x="174" y="31"/>
                  </a:lnTo>
                  <a:lnTo>
                    <a:pt x="185" y="23"/>
                  </a:lnTo>
                  <a:lnTo>
                    <a:pt x="19" y="23"/>
                  </a:lnTo>
                  <a:lnTo>
                    <a:pt x="19" y="66"/>
                  </a:lnTo>
                  <a:lnTo>
                    <a:pt x="185" y="66"/>
                  </a:lnTo>
                  <a:lnTo>
                    <a:pt x="185" y="23"/>
                  </a:lnTo>
                  <a:lnTo>
                    <a:pt x="196" y="15"/>
                  </a:lnTo>
                  <a:lnTo>
                    <a:pt x="12" y="15"/>
                  </a:lnTo>
                  <a:lnTo>
                    <a:pt x="12" y="73"/>
                  </a:lnTo>
                  <a:lnTo>
                    <a:pt x="196" y="73"/>
                  </a:lnTo>
                  <a:lnTo>
                    <a:pt x="196" y="15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204" y="90"/>
                  </a:lnTo>
                  <a:lnTo>
                    <a:pt x="204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0" name="Freeform 569"/>
            <p:cNvSpPr>
              <a:spLocks noChangeArrowheads="1"/>
            </p:cNvSpPr>
            <p:nvPr/>
          </p:nvSpPr>
          <p:spPr bwMode="auto">
            <a:xfrm>
              <a:off x="3493" y="2195"/>
              <a:ext cx="46" cy="21"/>
            </a:xfrm>
            <a:custGeom>
              <a:avLst/>
              <a:gdLst>
                <a:gd name="T0" fmla="*/ 0 w 205"/>
                <a:gd name="T1" fmla="*/ 0 h 91"/>
                <a:gd name="T2" fmla="*/ 0 w 205"/>
                <a:gd name="T3" fmla="*/ 0 h 91"/>
                <a:gd name="T4" fmla="*/ 0 w 205"/>
                <a:gd name="T5" fmla="*/ 0 h 91"/>
                <a:gd name="T6" fmla="*/ 0 w 205"/>
                <a:gd name="T7" fmla="*/ 0 h 91"/>
                <a:gd name="T8" fmla="*/ 0 w 205"/>
                <a:gd name="T9" fmla="*/ 0 h 91"/>
                <a:gd name="T10" fmla="*/ 0 w 205"/>
                <a:gd name="T11" fmla="*/ 0 h 91"/>
                <a:gd name="T12" fmla="*/ 0 w 205"/>
                <a:gd name="T13" fmla="*/ 0 h 91"/>
                <a:gd name="T14" fmla="*/ 0 w 205"/>
                <a:gd name="T15" fmla="*/ 0 h 91"/>
                <a:gd name="T16" fmla="*/ 0 w 205"/>
                <a:gd name="T17" fmla="*/ 0 h 91"/>
                <a:gd name="T18" fmla="*/ 0 w 205"/>
                <a:gd name="T19" fmla="*/ 0 h 91"/>
                <a:gd name="T20" fmla="*/ 0 w 205"/>
                <a:gd name="T21" fmla="*/ 0 h 91"/>
                <a:gd name="T22" fmla="*/ 0 w 205"/>
                <a:gd name="T23" fmla="*/ 0 h 91"/>
                <a:gd name="T24" fmla="*/ 0 w 205"/>
                <a:gd name="T25" fmla="*/ 0 h 91"/>
                <a:gd name="T26" fmla="*/ 0 w 205"/>
                <a:gd name="T27" fmla="*/ 0 h 91"/>
                <a:gd name="T28" fmla="*/ 0 w 205"/>
                <a:gd name="T29" fmla="*/ 0 h 91"/>
                <a:gd name="T30" fmla="*/ 0 w 205"/>
                <a:gd name="T31" fmla="*/ 0 h 91"/>
                <a:gd name="T32" fmla="*/ 0 w 205"/>
                <a:gd name="T33" fmla="*/ 0 h 91"/>
                <a:gd name="T34" fmla="*/ 0 w 205"/>
                <a:gd name="T35" fmla="*/ 0 h 91"/>
                <a:gd name="T36" fmla="*/ 0 w 205"/>
                <a:gd name="T37" fmla="*/ 0 h 91"/>
                <a:gd name="T38" fmla="*/ 0 w 205"/>
                <a:gd name="T39" fmla="*/ 0 h 91"/>
                <a:gd name="T40" fmla="*/ 0 w 205"/>
                <a:gd name="T41" fmla="*/ 0 h 91"/>
                <a:gd name="T42" fmla="*/ 0 w 205"/>
                <a:gd name="T43" fmla="*/ 0 h 91"/>
                <a:gd name="T44" fmla="*/ 0 w 205"/>
                <a:gd name="T45" fmla="*/ 0 h 91"/>
                <a:gd name="T46" fmla="*/ 0 w 205"/>
                <a:gd name="T47" fmla="*/ 0 h 91"/>
                <a:gd name="T48" fmla="*/ 0 w 205"/>
                <a:gd name="T49" fmla="*/ 0 h 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5"/>
                <a:gd name="T76" fmla="*/ 0 h 91"/>
                <a:gd name="T77" fmla="*/ 205 w 205"/>
                <a:gd name="T78" fmla="*/ 91 h 9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5" h="91">
                  <a:moveTo>
                    <a:pt x="204" y="0"/>
                  </a:moveTo>
                  <a:lnTo>
                    <a:pt x="204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193" y="15"/>
                  </a:lnTo>
                  <a:lnTo>
                    <a:pt x="193" y="73"/>
                  </a:lnTo>
                  <a:lnTo>
                    <a:pt x="7" y="73"/>
                  </a:lnTo>
                  <a:lnTo>
                    <a:pt x="7" y="15"/>
                  </a:lnTo>
                  <a:lnTo>
                    <a:pt x="193" y="15"/>
                  </a:lnTo>
                  <a:lnTo>
                    <a:pt x="185" y="23"/>
                  </a:lnTo>
                  <a:lnTo>
                    <a:pt x="185" y="66"/>
                  </a:lnTo>
                  <a:lnTo>
                    <a:pt x="22" y="66"/>
                  </a:lnTo>
                  <a:lnTo>
                    <a:pt x="22" y="23"/>
                  </a:lnTo>
                  <a:lnTo>
                    <a:pt x="185" y="23"/>
                  </a:lnTo>
                  <a:lnTo>
                    <a:pt x="173" y="31"/>
                  </a:lnTo>
                  <a:lnTo>
                    <a:pt x="173" y="58"/>
                  </a:lnTo>
                  <a:lnTo>
                    <a:pt x="31" y="58"/>
                  </a:lnTo>
                  <a:lnTo>
                    <a:pt x="31" y="31"/>
                  </a:lnTo>
                  <a:lnTo>
                    <a:pt x="173" y="31"/>
                  </a:lnTo>
                  <a:lnTo>
                    <a:pt x="166" y="43"/>
                  </a:lnTo>
                  <a:lnTo>
                    <a:pt x="166" y="47"/>
                  </a:lnTo>
                  <a:lnTo>
                    <a:pt x="38" y="47"/>
                  </a:lnTo>
                  <a:lnTo>
                    <a:pt x="38" y="43"/>
                  </a:lnTo>
                  <a:lnTo>
                    <a:pt x="166" y="43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1" name="Line 570"/>
            <p:cNvSpPr>
              <a:spLocks noChangeShapeType="1"/>
            </p:cNvSpPr>
            <p:nvPr/>
          </p:nvSpPr>
          <p:spPr bwMode="auto">
            <a:xfrm flipV="1">
              <a:off x="3553" y="2119"/>
              <a:ext cx="1" cy="2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2" name="Freeform 571"/>
            <p:cNvSpPr>
              <a:spLocks noChangeArrowheads="1"/>
            </p:cNvSpPr>
            <p:nvPr/>
          </p:nvSpPr>
          <p:spPr bwMode="auto">
            <a:xfrm>
              <a:off x="3479" y="2120"/>
              <a:ext cx="74" cy="20"/>
            </a:xfrm>
            <a:custGeom>
              <a:avLst/>
              <a:gdLst>
                <a:gd name="T0" fmla="*/ 0 w 326"/>
                <a:gd name="T1" fmla="*/ 0 h 86"/>
                <a:gd name="T2" fmla="*/ 0 w 326"/>
                <a:gd name="T3" fmla="*/ 0 h 86"/>
                <a:gd name="T4" fmla="*/ 0 w 326"/>
                <a:gd name="T5" fmla="*/ 0 h 86"/>
                <a:gd name="T6" fmla="*/ 0 w 326"/>
                <a:gd name="T7" fmla="*/ 0 h 86"/>
                <a:gd name="T8" fmla="*/ 0 w 326"/>
                <a:gd name="T9" fmla="*/ 0 h 86"/>
                <a:gd name="T10" fmla="*/ 0 w 326"/>
                <a:gd name="T11" fmla="*/ 0 h 86"/>
                <a:gd name="T12" fmla="*/ 0 w 326"/>
                <a:gd name="T13" fmla="*/ 0 h 86"/>
                <a:gd name="T14" fmla="*/ 0 w 326"/>
                <a:gd name="T15" fmla="*/ 0 h 86"/>
                <a:gd name="T16" fmla="*/ 0 w 326"/>
                <a:gd name="T17" fmla="*/ 0 h 86"/>
                <a:gd name="T18" fmla="*/ 0 w 326"/>
                <a:gd name="T19" fmla="*/ 0 h 86"/>
                <a:gd name="T20" fmla="*/ 0 w 326"/>
                <a:gd name="T21" fmla="*/ 0 h 86"/>
                <a:gd name="T22" fmla="*/ 0 w 326"/>
                <a:gd name="T23" fmla="*/ 0 h 86"/>
                <a:gd name="T24" fmla="*/ 0 w 326"/>
                <a:gd name="T25" fmla="*/ 0 h 86"/>
                <a:gd name="T26" fmla="*/ 0 w 326"/>
                <a:gd name="T27" fmla="*/ 0 h 86"/>
                <a:gd name="T28" fmla="*/ 0 w 326"/>
                <a:gd name="T29" fmla="*/ 0 h 86"/>
                <a:gd name="T30" fmla="*/ 0 w 326"/>
                <a:gd name="T31" fmla="*/ 0 h 86"/>
                <a:gd name="T32" fmla="*/ 0 w 326"/>
                <a:gd name="T33" fmla="*/ 0 h 86"/>
                <a:gd name="T34" fmla="*/ 0 w 326"/>
                <a:gd name="T35" fmla="*/ 0 h 86"/>
                <a:gd name="T36" fmla="*/ 0 w 326"/>
                <a:gd name="T37" fmla="*/ 0 h 86"/>
                <a:gd name="T38" fmla="*/ 0 w 326"/>
                <a:gd name="T39" fmla="*/ 0 h 86"/>
                <a:gd name="T40" fmla="*/ 0 w 326"/>
                <a:gd name="T41" fmla="*/ 0 h 86"/>
                <a:gd name="T42" fmla="*/ 0 w 326"/>
                <a:gd name="T43" fmla="*/ 0 h 86"/>
                <a:gd name="T44" fmla="*/ 0 w 326"/>
                <a:gd name="T45" fmla="*/ 0 h 86"/>
                <a:gd name="T46" fmla="*/ 0 w 326"/>
                <a:gd name="T47" fmla="*/ 0 h 8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6"/>
                <a:gd name="T73" fmla="*/ 0 h 86"/>
                <a:gd name="T74" fmla="*/ 326 w 326"/>
                <a:gd name="T75" fmla="*/ 86 h 8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6" h="86">
                  <a:moveTo>
                    <a:pt x="325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325" y="0"/>
                  </a:lnTo>
                  <a:lnTo>
                    <a:pt x="313" y="12"/>
                  </a:lnTo>
                  <a:lnTo>
                    <a:pt x="313" y="73"/>
                  </a:lnTo>
                  <a:lnTo>
                    <a:pt x="7" y="73"/>
                  </a:lnTo>
                  <a:lnTo>
                    <a:pt x="7" y="12"/>
                  </a:lnTo>
                  <a:lnTo>
                    <a:pt x="313" y="12"/>
                  </a:lnTo>
                  <a:lnTo>
                    <a:pt x="306" y="19"/>
                  </a:lnTo>
                  <a:lnTo>
                    <a:pt x="306" y="66"/>
                  </a:lnTo>
                  <a:lnTo>
                    <a:pt x="19" y="66"/>
                  </a:lnTo>
                  <a:lnTo>
                    <a:pt x="19" y="19"/>
                  </a:lnTo>
                  <a:lnTo>
                    <a:pt x="306" y="19"/>
                  </a:lnTo>
                  <a:lnTo>
                    <a:pt x="294" y="28"/>
                  </a:lnTo>
                  <a:lnTo>
                    <a:pt x="294" y="54"/>
                  </a:lnTo>
                  <a:lnTo>
                    <a:pt x="27" y="54"/>
                  </a:lnTo>
                  <a:lnTo>
                    <a:pt x="27" y="28"/>
                  </a:lnTo>
                  <a:lnTo>
                    <a:pt x="294" y="28"/>
                  </a:lnTo>
                  <a:lnTo>
                    <a:pt x="286" y="42"/>
                  </a:lnTo>
                  <a:lnTo>
                    <a:pt x="35" y="42"/>
                  </a:lnTo>
                  <a:lnTo>
                    <a:pt x="286" y="4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3" name="Freeform 572"/>
            <p:cNvSpPr>
              <a:spLocks noChangeArrowheads="1"/>
            </p:cNvSpPr>
            <p:nvPr/>
          </p:nvSpPr>
          <p:spPr bwMode="auto">
            <a:xfrm>
              <a:off x="3451" y="2160"/>
              <a:ext cx="14" cy="14"/>
            </a:xfrm>
            <a:custGeom>
              <a:avLst/>
              <a:gdLst>
                <a:gd name="T0" fmla="*/ 0 w 63"/>
                <a:gd name="T1" fmla="*/ 0 h 63"/>
                <a:gd name="T2" fmla="*/ 0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0 w 63"/>
                <a:gd name="T9" fmla="*/ 0 h 63"/>
                <a:gd name="T10" fmla="*/ 0 w 63"/>
                <a:gd name="T11" fmla="*/ 0 h 63"/>
                <a:gd name="T12" fmla="*/ 0 w 63"/>
                <a:gd name="T13" fmla="*/ 0 h 63"/>
                <a:gd name="T14" fmla="*/ 0 w 63"/>
                <a:gd name="T15" fmla="*/ 0 h 63"/>
                <a:gd name="T16" fmla="*/ 0 w 63"/>
                <a:gd name="T17" fmla="*/ 0 h 63"/>
                <a:gd name="T18" fmla="*/ 0 w 63"/>
                <a:gd name="T19" fmla="*/ 0 h 63"/>
                <a:gd name="T20" fmla="*/ 0 w 63"/>
                <a:gd name="T21" fmla="*/ 0 h 63"/>
                <a:gd name="T22" fmla="*/ 0 w 63"/>
                <a:gd name="T23" fmla="*/ 0 h 63"/>
                <a:gd name="T24" fmla="*/ 0 w 63"/>
                <a:gd name="T25" fmla="*/ 0 h 63"/>
                <a:gd name="T26" fmla="*/ 0 w 63"/>
                <a:gd name="T27" fmla="*/ 0 h 63"/>
                <a:gd name="T28" fmla="*/ 0 w 63"/>
                <a:gd name="T29" fmla="*/ 0 h 63"/>
                <a:gd name="T30" fmla="*/ 0 w 63"/>
                <a:gd name="T31" fmla="*/ 0 h 63"/>
                <a:gd name="T32" fmla="*/ 0 w 63"/>
                <a:gd name="T33" fmla="*/ 0 h 63"/>
                <a:gd name="T34" fmla="*/ 0 w 63"/>
                <a:gd name="T35" fmla="*/ 0 h 63"/>
                <a:gd name="T36" fmla="*/ 0 w 63"/>
                <a:gd name="T37" fmla="*/ 0 h 63"/>
                <a:gd name="T38" fmla="*/ 0 w 63"/>
                <a:gd name="T39" fmla="*/ 0 h 63"/>
                <a:gd name="T40" fmla="*/ 0 w 63"/>
                <a:gd name="T41" fmla="*/ 0 h 63"/>
                <a:gd name="T42" fmla="*/ 0 w 63"/>
                <a:gd name="T43" fmla="*/ 0 h 63"/>
                <a:gd name="T44" fmla="*/ 0 w 63"/>
                <a:gd name="T45" fmla="*/ 0 h 63"/>
                <a:gd name="T46" fmla="*/ 0 w 63"/>
                <a:gd name="T47" fmla="*/ 0 h 63"/>
                <a:gd name="T48" fmla="*/ 0 w 63"/>
                <a:gd name="T49" fmla="*/ 0 h 63"/>
                <a:gd name="T50" fmla="*/ 0 w 63"/>
                <a:gd name="T51" fmla="*/ 0 h 63"/>
                <a:gd name="T52" fmla="*/ 0 w 63"/>
                <a:gd name="T53" fmla="*/ 0 h 63"/>
                <a:gd name="T54" fmla="*/ 0 w 63"/>
                <a:gd name="T55" fmla="*/ 0 h 63"/>
                <a:gd name="T56" fmla="*/ 0 w 63"/>
                <a:gd name="T57" fmla="*/ 0 h 63"/>
                <a:gd name="T58" fmla="*/ 0 w 63"/>
                <a:gd name="T59" fmla="*/ 0 h 63"/>
                <a:gd name="T60" fmla="*/ 0 w 63"/>
                <a:gd name="T61" fmla="*/ 0 h 6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3"/>
                <a:gd name="T94" fmla="*/ 0 h 63"/>
                <a:gd name="T95" fmla="*/ 63 w 63"/>
                <a:gd name="T96" fmla="*/ 63 h 6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3" h="63">
                  <a:moveTo>
                    <a:pt x="38" y="38"/>
                  </a:moveTo>
                  <a:lnTo>
                    <a:pt x="30" y="46"/>
                  </a:lnTo>
                  <a:lnTo>
                    <a:pt x="38" y="38"/>
                  </a:lnTo>
                  <a:lnTo>
                    <a:pt x="43" y="30"/>
                  </a:lnTo>
                  <a:lnTo>
                    <a:pt x="38" y="22"/>
                  </a:lnTo>
                  <a:lnTo>
                    <a:pt x="30" y="19"/>
                  </a:lnTo>
                  <a:lnTo>
                    <a:pt x="19" y="19"/>
                  </a:lnTo>
                  <a:lnTo>
                    <a:pt x="19" y="46"/>
                  </a:lnTo>
                  <a:lnTo>
                    <a:pt x="30" y="46"/>
                  </a:lnTo>
                  <a:lnTo>
                    <a:pt x="30" y="54"/>
                  </a:lnTo>
                  <a:lnTo>
                    <a:pt x="43" y="50"/>
                  </a:lnTo>
                  <a:lnTo>
                    <a:pt x="50" y="43"/>
                  </a:lnTo>
                  <a:lnTo>
                    <a:pt x="50" y="30"/>
                  </a:lnTo>
                  <a:lnTo>
                    <a:pt x="50" y="19"/>
                  </a:lnTo>
                  <a:lnTo>
                    <a:pt x="43" y="11"/>
                  </a:lnTo>
                  <a:lnTo>
                    <a:pt x="30" y="11"/>
                  </a:lnTo>
                  <a:lnTo>
                    <a:pt x="6" y="11"/>
                  </a:lnTo>
                  <a:lnTo>
                    <a:pt x="6" y="54"/>
                  </a:lnTo>
                  <a:lnTo>
                    <a:pt x="30" y="54"/>
                  </a:lnTo>
                  <a:lnTo>
                    <a:pt x="30" y="62"/>
                  </a:lnTo>
                  <a:lnTo>
                    <a:pt x="43" y="62"/>
                  </a:lnTo>
                  <a:lnTo>
                    <a:pt x="50" y="54"/>
                  </a:lnTo>
                  <a:lnTo>
                    <a:pt x="62" y="46"/>
                  </a:lnTo>
                  <a:lnTo>
                    <a:pt x="62" y="30"/>
                  </a:lnTo>
                  <a:lnTo>
                    <a:pt x="62" y="19"/>
                  </a:lnTo>
                  <a:lnTo>
                    <a:pt x="50" y="7"/>
                  </a:lnTo>
                  <a:lnTo>
                    <a:pt x="43" y="3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0" y="6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4" name="Freeform 573"/>
            <p:cNvSpPr>
              <a:spLocks noChangeArrowheads="1"/>
            </p:cNvSpPr>
            <p:nvPr/>
          </p:nvSpPr>
          <p:spPr bwMode="auto">
            <a:xfrm>
              <a:off x="3449" y="2158"/>
              <a:ext cx="14" cy="20"/>
            </a:xfrm>
            <a:custGeom>
              <a:avLst/>
              <a:gdLst>
                <a:gd name="T0" fmla="*/ 0 w 63"/>
                <a:gd name="T1" fmla="*/ 0 h 86"/>
                <a:gd name="T2" fmla="*/ 0 w 63"/>
                <a:gd name="T3" fmla="*/ 0 h 86"/>
                <a:gd name="T4" fmla="*/ 0 w 63"/>
                <a:gd name="T5" fmla="*/ 0 h 86"/>
                <a:gd name="T6" fmla="*/ 0 60000 65536"/>
                <a:gd name="T7" fmla="*/ 0 60000 65536"/>
                <a:gd name="T8" fmla="*/ 0 60000 65536"/>
                <a:gd name="T9" fmla="*/ 0 w 63"/>
                <a:gd name="T10" fmla="*/ 0 h 86"/>
                <a:gd name="T11" fmla="*/ 63 w 63"/>
                <a:gd name="T12" fmla="*/ 86 h 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" h="86">
                  <a:moveTo>
                    <a:pt x="0" y="85"/>
                  </a:moveTo>
                  <a:lnTo>
                    <a:pt x="0" y="0"/>
                  </a:lnTo>
                  <a:lnTo>
                    <a:pt x="62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5" name="Freeform 574"/>
            <p:cNvSpPr>
              <a:spLocks noChangeArrowheads="1"/>
            </p:cNvSpPr>
            <p:nvPr/>
          </p:nvSpPr>
          <p:spPr bwMode="auto">
            <a:xfrm>
              <a:off x="3458" y="2158"/>
              <a:ext cx="14" cy="20"/>
            </a:xfrm>
            <a:custGeom>
              <a:avLst/>
              <a:gdLst>
                <a:gd name="T0" fmla="*/ 0 w 63"/>
                <a:gd name="T1" fmla="*/ 0 h 86"/>
                <a:gd name="T2" fmla="*/ 0 w 63"/>
                <a:gd name="T3" fmla="*/ 0 h 86"/>
                <a:gd name="T4" fmla="*/ 0 w 63"/>
                <a:gd name="T5" fmla="*/ 0 h 86"/>
                <a:gd name="T6" fmla="*/ 0 w 63"/>
                <a:gd name="T7" fmla="*/ 0 h 86"/>
                <a:gd name="T8" fmla="*/ 0 w 63"/>
                <a:gd name="T9" fmla="*/ 0 h 86"/>
                <a:gd name="T10" fmla="*/ 0 w 63"/>
                <a:gd name="T11" fmla="*/ 0 h 86"/>
                <a:gd name="T12" fmla="*/ 0 w 63"/>
                <a:gd name="T13" fmla="*/ 0 h 86"/>
                <a:gd name="T14" fmla="*/ 0 w 63"/>
                <a:gd name="T15" fmla="*/ 0 h 86"/>
                <a:gd name="T16" fmla="*/ 0 w 63"/>
                <a:gd name="T17" fmla="*/ 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86"/>
                <a:gd name="T29" fmla="*/ 63 w 63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86">
                  <a:moveTo>
                    <a:pt x="0" y="85"/>
                  </a:moveTo>
                  <a:lnTo>
                    <a:pt x="19" y="81"/>
                  </a:lnTo>
                  <a:lnTo>
                    <a:pt x="43" y="74"/>
                  </a:lnTo>
                  <a:lnTo>
                    <a:pt x="54" y="58"/>
                  </a:lnTo>
                  <a:lnTo>
                    <a:pt x="62" y="42"/>
                  </a:lnTo>
                  <a:lnTo>
                    <a:pt x="54" y="26"/>
                  </a:lnTo>
                  <a:lnTo>
                    <a:pt x="43" y="14"/>
                  </a:lnTo>
                  <a:lnTo>
                    <a:pt x="19" y="3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6" name="Line 575"/>
            <p:cNvSpPr>
              <a:spLocks noChangeShapeType="1"/>
            </p:cNvSpPr>
            <p:nvPr/>
          </p:nvSpPr>
          <p:spPr bwMode="auto">
            <a:xfrm flipH="1">
              <a:off x="3447" y="2177"/>
              <a:ext cx="12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7" name="Freeform 576"/>
            <p:cNvSpPr>
              <a:spLocks noChangeArrowheads="1"/>
            </p:cNvSpPr>
            <p:nvPr/>
          </p:nvSpPr>
          <p:spPr bwMode="auto">
            <a:xfrm>
              <a:off x="3710" y="2101"/>
              <a:ext cx="143" cy="133"/>
            </a:xfrm>
            <a:custGeom>
              <a:avLst/>
              <a:gdLst>
                <a:gd name="T0" fmla="*/ 0 w 632"/>
                <a:gd name="T1" fmla="*/ 0 h 585"/>
                <a:gd name="T2" fmla="*/ 0 w 632"/>
                <a:gd name="T3" fmla="*/ 0 h 585"/>
                <a:gd name="T4" fmla="*/ 0 w 632"/>
                <a:gd name="T5" fmla="*/ 0 h 585"/>
                <a:gd name="T6" fmla="*/ 0 w 632"/>
                <a:gd name="T7" fmla="*/ 0 h 585"/>
                <a:gd name="T8" fmla="*/ 0 w 632"/>
                <a:gd name="T9" fmla="*/ 0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2"/>
                <a:gd name="T16" fmla="*/ 0 h 585"/>
                <a:gd name="T17" fmla="*/ 632 w 632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2" h="585">
                  <a:moveTo>
                    <a:pt x="0" y="0"/>
                  </a:moveTo>
                  <a:lnTo>
                    <a:pt x="631" y="0"/>
                  </a:lnTo>
                  <a:lnTo>
                    <a:pt x="631" y="584"/>
                  </a:lnTo>
                  <a:lnTo>
                    <a:pt x="0" y="58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600">
              <a:solidFill>
                <a:srgbClr val="333333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88" name="Line 577"/>
            <p:cNvSpPr>
              <a:spLocks noChangeShapeType="1"/>
            </p:cNvSpPr>
            <p:nvPr/>
          </p:nvSpPr>
          <p:spPr bwMode="auto">
            <a:xfrm>
              <a:off x="3731" y="2158"/>
              <a:ext cx="1" cy="1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9" name="Line 578"/>
            <p:cNvSpPr>
              <a:spLocks noChangeShapeType="1"/>
            </p:cNvSpPr>
            <p:nvPr/>
          </p:nvSpPr>
          <p:spPr bwMode="auto">
            <a:xfrm>
              <a:off x="3731" y="2158"/>
              <a:ext cx="9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0" name="Freeform 579"/>
            <p:cNvSpPr>
              <a:spLocks noChangeArrowheads="1"/>
            </p:cNvSpPr>
            <p:nvPr/>
          </p:nvSpPr>
          <p:spPr bwMode="auto">
            <a:xfrm>
              <a:off x="3740" y="2158"/>
              <a:ext cx="14" cy="20"/>
            </a:xfrm>
            <a:custGeom>
              <a:avLst/>
              <a:gdLst>
                <a:gd name="T0" fmla="*/ 0 w 63"/>
                <a:gd name="T1" fmla="*/ 0 h 86"/>
                <a:gd name="T2" fmla="*/ 0 w 63"/>
                <a:gd name="T3" fmla="*/ 0 h 86"/>
                <a:gd name="T4" fmla="*/ 0 w 63"/>
                <a:gd name="T5" fmla="*/ 0 h 86"/>
                <a:gd name="T6" fmla="*/ 0 w 63"/>
                <a:gd name="T7" fmla="*/ 0 h 86"/>
                <a:gd name="T8" fmla="*/ 0 w 63"/>
                <a:gd name="T9" fmla="*/ 0 h 86"/>
                <a:gd name="T10" fmla="*/ 0 w 63"/>
                <a:gd name="T11" fmla="*/ 0 h 86"/>
                <a:gd name="T12" fmla="*/ 0 w 63"/>
                <a:gd name="T13" fmla="*/ 0 h 86"/>
                <a:gd name="T14" fmla="*/ 0 w 63"/>
                <a:gd name="T15" fmla="*/ 0 h 86"/>
                <a:gd name="T16" fmla="*/ 0 w 63"/>
                <a:gd name="T17" fmla="*/ 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86"/>
                <a:gd name="T29" fmla="*/ 63 w 63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86">
                  <a:moveTo>
                    <a:pt x="0" y="85"/>
                  </a:moveTo>
                  <a:lnTo>
                    <a:pt x="19" y="81"/>
                  </a:lnTo>
                  <a:lnTo>
                    <a:pt x="43" y="74"/>
                  </a:lnTo>
                  <a:lnTo>
                    <a:pt x="54" y="58"/>
                  </a:lnTo>
                  <a:lnTo>
                    <a:pt x="62" y="42"/>
                  </a:lnTo>
                  <a:lnTo>
                    <a:pt x="54" y="26"/>
                  </a:lnTo>
                  <a:lnTo>
                    <a:pt x="43" y="14"/>
                  </a:lnTo>
                  <a:lnTo>
                    <a:pt x="19" y="3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1" name="Freeform 580"/>
            <p:cNvSpPr>
              <a:spLocks noChangeArrowheads="1"/>
            </p:cNvSpPr>
            <p:nvPr/>
          </p:nvSpPr>
          <p:spPr bwMode="auto">
            <a:xfrm>
              <a:off x="3731" y="2160"/>
              <a:ext cx="15" cy="17"/>
            </a:xfrm>
            <a:custGeom>
              <a:avLst/>
              <a:gdLst>
                <a:gd name="T0" fmla="*/ 0 w 64"/>
                <a:gd name="T1" fmla="*/ 0 h 74"/>
                <a:gd name="T2" fmla="*/ 0 w 64"/>
                <a:gd name="T3" fmla="*/ 0 h 74"/>
                <a:gd name="T4" fmla="*/ 0 w 64"/>
                <a:gd name="T5" fmla="*/ 0 h 74"/>
                <a:gd name="T6" fmla="*/ 0 w 64"/>
                <a:gd name="T7" fmla="*/ 0 h 74"/>
                <a:gd name="T8" fmla="*/ 0 w 64"/>
                <a:gd name="T9" fmla="*/ 0 h 74"/>
                <a:gd name="T10" fmla="*/ 0 w 64"/>
                <a:gd name="T11" fmla="*/ 0 h 74"/>
                <a:gd name="T12" fmla="*/ 0 w 64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74"/>
                <a:gd name="T23" fmla="*/ 64 w 64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74">
                  <a:moveTo>
                    <a:pt x="63" y="73"/>
                  </a:moveTo>
                  <a:lnTo>
                    <a:pt x="0" y="73"/>
                  </a:lnTo>
                  <a:lnTo>
                    <a:pt x="12" y="62"/>
                  </a:lnTo>
                  <a:lnTo>
                    <a:pt x="63" y="62"/>
                  </a:lnTo>
                  <a:lnTo>
                    <a:pt x="12" y="62"/>
                  </a:lnTo>
                  <a:lnTo>
                    <a:pt x="12" y="0"/>
                  </a:lnTo>
                  <a:lnTo>
                    <a:pt x="63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2" name="Freeform 581"/>
            <p:cNvSpPr>
              <a:spLocks noChangeArrowheads="1"/>
            </p:cNvSpPr>
            <p:nvPr/>
          </p:nvSpPr>
          <p:spPr bwMode="auto">
            <a:xfrm>
              <a:off x="3740" y="2160"/>
              <a:ext cx="14" cy="14"/>
            </a:xfrm>
            <a:custGeom>
              <a:avLst/>
              <a:gdLst>
                <a:gd name="T0" fmla="*/ 0 w 63"/>
                <a:gd name="T1" fmla="*/ 0 h 63"/>
                <a:gd name="T2" fmla="*/ 0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0 w 63"/>
                <a:gd name="T9" fmla="*/ 0 h 63"/>
                <a:gd name="T10" fmla="*/ 0 w 63"/>
                <a:gd name="T11" fmla="*/ 0 h 63"/>
                <a:gd name="T12" fmla="*/ 0 w 63"/>
                <a:gd name="T13" fmla="*/ 0 h 63"/>
                <a:gd name="T14" fmla="*/ 0 w 63"/>
                <a:gd name="T15" fmla="*/ 0 h 63"/>
                <a:gd name="T16" fmla="*/ 0 w 63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63"/>
                <a:gd name="T29" fmla="*/ 63 w 63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63">
                  <a:moveTo>
                    <a:pt x="0" y="62"/>
                  </a:moveTo>
                  <a:lnTo>
                    <a:pt x="31" y="62"/>
                  </a:lnTo>
                  <a:lnTo>
                    <a:pt x="46" y="54"/>
                  </a:lnTo>
                  <a:lnTo>
                    <a:pt x="62" y="46"/>
                  </a:lnTo>
                  <a:lnTo>
                    <a:pt x="62" y="30"/>
                  </a:lnTo>
                  <a:lnTo>
                    <a:pt x="62" y="19"/>
                  </a:lnTo>
                  <a:lnTo>
                    <a:pt x="46" y="7"/>
                  </a:lnTo>
                  <a:lnTo>
                    <a:pt x="31" y="3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3" name="Freeform 582"/>
            <p:cNvSpPr>
              <a:spLocks noChangeArrowheads="1"/>
            </p:cNvSpPr>
            <p:nvPr/>
          </p:nvSpPr>
          <p:spPr bwMode="auto">
            <a:xfrm>
              <a:off x="3735" y="2163"/>
              <a:ext cx="15" cy="14"/>
            </a:xfrm>
            <a:custGeom>
              <a:avLst/>
              <a:gdLst>
                <a:gd name="T0" fmla="*/ 0 w 64"/>
                <a:gd name="T1" fmla="*/ 0 h 63"/>
                <a:gd name="T2" fmla="*/ 0 w 64"/>
                <a:gd name="T3" fmla="*/ 0 h 63"/>
                <a:gd name="T4" fmla="*/ 0 w 64"/>
                <a:gd name="T5" fmla="*/ 0 h 63"/>
                <a:gd name="T6" fmla="*/ 0 w 64"/>
                <a:gd name="T7" fmla="*/ 0 h 63"/>
                <a:gd name="T8" fmla="*/ 0 w 64"/>
                <a:gd name="T9" fmla="*/ 0 h 63"/>
                <a:gd name="T10" fmla="*/ 0 w 64"/>
                <a:gd name="T11" fmla="*/ 0 h 63"/>
                <a:gd name="T12" fmla="*/ 0 w 64"/>
                <a:gd name="T13" fmla="*/ 0 h 63"/>
                <a:gd name="T14" fmla="*/ 0 w 64"/>
                <a:gd name="T15" fmla="*/ 0 h 63"/>
                <a:gd name="T16" fmla="*/ 0 w 64"/>
                <a:gd name="T17" fmla="*/ 0 h 63"/>
                <a:gd name="T18" fmla="*/ 0 w 64"/>
                <a:gd name="T19" fmla="*/ 0 h 63"/>
                <a:gd name="T20" fmla="*/ 0 w 64"/>
                <a:gd name="T21" fmla="*/ 0 h 63"/>
                <a:gd name="T22" fmla="*/ 0 w 64"/>
                <a:gd name="T23" fmla="*/ 0 h 63"/>
                <a:gd name="T24" fmla="*/ 0 w 64"/>
                <a:gd name="T25" fmla="*/ 0 h 63"/>
                <a:gd name="T26" fmla="*/ 0 w 64"/>
                <a:gd name="T27" fmla="*/ 0 h 63"/>
                <a:gd name="T28" fmla="*/ 0 w 64"/>
                <a:gd name="T29" fmla="*/ 0 h 63"/>
                <a:gd name="T30" fmla="*/ 0 w 64"/>
                <a:gd name="T31" fmla="*/ 0 h 63"/>
                <a:gd name="T32" fmla="*/ 0 w 64"/>
                <a:gd name="T33" fmla="*/ 0 h 63"/>
                <a:gd name="T34" fmla="*/ 0 w 64"/>
                <a:gd name="T35" fmla="*/ 0 h 63"/>
                <a:gd name="T36" fmla="*/ 0 w 64"/>
                <a:gd name="T37" fmla="*/ 0 h 63"/>
                <a:gd name="T38" fmla="*/ 0 w 64"/>
                <a:gd name="T39" fmla="*/ 0 h 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4"/>
                <a:gd name="T61" fmla="*/ 0 h 63"/>
                <a:gd name="T62" fmla="*/ 64 w 64"/>
                <a:gd name="T63" fmla="*/ 63 h 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4" h="63">
                  <a:moveTo>
                    <a:pt x="28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62"/>
                  </a:lnTo>
                  <a:lnTo>
                    <a:pt x="52" y="54"/>
                  </a:lnTo>
                  <a:lnTo>
                    <a:pt x="54" y="43"/>
                  </a:lnTo>
                  <a:lnTo>
                    <a:pt x="63" y="27"/>
                  </a:lnTo>
                  <a:lnTo>
                    <a:pt x="54" y="7"/>
                  </a:lnTo>
                  <a:lnTo>
                    <a:pt x="52" y="0"/>
                  </a:lnTo>
                  <a:lnTo>
                    <a:pt x="28" y="0"/>
                  </a:lnTo>
                  <a:lnTo>
                    <a:pt x="28" y="51"/>
                  </a:lnTo>
                  <a:lnTo>
                    <a:pt x="8" y="51"/>
                  </a:lnTo>
                  <a:lnTo>
                    <a:pt x="8" y="7"/>
                  </a:lnTo>
                  <a:lnTo>
                    <a:pt x="28" y="7"/>
                  </a:lnTo>
                  <a:lnTo>
                    <a:pt x="28" y="51"/>
                  </a:lnTo>
                  <a:lnTo>
                    <a:pt x="43" y="38"/>
                  </a:lnTo>
                  <a:lnTo>
                    <a:pt x="52" y="27"/>
                  </a:lnTo>
                  <a:lnTo>
                    <a:pt x="43" y="15"/>
                  </a:lnTo>
                  <a:lnTo>
                    <a:pt x="28" y="7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4" name="Line 583"/>
            <p:cNvSpPr>
              <a:spLocks noChangeShapeType="1"/>
            </p:cNvSpPr>
            <p:nvPr/>
          </p:nvSpPr>
          <p:spPr bwMode="auto">
            <a:xfrm>
              <a:off x="3769" y="2130"/>
              <a:ext cx="57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5" name="Freeform 584"/>
            <p:cNvSpPr>
              <a:spLocks noChangeArrowheads="1"/>
            </p:cNvSpPr>
            <p:nvPr/>
          </p:nvSpPr>
          <p:spPr bwMode="auto">
            <a:xfrm>
              <a:off x="3760" y="2120"/>
              <a:ext cx="75" cy="20"/>
            </a:xfrm>
            <a:custGeom>
              <a:avLst/>
              <a:gdLst>
                <a:gd name="T0" fmla="*/ 0 w 329"/>
                <a:gd name="T1" fmla="*/ 0 h 86"/>
                <a:gd name="T2" fmla="*/ 0 w 329"/>
                <a:gd name="T3" fmla="*/ 0 h 86"/>
                <a:gd name="T4" fmla="*/ 0 w 329"/>
                <a:gd name="T5" fmla="*/ 0 h 86"/>
                <a:gd name="T6" fmla="*/ 0 w 329"/>
                <a:gd name="T7" fmla="*/ 0 h 86"/>
                <a:gd name="T8" fmla="*/ 0 w 329"/>
                <a:gd name="T9" fmla="*/ 0 h 86"/>
                <a:gd name="T10" fmla="*/ 0 w 329"/>
                <a:gd name="T11" fmla="*/ 0 h 86"/>
                <a:gd name="T12" fmla="*/ 0 w 329"/>
                <a:gd name="T13" fmla="*/ 0 h 86"/>
                <a:gd name="T14" fmla="*/ 0 w 329"/>
                <a:gd name="T15" fmla="*/ 0 h 86"/>
                <a:gd name="T16" fmla="*/ 0 w 329"/>
                <a:gd name="T17" fmla="*/ 0 h 86"/>
                <a:gd name="T18" fmla="*/ 0 w 329"/>
                <a:gd name="T19" fmla="*/ 0 h 86"/>
                <a:gd name="T20" fmla="*/ 0 w 329"/>
                <a:gd name="T21" fmla="*/ 0 h 86"/>
                <a:gd name="T22" fmla="*/ 0 w 329"/>
                <a:gd name="T23" fmla="*/ 0 h 86"/>
                <a:gd name="T24" fmla="*/ 0 w 329"/>
                <a:gd name="T25" fmla="*/ 0 h 86"/>
                <a:gd name="T26" fmla="*/ 0 w 329"/>
                <a:gd name="T27" fmla="*/ 0 h 86"/>
                <a:gd name="T28" fmla="*/ 0 w 329"/>
                <a:gd name="T29" fmla="*/ 0 h 86"/>
                <a:gd name="T30" fmla="*/ 0 w 329"/>
                <a:gd name="T31" fmla="*/ 0 h 86"/>
                <a:gd name="T32" fmla="*/ 0 w 329"/>
                <a:gd name="T33" fmla="*/ 0 h 86"/>
                <a:gd name="T34" fmla="*/ 0 w 329"/>
                <a:gd name="T35" fmla="*/ 0 h 86"/>
                <a:gd name="T36" fmla="*/ 0 w 329"/>
                <a:gd name="T37" fmla="*/ 0 h 86"/>
                <a:gd name="T38" fmla="*/ 0 w 329"/>
                <a:gd name="T39" fmla="*/ 0 h 86"/>
                <a:gd name="T40" fmla="*/ 0 w 329"/>
                <a:gd name="T41" fmla="*/ 0 h 86"/>
                <a:gd name="T42" fmla="*/ 0 w 329"/>
                <a:gd name="T43" fmla="*/ 0 h 86"/>
                <a:gd name="T44" fmla="*/ 0 w 329"/>
                <a:gd name="T45" fmla="*/ 0 h 86"/>
                <a:gd name="T46" fmla="*/ 0 w 329"/>
                <a:gd name="T47" fmla="*/ 0 h 8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9"/>
                <a:gd name="T73" fmla="*/ 0 h 86"/>
                <a:gd name="T74" fmla="*/ 329 w 329"/>
                <a:gd name="T75" fmla="*/ 86 h 8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9" h="86">
                  <a:moveTo>
                    <a:pt x="42" y="42"/>
                  </a:moveTo>
                  <a:lnTo>
                    <a:pt x="42" y="42"/>
                  </a:lnTo>
                  <a:lnTo>
                    <a:pt x="293" y="42"/>
                  </a:lnTo>
                  <a:lnTo>
                    <a:pt x="300" y="28"/>
                  </a:lnTo>
                  <a:lnTo>
                    <a:pt x="31" y="28"/>
                  </a:lnTo>
                  <a:lnTo>
                    <a:pt x="31" y="54"/>
                  </a:lnTo>
                  <a:lnTo>
                    <a:pt x="300" y="54"/>
                  </a:lnTo>
                  <a:lnTo>
                    <a:pt x="300" y="28"/>
                  </a:lnTo>
                  <a:lnTo>
                    <a:pt x="309" y="19"/>
                  </a:lnTo>
                  <a:lnTo>
                    <a:pt x="20" y="19"/>
                  </a:lnTo>
                  <a:lnTo>
                    <a:pt x="20" y="66"/>
                  </a:lnTo>
                  <a:lnTo>
                    <a:pt x="309" y="66"/>
                  </a:lnTo>
                  <a:lnTo>
                    <a:pt x="309" y="19"/>
                  </a:lnTo>
                  <a:lnTo>
                    <a:pt x="320" y="12"/>
                  </a:lnTo>
                  <a:lnTo>
                    <a:pt x="15" y="12"/>
                  </a:lnTo>
                  <a:lnTo>
                    <a:pt x="15" y="73"/>
                  </a:lnTo>
                  <a:lnTo>
                    <a:pt x="320" y="73"/>
                  </a:lnTo>
                  <a:lnTo>
                    <a:pt x="320" y="12"/>
                  </a:lnTo>
                  <a:lnTo>
                    <a:pt x="328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328" y="85"/>
                  </a:lnTo>
                  <a:lnTo>
                    <a:pt x="328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6" name="Freeform 585"/>
            <p:cNvSpPr>
              <a:spLocks noChangeArrowheads="1"/>
            </p:cNvSpPr>
            <p:nvPr/>
          </p:nvSpPr>
          <p:spPr bwMode="auto">
            <a:xfrm>
              <a:off x="3774" y="2195"/>
              <a:ext cx="47" cy="21"/>
            </a:xfrm>
            <a:custGeom>
              <a:avLst/>
              <a:gdLst>
                <a:gd name="T0" fmla="*/ 0 w 206"/>
                <a:gd name="T1" fmla="*/ 0 h 91"/>
                <a:gd name="T2" fmla="*/ 0 w 206"/>
                <a:gd name="T3" fmla="*/ 0 h 91"/>
                <a:gd name="T4" fmla="*/ 0 w 206"/>
                <a:gd name="T5" fmla="*/ 0 h 91"/>
                <a:gd name="T6" fmla="*/ 0 w 206"/>
                <a:gd name="T7" fmla="*/ 0 h 91"/>
                <a:gd name="T8" fmla="*/ 0 w 206"/>
                <a:gd name="T9" fmla="*/ 0 h 91"/>
                <a:gd name="T10" fmla="*/ 0 w 206"/>
                <a:gd name="T11" fmla="*/ 0 h 91"/>
                <a:gd name="T12" fmla="*/ 0 w 206"/>
                <a:gd name="T13" fmla="*/ 0 h 91"/>
                <a:gd name="T14" fmla="*/ 0 w 206"/>
                <a:gd name="T15" fmla="*/ 0 h 91"/>
                <a:gd name="T16" fmla="*/ 0 w 206"/>
                <a:gd name="T17" fmla="*/ 0 h 91"/>
                <a:gd name="T18" fmla="*/ 0 w 206"/>
                <a:gd name="T19" fmla="*/ 0 h 91"/>
                <a:gd name="T20" fmla="*/ 0 w 206"/>
                <a:gd name="T21" fmla="*/ 0 h 91"/>
                <a:gd name="T22" fmla="*/ 0 w 206"/>
                <a:gd name="T23" fmla="*/ 0 h 91"/>
                <a:gd name="T24" fmla="*/ 0 w 206"/>
                <a:gd name="T25" fmla="*/ 0 h 91"/>
                <a:gd name="T26" fmla="*/ 0 w 206"/>
                <a:gd name="T27" fmla="*/ 0 h 91"/>
                <a:gd name="T28" fmla="*/ 0 w 206"/>
                <a:gd name="T29" fmla="*/ 0 h 91"/>
                <a:gd name="T30" fmla="*/ 0 w 206"/>
                <a:gd name="T31" fmla="*/ 0 h 91"/>
                <a:gd name="T32" fmla="*/ 0 w 206"/>
                <a:gd name="T33" fmla="*/ 0 h 91"/>
                <a:gd name="T34" fmla="*/ 0 w 206"/>
                <a:gd name="T35" fmla="*/ 0 h 91"/>
                <a:gd name="T36" fmla="*/ 0 w 206"/>
                <a:gd name="T37" fmla="*/ 0 h 91"/>
                <a:gd name="T38" fmla="*/ 0 w 206"/>
                <a:gd name="T39" fmla="*/ 0 h 91"/>
                <a:gd name="T40" fmla="*/ 0 w 206"/>
                <a:gd name="T41" fmla="*/ 0 h 91"/>
                <a:gd name="T42" fmla="*/ 0 w 206"/>
                <a:gd name="T43" fmla="*/ 0 h 91"/>
                <a:gd name="T44" fmla="*/ 0 w 206"/>
                <a:gd name="T45" fmla="*/ 0 h 91"/>
                <a:gd name="T46" fmla="*/ 0 w 206"/>
                <a:gd name="T47" fmla="*/ 0 h 91"/>
                <a:gd name="T48" fmla="*/ 0 w 206"/>
                <a:gd name="T49" fmla="*/ 0 h 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6"/>
                <a:gd name="T76" fmla="*/ 0 h 91"/>
                <a:gd name="T77" fmla="*/ 206 w 206"/>
                <a:gd name="T78" fmla="*/ 91 h 9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6" h="91">
                  <a:moveTo>
                    <a:pt x="170" y="43"/>
                  </a:moveTo>
                  <a:lnTo>
                    <a:pt x="42" y="43"/>
                  </a:lnTo>
                  <a:lnTo>
                    <a:pt x="42" y="47"/>
                  </a:lnTo>
                  <a:lnTo>
                    <a:pt x="170" y="47"/>
                  </a:lnTo>
                  <a:lnTo>
                    <a:pt x="170" y="43"/>
                  </a:lnTo>
                  <a:lnTo>
                    <a:pt x="177" y="31"/>
                  </a:lnTo>
                  <a:lnTo>
                    <a:pt x="31" y="31"/>
                  </a:lnTo>
                  <a:lnTo>
                    <a:pt x="31" y="58"/>
                  </a:lnTo>
                  <a:lnTo>
                    <a:pt x="177" y="58"/>
                  </a:lnTo>
                  <a:lnTo>
                    <a:pt x="177" y="31"/>
                  </a:lnTo>
                  <a:lnTo>
                    <a:pt x="185" y="23"/>
                  </a:lnTo>
                  <a:lnTo>
                    <a:pt x="19" y="23"/>
                  </a:lnTo>
                  <a:lnTo>
                    <a:pt x="19" y="66"/>
                  </a:lnTo>
                  <a:lnTo>
                    <a:pt x="185" y="66"/>
                  </a:lnTo>
                  <a:lnTo>
                    <a:pt x="185" y="23"/>
                  </a:lnTo>
                  <a:lnTo>
                    <a:pt x="201" y="15"/>
                  </a:lnTo>
                  <a:lnTo>
                    <a:pt x="12" y="15"/>
                  </a:lnTo>
                  <a:lnTo>
                    <a:pt x="12" y="73"/>
                  </a:lnTo>
                  <a:lnTo>
                    <a:pt x="201" y="73"/>
                  </a:lnTo>
                  <a:lnTo>
                    <a:pt x="201" y="15"/>
                  </a:lnTo>
                  <a:lnTo>
                    <a:pt x="205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205" y="90"/>
                  </a:lnTo>
                  <a:lnTo>
                    <a:pt x="205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7" name="Line 586"/>
            <p:cNvSpPr>
              <a:spLocks noChangeShapeType="1"/>
            </p:cNvSpPr>
            <p:nvPr/>
          </p:nvSpPr>
          <p:spPr bwMode="auto">
            <a:xfrm flipH="1">
              <a:off x="1828" y="2510"/>
              <a:ext cx="43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8" name="Line 587"/>
            <p:cNvSpPr>
              <a:spLocks noChangeShapeType="1"/>
            </p:cNvSpPr>
            <p:nvPr/>
          </p:nvSpPr>
          <p:spPr bwMode="auto">
            <a:xfrm>
              <a:off x="1932" y="2510"/>
              <a:ext cx="176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9" name="Line 588"/>
            <p:cNvSpPr>
              <a:spLocks noChangeShapeType="1"/>
            </p:cNvSpPr>
            <p:nvPr/>
          </p:nvSpPr>
          <p:spPr bwMode="auto">
            <a:xfrm flipH="1">
              <a:off x="1931" y="2448"/>
              <a:ext cx="271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0" name="Line 589"/>
            <p:cNvSpPr>
              <a:spLocks noChangeShapeType="1"/>
            </p:cNvSpPr>
            <p:nvPr/>
          </p:nvSpPr>
          <p:spPr bwMode="auto">
            <a:xfrm flipH="1">
              <a:off x="1882" y="2487"/>
              <a:ext cx="39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1" name="Line 590"/>
            <p:cNvSpPr>
              <a:spLocks noChangeShapeType="1"/>
            </p:cNvSpPr>
            <p:nvPr/>
          </p:nvSpPr>
          <p:spPr bwMode="auto">
            <a:xfrm>
              <a:off x="1884" y="2470"/>
              <a:ext cx="37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2" name="Line 591"/>
            <p:cNvSpPr>
              <a:spLocks noChangeShapeType="1"/>
            </p:cNvSpPr>
            <p:nvPr/>
          </p:nvSpPr>
          <p:spPr bwMode="auto">
            <a:xfrm flipH="1">
              <a:off x="1882" y="2505"/>
              <a:ext cx="39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3" name="Line 592"/>
            <p:cNvSpPr>
              <a:spLocks noChangeShapeType="1"/>
            </p:cNvSpPr>
            <p:nvPr/>
          </p:nvSpPr>
          <p:spPr bwMode="auto">
            <a:xfrm>
              <a:off x="1884" y="2451"/>
              <a:ext cx="37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4" name="Freeform 593"/>
            <p:cNvSpPr>
              <a:spLocks noChangeArrowheads="1"/>
            </p:cNvSpPr>
            <p:nvPr/>
          </p:nvSpPr>
          <p:spPr bwMode="auto">
            <a:xfrm>
              <a:off x="1877" y="2386"/>
              <a:ext cx="52" cy="52"/>
            </a:xfrm>
            <a:custGeom>
              <a:avLst/>
              <a:gdLst>
                <a:gd name="T0" fmla="*/ 0 w 228"/>
                <a:gd name="T1" fmla="*/ 0 h 228"/>
                <a:gd name="T2" fmla="*/ 0 w 228"/>
                <a:gd name="T3" fmla="*/ 0 h 228"/>
                <a:gd name="T4" fmla="*/ 0 w 228"/>
                <a:gd name="T5" fmla="*/ 0 h 228"/>
                <a:gd name="T6" fmla="*/ 0 w 228"/>
                <a:gd name="T7" fmla="*/ 0 h 228"/>
                <a:gd name="T8" fmla="*/ 0 w 228"/>
                <a:gd name="T9" fmla="*/ 0 h 228"/>
                <a:gd name="T10" fmla="*/ 0 w 228"/>
                <a:gd name="T11" fmla="*/ 0 h 228"/>
                <a:gd name="T12" fmla="*/ 0 w 228"/>
                <a:gd name="T13" fmla="*/ 0 h 228"/>
                <a:gd name="T14" fmla="*/ 0 w 228"/>
                <a:gd name="T15" fmla="*/ 0 h 228"/>
                <a:gd name="T16" fmla="*/ 0 w 228"/>
                <a:gd name="T17" fmla="*/ 0 h 228"/>
                <a:gd name="T18" fmla="*/ 0 w 228"/>
                <a:gd name="T19" fmla="*/ 0 h 228"/>
                <a:gd name="T20" fmla="*/ 0 w 228"/>
                <a:gd name="T21" fmla="*/ 0 h 228"/>
                <a:gd name="T22" fmla="*/ 0 w 228"/>
                <a:gd name="T23" fmla="*/ 0 h 228"/>
                <a:gd name="T24" fmla="*/ 0 w 228"/>
                <a:gd name="T25" fmla="*/ 0 h 228"/>
                <a:gd name="T26" fmla="*/ 0 w 228"/>
                <a:gd name="T27" fmla="*/ 0 h 228"/>
                <a:gd name="T28" fmla="*/ 0 w 228"/>
                <a:gd name="T29" fmla="*/ 0 h 228"/>
                <a:gd name="T30" fmla="*/ 0 w 228"/>
                <a:gd name="T31" fmla="*/ 0 h 228"/>
                <a:gd name="T32" fmla="*/ 0 w 228"/>
                <a:gd name="T33" fmla="*/ 0 h 228"/>
                <a:gd name="T34" fmla="*/ 0 w 228"/>
                <a:gd name="T35" fmla="*/ 0 h 228"/>
                <a:gd name="T36" fmla="*/ 0 w 228"/>
                <a:gd name="T37" fmla="*/ 0 h 228"/>
                <a:gd name="T38" fmla="*/ 0 w 228"/>
                <a:gd name="T39" fmla="*/ 0 h 228"/>
                <a:gd name="T40" fmla="*/ 0 w 228"/>
                <a:gd name="T41" fmla="*/ 0 h 228"/>
                <a:gd name="T42" fmla="*/ 0 w 228"/>
                <a:gd name="T43" fmla="*/ 0 h 228"/>
                <a:gd name="T44" fmla="*/ 0 w 228"/>
                <a:gd name="T45" fmla="*/ 0 h 228"/>
                <a:gd name="T46" fmla="*/ 0 w 228"/>
                <a:gd name="T47" fmla="*/ 0 h 228"/>
                <a:gd name="T48" fmla="*/ 0 w 228"/>
                <a:gd name="T49" fmla="*/ 0 h 228"/>
                <a:gd name="T50" fmla="*/ 0 w 228"/>
                <a:gd name="T51" fmla="*/ 0 h 228"/>
                <a:gd name="T52" fmla="*/ 0 w 228"/>
                <a:gd name="T53" fmla="*/ 0 h 228"/>
                <a:gd name="T54" fmla="*/ 0 w 228"/>
                <a:gd name="T55" fmla="*/ 0 h 228"/>
                <a:gd name="T56" fmla="*/ 0 w 228"/>
                <a:gd name="T57" fmla="*/ 0 h 2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8"/>
                <a:gd name="T88" fmla="*/ 0 h 228"/>
                <a:gd name="T89" fmla="*/ 228 w 228"/>
                <a:gd name="T90" fmla="*/ 228 h 2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8" h="228">
                  <a:moveTo>
                    <a:pt x="227" y="111"/>
                  </a:moveTo>
                  <a:lnTo>
                    <a:pt x="224" y="87"/>
                  </a:lnTo>
                  <a:lnTo>
                    <a:pt x="216" y="65"/>
                  </a:lnTo>
                  <a:lnTo>
                    <a:pt x="200" y="42"/>
                  </a:lnTo>
                  <a:lnTo>
                    <a:pt x="186" y="22"/>
                  </a:lnTo>
                  <a:lnTo>
                    <a:pt x="162" y="11"/>
                  </a:lnTo>
                  <a:lnTo>
                    <a:pt x="139" y="3"/>
                  </a:lnTo>
                  <a:lnTo>
                    <a:pt x="111" y="0"/>
                  </a:lnTo>
                  <a:lnTo>
                    <a:pt x="89" y="3"/>
                  </a:lnTo>
                  <a:lnTo>
                    <a:pt x="61" y="11"/>
                  </a:lnTo>
                  <a:lnTo>
                    <a:pt x="42" y="22"/>
                  </a:lnTo>
                  <a:lnTo>
                    <a:pt x="23" y="42"/>
                  </a:lnTo>
                  <a:lnTo>
                    <a:pt x="7" y="65"/>
                  </a:lnTo>
                  <a:lnTo>
                    <a:pt x="0" y="87"/>
                  </a:lnTo>
                  <a:lnTo>
                    <a:pt x="0" y="111"/>
                  </a:lnTo>
                  <a:lnTo>
                    <a:pt x="0" y="139"/>
                  </a:lnTo>
                  <a:lnTo>
                    <a:pt x="7" y="161"/>
                  </a:lnTo>
                  <a:lnTo>
                    <a:pt x="23" y="184"/>
                  </a:lnTo>
                  <a:lnTo>
                    <a:pt x="42" y="200"/>
                  </a:lnTo>
                  <a:lnTo>
                    <a:pt x="61" y="216"/>
                  </a:lnTo>
                  <a:lnTo>
                    <a:pt x="89" y="224"/>
                  </a:lnTo>
                  <a:lnTo>
                    <a:pt x="111" y="227"/>
                  </a:lnTo>
                  <a:lnTo>
                    <a:pt x="139" y="224"/>
                  </a:lnTo>
                  <a:lnTo>
                    <a:pt x="162" y="216"/>
                  </a:lnTo>
                  <a:lnTo>
                    <a:pt x="186" y="200"/>
                  </a:lnTo>
                  <a:lnTo>
                    <a:pt x="200" y="184"/>
                  </a:lnTo>
                  <a:lnTo>
                    <a:pt x="216" y="161"/>
                  </a:lnTo>
                  <a:lnTo>
                    <a:pt x="224" y="139"/>
                  </a:lnTo>
                  <a:lnTo>
                    <a:pt x="227" y="111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5" name="Line 594"/>
            <p:cNvSpPr>
              <a:spLocks noChangeShapeType="1"/>
            </p:cNvSpPr>
            <p:nvPr/>
          </p:nvSpPr>
          <p:spPr bwMode="auto">
            <a:xfrm flipH="1">
              <a:off x="1882" y="2394"/>
              <a:ext cx="40" cy="35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6" name="Line 595"/>
            <p:cNvSpPr>
              <a:spLocks noChangeShapeType="1"/>
            </p:cNvSpPr>
            <p:nvPr/>
          </p:nvSpPr>
          <p:spPr bwMode="auto">
            <a:xfrm>
              <a:off x="1870" y="2437"/>
              <a:ext cx="1" cy="1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7" name="Freeform 596"/>
            <p:cNvSpPr>
              <a:spLocks noChangeArrowheads="1"/>
            </p:cNvSpPr>
            <p:nvPr/>
          </p:nvSpPr>
          <p:spPr bwMode="auto">
            <a:xfrm>
              <a:off x="1870" y="2437"/>
              <a:ext cx="62" cy="83"/>
            </a:xfrm>
            <a:custGeom>
              <a:avLst/>
              <a:gdLst>
                <a:gd name="T0" fmla="*/ 0 w 275"/>
                <a:gd name="T1" fmla="*/ 0 h 368"/>
                <a:gd name="T2" fmla="*/ 0 w 275"/>
                <a:gd name="T3" fmla="*/ 0 h 368"/>
                <a:gd name="T4" fmla="*/ 0 w 275"/>
                <a:gd name="T5" fmla="*/ 0 h 368"/>
                <a:gd name="T6" fmla="*/ 0 w 275"/>
                <a:gd name="T7" fmla="*/ 0 h 368"/>
                <a:gd name="T8" fmla="*/ 0 w 275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368"/>
                <a:gd name="T17" fmla="*/ 275 w 275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368">
                  <a:moveTo>
                    <a:pt x="0" y="0"/>
                  </a:moveTo>
                  <a:lnTo>
                    <a:pt x="274" y="0"/>
                  </a:lnTo>
                  <a:lnTo>
                    <a:pt x="274" y="367"/>
                  </a:lnTo>
                  <a:lnTo>
                    <a:pt x="0" y="367"/>
                  </a:lnTo>
                  <a:lnTo>
                    <a:pt x="0" y="321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8" name="Line 597"/>
            <p:cNvSpPr>
              <a:spLocks noChangeShapeType="1"/>
            </p:cNvSpPr>
            <p:nvPr/>
          </p:nvSpPr>
          <p:spPr bwMode="auto">
            <a:xfrm>
              <a:off x="2265" y="2510"/>
              <a:ext cx="485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9" name="Line 598"/>
            <p:cNvSpPr>
              <a:spLocks noChangeShapeType="1"/>
            </p:cNvSpPr>
            <p:nvPr/>
          </p:nvSpPr>
          <p:spPr bwMode="auto">
            <a:xfrm>
              <a:off x="2906" y="2510"/>
              <a:ext cx="413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0" name="Line 599"/>
            <p:cNvSpPr>
              <a:spLocks noChangeShapeType="1"/>
            </p:cNvSpPr>
            <p:nvPr/>
          </p:nvSpPr>
          <p:spPr bwMode="auto">
            <a:xfrm flipH="1">
              <a:off x="2905" y="2448"/>
              <a:ext cx="510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" name="Line 600"/>
            <p:cNvSpPr>
              <a:spLocks noChangeShapeType="1"/>
            </p:cNvSpPr>
            <p:nvPr/>
          </p:nvSpPr>
          <p:spPr bwMode="auto">
            <a:xfrm flipH="1">
              <a:off x="2263" y="2448"/>
              <a:ext cx="582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" name="Line 601"/>
            <p:cNvSpPr>
              <a:spLocks noChangeShapeType="1"/>
            </p:cNvSpPr>
            <p:nvPr/>
          </p:nvSpPr>
          <p:spPr bwMode="auto">
            <a:xfrm flipH="1">
              <a:off x="2085" y="2647"/>
              <a:ext cx="34" cy="32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" name="Line 602"/>
            <p:cNvSpPr>
              <a:spLocks noChangeShapeType="1"/>
            </p:cNvSpPr>
            <p:nvPr/>
          </p:nvSpPr>
          <p:spPr bwMode="auto">
            <a:xfrm flipV="1">
              <a:off x="2089" y="2612"/>
              <a:ext cx="35" cy="36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" name="Line 603"/>
            <p:cNvSpPr>
              <a:spLocks noChangeShapeType="1"/>
            </p:cNvSpPr>
            <p:nvPr/>
          </p:nvSpPr>
          <p:spPr bwMode="auto">
            <a:xfrm flipV="1">
              <a:off x="2091" y="2574"/>
              <a:ext cx="39" cy="42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" name="Line 604"/>
            <p:cNvSpPr>
              <a:spLocks noChangeShapeType="1"/>
            </p:cNvSpPr>
            <p:nvPr/>
          </p:nvSpPr>
          <p:spPr bwMode="auto">
            <a:xfrm flipV="1">
              <a:off x="2196" y="2504"/>
              <a:ext cx="5" cy="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" name="Line 605"/>
            <p:cNvSpPr>
              <a:spLocks noChangeShapeType="1"/>
            </p:cNvSpPr>
            <p:nvPr/>
          </p:nvSpPr>
          <p:spPr bwMode="auto">
            <a:xfrm flipH="1">
              <a:off x="2093" y="2476"/>
              <a:ext cx="109" cy="10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" name="Line 606"/>
            <p:cNvSpPr>
              <a:spLocks noChangeShapeType="1"/>
            </p:cNvSpPr>
            <p:nvPr/>
          </p:nvSpPr>
          <p:spPr bwMode="auto">
            <a:xfrm flipV="1">
              <a:off x="2098" y="2448"/>
              <a:ext cx="102" cy="102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8" name="Line 607"/>
            <p:cNvSpPr>
              <a:spLocks noChangeShapeType="1"/>
            </p:cNvSpPr>
            <p:nvPr/>
          </p:nvSpPr>
          <p:spPr bwMode="auto">
            <a:xfrm flipH="1">
              <a:off x="2107" y="2455"/>
              <a:ext cx="58" cy="5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" name="Line 608"/>
            <p:cNvSpPr>
              <a:spLocks noChangeShapeType="1"/>
            </p:cNvSpPr>
            <p:nvPr/>
          </p:nvSpPr>
          <p:spPr bwMode="auto">
            <a:xfrm flipH="1">
              <a:off x="2083" y="2681"/>
              <a:ext cx="30" cy="3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0" name="Line 609"/>
            <p:cNvSpPr>
              <a:spLocks noChangeShapeType="1"/>
            </p:cNvSpPr>
            <p:nvPr/>
          </p:nvSpPr>
          <p:spPr bwMode="auto">
            <a:xfrm flipH="1">
              <a:off x="2080" y="2716"/>
              <a:ext cx="28" cy="26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1" name="Line 610"/>
            <p:cNvSpPr>
              <a:spLocks noChangeShapeType="1"/>
            </p:cNvSpPr>
            <p:nvPr/>
          </p:nvSpPr>
          <p:spPr bwMode="auto">
            <a:xfrm flipH="1">
              <a:off x="2079" y="2751"/>
              <a:ext cx="24" cy="23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2" name="Line 611"/>
            <p:cNvSpPr>
              <a:spLocks noChangeShapeType="1"/>
            </p:cNvSpPr>
            <p:nvPr/>
          </p:nvSpPr>
          <p:spPr bwMode="auto">
            <a:xfrm flipH="1">
              <a:off x="2077" y="2786"/>
              <a:ext cx="19" cy="1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3" name="Line 612"/>
            <p:cNvSpPr>
              <a:spLocks noChangeShapeType="1"/>
            </p:cNvSpPr>
            <p:nvPr/>
          </p:nvSpPr>
          <p:spPr bwMode="auto">
            <a:xfrm flipV="1">
              <a:off x="2084" y="2819"/>
              <a:ext cx="6" cy="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4" name="Line 613"/>
            <p:cNvSpPr>
              <a:spLocks noChangeShapeType="1"/>
            </p:cNvSpPr>
            <p:nvPr/>
          </p:nvSpPr>
          <p:spPr bwMode="auto">
            <a:xfrm>
              <a:off x="2094" y="2593"/>
              <a:ext cx="28" cy="2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5" name="Line 614"/>
            <p:cNvSpPr>
              <a:spLocks noChangeShapeType="1"/>
            </p:cNvSpPr>
            <p:nvPr/>
          </p:nvSpPr>
          <p:spPr bwMode="auto">
            <a:xfrm flipH="1" flipV="1">
              <a:off x="2090" y="2618"/>
              <a:ext cx="29" cy="3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" name="Line 615"/>
            <p:cNvSpPr>
              <a:spLocks noChangeShapeType="1"/>
            </p:cNvSpPr>
            <p:nvPr/>
          </p:nvSpPr>
          <p:spPr bwMode="auto">
            <a:xfrm>
              <a:off x="2089" y="2647"/>
              <a:ext cx="25" cy="24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" name="Line 616"/>
            <p:cNvSpPr>
              <a:spLocks noChangeShapeType="1"/>
            </p:cNvSpPr>
            <p:nvPr/>
          </p:nvSpPr>
          <p:spPr bwMode="auto">
            <a:xfrm flipH="1" flipV="1">
              <a:off x="2085" y="2674"/>
              <a:ext cx="26" cy="24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" name="Line 617"/>
            <p:cNvSpPr>
              <a:spLocks noChangeShapeType="1"/>
            </p:cNvSpPr>
            <p:nvPr/>
          </p:nvSpPr>
          <p:spPr bwMode="auto">
            <a:xfrm>
              <a:off x="2084" y="2701"/>
              <a:ext cx="22" cy="2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" name="Line 618"/>
            <p:cNvSpPr>
              <a:spLocks noChangeShapeType="1"/>
            </p:cNvSpPr>
            <p:nvPr/>
          </p:nvSpPr>
          <p:spPr bwMode="auto">
            <a:xfrm flipH="1" flipV="1">
              <a:off x="2082" y="2727"/>
              <a:ext cx="22" cy="22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" name="Line 619"/>
            <p:cNvSpPr>
              <a:spLocks noChangeShapeType="1"/>
            </p:cNvSpPr>
            <p:nvPr/>
          </p:nvSpPr>
          <p:spPr bwMode="auto">
            <a:xfrm>
              <a:off x="2081" y="2755"/>
              <a:ext cx="17" cy="1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" name="Line 620"/>
            <p:cNvSpPr>
              <a:spLocks noChangeShapeType="1"/>
            </p:cNvSpPr>
            <p:nvPr/>
          </p:nvSpPr>
          <p:spPr bwMode="auto">
            <a:xfrm flipH="1" flipV="1">
              <a:off x="2077" y="2782"/>
              <a:ext cx="18" cy="1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" name="Line 621"/>
            <p:cNvSpPr>
              <a:spLocks noChangeShapeType="1"/>
            </p:cNvSpPr>
            <p:nvPr/>
          </p:nvSpPr>
          <p:spPr bwMode="auto">
            <a:xfrm>
              <a:off x="2079" y="2813"/>
              <a:ext cx="11" cy="1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" name="Line 622"/>
            <p:cNvSpPr>
              <a:spLocks noChangeShapeType="1"/>
            </p:cNvSpPr>
            <p:nvPr/>
          </p:nvSpPr>
          <p:spPr bwMode="auto">
            <a:xfrm>
              <a:off x="2097" y="2567"/>
              <a:ext cx="30" cy="3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" name="Line 623"/>
            <p:cNvSpPr>
              <a:spLocks noChangeShapeType="1"/>
            </p:cNvSpPr>
            <p:nvPr/>
          </p:nvSpPr>
          <p:spPr bwMode="auto">
            <a:xfrm flipH="1" flipV="1">
              <a:off x="2099" y="2540"/>
              <a:ext cx="34" cy="33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" name="Line 624"/>
            <p:cNvSpPr>
              <a:spLocks noChangeShapeType="1"/>
            </p:cNvSpPr>
            <p:nvPr/>
          </p:nvSpPr>
          <p:spPr bwMode="auto">
            <a:xfrm>
              <a:off x="2105" y="2517"/>
              <a:ext cx="33" cy="33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6" name="Line 625"/>
            <p:cNvSpPr>
              <a:spLocks noChangeShapeType="1"/>
            </p:cNvSpPr>
            <p:nvPr/>
          </p:nvSpPr>
          <p:spPr bwMode="auto">
            <a:xfrm flipH="1" flipV="1">
              <a:off x="2112" y="2495"/>
              <a:ext cx="38" cy="3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7" name="Line 626"/>
            <p:cNvSpPr>
              <a:spLocks noChangeShapeType="1"/>
            </p:cNvSpPr>
            <p:nvPr/>
          </p:nvSpPr>
          <p:spPr bwMode="auto">
            <a:xfrm>
              <a:off x="2125" y="2477"/>
              <a:ext cx="41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8" name="Line 627"/>
            <p:cNvSpPr>
              <a:spLocks noChangeShapeType="1"/>
            </p:cNvSpPr>
            <p:nvPr/>
          </p:nvSpPr>
          <p:spPr bwMode="auto">
            <a:xfrm flipH="1" flipV="1">
              <a:off x="2140" y="2464"/>
              <a:ext cx="49" cy="4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9" name="Line 628"/>
            <p:cNvSpPr>
              <a:spLocks noChangeShapeType="1"/>
            </p:cNvSpPr>
            <p:nvPr/>
          </p:nvSpPr>
          <p:spPr bwMode="auto">
            <a:xfrm>
              <a:off x="2160" y="2455"/>
              <a:ext cx="41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0" name="Line 629"/>
            <p:cNvSpPr>
              <a:spLocks noChangeShapeType="1"/>
            </p:cNvSpPr>
            <p:nvPr/>
          </p:nvSpPr>
          <p:spPr bwMode="auto">
            <a:xfrm flipH="1" flipV="1">
              <a:off x="2183" y="2450"/>
              <a:ext cx="19" cy="1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1" name="Freeform 630"/>
            <p:cNvSpPr>
              <a:spLocks noChangeArrowheads="1"/>
            </p:cNvSpPr>
            <p:nvPr/>
          </p:nvSpPr>
          <p:spPr bwMode="auto">
            <a:xfrm>
              <a:off x="2201" y="2437"/>
              <a:ext cx="63" cy="83"/>
            </a:xfrm>
            <a:custGeom>
              <a:avLst/>
              <a:gdLst>
                <a:gd name="T0" fmla="*/ 0 w 280"/>
                <a:gd name="T1" fmla="*/ 0 h 368"/>
                <a:gd name="T2" fmla="*/ 0 w 280"/>
                <a:gd name="T3" fmla="*/ 0 h 368"/>
                <a:gd name="T4" fmla="*/ 0 w 280"/>
                <a:gd name="T5" fmla="*/ 0 h 368"/>
                <a:gd name="T6" fmla="*/ 0 w 280"/>
                <a:gd name="T7" fmla="*/ 0 h 368"/>
                <a:gd name="T8" fmla="*/ 0 w 280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"/>
                <a:gd name="T16" fmla="*/ 0 h 368"/>
                <a:gd name="T17" fmla="*/ 280 w 280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" h="368">
                  <a:moveTo>
                    <a:pt x="0" y="47"/>
                  </a:moveTo>
                  <a:lnTo>
                    <a:pt x="0" y="0"/>
                  </a:lnTo>
                  <a:lnTo>
                    <a:pt x="279" y="0"/>
                  </a:lnTo>
                  <a:lnTo>
                    <a:pt x="279" y="367"/>
                  </a:lnTo>
                  <a:lnTo>
                    <a:pt x="0" y="367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2" name="Freeform 631"/>
            <p:cNvSpPr>
              <a:spLocks noChangeArrowheads="1"/>
            </p:cNvSpPr>
            <p:nvPr/>
          </p:nvSpPr>
          <p:spPr bwMode="auto">
            <a:xfrm>
              <a:off x="2201" y="2448"/>
              <a:ext cx="1" cy="73"/>
            </a:xfrm>
            <a:custGeom>
              <a:avLst/>
              <a:gdLst>
                <a:gd name="T0" fmla="*/ 0 w 1"/>
                <a:gd name="T1" fmla="*/ 0 h 321"/>
                <a:gd name="T2" fmla="*/ 0 w 1"/>
                <a:gd name="T3" fmla="*/ 0 h 321"/>
                <a:gd name="T4" fmla="*/ 0 w 1"/>
                <a:gd name="T5" fmla="*/ 0 h 321"/>
                <a:gd name="T6" fmla="*/ 0 60000 65536"/>
                <a:gd name="T7" fmla="*/ 0 60000 65536"/>
                <a:gd name="T8" fmla="*/ 0 60000 65536"/>
                <a:gd name="T9" fmla="*/ 0 w 1"/>
                <a:gd name="T10" fmla="*/ 0 h 321"/>
                <a:gd name="T11" fmla="*/ 1 w 1"/>
                <a:gd name="T12" fmla="*/ 321 h 3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1">
                  <a:moveTo>
                    <a:pt x="0" y="0"/>
                  </a:moveTo>
                  <a:lnTo>
                    <a:pt x="0" y="274"/>
                  </a:lnTo>
                  <a:lnTo>
                    <a:pt x="0" y="32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3" name="Freeform 632"/>
            <p:cNvSpPr>
              <a:spLocks noChangeArrowheads="1"/>
            </p:cNvSpPr>
            <p:nvPr/>
          </p:nvSpPr>
          <p:spPr bwMode="auto">
            <a:xfrm>
              <a:off x="2079" y="2448"/>
              <a:ext cx="122" cy="381"/>
            </a:xfrm>
            <a:custGeom>
              <a:avLst/>
              <a:gdLst>
                <a:gd name="T0" fmla="*/ 0 w 540"/>
                <a:gd name="T1" fmla="*/ 0 h 1680"/>
                <a:gd name="T2" fmla="*/ 0 w 540"/>
                <a:gd name="T3" fmla="*/ 0 h 1680"/>
                <a:gd name="T4" fmla="*/ 0 w 540"/>
                <a:gd name="T5" fmla="*/ 0 h 1680"/>
                <a:gd name="T6" fmla="*/ 0 w 540"/>
                <a:gd name="T7" fmla="*/ 0 h 1680"/>
                <a:gd name="T8" fmla="*/ 0 w 540"/>
                <a:gd name="T9" fmla="*/ 0 h 1680"/>
                <a:gd name="T10" fmla="*/ 0 w 540"/>
                <a:gd name="T11" fmla="*/ 0 h 1680"/>
                <a:gd name="T12" fmla="*/ 0 w 540"/>
                <a:gd name="T13" fmla="*/ 0 h 1680"/>
                <a:gd name="T14" fmla="*/ 0 w 540"/>
                <a:gd name="T15" fmla="*/ 0 h 1680"/>
                <a:gd name="T16" fmla="*/ 0 w 540"/>
                <a:gd name="T17" fmla="*/ 0 h 1680"/>
                <a:gd name="T18" fmla="*/ 0 w 540"/>
                <a:gd name="T19" fmla="*/ 0 h 1680"/>
                <a:gd name="T20" fmla="*/ 0 w 540"/>
                <a:gd name="T21" fmla="*/ 0 h 1680"/>
                <a:gd name="T22" fmla="*/ 0 w 540"/>
                <a:gd name="T23" fmla="*/ 0 h 1680"/>
                <a:gd name="T24" fmla="*/ 0 w 540"/>
                <a:gd name="T25" fmla="*/ 0 h 1680"/>
                <a:gd name="T26" fmla="*/ 0 w 540"/>
                <a:gd name="T27" fmla="*/ 0 h 1680"/>
                <a:gd name="T28" fmla="*/ 0 w 540"/>
                <a:gd name="T29" fmla="*/ 0 h 1680"/>
                <a:gd name="T30" fmla="*/ 0 w 540"/>
                <a:gd name="T31" fmla="*/ 0 h 1680"/>
                <a:gd name="T32" fmla="*/ 0 w 540"/>
                <a:gd name="T33" fmla="*/ 0 h 1680"/>
                <a:gd name="T34" fmla="*/ 0 w 540"/>
                <a:gd name="T35" fmla="*/ 0 h 1680"/>
                <a:gd name="T36" fmla="*/ 0 w 540"/>
                <a:gd name="T37" fmla="*/ 0 h 1680"/>
                <a:gd name="T38" fmla="*/ 0 w 540"/>
                <a:gd name="T39" fmla="*/ 0 h 1680"/>
                <a:gd name="T40" fmla="*/ 0 w 540"/>
                <a:gd name="T41" fmla="*/ 0 h 1680"/>
                <a:gd name="T42" fmla="*/ 0 w 540"/>
                <a:gd name="T43" fmla="*/ 0 h 1680"/>
                <a:gd name="T44" fmla="*/ 0 w 540"/>
                <a:gd name="T45" fmla="*/ 0 h 1680"/>
                <a:gd name="T46" fmla="*/ 0 w 540"/>
                <a:gd name="T47" fmla="*/ 0 h 1680"/>
                <a:gd name="T48" fmla="*/ 0 w 540"/>
                <a:gd name="T49" fmla="*/ 0 h 1680"/>
                <a:gd name="T50" fmla="*/ 0 w 540"/>
                <a:gd name="T51" fmla="*/ 0 h 1680"/>
                <a:gd name="T52" fmla="*/ 0 w 540"/>
                <a:gd name="T53" fmla="*/ 0 h 1680"/>
                <a:gd name="T54" fmla="*/ 0 w 540"/>
                <a:gd name="T55" fmla="*/ 0 h 1680"/>
                <a:gd name="T56" fmla="*/ 0 w 540"/>
                <a:gd name="T57" fmla="*/ 0 h 1680"/>
                <a:gd name="T58" fmla="*/ 0 w 540"/>
                <a:gd name="T59" fmla="*/ 0 h 1680"/>
                <a:gd name="T60" fmla="*/ 0 w 540"/>
                <a:gd name="T61" fmla="*/ 0 h 1680"/>
                <a:gd name="T62" fmla="*/ 0 w 540"/>
                <a:gd name="T63" fmla="*/ 0 h 1680"/>
                <a:gd name="T64" fmla="*/ 0 w 540"/>
                <a:gd name="T65" fmla="*/ 0 h 1680"/>
                <a:gd name="T66" fmla="*/ 0 w 540"/>
                <a:gd name="T67" fmla="*/ 0 h 1680"/>
                <a:gd name="T68" fmla="*/ 0 w 540"/>
                <a:gd name="T69" fmla="*/ 0 h 1680"/>
                <a:gd name="T70" fmla="*/ 0 w 540"/>
                <a:gd name="T71" fmla="*/ 0 h 1680"/>
                <a:gd name="T72" fmla="*/ 0 w 540"/>
                <a:gd name="T73" fmla="*/ 0 h 1680"/>
                <a:gd name="T74" fmla="*/ 0 w 540"/>
                <a:gd name="T75" fmla="*/ 0 h 1680"/>
                <a:gd name="T76" fmla="*/ 0 w 540"/>
                <a:gd name="T77" fmla="*/ 0 h 1680"/>
                <a:gd name="T78" fmla="*/ 0 w 540"/>
                <a:gd name="T79" fmla="*/ 0 h 1680"/>
                <a:gd name="T80" fmla="*/ 0 w 540"/>
                <a:gd name="T81" fmla="*/ 0 h 1680"/>
                <a:gd name="T82" fmla="*/ 0 w 540"/>
                <a:gd name="T83" fmla="*/ 0 h 1680"/>
                <a:gd name="T84" fmla="*/ 0 w 540"/>
                <a:gd name="T85" fmla="*/ 0 h 1680"/>
                <a:gd name="T86" fmla="*/ 0 w 540"/>
                <a:gd name="T87" fmla="*/ 0 h 1680"/>
                <a:gd name="T88" fmla="*/ 0 w 540"/>
                <a:gd name="T89" fmla="*/ 0 h 1680"/>
                <a:gd name="T90" fmla="*/ 0 w 540"/>
                <a:gd name="T91" fmla="*/ 0 h 1680"/>
                <a:gd name="T92" fmla="*/ 0 w 540"/>
                <a:gd name="T93" fmla="*/ 0 h 1680"/>
                <a:gd name="T94" fmla="*/ 0 w 540"/>
                <a:gd name="T95" fmla="*/ 0 h 16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0"/>
                <a:gd name="T145" fmla="*/ 0 h 1680"/>
                <a:gd name="T146" fmla="*/ 540 w 540"/>
                <a:gd name="T147" fmla="*/ 1680 h 16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0" h="1680">
                  <a:moveTo>
                    <a:pt x="539" y="0"/>
                  </a:moveTo>
                  <a:lnTo>
                    <a:pt x="481" y="11"/>
                  </a:lnTo>
                  <a:lnTo>
                    <a:pt x="432" y="15"/>
                  </a:lnTo>
                  <a:lnTo>
                    <a:pt x="389" y="26"/>
                  </a:lnTo>
                  <a:lnTo>
                    <a:pt x="359" y="34"/>
                  </a:lnTo>
                  <a:lnTo>
                    <a:pt x="331" y="45"/>
                  </a:lnTo>
                  <a:lnTo>
                    <a:pt x="312" y="53"/>
                  </a:lnTo>
                  <a:lnTo>
                    <a:pt x="297" y="61"/>
                  </a:lnTo>
                  <a:lnTo>
                    <a:pt x="281" y="69"/>
                  </a:lnTo>
                  <a:lnTo>
                    <a:pt x="266" y="77"/>
                  </a:lnTo>
                  <a:lnTo>
                    <a:pt x="250" y="84"/>
                  </a:lnTo>
                  <a:lnTo>
                    <a:pt x="239" y="91"/>
                  </a:lnTo>
                  <a:lnTo>
                    <a:pt x="227" y="107"/>
                  </a:lnTo>
                  <a:lnTo>
                    <a:pt x="216" y="115"/>
                  </a:lnTo>
                  <a:lnTo>
                    <a:pt x="204" y="126"/>
                  </a:lnTo>
                  <a:lnTo>
                    <a:pt x="189" y="142"/>
                  </a:lnTo>
                  <a:lnTo>
                    <a:pt x="181" y="154"/>
                  </a:lnTo>
                  <a:lnTo>
                    <a:pt x="170" y="169"/>
                  </a:lnTo>
                  <a:lnTo>
                    <a:pt x="158" y="188"/>
                  </a:lnTo>
                  <a:lnTo>
                    <a:pt x="150" y="211"/>
                  </a:lnTo>
                  <a:lnTo>
                    <a:pt x="138" y="230"/>
                  </a:lnTo>
                  <a:lnTo>
                    <a:pt x="130" y="254"/>
                  </a:lnTo>
                  <a:lnTo>
                    <a:pt x="124" y="276"/>
                  </a:lnTo>
                  <a:lnTo>
                    <a:pt x="116" y="304"/>
                  </a:lnTo>
                  <a:lnTo>
                    <a:pt x="107" y="334"/>
                  </a:lnTo>
                  <a:lnTo>
                    <a:pt x="100" y="366"/>
                  </a:lnTo>
                  <a:lnTo>
                    <a:pt x="96" y="400"/>
                  </a:lnTo>
                  <a:lnTo>
                    <a:pt x="88" y="438"/>
                  </a:lnTo>
                  <a:lnTo>
                    <a:pt x="85" y="473"/>
                  </a:lnTo>
                  <a:lnTo>
                    <a:pt x="81" y="519"/>
                  </a:lnTo>
                  <a:lnTo>
                    <a:pt x="69" y="562"/>
                  </a:lnTo>
                  <a:lnTo>
                    <a:pt x="69" y="615"/>
                  </a:lnTo>
                  <a:lnTo>
                    <a:pt x="62" y="666"/>
                  </a:lnTo>
                  <a:lnTo>
                    <a:pt x="53" y="727"/>
                  </a:lnTo>
                  <a:lnTo>
                    <a:pt x="53" y="786"/>
                  </a:lnTo>
                  <a:lnTo>
                    <a:pt x="46" y="847"/>
                  </a:lnTo>
                  <a:lnTo>
                    <a:pt x="39" y="916"/>
                  </a:lnTo>
                  <a:lnTo>
                    <a:pt x="34" y="982"/>
                  </a:lnTo>
                  <a:lnTo>
                    <a:pt x="31" y="1051"/>
                  </a:lnTo>
                  <a:lnTo>
                    <a:pt x="23" y="1117"/>
                  </a:lnTo>
                  <a:lnTo>
                    <a:pt x="20" y="1179"/>
                  </a:lnTo>
                  <a:lnTo>
                    <a:pt x="15" y="1244"/>
                  </a:lnTo>
                  <a:lnTo>
                    <a:pt x="8" y="1305"/>
                  </a:lnTo>
                  <a:lnTo>
                    <a:pt x="8" y="1363"/>
                  </a:lnTo>
                  <a:lnTo>
                    <a:pt x="4" y="1417"/>
                  </a:lnTo>
                  <a:lnTo>
                    <a:pt x="0" y="1463"/>
                  </a:lnTo>
                  <a:lnTo>
                    <a:pt x="0" y="1510"/>
                  </a:lnTo>
                  <a:lnTo>
                    <a:pt x="0" y="1552"/>
                  </a:lnTo>
                  <a:lnTo>
                    <a:pt x="0" y="1587"/>
                  </a:lnTo>
                  <a:lnTo>
                    <a:pt x="4" y="1610"/>
                  </a:lnTo>
                  <a:lnTo>
                    <a:pt x="8" y="1632"/>
                  </a:lnTo>
                  <a:lnTo>
                    <a:pt x="8" y="1649"/>
                  </a:lnTo>
                  <a:lnTo>
                    <a:pt x="15" y="1660"/>
                  </a:lnTo>
                  <a:lnTo>
                    <a:pt x="20" y="1668"/>
                  </a:lnTo>
                  <a:lnTo>
                    <a:pt x="23" y="1675"/>
                  </a:lnTo>
                  <a:lnTo>
                    <a:pt x="31" y="1675"/>
                  </a:lnTo>
                  <a:lnTo>
                    <a:pt x="34" y="1679"/>
                  </a:lnTo>
                  <a:lnTo>
                    <a:pt x="39" y="1679"/>
                  </a:lnTo>
                  <a:lnTo>
                    <a:pt x="42" y="1675"/>
                  </a:lnTo>
                  <a:lnTo>
                    <a:pt x="46" y="1660"/>
                  </a:lnTo>
                  <a:lnTo>
                    <a:pt x="50" y="1649"/>
                  </a:lnTo>
                  <a:lnTo>
                    <a:pt x="53" y="1630"/>
                  </a:lnTo>
                  <a:lnTo>
                    <a:pt x="53" y="1602"/>
                  </a:lnTo>
                  <a:lnTo>
                    <a:pt x="62" y="1567"/>
                  </a:lnTo>
                  <a:lnTo>
                    <a:pt x="69" y="1525"/>
                  </a:lnTo>
                  <a:lnTo>
                    <a:pt x="77" y="1479"/>
                  </a:lnTo>
                  <a:lnTo>
                    <a:pt x="85" y="1428"/>
                  </a:lnTo>
                  <a:lnTo>
                    <a:pt x="96" y="1371"/>
                  </a:lnTo>
                  <a:lnTo>
                    <a:pt x="105" y="1313"/>
                  </a:lnTo>
                  <a:lnTo>
                    <a:pt x="116" y="1240"/>
                  </a:lnTo>
                  <a:lnTo>
                    <a:pt x="127" y="1174"/>
                  </a:lnTo>
                  <a:lnTo>
                    <a:pt x="138" y="1101"/>
                  </a:lnTo>
                  <a:lnTo>
                    <a:pt x="146" y="1024"/>
                  </a:lnTo>
                  <a:lnTo>
                    <a:pt x="158" y="947"/>
                  </a:lnTo>
                  <a:lnTo>
                    <a:pt x="173" y="874"/>
                  </a:lnTo>
                  <a:lnTo>
                    <a:pt x="184" y="800"/>
                  </a:lnTo>
                  <a:lnTo>
                    <a:pt x="196" y="732"/>
                  </a:lnTo>
                  <a:lnTo>
                    <a:pt x="204" y="666"/>
                  </a:lnTo>
                  <a:lnTo>
                    <a:pt x="220" y="612"/>
                  </a:lnTo>
                  <a:lnTo>
                    <a:pt x="227" y="558"/>
                  </a:lnTo>
                  <a:lnTo>
                    <a:pt x="239" y="519"/>
                  </a:lnTo>
                  <a:lnTo>
                    <a:pt x="250" y="485"/>
                  </a:lnTo>
                  <a:lnTo>
                    <a:pt x="262" y="454"/>
                  </a:lnTo>
                  <a:lnTo>
                    <a:pt x="269" y="427"/>
                  </a:lnTo>
                  <a:lnTo>
                    <a:pt x="281" y="408"/>
                  </a:lnTo>
                  <a:lnTo>
                    <a:pt x="293" y="389"/>
                  </a:lnTo>
                  <a:lnTo>
                    <a:pt x="304" y="369"/>
                  </a:lnTo>
                  <a:lnTo>
                    <a:pt x="316" y="353"/>
                  </a:lnTo>
                  <a:lnTo>
                    <a:pt x="331" y="338"/>
                  </a:lnTo>
                  <a:lnTo>
                    <a:pt x="354" y="323"/>
                  </a:lnTo>
                  <a:lnTo>
                    <a:pt x="373" y="312"/>
                  </a:lnTo>
                  <a:lnTo>
                    <a:pt x="405" y="300"/>
                  </a:lnTo>
                  <a:lnTo>
                    <a:pt x="443" y="288"/>
                  </a:lnTo>
                  <a:lnTo>
                    <a:pt x="485" y="281"/>
                  </a:lnTo>
                  <a:lnTo>
                    <a:pt x="539" y="273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4" name="Freeform 633"/>
            <p:cNvSpPr>
              <a:spLocks noChangeArrowheads="1"/>
            </p:cNvSpPr>
            <p:nvPr/>
          </p:nvSpPr>
          <p:spPr bwMode="auto">
            <a:xfrm>
              <a:off x="2207" y="2386"/>
              <a:ext cx="52" cy="52"/>
            </a:xfrm>
            <a:custGeom>
              <a:avLst/>
              <a:gdLst>
                <a:gd name="T0" fmla="*/ 0 w 230"/>
                <a:gd name="T1" fmla="*/ 0 h 228"/>
                <a:gd name="T2" fmla="*/ 0 w 230"/>
                <a:gd name="T3" fmla="*/ 0 h 228"/>
                <a:gd name="T4" fmla="*/ 0 w 230"/>
                <a:gd name="T5" fmla="*/ 0 h 228"/>
                <a:gd name="T6" fmla="*/ 0 w 230"/>
                <a:gd name="T7" fmla="*/ 0 h 228"/>
                <a:gd name="T8" fmla="*/ 0 w 230"/>
                <a:gd name="T9" fmla="*/ 0 h 228"/>
                <a:gd name="T10" fmla="*/ 0 w 230"/>
                <a:gd name="T11" fmla="*/ 0 h 228"/>
                <a:gd name="T12" fmla="*/ 0 w 230"/>
                <a:gd name="T13" fmla="*/ 0 h 228"/>
                <a:gd name="T14" fmla="*/ 0 w 230"/>
                <a:gd name="T15" fmla="*/ 0 h 228"/>
                <a:gd name="T16" fmla="*/ 0 w 230"/>
                <a:gd name="T17" fmla="*/ 0 h 228"/>
                <a:gd name="T18" fmla="*/ 0 w 230"/>
                <a:gd name="T19" fmla="*/ 0 h 228"/>
                <a:gd name="T20" fmla="*/ 0 w 230"/>
                <a:gd name="T21" fmla="*/ 0 h 228"/>
                <a:gd name="T22" fmla="*/ 0 w 230"/>
                <a:gd name="T23" fmla="*/ 0 h 228"/>
                <a:gd name="T24" fmla="*/ 0 w 230"/>
                <a:gd name="T25" fmla="*/ 0 h 228"/>
                <a:gd name="T26" fmla="*/ 0 w 230"/>
                <a:gd name="T27" fmla="*/ 0 h 228"/>
                <a:gd name="T28" fmla="*/ 0 w 230"/>
                <a:gd name="T29" fmla="*/ 0 h 228"/>
                <a:gd name="T30" fmla="*/ 0 w 230"/>
                <a:gd name="T31" fmla="*/ 0 h 228"/>
                <a:gd name="T32" fmla="*/ 0 w 230"/>
                <a:gd name="T33" fmla="*/ 0 h 228"/>
                <a:gd name="T34" fmla="*/ 0 w 230"/>
                <a:gd name="T35" fmla="*/ 0 h 228"/>
                <a:gd name="T36" fmla="*/ 0 w 230"/>
                <a:gd name="T37" fmla="*/ 0 h 228"/>
                <a:gd name="T38" fmla="*/ 0 w 230"/>
                <a:gd name="T39" fmla="*/ 0 h 228"/>
                <a:gd name="T40" fmla="*/ 0 w 230"/>
                <a:gd name="T41" fmla="*/ 0 h 228"/>
                <a:gd name="T42" fmla="*/ 0 w 230"/>
                <a:gd name="T43" fmla="*/ 0 h 228"/>
                <a:gd name="T44" fmla="*/ 0 w 230"/>
                <a:gd name="T45" fmla="*/ 0 h 228"/>
                <a:gd name="T46" fmla="*/ 0 w 230"/>
                <a:gd name="T47" fmla="*/ 0 h 228"/>
                <a:gd name="T48" fmla="*/ 0 w 230"/>
                <a:gd name="T49" fmla="*/ 0 h 228"/>
                <a:gd name="T50" fmla="*/ 0 w 230"/>
                <a:gd name="T51" fmla="*/ 0 h 228"/>
                <a:gd name="T52" fmla="*/ 0 w 230"/>
                <a:gd name="T53" fmla="*/ 0 h 228"/>
                <a:gd name="T54" fmla="*/ 0 w 230"/>
                <a:gd name="T55" fmla="*/ 0 h 228"/>
                <a:gd name="T56" fmla="*/ 0 w 230"/>
                <a:gd name="T57" fmla="*/ 0 h 228"/>
                <a:gd name="T58" fmla="*/ 0 w 230"/>
                <a:gd name="T59" fmla="*/ 0 h 2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0"/>
                <a:gd name="T91" fmla="*/ 0 h 228"/>
                <a:gd name="T92" fmla="*/ 230 w 230"/>
                <a:gd name="T93" fmla="*/ 228 h 2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0" h="228">
                  <a:moveTo>
                    <a:pt x="225" y="87"/>
                  </a:moveTo>
                  <a:lnTo>
                    <a:pt x="229" y="111"/>
                  </a:lnTo>
                  <a:lnTo>
                    <a:pt x="225" y="87"/>
                  </a:lnTo>
                  <a:lnTo>
                    <a:pt x="221" y="65"/>
                  </a:lnTo>
                  <a:lnTo>
                    <a:pt x="205" y="42"/>
                  </a:lnTo>
                  <a:lnTo>
                    <a:pt x="186" y="22"/>
                  </a:lnTo>
                  <a:lnTo>
                    <a:pt x="163" y="11"/>
                  </a:lnTo>
                  <a:lnTo>
                    <a:pt x="140" y="3"/>
                  </a:lnTo>
                  <a:lnTo>
                    <a:pt x="113" y="0"/>
                  </a:lnTo>
                  <a:lnTo>
                    <a:pt x="88" y="3"/>
                  </a:lnTo>
                  <a:lnTo>
                    <a:pt x="65" y="11"/>
                  </a:lnTo>
                  <a:lnTo>
                    <a:pt x="43" y="22"/>
                  </a:lnTo>
                  <a:lnTo>
                    <a:pt x="23" y="42"/>
                  </a:lnTo>
                  <a:lnTo>
                    <a:pt x="11" y="65"/>
                  </a:lnTo>
                  <a:lnTo>
                    <a:pt x="4" y="87"/>
                  </a:lnTo>
                  <a:lnTo>
                    <a:pt x="0" y="111"/>
                  </a:lnTo>
                  <a:lnTo>
                    <a:pt x="4" y="139"/>
                  </a:lnTo>
                  <a:lnTo>
                    <a:pt x="11" y="161"/>
                  </a:lnTo>
                  <a:lnTo>
                    <a:pt x="23" y="184"/>
                  </a:lnTo>
                  <a:lnTo>
                    <a:pt x="43" y="200"/>
                  </a:lnTo>
                  <a:lnTo>
                    <a:pt x="65" y="216"/>
                  </a:lnTo>
                  <a:lnTo>
                    <a:pt x="88" y="224"/>
                  </a:lnTo>
                  <a:lnTo>
                    <a:pt x="113" y="227"/>
                  </a:lnTo>
                  <a:lnTo>
                    <a:pt x="140" y="224"/>
                  </a:lnTo>
                  <a:lnTo>
                    <a:pt x="163" y="216"/>
                  </a:lnTo>
                  <a:lnTo>
                    <a:pt x="186" y="200"/>
                  </a:lnTo>
                  <a:lnTo>
                    <a:pt x="205" y="184"/>
                  </a:lnTo>
                  <a:lnTo>
                    <a:pt x="221" y="161"/>
                  </a:lnTo>
                  <a:lnTo>
                    <a:pt x="225" y="139"/>
                  </a:lnTo>
                  <a:lnTo>
                    <a:pt x="229" y="111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5" name="Line 634"/>
            <p:cNvSpPr>
              <a:spLocks noChangeShapeType="1"/>
            </p:cNvSpPr>
            <p:nvPr/>
          </p:nvSpPr>
          <p:spPr bwMode="auto">
            <a:xfrm flipV="1">
              <a:off x="2214" y="2392"/>
              <a:ext cx="38" cy="3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6" name="Line 635"/>
            <p:cNvSpPr>
              <a:spLocks noChangeShapeType="1"/>
            </p:cNvSpPr>
            <p:nvPr/>
          </p:nvSpPr>
          <p:spPr bwMode="auto">
            <a:xfrm flipH="1">
              <a:off x="2214" y="2451"/>
              <a:ext cx="38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7" name="Line 636"/>
            <p:cNvSpPr>
              <a:spLocks noChangeShapeType="1"/>
            </p:cNvSpPr>
            <p:nvPr/>
          </p:nvSpPr>
          <p:spPr bwMode="auto">
            <a:xfrm>
              <a:off x="2215" y="2505"/>
              <a:ext cx="36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8" name="Line 637"/>
            <p:cNvSpPr>
              <a:spLocks noChangeShapeType="1"/>
            </p:cNvSpPr>
            <p:nvPr/>
          </p:nvSpPr>
          <p:spPr bwMode="auto">
            <a:xfrm flipH="1">
              <a:off x="2214" y="2470"/>
              <a:ext cx="38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9" name="Line 638"/>
            <p:cNvSpPr>
              <a:spLocks noChangeShapeType="1"/>
            </p:cNvSpPr>
            <p:nvPr/>
          </p:nvSpPr>
          <p:spPr bwMode="auto">
            <a:xfrm>
              <a:off x="2215" y="2487"/>
              <a:ext cx="36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0" name="Line 639"/>
            <p:cNvSpPr>
              <a:spLocks noChangeShapeType="1"/>
            </p:cNvSpPr>
            <p:nvPr/>
          </p:nvSpPr>
          <p:spPr bwMode="auto">
            <a:xfrm flipH="1">
              <a:off x="2726" y="2647"/>
              <a:ext cx="34" cy="32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1" name="Line 640"/>
            <p:cNvSpPr>
              <a:spLocks noChangeShapeType="1"/>
            </p:cNvSpPr>
            <p:nvPr/>
          </p:nvSpPr>
          <p:spPr bwMode="auto">
            <a:xfrm flipV="1">
              <a:off x="2731" y="2612"/>
              <a:ext cx="35" cy="36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2" name="Line 641"/>
            <p:cNvSpPr>
              <a:spLocks noChangeShapeType="1"/>
            </p:cNvSpPr>
            <p:nvPr/>
          </p:nvSpPr>
          <p:spPr bwMode="auto">
            <a:xfrm flipV="1">
              <a:off x="2734" y="2574"/>
              <a:ext cx="38" cy="42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3" name="Line 642"/>
            <p:cNvSpPr>
              <a:spLocks noChangeShapeType="1"/>
            </p:cNvSpPr>
            <p:nvPr/>
          </p:nvSpPr>
          <p:spPr bwMode="auto">
            <a:xfrm flipV="1">
              <a:off x="2838" y="2504"/>
              <a:ext cx="6" cy="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4" name="Line 643"/>
            <p:cNvSpPr>
              <a:spLocks noChangeShapeType="1"/>
            </p:cNvSpPr>
            <p:nvPr/>
          </p:nvSpPr>
          <p:spPr bwMode="auto">
            <a:xfrm flipH="1">
              <a:off x="2735" y="2476"/>
              <a:ext cx="110" cy="10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5" name="Line 644"/>
            <p:cNvSpPr>
              <a:spLocks noChangeShapeType="1"/>
            </p:cNvSpPr>
            <p:nvPr/>
          </p:nvSpPr>
          <p:spPr bwMode="auto">
            <a:xfrm flipV="1">
              <a:off x="2741" y="2448"/>
              <a:ext cx="101" cy="102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6" name="Line 645"/>
            <p:cNvSpPr>
              <a:spLocks noChangeShapeType="1"/>
            </p:cNvSpPr>
            <p:nvPr/>
          </p:nvSpPr>
          <p:spPr bwMode="auto">
            <a:xfrm flipH="1">
              <a:off x="2748" y="2455"/>
              <a:ext cx="60" cy="5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7" name="Line 646"/>
            <p:cNvSpPr>
              <a:spLocks noChangeShapeType="1"/>
            </p:cNvSpPr>
            <p:nvPr/>
          </p:nvSpPr>
          <p:spPr bwMode="auto">
            <a:xfrm flipH="1">
              <a:off x="2725" y="2681"/>
              <a:ext cx="30" cy="3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8" name="Line 647"/>
            <p:cNvSpPr>
              <a:spLocks noChangeShapeType="1"/>
            </p:cNvSpPr>
            <p:nvPr/>
          </p:nvSpPr>
          <p:spPr bwMode="auto">
            <a:xfrm flipH="1">
              <a:off x="2723" y="2716"/>
              <a:ext cx="27" cy="26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9" name="Line 648"/>
            <p:cNvSpPr>
              <a:spLocks noChangeShapeType="1"/>
            </p:cNvSpPr>
            <p:nvPr/>
          </p:nvSpPr>
          <p:spPr bwMode="auto">
            <a:xfrm flipH="1">
              <a:off x="2720" y="2751"/>
              <a:ext cx="25" cy="23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0" name="Line 649"/>
            <p:cNvSpPr>
              <a:spLocks noChangeShapeType="1"/>
            </p:cNvSpPr>
            <p:nvPr/>
          </p:nvSpPr>
          <p:spPr bwMode="auto">
            <a:xfrm flipH="1">
              <a:off x="2719" y="2786"/>
              <a:ext cx="20" cy="1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1" name="Line 650"/>
            <p:cNvSpPr>
              <a:spLocks noChangeShapeType="1"/>
            </p:cNvSpPr>
            <p:nvPr/>
          </p:nvSpPr>
          <p:spPr bwMode="auto">
            <a:xfrm flipV="1">
              <a:off x="2726" y="2819"/>
              <a:ext cx="6" cy="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2" name="Line 651"/>
            <p:cNvSpPr>
              <a:spLocks noChangeShapeType="1"/>
            </p:cNvSpPr>
            <p:nvPr/>
          </p:nvSpPr>
          <p:spPr bwMode="auto">
            <a:xfrm>
              <a:off x="2736" y="2593"/>
              <a:ext cx="29" cy="2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3" name="Line 652"/>
            <p:cNvSpPr>
              <a:spLocks noChangeShapeType="1"/>
            </p:cNvSpPr>
            <p:nvPr/>
          </p:nvSpPr>
          <p:spPr bwMode="auto">
            <a:xfrm flipH="1" flipV="1">
              <a:off x="2733" y="2618"/>
              <a:ext cx="28" cy="3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4" name="Line 653"/>
            <p:cNvSpPr>
              <a:spLocks noChangeShapeType="1"/>
            </p:cNvSpPr>
            <p:nvPr/>
          </p:nvSpPr>
          <p:spPr bwMode="auto">
            <a:xfrm>
              <a:off x="2731" y="2647"/>
              <a:ext cx="25" cy="24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5" name="Line 654"/>
            <p:cNvSpPr>
              <a:spLocks noChangeShapeType="1"/>
            </p:cNvSpPr>
            <p:nvPr/>
          </p:nvSpPr>
          <p:spPr bwMode="auto">
            <a:xfrm flipH="1" flipV="1">
              <a:off x="2728" y="2674"/>
              <a:ext cx="26" cy="24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6" name="Line 655"/>
            <p:cNvSpPr>
              <a:spLocks noChangeShapeType="1"/>
            </p:cNvSpPr>
            <p:nvPr/>
          </p:nvSpPr>
          <p:spPr bwMode="auto">
            <a:xfrm>
              <a:off x="2727" y="2701"/>
              <a:ext cx="21" cy="2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7" name="Line 656"/>
            <p:cNvSpPr>
              <a:spLocks noChangeShapeType="1"/>
            </p:cNvSpPr>
            <p:nvPr/>
          </p:nvSpPr>
          <p:spPr bwMode="auto">
            <a:xfrm flipH="1" flipV="1">
              <a:off x="2723" y="2727"/>
              <a:ext cx="22" cy="22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8" name="Line 657"/>
            <p:cNvSpPr>
              <a:spLocks noChangeShapeType="1"/>
            </p:cNvSpPr>
            <p:nvPr/>
          </p:nvSpPr>
          <p:spPr bwMode="auto">
            <a:xfrm>
              <a:off x="2723" y="2755"/>
              <a:ext cx="17" cy="1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9" name="Line 658"/>
            <p:cNvSpPr>
              <a:spLocks noChangeShapeType="1"/>
            </p:cNvSpPr>
            <p:nvPr/>
          </p:nvSpPr>
          <p:spPr bwMode="auto">
            <a:xfrm flipH="1" flipV="1">
              <a:off x="2720" y="2782"/>
              <a:ext cx="17" cy="1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0" name="Line 659"/>
            <p:cNvSpPr>
              <a:spLocks noChangeShapeType="1"/>
            </p:cNvSpPr>
            <p:nvPr/>
          </p:nvSpPr>
          <p:spPr bwMode="auto">
            <a:xfrm>
              <a:off x="2721" y="2813"/>
              <a:ext cx="10" cy="1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1" name="Line 660"/>
            <p:cNvSpPr>
              <a:spLocks noChangeShapeType="1"/>
            </p:cNvSpPr>
            <p:nvPr/>
          </p:nvSpPr>
          <p:spPr bwMode="auto">
            <a:xfrm>
              <a:off x="2738" y="2567"/>
              <a:ext cx="30" cy="3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2" name="Line 661"/>
            <p:cNvSpPr>
              <a:spLocks noChangeShapeType="1"/>
            </p:cNvSpPr>
            <p:nvPr/>
          </p:nvSpPr>
          <p:spPr bwMode="auto">
            <a:xfrm flipH="1" flipV="1">
              <a:off x="2741" y="2540"/>
              <a:ext cx="33" cy="33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3" name="Line 662"/>
            <p:cNvSpPr>
              <a:spLocks noChangeShapeType="1"/>
            </p:cNvSpPr>
            <p:nvPr/>
          </p:nvSpPr>
          <p:spPr bwMode="auto">
            <a:xfrm>
              <a:off x="2747" y="2517"/>
              <a:ext cx="33" cy="33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4" name="Line 663"/>
            <p:cNvSpPr>
              <a:spLocks noChangeShapeType="1"/>
            </p:cNvSpPr>
            <p:nvPr/>
          </p:nvSpPr>
          <p:spPr bwMode="auto">
            <a:xfrm flipH="1" flipV="1">
              <a:off x="2754" y="2495"/>
              <a:ext cx="38" cy="3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5" name="Line 664"/>
            <p:cNvSpPr>
              <a:spLocks noChangeShapeType="1"/>
            </p:cNvSpPr>
            <p:nvPr/>
          </p:nvSpPr>
          <p:spPr bwMode="auto">
            <a:xfrm>
              <a:off x="2767" y="2477"/>
              <a:ext cx="40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6" name="Line 665"/>
            <p:cNvSpPr>
              <a:spLocks noChangeShapeType="1"/>
            </p:cNvSpPr>
            <p:nvPr/>
          </p:nvSpPr>
          <p:spPr bwMode="auto">
            <a:xfrm flipH="1" flipV="1">
              <a:off x="2781" y="2464"/>
              <a:ext cx="50" cy="4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7" name="Line 666"/>
            <p:cNvSpPr>
              <a:spLocks noChangeShapeType="1"/>
            </p:cNvSpPr>
            <p:nvPr/>
          </p:nvSpPr>
          <p:spPr bwMode="auto">
            <a:xfrm>
              <a:off x="2803" y="2455"/>
              <a:ext cx="41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8" name="Line 667"/>
            <p:cNvSpPr>
              <a:spLocks noChangeShapeType="1"/>
            </p:cNvSpPr>
            <p:nvPr/>
          </p:nvSpPr>
          <p:spPr bwMode="auto">
            <a:xfrm flipH="1" flipV="1">
              <a:off x="2825" y="2450"/>
              <a:ext cx="20" cy="1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9" name="Freeform 668"/>
            <p:cNvSpPr>
              <a:spLocks noChangeArrowheads="1"/>
            </p:cNvSpPr>
            <p:nvPr/>
          </p:nvSpPr>
          <p:spPr bwMode="auto">
            <a:xfrm>
              <a:off x="2844" y="2437"/>
              <a:ext cx="62" cy="83"/>
            </a:xfrm>
            <a:custGeom>
              <a:avLst/>
              <a:gdLst>
                <a:gd name="T0" fmla="*/ 0 w 274"/>
                <a:gd name="T1" fmla="*/ 0 h 368"/>
                <a:gd name="T2" fmla="*/ 0 w 274"/>
                <a:gd name="T3" fmla="*/ 0 h 368"/>
                <a:gd name="T4" fmla="*/ 0 w 274"/>
                <a:gd name="T5" fmla="*/ 0 h 368"/>
                <a:gd name="T6" fmla="*/ 0 w 274"/>
                <a:gd name="T7" fmla="*/ 0 h 368"/>
                <a:gd name="T8" fmla="*/ 0 w 274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368"/>
                <a:gd name="T17" fmla="*/ 274 w 274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368">
                  <a:moveTo>
                    <a:pt x="0" y="47"/>
                  </a:moveTo>
                  <a:lnTo>
                    <a:pt x="0" y="0"/>
                  </a:lnTo>
                  <a:lnTo>
                    <a:pt x="273" y="0"/>
                  </a:lnTo>
                  <a:lnTo>
                    <a:pt x="273" y="367"/>
                  </a:lnTo>
                  <a:lnTo>
                    <a:pt x="0" y="367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0" name="Freeform 669"/>
            <p:cNvSpPr>
              <a:spLocks noChangeArrowheads="1"/>
            </p:cNvSpPr>
            <p:nvPr/>
          </p:nvSpPr>
          <p:spPr bwMode="auto">
            <a:xfrm>
              <a:off x="2844" y="2448"/>
              <a:ext cx="1" cy="73"/>
            </a:xfrm>
            <a:custGeom>
              <a:avLst/>
              <a:gdLst>
                <a:gd name="T0" fmla="*/ 0 w 1"/>
                <a:gd name="T1" fmla="*/ 0 h 321"/>
                <a:gd name="T2" fmla="*/ 0 w 1"/>
                <a:gd name="T3" fmla="*/ 0 h 321"/>
                <a:gd name="T4" fmla="*/ 0 w 1"/>
                <a:gd name="T5" fmla="*/ 0 h 321"/>
                <a:gd name="T6" fmla="*/ 0 60000 65536"/>
                <a:gd name="T7" fmla="*/ 0 60000 65536"/>
                <a:gd name="T8" fmla="*/ 0 60000 65536"/>
                <a:gd name="T9" fmla="*/ 0 w 1"/>
                <a:gd name="T10" fmla="*/ 0 h 321"/>
                <a:gd name="T11" fmla="*/ 1 w 1"/>
                <a:gd name="T12" fmla="*/ 321 h 3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1">
                  <a:moveTo>
                    <a:pt x="0" y="0"/>
                  </a:moveTo>
                  <a:lnTo>
                    <a:pt x="0" y="274"/>
                  </a:lnTo>
                  <a:lnTo>
                    <a:pt x="0" y="32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1" name="Freeform 670"/>
            <p:cNvSpPr>
              <a:spLocks noChangeArrowheads="1"/>
            </p:cNvSpPr>
            <p:nvPr/>
          </p:nvSpPr>
          <p:spPr bwMode="auto">
            <a:xfrm>
              <a:off x="2720" y="2448"/>
              <a:ext cx="124" cy="381"/>
            </a:xfrm>
            <a:custGeom>
              <a:avLst/>
              <a:gdLst>
                <a:gd name="T0" fmla="*/ 0 w 549"/>
                <a:gd name="T1" fmla="*/ 0 h 1680"/>
                <a:gd name="T2" fmla="*/ 0 w 549"/>
                <a:gd name="T3" fmla="*/ 0 h 1680"/>
                <a:gd name="T4" fmla="*/ 0 w 549"/>
                <a:gd name="T5" fmla="*/ 0 h 1680"/>
                <a:gd name="T6" fmla="*/ 0 w 549"/>
                <a:gd name="T7" fmla="*/ 0 h 1680"/>
                <a:gd name="T8" fmla="*/ 0 w 549"/>
                <a:gd name="T9" fmla="*/ 0 h 1680"/>
                <a:gd name="T10" fmla="*/ 0 w 549"/>
                <a:gd name="T11" fmla="*/ 0 h 1680"/>
                <a:gd name="T12" fmla="*/ 0 w 549"/>
                <a:gd name="T13" fmla="*/ 0 h 1680"/>
                <a:gd name="T14" fmla="*/ 0 w 549"/>
                <a:gd name="T15" fmla="*/ 0 h 1680"/>
                <a:gd name="T16" fmla="*/ 0 w 549"/>
                <a:gd name="T17" fmla="*/ 0 h 1680"/>
                <a:gd name="T18" fmla="*/ 0 w 549"/>
                <a:gd name="T19" fmla="*/ 0 h 1680"/>
                <a:gd name="T20" fmla="*/ 0 w 549"/>
                <a:gd name="T21" fmla="*/ 0 h 1680"/>
                <a:gd name="T22" fmla="*/ 0 w 549"/>
                <a:gd name="T23" fmla="*/ 0 h 1680"/>
                <a:gd name="T24" fmla="*/ 0 w 549"/>
                <a:gd name="T25" fmla="*/ 0 h 1680"/>
                <a:gd name="T26" fmla="*/ 0 w 549"/>
                <a:gd name="T27" fmla="*/ 0 h 1680"/>
                <a:gd name="T28" fmla="*/ 0 w 549"/>
                <a:gd name="T29" fmla="*/ 0 h 1680"/>
                <a:gd name="T30" fmla="*/ 0 w 549"/>
                <a:gd name="T31" fmla="*/ 0 h 1680"/>
                <a:gd name="T32" fmla="*/ 0 w 549"/>
                <a:gd name="T33" fmla="*/ 0 h 1680"/>
                <a:gd name="T34" fmla="*/ 0 w 549"/>
                <a:gd name="T35" fmla="*/ 0 h 1680"/>
                <a:gd name="T36" fmla="*/ 0 w 549"/>
                <a:gd name="T37" fmla="*/ 0 h 1680"/>
                <a:gd name="T38" fmla="*/ 0 w 549"/>
                <a:gd name="T39" fmla="*/ 0 h 1680"/>
                <a:gd name="T40" fmla="*/ 0 w 549"/>
                <a:gd name="T41" fmla="*/ 0 h 1680"/>
                <a:gd name="T42" fmla="*/ 0 w 549"/>
                <a:gd name="T43" fmla="*/ 0 h 1680"/>
                <a:gd name="T44" fmla="*/ 0 w 549"/>
                <a:gd name="T45" fmla="*/ 0 h 1680"/>
                <a:gd name="T46" fmla="*/ 0 w 549"/>
                <a:gd name="T47" fmla="*/ 0 h 1680"/>
                <a:gd name="T48" fmla="*/ 0 w 549"/>
                <a:gd name="T49" fmla="*/ 0 h 1680"/>
                <a:gd name="T50" fmla="*/ 0 w 549"/>
                <a:gd name="T51" fmla="*/ 0 h 1680"/>
                <a:gd name="T52" fmla="*/ 0 w 549"/>
                <a:gd name="T53" fmla="*/ 0 h 1680"/>
                <a:gd name="T54" fmla="*/ 0 w 549"/>
                <a:gd name="T55" fmla="*/ 0 h 1680"/>
                <a:gd name="T56" fmla="*/ 0 w 549"/>
                <a:gd name="T57" fmla="*/ 0 h 1680"/>
                <a:gd name="T58" fmla="*/ 0 w 549"/>
                <a:gd name="T59" fmla="*/ 0 h 1680"/>
                <a:gd name="T60" fmla="*/ 0 w 549"/>
                <a:gd name="T61" fmla="*/ 0 h 1680"/>
                <a:gd name="T62" fmla="*/ 0 w 549"/>
                <a:gd name="T63" fmla="*/ 0 h 1680"/>
                <a:gd name="T64" fmla="*/ 0 w 549"/>
                <a:gd name="T65" fmla="*/ 0 h 1680"/>
                <a:gd name="T66" fmla="*/ 0 w 549"/>
                <a:gd name="T67" fmla="*/ 0 h 1680"/>
                <a:gd name="T68" fmla="*/ 0 w 549"/>
                <a:gd name="T69" fmla="*/ 0 h 1680"/>
                <a:gd name="T70" fmla="*/ 0 w 549"/>
                <a:gd name="T71" fmla="*/ 0 h 1680"/>
                <a:gd name="T72" fmla="*/ 0 w 549"/>
                <a:gd name="T73" fmla="*/ 0 h 1680"/>
                <a:gd name="T74" fmla="*/ 0 w 549"/>
                <a:gd name="T75" fmla="*/ 0 h 1680"/>
                <a:gd name="T76" fmla="*/ 0 w 549"/>
                <a:gd name="T77" fmla="*/ 0 h 1680"/>
                <a:gd name="T78" fmla="*/ 0 w 549"/>
                <a:gd name="T79" fmla="*/ 0 h 1680"/>
                <a:gd name="T80" fmla="*/ 0 w 549"/>
                <a:gd name="T81" fmla="*/ 0 h 1680"/>
                <a:gd name="T82" fmla="*/ 0 w 549"/>
                <a:gd name="T83" fmla="*/ 0 h 1680"/>
                <a:gd name="T84" fmla="*/ 0 w 549"/>
                <a:gd name="T85" fmla="*/ 0 h 1680"/>
                <a:gd name="T86" fmla="*/ 0 w 549"/>
                <a:gd name="T87" fmla="*/ 0 h 1680"/>
                <a:gd name="T88" fmla="*/ 0 w 549"/>
                <a:gd name="T89" fmla="*/ 0 h 1680"/>
                <a:gd name="T90" fmla="*/ 0 w 549"/>
                <a:gd name="T91" fmla="*/ 0 h 1680"/>
                <a:gd name="T92" fmla="*/ 0 w 549"/>
                <a:gd name="T93" fmla="*/ 0 h 1680"/>
                <a:gd name="T94" fmla="*/ 0 w 549"/>
                <a:gd name="T95" fmla="*/ 0 h 16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9"/>
                <a:gd name="T145" fmla="*/ 0 h 1680"/>
                <a:gd name="T146" fmla="*/ 549 w 549"/>
                <a:gd name="T147" fmla="*/ 1680 h 16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9" h="1680">
                  <a:moveTo>
                    <a:pt x="548" y="0"/>
                  </a:moveTo>
                  <a:lnTo>
                    <a:pt x="486" y="11"/>
                  </a:lnTo>
                  <a:lnTo>
                    <a:pt x="436" y="15"/>
                  </a:lnTo>
                  <a:lnTo>
                    <a:pt x="398" y="26"/>
                  </a:lnTo>
                  <a:lnTo>
                    <a:pt x="362" y="34"/>
                  </a:lnTo>
                  <a:lnTo>
                    <a:pt x="336" y="45"/>
                  </a:lnTo>
                  <a:lnTo>
                    <a:pt x="316" y="53"/>
                  </a:lnTo>
                  <a:lnTo>
                    <a:pt x="301" y="61"/>
                  </a:lnTo>
                  <a:lnTo>
                    <a:pt x="285" y="69"/>
                  </a:lnTo>
                  <a:lnTo>
                    <a:pt x="273" y="77"/>
                  </a:lnTo>
                  <a:lnTo>
                    <a:pt x="259" y="84"/>
                  </a:lnTo>
                  <a:lnTo>
                    <a:pt x="243" y="91"/>
                  </a:lnTo>
                  <a:lnTo>
                    <a:pt x="231" y="107"/>
                  </a:lnTo>
                  <a:lnTo>
                    <a:pt x="220" y="115"/>
                  </a:lnTo>
                  <a:lnTo>
                    <a:pt x="208" y="126"/>
                  </a:lnTo>
                  <a:lnTo>
                    <a:pt x="197" y="142"/>
                  </a:lnTo>
                  <a:lnTo>
                    <a:pt x="181" y="154"/>
                  </a:lnTo>
                  <a:lnTo>
                    <a:pt x="173" y="169"/>
                  </a:lnTo>
                  <a:lnTo>
                    <a:pt x="162" y="188"/>
                  </a:lnTo>
                  <a:lnTo>
                    <a:pt x="154" y="211"/>
                  </a:lnTo>
                  <a:lnTo>
                    <a:pt x="143" y="230"/>
                  </a:lnTo>
                  <a:lnTo>
                    <a:pt x="134" y="254"/>
                  </a:lnTo>
                  <a:lnTo>
                    <a:pt x="127" y="276"/>
                  </a:lnTo>
                  <a:lnTo>
                    <a:pt x="120" y="304"/>
                  </a:lnTo>
                  <a:lnTo>
                    <a:pt x="112" y="334"/>
                  </a:lnTo>
                  <a:lnTo>
                    <a:pt x="104" y="366"/>
                  </a:lnTo>
                  <a:lnTo>
                    <a:pt x="96" y="400"/>
                  </a:lnTo>
                  <a:lnTo>
                    <a:pt x="92" y="438"/>
                  </a:lnTo>
                  <a:lnTo>
                    <a:pt x="89" y="473"/>
                  </a:lnTo>
                  <a:lnTo>
                    <a:pt x="81" y="519"/>
                  </a:lnTo>
                  <a:lnTo>
                    <a:pt x="72" y="562"/>
                  </a:lnTo>
                  <a:lnTo>
                    <a:pt x="70" y="615"/>
                  </a:lnTo>
                  <a:lnTo>
                    <a:pt x="66" y="666"/>
                  </a:lnTo>
                  <a:lnTo>
                    <a:pt x="61" y="727"/>
                  </a:lnTo>
                  <a:lnTo>
                    <a:pt x="53" y="786"/>
                  </a:lnTo>
                  <a:lnTo>
                    <a:pt x="50" y="847"/>
                  </a:lnTo>
                  <a:lnTo>
                    <a:pt x="47" y="916"/>
                  </a:lnTo>
                  <a:lnTo>
                    <a:pt x="38" y="982"/>
                  </a:lnTo>
                  <a:lnTo>
                    <a:pt x="31" y="1051"/>
                  </a:lnTo>
                  <a:lnTo>
                    <a:pt x="31" y="1117"/>
                  </a:lnTo>
                  <a:lnTo>
                    <a:pt x="23" y="1179"/>
                  </a:lnTo>
                  <a:lnTo>
                    <a:pt x="15" y="1244"/>
                  </a:lnTo>
                  <a:lnTo>
                    <a:pt x="15" y="1305"/>
                  </a:lnTo>
                  <a:lnTo>
                    <a:pt x="12" y="1363"/>
                  </a:lnTo>
                  <a:lnTo>
                    <a:pt x="4" y="1417"/>
                  </a:lnTo>
                  <a:lnTo>
                    <a:pt x="4" y="1463"/>
                  </a:lnTo>
                  <a:lnTo>
                    <a:pt x="0" y="1510"/>
                  </a:lnTo>
                  <a:lnTo>
                    <a:pt x="0" y="1552"/>
                  </a:lnTo>
                  <a:lnTo>
                    <a:pt x="0" y="1587"/>
                  </a:lnTo>
                  <a:lnTo>
                    <a:pt x="4" y="1610"/>
                  </a:lnTo>
                  <a:lnTo>
                    <a:pt x="12" y="1632"/>
                  </a:lnTo>
                  <a:lnTo>
                    <a:pt x="15" y="1649"/>
                  </a:lnTo>
                  <a:lnTo>
                    <a:pt x="15" y="1660"/>
                  </a:lnTo>
                  <a:lnTo>
                    <a:pt x="23" y="1668"/>
                  </a:lnTo>
                  <a:lnTo>
                    <a:pt x="31" y="1675"/>
                  </a:lnTo>
                  <a:lnTo>
                    <a:pt x="38" y="1679"/>
                  </a:lnTo>
                  <a:lnTo>
                    <a:pt x="42" y="1679"/>
                  </a:lnTo>
                  <a:lnTo>
                    <a:pt x="47" y="1675"/>
                  </a:lnTo>
                  <a:lnTo>
                    <a:pt x="50" y="1660"/>
                  </a:lnTo>
                  <a:lnTo>
                    <a:pt x="53" y="1649"/>
                  </a:lnTo>
                  <a:lnTo>
                    <a:pt x="58" y="1630"/>
                  </a:lnTo>
                  <a:lnTo>
                    <a:pt x="61" y="1602"/>
                  </a:lnTo>
                  <a:lnTo>
                    <a:pt x="66" y="1567"/>
                  </a:lnTo>
                  <a:lnTo>
                    <a:pt x="72" y="1525"/>
                  </a:lnTo>
                  <a:lnTo>
                    <a:pt x="81" y="1479"/>
                  </a:lnTo>
                  <a:lnTo>
                    <a:pt x="89" y="1428"/>
                  </a:lnTo>
                  <a:lnTo>
                    <a:pt x="96" y="1371"/>
                  </a:lnTo>
                  <a:lnTo>
                    <a:pt x="108" y="1313"/>
                  </a:lnTo>
                  <a:lnTo>
                    <a:pt x="120" y="1240"/>
                  </a:lnTo>
                  <a:lnTo>
                    <a:pt x="131" y="1174"/>
                  </a:lnTo>
                  <a:lnTo>
                    <a:pt x="143" y="1101"/>
                  </a:lnTo>
                  <a:lnTo>
                    <a:pt x="150" y="1024"/>
                  </a:lnTo>
                  <a:lnTo>
                    <a:pt x="166" y="947"/>
                  </a:lnTo>
                  <a:lnTo>
                    <a:pt x="177" y="874"/>
                  </a:lnTo>
                  <a:lnTo>
                    <a:pt x="186" y="800"/>
                  </a:lnTo>
                  <a:lnTo>
                    <a:pt x="197" y="732"/>
                  </a:lnTo>
                  <a:lnTo>
                    <a:pt x="212" y="666"/>
                  </a:lnTo>
                  <a:lnTo>
                    <a:pt x="224" y="612"/>
                  </a:lnTo>
                  <a:lnTo>
                    <a:pt x="231" y="558"/>
                  </a:lnTo>
                  <a:lnTo>
                    <a:pt x="243" y="519"/>
                  </a:lnTo>
                  <a:lnTo>
                    <a:pt x="254" y="485"/>
                  </a:lnTo>
                  <a:lnTo>
                    <a:pt x="263" y="454"/>
                  </a:lnTo>
                  <a:lnTo>
                    <a:pt x="273" y="427"/>
                  </a:lnTo>
                  <a:lnTo>
                    <a:pt x="285" y="408"/>
                  </a:lnTo>
                  <a:lnTo>
                    <a:pt x="297" y="389"/>
                  </a:lnTo>
                  <a:lnTo>
                    <a:pt x="308" y="369"/>
                  </a:lnTo>
                  <a:lnTo>
                    <a:pt x="320" y="353"/>
                  </a:lnTo>
                  <a:lnTo>
                    <a:pt x="336" y="338"/>
                  </a:lnTo>
                  <a:lnTo>
                    <a:pt x="355" y="323"/>
                  </a:lnTo>
                  <a:lnTo>
                    <a:pt x="381" y="312"/>
                  </a:lnTo>
                  <a:lnTo>
                    <a:pt x="409" y="300"/>
                  </a:lnTo>
                  <a:lnTo>
                    <a:pt x="444" y="288"/>
                  </a:lnTo>
                  <a:lnTo>
                    <a:pt x="490" y="281"/>
                  </a:lnTo>
                  <a:lnTo>
                    <a:pt x="548" y="273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2" name="Freeform 671"/>
            <p:cNvSpPr>
              <a:spLocks noChangeArrowheads="1"/>
            </p:cNvSpPr>
            <p:nvPr/>
          </p:nvSpPr>
          <p:spPr bwMode="auto">
            <a:xfrm>
              <a:off x="2849" y="2386"/>
              <a:ext cx="53" cy="52"/>
            </a:xfrm>
            <a:custGeom>
              <a:avLst/>
              <a:gdLst>
                <a:gd name="T0" fmla="*/ 0 w 232"/>
                <a:gd name="T1" fmla="*/ 0 h 228"/>
                <a:gd name="T2" fmla="*/ 0 w 232"/>
                <a:gd name="T3" fmla="*/ 0 h 228"/>
                <a:gd name="T4" fmla="*/ 0 w 232"/>
                <a:gd name="T5" fmla="*/ 0 h 228"/>
                <a:gd name="T6" fmla="*/ 0 w 232"/>
                <a:gd name="T7" fmla="*/ 0 h 228"/>
                <a:gd name="T8" fmla="*/ 0 w 232"/>
                <a:gd name="T9" fmla="*/ 0 h 228"/>
                <a:gd name="T10" fmla="*/ 0 w 232"/>
                <a:gd name="T11" fmla="*/ 0 h 228"/>
                <a:gd name="T12" fmla="*/ 0 w 232"/>
                <a:gd name="T13" fmla="*/ 0 h 228"/>
                <a:gd name="T14" fmla="*/ 0 w 232"/>
                <a:gd name="T15" fmla="*/ 0 h 228"/>
                <a:gd name="T16" fmla="*/ 0 w 232"/>
                <a:gd name="T17" fmla="*/ 0 h 228"/>
                <a:gd name="T18" fmla="*/ 0 w 232"/>
                <a:gd name="T19" fmla="*/ 0 h 228"/>
                <a:gd name="T20" fmla="*/ 0 w 232"/>
                <a:gd name="T21" fmla="*/ 0 h 228"/>
                <a:gd name="T22" fmla="*/ 0 w 232"/>
                <a:gd name="T23" fmla="*/ 0 h 228"/>
                <a:gd name="T24" fmla="*/ 0 w 232"/>
                <a:gd name="T25" fmla="*/ 0 h 228"/>
                <a:gd name="T26" fmla="*/ 0 w 232"/>
                <a:gd name="T27" fmla="*/ 0 h 228"/>
                <a:gd name="T28" fmla="*/ 0 w 232"/>
                <a:gd name="T29" fmla="*/ 0 h 228"/>
                <a:gd name="T30" fmla="*/ 0 w 232"/>
                <a:gd name="T31" fmla="*/ 0 h 228"/>
                <a:gd name="T32" fmla="*/ 0 w 232"/>
                <a:gd name="T33" fmla="*/ 0 h 228"/>
                <a:gd name="T34" fmla="*/ 0 w 232"/>
                <a:gd name="T35" fmla="*/ 0 h 228"/>
                <a:gd name="T36" fmla="*/ 0 w 232"/>
                <a:gd name="T37" fmla="*/ 0 h 228"/>
                <a:gd name="T38" fmla="*/ 0 w 232"/>
                <a:gd name="T39" fmla="*/ 0 h 228"/>
                <a:gd name="T40" fmla="*/ 0 w 232"/>
                <a:gd name="T41" fmla="*/ 0 h 228"/>
                <a:gd name="T42" fmla="*/ 0 w 232"/>
                <a:gd name="T43" fmla="*/ 0 h 228"/>
                <a:gd name="T44" fmla="*/ 0 w 232"/>
                <a:gd name="T45" fmla="*/ 0 h 228"/>
                <a:gd name="T46" fmla="*/ 0 w 232"/>
                <a:gd name="T47" fmla="*/ 0 h 228"/>
                <a:gd name="T48" fmla="*/ 0 w 232"/>
                <a:gd name="T49" fmla="*/ 0 h 228"/>
                <a:gd name="T50" fmla="*/ 0 w 232"/>
                <a:gd name="T51" fmla="*/ 0 h 228"/>
                <a:gd name="T52" fmla="*/ 0 w 232"/>
                <a:gd name="T53" fmla="*/ 0 h 228"/>
                <a:gd name="T54" fmla="*/ 0 w 232"/>
                <a:gd name="T55" fmla="*/ 0 h 228"/>
                <a:gd name="T56" fmla="*/ 0 w 232"/>
                <a:gd name="T57" fmla="*/ 0 h 228"/>
                <a:gd name="T58" fmla="*/ 0 w 232"/>
                <a:gd name="T59" fmla="*/ 0 h 2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2"/>
                <a:gd name="T91" fmla="*/ 0 h 228"/>
                <a:gd name="T92" fmla="*/ 232 w 232"/>
                <a:gd name="T93" fmla="*/ 228 h 2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2" h="228">
                  <a:moveTo>
                    <a:pt x="228" y="87"/>
                  </a:moveTo>
                  <a:lnTo>
                    <a:pt x="231" y="111"/>
                  </a:lnTo>
                  <a:lnTo>
                    <a:pt x="228" y="87"/>
                  </a:lnTo>
                  <a:lnTo>
                    <a:pt x="220" y="65"/>
                  </a:lnTo>
                  <a:lnTo>
                    <a:pt x="209" y="42"/>
                  </a:lnTo>
                  <a:lnTo>
                    <a:pt x="188" y="22"/>
                  </a:lnTo>
                  <a:lnTo>
                    <a:pt x="166" y="11"/>
                  </a:lnTo>
                  <a:lnTo>
                    <a:pt x="143" y="3"/>
                  </a:lnTo>
                  <a:lnTo>
                    <a:pt x="120" y="0"/>
                  </a:lnTo>
                  <a:lnTo>
                    <a:pt x="88" y="3"/>
                  </a:lnTo>
                  <a:lnTo>
                    <a:pt x="66" y="11"/>
                  </a:lnTo>
                  <a:lnTo>
                    <a:pt x="47" y="22"/>
                  </a:lnTo>
                  <a:lnTo>
                    <a:pt x="27" y="42"/>
                  </a:lnTo>
                  <a:lnTo>
                    <a:pt x="11" y="65"/>
                  </a:lnTo>
                  <a:lnTo>
                    <a:pt x="7" y="87"/>
                  </a:lnTo>
                  <a:lnTo>
                    <a:pt x="0" y="111"/>
                  </a:lnTo>
                  <a:lnTo>
                    <a:pt x="7" y="139"/>
                  </a:lnTo>
                  <a:lnTo>
                    <a:pt x="11" y="161"/>
                  </a:lnTo>
                  <a:lnTo>
                    <a:pt x="27" y="184"/>
                  </a:lnTo>
                  <a:lnTo>
                    <a:pt x="47" y="200"/>
                  </a:lnTo>
                  <a:lnTo>
                    <a:pt x="66" y="216"/>
                  </a:lnTo>
                  <a:lnTo>
                    <a:pt x="88" y="224"/>
                  </a:lnTo>
                  <a:lnTo>
                    <a:pt x="120" y="227"/>
                  </a:lnTo>
                  <a:lnTo>
                    <a:pt x="143" y="224"/>
                  </a:lnTo>
                  <a:lnTo>
                    <a:pt x="166" y="216"/>
                  </a:lnTo>
                  <a:lnTo>
                    <a:pt x="188" y="200"/>
                  </a:lnTo>
                  <a:lnTo>
                    <a:pt x="209" y="184"/>
                  </a:lnTo>
                  <a:lnTo>
                    <a:pt x="220" y="161"/>
                  </a:lnTo>
                  <a:lnTo>
                    <a:pt x="228" y="139"/>
                  </a:lnTo>
                  <a:lnTo>
                    <a:pt x="231" y="111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3" name="Line 672"/>
            <p:cNvSpPr>
              <a:spLocks noChangeShapeType="1"/>
            </p:cNvSpPr>
            <p:nvPr/>
          </p:nvSpPr>
          <p:spPr bwMode="auto">
            <a:xfrm flipV="1">
              <a:off x="2856" y="2392"/>
              <a:ext cx="38" cy="3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4" name="Line 673"/>
            <p:cNvSpPr>
              <a:spLocks noChangeShapeType="1"/>
            </p:cNvSpPr>
            <p:nvPr/>
          </p:nvSpPr>
          <p:spPr bwMode="auto">
            <a:xfrm flipH="1">
              <a:off x="2856" y="2451"/>
              <a:ext cx="37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5" name="Line 674"/>
            <p:cNvSpPr>
              <a:spLocks noChangeShapeType="1"/>
            </p:cNvSpPr>
            <p:nvPr/>
          </p:nvSpPr>
          <p:spPr bwMode="auto">
            <a:xfrm>
              <a:off x="2857" y="2505"/>
              <a:ext cx="35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6" name="Line 675"/>
            <p:cNvSpPr>
              <a:spLocks noChangeShapeType="1"/>
            </p:cNvSpPr>
            <p:nvPr/>
          </p:nvSpPr>
          <p:spPr bwMode="auto">
            <a:xfrm flipH="1">
              <a:off x="2856" y="2470"/>
              <a:ext cx="37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7" name="Line 676"/>
            <p:cNvSpPr>
              <a:spLocks noChangeShapeType="1"/>
            </p:cNvSpPr>
            <p:nvPr/>
          </p:nvSpPr>
          <p:spPr bwMode="auto">
            <a:xfrm>
              <a:off x="2857" y="2487"/>
              <a:ext cx="35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8" name="Line 677"/>
            <p:cNvSpPr>
              <a:spLocks noChangeShapeType="1"/>
            </p:cNvSpPr>
            <p:nvPr/>
          </p:nvSpPr>
          <p:spPr bwMode="auto">
            <a:xfrm>
              <a:off x="3923" y="2451"/>
              <a:ext cx="37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9" name="Line 678"/>
            <p:cNvSpPr>
              <a:spLocks noChangeShapeType="1"/>
            </p:cNvSpPr>
            <p:nvPr/>
          </p:nvSpPr>
          <p:spPr bwMode="auto">
            <a:xfrm flipH="1">
              <a:off x="3921" y="2505"/>
              <a:ext cx="39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90" name="Line 679"/>
            <p:cNvSpPr>
              <a:spLocks noChangeShapeType="1"/>
            </p:cNvSpPr>
            <p:nvPr/>
          </p:nvSpPr>
          <p:spPr bwMode="auto">
            <a:xfrm>
              <a:off x="3923" y="2470"/>
              <a:ext cx="37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91" name="Line 680"/>
            <p:cNvSpPr>
              <a:spLocks noChangeShapeType="1"/>
            </p:cNvSpPr>
            <p:nvPr/>
          </p:nvSpPr>
          <p:spPr bwMode="auto">
            <a:xfrm flipH="1">
              <a:off x="3921" y="2487"/>
              <a:ext cx="39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92" name="Line 681"/>
            <p:cNvSpPr>
              <a:spLocks noChangeShapeType="1"/>
            </p:cNvSpPr>
            <p:nvPr/>
          </p:nvSpPr>
          <p:spPr bwMode="auto">
            <a:xfrm>
              <a:off x="3476" y="2510"/>
              <a:ext cx="340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93" name="Line 682"/>
            <p:cNvSpPr>
              <a:spLocks noChangeShapeType="1"/>
            </p:cNvSpPr>
            <p:nvPr/>
          </p:nvSpPr>
          <p:spPr bwMode="auto">
            <a:xfrm flipH="1">
              <a:off x="3475" y="2448"/>
              <a:ext cx="437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94" name="Line 683"/>
            <p:cNvSpPr>
              <a:spLocks noChangeShapeType="1"/>
            </p:cNvSpPr>
            <p:nvPr/>
          </p:nvSpPr>
          <p:spPr bwMode="auto">
            <a:xfrm flipH="1">
              <a:off x="3426" y="2487"/>
              <a:ext cx="38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95" name="Line 684"/>
            <p:cNvSpPr>
              <a:spLocks noChangeShapeType="1"/>
            </p:cNvSpPr>
            <p:nvPr/>
          </p:nvSpPr>
          <p:spPr bwMode="auto">
            <a:xfrm>
              <a:off x="3427" y="2470"/>
              <a:ext cx="36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96" name="Line 685"/>
            <p:cNvSpPr>
              <a:spLocks noChangeShapeType="1"/>
            </p:cNvSpPr>
            <p:nvPr/>
          </p:nvSpPr>
          <p:spPr bwMode="auto">
            <a:xfrm flipH="1">
              <a:off x="3426" y="2505"/>
              <a:ext cx="38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97" name="Line 686"/>
            <p:cNvSpPr>
              <a:spLocks noChangeShapeType="1"/>
            </p:cNvSpPr>
            <p:nvPr/>
          </p:nvSpPr>
          <p:spPr bwMode="auto">
            <a:xfrm>
              <a:off x="3427" y="2451"/>
              <a:ext cx="36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98" name="Freeform 687"/>
            <p:cNvSpPr>
              <a:spLocks noChangeArrowheads="1"/>
            </p:cNvSpPr>
            <p:nvPr/>
          </p:nvSpPr>
          <p:spPr bwMode="auto">
            <a:xfrm>
              <a:off x="3418" y="2386"/>
              <a:ext cx="53" cy="52"/>
            </a:xfrm>
            <a:custGeom>
              <a:avLst/>
              <a:gdLst>
                <a:gd name="T0" fmla="*/ 0 w 233"/>
                <a:gd name="T1" fmla="*/ 0 h 228"/>
                <a:gd name="T2" fmla="*/ 0 w 233"/>
                <a:gd name="T3" fmla="*/ 0 h 228"/>
                <a:gd name="T4" fmla="*/ 0 w 233"/>
                <a:gd name="T5" fmla="*/ 0 h 228"/>
                <a:gd name="T6" fmla="*/ 0 w 233"/>
                <a:gd name="T7" fmla="*/ 0 h 228"/>
                <a:gd name="T8" fmla="*/ 0 w 233"/>
                <a:gd name="T9" fmla="*/ 0 h 228"/>
                <a:gd name="T10" fmla="*/ 0 w 233"/>
                <a:gd name="T11" fmla="*/ 0 h 228"/>
                <a:gd name="T12" fmla="*/ 0 w 233"/>
                <a:gd name="T13" fmla="*/ 0 h 228"/>
                <a:gd name="T14" fmla="*/ 0 w 233"/>
                <a:gd name="T15" fmla="*/ 0 h 228"/>
                <a:gd name="T16" fmla="*/ 0 w 233"/>
                <a:gd name="T17" fmla="*/ 0 h 228"/>
                <a:gd name="T18" fmla="*/ 0 w 233"/>
                <a:gd name="T19" fmla="*/ 0 h 228"/>
                <a:gd name="T20" fmla="*/ 0 w 233"/>
                <a:gd name="T21" fmla="*/ 0 h 228"/>
                <a:gd name="T22" fmla="*/ 0 w 233"/>
                <a:gd name="T23" fmla="*/ 0 h 228"/>
                <a:gd name="T24" fmla="*/ 0 w 233"/>
                <a:gd name="T25" fmla="*/ 0 h 228"/>
                <a:gd name="T26" fmla="*/ 0 w 233"/>
                <a:gd name="T27" fmla="*/ 0 h 228"/>
                <a:gd name="T28" fmla="*/ 0 w 233"/>
                <a:gd name="T29" fmla="*/ 0 h 228"/>
                <a:gd name="T30" fmla="*/ 0 w 233"/>
                <a:gd name="T31" fmla="*/ 0 h 228"/>
                <a:gd name="T32" fmla="*/ 0 w 233"/>
                <a:gd name="T33" fmla="*/ 0 h 228"/>
                <a:gd name="T34" fmla="*/ 0 w 233"/>
                <a:gd name="T35" fmla="*/ 0 h 228"/>
                <a:gd name="T36" fmla="*/ 0 w 233"/>
                <a:gd name="T37" fmla="*/ 0 h 228"/>
                <a:gd name="T38" fmla="*/ 0 w 233"/>
                <a:gd name="T39" fmla="*/ 0 h 228"/>
                <a:gd name="T40" fmla="*/ 0 w 233"/>
                <a:gd name="T41" fmla="*/ 0 h 228"/>
                <a:gd name="T42" fmla="*/ 0 w 233"/>
                <a:gd name="T43" fmla="*/ 0 h 228"/>
                <a:gd name="T44" fmla="*/ 0 w 233"/>
                <a:gd name="T45" fmla="*/ 0 h 228"/>
                <a:gd name="T46" fmla="*/ 0 w 233"/>
                <a:gd name="T47" fmla="*/ 0 h 228"/>
                <a:gd name="T48" fmla="*/ 0 w 233"/>
                <a:gd name="T49" fmla="*/ 0 h 228"/>
                <a:gd name="T50" fmla="*/ 0 w 233"/>
                <a:gd name="T51" fmla="*/ 0 h 228"/>
                <a:gd name="T52" fmla="*/ 0 w 233"/>
                <a:gd name="T53" fmla="*/ 0 h 228"/>
                <a:gd name="T54" fmla="*/ 0 w 233"/>
                <a:gd name="T55" fmla="*/ 0 h 228"/>
                <a:gd name="T56" fmla="*/ 0 w 233"/>
                <a:gd name="T57" fmla="*/ 0 h 2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3"/>
                <a:gd name="T88" fmla="*/ 0 h 228"/>
                <a:gd name="T89" fmla="*/ 233 w 233"/>
                <a:gd name="T90" fmla="*/ 228 h 2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3" h="228">
                  <a:moveTo>
                    <a:pt x="232" y="111"/>
                  </a:moveTo>
                  <a:lnTo>
                    <a:pt x="229" y="87"/>
                  </a:lnTo>
                  <a:lnTo>
                    <a:pt x="221" y="65"/>
                  </a:lnTo>
                  <a:lnTo>
                    <a:pt x="210" y="42"/>
                  </a:lnTo>
                  <a:lnTo>
                    <a:pt x="186" y="22"/>
                  </a:lnTo>
                  <a:lnTo>
                    <a:pt x="167" y="11"/>
                  </a:lnTo>
                  <a:lnTo>
                    <a:pt x="143" y="3"/>
                  </a:lnTo>
                  <a:lnTo>
                    <a:pt x="115" y="0"/>
                  </a:lnTo>
                  <a:lnTo>
                    <a:pt x="89" y="3"/>
                  </a:lnTo>
                  <a:lnTo>
                    <a:pt x="66" y="11"/>
                  </a:lnTo>
                  <a:lnTo>
                    <a:pt x="47" y="22"/>
                  </a:lnTo>
                  <a:lnTo>
                    <a:pt x="27" y="42"/>
                  </a:lnTo>
                  <a:lnTo>
                    <a:pt x="16" y="65"/>
                  </a:lnTo>
                  <a:lnTo>
                    <a:pt x="4" y="87"/>
                  </a:lnTo>
                  <a:lnTo>
                    <a:pt x="0" y="111"/>
                  </a:lnTo>
                  <a:lnTo>
                    <a:pt x="4" y="139"/>
                  </a:lnTo>
                  <a:lnTo>
                    <a:pt x="16" y="161"/>
                  </a:lnTo>
                  <a:lnTo>
                    <a:pt x="27" y="184"/>
                  </a:lnTo>
                  <a:lnTo>
                    <a:pt x="47" y="200"/>
                  </a:lnTo>
                  <a:lnTo>
                    <a:pt x="66" y="216"/>
                  </a:lnTo>
                  <a:lnTo>
                    <a:pt x="89" y="224"/>
                  </a:lnTo>
                  <a:lnTo>
                    <a:pt x="115" y="227"/>
                  </a:lnTo>
                  <a:lnTo>
                    <a:pt x="143" y="224"/>
                  </a:lnTo>
                  <a:lnTo>
                    <a:pt x="167" y="216"/>
                  </a:lnTo>
                  <a:lnTo>
                    <a:pt x="186" y="200"/>
                  </a:lnTo>
                  <a:lnTo>
                    <a:pt x="210" y="184"/>
                  </a:lnTo>
                  <a:lnTo>
                    <a:pt x="221" y="161"/>
                  </a:lnTo>
                  <a:lnTo>
                    <a:pt x="229" y="139"/>
                  </a:lnTo>
                  <a:lnTo>
                    <a:pt x="232" y="111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99" name="Line 688"/>
            <p:cNvSpPr>
              <a:spLocks noChangeShapeType="1"/>
            </p:cNvSpPr>
            <p:nvPr/>
          </p:nvSpPr>
          <p:spPr bwMode="auto">
            <a:xfrm flipH="1">
              <a:off x="3425" y="2394"/>
              <a:ext cx="39" cy="35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0" name="Freeform 689"/>
            <p:cNvSpPr>
              <a:spLocks noChangeArrowheads="1"/>
            </p:cNvSpPr>
            <p:nvPr/>
          </p:nvSpPr>
          <p:spPr bwMode="auto">
            <a:xfrm>
              <a:off x="3290" y="2448"/>
              <a:ext cx="124" cy="381"/>
            </a:xfrm>
            <a:custGeom>
              <a:avLst/>
              <a:gdLst>
                <a:gd name="T0" fmla="*/ 0 w 548"/>
                <a:gd name="T1" fmla="*/ 0 h 1680"/>
                <a:gd name="T2" fmla="*/ 0 w 548"/>
                <a:gd name="T3" fmla="*/ 0 h 1680"/>
                <a:gd name="T4" fmla="*/ 0 w 548"/>
                <a:gd name="T5" fmla="*/ 0 h 1680"/>
                <a:gd name="T6" fmla="*/ 0 w 548"/>
                <a:gd name="T7" fmla="*/ 0 h 1680"/>
                <a:gd name="T8" fmla="*/ 0 w 548"/>
                <a:gd name="T9" fmla="*/ 0 h 1680"/>
                <a:gd name="T10" fmla="*/ 0 w 548"/>
                <a:gd name="T11" fmla="*/ 0 h 1680"/>
                <a:gd name="T12" fmla="*/ 0 w 548"/>
                <a:gd name="T13" fmla="*/ 0 h 1680"/>
                <a:gd name="T14" fmla="*/ 0 w 548"/>
                <a:gd name="T15" fmla="*/ 0 h 1680"/>
                <a:gd name="T16" fmla="*/ 0 w 548"/>
                <a:gd name="T17" fmla="*/ 0 h 1680"/>
                <a:gd name="T18" fmla="*/ 0 w 548"/>
                <a:gd name="T19" fmla="*/ 0 h 1680"/>
                <a:gd name="T20" fmla="*/ 0 w 548"/>
                <a:gd name="T21" fmla="*/ 0 h 1680"/>
                <a:gd name="T22" fmla="*/ 0 w 548"/>
                <a:gd name="T23" fmla="*/ 0 h 1680"/>
                <a:gd name="T24" fmla="*/ 0 w 548"/>
                <a:gd name="T25" fmla="*/ 0 h 1680"/>
                <a:gd name="T26" fmla="*/ 0 w 548"/>
                <a:gd name="T27" fmla="*/ 0 h 1680"/>
                <a:gd name="T28" fmla="*/ 0 w 548"/>
                <a:gd name="T29" fmla="*/ 0 h 1680"/>
                <a:gd name="T30" fmla="*/ 0 w 548"/>
                <a:gd name="T31" fmla="*/ 0 h 1680"/>
                <a:gd name="T32" fmla="*/ 0 w 548"/>
                <a:gd name="T33" fmla="*/ 0 h 1680"/>
                <a:gd name="T34" fmla="*/ 0 w 548"/>
                <a:gd name="T35" fmla="*/ 0 h 1680"/>
                <a:gd name="T36" fmla="*/ 0 w 548"/>
                <a:gd name="T37" fmla="*/ 0 h 1680"/>
                <a:gd name="T38" fmla="*/ 0 w 548"/>
                <a:gd name="T39" fmla="*/ 0 h 1680"/>
                <a:gd name="T40" fmla="*/ 0 w 548"/>
                <a:gd name="T41" fmla="*/ 0 h 1680"/>
                <a:gd name="T42" fmla="*/ 0 w 548"/>
                <a:gd name="T43" fmla="*/ 0 h 1680"/>
                <a:gd name="T44" fmla="*/ 0 w 548"/>
                <a:gd name="T45" fmla="*/ 0 h 1680"/>
                <a:gd name="T46" fmla="*/ 0 w 548"/>
                <a:gd name="T47" fmla="*/ 0 h 1680"/>
                <a:gd name="T48" fmla="*/ 0 w 548"/>
                <a:gd name="T49" fmla="*/ 0 h 1680"/>
                <a:gd name="T50" fmla="*/ 0 w 548"/>
                <a:gd name="T51" fmla="*/ 0 h 1680"/>
                <a:gd name="T52" fmla="*/ 0 w 548"/>
                <a:gd name="T53" fmla="*/ 0 h 1680"/>
                <a:gd name="T54" fmla="*/ 0 w 548"/>
                <a:gd name="T55" fmla="*/ 0 h 1680"/>
                <a:gd name="T56" fmla="*/ 0 w 548"/>
                <a:gd name="T57" fmla="*/ 0 h 1680"/>
                <a:gd name="T58" fmla="*/ 0 w 548"/>
                <a:gd name="T59" fmla="*/ 0 h 1680"/>
                <a:gd name="T60" fmla="*/ 0 w 548"/>
                <a:gd name="T61" fmla="*/ 0 h 1680"/>
                <a:gd name="T62" fmla="*/ 0 w 548"/>
                <a:gd name="T63" fmla="*/ 0 h 1680"/>
                <a:gd name="T64" fmla="*/ 0 w 548"/>
                <a:gd name="T65" fmla="*/ 0 h 1680"/>
                <a:gd name="T66" fmla="*/ 0 w 548"/>
                <a:gd name="T67" fmla="*/ 0 h 1680"/>
                <a:gd name="T68" fmla="*/ 0 w 548"/>
                <a:gd name="T69" fmla="*/ 0 h 1680"/>
                <a:gd name="T70" fmla="*/ 0 w 548"/>
                <a:gd name="T71" fmla="*/ 0 h 1680"/>
                <a:gd name="T72" fmla="*/ 0 w 548"/>
                <a:gd name="T73" fmla="*/ 0 h 1680"/>
                <a:gd name="T74" fmla="*/ 0 w 548"/>
                <a:gd name="T75" fmla="*/ 0 h 1680"/>
                <a:gd name="T76" fmla="*/ 0 w 548"/>
                <a:gd name="T77" fmla="*/ 0 h 1680"/>
                <a:gd name="T78" fmla="*/ 0 w 548"/>
                <a:gd name="T79" fmla="*/ 0 h 1680"/>
                <a:gd name="T80" fmla="*/ 0 w 548"/>
                <a:gd name="T81" fmla="*/ 0 h 1680"/>
                <a:gd name="T82" fmla="*/ 0 w 548"/>
                <a:gd name="T83" fmla="*/ 0 h 1680"/>
                <a:gd name="T84" fmla="*/ 0 w 548"/>
                <a:gd name="T85" fmla="*/ 0 h 1680"/>
                <a:gd name="T86" fmla="*/ 0 w 548"/>
                <a:gd name="T87" fmla="*/ 0 h 1680"/>
                <a:gd name="T88" fmla="*/ 0 w 548"/>
                <a:gd name="T89" fmla="*/ 0 h 1680"/>
                <a:gd name="T90" fmla="*/ 0 w 548"/>
                <a:gd name="T91" fmla="*/ 0 h 1680"/>
                <a:gd name="T92" fmla="*/ 0 w 548"/>
                <a:gd name="T93" fmla="*/ 0 h 1680"/>
                <a:gd name="T94" fmla="*/ 0 w 548"/>
                <a:gd name="T95" fmla="*/ 0 h 16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8"/>
                <a:gd name="T145" fmla="*/ 0 h 1680"/>
                <a:gd name="T146" fmla="*/ 548 w 548"/>
                <a:gd name="T147" fmla="*/ 1680 h 16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8" h="1680">
                  <a:moveTo>
                    <a:pt x="547" y="0"/>
                  </a:moveTo>
                  <a:lnTo>
                    <a:pt x="486" y="11"/>
                  </a:lnTo>
                  <a:lnTo>
                    <a:pt x="432" y="15"/>
                  </a:lnTo>
                  <a:lnTo>
                    <a:pt x="393" y="26"/>
                  </a:lnTo>
                  <a:lnTo>
                    <a:pt x="362" y="34"/>
                  </a:lnTo>
                  <a:lnTo>
                    <a:pt x="335" y="45"/>
                  </a:lnTo>
                  <a:lnTo>
                    <a:pt x="316" y="53"/>
                  </a:lnTo>
                  <a:lnTo>
                    <a:pt x="296" y="61"/>
                  </a:lnTo>
                  <a:lnTo>
                    <a:pt x="282" y="69"/>
                  </a:lnTo>
                  <a:lnTo>
                    <a:pt x="270" y="77"/>
                  </a:lnTo>
                  <a:lnTo>
                    <a:pt x="254" y="84"/>
                  </a:lnTo>
                  <a:lnTo>
                    <a:pt x="242" y="91"/>
                  </a:lnTo>
                  <a:lnTo>
                    <a:pt x="232" y="107"/>
                  </a:lnTo>
                  <a:lnTo>
                    <a:pt x="216" y="115"/>
                  </a:lnTo>
                  <a:lnTo>
                    <a:pt x="204" y="126"/>
                  </a:lnTo>
                  <a:lnTo>
                    <a:pt x="193" y="142"/>
                  </a:lnTo>
                  <a:lnTo>
                    <a:pt x="185" y="154"/>
                  </a:lnTo>
                  <a:lnTo>
                    <a:pt x="174" y="169"/>
                  </a:lnTo>
                  <a:lnTo>
                    <a:pt x="162" y="188"/>
                  </a:lnTo>
                  <a:lnTo>
                    <a:pt x="155" y="211"/>
                  </a:lnTo>
                  <a:lnTo>
                    <a:pt x="143" y="230"/>
                  </a:lnTo>
                  <a:lnTo>
                    <a:pt x="136" y="254"/>
                  </a:lnTo>
                  <a:lnTo>
                    <a:pt x="123" y="276"/>
                  </a:lnTo>
                  <a:lnTo>
                    <a:pt x="118" y="304"/>
                  </a:lnTo>
                  <a:lnTo>
                    <a:pt x="111" y="334"/>
                  </a:lnTo>
                  <a:lnTo>
                    <a:pt x="107" y="366"/>
                  </a:lnTo>
                  <a:lnTo>
                    <a:pt x="96" y="400"/>
                  </a:lnTo>
                  <a:lnTo>
                    <a:pt x="92" y="438"/>
                  </a:lnTo>
                  <a:lnTo>
                    <a:pt x="84" y="473"/>
                  </a:lnTo>
                  <a:lnTo>
                    <a:pt x="80" y="519"/>
                  </a:lnTo>
                  <a:lnTo>
                    <a:pt x="77" y="562"/>
                  </a:lnTo>
                  <a:lnTo>
                    <a:pt x="69" y="615"/>
                  </a:lnTo>
                  <a:lnTo>
                    <a:pt x="65" y="666"/>
                  </a:lnTo>
                  <a:lnTo>
                    <a:pt x="61" y="727"/>
                  </a:lnTo>
                  <a:lnTo>
                    <a:pt x="53" y="786"/>
                  </a:lnTo>
                  <a:lnTo>
                    <a:pt x="45" y="847"/>
                  </a:lnTo>
                  <a:lnTo>
                    <a:pt x="41" y="916"/>
                  </a:lnTo>
                  <a:lnTo>
                    <a:pt x="34" y="982"/>
                  </a:lnTo>
                  <a:lnTo>
                    <a:pt x="30" y="1051"/>
                  </a:lnTo>
                  <a:lnTo>
                    <a:pt x="26" y="1117"/>
                  </a:lnTo>
                  <a:lnTo>
                    <a:pt x="19" y="1179"/>
                  </a:lnTo>
                  <a:lnTo>
                    <a:pt x="15" y="1244"/>
                  </a:lnTo>
                  <a:lnTo>
                    <a:pt x="15" y="1305"/>
                  </a:lnTo>
                  <a:lnTo>
                    <a:pt x="7" y="1363"/>
                  </a:lnTo>
                  <a:lnTo>
                    <a:pt x="3" y="1417"/>
                  </a:lnTo>
                  <a:lnTo>
                    <a:pt x="0" y="1463"/>
                  </a:lnTo>
                  <a:lnTo>
                    <a:pt x="0" y="1510"/>
                  </a:lnTo>
                  <a:lnTo>
                    <a:pt x="0" y="1552"/>
                  </a:lnTo>
                  <a:lnTo>
                    <a:pt x="0" y="1587"/>
                  </a:lnTo>
                  <a:lnTo>
                    <a:pt x="3" y="1610"/>
                  </a:lnTo>
                  <a:lnTo>
                    <a:pt x="7" y="1632"/>
                  </a:lnTo>
                  <a:lnTo>
                    <a:pt x="15" y="1649"/>
                  </a:lnTo>
                  <a:lnTo>
                    <a:pt x="15" y="1660"/>
                  </a:lnTo>
                  <a:lnTo>
                    <a:pt x="19" y="1668"/>
                  </a:lnTo>
                  <a:lnTo>
                    <a:pt x="26" y="1675"/>
                  </a:lnTo>
                  <a:lnTo>
                    <a:pt x="30" y="1675"/>
                  </a:lnTo>
                  <a:lnTo>
                    <a:pt x="34" y="1679"/>
                  </a:lnTo>
                  <a:lnTo>
                    <a:pt x="39" y="1679"/>
                  </a:lnTo>
                  <a:lnTo>
                    <a:pt x="41" y="1679"/>
                  </a:lnTo>
                  <a:lnTo>
                    <a:pt x="45" y="1675"/>
                  </a:lnTo>
                  <a:lnTo>
                    <a:pt x="45" y="1660"/>
                  </a:lnTo>
                  <a:lnTo>
                    <a:pt x="50" y="1649"/>
                  </a:lnTo>
                  <a:lnTo>
                    <a:pt x="53" y="1630"/>
                  </a:lnTo>
                  <a:lnTo>
                    <a:pt x="61" y="1602"/>
                  </a:lnTo>
                  <a:lnTo>
                    <a:pt x="65" y="1567"/>
                  </a:lnTo>
                  <a:lnTo>
                    <a:pt x="72" y="1525"/>
                  </a:lnTo>
                  <a:lnTo>
                    <a:pt x="77" y="1479"/>
                  </a:lnTo>
                  <a:lnTo>
                    <a:pt x="88" y="1428"/>
                  </a:lnTo>
                  <a:lnTo>
                    <a:pt x="96" y="1371"/>
                  </a:lnTo>
                  <a:lnTo>
                    <a:pt x="107" y="1313"/>
                  </a:lnTo>
                  <a:lnTo>
                    <a:pt x="118" y="1240"/>
                  </a:lnTo>
                  <a:lnTo>
                    <a:pt x="132" y="1174"/>
                  </a:lnTo>
                  <a:lnTo>
                    <a:pt x="138" y="1101"/>
                  </a:lnTo>
                  <a:lnTo>
                    <a:pt x="155" y="1024"/>
                  </a:lnTo>
                  <a:lnTo>
                    <a:pt x="166" y="947"/>
                  </a:lnTo>
                  <a:lnTo>
                    <a:pt x="174" y="874"/>
                  </a:lnTo>
                  <a:lnTo>
                    <a:pt x="185" y="800"/>
                  </a:lnTo>
                  <a:lnTo>
                    <a:pt x="200" y="732"/>
                  </a:lnTo>
                  <a:lnTo>
                    <a:pt x="212" y="666"/>
                  </a:lnTo>
                  <a:lnTo>
                    <a:pt x="220" y="612"/>
                  </a:lnTo>
                  <a:lnTo>
                    <a:pt x="232" y="558"/>
                  </a:lnTo>
                  <a:lnTo>
                    <a:pt x="242" y="519"/>
                  </a:lnTo>
                  <a:lnTo>
                    <a:pt x="251" y="485"/>
                  </a:lnTo>
                  <a:lnTo>
                    <a:pt x="263" y="454"/>
                  </a:lnTo>
                  <a:lnTo>
                    <a:pt x="274" y="427"/>
                  </a:lnTo>
                  <a:lnTo>
                    <a:pt x="285" y="408"/>
                  </a:lnTo>
                  <a:lnTo>
                    <a:pt x="293" y="389"/>
                  </a:lnTo>
                  <a:lnTo>
                    <a:pt x="305" y="369"/>
                  </a:lnTo>
                  <a:lnTo>
                    <a:pt x="320" y="353"/>
                  </a:lnTo>
                  <a:lnTo>
                    <a:pt x="335" y="338"/>
                  </a:lnTo>
                  <a:lnTo>
                    <a:pt x="354" y="323"/>
                  </a:lnTo>
                  <a:lnTo>
                    <a:pt x="381" y="312"/>
                  </a:lnTo>
                  <a:lnTo>
                    <a:pt x="409" y="300"/>
                  </a:lnTo>
                  <a:lnTo>
                    <a:pt x="444" y="288"/>
                  </a:lnTo>
                  <a:lnTo>
                    <a:pt x="489" y="281"/>
                  </a:lnTo>
                  <a:lnTo>
                    <a:pt x="547" y="273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1" name="Freeform 690"/>
            <p:cNvSpPr>
              <a:spLocks noChangeArrowheads="1"/>
            </p:cNvSpPr>
            <p:nvPr/>
          </p:nvSpPr>
          <p:spPr bwMode="auto">
            <a:xfrm>
              <a:off x="3414" y="2437"/>
              <a:ext cx="62" cy="83"/>
            </a:xfrm>
            <a:custGeom>
              <a:avLst/>
              <a:gdLst>
                <a:gd name="T0" fmla="*/ 0 w 274"/>
                <a:gd name="T1" fmla="*/ 0 h 368"/>
                <a:gd name="T2" fmla="*/ 0 w 274"/>
                <a:gd name="T3" fmla="*/ 0 h 368"/>
                <a:gd name="T4" fmla="*/ 0 w 274"/>
                <a:gd name="T5" fmla="*/ 0 h 368"/>
                <a:gd name="T6" fmla="*/ 0 w 274"/>
                <a:gd name="T7" fmla="*/ 0 h 368"/>
                <a:gd name="T8" fmla="*/ 0 w 274"/>
                <a:gd name="T9" fmla="*/ 0 h 368"/>
                <a:gd name="T10" fmla="*/ 0 w 274"/>
                <a:gd name="T11" fmla="*/ 0 h 368"/>
                <a:gd name="T12" fmla="*/ 0 w 274"/>
                <a:gd name="T13" fmla="*/ 0 h 3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4"/>
                <a:gd name="T22" fmla="*/ 0 h 368"/>
                <a:gd name="T23" fmla="*/ 274 w 274"/>
                <a:gd name="T24" fmla="*/ 368 h 3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4" h="368">
                  <a:moveTo>
                    <a:pt x="0" y="47"/>
                  </a:moveTo>
                  <a:lnTo>
                    <a:pt x="0" y="0"/>
                  </a:lnTo>
                  <a:lnTo>
                    <a:pt x="273" y="0"/>
                  </a:lnTo>
                  <a:lnTo>
                    <a:pt x="273" y="367"/>
                  </a:lnTo>
                  <a:lnTo>
                    <a:pt x="0" y="367"/>
                  </a:lnTo>
                  <a:lnTo>
                    <a:pt x="0" y="321"/>
                  </a:lnTo>
                  <a:lnTo>
                    <a:pt x="0" y="47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2" name="Line 691"/>
            <p:cNvSpPr>
              <a:spLocks noChangeShapeType="1"/>
            </p:cNvSpPr>
            <p:nvPr/>
          </p:nvSpPr>
          <p:spPr bwMode="auto">
            <a:xfrm flipH="1">
              <a:off x="3296" y="2647"/>
              <a:ext cx="34" cy="32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3" name="Line 692"/>
            <p:cNvSpPr>
              <a:spLocks noChangeShapeType="1"/>
            </p:cNvSpPr>
            <p:nvPr/>
          </p:nvSpPr>
          <p:spPr bwMode="auto">
            <a:xfrm flipV="1">
              <a:off x="3300" y="2612"/>
              <a:ext cx="35" cy="36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4" name="Line 693"/>
            <p:cNvSpPr>
              <a:spLocks noChangeShapeType="1"/>
            </p:cNvSpPr>
            <p:nvPr/>
          </p:nvSpPr>
          <p:spPr bwMode="auto">
            <a:xfrm flipV="1">
              <a:off x="3303" y="2574"/>
              <a:ext cx="39" cy="42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5" name="Line 694"/>
            <p:cNvSpPr>
              <a:spLocks noChangeShapeType="1"/>
            </p:cNvSpPr>
            <p:nvPr/>
          </p:nvSpPr>
          <p:spPr bwMode="auto">
            <a:xfrm flipV="1">
              <a:off x="3408" y="2504"/>
              <a:ext cx="6" cy="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6" name="Line 695"/>
            <p:cNvSpPr>
              <a:spLocks noChangeShapeType="1"/>
            </p:cNvSpPr>
            <p:nvPr/>
          </p:nvSpPr>
          <p:spPr bwMode="auto">
            <a:xfrm flipH="1">
              <a:off x="3305" y="2476"/>
              <a:ext cx="110" cy="10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7" name="Line 696"/>
            <p:cNvSpPr>
              <a:spLocks noChangeShapeType="1"/>
            </p:cNvSpPr>
            <p:nvPr/>
          </p:nvSpPr>
          <p:spPr bwMode="auto">
            <a:xfrm flipV="1">
              <a:off x="3311" y="2448"/>
              <a:ext cx="101" cy="102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8" name="Line 697"/>
            <p:cNvSpPr>
              <a:spLocks noChangeShapeType="1"/>
            </p:cNvSpPr>
            <p:nvPr/>
          </p:nvSpPr>
          <p:spPr bwMode="auto">
            <a:xfrm flipH="1">
              <a:off x="3316" y="2455"/>
              <a:ext cx="60" cy="5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9" name="Line 698"/>
            <p:cNvSpPr>
              <a:spLocks noChangeShapeType="1"/>
            </p:cNvSpPr>
            <p:nvPr/>
          </p:nvSpPr>
          <p:spPr bwMode="auto">
            <a:xfrm flipH="1">
              <a:off x="3294" y="2681"/>
              <a:ext cx="31" cy="3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0" name="Line 699"/>
            <p:cNvSpPr>
              <a:spLocks noChangeShapeType="1"/>
            </p:cNvSpPr>
            <p:nvPr/>
          </p:nvSpPr>
          <p:spPr bwMode="auto">
            <a:xfrm flipH="1">
              <a:off x="3292" y="2716"/>
              <a:ext cx="27" cy="26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1" name="Line 700"/>
            <p:cNvSpPr>
              <a:spLocks noChangeShapeType="1"/>
            </p:cNvSpPr>
            <p:nvPr/>
          </p:nvSpPr>
          <p:spPr bwMode="auto">
            <a:xfrm flipH="1">
              <a:off x="3289" y="2751"/>
              <a:ext cx="25" cy="23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2" name="Line 701"/>
            <p:cNvSpPr>
              <a:spLocks noChangeShapeType="1"/>
            </p:cNvSpPr>
            <p:nvPr/>
          </p:nvSpPr>
          <p:spPr bwMode="auto">
            <a:xfrm flipH="1">
              <a:off x="3289" y="2786"/>
              <a:ext cx="19" cy="1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" name="Line 702"/>
            <p:cNvSpPr>
              <a:spLocks noChangeShapeType="1"/>
            </p:cNvSpPr>
            <p:nvPr/>
          </p:nvSpPr>
          <p:spPr bwMode="auto">
            <a:xfrm flipV="1">
              <a:off x="3295" y="2819"/>
              <a:ext cx="7" cy="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" name="Line 703"/>
            <p:cNvSpPr>
              <a:spLocks noChangeShapeType="1"/>
            </p:cNvSpPr>
            <p:nvPr/>
          </p:nvSpPr>
          <p:spPr bwMode="auto">
            <a:xfrm flipH="1" flipV="1">
              <a:off x="3304" y="2591"/>
              <a:ext cx="30" cy="3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" name="Line 704"/>
            <p:cNvSpPr>
              <a:spLocks noChangeShapeType="1"/>
            </p:cNvSpPr>
            <p:nvPr/>
          </p:nvSpPr>
          <p:spPr bwMode="auto">
            <a:xfrm>
              <a:off x="3303" y="2619"/>
              <a:ext cx="26" cy="2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" name="Line 705"/>
            <p:cNvSpPr>
              <a:spLocks noChangeShapeType="1"/>
            </p:cNvSpPr>
            <p:nvPr/>
          </p:nvSpPr>
          <p:spPr bwMode="auto">
            <a:xfrm flipH="1" flipV="1">
              <a:off x="3299" y="2646"/>
              <a:ext cx="27" cy="26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" name="Line 706"/>
            <p:cNvSpPr>
              <a:spLocks noChangeShapeType="1"/>
            </p:cNvSpPr>
            <p:nvPr/>
          </p:nvSpPr>
          <p:spPr bwMode="auto">
            <a:xfrm>
              <a:off x="3297" y="2674"/>
              <a:ext cx="24" cy="22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" name="Line 707"/>
            <p:cNvSpPr>
              <a:spLocks noChangeShapeType="1"/>
            </p:cNvSpPr>
            <p:nvPr/>
          </p:nvSpPr>
          <p:spPr bwMode="auto">
            <a:xfrm>
              <a:off x="3296" y="2701"/>
              <a:ext cx="22" cy="2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" name="Line 708"/>
            <p:cNvSpPr>
              <a:spLocks noChangeShapeType="1"/>
            </p:cNvSpPr>
            <p:nvPr/>
          </p:nvSpPr>
          <p:spPr bwMode="auto">
            <a:xfrm>
              <a:off x="3293" y="2728"/>
              <a:ext cx="21" cy="2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" name="Line 709"/>
            <p:cNvSpPr>
              <a:spLocks noChangeShapeType="1"/>
            </p:cNvSpPr>
            <p:nvPr/>
          </p:nvSpPr>
          <p:spPr bwMode="auto">
            <a:xfrm flipH="1" flipV="1">
              <a:off x="3291" y="2755"/>
              <a:ext cx="20" cy="1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" name="Line 710"/>
            <p:cNvSpPr>
              <a:spLocks noChangeShapeType="1"/>
            </p:cNvSpPr>
            <p:nvPr/>
          </p:nvSpPr>
          <p:spPr bwMode="auto">
            <a:xfrm>
              <a:off x="3290" y="2783"/>
              <a:ext cx="16" cy="15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" name="Line 711"/>
            <p:cNvSpPr>
              <a:spLocks noChangeShapeType="1"/>
            </p:cNvSpPr>
            <p:nvPr/>
          </p:nvSpPr>
          <p:spPr bwMode="auto">
            <a:xfrm flipH="1" flipV="1">
              <a:off x="3289" y="2811"/>
              <a:ext cx="13" cy="12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" name="Line 712"/>
            <p:cNvSpPr>
              <a:spLocks noChangeShapeType="1"/>
            </p:cNvSpPr>
            <p:nvPr/>
          </p:nvSpPr>
          <p:spPr bwMode="auto">
            <a:xfrm flipH="1" flipV="1">
              <a:off x="3307" y="2565"/>
              <a:ext cx="32" cy="32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4" name="Line 713"/>
            <p:cNvSpPr>
              <a:spLocks noChangeShapeType="1"/>
            </p:cNvSpPr>
            <p:nvPr/>
          </p:nvSpPr>
          <p:spPr bwMode="auto">
            <a:xfrm>
              <a:off x="3312" y="2541"/>
              <a:ext cx="32" cy="3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5" name="Line 714"/>
            <p:cNvSpPr>
              <a:spLocks noChangeShapeType="1"/>
            </p:cNvSpPr>
            <p:nvPr/>
          </p:nvSpPr>
          <p:spPr bwMode="auto">
            <a:xfrm flipH="1" flipV="1">
              <a:off x="3316" y="2516"/>
              <a:ext cx="34" cy="35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6" name="Line 715"/>
            <p:cNvSpPr>
              <a:spLocks noChangeShapeType="1"/>
            </p:cNvSpPr>
            <p:nvPr/>
          </p:nvSpPr>
          <p:spPr bwMode="auto">
            <a:xfrm>
              <a:off x="3325" y="2496"/>
              <a:ext cx="35" cy="35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7" name="Line 716"/>
            <p:cNvSpPr>
              <a:spLocks noChangeShapeType="1"/>
            </p:cNvSpPr>
            <p:nvPr/>
          </p:nvSpPr>
          <p:spPr bwMode="auto">
            <a:xfrm flipH="1" flipV="1">
              <a:off x="3334" y="2477"/>
              <a:ext cx="43" cy="43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" name="Line 717"/>
            <p:cNvSpPr>
              <a:spLocks noChangeShapeType="1"/>
            </p:cNvSpPr>
            <p:nvPr/>
          </p:nvSpPr>
          <p:spPr bwMode="auto">
            <a:xfrm>
              <a:off x="3353" y="2465"/>
              <a:ext cx="47" cy="4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" name="Line 718"/>
            <p:cNvSpPr>
              <a:spLocks noChangeShapeType="1"/>
            </p:cNvSpPr>
            <p:nvPr/>
          </p:nvSpPr>
          <p:spPr bwMode="auto">
            <a:xfrm flipH="1" flipV="1">
              <a:off x="3372" y="2454"/>
              <a:ext cx="43" cy="43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" name="Line 719"/>
            <p:cNvSpPr>
              <a:spLocks noChangeShapeType="1"/>
            </p:cNvSpPr>
            <p:nvPr/>
          </p:nvSpPr>
          <p:spPr bwMode="auto">
            <a:xfrm>
              <a:off x="3397" y="2450"/>
              <a:ext cx="17" cy="16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" name="Line 720"/>
            <p:cNvSpPr>
              <a:spLocks noChangeShapeType="1"/>
            </p:cNvSpPr>
            <p:nvPr/>
          </p:nvSpPr>
          <p:spPr bwMode="auto">
            <a:xfrm flipH="1">
              <a:off x="3793" y="2647"/>
              <a:ext cx="34" cy="32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" name="Line 721"/>
            <p:cNvSpPr>
              <a:spLocks noChangeShapeType="1"/>
            </p:cNvSpPr>
            <p:nvPr/>
          </p:nvSpPr>
          <p:spPr bwMode="auto">
            <a:xfrm flipV="1">
              <a:off x="3797" y="2612"/>
              <a:ext cx="35" cy="36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" name="Line 722"/>
            <p:cNvSpPr>
              <a:spLocks noChangeShapeType="1"/>
            </p:cNvSpPr>
            <p:nvPr/>
          </p:nvSpPr>
          <p:spPr bwMode="auto">
            <a:xfrm flipV="1">
              <a:off x="3800" y="2574"/>
              <a:ext cx="39" cy="42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" name="Line 723"/>
            <p:cNvSpPr>
              <a:spLocks noChangeShapeType="1"/>
            </p:cNvSpPr>
            <p:nvPr/>
          </p:nvSpPr>
          <p:spPr bwMode="auto">
            <a:xfrm flipV="1">
              <a:off x="3905" y="2504"/>
              <a:ext cx="6" cy="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" name="Line 724"/>
            <p:cNvSpPr>
              <a:spLocks noChangeShapeType="1"/>
            </p:cNvSpPr>
            <p:nvPr/>
          </p:nvSpPr>
          <p:spPr bwMode="auto">
            <a:xfrm flipH="1">
              <a:off x="3803" y="2476"/>
              <a:ext cx="109" cy="10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" name="Line 725"/>
            <p:cNvSpPr>
              <a:spLocks noChangeShapeType="1"/>
            </p:cNvSpPr>
            <p:nvPr/>
          </p:nvSpPr>
          <p:spPr bwMode="auto">
            <a:xfrm flipV="1">
              <a:off x="3808" y="2448"/>
              <a:ext cx="100" cy="102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" name="Line 726"/>
            <p:cNvSpPr>
              <a:spLocks noChangeShapeType="1"/>
            </p:cNvSpPr>
            <p:nvPr/>
          </p:nvSpPr>
          <p:spPr bwMode="auto">
            <a:xfrm flipH="1">
              <a:off x="3814" y="2455"/>
              <a:ext cx="59" cy="5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8" name="Line 727"/>
            <p:cNvSpPr>
              <a:spLocks noChangeShapeType="1"/>
            </p:cNvSpPr>
            <p:nvPr/>
          </p:nvSpPr>
          <p:spPr bwMode="auto">
            <a:xfrm flipH="1">
              <a:off x="3791" y="2681"/>
              <a:ext cx="32" cy="3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9" name="Line 728"/>
            <p:cNvSpPr>
              <a:spLocks noChangeShapeType="1"/>
            </p:cNvSpPr>
            <p:nvPr/>
          </p:nvSpPr>
          <p:spPr bwMode="auto">
            <a:xfrm flipH="1">
              <a:off x="3789" y="2716"/>
              <a:ext cx="27" cy="26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0" name="Line 729"/>
            <p:cNvSpPr>
              <a:spLocks noChangeShapeType="1"/>
            </p:cNvSpPr>
            <p:nvPr/>
          </p:nvSpPr>
          <p:spPr bwMode="auto">
            <a:xfrm flipH="1">
              <a:off x="3786" y="2751"/>
              <a:ext cx="25" cy="23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1" name="Line 730"/>
            <p:cNvSpPr>
              <a:spLocks noChangeShapeType="1"/>
            </p:cNvSpPr>
            <p:nvPr/>
          </p:nvSpPr>
          <p:spPr bwMode="auto">
            <a:xfrm flipH="1">
              <a:off x="3787" y="2786"/>
              <a:ext cx="19" cy="1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2" name="Line 731"/>
            <p:cNvSpPr>
              <a:spLocks noChangeShapeType="1"/>
            </p:cNvSpPr>
            <p:nvPr/>
          </p:nvSpPr>
          <p:spPr bwMode="auto">
            <a:xfrm flipV="1">
              <a:off x="3792" y="2819"/>
              <a:ext cx="6" cy="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3" name="Line 732"/>
            <p:cNvSpPr>
              <a:spLocks noChangeShapeType="1"/>
            </p:cNvSpPr>
            <p:nvPr/>
          </p:nvSpPr>
          <p:spPr bwMode="auto">
            <a:xfrm>
              <a:off x="3802" y="2593"/>
              <a:ext cx="29" cy="2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4" name="Line 733"/>
            <p:cNvSpPr>
              <a:spLocks noChangeShapeType="1"/>
            </p:cNvSpPr>
            <p:nvPr/>
          </p:nvSpPr>
          <p:spPr bwMode="auto">
            <a:xfrm flipH="1" flipV="1">
              <a:off x="3799" y="2618"/>
              <a:ext cx="28" cy="3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5" name="Line 734"/>
            <p:cNvSpPr>
              <a:spLocks noChangeShapeType="1"/>
            </p:cNvSpPr>
            <p:nvPr/>
          </p:nvSpPr>
          <p:spPr bwMode="auto">
            <a:xfrm>
              <a:off x="3797" y="2647"/>
              <a:ext cx="25" cy="24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6" name="Line 735"/>
            <p:cNvSpPr>
              <a:spLocks noChangeShapeType="1"/>
            </p:cNvSpPr>
            <p:nvPr/>
          </p:nvSpPr>
          <p:spPr bwMode="auto">
            <a:xfrm flipH="1" flipV="1">
              <a:off x="3794" y="2674"/>
              <a:ext cx="26" cy="24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7" name="Line 736"/>
            <p:cNvSpPr>
              <a:spLocks noChangeShapeType="1"/>
            </p:cNvSpPr>
            <p:nvPr/>
          </p:nvSpPr>
          <p:spPr bwMode="auto">
            <a:xfrm>
              <a:off x="3793" y="2701"/>
              <a:ext cx="22" cy="2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8" name="Line 737"/>
            <p:cNvSpPr>
              <a:spLocks noChangeShapeType="1"/>
            </p:cNvSpPr>
            <p:nvPr/>
          </p:nvSpPr>
          <p:spPr bwMode="auto">
            <a:xfrm flipH="1" flipV="1">
              <a:off x="3790" y="2727"/>
              <a:ext cx="22" cy="22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9" name="Line 738"/>
            <p:cNvSpPr>
              <a:spLocks noChangeShapeType="1"/>
            </p:cNvSpPr>
            <p:nvPr/>
          </p:nvSpPr>
          <p:spPr bwMode="auto">
            <a:xfrm>
              <a:off x="3788" y="2755"/>
              <a:ext cx="18" cy="1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50" name="Line 739"/>
            <p:cNvSpPr>
              <a:spLocks noChangeShapeType="1"/>
            </p:cNvSpPr>
            <p:nvPr/>
          </p:nvSpPr>
          <p:spPr bwMode="auto">
            <a:xfrm flipH="1" flipV="1">
              <a:off x="3786" y="2782"/>
              <a:ext cx="17" cy="1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51" name="Line 740"/>
            <p:cNvSpPr>
              <a:spLocks noChangeShapeType="1"/>
            </p:cNvSpPr>
            <p:nvPr/>
          </p:nvSpPr>
          <p:spPr bwMode="auto">
            <a:xfrm>
              <a:off x="3788" y="2813"/>
              <a:ext cx="11" cy="1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52" name="Line 741"/>
            <p:cNvSpPr>
              <a:spLocks noChangeShapeType="1"/>
            </p:cNvSpPr>
            <p:nvPr/>
          </p:nvSpPr>
          <p:spPr bwMode="auto">
            <a:xfrm>
              <a:off x="3805" y="2567"/>
              <a:ext cx="30" cy="3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53" name="Line 742"/>
            <p:cNvSpPr>
              <a:spLocks noChangeShapeType="1"/>
            </p:cNvSpPr>
            <p:nvPr/>
          </p:nvSpPr>
          <p:spPr bwMode="auto">
            <a:xfrm flipH="1" flipV="1">
              <a:off x="3808" y="2540"/>
              <a:ext cx="33" cy="33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54" name="Line 743"/>
            <p:cNvSpPr>
              <a:spLocks noChangeShapeType="1"/>
            </p:cNvSpPr>
            <p:nvPr/>
          </p:nvSpPr>
          <p:spPr bwMode="auto">
            <a:xfrm>
              <a:off x="3814" y="2517"/>
              <a:ext cx="33" cy="33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55" name="Line 744"/>
            <p:cNvSpPr>
              <a:spLocks noChangeShapeType="1"/>
            </p:cNvSpPr>
            <p:nvPr/>
          </p:nvSpPr>
          <p:spPr bwMode="auto">
            <a:xfrm flipH="1" flipV="1">
              <a:off x="3820" y="2495"/>
              <a:ext cx="37" cy="3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56" name="Line 745"/>
            <p:cNvSpPr>
              <a:spLocks noChangeShapeType="1"/>
            </p:cNvSpPr>
            <p:nvPr/>
          </p:nvSpPr>
          <p:spPr bwMode="auto">
            <a:xfrm>
              <a:off x="3833" y="2477"/>
              <a:ext cx="41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57" name="Line 746"/>
            <p:cNvSpPr>
              <a:spLocks noChangeShapeType="1"/>
            </p:cNvSpPr>
            <p:nvPr/>
          </p:nvSpPr>
          <p:spPr bwMode="auto">
            <a:xfrm flipH="1" flipV="1">
              <a:off x="3849" y="2464"/>
              <a:ext cx="48" cy="4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58" name="Line 747"/>
            <p:cNvSpPr>
              <a:spLocks noChangeShapeType="1"/>
            </p:cNvSpPr>
            <p:nvPr/>
          </p:nvSpPr>
          <p:spPr bwMode="auto">
            <a:xfrm>
              <a:off x="3870" y="2455"/>
              <a:ext cx="41" cy="4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59" name="Line 748"/>
            <p:cNvSpPr>
              <a:spLocks noChangeShapeType="1"/>
            </p:cNvSpPr>
            <p:nvPr/>
          </p:nvSpPr>
          <p:spPr bwMode="auto">
            <a:xfrm flipH="1" flipV="1">
              <a:off x="3893" y="2450"/>
              <a:ext cx="19" cy="1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60" name="Freeform 749"/>
            <p:cNvSpPr>
              <a:spLocks noChangeArrowheads="1"/>
            </p:cNvSpPr>
            <p:nvPr/>
          </p:nvSpPr>
          <p:spPr bwMode="auto">
            <a:xfrm>
              <a:off x="3911" y="2437"/>
              <a:ext cx="62" cy="83"/>
            </a:xfrm>
            <a:custGeom>
              <a:avLst/>
              <a:gdLst>
                <a:gd name="T0" fmla="*/ 0 w 275"/>
                <a:gd name="T1" fmla="*/ 0 h 368"/>
                <a:gd name="T2" fmla="*/ 0 w 275"/>
                <a:gd name="T3" fmla="*/ 0 h 368"/>
                <a:gd name="T4" fmla="*/ 0 w 275"/>
                <a:gd name="T5" fmla="*/ 0 h 368"/>
                <a:gd name="T6" fmla="*/ 0 w 275"/>
                <a:gd name="T7" fmla="*/ 0 h 368"/>
                <a:gd name="T8" fmla="*/ 0 w 275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368"/>
                <a:gd name="T17" fmla="*/ 275 w 275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368">
                  <a:moveTo>
                    <a:pt x="0" y="47"/>
                  </a:moveTo>
                  <a:lnTo>
                    <a:pt x="0" y="0"/>
                  </a:lnTo>
                  <a:lnTo>
                    <a:pt x="274" y="0"/>
                  </a:lnTo>
                  <a:lnTo>
                    <a:pt x="274" y="367"/>
                  </a:lnTo>
                  <a:lnTo>
                    <a:pt x="0" y="367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61" name="Freeform 750"/>
            <p:cNvSpPr>
              <a:spLocks noChangeArrowheads="1"/>
            </p:cNvSpPr>
            <p:nvPr/>
          </p:nvSpPr>
          <p:spPr bwMode="auto">
            <a:xfrm>
              <a:off x="3911" y="2448"/>
              <a:ext cx="1" cy="73"/>
            </a:xfrm>
            <a:custGeom>
              <a:avLst/>
              <a:gdLst>
                <a:gd name="T0" fmla="*/ 0 w 1"/>
                <a:gd name="T1" fmla="*/ 0 h 321"/>
                <a:gd name="T2" fmla="*/ 0 w 1"/>
                <a:gd name="T3" fmla="*/ 0 h 321"/>
                <a:gd name="T4" fmla="*/ 0 w 1"/>
                <a:gd name="T5" fmla="*/ 0 h 321"/>
                <a:gd name="T6" fmla="*/ 0 60000 65536"/>
                <a:gd name="T7" fmla="*/ 0 60000 65536"/>
                <a:gd name="T8" fmla="*/ 0 60000 65536"/>
                <a:gd name="T9" fmla="*/ 0 w 1"/>
                <a:gd name="T10" fmla="*/ 0 h 321"/>
                <a:gd name="T11" fmla="*/ 1 w 1"/>
                <a:gd name="T12" fmla="*/ 321 h 3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1">
                  <a:moveTo>
                    <a:pt x="0" y="0"/>
                  </a:moveTo>
                  <a:lnTo>
                    <a:pt x="0" y="274"/>
                  </a:lnTo>
                  <a:lnTo>
                    <a:pt x="0" y="32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62" name="Freeform 751"/>
            <p:cNvSpPr>
              <a:spLocks noChangeArrowheads="1"/>
            </p:cNvSpPr>
            <p:nvPr/>
          </p:nvSpPr>
          <p:spPr bwMode="auto">
            <a:xfrm>
              <a:off x="3788" y="2448"/>
              <a:ext cx="123" cy="381"/>
            </a:xfrm>
            <a:custGeom>
              <a:avLst/>
              <a:gdLst>
                <a:gd name="T0" fmla="*/ 0 w 544"/>
                <a:gd name="T1" fmla="*/ 0 h 1680"/>
                <a:gd name="T2" fmla="*/ 0 w 544"/>
                <a:gd name="T3" fmla="*/ 0 h 1680"/>
                <a:gd name="T4" fmla="*/ 0 w 544"/>
                <a:gd name="T5" fmla="*/ 0 h 1680"/>
                <a:gd name="T6" fmla="*/ 0 w 544"/>
                <a:gd name="T7" fmla="*/ 0 h 1680"/>
                <a:gd name="T8" fmla="*/ 0 w 544"/>
                <a:gd name="T9" fmla="*/ 0 h 1680"/>
                <a:gd name="T10" fmla="*/ 0 w 544"/>
                <a:gd name="T11" fmla="*/ 0 h 1680"/>
                <a:gd name="T12" fmla="*/ 0 w 544"/>
                <a:gd name="T13" fmla="*/ 0 h 1680"/>
                <a:gd name="T14" fmla="*/ 0 w 544"/>
                <a:gd name="T15" fmla="*/ 0 h 1680"/>
                <a:gd name="T16" fmla="*/ 0 w 544"/>
                <a:gd name="T17" fmla="*/ 0 h 1680"/>
                <a:gd name="T18" fmla="*/ 0 w 544"/>
                <a:gd name="T19" fmla="*/ 0 h 1680"/>
                <a:gd name="T20" fmla="*/ 0 w 544"/>
                <a:gd name="T21" fmla="*/ 0 h 1680"/>
                <a:gd name="T22" fmla="*/ 0 w 544"/>
                <a:gd name="T23" fmla="*/ 0 h 1680"/>
                <a:gd name="T24" fmla="*/ 0 w 544"/>
                <a:gd name="T25" fmla="*/ 0 h 1680"/>
                <a:gd name="T26" fmla="*/ 0 w 544"/>
                <a:gd name="T27" fmla="*/ 0 h 1680"/>
                <a:gd name="T28" fmla="*/ 0 w 544"/>
                <a:gd name="T29" fmla="*/ 0 h 1680"/>
                <a:gd name="T30" fmla="*/ 0 w 544"/>
                <a:gd name="T31" fmla="*/ 0 h 1680"/>
                <a:gd name="T32" fmla="*/ 0 w 544"/>
                <a:gd name="T33" fmla="*/ 0 h 1680"/>
                <a:gd name="T34" fmla="*/ 0 w 544"/>
                <a:gd name="T35" fmla="*/ 0 h 1680"/>
                <a:gd name="T36" fmla="*/ 0 w 544"/>
                <a:gd name="T37" fmla="*/ 0 h 1680"/>
                <a:gd name="T38" fmla="*/ 0 w 544"/>
                <a:gd name="T39" fmla="*/ 0 h 1680"/>
                <a:gd name="T40" fmla="*/ 0 w 544"/>
                <a:gd name="T41" fmla="*/ 0 h 1680"/>
                <a:gd name="T42" fmla="*/ 0 w 544"/>
                <a:gd name="T43" fmla="*/ 0 h 1680"/>
                <a:gd name="T44" fmla="*/ 0 w 544"/>
                <a:gd name="T45" fmla="*/ 0 h 1680"/>
                <a:gd name="T46" fmla="*/ 0 w 544"/>
                <a:gd name="T47" fmla="*/ 0 h 1680"/>
                <a:gd name="T48" fmla="*/ 0 w 544"/>
                <a:gd name="T49" fmla="*/ 0 h 1680"/>
                <a:gd name="T50" fmla="*/ 0 w 544"/>
                <a:gd name="T51" fmla="*/ 0 h 1680"/>
                <a:gd name="T52" fmla="*/ 0 w 544"/>
                <a:gd name="T53" fmla="*/ 0 h 1680"/>
                <a:gd name="T54" fmla="*/ 0 w 544"/>
                <a:gd name="T55" fmla="*/ 0 h 1680"/>
                <a:gd name="T56" fmla="*/ 0 w 544"/>
                <a:gd name="T57" fmla="*/ 0 h 1680"/>
                <a:gd name="T58" fmla="*/ 0 w 544"/>
                <a:gd name="T59" fmla="*/ 0 h 1680"/>
                <a:gd name="T60" fmla="*/ 0 w 544"/>
                <a:gd name="T61" fmla="*/ 0 h 1680"/>
                <a:gd name="T62" fmla="*/ 0 w 544"/>
                <a:gd name="T63" fmla="*/ 0 h 1680"/>
                <a:gd name="T64" fmla="*/ 0 w 544"/>
                <a:gd name="T65" fmla="*/ 0 h 1680"/>
                <a:gd name="T66" fmla="*/ 0 w 544"/>
                <a:gd name="T67" fmla="*/ 0 h 1680"/>
                <a:gd name="T68" fmla="*/ 0 w 544"/>
                <a:gd name="T69" fmla="*/ 0 h 1680"/>
                <a:gd name="T70" fmla="*/ 0 w 544"/>
                <a:gd name="T71" fmla="*/ 0 h 1680"/>
                <a:gd name="T72" fmla="*/ 0 w 544"/>
                <a:gd name="T73" fmla="*/ 0 h 1680"/>
                <a:gd name="T74" fmla="*/ 0 w 544"/>
                <a:gd name="T75" fmla="*/ 0 h 1680"/>
                <a:gd name="T76" fmla="*/ 0 w 544"/>
                <a:gd name="T77" fmla="*/ 0 h 1680"/>
                <a:gd name="T78" fmla="*/ 0 w 544"/>
                <a:gd name="T79" fmla="*/ 0 h 1680"/>
                <a:gd name="T80" fmla="*/ 0 w 544"/>
                <a:gd name="T81" fmla="*/ 0 h 1680"/>
                <a:gd name="T82" fmla="*/ 0 w 544"/>
                <a:gd name="T83" fmla="*/ 0 h 1680"/>
                <a:gd name="T84" fmla="*/ 0 w 544"/>
                <a:gd name="T85" fmla="*/ 0 h 1680"/>
                <a:gd name="T86" fmla="*/ 0 w 544"/>
                <a:gd name="T87" fmla="*/ 0 h 1680"/>
                <a:gd name="T88" fmla="*/ 0 w 544"/>
                <a:gd name="T89" fmla="*/ 0 h 1680"/>
                <a:gd name="T90" fmla="*/ 0 w 544"/>
                <a:gd name="T91" fmla="*/ 0 h 1680"/>
                <a:gd name="T92" fmla="*/ 0 w 544"/>
                <a:gd name="T93" fmla="*/ 0 h 1680"/>
                <a:gd name="T94" fmla="*/ 0 w 544"/>
                <a:gd name="T95" fmla="*/ 0 h 16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4"/>
                <a:gd name="T145" fmla="*/ 0 h 1680"/>
                <a:gd name="T146" fmla="*/ 544 w 544"/>
                <a:gd name="T147" fmla="*/ 1680 h 16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4" h="1680">
                  <a:moveTo>
                    <a:pt x="543" y="0"/>
                  </a:moveTo>
                  <a:lnTo>
                    <a:pt x="481" y="11"/>
                  </a:lnTo>
                  <a:lnTo>
                    <a:pt x="428" y="15"/>
                  </a:lnTo>
                  <a:lnTo>
                    <a:pt x="389" y="26"/>
                  </a:lnTo>
                  <a:lnTo>
                    <a:pt x="358" y="34"/>
                  </a:lnTo>
                  <a:lnTo>
                    <a:pt x="331" y="45"/>
                  </a:lnTo>
                  <a:lnTo>
                    <a:pt x="312" y="53"/>
                  </a:lnTo>
                  <a:lnTo>
                    <a:pt x="293" y="61"/>
                  </a:lnTo>
                  <a:lnTo>
                    <a:pt x="282" y="69"/>
                  </a:lnTo>
                  <a:lnTo>
                    <a:pt x="262" y="77"/>
                  </a:lnTo>
                  <a:lnTo>
                    <a:pt x="254" y="84"/>
                  </a:lnTo>
                  <a:lnTo>
                    <a:pt x="239" y="91"/>
                  </a:lnTo>
                  <a:lnTo>
                    <a:pt x="228" y="107"/>
                  </a:lnTo>
                  <a:lnTo>
                    <a:pt x="211" y="115"/>
                  </a:lnTo>
                  <a:lnTo>
                    <a:pt x="200" y="126"/>
                  </a:lnTo>
                  <a:lnTo>
                    <a:pt x="189" y="142"/>
                  </a:lnTo>
                  <a:lnTo>
                    <a:pt x="181" y="154"/>
                  </a:lnTo>
                  <a:lnTo>
                    <a:pt x="170" y="169"/>
                  </a:lnTo>
                  <a:lnTo>
                    <a:pt x="158" y="188"/>
                  </a:lnTo>
                  <a:lnTo>
                    <a:pt x="151" y="211"/>
                  </a:lnTo>
                  <a:lnTo>
                    <a:pt x="138" y="230"/>
                  </a:lnTo>
                  <a:lnTo>
                    <a:pt x="132" y="254"/>
                  </a:lnTo>
                  <a:lnTo>
                    <a:pt x="123" y="276"/>
                  </a:lnTo>
                  <a:lnTo>
                    <a:pt x="115" y="304"/>
                  </a:lnTo>
                  <a:lnTo>
                    <a:pt x="108" y="334"/>
                  </a:lnTo>
                  <a:lnTo>
                    <a:pt x="100" y="366"/>
                  </a:lnTo>
                  <a:lnTo>
                    <a:pt x="92" y="400"/>
                  </a:lnTo>
                  <a:lnTo>
                    <a:pt x="89" y="438"/>
                  </a:lnTo>
                  <a:lnTo>
                    <a:pt x="85" y="473"/>
                  </a:lnTo>
                  <a:lnTo>
                    <a:pt x="77" y="519"/>
                  </a:lnTo>
                  <a:lnTo>
                    <a:pt x="73" y="562"/>
                  </a:lnTo>
                  <a:lnTo>
                    <a:pt x="66" y="615"/>
                  </a:lnTo>
                  <a:lnTo>
                    <a:pt x="61" y="666"/>
                  </a:lnTo>
                  <a:lnTo>
                    <a:pt x="54" y="727"/>
                  </a:lnTo>
                  <a:lnTo>
                    <a:pt x="50" y="786"/>
                  </a:lnTo>
                  <a:lnTo>
                    <a:pt x="46" y="847"/>
                  </a:lnTo>
                  <a:lnTo>
                    <a:pt x="38" y="916"/>
                  </a:lnTo>
                  <a:lnTo>
                    <a:pt x="35" y="982"/>
                  </a:lnTo>
                  <a:lnTo>
                    <a:pt x="31" y="1051"/>
                  </a:lnTo>
                  <a:lnTo>
                    <a:pt x="23" y="1117"/>
                  </a:lnTo>
                  <a:lnTo>
                    <a:pt x="19" y="1179"/>
                  </a:lnTo>
                  <a:lnTo>
                    <a:pt x="15" y="1244"/>
                  </a:lnTo>
                  <a:lnTo>
                    <a:pt x="7" y="1305"/>
                  </a:lnTo>
                  <a:lnTo>
                    <a:pt x="4" y="1363"/>
                  </a:lnTo>
                  <a:lnTo>
                    <a:pt x="0" y="1417"/>
                  </a:lnTo>
                  <a:lnTo>
                    <a:pt x="0" y="1463"/>
                  </a:lnTo>
                  <a:lnTo>
                    <a:pt x="0" y="1510"/>
                  </a:lnTo>
                  <a:lnTo>
                    <a:pt x="0" y="1552"/>
                  </a:lnTo>
                  <a:lnTo>
                    <a:pt x="0" y="1587"/>
                  </a:lnTo>
                  <a:lnTo>
                    <a:pt x="0" y="1610"/>
                  </a:lnTo>
                  <a:lnTo>
                    <a:pt x="4" y="1632"/>
                  </a:lnTo>
                  <a:lnTo>
                    <a:pt x="7" y="1649"/>
                  </a:lnTo>
                  <a:lnTo>
                    <a:pt x="15" y="1660"/>
                  </a:lnTo>
                  <a:lnTo>
                    <a:pt x="19" y="1668"/>
                  </a:lnTo>
                  <a:lnTo>
                    <a:pt x="23" y="1675"/>
                  </a:lnTo>
                  <a:lnTo>
                    <a:pt x="26" y="1675"/>
                  </a:lnTo>
                  <a:lnTo>
                    <a:pt x="31" y="1679"/>
                  </a:lnTo>
                  <a:lnTo>
                    <a:pt x="35" y="1679"/>
                  </a:lnTo>
                  <a:lnTo>
                    <a:pt x="38" y="1679"/>
                  </a:lnTo>
                  <a:lnTo>
                    <a:pt x="42" y="1675"/>
                  </a:lnTo>
                  <a:lnTo>
                    <a:pt x="46" y="1660"/>
                  </a:lnTo>
                  <a:lnTo>
                    <a:pt x="46" y="1649"/>
                  </a:lnTo>
                  <a:lnTo>
                    <a:pt x="50" y="1630"/>
                  </a:lnTo>
                  <a:lnTo>
                    <a:pt x="54" y="1602"/>
                  </a:lnTo>
                  <a:lnTo>
                    <a:pt x="61" y="1567"/>
                  </a:lnTo>
                  <a:lnTo>
                    <a:pt x="66" y="1525"/>
                  </a:lnTo>
                  <a:lnTo>
                    <a:pt x="77" y="1479"/>
                  </a:lnTo>
                  <a:lnTo>
                    <a:pt x="85" y="1428"/>
                  </a:lnTo>
                  <a:lnTo>
                    <a:pt x="92" y="1371"/>
                  </a:lnTo>
                  <a:lnTo>
                    <a:pt x="104" y="1313"/>
                  </a:lnTo>
                  <a:lnTo>
                    <a:pt x="115" y="1240"/>
                  </a:lnTo>
                  <a:lnTo>
                    <a:pt x="123" y="1174"/>
                  </a:lnTo>
                  <a:lnTo>
                    <a:pt x="138" y="1101"/>
                  </a:lnTo>
                  <a:lnTo>
                    <a:pt x="151" y="1024"/>
                  </a:lnTo>
                  <a:lnTo>
                    <a:pt x="158" y="947"/>
                  </a:lnTo>
                  <a:lnTo>
                    <a:pt x="170" y="874"/>
                  </a:lnTo>
                  <a:lnTo>
                    <a:pt x="181" y="800"/>
                  </a:lnTo>
                  <a:lnTo>
                    <a:pt x="197" y="732"/>
                  </a:lnTo>
                  <a:lnTo>
                    <a:pt x="205" y="666"/>
                  </a:lnTo>
                  <a:lnTo>
                    <a:pt x="216" y="612"/>
                  </a:lnTo>
                  <a:lnTo>
                    <a:pt x="228" y="558"/>
                  </a:lnTo>
                  <a:lnTo>
                    <a:pt x="239" y="519"/>
                  </a:lnTo>
                  <a:lnTo>
                    <a:pt x="247" y="485"/>
                  </a:lnTo>
                  <a:lnTo>
                    <a:pt x="258" y="454"/>
                  </a:lnTo>
                  <a:lnTo>
                    <a:pt x="270" y="427"/>
                  </a:lnTo>
                  <a:lnTo>
                    <a:pt x="282" y="408"/>
                  </a:lnTo>
                  <a:lnTo>
                    <a:pt x="289" y="389"/>
                  </a:lnTo>
                  <a:lnTo>
                    <a:pt x="304" y="369"/>
                  </a:lnTo>
                  <a:lnTo>
                    <a:pt x="316" y="353"/>
                  </a:lnTo>
                  <a:lnTo>
                    <a:pt x="336" y="338"/>
                  </a:lnTo>
                  <a:lnTo>
                    <a:pt x="350" y="323"/>
                  </a:lnTo>
                  <a:lnTo>
                    <a:pt x="374" y="312"/>
                  </a:lnTo>
                  <a:lnTo>
                    <a:pt x="404" y="300"/>
                  </a:lnTo>
                  <a:lnTo>
                    <a:pt x="443" y="288"/>
                  </a:lnTo>
                  <a:lnTo>
                    <a:pt x="486" y="281"/>
                  </a:lnTo>
                  <a:lnTo>
                    <a:pt x="543" y="273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63" name="Line 752"/>
            <p:cNvSpPr>
              <a:spLocks noChangeShapeType="1"/>
            </p:cNvSpPr>
            <p:nvPr/>
          </p:nvSpPr>
          <p:spPr bwMode="auto">
            <a:xfrm flipV="1">
              <a:off x="3922" y="2392"/>
              <a:ext cx="39" cy="3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64" name="Freeform 753"/>
            <p:cNvSpPr>
              <a:spLocks noChangeArrowheads="1"/>
            </p:cNvSpPr>
            <p:nvPr/>
          </p:nvSpPr>
          <p:spPr bwMode="auto">
            <a:xfrm>
              <a:off x="3915" y="2386"/>
              <a:ext cx="53" cy="52"/>
            </a:xfrm>
            <a:custGeom>
              <a:avLst/>
              <a:gdLst>
                <a:gd name="T0" fmla="*/ 0 w 233"/>
                <a:gd name="T1" fmla="*/ 0 h 228"/>
                <a:gd name="T2" fmla="*/ 0 w 233"/>
                <a:gd name="T3" fmla="*/ 0 h 228"/>
                <a:gd name="T4" fmla="*/ 0 w 233"/>
                <a:gd name="T5" fmla="*/ 0 h 228"/>
                <a:gd name="T6" fmla="*/ 0 w 233"/>
                <a:gd name="T7" fmla="*/ 0 h 228"/>
                <a:gd name="T8" fmla="*/ 0 w 233"/>
                <a:gd name="T9" fmla="*/ 0 h 228"/>
                <a:gd name="T10" fmla="*/ 0 w 233"/>
                <a:gd name="T11" fmla="*/ 0 h 228"/>
                <a:gd name="T12" fmla="*/ 0 w 233"/>
                <a:gd name="T13" fmla="*/ 0 h 228"/>
                <a:gd name="T14" fmla="*/ 0 w 233"/>
                <a:gd name="T15" fmla="*/ 0 h 228"/>
                <a:gd name="T16" fmla="*/ 0 w 233"/>
                <a:gd name="T17" fmla="*/ 0 h 228"/>
                <a:gd name="T18" fmla="*/ 0 w 233"/>
                <a:gd name="T19" fmla="*/ 0 h 228"/>
                <a:gd name="T20" fmla="*/ 0 w 233"/>
                <a:gd name="T21" fmla="*/ 0 h 228"/>
                <a:gd name="T22" fmla="*/ 0 w 233"/>
                <a:gd name="T23" fmla="*/ 0 h 228"/>
                <a:gd name="T24" fmla="*/ 0 w 233"/>
                <a:gd name="T25" fmla="*/ 0 h 228"/>
                <a:gd name="T26" fmla="*/ 0 w 233"/>
                <a:gd name="T27" fmla="*/ 0 h 228"/>
                <a:gd name="T28" fmla="*/ 0 w 233"/>
                <a:gd name="T29" fmla="*/ 0 h 228"/>
                <a:gd name="T30" fmla="*/ 0 w 233"/>
                <a:gd name="T31" fmla="*/ 0 h 228"/>
                <a:gd name="T32" fmla="*/ 0 w 233"/>
                <a:gd name="T33" fmla="*/ 0 h 228"/>
                <a:gd name="T34" fmla="*/ 0 w 233"/>
                <a:gd name="T35" fmla="*/ 0 h 228"/>
                <a:gd name="T36" fmla="*/ 0 w 233"/>
                <a:gd name="T37" fmla="*/ 0 h 228"/>
                <a:gd name="T38" fmla="*/ 0 w 233"/>
                <a:gd name="T39" fmla="*/ 0 h 228"/>
                <a:gd name="T40" fmla="*/ 0 w 233"/>
                <a:gd name="T41" fmla="*/ 0 h 228"/>
                <a:gd name="T42" fmla="*/ 0 w 233"/>
                <a:gd name="T43" fmla="*/ 0 h 228"/>
                <a:gd name="T44" fmla="*/ 0 w 233"/>
                <a:gd name="T45" fmla="*/ 0 h 228"/>
                <a:gd name="T46" fmla="*/ 0 w 233"/>
                <a:gd name="T47" fmla="*/ 0 h 228"/>
                <a:gd name="T48" fmla="*/ 0 w 233"/>
                <a:gd name="T49" fmla="*/ 0 h 228"/>
                <a:gd name="T50" fmla="*/ 0 w 233"/>
                <a:gd name="T51" fmla="*/ 0 h 228"/>
                <a:gd name="T52" fmla="*/ 0 w 233"/>
                <a:gd name="T53" fmla="*/ 0 h 228"/>
                <a:gd name="T54" fmla="*/ 0 w 233"/>
                <a:gd name="T55" fmla="*/ 0 h 228"/>
                <a:gd name="T56" fmla="*/ 0 w 233"/>
                <a:gd name="T57" fmla="*/ 0 h 228"/>
                <a:gd name="T58" fmla="*/ 0 w 233"/>
                <a:gd name="T59" fmla="*/ 0 h 2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3"/>
                <a:gd name="T91" fmla="*/ 0 h 228"/>
                <a:gd name="T92" fmla="*/ 233 w 233"/>
                <a:gd name="T93" fmla="*/ 228 h 2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3" h="228">
                  <a:moveTo>
                    <a:pt x="229" y="87"/>
                  </a:moveTo>
                  <a:lnTo>
                    <a:pt x="232" y="111"/>
                  </a:lnTo>
                  <a:lnTo>
                    <a:pt x="229" y="87"/>
                  </a:lnTo>
                  <a:lnTo>
                    <a:pt x="221" y="65"/>
                  </a:lnTo>
                  <a:lnTo>
                    <a:pt x="205" y="42"/>
                  </a:lnTo>
                  <a:lnTo>
                    <a:pt x="186" y="22"/>
                  </a:lnTo>
                  <a:lnTo>
                    <a:pt x="167" y="11"/>
                  </a:lnTo>
                  <a:lnTo>
                    <a:pt x="139" y="3"/>
                  </a:lnTo>
                  <a:lnTo>
                    <a:pt x="116" y="0"/>
                  </a:lnTo>
                  <a:lnTo>
                    <a:pt x="94" y="3"/>
                  </a:lnTo>
                  <a:lnTo>
                    <a:pt x="66" y="11"/>
                  </a:lnTo>
                  <a:lnTo>
                    <a:pt x="47" y="22"/>
                  </a:lnTo>
                  <a:lnTo>
                    <a:pt x="27" y="42"/>
                  </a:lnTo>
                  <a:lnTo>
                    <a:pt x="16" y="65"/>
                  </a:lnTo>
                  <a:lnTo>
                    <a:pt x="4" y="87"/>
                  </a:lnTo>
                  <a:lnTo>
                    <a:pt x="0" y="111"/>
                  </a:lnTo>
                  <a:lnTo>
                    <a:pt x="4" y="139"/>
                  </a:lnTo>
                  <a:lnTo>
                    <a:pt x="16" y="161"/>
                  </a:lnTo>
                  <a:lnTo>
                    <a:pt x="27" y="184"/>
                  </a:lnTo>
                  <a:lnTo>
                    <a:pt x="47" y="200"/>
                  </a:lnTo>
                  <a:lnTo>
                    <a:pt x="66" y="216"/>
                  </a:lnTo>
                  <a:lnTo>
                    <a:pt x="94" y="224"/>
                  </a:lnTo>
                  <a:lnTo>
                    <a:pt x="116" y="227"/>
                  </a:lnTo>
                  <a:lnTo>
                    <a:pt x="139" y="224"/>
                  </a:lnTo>
                  <a:lnTo>
                    <a:pt x="167" y="216"/>
                  </a:lnTo>
                  <a:lnTo>
                    <a:pt x="186" y="200"/>
                  </a:lnTo>
                  <a:lnTo>
                    <a:pt x="205" y="184"/>
                  </a:lnTo>
                  <a:lnTo>
                    <a:pt x="221" y="161"/>
                  </a:lnTo>
                  <a:lnTo>
                    <a:pt x="229" y="139"/>
                  </a:lnTo>
                  <a:lnTo>
                    <a:pt x="232" y="111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65" name="Freeform 754"/>
            <p:cNvSpPr>
              <a:spLocks noChangeArrowheads="1"/>
            </p:cNvSpPr>
            <p:nvPr/>
          </p:nvSpPr>
          <p:spPr bwMode="auto">
            <a:xfrm>
              <a:off x="3973" y="2448"/>
              <a:ext cx="73" cy="62"/>
            </a:xfrm>
            <a:custGeom>
              <a:avLst/>
              <a:gdLst>
                <a:gd name="T0" fmla="*/ 0 w 321"/>
                <a:gd name="T1" fmla="*/ 0 h 275"/>
                <a:gd name="T2" fmla="*/ 0 w 321"/>
                <a:gd name="T3" fmla="*/ 0 h 275"/>
                <a:gd name="T4" fmla="*/ 0 w 321"/>
                <a:gd name="T5" fmla="*/ 0 h 275"/>
                <a:gd name="T6" fmla="*/ 0 w 321"/>
                <a:gd name="T7" fmla="*/ 0 h 275"/>
                <a:gd name="T8" fmla="*/ 0 w 321"/>
                <a:gd name="T9" fmla="*/ 0 h 2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1"/>
                <a:gd name="T16" fmla="*/ 0 h 275"/>
                <a:gd name="T17" fmla="*/ 321 w 321"/>
                <a:gd name="T18" fmla="*/ 275 h 2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1" h="275">
                  <a:moveTo>
                    <a:pt x="0" y="0"/>
                  </a:moveTo>
                  <a:lnTo>
                    <a:pt x="320" y="0"/>
                  </a:lnTo>
                  <a:lnTo>
                    <a:pt x="320" y="274"/>
                  </a:lnTo>
                  <a:lnTo>
                    <a:pt x="0" y="274"/>
                  </a:lnTo>
                  <a:lnTo>
                    <a:pt x="0" y="0"/>
                  </a:lnTo>
                </a:path>
              </a:pathLst>
            </a:custGeom>
            <a:solidFill>
              <a:srgbClr val="996633"/>
            </a:solidFill>
            <a:ln w="12600">
              <a:solidFill>
                <a:srgbClr val="333333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66" name="Freeform 755"/>
            <p:cNvSpPr>
              <a:spLocks noChangeArrowheads="1"/>
            </p:cNvSpPr>
            <p:nvPr/>
          </p:nvSpPr>
          <p:spPr bwMode="auto">
            <a:xfrm>
              <a:off x="3767" y="2968"/>
              <a:ext cx="31" cy="47"/>
            </a:xfrm>
            <a:custGeom>
              <a:avLst/>
              <a:gdLst>
                <a:gd name="T0" fmla="*/ 0 w 136"/>
                <a:gd name="T1" fmla="*/ 0 h 206"/>
                <a:gd name="T2" fmla="*/ 0 w 136"/>
                <a:gd name="T3" fmla="*/ 0 h 206"/>
                <a:gd name="T4" fmla="*/ 0 w 136"/>
                <a:gd name="T5" fmla="*/ 0 h 206"/>
                <a:gd name="T6" fmla="*/ 0 w 136"/>
                <a:gd name="T7" fmla="*/ 0 h 206"/>
                <a:gd name="T8" fmla="*/ 0 w 136"/>
                <a:gd name="T9" fmla="*/ 0 h 206"/>
                <a:gd name="T10" fmla="*/ 0 w 136"/>
                <a:gd name="T11" fmla="*/ 0 h 206"/>
                <a:gd name="T12" fmla="*/ 0 w 136"/>
                <a:gd name="T13" fmla="*/ 0 h 206"/>
                <a:gd name="T14" fmla="*/ 0 w 136"/>
                <a:gd name="T15" fmla="*/ 0 h 206"/>
                <a:gd name="T16" fmla="*/ 0 w 136"/>
                <a:gd name="T17" fmla="*/ 0 h 206"/>
                <a:gd name="T18" fmla="*/ 0 w 136"/>
                <a:gd name="T19" fmla="*/ 0 h 206"/>
                <a:gd name="T20" fmla="*/ 0 w 136"/>
                <a:gd name="T21" fmla="*/ 0 h 206"/>
                <a:gd name="T22" fmla="*/ 0 w 136"/>
                <a:gd name="T23" fmla="*/ 0 h 206"/>
                <a:gd name="T24" fmla="*/ 0 w 136"/>
                <a:gd name="T25" fmla="*/ 0 h 206"/>
                <a:gd name="T26" fmla="*/ 0 w 136"/>
                <a:gd name="T27" fmla="*/ 0 h 206"/>
                <a:gd name="T28" fmla="*/ 0 w 136"/>
                <a:gd name="T29" fmla="*/ 0 h 206"/>
                <a:gd name="T30" fmla="*/ 0 w 136"/>
                <a:gd name="T31" fmla="*/ 0 h 206"/>
                <a:gd name="T32" fmla="*/ 0 w 136"/>
                <a:gd name="T33" fmla="*/ 0 h 206"/>
                <a:gd name="T34" fmla="*/ 0 w 136"/>
                <a:gd name="T35" fmla="*/ 0 h 206"/>
                <a:gd name="T36" fmla="*/ 0 w 136"/>
                <a:gd name="T37" fmla="*/ 0 h 206"/>
                <a:gd name="T38" fmla="*/ 0 w 136"/>
                <a:gd name="T39" fmla="*/ 0 h 20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6"/>
                <a:gd name="T61" fmla="*/ 0 h 206"/>
                <a:gd name="T62" fmla="*/ 136 w 136"/>
                <a:gd name="T63" fmla="*/ 206 h 20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6" h="206">
                  <a:moveTo>
                    <a:pt x="135" y="31"/>
                  </a:moveTo>
                  <a:lnTo>
                    <a:pt x="116" y="8"/>
                  </a:lnTo>
                  <a:lnTo>
                    <a:pt x="89" y="0"/>
                  </a:lnTo>
                  <a:lnTo>
                    <a:pt x="46" y="0"/>
                  </a:lnTo>
                  <a:lnTo>
                    <a:pt x="19" y="8"/>
                  </a:lnTo>
                  <a:lnTo>
                    <a:pt x="0" y="31"/>
                  </a:lnTo>
                  <a:lnTo>
                    <a:pt x="0" y="47"/>
                  </a:lnTo>
                  <a:lnTo>
                    <a:pt x="7" y="70"/>
                  </a:lnTo>
                  <a:lnTo>
                    <a:pt x="19" y="74"/>
                  </a:lnTo>
                  <a:lnTo>
                    <a:pt x="38" y="89"/>
                  </a:lnTo>
                  <a:lnTo>
                    <a:pt x="92" y="105"/>
                  </a:lnTo>
                  <a:lnTo>
                    <a:pt x="116" y="116"/>
                  </a:lnTo>
                  <a:lnTo>
                    <a:pt x="124" y="124"/>
                  </a:lnTo>
                  <a:lnTo>
                    <a:pt x="135" y="148"/>
                  </a:lnTo>
                  <a:lnTo>
                    <a:pt x="135" y="174"/>
                  </a:lnTo>
                  <a:lnTo>
                    <a:pt x="116" y="193"/>
                  </a:lnTo>
                  <a:lnTo>
                    <a:pt x="89" y="205"/>
                  </a:lnTo>
                  <a:lnTo>
                    <a:pt x="46" y="205"/>
                  </a:lnTo>
                  <a:lnTo>
                    <a:pt x="19" y="193"/>
                  </a:lnTo>
                  <a:lnTo>
                    <a:pt x="0" y="174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67" name="Line 756"/>
            <p:cNvSpPr>
              <a:spLocks noChangeShapeType="1"/>
            </p:cNvSpPr>
            <p:nvPr/>
          </p:nvSpPr>
          <p:spPr bwMode="auto">
            <a:xfrm flipH="1" flipV="1">
              <a:off x="3809" y="2983"/>
              <a:ext cx="11" cy="32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68" name="Line 757"/>
            <p:cNvSpPr>
              <a:spLocks noChangeShapeType="1"/>
            </p:cNvSpPr>
            <p:nvPr/>
          </p:nvSpPr>
          <p:spPr bwMode="auto">
            <a:xfrm flipH="1">
              <a:off x="3818" y="2984"/>
              <a:ext cx="12" cy="3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69" name="Line 758"/>
            <p:cNvSpPr>
              <a:spLocks noChangeShapeType="1"/>
            </p:cNvSpPr>
            <p:nvPr/>
          </p:nvSpPr>
          <p:spPr bwMode="auto">
            <a:xfrm flipH="1" flipV="1">
              <a:off x="3828" y="2983"/>
              <a:ext cx="10" cy="32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0" name="Line 759"/>
            <p:cNvSpPr>
              <a:spLocks noChangeShapeType="1"/>
            </p:cNvSpPr>
            <p:nvPr/>
          </p:nvSpPr>
          <p:spPr bwMode="auto">
            <a:xfrm flipH="1">
              <a:off x="3835" y="2984"/>
              <a:ext cx="12" cy="3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1" name="Freeform 760"/>
            <p:cNvSpPr>
              <a:spLocks noChangeArrowheads="1"/>
            </p:cNvSpPr>
            <p:nvPr/>
          </p:nvSpPr>
          <p:spPr bwMode="auto">
            <a:xfrm>
              <a:off x="3859" y="2968"/>
              <a:ext cx="15" cy="15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0 h 64"/>
                <a:gd name="T4" fmla="*/ 0 w 64"/>
                <a:gd name="T5" fmla="*/ 0 h 64"/>
                <a:gd name="T6" fmla="*/ 0 w 64"/>
                <a:gd name="T7" fmla="*/ 0 h 64"/>
                <a:gd name="T8" fmla="*/ 0 w 64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64"/>
                <a:gd name="T17" fmla="*/ 64 w 64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64">
                  <a:moveTo>
                    <a:pt x="0" y="23"/>
                  </a:moveTo>
                  <a:lnTo>
                    <a:pt x="23" y="63"/>
                  </a:lnTo>
                  <a:lnTo>
                    <a:pt x="63" y="23"/>
                  </a:lnTo>
                  <a:lnTo>
                    <a:pt x="23" y="0"/>
                  </a:lnTo>
                  <a:lnTo>
                    <a:pt x="0" y="23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2" name="Line 761"/>
            <p:cNvSpPr>
              <a:spLocks noChangeShapeType="1"/>
            </p:cNvSpPr>
            <p:nvPr/>
          </p:nvSpPr>
          <p:spPr bwMode="auto">
            <a:xfrm>
              <a:off x="3861" y="2984"/>
              <a:ext cx="1" cy="3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3" name="Line 762"/>
            <p:cNvSpPr>
              <a:spLocks noChangeShapeType="1"/>
            </p:cNvSpPr>
            <p:nvPr/>
          </p:nvSpPr>
          <p:spPr bwMode="auto">
            <a:xfrm flipV="1">
              <a:off x="3883" y="2967"/>
              <a:ext cx="1" cy="40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" name="Freeform 763"/>
            <p:cNvSpPr>
              <a:spLocks noChangeArrowheads="1"/>
            </p:cNvSpPr>
            <p:nvPr/>
          </p:nvSpPr>
          <p:spPr bwMode="auto">
            <a:xfrm>
              <a:off x="3883" y="3006"/>
              <a:ext cx="15" cy="14"/>
            </a:xfrm>
            <a:custGeom>
              <a:avLst/>
              <a:gdLst>
                <a:gd name="T0" fmla="*/ 0 w 64"/>
                <a:gd name="T1" fmla="*/ 0 h 63"/>
                <a:gd name="T2" fmla="*/ 0 w 64"/>
                <a:gd name="T3" fmla="*/ 0 h 63"/>
                <a:gd name="T4" fmla="*/ 0 w 64"/>
                <a:gd name="T5" fmla="*/ 0 h 63"/>
                <a:gd name="T6" fmla="*/ 0 w 64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3"/>
                <a:gd name="T14" fmla="*/ 64 w 64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3">
                  <a:moveTo>
                    <a:pt x="0" y="0"/>
                  </a:moveTo>
                  <a:lnTo>
                    <a:pt x="8" y="43"/>
                  </a:lnTo>
                  <a:lnTo>
                    <a:pt x="31" y="62"/>
                  </a:lnTo>
                  <a:lnTo>
                    <a:pt x="63" y="6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" name="Line 764"/>
            <p:cNvSpPr>
              <a:spLocks noChangeShapeType="1"/>
            </p:cNvSpPr>
            <p:nvPr/>
          </p:nvSpPr>
          <p:spPr bwMode="auto">
            <a:xfrm flipH="1">
              <a:off x="3875" y="2984"/>
              <a:ext cx="18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6" name="Freeform 765"/>
            <p:cNvSpPr>
              <a:spLocks noChangeArrowheads="1"/>
            </p:cNvSpPr>
            <p:nvPr/>
          </p:nvSpPr>
          <p:spPr bwMode="auto">
            <a:xfrm>
              <a:off x="3908" y="2984"/>
              <a:ext cx="26" cy="31"/>
            </a:xfrm>
            <a:custGeom>
              <a:avLst/>
              <a:gdLst>
                <a:gd name="T0" fmla="*/ 0 w 116"/>
                <a:gd name="T1" fmla="*/ 0 h 136"/>
                <a:gd name="T2" fmla="*/ 0 w 116"/>
                <a:gd name="T3" fmla="*/ 0 h 136"/>
                <a:gd name="T4" fmla="*/ 0 w 116"/>
                <a:gd name="T5" fmla="*/ 0 h 136"/>
                <a:gd name="T6" fmla="*/ 0 w 116"/>
                <a:gd name="T7" fmla="*/ 0 h 136"/>
                <a:gd name="T8" fmla="*/ 0 w 116"/>
                <a:gd name="T9" fmla="*/ 0 h 136"/>
                <a:gd name="T10" fmla="*/ 0 w 116"/>
                <a:gd name="T11" fmla="*/ 0 h 136"/>
                <a:gd name="T12" fmla="*/ 0 w 116"/>
                <a:gd name="T13" fmla="*/ 0 h 136"/>
                <a:gd name="T14" fmla="*/ 0 w 116"/>
                <a:gd name="T15" fmla="*/ 0 h 136"/>
                <a:gd name="T16" fmla="*/ 0 w 116"/>
                <a:gd name="T17" fmla="*/ 0 h 136"/>
                <a:gd name="T18" fmla="*/ 0 w 116"/>
                <a:gd name="T19" fmla="*/ 0 h 136"/>
                <a:gd name="T20" fmla="*/ 0 w 116"/>
                <a:gd name="T21" fmla="*/ 0 h 136"/>
                <a:gd name="T22" fmla="*/ 0 w 116"/>
                <a:gd name="T23" fmla="*/ 0 h 136"/>
                <a:gd name="T24" fmla="*/ 0 w 116"/>
                <a:gd name="T25" fmla="*/ 0 h 136"/>
                <a:gd name="T26" fmla="*/ 0 w 116"/>
                <a:gd name="T27" fmla="*/ 0 h 136"/>
                <a:gd name="T28" fmla="*/ 0 w 116"/>
                <a:gd name="T29" fmla="*/ 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6"/>
                <a:gd name="T47" fmla="*/ 116 w 116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6">
                  <a:moveTo>
                    <a:pt x="93" y="4"/>
                  </a:moveTo>
                  <a:lnTo>
                    <a:pt x="115" y="26"/>
                  </a:lnTo>
                  <a:lnTo>
                    <a:pt x="93" y="4"/>
                  </a:lnTo>
                  <a:lnTo>
                    <a:pt x="77" y="0"/>
                  </a:lnTo>
                  <a:lnTo>
                    <a:pt x="46" y="0"/>
                  </a:lnTo>
                  <a:lnTo>
                    <a:pt x="27" y="4"/>
                  </a:lnTo>
                  <a:lnTo>
                    <a:pt x="7" y="26"/>
                  </a:lnTo>
                  <a:lnTo>
                    <a:pt x="0" y="54"/>
                  </a:lnTo>
                  <a:lnTo>
                    <a:pt x="0" y="77"/>
                  </a:lnTo>
                  <a:lnTo>
                    <a:pt x="7" y="104"/>
                  </a:lnTo>
                  <a:lnTo>
                    <a:pt x="27" y="123"/>
                  </a:lnTo>
                  <a:lnTo>
                    <a:pt x="46" y="135"/>
                  </a:lnTo>
                  <a:lnTo>
                    <a:pt x="77" y="135"/>
                  </a:lnTo>
                  <a:lnTo>
                    <a:pt x="93" y="123"/>
                  </a:lnTo>
                  <a:lnTo>
                    <a:pt x="115" y="104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7" name="Line 766"/>
            <p:cNvSpPr>
              <a:spLocks noChangeShapeType="1"/>
            </p:cNvSpPr>
            <p:nvPr/>
          </p:nvSpPr>
          <p:spPr bwMode="auto">
            <a:xfrm flipV="1">
              <a:off x="3947" y="2967"/>
              <a:ext cx="1" cy="4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8" name="Line 767"/>
            <p:cNvSpPr>
              <a:spLocks noChangeShapeType="1"/>
            </p:cNvSpPr>
            <p:nvPr/>
          </p:nvSpPr>
          <p:spPr bwMode="auto">
            <a:xfrm flipH="1">
              <a:off x="3947" y="2985"/>
              <a:ext cx="8" cy="7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9" name="Freeform 768"/>
            <p:cNvSpPr>
              <a:spLocks noChangeArrowheads="1"/>
            </p:cNvSpPr>
            <p:nvPr/>
          </p:nvSpPr>
          <p:spPr bwMode="auto">
            <a:xfrm>
              <a:off x="3954" y="2984"/>
              <a:ext cx="19" cy="31"/>
            </a:xfrm>
            <a:custGeom>
              <a:avLst/>
              <a:gdLst>
                <a:gd name="T0" fmla="*/ 0 w 82"/>
                <a:gd name="T1" fmla="*/ 0 h 136"/>
                <a:gd name="T2" fmla="*/ 0 w 82"/>
                <a:gd name="T3" fmla="*/ 0 h 136"/>
                <a:gd name="T4" fmla="*/ 0 w 82"/>
                <a:gd name="T5" fmla="*/ 0 h 136"/>
                <a:gd name="T6" fmla="*/ 0 w 82"/>
                <a:gd name="T7" fmla="*/ 0 h 136"/>
                <a:gd name="T8" fmla="*/ 0 w 82"/>
                <a:gd name="T9" fmla="*/ 0 h 136"/>
                <a:gd name="T10" fmla="*/ 0 w 82"/>
                <a:gd name="T11" fmla="*/ 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36"/>
                <a:gd name="T20" fmla="*/ 82 w 82"/>
                <a:gd name="T21" fmla="*/ 136 h 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36">
                  <a:moveTo>
                    <a:pt x="0" y="4"/>
                  </a:moveTo>
                  <a:lnTo>
                    <a:pt x="22" y="0"/>
                  </a:lnTo>
                  <a:lnTo>
                    <a:pt x="50" y="0"/>
                  </a:lnTo>
                  <a:lnTo>
                    <a:pt x="74" y="4"/>
                  </a:lnTo>
                  <a:lnTo>
                    <a:pt x="81" y="35"/>
                  </a:lnTo>
                  <a:lnTo>
                    <a:pt x="81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80" name="Freeform 769"/>
            <p:cNvSpPr>
              <a:spLocks noChangeArrowheads="1"/>
            </p:cNvSpPr>
            <p:nvPr/>
          </p:nvSpPr>
          <p:spPr bwMode="auto">
            <a:xfrm>
              <a:off x="3734" y="2879"/>
              <a:ext cx="35" cy="47"/>
            </a:xfrm>
            <a:custGeom>
              <a:avLst/>
              <a:gdLst>
                <a:gd name="T0" fmla="*/ 0 w 156"/>
                <a:gd name="T1" fmla="*/ 0 h 209"/>
                <a:gd name="T2" fmla="*/ 0 w 156"/>
                <a:gd name="T3" fmla="*/ 0 h 209"/>
                <a:gd name="T4" fmla="*/ 0 w 156"/>
                <a:gd name="T5" fmla="*/ 0 h 209"/>
                <a:gd name="T6" fmla="*/ 0 60000 65536"/>
                <a:gd name="T7" fmla="*/ 0 60000 65536"/>
                <a:gd name="T8" fmla="*/ 0 60000 65536"/>
                <a:gd name="T9" fmla="*/ 0 w 156"/>
                <a:gd name="T10" fmla="*/ 0 h 209"/>
                <a:gd name="T11" fmla="*/ 156 w 156"/>
                <a:gd name="T12" fmla="*/ 209 h 2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" h="209">
                  <a:moveTo>
                    <a:pt x="0" y="208"/>
                  </a:moveTo>
                  <a:lnTo>
                    <a:pt x="77" y="0"/>
                  </a:lnTo>
                  <a:lnTo>
                    <a:pt x="155" y="208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81" name="Line 770"/>
            <p:cNvSpPr>
              <a:spLocks noChangeShapeType="1"/>
            </p:cNvSpPr>
            <p:nvPr/>
          </p:nvSpPr>
          <p:spPr bwMode="auto">
            <a:xfrm flipH="1">
              <a:off x="3738" y="2911"/>
              <a:ext cx="24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82" name="Line 771"/>
            <p:cNvSpPr>
              <a:spLocks noChangeShapeType="1"/>
            </p:cNvSpPr>
            <p:nvPr/>
          </p:nvSpPr>
          <p:spPr bwMode="auto">
            <a:xfrm>
              <a:off x="3781" y="2896"/>
              <a:ext cx="1" cy="3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83" name="Freeform 772"/>
            <p:cNvSpPr>
              <a:spLocks noChangeArrowheads="1"/>
            </p:cNvSpPr>
            <p:nvPr/>
          </p:nvSpPr>
          <p:spPr bwMode="auto">
            <a:xfrm>
              <a:off x="3781" y="2896"/>
              <a:ext cx="25" cy="31"/>
            </a:xfrm>
            <a:custGeom>
              <a:avLst/>
              <a:gdLst>
                <a:gd name="T0" fmla="*/ 0 w 109"/>
                <a:gd name="T1" fmla="*/ 0 h 136"/>
                <a:gd name="T2" fmla="*/ 0 w 109"/>
                <a:gd name="T3" fmla="*/ 0 h 136"/>
                <a:gd name="T4" fmla="*/ 0 w 109"/>
                <a:gd name="T5" fmla="*/ 0 h 136"/>
                <a:gd name="T6" fmla="*/ 0 w 109"/>
                <a:gd name="T7" fmla="*/ 0 h 136"/>
                <a:gd name="T8" fmla="*/ 0 w 109"/>
                <a:gd name="T9" fmla="*/ 0 h 136"/>
                <a:gd name="T10" fmla="*/ 0 w 109"/>
                <a:gd name="T11" fmla="*/ 0 h 136"/>
                <a:gd name="T12" fmla="*/ 0 w 109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"/>
                <a:gd name="T22" fmla="*/ 0 h 136"/>
                <a:gd name="T23" fmla="*/ 109 w 109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" h="136">
                  <a:moveTo>
                    <a:pt x="0" y="39"/>
                  </a:moveTo>
                  <a:lnTo>
                    <a:pt x="27" y="7"/>
                  </a:lnTo>
                  <a:lnTo>
                    <a:pt x="50" y="0"/>
                  </a:lnTo>
                  <a:lnTo>
                    <a:pt x="77" y="0"/>
                  </a:lnTo>
                  <a:lnTo>
                    <a:pt x="101" y="7"/>
                  </a:lnTo>
                  <a:lnTo>
                    <a:pt x="108" y="39"/>
                  </a:lnTo>
                  <a:lnTo>
                    <a:pt x="108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84" name="Line 773"/>
            <p:cNvSpPr>
              <a:spLocks noChangeShapeType="1"/>
            </p:cNvSpPr>
            <p:nvPr/>
          </p:nvSpPr>
          <p:spPr bwMode="auto">
            <a:xfrm flipV="1">
              <a:off x="3830" y="2879"/>
              <a:ext cx="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85" name="Freeform 774"/>
            <p:cNvSpPr>
              <a:spLocks noChangeArrowheads="1"/>
            </p:cNvSpPr>
            <p:nvPr/>
          </p:nvSpPr>
          <p:spPr bwMode="auto">
            <a:xfrm>
              <a:off x="3830" y="2917"/>
              <a:ext cx="14" cy="14"/>
            </a:xfrm>
            <a:custGeom>
              <a:avLst/>
              <a:gdLst>
                <a:gd name="T0" fmla="*/ 0 w 62"/>
                <a:gd name="T1" fmla="*/ 0 h 63"/>
                <a:gd name="T2" fmla="*/ 0 w 62"/>
                <a:gd name="T3" fmla="*/ 0 h 63"/>
                <a:gd name="T4" fmla="*/ 0 w 62"/>
                <a:gd name="T5" fmla="*/ 0 h 63"/>
                <a:gd name="T6" fmla="*/ 0 w 62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63"/>
                <a:gd name="T14" fmla="*/ 62 w 62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63">
                  <a:moveTo>
                    <a:pt x="0" y="0"/>
                  </a:moveTo>
                  <a:lnTo>
                    <a:pt x="7" y="43"/>
                  </a:lnTo>
                  <a:lnTo>
                    <a:pt x="35" y="62"/>
                  </a:lnTo>
                  <a:lnTo>
                    <a:pt x="61" y="6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86" name="Line 775"/>
            <p:cNvSpPr>
              <a:spLocks noChangeShapeType="1"/>
            </p:cNvSpPr>
            <p:nvPr/>
          </p:nvSpPr>
          <p:spPr bwMode="auto">
            <a:xfrm flipH="1">
              <a:off x="3822" y="2896"/>
              <a:ext cx="18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87" name="Freeform 776"/>
            <p:cNvSpPr>
              <a:spLocks noChangeArrowheads="1"/>
            </p:cNvSpPr>
            <p:nvPr/>
          </p:nvSpPr>
          <p:spPr bwMode="auto">
            <a:xfrm>
              <a:off x="3855" y="2896"/>
              <a:ext cx="26" cy="31"/>
            </a:xfrm>
            <a:custGeom>
              <a:avLst/>
              <a:gdLst>
                <a:gd name="T0" fmla="*/ 0 w 116"/>
                <a:gd name="T1" fmla="*/ 0 h 136"/>
                <a:gd name="T2" fmla="*/ 0 w 116"/>
                <a:gd name="T3" fmla="*/ 0 h 136"/>
                <a:gd name="T4" fmla="*/ 0 w 116"/>
                <a:gd name="T5" fmla="*/ 0 h 136"/>
                <a:gd name="T6" fmla="*/ 0 w 116"/>
                <a:gd name="T7" fmla="*/ 0 h 136"/>
                <a:gd name="T8" fmla="*/ 0 w 116"/>
                <a:gd name="T9" fmla="*/ 0 h 136"/>
                <a:gd name="T10" fmla="*/ 0 w 116"/>
                <a:gd name="T11" fmla="*/ 0 h 136"/>
                <a:gd name="T12" fmla="*/ 0 w 116"/>
                <a:gd name="T13" fmla="*/ 0 h 136"/>
                <a:gd name="T14" fmla="*/ 0 w 116"/>
                <a:gd name="T15" fmla="*/ 0 h 136"/>
                <a:gd name="T16" fmla="*/ 0 w 116"/>
                <a:gd name="T17" fmla="*/ 0 h 136"/>
                <a:gd name="T18" fmla="*/ 0 w 116"/>
                <a:gd name="T19" fmla="*/ 0 h 136"/>
                <a:gd name="T20" fmla="*/ 0 w 116"/>
                <a:gd name="T21" fmla="*/ 0 h 136"/>
                <a:gd name="T22" fmla="*/ 0 w 116"/>
                <a:gd name="T23" fmla="*/ 0 h 136"/>
                <a:gd name="T24" fmla="*/ 0 w 116"/>
                <a:gd name="T25" fmla="*/ 0 h 136"/>
                <a:gd name="T26" fmla="*/ 0 w 116"/>
                <a:gd name="T27" fmla="*/ 0 h 136"/>
                <a:gd name="T28" fmla="*/ 0 w 116"/>
                <a:gd name="T29" fmla="*/ 0 h 136"/>
                <a:gd name="T30" fmla="*/ 0 w 116"/>
                <a:gd name="T31" fmla="*/ 0 h 136"/>
                <a:gd name="T32" fmla="*/ 0 w 116"/>
                <a:gd name="T33" fmla="*/ 0 h 1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6"/>
                <a:gd name="T52" fmla="*/ 0 h 136"/>
                <a:gd name="T53" fmla="*/ 116 w 116"/>
                <a:gd name="T54" fmla="*/ 136 h 1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6" h="136">
                  <a:moveTo>
                    <a:pt x="0" y="58"/>
                  </a:moveTo>
                  <a:lnTo>
                    <a:pt x="115" y="58"/>
                  </a:lnTo>
                  <a:lnTo>
                    <a:pt x="115" y="39"/>
                  </a:lnTo>
                  <a:lnTo>
                    <a:pt x="104" y="19"/>
                  </a:lnTo>
                  <a:lnTo>
                    <a:pt x="96" y="7"/>
                  </a:lnTo>
                  <a:lnTo>
                    <a:pt x="77" y="0"/>
                  </a:lnTo>
                  <a:lnTo>
                    <a:pt x="50" y="0"/>
                  </a:lnTo>
                  <a:lnTo>
                    <a:pt x="27" y="7"/>
                  </a:lnTo>
                  <a:lnTo>
                    <a:pt x="7" y="26"/>
                  </a:lnTo>
                  <a:lnTo>
                    <a:pt x="0" y="58"/>
                  </a:lnTo>
                  <a:lnTo>
                    <a:pt x="0" y="77"/>
                  </a:lnTo>
                  <a:lnTo>
                    <a:pt x="7" y="107"/>
                  </a:lnTo>
                  <a:lnTo>
                    <a:pt x="27" y="123"/>
                  </a:lnTo>
                  <a:lnTo>
                    <a:pt x="50" y="135"/>
                  </a:lnTo>
                  <a:lnTo>
                    <a:pt x="77" y="135"/>
                  </a:lnTo>
                  <a:lnTo>
                    <a:pt x="96" y="123"/>
                  </a:lnTo>
                  <a:lnTo>
                    <a:pt x="115" y="107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88" name="Freeform 777"/>
            <p:cNvSpPr>
              <a:spLocks noChangeArrowheads="1"/>
            </p:cNvSpPr>
            <p:nvPr/>
          </p:nvSpPr>
          <p:spPr bwMode="auto">
            <a:xfrm>
              <a:off x="3895" y="2896"/>
              <a:ext cx="14" cy="31"/>
            </a:xfrm>
            <a:custGeom>
              <a:avLst/>
              <a:gdLst>
                <a:gd name="T0" fmla="*/ 0 w 62"/>
                <a:gd name="T1" fmla="*/ 0 h 136"/>
                <a:gd name="T2" fmla="*/ 0 w 62"/>
                <a:gd name="T3" fmla="*/ 0 h 136"/>
                <a:gd name="T4" fmla="*/ 0 w 62"/>
                <a:gd name="T5" fmla="*/ 0 h 136"/>
                <a:gd name="T6" fmla="*/ 0 w 62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136"/>
                <a:gd name="T14" fmla="*/ 62 w 62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136">
                  <a:moveTo>
                    <a:pt x="0" y="135"/>
                  </a:moveTo>
                  <a:lnTo>
                    <a:pt x="0" y="0"/>
                  </a:lnTo>
                  <a:lnTo>
                    <a:pt x="61" y="7"/>
                  </a:lnTo>
                  <a:lnTo>
                    <a:pt x="0" y="39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89" name="Freeform 778"/>
            <p:cNvSpPr>
              <a:spLocks noChangeArrowheads="1"/>
            </p:cNvSpPr>
            <p:nvPr/>
          </p:nvSpPr>
          <p:spPr bwMode="auto">
            <a:xfrm>
              <a:off x="3901" y="2896"/>
              <a:ext cx="18" cy="31"/>
            </a:xfrm>
            <a:custGeom>
              <a:avLst/>
              <a:gdLst>
                <a:gd name="T0" fmla="*/ 0 w 78"/>
                <a:gd name="T1" fmla="*/ 0 h 136"/>
                <a:gd name="T2" fmla="*/ 0 w 78"/>
                <a:gd name="T3" fmla="*/ 0 h 136"/>
                <a:gd name="T4" fmla="*/ 0 w 78"/>
                <a:gd name="T5" fmla="*/ 0 h 136"/>
                <a:gd name="T6" fmla="*/ 0 w 78"/>
                <a:gd name="T7" fmla="*/ 0 h 136"/>
                <a:gd name="T8" fmla="*/ 0 w 78"/>
                <a:gd name="T9" fmla="*/ 0 h 136"/>
                <a:gd name="T10" fmla="*/ 0 w 78"/>
                <a:gd name="T11" fmla="*/ 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136"/>
                <a:gd name="T20" fmla="*/ 78 w 78"/>
                <a:gd name="T21" fmla="*/ 136 h 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136">
                  <a:moveTo>
                    <a:pt x="0" y="7"/>
                  </a:moveTo>
                  <a:lnTo>
                    <a:pt x="15" y="0"/>
                  </a:lnTo>
                  <a:lnTo>
                    <a:pt x="46" y="0"/>
                  </a:lnTo>
                  <a:lnTo>
                    <a:pt x="66" y="7"/>
                  </a:lnTo>
                  <a:lnTo>
                    <a:pt x="77" y="39"/>
                  </a:lnTo>
                  <a:lnTo>
                    <a:pt x="77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90" name="Freeform 779"/>
            <p:cNvSpPr>
              <a:spLocks noChangeArrowheads="1"/>
            </p:cNvSpPr>
            <p:nvPr/>
          </p:nvSpPr>
          <p:spPr bwMode="auto">
            <a:xfrm>
              <a:off x="3936" y="2896"/>
              <a:ext cx="14" cy="31"/>
            </a:xfrm>
            <a:custGeom>
              <a:avLst/>
              <a:gdLst>
                <a:gd name="T0" fmla="*/ 0 w 62"/>
                <a:gd name="T1" fmla="*/ 0 h 136"/>
                <a:gd name="T2" fmla="*/ 0 w 62"/>
                <a:gd name="T3" fmla="*/ 0 h 136"/>
                <a:gd name="T4" fmla="*/ 0 w 62"/>
                <a:gd name="T5" fmla="*/ 0 h 136"/>
                <a:gd name="T6" fmla="*/ 0 w 62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136"/>
                <a:gd name="T14" fmla="*/ 62 w 62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136">
                  <a:moveTo>
                    <a:pt x="0" y="135"/>
                  </a:moveTo>
                  <a:lnTo>
                    <a:pt x="0" y="0"/>
                  </a:lnTo>
                  <a:lnTo>
                    <a:pt x="61" y="7"/>
                  </a:lnTo>
                  <a:lnTo>
                    <a:pt x="0" y="39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91" name="Freeform 780"/>
            <p:cNvSpPr>
              <a:spLocks noChangeArrowheads="1"/>
            </p:cNvSpPr>
            <p:nvPr/>
          </p:nvSpPr>
          <p:spPr bwMode="auto">
            <a:xfrm>
              <a:off x="3943" y="2896"/>
              <a:ext cx="18" cy="31"/>
            </a:xfrm>
            <a:custGeom>
              <a:avLst/>
              <a:gdLst>
                <a:gd name="T0" fmla="*/ 0 w 79"/>
                <a:gd name="T1" fmla="*/ 0 h 136"/>
                <a:gd name="T2" fmla="*/ 0 w 79"/>
                <a:gd name="T3" fmla="*/ 0 h 136"/>
                <a:gd name="T4" fmla="*/ 0 w 79"/>
                <a:gd name="T5" fmla="*/ 0 h 136"/>
                <a:gd name="T6" fmla="*/ 0 w 79"/>
                <a:gd name="T7" fmla="*/ 0 h 136"/>
                <a:gd name="T8" fmla="*/ 0 w 79"/>
                <a:gd name="T9" fmla="*/ 0 h 136"/>
                <a:gd name="T10" fmla="*/ 0 w 79"/>
                <a:gd name="T11" fmla="*/ 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136"/>
                <a:gd name="T20" fmla="*/ 79 w 79"/>
                <a:gd name="T21" fmla="*/ 136 h 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136">
                  <a:moveTo>
                    <a:pt x="0" y="7"/>
                  </a:moveTo>
                  <a:lnTo>
                    <a:pt x="19" y="0"/>
                  </a:lnTo>
                  <a:lnTo>
                    <a:pt x="46" y="0"/>
                  </a:lnTo>
                  <a:lnTo>
                    <a:pt x="69" y="7"/>
                  </a:lnTo>
                  <a:lnTo>
                    <a:pt x="78" y="39"/>
                  </a:lnTo>
                  <a:lnTo>
                    <a:pt x="78" y="1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92" name="Freeform 781"/>
            <p:cNvSpPr>
              <a:spLocks noChangeArrowheads="1"/>
            </p:cNvSpPr>
            <p:nvPr/>
          </p:nvSpPr>
          <p:spPr bwMode="auto">
            <a:xfrm>
              <a:off x="3978" y="2896"/>
              <a:ext cx="28" cy="31"/>
            </a:xfrm>
            <a:custGeom>
              <a:avLst/>
              <a:gdLst>
                <a:gd name="T0" fmla="*/ 0 w 122"/>
                <a:gd name="T1" fmla="*/ 0 h 136"/>
                <a:gd name="T2" fmla="*/ 0 w 122"/>
                <a:gd name="T3" fmla="*/ 0 h 136"/>
                <a:gd name="T4" fmla="*/ 0 w 122"/>
                <a:gd name="T5" fmla="*/ 0 h 136"/>
                <a:gd name="T6" fmla="*/ 0 w 122"/>
                <a:gd name="T7" fmla="*/ 0 h 136"/>
                <a:gd name="T8" fmla="*/ 0 w 122"/>
                <a:gd name="T9" fmla="*/ 0 h 136"/>
                <a:gd name="T10" fmla="*/ 0 w 122"/>
                <a:gd name="T11" fmla="*/ 0 h 136"/>
                <a:gd name="T12" fmla="*/ 0 w 122"/>
                <a:gd name="T13" fmla="*/ 0 h 136"/>
                <a:gd name="T14" fmla="*/ 0 w 122"/>
                <a:gd name="T15" fmla="*/ 0 h 136"/>
                <a:gd name="T16" fmla="*/ 0 w 122"/>
                <a:gd name="T17" fmla="*/ 0 h 136"/>
                <a:gd name="T18" fmla="*/ 0 w 122"/>
                <a:gd name="T19" fmla="*/ 0 h 136"/>
                <a:gd name="T20" fmla="*/ 0 w 122"/>
                <a:gd name="T21" fmla="*/ 0 h 136"/>
                <a:gd name="T22" fmla="*/ 0 w 122"/>
                <a:gd name="T23" fmla="*/ 0 h 136"/>
                <a:gd name="T24" fmla="*/ 0 w 122"/>
                <a:gd name="T25" fmla="*/ 0 h 136"/>
                <a:gd name="T26" fmla="*/ 0 w 122"/>
                <a:gd name="T27" fmla="*/ 0 h 136"/>
                <a:gd name="T28" fmla="*/ 0 w 122"/>
                <a:gd name="T29" fmla="*/ 0 h 136"/>
                <a:gd name="T30" fmla="*/ 0 w 122"/>
                <a:gd name="T31" fmla="*/ 0 h 1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2"/>
                <a:gd name="T49" fmla="*/ 0 h 136"/>
                <a:gd name="T50" fmla="*/ 122 w 122"/>
                <a:gd name="T51" fmla="*/ 136 h 1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2" h="136">
                  <a:moveTo>
                    <a:pt x="121" y="135"/>
                  </a:moveTo>
                  <a:lnTo>
                    <a:pt x="121" y="0"/>
                  </a:lnTo>
                  <a:lnTo>
                    <a:pt x="121" y="26"/>
                  </a:lnTo>
                  <a:lnTo>
                    <a:pt x="102" y="7"/>
                  </a:lnTo>
                  <a:lnTo>
                    <a:pt x="82" y="0"/>
                  </a:lnTo>
                  <a:lnTo>
                    <a:pt x="51" y="0"/>
                  </a:lnTo>
                  <a:lnTo>
                    <a:pt x="31" y="7"/>
                  </a:lnTo>
                  <a:lnTo>
                    <a:pt x="11" y="26"/>
                  </a:lnTo>
                  <a:lnTo>
                    <a:pt x="0" y="58"/>
                  </a:lnTo>
                  <a:lnTo>
                    <a:pt x="0" y="77"/>
                  </a:lnTo>
                  <a:lnTo>
                    <a:pt x="11" y="107"/>
                  </a:lnTo>
                  <a:lnTo>
                    <a:pt x="31" y="123"/>
                  </a:lnTo>
                  <a:lnTo>
                    <a:pt x="51" y="135"/>
                  </a:lnTo>
                  <a:lnTo>
                    <a:pt x="82" y="135"/>
                  </a:lnTo>
                  <a:lnTo>
                    <a:pt x="102" y="123"/>
                  </a:lnTo>
                  <a:lnTo>
                    <a:pt x="121" y="107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93" name="Line 782"/>
            <p:cNvSpPr>
              <a:spLocks noChangeShapeType="1"/>
            </p:cNvSpPr>
            <p:nvPr/>
          </p:nvSpPr>
          <p:spPr bwMode="auto">
            <a:xfrm flipH="1">
              <a:off x="3671" y="2820"/>
              <a:ext cx="395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94" name="Line 783"/>
            <p:cNvSpPr>
              <a:spLocks noChangeShapeType="1"/>
            </p:cNvSpPr>
            <p:nvPr/>
          </p:nvSpPr>
          <p:spPr bwMode="auto">
            <a:xfrm flipH="1">
              <a:off x="3187" y="2832"/>
              <a:ext cx="370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95" name="Freeform 784"/>
            <p:cNvSpPr>
              <a:spLocks noChangeArrowheads="1"/>
            </p:cNvSpPr>
            <p:nvPr/>
          </p:nvSpPr>
          <p:spPr bwMode="auto">
            <a:xfrm>
              <a:off x="3175" y="2820"/>
              <a:ext cx="394" cy="268"/>
            </a:xfrm>
            <a:custGeom>
              <a:avLst/>
              <a:gdLst>
                <a:gd name="T0" fmla="*/ 0 w 1739"/>
                <a:gd name="T1" fmla="*/ 0 h 1184"/>
                <a:gd name="T2" fmla="*/ 0 w 1739"/>
                <a:gd name="T3" fmla="*/ 0 h 1184"/>
                <a:gd name="T4" fmla="*/ 0 w 1739"/>
                <a:gd name="T5" fmla="*/ 0 h 1184"/>
                <a:gd name="T6" fmla="*/ 0 w 1739"/>
                <a:gd name="T7" fmla="*/ 0 h 1184"/>
                <a:gd name="T8" fmla="*/ 0 w 1739"/>
                <a:gd name="T9" fmla="*/ 0 h 1184"/>
                <a:gd name="T10" fmla="*/ 0 w 1739"/>
                <a:gd name="T11" fmla="*/ 0 h 1184"/>
                <a:gd name="T12" fmla="*/ 0 w 1739"/>
                <a:gd name="T13" fmla="*/ 0 h 1184"/>
                <a:gd name="T14" fmla="*/ 0 w 1739"/>
                <a:gd name="T15" fmla="*/ 0 h 1184"/>
                <a:gd name="T16" fmla="*/ 0 w 1739"/>
                <a:gd name="T17" fmla="*/ 0 h 1184"/>
                <a:gd name="T18" fmla="*/ 0 w 1739"/>
                <a:gd name="T19" fmla="*/ 0 h 1184"/>
                <a:gd name="T20" fmla="*/ 0 w 1739"/>
                <a:gd name="T21" fmla="*/ 0 h 1184"/>
                <a:gd name="T22" fmla="*/ 0 w 1739"/>
                <a:gd name="T23" fmla="*/ 0 h 1184"/>
                <a:gd name="T24" fmla="*/ 0 w 1739"/>
                <a:gd name="T25" fmla="*/ 0 h 1184"/>
                <a:gd name="T26" fmla="*/ 0 w 1739"/>
                <a:gd name="T27" fmla="*/ 0 h 1184"/>
                <a:gd name="T28" fmla="*/ 0 w 1739"/>
                <a:gd name="T29" fmla="*/ 0 h 1184"/>
                <a:gd name="T30" fmla="*/ 0 w 1739"/>
                <a:gd name="T31" fmla="*/ 0 h 1184"/>
                <a:gd name="T32" fmla="*/ 0 w 1739"/>
                <a:gd name="T33" fmla="*/ 0 h 1184"/>
                <a:gd name="T34" fmla="*/ 0 w 1739"/>
                <a:gd name="T35" fmla="*/ 0 h 1184"/>
                <a:gd name="T36" fmla="*/ 0 w 1739"/>
                <a:gd name="T37" fmla="*/ 0 h 1184"/>
                <a:gd name="T38" fmla="*/ 0 w 1739"/>
                <a:gd name="T39" fmla="*/ 0 h 1184"/>
                <a:gd name="T40" fmla="*/ 0 w 1739"/>
                <a:gd name="T41" fmla="*/ 0 h 1184"/>
                <a:gd name="T42" fmla="*/ 0 w 1739"/>
                <a:gd name="T43" fmla="*/ 0 h 1184"/>
                <a:gd name="T44" fmla="*/ 0 w 1739"/>
                <a:gd name="T45" fmla="*/ 0 h 1184"/>
                <a:gd name="T46" fmla="*/ 0 w 1739"/>
                <a:gd name="T47" fmla="*/ 0 h 1184"/>
                <a:gd name="T48" fmla="*/ 0 w 1739"/>
                <a:gd name="T49" fmla="*/ 0 h 11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39"/>
                <a:gd name="T76" fmla="*/ 0 h 1184"/>
                <a:gd name="T77" fmla="*/ 1739 w 1739"/>
                <a:gd name="T78" fmla="*/ 1184 h 11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39" h="1184">
                  <a:moveTo>
                    <a:pt x="1680" y="53"/>
                  </a:moveTo>
                  <a:lnTo>
                    <a:pt x="1680" y="1125"/>
                  </a:lnTo>
                  <a:lnTo>
                    <a:pt x="58" y="1125"/>
                  </a:lnTo>
                  <a:lnTo>
                    <a:pt x="58" y="53"/>
                  </a:lnTo>
                  <a:lnTo>
                    <a:pt x="42" y="42"/>
                  </a:lnTo>
                  <a:lnTo>
                    <a:pt x="1696" y="42"/>
                  </a:lnTo>
                  <a:lnTo>
                    <a:pt x="1696" y="1141"/>
                  </a:lnTo>
                  <a:lnTo>
                    <a:pt x="42" y="1141"/>
                  </a:lnTo>
                  <a:lnTo>
                    <a:pt x="42" y="42"/>
                  </a:lnTo>
                  <a:lnTo>
                    <a:pt x="31" y="26"/>
                  </a:lnTo>
                  <a:lnTo>
                    <a:pt x="1708" y="26"/>
                  </a:lnTo>
                  <a:lnTo>
                    <a:pt x="1708" y="1153"/>
                  </a:lnTo>
                  <a:lnTo>
                    <a:pt x="31" y="1153"/>
                  </a:lnTo>
                  <a:lnTo>
                    <a:pt x="31" y="26"/>
                  </a:lnTo>
                  <a:lnTo>
                    <a:pt x="15" y="11"/>
                  </a:lnTo>
                  <a:lnTo>
                    <a:pt x="1722" y="11"/>
                  </a:lnTo>
                  <a:lnTo>
                    <a:pt x="1722" y="1167"/>
                  </a:lnTo>
                  <a:lnTo>
                    <a:pt x="15" y="1167"/>
                  </a:lnTo>
                  <a:lnTo>
                    <a:pt x="15" y="11"/>
                  </a:lnTo>
                  <a:lnTo>
                    <a:pt x="0" y="0"/>
                  </a:lnTo>
                  <a:lnTo>
                    <a:pt x="1738" y="0"/>
                  </a:lnTo>
                  <a:lnTo>
                    <a:pt x="1738" y="1183"/>
                  </a:lnTo>
                  <a:lnTo>
                    <a:pt x="0" y="1183"/>
                  </a:lnTo>
                  <a:lnTo>
                    <a:pt x="0" y="0"/>
                  </a:lnTo>
                  <a:lnTo>
                    <a:pt x="1680" y="53"/>
                  </a:lnTo>
                </a:path>
              </a:pathLst>
            </a:custGeom>
            <a:solidFill>
              <a:srgbClr val="FF9900"/>
            </a:solidFill>
            <a:ln w="12600">
              <a:solidFill>
                <a:srgbClr val="333333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96" name="Line 785"/>
            <p:cNvSpPr>
              <a:spLocks noChangeShapeType="1"/>
            </p:cNvSpPr>
            <p:nvPr/>
          </p:nvSpPr>
          <p:spPr bwMode="auto">
            <a:xfrm>
              <a:off x="3283" y="2923"/>
              <a:ext cx="1" cy="46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97" name="Line 786"/>
            <p:cNvSpPr>
              <a:spLocks noChangeShapeType="1"/>
            </p:cNvSpPr>
            <p:nvPr/>
          </p:nvSpPr>
          <p:spPr bwMode="auto">
            <a:xfrm flipV="1">
              <a:off x="3283" y="2921"/>
              <a:ext cx="32" cy="33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98" name="Line 787"/>
            <p:cNvSpPr>
              <a:spLocks noChangeShapeType="1"/>
            </p:cNvSpPr>
            <p:nvPr/>
          </p:nvSpPr>
          <p:spPr bwMode="auto">
            <a:xfrm>
              <a:off x="3293" y="2943"/>
              <a:ext cx="21" cy="26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99" name="Freeform 788"/>
            <p:cNvSpPr>
              <a:spLocks noChangeArrowheads="1"/>
            </p:cNvSpPr>
            <p:nvPr/>
          </p:nvSpPr>
          <p:spPr bwMode="auto">
            <a:xfrm>
              <a:off x="3329" y="2938"/>
              <a:ext cx="27" cy="32"/>
            </a:xfrm>
            <a:custGeom>
              <a:avLst/>
              <a:gdLst>
                <a:gd name="T0" fmla="*/ 0 w 120"/>
                <a:gd name="T1" fmla="*/ 0 h 140"/>
                <a:gd name="T2" fmla="*/ 0 w 120"/>
                <a:gd name="T3" fmla="*/ 0 h 140"/>
                <a:gd name="T4" fmla="*/ 0 w 120"/>
                <a:gd name="T5" fmla="*/ 0 h 140"/>
                <a:gd name="T6" fmla="*/ 0 w 120"/>
                <a:gd name="T7" fmla="*/ 0 h 140"/>
                <a:gd name="T8" fmla="*/ 0 w 120"/>
                <a:gd name="T9" fmla="*/ 0 h 140"/>
                <a:gd name="T10" fmla="*/ 0 w 120"/>
                <a:gd name="T11" fmla="*/ 0 h 140"/>
                <a:gd name="T12" fmla="*/ 0 w 120"/>
                <a:gd name="T13" fmla="*/ 0 h 140"/>
                <a:gd name="T14" fmla="*/ 0 w 120"/>
                <a:gd name="T15" fmla="*/ 0 h 140"/>
                <a:gd name="T16" fmla="*/ 0 w 120"/>
                <a:gd name="T17" fmla="*/ 0 h 140"/>
                <a:gd name="T18" fmla="*/ 0 w 120"/>
                <a:gd name="T19" fmla="*/ 0 h 140"/>
                <a:gd name="T20" fmla="*/ 0 w 120"/>
                <a:gd name="T21" fmla="*/ 0 h 140"/>
                <a:gd name="T22" fmla="*/ 0 w 120"/>
                <a:gd name="T23" fmla="*/ 0 h 140"/>
                <a:gd name="T24" fmla="*/ 0 w 120"/>
                <a:gd name="T25" fmla="*/ 0 h 140"/>
                <a:gd name="T26" fmla="*/ 0 w 120"/>
                <a:gd name="T27" fmla="*/ 0 h 140"/>
                <a:gd name="T28" fmla="*/ 0 w 120"/>
                <a:gd name="T29" fmla="*/ 0 h 140"/>
                <a:gd name="T30" fmla="*/ 0 w 120"/>
                <a:gd name="T31" fmla="*/ 0 h 140"/>
                <a:gd name="T32" fmla="*/ 0 w 120"/>
                <a:gd name="T33" fmla="*/ 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"/>
                <a:gd name="T52" fmla="*/ 0 h 140"/>
                <a:gd name="T53" fmla="*/ 120 w 120"/>
                <a:gd name="T54" fmla="*/ 140 h 1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" h="140">
                  <a:moveTo>
                    <a:pt x="0" y="61"/>
                  </a:moveTo>
                  <a:lnTo>
                    <a:pt x="119" y="61"/>
                  </a:lnTo>
                  <a:lnTo>
                    <a:pt x="119" y="42"/>
                  </a:lnTo>
                  <a:lnTo>
                    <a:pt x="103" y="23"/>
                  </a:lnTo>
                  <a:lnTo>
                    <a:pt x="96" y="15"/>
                  </a:lnTo>
                  <a:lnTo>
                    <a:pt x="77" y="0"/>
                  </a:lnTo>
                  <a:lnTo>
                    <a:pt x="49" y="0"/>
                  </a:lnTo>
                  <a:lnTo>
                    <a:pt x="26" y="15"/>
                  </a:lnTo>
                  <a:lnTo>
                    <a:pt x="11" y="31"/>
                  </a:lnTo>
                  <a:lnTo>
                    <a:pt x="0" y="61"/>
                  </a:lnTo>
                  <a:lnTo>
                    <a:pt x="0" y="81"/>
                  </a:lnTo>
                  <a:lnTo>
                    <a:pt x="11" y="112"/>
                  </a:lnTo>
                  <a:lnTo>
                    <a:pt x="26" y="131"/>
                  </a:lnTo>
                  <a:lnTo>
                    <a:pt x="49" y="139"/>
                  </a:lnTo>
                  <a:lnTo>
                    <a:pt x="77" y="139"/>
                  </a:lnTo>
                  <a:lnTo>
                    <a:pt x="96" y="131"/>
                  </a:lnTo>
                  <a:lnTo>
                    <a:pt x="119" y="11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00" name="Line 789"/>
            <p:cNvSpPr>
              <a:spLocks noChangeShapeType="1"/>
            </p:cNvSpPr>
            <p:nvPr/>
          </p:nvSpPr>
          <p:spPr bwMode="auto">
            <a:xfrm flipH="1" flipV="1">
              <a:off x="3370" y="2936"/>
              <a:ext cx="15" cy="34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01" name="Freeform 790"/>
            <p:cNvSpPr>
              <a:spLocks noChangeArrowheads="1"/>
            </p:cNvSpPr>
            <p:nvPr/>
          </p:nvSpPr>
          <p:spPr bwMode="auto">
            <a:xfrm>
              <a:off x="3369" y="2938"/>
              <a:ext cx="28" cy="48"/>
            </a:xfrm>
            <a:custGeom>
              <a:avLst/>
              <a:gdLst>
                <a:gd name="T0" fmla="*/ 0 w 125"/>
                <a:gd name="T1" fmla="*/ 0 h 210"/>
                <a:gd name="T2" fmla="*/ 0 w 125"/>
                <a:gd name="T3" fmla="*/ 0 h 210"/>
                <a:gd name="T4" fmla="*/ 0 w 125"/>
                <a:gd name="T5" fmla="*/ 0 h 210"/>
                <a:gd name="T6" fmla="*/ 0 w 125"/>
                <a:gd name="T7" fmla="*/ 0 h 210"/>
                <a:gd name="T8" fmla="*/ 0 w 125"/>
                <a:gd name="T9" fmla="*/ 0 h 210"/>
                <a:gd name="T10" fmla="*/ 0 w 125"/>
                <a:gd name="T11" fmla="*/ 0 h 2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"/>
                <a:gd name="T19" fmla="*/ 0 h 210"/>
                <a:gd name="T20" fmla="*/ 125 w 125"/>
                <a:gd name="T21" fmla="*/ 210 h 2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" h="210">
                  <a:moveTo>
                    <a:pt x="124" y="0"/>
                  </a:moveTo>
                  <a:lnTo>
                    <a:pt x="66" y="139"/>
                  </a:lnTo>
                  <a:lnTo>
                    <a:pt x="47" y="182"/>
                  </a:lnTo>
                  <a:lnTo>
                    <a:pt x="27" y="198"/>
                  </a:lnTo>
                  <a:lnTo>
                    <a:pt x="8" y="209"/>
                  </a:lnTo>
                  <a:lnTo>
                    <a:pt x="0" y="209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02" name="Freeform 791"/>
            <p:cNvSpPr>
              <a:spLocks noChangeArrowheads="1"/>
            </p:cNvSpPr>
            <p:nvPr/>
          </p:nvSpPr>
          <p:spPr bwMode="auto">
            <a:xfrm>
              <a:off x="3404" y="2938"/>
              <a:ext cx="27" cy="32"/>
            </a:xfrm>
            <a:custGeom>
              <a:avLst/>
              <a:gdLst>
                <a:gd name="T0" fmla="*/ 0 w 117"/>
                <a:gd name="T1" fmla="*/ 0 h 140"/>
                <a:gd name="T2" fmla="*/ 0 w 117"/>
                <a:gd name="T3" fmla="*/ 0 h 140"/>
                <a:gd name="T4" fmla="*/ 0 w 117"/>
                <a:gd name="T5" fmla="*/ 0 h 140"/>
                <a:gd name="T6" fmla="*/ 0 w 117"/>
                <a:gd name="T7" fmla="*/ 0 h 140"/>
                <a:gd name="T8" fmla="*/ 0 w 117"/>
                <a:gd name="T9" fmla="*/ 0 h 140"/>
                <a:gd name="T10" fmla="*/ 0 w 117"/>
                <a:gd name="T11" fmla="*/ 0 h 140"/>
                <a:gd name="T12" fmla="*/ 0 w 117"/>
                <a:gd name="T13" fmla="*/ 0 h 140"/>
                <a:gd name="T14" fmla="*/ 0 w 117"/>
                <a:gd name="T15" fmla="*/ 0 h 140"/>
                <a:gd name="T16" fmla="*/ 0 w 117"/>
                <a:gd name="T17" fmla="*/ 0 h 140"/>
                <a:gd name="T18" fmla="*/ 0 w 117"/>
                <a:gd name="T19" fmla="*/ 0 h 140"/>
                <a:gd name="T20" fmla="*/ 0 w 117"/>
                <a:gd name="T21" fmla="*/ 0 h 140"/>
                <a:gd name="T22" fmla="*/ 0 w 117"/>
                <a:gd name="T23" fmla="*/ 0 h 140"/>
                <a:gd name="T24" fmla="*/ 0 w 117"/>
                <a:gd name="T25" fmla="*/ 0 h 140"/>
                <a:gd name="T26" fmla="*/ 0 w 117"/>
                <a:gd name="T27" fmla="*/ 0 h 140"/>
                <a:gd name="T28" fmla="*/ 0 w 117"/>
                <a:gd name="T29" fmla="*/ 0 h 140"/>
                <a:gd name="T30" fmla="*/ 0 w 117"/>
                <a:gd name="T31" fmla="*/ 0 h 140"/>
                <a:gd name="T32" fmla="*/ 0 w 117"/>
                <a:gd name="T33" fmla="*/ 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140"/>
                <a:gd name="T53" fmla="*/ 117 w 117"/>
                <a:gd name="T54" fmla="*/ 140 h 1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140">
                  <a:moveTo>
                    <a:pt x="0" y="61"/>
                  </a:moveTo>
                  <a:lnTo>
                    <a:pt x="116" y="61"/>
                  </a:lnTo>
                  <a:lnTo>
                    <a:pt x="116" y="42"/>
                  </a:lnTo>
                  <a:lnTo>
                    <a:pt x="108" y="23"/>
                  </a:lnTo>
                  <a:lnTo>
                    <a:pt x="97" y="15"/>
                  </a:lnTo>
                  <a:lnTo>
                    <a:pt x="78" y="0"/>
                  </a:lnTo>
                  <a:lnTo>
                    <a:pt x="46" y="0"/>
                  </a:lnTo>
                  <a:lnTo>
                    <a:pt x="30" y="15"/>
                  </a:lnTo>
                  <a:lnTo>
                    <a:pt x="11" y="31"/>
                  </a:lnTo>
                  <a:lnTo>
                    <a:pt x="0" y="61"/>
                  </a:lnTo>
                  <a:lnTo>
                    <a:pt x="0" y="81"/>
                  </a:lnTo>
                  <a:lnTo>
                    <a:pt x="11" y="112"/>
                  </a:lnTo>
                  <a:lnTo>
                    <a:pt x="30" y="131"/>
                  </a:lnTo>
                  <a:lnTo>
                    <a:pt x="46" y="139"/>
                  </a:lnTo>
                  <a:lnTo>
                    <a:pt x="78" y="139"/>
                  </a:lnTo>
                  <a:lnTo>
                    <a:pt x="97" y="131"/>
                  </a:lnTo>
                  <a:lnTo>
                    <a:pt x="116" y="112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03" name="Freeform 792"/>
            <p:cNvSpPr>
              <a:spLocks noChangeArrowheads="1"/>
            </p:cNvSpPr>
            <p:nvPr/>
          </p:nvSpPr>
          <p:spPr bwMode="auto">
            <a:xfrm>
              <a:off x="3444" y="2938"/>
              <a:ext cx="18" cy="32"/>
            </a:xfrm>
            <a:custGeom>
              <a:avLst/>
              <a:gdLst>
                <a:gd name="T0" fmla="*/ 0 w 79"/>
                <a:gd name="T1" fmla="*/ 0 h 140"/>
                <a:gd name="T2" fmla="*/ 0 w 79"/>
                <a:gd name="T3" fmla="*/ 0 h 140"/>
                <a:gd name="T4" fmla="*/ 0 w 79"/>
                <a:gd name="T5" fmla="*/ 0 h 140"/>
                <a:gd name="T6" fmla="*/ 0 w 79"/>
                <a:gd name="T7" fmla="*/ 0 h 140"/>
                <a:gd name="T8" fmla="*/ 0 w 79"/>
                <a:gd name="T9" fmla="*/ 0 h 140"/>
                <a:gd name="T10" fmla="*/ 0 w 79"/>
                <a:gd name="T11" fmla="*/ 0 h 140"/>
                <a:gd name="T12" fmla="*/ 0 w 79"/>
                <a:gd name="T13" fmla="*/ 0 h 140"/>
                <a:gd name="T14" fmla="*/ 0 w 79"/>
                <a:gd name="T15" fmla="*/ 0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140"/>
                <a:gd name="T26" fmla="*/ 79 w 79"/>
                <a:gd name="T27" fmla="*/ 140 h 1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140">
                  <a:moveTo>
                    <a:pt x="0" y="139"/>
                  </a:moveTo>
                  <a:lnTo>
                    <a:pt x="0" y="0"/>
                  </a:lnTo>
                  <a:lnTo>
                    <a:pt x="4" y="31"/>
                  </a:lnTo>
                  <a:lnTo>
                    <a:pt x="0" y="61"/>
                  </a:lnTo>
                  <a:lnTo>
                    <a:pt x="4" y="31"/>
                  </a:lnTo>
                  <a:lnTo>
                    <a:pt x="28" y="15"/>
                  </a:lnTo>
                  <a:lnTo>
                    <a:pt x="52" y="0"/>
                  </a:lnTo>
                  <a:lnTo>
                    <a:pt x="78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04" name="Line 793"/>
            <p:cNvSpPr>
              <a:spLocks noChangeShapeType="1"/>
            </p:cNvSpPr>
            <p:nvPr/>
          </p:nvSpPr>
          <p:spPr bwMode="auto">
            <a:xfrm>
              <a:off x="2622" y="2931"/>
              <a:ext cx="1" cy="46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05" name="Line 794"/>
            <p:cNvSpPr>
              <a:spLocks noChangeShapeType="1"/>
            </p:cNvSpPr>
            <p:nvPr/>
          </p:nvSpPr>
          <p:spPr bwMode="auto">
            <a:xfrm>
              <a:off x="2606" y="2931"/>
              <a:ext cx="32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06" name="Line 795"/>
            <p:cNvSpPr>
              <a:spLocks noChangeShapeType="1"/>
            </p:cNvSpPr>
            <p:nvPr/>
          </p:nvSpPr>
          <p:spPr bwMode="auto">
            <a:xfrm>
              <a:off x="2646" y="2946"/>
              <a:ext cx="1" cy="3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07" name="Freeform 796"/>
            <p:cNvSpPr>
              <a:spLocks noChangeArrowheads="1"/>
            </p:cNvSpPr>
            <p:nvPr/>
          </p:nvSpPr>
          <p:spPr bwMode="auto">
            <a:xfrm>
              <a:off x="2646" y="2946"/>
              <a:ext cx="17" cy="15"/>
            </a:xfrm>
            <a:custGeom>
              <a:avLst/>
              <a:gdLst>
                <a:gd name="T0" fmla="*/ 0 w 77"/>
                <a:gd name="T1" fmla="*/ 0 h 64"/>
                <a:gd name="T2" fmla="*/ 0 w 77"/>
                <a:gd name="T3" fmla="*/ 0 h 64"/>
                <a:gd name="T4" fmla="*/ 0 w 77"/>
                <a:gd name="T5" fmla="*/ 0 h 64"/>
                <a:gd name="T6" fmla="*/ 0 w 77"/>
                <a:gd name="T7" fmla="*/ 0 h 64"/>
                <a:gd name="T8" fmla="*/ 0 w 77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64"/>
                <a:gd name="T17" fmla="*/ 77 w 77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64">
                  <a:moveTo>
                    <a:pt x="0" y="63"/>
                  </a:moveTo>
                  <a:lnTo>
                    <a:pt x="7" y="32"/>
                  </a:lnTo>
                  <a:lnTo>
                    <a:pt x="27" y="8"/>
                  </a:lnTo>
                  <a:lnTo>
                    <a:pt x="49" y="0"/>
                  </a:lnTo>
                  <a:lnTo>
                    <a:pt x="76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08" name="Line 797"/>
            <p:cNvSpPr>
              <a:spLocks noChangeShapeType="1"/>
            </p:cNvSpPr>
            <p:nvPr/>
          </p:nvSpPr>
          <p:spPr bwMode="auto">
            <a:xfrm>
              <a:off x="2701" y="2946"/>
              <a:ext cx="1" cy="3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09" name="Freeform 798"/>
            <p:cNvSpPr>
              <a:spLocks noChangeArrowheads="1"/>
            </p:cNvSpPr>
            <p:nvPr/>
          </p:nvSpPr>
          <p:spPr bwMode="auto">
            <a:xfrm>
              <a:off x="2675" y="2946"/>
              <a:ext cx="27" cy="31"/>
            </a:xfrm>
            <a:custGeom>
              <a:avLst/>
              <a:gdLst>
                <a:gd name="T0" fmla="*/ 0 w 117"/>
                <a:gd name="T1" fmla="*/ 0 h 137"/>
                <a:gd name="T2" fmla="*/ 0 w 117"/>
                <a:gd name="T3" fmla="*/ 0 h 137"/>
                <a:gd name="T4" fmla="*/ 0 w 117"/>
                <a:gd name="T5" fmla="*/ 0 h 137"/>
                <a:gd name="T6" fmla="*/ 0 w 117"/>
                <a:gd name="T7" fmla="*/ 0 h 137"/>
                <a:gd name="T8" fmla="*/ 0 w 117"/>
                <a:gd name="T9" fmla="*/ 0 h 137"/>
                <a:gd name="T10" fmla="*/ 0 w 117"/>
                <a:gd name="T11" fmla="*/ 0 h 137"/>
                <a:gd name="T12" fmla="*/ 0 w 117"/>
                <a:gd name="T13" fmla="*/ 0 h 137"/>
                <a:gd name="T14" fmla="*/ 0 w 117"/>
                <a:gd name="T15" fmla="*/ 0 h 137"/>
                <a:gd name="T16" fmla="*/ 0 w 117"/>
                <a:gd name="T17" fmla="*/ 0 h 137"/>
                <a:gd name="T18" fmla="*/ 0 w 117"/>
                <a:gd name="T19" fmla="*/ 0 h 137"/>
                <a:gd name="T20" fmla="*/ 0 w 117"/>
                <a:gd name="T21" fmla="*/ 0 h 137"/>
                <a:gd name="T22" fmla="*/ 0 w 117"/>
                <a:gd name="T23" fmla="*/ 0 h 137"/>
                <a:gd name="T24" fmla="*/ 0 w 117"/>
                <a:gd name="T25" fmla="*/ 0 h 137"/>
                <a:gd name="T26" fmla="*/ 0 w 117"/>
                <a:gd name="T27" fmla="*/ 0 h 1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7"/>
                <a:gd name="T43" fmla="*/ 0 h 137"/>
                <a:gd name="T44" fmla="*/ 117 w 117"/>
                <a:gd name="T45" fmla="*/ 137 h 1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7" h="137">
                  <a:moveTo>
                    <a:pt x="116" y="28"/>
                  </a:moveTo>
                  <a:lnTo>
                    <a:pt x="97" y="8"/>
                  </a:lnTo>
                  <a:lnTo>
                    <a:pt x="78" y="0"/>
                  </a:lnTo>
                  <a:lnTo>
                    <a:pt x="46" y="0"/>
                  </a:lnTo>
                  <a:lnTo>
                    <a:pt x="31" y="8"/>
                  </a:lnTo>
                  <a:lnTo>
                    <a:pt x="7" y="28"/>
                  </a:lnTo>
                  <a:lnTo>
                    <a:pt x="0" y="54"/>
                  </a:lnTo>
                  <a:lnTo>
                    <a:pt x="0" y="77"/>
                  </a:lnTo>
                  <a:lnTo>
                    <a:pt x="7" y="106"/>
                  </a:lnTo>
                  <a:lnTo>
                    <a:pt x="31" y="128"/>
                  </a:lnTo>
                  <a:lnTo>
                    <a:pt x="46" y="136"/>
                  </a:lnTo>
                  <a:lnTo>
                    <a:pt x="78" y="136"/>
                  </a:lnTo>
                  <a:lnTo>
                    <a:pt x="97" y="128"/>
                  </a:lnTo>
                  <a:lnTo>
                    <a:pt x="116" y="10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0" name="Freeform 799"/>
            <p:cNvSpPr>
              <a:spLocks noChangeArrowheads="1"/>
            </p:cNvSpPr>
            <p:nvPr/>
          </p:nvSpPr>
          <p:spPr bwMode="auto">
            <a:xfrm>
              <a:off x="2717" y="2946"/>
              <a:ext cx="24" cy="31"/>
            </a:xfrm>
            <a:custGeom>
              <a:avLst/>
              <a:gdLst>
                <a:gd name="T0" fmla="*/ 0 w 106"/>
                <a:gd name="T1" fmla="*/ 0 h 137"/>
                <a:gd name="T2" fmla="*/ 0 w 106"/>
                <a:gd name="T3" fmla="*/ 0 h 137"/>
                <a:gd name="T4" fmla="*/ 0 w 106"/>
                <a:gd name="T5" fmla="*/ 0 h 137"/>
                <a:gd name="T6" fmla="*/ 0 w 106"/>
                <a:gd name="T7" fmla="*/ 0 h 137"/>
                <a:gd name="T8" fmla="*/ 0 w 106"/>
                <a:gd name="T9" fmla="*/ 0 h 137"/>
                <a:gd name="T10" fmla="*/ 0 w 106"/>
                <a:gd name="T11" fmla="*/ 0 h 137"/>
                <a:gd name="T12" fmla="*/ 0 w 106"/>
                <a:gd name="T13" fmla="*/ 0 h 137"/>
                <a:gd name="T14" fmla="*/ 0 w 106"/>
                <a:gd name="T15" fmla="*/ 0 h 137"/>
                <a:gd name="T16" fmla="*/ 0 w 106"/>
                <a:gd name="T17" fmla="*/ 0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137"/>
                <a:gd name="T29" fmla="*/ 106 w 106"/>
                <a:gd name="T30" fmla="*/ 137 h 1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137">
                  <a:moveTo>
                    <a:pt x="0" y="136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1" y="8"/>
                  </a:lnTo>
                  <a:lnTo>
                    <a:pt x="47" y="0"/>
                  </a:lnTo>
                  <a:lnTo>
                    <a:pt x="77" y="0"/>
                  </a:lnTo>
                  <a:lnTo>
                    <a:pt x="96" y="8"/>
                  </a:lnTo>
                  <a:lnTo>
                    <a:pt x="105" y="35"/>
                  </a:lnTo>
                  <a:lnTo>
                    <a:pt x="105" y="13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1" name="Freeform 800"/>
            <p:cNvSpPr>
              <a:spLocks noChangeArrowheads="1"/>
            </p:cNvSpPr>
            <p:nvPr/>
          </p:nvSpPr>
          <p:spPr bwMode="auto">
            <a:xfrm>
              <a:off x="2758" y="2946"/>
              <a:ext cx="24" cy="31"/>
            </a:xfrm>
            <a:custGeom>
              <a:avLst/>
              <a:gdLst>
                <a:gd name="T0" fmla="*/ 0 w 106"/>
                <a:gd name="T1" fmla="*/ 0 h 137"/>
                <a:gd name="T2" fmla="*/ 0 w 106"/>
                <a:gd name="T3" fmla="*/ 0 h 137"/>
                <a:gd name="T4" fmla="*/ 0 w 106"/>
                <a:gd name="T5" fmla="*/ 0 h 137"/>
                <a:gd name="T6" fmla="*/ 0 w 106"/>
                <a:gd name="T7" fmla="*/ 0 h 137"/>
                <a:gd name="T8" fmla="*/ 0 w 106"/>
                <a:gd name="T9" fmla="*/ 0 h 137"/>
                <a:gd name="T10" fmla="*/ 0 w 106"/>
                <a:gd name="T11" fmla="*/ 0 h 137"/>
                <a:gd name="T12" fmla="*/ 0 w 106"/>
                <a:gd name="T13" fmla="*/ 0 h 137"/>
                <a:gd name="T14" fmla="*/ 0 w 106"/>
                <a:gd name="T15" fmla="*/ 0 h 137"/>
                <a:gd name="T16" fmla="*/ 0 w 106"/>
                <a:gd name="T17" fmla="*/ 0 h 137"/>
                <a:gd name="T18" fmla="*/ 0 w 106"/>
                <a:gd name="T19" fmla="*/ 0 h 137"/>
                <a:gd name="T20" fmla="*/ 0 w 106"/>
                <a:gd name="T21" fmla="*/ 0 h 137"/>
                <a:gd name="T22" fmla="*/ 0 w 106"/>
                <a:gd name="T23" fmla="*/ 0 h 137"/>
                <a:gd name="T24" fmla="*/ 0 w 106"/>
                <a:gd name="T25" fmla="*/ 0 h 137"/>
                <a:gd name="T26" fmla="*/ 0 w 106"/>
                <a:gd name="T27" fmla="*/ 0 h 137"/>
                <a:gd name="T28" fmla="*/ 0 w 106"/>
                <a:gd name="T29" fmla="*/ 0 h 137"/>
                <a:gd name="T30" fmla="*/ 0 w 106"/>
                <a:gd name="T31" fmla="*/ 0 h 137"/>
                <a:gd name="T32" fmla="*/ 0 w 106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137"/>
                <a:gd name="T53" fmla="*/ 106 w 106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137">
                  <a:moveTo>
                    <a:pt x="105" y="28"/>
                  </a:moveTo>
                  <a:lnTo>
                    <a:pt x="97" y="8"/>
                  </a:lnTo>
                  <a:lnTo>
                    <a:pt x="71" y="0"/>
                  </a:lnTo>
                  <a:lnTo>
                    <a:pt x="39" y="0"/>
                  </a:lnTo>
                  <a:lnTo>
                    <a:pt x="8" y="8"/>
                  </a:lnTo>
                  <a:lnTo>
                    <a:pt x="0" y="28"/>
                  </a:lnTo>
                  <a:lnTo>
                    <a:pt x="8" y="51"/>
                  </a:lnTo>
                  <a:lnTo>
                    <a:pt x="28" y="54"/>
                  </a:lnTo>
                  <a:lnTo>
                    <a:pt x="78" y="66"/>
                  </a:lnTo>
                  <a:lnTo>
                    <a:pt x="97" y="77"/>
                  </a:lnTo>
                  <a:lnTo>
                    <a:pt x="105" y="97"/>
                  </a:lnTo>
                  <a:lnTo>
                    <a:pt x="105" y="106"/>
                  </a:lnTo>
                  <a:lnTo>
                    <a:pt x="97" y="128"/>
                  </a:lnTo>
                  <a:lnTo>
                    <a:pt x="71" y="136"/>
                  </a:lnTo>
                  <a:lnTo>
                    <a:pt x="39" y="136"/>
                  </a:lnTo>
                  <a:lnTo>
                    <a:pt x="8" y="128"/>
                  </a:lnTo>
                  <a:lnTo>
                    <a:pt x="0" y="10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2" name="Freeform 801"/>
            <p:cNvSpPr>
              <a:spLocks noChangeArrowheads="1"/>
            </p:cNvSpPr>
            <p:nvPr/>
          </p:nvSpPr>
          <p:spPr bwMode="auto">
            <a:xfrm>
              <a:off x="2796" y="2946"/>
              <a:ext cx="14" cy="31"/>
            </a:xfrm>
            <a:custGeom>
              <a:avLst/>
              <a:gdLst>
                <a:gd name="T0" fmla="*/ 0 w 63"/>
                <a:gd name="T1" fmla="*/ 0 h 137"/>
                <a:gd name="T2" fmla="*/ 0 w 63"/>
                <a:gd name="T3" fmla="*/ 0 h 137"/>
                <a:gd name="T4" fmla="*/ 0 w 63"/>
                <a:gd name="T5" fmla="*/ 0 h 137"/>
                <a:gd name="T6" fmla="*/ 0 w 63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137"/>
                <a:gd name="T14" fmla="*/ 63 w 63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137">
                  <a:moveTo>
                    <a:pt x="0" y="136"/>
                  </a:moveTo>
                  <a:lnTo>
                    <a:pt x="0" y="0"/>
                  </a:lnTo>
                  <a:lnTo>
                    <a:pt x="62" y="8"/>
                  </a:lnTo>
                  <a:lnTo>
                    <a:pt x="0" y="35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3" name="Freeform 802"/>
            <p:cNvSpPr>
              <a:spLocks noChangeArrowheads="1"/>
            </p:cNvSpPr>
            <p:nvPr/>
          </p:nvSpPr>
          <p:spPr bwMode="auto">
            <a:xfrm>
              <a:off x="2803" y="2946"/>
              <a:ext cx="17" cy="31"/>
            </a:xfrm>
            <a:custGeom>
              <a:avLst/>
              <a:gdLst>
                <a:gd name="T0" fmla="*/ 0 w 75"/>
                <a:gd name="T1" fmla="*/ 0 h 137"/>
                <a:gd name="T2" fmla="*/ 0 w 75"/>
                <a:gd name="T3" fmla="*/ 0 h 137"/>
                <a:gd name="T4" fmla="*/ 0 w 75"/>
                <a:gd name="T5" fmla="*/ 0 h 137"/>
                <a:gd name="T6" fmla="*/ 0 w 75"/>
                <a:gd name="T7" fmla="*/ 0 h 137"/>
                <a:gd name="T8" fmla="*/ 0 w 75"/>
                <a:gd name="T9" fmla="*/ 0 h 137"/>
                <a:gd name="T10" fmla="*/ 0 w 75"/>
                <a:gd name="T11" fmla="*/ 0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137"/>
                <a:gd name="T20" fmla="*/ 75 w 75"/>
                <a:gd name="T21" fmla="*/ 137 h 1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137">
                  <a:moveTo>
                    <a:pt x="0" y="8"/>
                  </a:moveTo>
                  <a:lnTo>
                    <a:pt x="15" y="0"/>
                  </a:lnTo>
                  <a:lnTo>
                    <a:pt x="43" y="0"/>
                  </a:lnTo>
                  <a:lnTo>
                    <a:pt x="67" y="8"/>
                  </a:lnTo>
                  <a:lnTo>
                    <a:pt x="74" y="35"/>
                  </a:lnTo>
                  <a:lnTo>
                    <a:pt x="74" y="13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4" name="Freeform 803"/>
            <p:cNvSpPr>
              <a:spLocks noChangeArrowheads="1"/>
            </p:cNvSpPr>
            <p:nvPr/>
          </p:nvSpPr>
          <p:spPr bwMode="auto">
            <a:xfrm>
              <a:off x="2820" y="2946"/>
              <a:ext cx="25" cy="31"/>
            </a:xfrm>
            <a:custGeom>
              <a:avLst/>
              <a:gdLst>
                <a:gd name="T0" fmla="*/ 0 w 109"/>
                <a:gd name="T1" fmla="*/ 0 h 137"/>
                <a:gd name="T2" fmla="*/ 0 w 109"/>
                <a:gd name="T3" fmla="*/ 0 h 137"/>
                <a:gd name="T4" fmla="*/ 0 w 109"/>
                <a:gd name="T5" fmla="*/ 0 h 137"/>
                <a:gd name="T6" fmla="*/ 0 w 109"/>
                <a:gd name="T7" fmla="*/ 0 h 137"/>
                <a:gd name="T8" fmla="*/ 0 w 109"/>
                <a:gd name="T9" fmla="*/ 0 h 137"/>
                <a:gd name="T10" fmla="*/ 0 w 109"/>
                <a:gd name="T11" fmla="*/ 0 h 137"/>
                <a:gd name="T12" fmla="*/ 0 w 109"/>
                <a:gd name="T13" fmla="*/ 0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"/>
                <a:gd name="T22" fmla="*/ 0 h 137"/>
                <a:gd name="T23" fmla="*/ 109 w 109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" h="137">
                  <a:moveTo>
                    <a:pt x="0" y="35"/>
                  </a:moveTo>
                  <a:lnTo>
                    <a:pt x="30" y="8"/>
                  </a:lnTo>
                  <a:lnTo>
                    <a:pt x="49" y="0"/>
                  </a:lnTo>
                  <a:lnTo>
                    <a:pt x="80" y="0"/>
                  </a:lnTo>
                  <a:lnTo>
                    <a:pt x="100" y="8"/>
                  </a:lnTo>
                  <a:lnTo>
                    <a:pt x="108" y="35"/>
                  </a:lnTo>
                  <a:lnTo>
                    <a:pt x="108" y="13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5" name="Freeform 804"/>
            <p:cNvSpPr>
              <a:spLocks noChangeArrowheads="1"/>
            </p:cNvSpPr>
            <p:nvPr/>
          </p:nvSpPr>
          <p:spPr bwMode="auto">
            <a:xfrm>
              <a:off x="2862" y="2946"/>
              <a:ext cx="27" cy="31"/>
            </a:xfrm>
            <a:custGeom>
              <a:avLst/>
              <a:gdLst>
                <a:gd name="T0" fmla="*/ 0 w 120"/>
                <a:gd name="T1" fmla="*/ 0 h 137"/>
                <a:gd name="T2" fmla="*/ 0 w 120"/>
                <a:gd name="T3" fmla="*/ 0 h 137"/>
                <a:gd name="T4" fmla="*/ 0 w 120"/>
                <a:gd name="T5" fmla="*/ 0 h 137"/>
                <a:gd name="T6" fmla="*/ 0 w 120"/>
                <a:gd name="T7" fmla="*/ 0 h 137"/>
                <a:gd name="T8" fmla="*/ 0 w 120"/>
                <a:gd name="T9" fmla="*/ 0 h 137"/>
                <a:gd name="T10" fmla="*/ 0 w 120"/>
                <a:gd name="T11" fmla="*/ 0 h 137"/>
                <a:gd name="T12" fmla="*/ 0 w 120"/>
                <a:gd name="T13" fmla="*/ 0 h 137"/>
                <a:gd name="T14" fmla="*/ 0 w 120"/>
                <a:gd name="T15" fmla="*/ 0 h 137"/>
                <a:gd name="T16" fmla="*/ 0 w 120"/>
                <a:gd name="T17" fmla="*/ 0 h 137"/>
                <a:gd name="T18" fmla="*/ 0 w 120"/>
                <a:gd name="T19" fmla="*/ 0 h 137"/>
                <a:gd name="T20" fmla="*/ 0 w 120"/>
                <a:gd name="T21" fmla="*/ 0 h 137"/>
                <a:gd name="T22" fmla="*/ 0 w 120"/>
                <a:gd name="T23" fmla="*/ 0 h 137"/>
                <a:gd name="T24" fmla="*/ 0 w 120"/>
                <a:gd name="T25" fmla="*/ 0 h 137"/>
                <a:gd name="T26" fmla="*/ 0 w 120"/>
                <a:gd name="T27" fmla="*/ 0 h 137"/>
                <a:gd name="T28" fmla="*/ 0 w 120"/>
                <a:gd name="T29" fmla="*/ 0 h 137"/>
                <a:gd name="T30" fmla="*/ 0 w 120"/>
                <a:gd name="T31" fmla="*/ 0 h 137"/>
                <a:gd name="T32" fmla="*/ 0 w 120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"/>
                <a:gd name="T52" fmla="*/ 0 h 137"/>
                <a:gd name="T53" fmla="*/ 120 w 120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" h="137">
                  <a:moveTo>
                    <a:pt x="119" y="136"/>
                  </a:moveTo>
                  <a:lnTo>
                    <a:pt x="119" y="0"/>
                  </a:lnTo>
                  <a:lnTo>
                    <a:pt x="100" y="8"/>
                  </a:lnTo>
                  <a:lnTo>
                    <a:pt x="119" y="28"/>
                  </a:lnTo>
                  <a:lnTo>
                    <a:pt x="100" y="8"/>
                  </a:lnTo>
                  <a:lnTo>
                    <a:pt x="81" y="0"/>
                  </a:lnTo>
                  <a:lnTo>
                    <a:pt x="49" y="0"/>
                  </a:lnTo>
                  <a:lnTo>
                    <a:pt x="30" y="8"/>
                  </a:lnTo>
                  <a:lnTo>
                    <a:pt x="14" y="28"/>
                  </a:lnTo>
                  <a:lnTo>
                    <a:pt x="0" y="54"/>
                  </a:lnTo>
                  <a:lnTo>
                    <a:pt x="0" y="77"/>
                  </a:lnTo>
                  <a:lnTo>
                    <a:pt x="14" y="106"/>
                  </a:lnTo>
                  <a:lnTo>
                    <a:pt x="30" y="128"/>
                  </a:lnTo>
                  <a:lnTo>
                    <a:pt x="49" y="136"/>
                  </a:lnTo>
                  <a:lnTo>
                    <a:pt x="81" y="136"/>
                  </a:lnTo>
                  <a:lnTo>
                    <a:pt x="100" y="128"/>
                  </a:lnTo>
                  <a:lnTo>
                    <a:pt x="119" y="10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" name="Line 805"/>
            <p:cNvSpPr>
              <a:spLocks noChangeShapeType="1"/>
            </p:cNvSpPr>
            <p:nvPr/>
          </p:nvSpPr>
          <p:spPr bwMode="auto">
            <a:xfrm flipV="1">
              <a:off x="2911" y="2930"/>
              <a:ext cx="1" cy="39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" name="Freeform 806"/>
            <p:cNvSpPr>
              <a:spLocks noChangeArrowheads="1"/>
            </p:cNvSpPr>
            <p:nvPr/>
          </p:nvSpPr>
          <p:spPr bwMode="auto">
            <a:xfrm>
              <a:off x="2911" y="2968"/>
              <a:ext cx="15" cy="15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0 h 64"/>
                <a:gd name="T4" fmla="*/ 0 w 64"/>
                <a:gd name="T5" fmla="*/ 0 h 64"/>
                <a:gd name="T6" fmla="*/ 0 w 64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0" y="0"/>
                  </a:moveTo>
                  <a:lnTo>
                    <a:pt x="11" y="47"/>
                  </a:lnTo>
                  <a:lnTo>
                    <a:pt x="35" y="63"/>
                  </a:lnTo>
                  <a:lnTo>
                    <a:pt x="63" y="63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" name="Line 807"/>
            <p:cNvSpPr>
              <a:spLocks noChangeShapeType="1"/>
            </p:cNvSpPr>
            <p:nvPr/>
          </p:nvSpPr>
          <p:spPr bwMode="auto">
            <a:xfrm flipH="1">
              <a:off x="2902" y="2946"/>
              <a:ext cx="18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" name="Freeform 808"/>
            <p:cNvSpPr>
              <a:spLocks noChangeArrowheads="1"/>
            </p:cNvSpPr>
            <p:nvPr/>
          </p:nvSpPr>
          <p:spPr bwMode="auto">
            <a:xfrm>
              <a:off x="2935" y="2946"/>
              <a:ext cx="27" cy="31"/>
            </a:xfrm>
            <a:custGeom>
              <a:avLst/>
              <a:gdLst>
                <a:gd name="T0" fmla="*/ 0 w 121"/>
                <a:gd name="T1" fmla="*/ 0 h 137"/>
                <a:gd name="T2" fmla="*/ 0 w 121"/>
                <a:gd name="T3" fmla="*/ 0 h 137"/>
                <a:gd name="T4" fmla="*/ 0 w 121"/>
                <a:gd name="T5" fmla="*/ 0 h 137"/>
                <a:gd name="T6" fmla="*/ 0 w 121"/>
                <a:gd name="T7" fmla="*/ 0 h 137"/>
                <a:gd name="T8" fmla="*/ 0 w 121"/>
                <a:gd name="T9" fmla="*/ 0 h 137"/>
                <a:gd name="T10" fmla="*/ 0 w 121"/>
                <a:gd name="T11" fmla="*/ 0 h 137"/>
                <a:gd name="T12" fmla="*/ 0 w 121"/>
                <a:gd name="T13" fmla="*/ 0 h 137"/>
                <a:gd name="T14" fmla="*/ 0 w 121"/>
                <a:gd name="T15" fmla="*/ 0 h 137"/>
                <a:gd name="T16" fmla="*/ 0 w 121"/>
                <a:gd name="T17" fmla="*/ 0 h 137"/>
                <a:gd name="T18" fmla="*/ 0 w 121"/>
                <a:gd name="T19" fmla="*/ 0 h 137"/>
                <a:gd name="T20" fmla="*/ 0 w 121"/>
                <a:gd name="T21" fmla="*/ 0 h 137"/>
                <a:gd name="T22" fmla="*/ 0 w 121"/>
                <a:gd name="T23" fmla="*/ 0 h 137"/>
                <a:gd name="T24" fmla="*/ 0 w 121"/>
                <a:gd name="T25" fmla="*/ 0 h 137"/>
                <a:gd name="T26" fmla="*/ 0 w 121"/>
                <a:gd name="T27" fmla="*/ 0 h 137"/>
                <a:gd name="T28" fmla="*/ 0 w 121"/>
                <a:gd name="T29" fmla="*/ 0 h 1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1"/>
                <a:gd name="T46" fmla="*/ 0 h 137"/>
                <a:gd name="T47" fmla="*/ 121 w 121"/>
                <a:gd name="T48" fmla="*/ 137 h 1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1" h="137">
                  <a:moveTo>
                    <a:pt x="96" y="8"/>
                  </a:moveTo>
                  <a:lnTo>
                    <a:pt x="120" y="28"/>
                  </a:lnTo>
                  <a:lnTo>
                    <a:pt x="96" y="8"/>
                  </a:lnTo>
                  <a:lnTo>
                    <a:pt x="77" y="0"/>
                  </a:lnTo>
                  <a:lnTo>
                    <a:pt x="51" y="0"/>
                  </a:lnTo>
                  <a:lnTo>
                    <a:pt x="28" y="8"/>
                  </a:lnTo>
                  <a:lnTo>
                    <a:pt x="12" y="28"/>
                  </a:lnTo>
                  <a:lnTo>
                    <a:pt x="0" y="54"/>
                  </a:lnTo>
                  <a:lnTo>
                    <a:pt x="0" y="77"/>
                  </a:lnTo>
                  <a:lnTo>
                    <a:pt x="12" y="106"/>
                  </a:lnTo>
                  <a:lnTo>
                    <a:pt x="28" y="128"/>
                  </a:lnTo>
                  <a:lnTo>
                    <a:pt x="51" y="136"/>
                  </a:lnTo>
                  <a:lnTo>
                    <a:pt x="77" y="136"/>
                  </a:lnTo>
                  <a:lnTo>
                    <a:pt x="96" y="128"/>
                  </a:lnTo>
                  <a:lnTo>
                    <a:pt x="120" y="10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" name="Line 809"/>
            <p:cNvSpPr>
              <a:spLocks noChangeShapeType="1"/>
            </p:cNvSpPr>
            <p:nvPr/>
          </p:nvSpPr>
          <p:spPr bwMode="auto">
            <a:xfrm flipV="1">
              <a:off x="2975" y="2930"/>
              <a:ext cx="1" cy="48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" name="Freeform 810"/>
            <p:cNvSpPr>
              <a:spLocks noChangeArrowheads="1"/>
            </p:cNvSpPr>
            <p:nvPr/>
          </p:nvSpPr>
          <p:spPr bwMode="auto">
            <a:xfrm>
              <a:off x="2975" y="2946"/>
              <a:ext cx="25" cy="31"/>
            </a:xfrm>
            <a:custGeom>
              <a:avLst/>
              <a:gdLst>
                <a:gd name="T0" fmla="*/ 0 w 110"/>
                <a:gd name="T1" fmla="*/ 0 h 137"/>
                <a:gd name="T2" fmla="*/ 0 w 110"/>
                <a:gd name="T3" fmla="*/ 0 h 137"/>
                <a:gd name="T4" fmla="*/ 0 w 110"/>
                <a:gd name="T5" fmla="*/ 0 h 137"/>
                <a:gd name="T6" fmla="*/ 0 w 110"/>
                <a:gd name="T7" fmla="*/ 0 h 137"/>
                <a:gd name="T8" fmla="*/ 0 w 110"/>
                <a:gd name="T9" fmla="*/ 0 h 137"/>
                <a:gd name="T10" fmla="*/ 0 w 110"/>
                <a:gd name="T11" fmla="*/ 0 h 137"/>
                <a:gd name="T12" fmla="*/ 0 w 110"/>
                <a:gd name="T13" fmla="*/ 0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137"/>
                <a:gd name="T23" fmla="*/ 110 w 110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137">
                  <a:moveTo>
                    <a:pt x="0" y="35"/>
                  </a:moveTo>
                  <a:lnTo>
                    <a:pt x="27" y="8"/>
                  </a:lnTo>
                  <a:lnTo>
                    <a:pt x="47" y="0"/>
                  </a:lnTo>
                  <a:lnTo>
                    <a:pt x="77" y="0"/>
                  </a:lnTo>
                  <a:lnTo>
                    <a:pt x="92" y="8"/>
                  </a:lnTo>
                  <a:lnTo>
                    <a:pt x="109" y="35"/>
                  </a:lnTo>
                  <a:lnTo>
                    <a:pt x="109" y="13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" name="Line 811"/>
            <p:cNvSpPr>
              <a:spLocks noChangeShapeType="1"/>
            </p:cNvSpPr>
            <p:nvPr/>
          </p:nvSpPr>
          <p:spPr bwMode="auto">
            <a:xfrm flipH="1">
              <a:off x="2532" y="2820"/>
              <a:ext cx="541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" name="Line 812"/>
            <p:cNvSpPr>
              <a:spLocks noChangeShapeType="1"/>
            </p:cNvSpPr>
            <p:nvPr/>
          </p:nvSpPr>
          <p:spPr bwMode="auto">
            <a:xfrm flipH="1">
              <a:off x="1903" y="2832"/>
              <a:ext cx="514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" name="Freeform 813"/>
            <p:cNvSpPr>
              <a:spLocks noChangeArrowheads="1"/>
            </p:cNvSpPr>
            <p:nvPr/>
          </p:nvSpPr>
          <p:spPr bwMode="auto">
            <a:xfrm>
              <a:off x="1892" y="2820"/>
              <a:ext cx="538" cy="268"/>
            </a:xfrm>
            <a:custGeom>
              <a:avLst/>
              <a:gdLst>
                <a:gd name="T0" fmla="*/ 0 w 2373"/>
                <a:gd name="T1" fmla="*/ 0 h 1184"/>
                <a:gd name="T2" fmla="*/ 0 w 2373"/>
                <a:gd name="T3" fmla="*/ 0 h 1184"/>
                <a:gd name="T4" fmla="*/ 0 w 2373"/>
                <a:gd name="T5" fmla="*/ 0 h 1184"/>
                <a:gd name="T6" fmla="*/ 0 w 2373"/>
                <a:gd name="T7" fmla="*/ 0 h 1184"/>
                <a:gd name="T8" fmla="*/ 0 w 2373"/>
                <a:gd name="T9" fmla="*/ 0 h 1184"/>
                <a:gd name="T10" fmla="*/ 0 w 2373"/>
                <a:gd name="T11" fmla="*/ 0 h 1184"/>
                <a:gd name="T12" fmla="*/ 0 w 2373"/>
                <a:gd name="T13" fmla="*/ 0 h 1184"/>
                <a:gd name="T14" fmla="*/ 0 w 2373"/>
                <a:gd name="T15" fmla="*/ 0 h 1184"/>
                <a:gd name="T16" fmla="*/ 0 w 2373"/>
                <a:gd name="T17" fmla="*/ 0 h 1184"/>
                <a:gd name="T18" fmla="*/ 0 w 2373"/>
                <a:gd name="T19" fmla="*/ 0 h 1184"/>
                <a:gd name="T20" fmla="*/ 0 w 2373"/>
                <a:gd name="T21" fmla="*/ 0 h 1184"/>
                <a:gd name="T22" fmla="*/ 0 w 2373"/>
                <a:gd name="T23" fmla="*/ 0 h 1184"/>
                <a:gd name="T24" fmla="*/ 0 w 2373"/>
                <a:gd name="T25" fmla="*/ 0 h 1184"/>
                <a:gd name="T26" fmla="*/ 0 w 2373"/>
                <a:gd name="T27" fmla="*/ 0 h 1184"/>
                <a:gd name="T28" fmla="*/ 0 w 2373"/>
                <a:gd name="T29" fmla="*/ 0 h 1184"/>
                <a:gd name="T30" fmla="*/ 0 w 2373"/>
                <a:gd name="T31" fmla="*/ 0 h 1184"/>
                <a:gd name="T32" fmla="*/ 0 w 2373"/>
                <a:gd name="T33" fmla="*/ 0 h 1184"/>
                <a:gd name="T34" fmla="*/ 0 w 2373"/>
                <a:gd name="T35" fmla="*/ 0 h 1184"/>
                <a:gd name="T36" fmla="*/ 0 w 2373"/>
                <a:gd name="T37" fmla="*/ 0 h 1184"/>
                <a:gd name="T38" fmla="*/ 0 w 2373"/>
                <a:gd name="T39" fmla="*/ 0 h 1184"/>
                <a:gd name="T40" fmla="*/ 0 w 2373"/>
                <a:gd name="T41" fmla="*/ 0 h 1184"/>
                <a:gd name="T42" fmla="*/ 0 w 2373"/>
                <a:gd name="T43" fmla="*/ 0 h 1184"/>
                <a:gd name="T44" fmla="*/ 0 w 2373"/>
                <a:gd name="T45" fmla="*/ 0 h 1184"/>
                <a:gd name="T46" fmla="*/ 0 w 2373"/>
                <a:gd name="T47" fmla="*/ 0 h 1184"/>
                <a:gd name="T48" fmla="*/ 0 w 2373"/>
                <a:gd name="T49" fmla="*/ 0 h 11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73"/>
                <a:gd name="T76" fmla="*/ 0 h 1184"/>
                <a:gd name="T77" fmla="*/ 2373 w 2373"/>
                <a:gd name="T78" fmla="*/ 1184 h 11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73" h="1184">
                  <a:moveTo>
                    <a:pt x="2314" y="53"/>
                  </a:moveTo>
                  <a:lnTo>
                    <a:pt x="2314" y="1125"/>
                  </a:lnTo>
                  <a:lnTo>
                    <a:pt x="57" y="1125"/>
                  </a:lnTo>
                  <a:lnTo>
                    <a:pt x="57" y="53"/>
                  </a:lnTo>
                  <a:lnTo>
                    <a:pt x="42" y="42"/>
                  </a:lnTo>
                  <a:lnTo>
                    <a:pt x="2330" y="42"/>
                  </a:lnTo>
                  <a:lnTo>
                    <a:pt x="2330" y="1141"/>
                  </a:lnTo>
                  <a:lnTo>
                    <a:pt x="42" y="1141"/>
                  </a:lnTo>
                  <a:lnTo>
                    <a:pt x="42" y="42"/>
                  </a:lnTo>
                  <a:lnTo>
                    <a:pt x="25" y="26"/>
                  </a:lnTo>
                  <a:lnTo>
                    <a:pt x="2345" y="26"/>
                  </a:lnTo>
                  <a:lnTo>
                    <a:pt x="2345" y="1153"/>
                  </a:lnTo>
                  <a:lnTo>
                    <a:pt x="25" y="1153"/>
                  </a:lnTo>
                  <a:lnTo>
                    <a:pt x="25" y="26"/>
                  </a:lnTo>
                  <a:lnTo>
                    <a:pt x="14" y="11"/>
                  </a:lnTo>
                  <a:lnTo>
                    <a:pt x="2356" y="11"/>
                  </a:lnTo>
                  <a:lnTo>
                    <a:pt x="2356" y="1167"/>
                  </a:lnTo>
                  <a:lnTo>
                    <a:pt x="14" y="1167"/>
                  </a:lnTo>
                  <a:lnTo>
                    <a:pt x="14" y="11"/>
                  </a:lnTo>
                  <a:lnTo>
                    <a:pt x="0" y="0"/>
                  </a:lnTo>
                  <a:lnTo>
                    <a:pt x="2372" y="0"/>
                  </a:lnTo>
                  <a:lnTo>
                    <a:pt x="2372" y="1183"/>
                  </a:lnTo>
                  <a:lnTo>
                    <a:pt x="0" y="1183"/>
                  </a:lnTo>
                  <a:lnTo>
                    <a:pt x="0" y="0"/>
                  </a:lnTo>
                  <a:lnTo>
                    <a:pt x="2314" y="53"/>
                  </a:lnTo>
                </a:path>
              </a:pathLst>
            </a:custGeom>
            <a:solidFill>
              <a:srgbClr val="FF9900"/>
            </a:solidFill>
            <a:ln w="12600">
              <a:solidFill>
                <a:srgbClr val="333333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925" name="Line 814"/>
            <p:cNvSpPr>
              <a:spLocks noChangeShapeType="1"/>
            </p:cNvSpPr>
            <p:nvPr/>
          </p:nvSpPr>
          <p:spPr bwMode="auto">
            <a:xfrm>
              <a:off x="1987" y="2931"/>
              <a:ext cx="1" cy="46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6" name="Line 815"/>
            <p:cNvSpPr>
              <a:spLocks noChangeShapeType="1"/>
            </p:cNvSpPr>
            <p:nvPr/>
          </p:nvSpPr>
          <p:spPr bwMode="auto">
            <a:xfrm>
              <a:off x="1971" y="2931"/>
              <a:ext cx="30" cy="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7" name="Line 816"/>
            <p:cNvSpPr>
              <a:spLocks noChangeShapeType="1"/>
            </p:cNvSpPr>
            <p:nvPr/>
          </p:nvSpPr>
          <p:spPr bwMode="auto">
            <a:xfrm>
              <a:off x="2010" y="2946"/>
              <a:ext cx="1" cy="3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8" name="Freeform 817"/>
            <p:cNvSpPr>
              <a:spLocks noChangeArrowheads="1"/>
            </p:cNvSpPr>
            <p:nvPr/>
          </p:nvSpPr>
          <p:spPr bwMode="auto">
            <a:xfrm>
              <a:off x="2010" y="2946"/>
              <a:ext cx="19" cy="15"/>
            </a:xfrm>
            <a:custGeom>
              <a:avLst/>
              <a:gdLst>
                <a:gd name="T0" fmla="*/ 0 w 82"/>
                <a:gd name="T1" fmla="*/ 0 h 64"/>
                <a:gd name="T2" fmla="*/ 0 w 82"/>
                <a:gd name="T3" fmla="*/ 0 h 64"/>
                <a:gd name="T4" fmla="*/ 0 w 82"/>
                <a:gd name="T5" fmla="*/ 0 h 64"/>
                <a:gd name="T6" fmla="*/ 0 w 82"/>
                <a:gd name="T7" fmla="*/ 0 h 64"/>
                <a:gd name="T8" fmla="*/ 0 w 82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64"/>
                <a:gd name="T17" fmla="*/ 82 w 8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64">
                  <a:moveTo>
                    <a:pt x="0" y="63"/>
                  </a:moveTo>
                  <a:lnTo>
                    <a:pt x="11" y="32"/>
                  </a:lnTo>
                  <a:lnTo>
                    <a:pt x="30" y="8"/>
                  </a:lnTo>
                  <a:lnTo>
                    <a:pt x="49" y="0"/>
                  </a:lnTo>
                  <a:lnTo>
                    <a:pt x="81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9" name="Line 818"/>
            <p:cNvSpPr>
              <a:spLocks noChangeShapeType="1"/>
            </p:cNvSpPr>
            <p:nvPr/>
          </p:nvSpPr>
          <p:spPr bwMode="auto">
            <a:xfrm>
              <a:off x="2066" y="2946"/>
              <a:ext cx="1" cy="3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" name="Freeform 819"/>
            <p:cNvSpPr>
              <a:spLocks noChangeArrowheads="1"/>
            </p:cNvSpPr>
            <p:nvPr/>
          </p:nvSpPr>
          <p:spPr bwMode="auto">
            <a:xfrm>
              <a:off x="2039" y="2946"/>
              <a:ext cx="27" cy="31"/>
            </a:xfrm>
            <a:custGeom>
              <a:avLst/>
              <a:gdLst>
                <a:gd name="T0" fmla="*/ 0 w 121"/>
                <a:gd name="T1" fmla="*/ 0 h 137"/>
                <a:gd name="T2" fmla="*/ 0 w 121"/>
                <a:gd name="T3" fmla="*/ 0 h 137"/>
                <a:gd name="T4" fmla="*/ 0 w 121"/>
                <a:gd name="T5" fmla="*/ 0 h 137"/>
                <a:gd name="T6" fmla="*/ 0 w 121"/>
                <a:gd name="T7" fmla="*/ 0 h 137"/>
                <a:gd name="T8" fmla="*/ 0 w 121"/>
                <a:gd name="T9" fmla="*/ 0 h 137"/>
                <a:gd name="T10" fmla="*/ 0 w 121"/>
                <a:gd name="T11" fmla="*/ 0 h 137"/>
                <a:gd name="T12" fmla="*/ 0 w 121"/>
                <a:gd name="T13" fmla="*/ 0 h 137"/>
                <a:gd name="T14" fmla="*/ 0 w 121"/>
                <a:gd name="T15" fmla="*/ 0 h 137"/>
                <a:gd name="T16" fmla="*/ 0 w 121"/>
                <a:gd name="T17" fmla="*/ 0 h 137"/>
                <a:gd name="T18" fmla="*/ 0 w 121"/>
                <a:gd name="T19" fmla="*/ 0 h 137"/>
                <a:gd name="T20" fmla="*/ 0 w 121"/>
                <a:gd name="T21" fmla="*/ 0 h 137"/>
                <a:gd name="T22" fmla="*/ 0 w 121"/>
                <a:gd name="T23" fmla="*/ 0 h 137"/>
                <a:gd name="T24" fmla="*/ 0 w 121"/>
                <a:gd name="T25" fmla="*/ 0 h 137"/>
                <a:gd name="T26" fmla="*/ 0 w 121"/>
                <a:gd name="T27" fmla="*/ 0 h 1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1"/>
                <a:gd name="T43" fmla="*/ 0 h 137"/>
                <a:gd name="T44" fmla="*/ 121 w 121"/>
                <a:gd name="T45" fmla="*/ 137 h 1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1" h="137">
                  <a:moveTo>
                    <a:pt x="120" y="28"/>
                  </a:moveTo>
                  <a:lnTo>
                    <a:pt x="101" y="8"/>
                  </a:lnTo>
                  <a:lnTo>
                    <a:pt x="77" y="0"/>
                  </a:lnTo>
                  <a:lnTo>
                    <a:pt x="50" y="0"/>
                  </a:lnTo>
                  <a:lnTo>
                    <a:pt x="31" y="8"/>
                  </a:lnTo>
                  <a:lnTo>
                    <a:pt x="12" y="28"/>
                  </a:lnTo>
                  <a:lnTo>
                    <a:pt x="0" y="54"/>
                  </a:lnTo>
                  <a:lnTo>
                    <a:pt x="0" y="77"/>
                  </a:lnTo>
                  <a:lnTo>
                    <a:pt x="12" y="106"/>
                  </a:lnTo>
                  <a:lnTo>
                    <a:pt x="31" y="128"/>
                  </a:lnTo>
                  <a:lnTo>
                    <a:pt x="50" y="136"/>
                  </a:lnTo>
                  <a:lnTo>
                    <a:pt x="77" y="136"/>
                  </a:lnTo>
                  <a:lnTo>
                    <a:pt x="101" y="128"/>
                  </a:lnTo>
                  <a:lnTo>
                    <a:pt x="120" y="10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" name="Freeform 820"/>
            <p:cNvSpPr>
              <a:spLocks noChangeArrowheads="1"/>
            </p:cNvSpPr>
            <p:nvPr/>
          </p:nvSpPr>
          <p:spPr bwMode="auto">
            <a:xfrm>
              <a:off x="2081" y="2946"/>
              <a:ext cx="24" cy="31"/>
            </a:xfrm>
            <a:custGeom>
              <a:avLst/>
              <a:gdLst>
                <a:gd name="T0" fmla="*/ 0 w 108"/>
                <a:gd name="T1" fmla="*/ 0 h 137"/>
                <a:gd name="T2" fmla="*/ 0 w 108"/>
                <a:gd name="T3" fmla="*/ 0 h 137"/>
                <a:gd name="T4" fmla="*/ 0 w 108"/>
                <a:gd name="T5" fmla="*/ 0 h 137"/>
                <a:gd name="T6" fmla="*/ 0 w 108"/>
                <a:gd name="T7" fmla="*/ 0 h 137"/>
                <a:gd name="T8" fmla="*/ 0 w 108"/>
                <a:gd name="T9" fmla="*/ 0 h 137"/>
                <a:gd name="T10" fmla="*/ 0 w 108"/>
                <a:gd name="T11" fmla="*/ 0 h 137"/>
                <a:gd name="T12" fmla="*/ 0 w 108"/>
                <a:gd name="T13" fmla="*/ 0 h 137"/>
                <a:gd name="T14" fmla="*/ 0 w 108"/>
                <a:gd name="T15" fmla="*/ 0 h 137"/>
                <a:gd name="T16" fmla="*/ 0 w 108"/>
                <a:gd name="T17" fmla="*/ 0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37"/>
                <a:gd name="T29" fmla="*/ 108 w 108"/>
                <a:gd name="T30" fmla="*/ 137 h 1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37">
                  <a:moveTo>
                    <a:pt x="0" y="136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0" y="8"/>
                  </a:lnTo>
                  <a:lnTo>
                    <a:pt x="49" y="0"/>
                  </a:lnTo>
                  <a:lnTo>
                    <a:pt x="76" y="0"/>
                  </a:lnTo>
                  <a:lnTo>
                    <a:pt x="98" y="8"/>
                  </a:lnTo>
                  <a:lnTo>
                    <a:pt x="107" y="35"/>
                  </a:lnTo>
                  <a:lnTo>
                    <a:pt x="107" y="13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" name="Freeform 821"/>
            <p:cNvSpPr>
              <a:spLocks noChangeArrowheads="1"/>
            </p:cNvSpPr>
            <p:nvPr/>
          </p:nvSpPr>
          <p:spPr bwMode="auto">
            <a:xfrm>
              <a:off x="2123" y="2946"/>
              <a:ext cx="25" cy="31"/>
            </a:xfrm>
            <a:custGeom>
              <a:avLst/>
              <a:gdLst>
                <a:gd name="T0" fmla="*/ 0 w 110"/>
                <a:gd name="T1" fmla="*/ 0 h 137"/>
                <a:gd name="T2" fmla="*/ 0 w 110"/>
                <a:gd name="T3" fmla="*/ 0 h 137"/>
                <a:gd name="T4" fmla="*/ 0 w 110"/>
                <a:gd name="T5" fmla="*/ 0 h 137"/>
                <a:gd name="T6" fmla="*/ 0 w 110"/>
                <a:gd name="T7" fmla="*/ 0 h 137"/>
                <a:gd name="T8" fmla="*/ 0 w 110"/>
                <a:gd name="T9" fmla="*/ 0 h 137"/>
                <a:gd name="T10" fmla="*/ 0 w 110"/>
                <a:gd name="T11" fmla="*/ 0 h 137"/>
                <a:gd name="T12" fmla="*/ 0 w 110"/>
                <a:gd name="T13" fmla="*/ 0 h 137"/>
                <a:gd name="T14" fmla="*/ 0 w 110"/>
                <a:gd name="T15" fmla="*/ 0 h 137"/>
                <a:gd name="T16" fmla="*/ 0 w 110"/>
                <a:gd name="T17" fmla="*/ 0 h 137"/>
                <a:gd name="T18" fmla="*/ 0 w 110"/>
                <a:gd name="T19" fmla="*/ 0 h 137"/>
                <a:gd name="T20" fmla="*/ 0 w 110"/>
                <a:gd name="T21" fmla="*/ 0 h 137"/>
                <a:gd name="T22" fmla="*/ 0 w 110"/>
                <a:gd name="T23" fmla="*/ 0 h 137"/>
                <a:gd name="T24" fmla="*/ 0 w 110"/>
                <a:gd name="T25" fmla="*/ 0 h 137"/>
                <a:gd name="T26" fmla="*/ 0 w 110"/>
                <a:gd name="T27" fmla="*/ 0 h 137"/>
                <a:gd name="T28" fmla="*/ 0 w 110"/>
                <a:gd name="T29" fmla="*/ 0 h 137"/>
                <a:gd name="T30" fmla="*/ 0 w 110"/>
                <a:gd name="T31" fmla="*/ 0 h 137"/>
                <a:gd name="T32" fmla="*/ 0 w 110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0"/>
                <a:gd name="T52" fmla="*/ 0 h 137"/>
                <a:gd name="T53" fmla="*/ 110 w 110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0" h="137">
                  <a:moveTo>
                    <a:pt x="109" y="28"/>
                  </a:moveTo>
                  <a:lnTo>
                    <a:pt x="101" y="8"/>
                  </a:lnTo>
                  <a:lnTo>
                    <a:pt x="70" y="0"/>
                  </a:lnTo>
                  <a:lnTo>
                    <a:pt x="42" y="0"/>
                  </a:lnTo>
                  <a:lnTo>
                    <a:pt x="12" y="8"/>
                  </a:lnTo>
                  <a:lnTo>
                    <a:pt x="0" y="28"/>
                  </a:lnTo>
                  <a:lnTo>
                    <a:pt x="12" y="51"/>
                  </a:lnTo>
                  <a:lnTo>
                    <a:pt x="32" y="54"/>
                  </a:lnTo>
                  <a:lnTo>
                    <a:pt x="82" y="66"/>
                  </a:lnTo>
                  <a:lnTo>
                    <a:pt x="101" y="77"/>
                  </a:lnTo>
                  <a:lnTo>
                    <a:pt x="109" y="97"/>
                  </a:lnTo>
                  <a:lnTo>
                    <a:pt x="109" y="106"/>
                  </a:lnTo>
                  <a:lnTo>
                    <a:pt x="101" y="128"/>
                  </a:lnTo>
                  <a:lnTo>
                    <a:pt x="70" y="136"/>
                  </a:lnTo>
                  <a:lnTo>
                    <a:pt x="42" y="136"/>
                  </a:lnTo>
                  <a:lnTo>
                    <a:pt x="12" y="128"/>
                  </a:lnTo>
                  <a:lnTo>
                    <a:pt x="0" y="10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3" name="Freeform 822"/>
            <p:cNvSpPr>
              <a:spLocks noChangeArrowheads="1"/>
            </p:cNvSpPr>
            <p:nvPr/>
          </p:nvSpPr>
          <p:spPr bwMode="auto">
            <a:xfrm>
              <a:off x="2160" y="2946"/>
              <a:ext cx="27" cy="31"/>
            </a:xfrm>
            <a:custGeom>
              <a:avLst/>
              <a:gdLst>
                <a:gd name="T0" fmla="*/ 0 w 120"/>
                <a:gd name="T1" fmla="*/ 0 h 137"/>
                <a:gd name="T2" fmla="*/ 0 w 120"/>
                <a:gd name="T3" fmla="*/ 0 h 137"/>
                <a:gd name="T4" fmla="*/ 0 w 120"/>
                <a:gd name="T5" fmla="*/ 0 h 137"/>
                <a:gd name="T6" fmla="*/ 0 w 120"/>
                <a:gd name="T7" fmla="*/ 0 h 137"/>
                <a:gd name="T8" fmla="*/ 0 w 120"/>
                <a:gd name="T9" fmla="*/ 0 h 137"/>
                <a:gd name="T10" fmla="*/ 0 w 120"/>
                <a:gd name="T11" fmla="*/ 0 h 137"/>
                <a:gd name="T12" fmla="*/ 0 w 120"/>
                <a:gd name="T13" fmla="*/ 0 h 137"/>
                <a:gd name="T14" fmla="*/ 0 w 120"/>
                <a:gd name="T15" fmla="*/ 0 h 137"/>
                <a:gd name="T16" fmla="*/ 0 w 120"/>
                <a:gd name="T17" fmla="*/ 0 h 137"/>
                <a:gd name="T18" fmla="*/ 0 w 120"/>
                <a:gd name="T19" fmla="*/ 0 h 137"/>
                <a:gd name="T20" fmla="*/ 0 w 120"/>
                <a:gd name="T21" fmla="*/ 0 h 137"/>
                <a:gd name="T22" fmla="*/ 0 w 120"/>
                <a:gd name="T23" fmla="*/ 0 h 137"/>
                <a:gd name="T24" fmla="*/ 0 w 120"/>
                <a:gd name="T25" fmla="*/ 0 h 137"/>
                <a:gd name="T26" fmla="*/ 0 w 120"/>
                <a:gd name="T27" fmla="*/ 0 h 1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137"/>
                <a:gd name="T44" fmla="*/ 120 w 120"/>
                <a:gd name="T45" fmla="*/ 137 h 1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137">
                  <a:moveTo>
                    <a:pt x="119" y="28"/>
                  </a:moveTo>
                  <a:lnTo>
                    <a:pt x="100" y="8"/>
                  </a:lnTo>
                  <a:lnTo>
                    <a:pt x="77" y="0"/>
                  </a:lnTo>
                  <a:lnTo>
                    <a:pt x="49" y="0"/>
                  </a:lnTo>
                  <a:lnTo>
                    <a:pt x="30" y="8"/>
                  </a:lnTo>
                  <a:lnTo>
                    <a:pt x="11" y="28"/>
                  </a:lnTo>
                  <a:lnTo>
                    <a:pt x="0" y="54"/>
                  </a:lnTo>
                  <a:lnTo>
                    <a:pt x="0" y="77"/>
                  </a:lnTo>
                  <a:lnTo>
                    <a:pt x="11" y="106"/>
                  </a:lnTo>
                  <a:lnTo>
                    <a:pt x="30" y="128"/>
                  </a:lnTo>
                  <a:lnTo>
                    <a:pt x="49" y="136"/>
                  </a:lnTo>
                  <a:lnTo>
                    <a:pt x="77" y="136"/>
                  </a:lnTo>
                  <a:lnTo>
                    <a:pt x="100" y="128"/>
                  </a:lnTo>
                  <a:lnTo>
                    <a:pt x="119" y="10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4" name="Freeform 823"/>
            <p:cNvSpPr>
              <a:spLocks noChangeArrowheads="1"/>
            </p:cNvSpPr>
            <p:nvPr/>
          </p:nvSpPr>
          <p:spPr bwMode="auto">
            <a:xfrm>
              <a:off x="2200" y="2946"/>
              <a:ext cx="27" cy="31"/>
            </a:xfrm>
            <a:custGeom>
              <a:avLst/>
              <a:gdLst>
                <a:gd name="T0" fmla="*/ 0 w 117"/>
                <a:gd name="T1" fmla="*/ 0 h 137"/>
                <a:gd name="T2" fmla="*/ 0 w 117"/>
                <a:gd name="T3" fmla="*/ 0 h 137"/>
                <a:gd name="T4" fmla="*/ 0 w 117"/>
                <a:gd name="T5" fmla="*/ 0 h 137"/>
                <a:gd name="T6" fmla="*/ 0 w 117"/>
                <a:gd name="T7" fmla="*/ 0 h 137"/>
                <a:gd name="T8" fmla="*/ 0 w 117"/>
                <a:gd name="T9" fmla="*/ 0 h 137"/>
                <a:gd name="T10" fmla="*/ 0 w 117"/>
                <a:gd name="T11" fmla="*/ 0 h 137"/>
                <a:gd name="T12" fmla="*/ 0 w 117"/>
                <a:gd name="T13" fmla="*/ 0 h 137"/>
                <a:gd name="T14" fmla="*/ 0 w 117"/>
                <a:gd name="T15" fmla="*/ 0 h 137"/>
                <a:gd name="T16" fmla="*/ 0 w 117"/>
                <a:gd name="T17" fmla="*/ 0 h 137"/>
                <a:gd name="T18" fmla="*/ 0 w 117"/>
                <a:gd name="T19" fmla="*/ 0 h 137"/>
                <a:gd name="T20" fmla="*/ 0 w 117"/>
                <a:gd name="T21" fmla="*/ 0 h 137"/>
                <a:gd name="T22" fmla="*/ 0 w 117"/>
                <a:gd name="T23" fmla="*/ 0 h 137"/>
                <a:gd name="T24" fmla="*/ 0 w 117"/>
                <a:gd name="T25" fmla="*/ 0 h 137"/>
                <a:gd name="T26" fmla="*/ 0 w 117"/>
                <a:gd name="T27" fmla="*/ 0 h 137"/>
                <a:gd name="T28" fmla="*/ 0 w 117"/>
                <a:gd name="T29" fmla="*/ 0 h 137"/>
                <a:gd name="T30" fmla="*/ 0 w 117"/>
                <a:gd name="T31" fmla="*/ 0 h 137"/>
                <a:gd name="T32" fmla="*/ 0 w 117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137"/>
                <a:gd name="T53" fmla="*/ 117 w 117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137">
                  <a:moveTo>
                    <a:pt x="0" y="54"/>
                  </a:moveTo>
                  <a:lnTo>
                    <a:pt x="116" y="54"/>
                  </a:lnTo>
                  <a:lnTo>
                    <a:pt x="116" y="35"/>
                  </a:lnTo>
                  <a:lnTo>
                    <a:pt x="108" y="20"/>
                  </a:lnTo>
                  <a:lnTo>
                    <a:pt x="96" y="8"/>
                  </a:lnTo>
                  <a:lnTo>
                    <a:pt x="81" y="0"/>
                  </a:lnTo>
                  <a:lnTo>
                    <a:pt x="51" y="0"/>
                  </a:lnTo>
                  <a:lnTo>
                    <a:pt x="31" y="8"/>
                  </a:lnTo>
                  <a:lnTo>
                    <a:pt x="8" y="28"/>
                  </a:lnTo>
                  <a:lnTo>
                    <a:pt x="0" y="54"/>
                  </a:lnTo>
                  <a:lnTo>
                    <a:pt x="0" y="77"/>
                  </a:lnTo>
                  <a:lnTo>
                    <a:pt x="8" y="106"/>
                  </a:lnTo>
                  <a:lnTo>
                    <a:pt x="31" y="128"/>
                  </a:lnTo>
                  <a:lnTo>
                    <a:pt x="51" y="136"/>
                  </a:lnTo>
                  <a:lnTo>
                    <a:pt x="81" y="136"/>
                  </a:lnTo>
                  <a:lnTo>
                    <a:pt x="96" y="128"/>
                  </a:lnTo>
                  <a:lnTo>
                    <a:pt x="116" y="10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5" name="Freeform 824"/>
            <p:cNvSpPr>
              <a:spLocks noChangeArrowheads="1"/>
            </p:cNvSpPr>
            <p:nvPr/>
          </p:nvSpPr>
          <p:spPr bwMode="auto">
            <a:xfrm>
              <a:off x="2240" y="2931"/>
              <a:ext cx="14" cy="14"/>
            </a:xfrm>
            <a:custGeom>
              <a:avLst/>
              <a:gdLst>
                <a:gd name="T0" fmla="*/ 0 w 63"/>
                <a:gd name="T1" fmla="*/ 0 h 63"/>
                <a:gd name="T2" fmla="*/ 0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0 w 63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63"/>
                <a:gd name="T17" fmla="*/ 63 w 63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63">
                  <a:moveTo>
                    <a:pt x="0" y="23"/>
                  </a:moveTo>
                  <a:lnTo>
                    <a:pt x="31" y="62"/>
                  </a:lnTo>
                  <a:lnTo>
                    <a:pt x="62" y="23"/>
                  </a:lnTo>
                  <a:lnTo>
                    <a:pt x="31" y="0"/>
                  </a:lnTo>
                  <a:lnTo>
                    <a:pt x="0" y="23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6" name="Line 825"/>
            <p:cNvSpPr>
              <a:spLocks noChangeShapeType="1"/>
            </p:cNvSpPr>
            <p:nvPr/>
          </p:nvSpPr>
          <p:spPr bwMode="auto">
            <a:xfrm>
              <a:off x="2243" y="2946"/>
              <a:ext cx="1" cy="3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7" name="Line 826"/>
            <p:cNvSpPr>
              <a:spLocks noChangeShapeType="1"/>
            </p:cNvSpPr>
            <p:nvPr/>
          </p:nvSpPr>
          <p:spPr bwMode="auto">
            <a:xfrm flipH="1" flipV="1">
              <a:off x="2256" y="2945"/>
              <a:ext cx="16" cy="33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8" name="Line 827"/>
            <p:cNvSpPr>
              <a:spLocks noChangeShapeType="1"/>
            </p:cNvSpPr>
            <p:nvPr/>
          </p:nvSpPr>
          <p:spPr bwMode="auto">
            <a:xfrm flipH="1">
              <a:off x="2270" y="2946"/>
              <a:ext cx="15" cy="31"/>
            </a:xfrm>
            <a:prstGeom prst="line">
              <a:avLst/>
            </a:pr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9" name="Freeform 828"/>
            <p:cNvSpPr>
              <a:spLocks noChangeArrowheads="1"/>
            </p:cNvSpPr>
            <p:nvPr/>
          </p:nvSpPr>
          <p:spPr bwMode="auto">
            <a:xfrm>
              <a:off x="2333" y="2946"/>
              <a:ext cx="18" cy="31"/>
            </a:xfrm>
            <a:custGeom>
              <a:avLst/>
              <a:gdLst>
                <a:gd name="T0" fmla="*/ 0 w 78"/>
                <a:gd name="T1" fmla="*/ 0 h 137"/>
                <a:gd name="T2" fmla="*/ 0 w 78"/>
                <a:gd name="T3" fmla="*/ 0 h 137"/>
                <a:gd name="T4" fmla="*/ 0 w 78"/>
                <a:gd name="T5" fmla="*/ 0 h 137"/>
                <a:gd name="T6" fmla="*/ 0 w 78"/>
                <a:gd name="T7" fmla="*/ 0 h 137"/>
                <a:gd name="T8" fmla="*/ 0 w 78"/>
                <a:gd name="T9" fmla="*/ 0 h 137"/>
                <a:gd name="T10" fmla="*/ 0 w 78"/>
                <a:gd name="T11" fmla="*/ 0 h 137"/>
                <a:gd name="T12" fmla="*/ 0 w 78"/>
                <a:gd name="T13" fmla="*/ 0 h 137"/>
                <a:gd name="T14" fmla="*/ 0 w 78"/>
                <a:gd name="T15" fmla="*/ 0 h 1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137"/>
                <a:gd name="T26" fmla="*/ 78 w 78"/>
                <a:gd name="T27" fmla="*/ 137 h 1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137">
                  <a:moveTo>
                    <a:pt x="0" y="136"/>
                  </a:moveTo>
                  <a:lnTo>
                    <a:pt x="0" y="0"/>
                  </a:lnTo>
                  <a:lnTo>
                    <a:pt x="7" y="28"/>
                  </a:lnTo>
                  <a:lnTo>
                    <a:pt x="0" y="54"/>
                  </a:lnTo>
                  <a:lnTo>
                    <a:pt x="7" y="28"/>
                  </a:lnTo>
                  <a:lnTo>
                    <a:pt x="31" y="8"/>
                  </a:lnTo>
                  <a:lnTo>
                    <a:pt x="46" y="0"/>
                  </a:lnTo>
                  <a:lnTo>
                    <a:pt x="77" y="0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" name="Freeform 829"/>
            <p:cNvSpPr>
              <a:spLocks noChangeArrowheads="1"/>
            </p:cNvSpPr>
            <p:nvPr/>
          </p:nvSpPr>
          <p:spPr bwMode="auto">
            <a:xfrm>
              <a:off x="2293" y="2946"/>
              <a:ext cx="27" cy="31"/>
            </a:xfrm>
            <a:custGeom>
              <a:avLst/>
              <a:gdLst>
                <a:gd name="T0" fmla="*/ 0 w 117"/>
                <a:gd name="T1" fmla="*/ 0 h 137"/>
                <a:gd name="T2" fmla="*/ 0 w 117"/>
                <a:gd name="T3" fmla="*/ 0 h 137"/>
                <a:gd name="T4" fmla="*/ 0 w 117"/>
                <a:gd name="T5" fmla="*/ 0 h 137"/>
                <a:gd name="T6" fmla="*/ 0 w 117"/>
                <a:gd name="T7" fmla="*/ 0 h 137"/>
                <a:gd name="T8" fmla="*/ 0 w 117"/>
                <a:gd name="T9" fmla="*/ 0 h 137"/>
                <a:gd name="T10" fmla="*/ 0 w 117"/>
                <a:gd name="T11" fmla="*/ 0 h 137"/>
                <a:gd name="T12" fmla="*/ 0 w 117"/>
                <a:gd name="T13" fmla="*/ 0 h 137"/>
                <a:gd name="T14" fmla="*/ 0 w 117"/>
                <a:gd name="T15" fmla="*/ 0 h 137"/>
                <a:gd name="T16" fmla="*/ 0 w 117"/>
                <a:gd name="T17" fmla="*/ 0 h 137"/>
                <a:gd name="T18" fmla="*/ 0 w 117"/>
                <a:gd name="T19" fmla="*/ 0 h 137"/>
                <a:gd name="T20" fmla="*/ 0 w 117"/>
                <a:gd name="T21" fmla="*/ 0 h 137"/>
                <a:gd name="T22" fmla="*/ 0 w 117"/>
                <a:gd name="T23" fmla="*/ 0 h 137"/>
                <a:gd name="T24" fmla="*/ 0 w 117"/>
                <a:gd name="T25" fmla="*/ 0 h 137"/>
                <a:gd name="T26" fmla="*/ 0 w 117"/>
                <a:gd name="T27" fmla="*/ 0 h 137"/>
                <a:gd name="T28" fmla="*/ 0 w 117"/>
                <a:gd name="T29" fmla="*/ 0 h 137"/>
                <a:gd name="T30" fmla="*/ 0 w 117"/>
                <a:gd name="T31" fmla="*/ 0 h 137"/>
                <a:gd name="T32" fmla="*/ 0 w 117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137"/>
                <a:gd name="T53" fmla="*/ 117 w 117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137">
                  <a:moveTo>
                    <a:pt x="0" y="54"/>
                  </a:moveTo>
                  <a:lnTo>
                    <a:pt x="116" y="54"/>
                  </a:lnTo>
                  <a:lnTo>
                    <a:pt x="116" y="35"/>
                  </a:lnTo>
                  <a:lnTo>
                    <a:pt x="109" y="20"/>
                  </a:lnTo>
                  <a:lnTo>
                    <a:pt x="101" y="8"/>
                  </a:lnTo>
                  <a:lnTo>
                    <a:pt x="78" y="0"/>
                  </a:lnTo>
                  <a:lnTo>
                    <a:pt x="50" y="0"/>
                  </a:lnTo>
                  <a:lnTo>
                    <a:pt x="28" y="8"/>
                  </a:lnTo>
                  <a:lnTo>
                    <a:pt x="7" y="28"/>
                  </a:lnTo>
                  <a:lnTo>
                    <a:pt x="0" y="54"/>
                  </a:lnTo>
                  <a:lnTo>
                    <a:pt x="0" y="77"/>
                  </a:lnTo>
                  <a:lnTo>
                    <a:pt x="7" y="106"/>
                  </a:lnTo>
                  <a:lnTo>
                    <a:pt x="28" y="128"/>
                  </a:lnTo>
                  <a:lnTo>
                    <a:pt x="50" y="136"/>
                  </a:lnTo>
                  <a:lnTo>
                    <a:pt x="78" y="136"/>
                  </a:lnTo>
                  <a:lnTo>
                    <a:pt x="101" y="128"/>
                  </a:lnTo>
                  <a:lnTo>
                    <a:pt x="116" y="106"/>
                  </a:lnTo>
                </a:path>
              </a:pathLst>
            </a:custGeom>
            <a:noFill/>
            <a:ln w="126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1" name="AutoShape 830"/>
            <p:cNvSpPr>
              <a:spLocks noChangeArrowheads="1"/>
            </p:cNvSpPr>
            <p:nvPr/>
          </p:nvSpPr>
          <p:spPr bwMode="auto">
            <a:xfrm>
              <a:off x="1337" y="2303"/>
              <a:ext cx="49" cy="71"/>
            </a:xfrm>
            <a:prstGeom prst="roundRect">
              <a:avLst>
                <a:gd name="adj" fmla="val 2000"/>
              </a:avLst>
            </a:prstGeom>
            <a:solidFill>
              <a:srgbClr val="996633"/>
            </a:solidFill>
            <a:ln w="12600">
              <a:solidFill>
                <a:srgbClr val="333333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>
                <a:solidFill>
                  <a:srgbClr val="FF0000"/>
                </a:solidFill>
                <a:latin typeface="Rockwell" pitchFamily="18" charset="0"/>
              </a:endParaRPr>
            </a:p>
          </p:txBody>
        </p:sp>
      </p:grpSp>
      <p:pic>
        <p:nvPicPr>
          <p:cNvPr id="1062720" name="Picture 832" descr="3 prong so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2660650"/>
            <a:ext cx="9810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721" name="Picture 833" descr="3 prong pl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135" y="2659062"/>
            <a:ext cx="576950" cy="9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416550" y="2738438"/>
            <a:ext cx="2879725" cy="998537"/>
            <a:chOff x="1204" y="1596"/>
            <a:chExt cx="3245" cy="657"/>
          </a:xfrm>
        </p:grpSpPr>
        <p:sp>
          <p:nvSpPr>
            <p:cNvPr id="4105" name="Freeform 4"/>
            <p:cNvSpPr>
              <a:spLocks noChangeArrowheads="1"/>
            </p:cNvSpPr>
            <p:nvPr/>
          </p:nvSpPr>
          <p:spPr bwMode="auto">
            <a:xfrm>
              <a:off x="1869" y="1851"/>
              <a:ext cx="2246" cy="242"/>
            </a:xfrm>
            <a:custGeom>
              <a:avLst/>
              <a:gdLst>
                <a:gd name="T0" fmla="*/ 0 w 9906"/>
                <a:gd name="T1" fmla="*/ 0 h 1066"/>
                <a:gd name="T2" fmla="*/ 0 w 9906"/>
                <a:gd name="T3" fmla="*/ 0 h 1066"/>
                <a:gd name="T4" fmla="*/ 0 w 9906"/>
                <a:gd name="T5" fmla="*/ 0 h 1066"/>
                <a:gd name="T6" fmla="*/ 0 w 9906"/>
                <a:gd name="T7" fmla="*/ 0 h 1066"/>
                <a:gd name="T8" fmla="*/ 0 w 9906"/>
                <a:gd name="T9" fmla="*/ 0 h 1066"/>
                <a:gd name="T10" fmla="*/ 0 w 9906"/>
                <a:gd name="T11" fmla="*/ 0 h 1066"/>
                <a:gd name="T12" fmla="*/ 0 w 9906"/>
                <a:gd name="T13" fmla="*/ 0 h 1066"/>
                <a:gd name="T14" fmla="*/ 0 w 9906"/>
                <a:gd name="T15" fmla="*/ 0 h 1066"/>
                <a:gd name="T16" fmla="*/ 0 w 9906"/>
                <a:gd name="T17" fmla="*/ 0 h 1066"/>
                <a:gd name="T18" fmla="*/ 0 w 9906"/>
                <a:gd name="T19" fmla="*/ 0 h 1066"/>
                <a:gd name="T20" fmla="*/ 0 w 9906"/>
                <a:gd name="T21" fmla="*/ 0 h 1066"/>
                <a:gd name="T22" fmla="*/ 0 w 9906"/>
                <a:gd name="T23" fmla="*/ 0 h 10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06"/>
                <a:gd name="T37" fmla="*/ 0 h 1066"/>
                <a:gd name="T38" fmla="*/ 9906 w 9906"/>
                <a:gd name="T39" fmla="*/ 1066 h 10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06" h="1066">
                  <a:moveTo>
                    <a:pt x="0" y="624"/>
                  </a:moveTo>
                  <a:cubicBezTo>
                    <a:pt x="364" y="529"/>
                    <a:pt x="753" y="603"/>
                    <a:pt x="1119" y="523"/>
                  </a:cubicBezTo>
                  <a:cubicBezTo>
                    <a:pt x="1485" y="443"/>
                    <a:pt x="1813" y="385"/>
                    <a:pt x="2171" y="319"/>
                  </a:cubicBezTo>
                  <a:cubicBezTo>
                    <a:pt x="2522" y="255"/>
                    <a:pt x="2873" y="217"/>
                    <a:pt x="3222" y="149"/>
                  </a:cubicBezTo>
                  <a:cubicBezTo>
                    <a:pt x="3604" y="74"/>
                    <a:pt x="3989" y="26"/>
                    <a:pt x="4375" y="14"/>
                  </a:cubicBezTo>
                  <a:cubicBezTo>
                    <a:pt x="4827" y="0"/>
                    <a:pt x="5278" y="0"/>
                    <a:pt x="5732" y="82"/>
                  </a:cubicBezTo>
                  <a:cubicBezTo>
                    <a:pt x="6134" y="154"/>
                    <a:pt x="6537" y="228"/>
                    <a:pt x="6953" y="217"/>
                  </a:cubicBezTo>
                  <a:cubicBezTo>
                    <a:pt x="7369" y="206"/>
                    <a:pt x="7629" y="624"/>
                    <a:pt x="8005" y="726"/>
                  </a:cubicBezTo>
                  <a:cubicBezTo>
                    <a:pt x="8349" y="819"/>
                    <a:pt x="8719" y="804"/>
                    <a:pt x="9056" y="930"/>
                  </a:cubicBezTo>
                  <a:lnTo>
                    <a:pt x="9464" y="964"/>
                  </a:lnTo>
                  <a:lnTo>
                    <a:pt x="9905" y="1065"/>
                  </a:lnTo>
                </a:path>
              </a:pathLst>
            </a:custGeom>
            <a:noFill/>
            <a:ln w="16452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5"/>
            <p:cNvSpPr>
              <a:spLocks noChangeArrowheads="1"/>
            </p:cNvSpPr>
            <p:nvPr/>
          </p:nvSpPr>
          <p:spPr bwMode="auto">
            <a:xfrm>
              <a:off x="1469" y="1692"/>
              <a:ext cx="385" cy="262"/>
            </a:xfrm>
            <a:custGeom>
              <a:avLst/>
              <a:gdLst>
                <a:gd name="T0" fmla="*/ 0 w 1697"/>
                <a:gd name="T1" fmla="*/ 0 h 1155"/>
                <a:gd name="T2" fmla="*/ 0 w 1697"/>
                <a:gd name="T3" fmla="*/ 0 h 1155"/>
                <a:gd name="T4" fmla="*/ 0 w 1697"/>
                <a:gd name="T5" fmla="*/ 0 h 1155"/>
                <a:gd name="T6" fmla="*/ 0 60000 65536"/>
                <a:gd name="T7" fmla="*/ 0 60000 65536"/>
                <a:gd name="T8" fmla="*/ 0 60000 65536"/>
                <a:gd name="T9" fmla="*/ 0 w 1697"/>
                <a:gd name="T10" fmla="*/ 0 h 1155"/>
                <a:gd name="T11" fmla="*/ 1697 w 1697"/>
                <a:gd name="T12" fmla="*/ 1155 h 1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7" h="1155">
                  <a:moveTo>
                    <a:pt x="1696" y="1154"/>
                  </a:moveTo>
                  <a:cubicBezTo>
                    <a:pt x="1046" y="1116"/>
                    <a:pt x="692" y="346"/>
                    <a:pt x="103" y="128"/>
                  </a:cubicBezTo>
                  <a:lnTo>
                    <a:pt x="0" y="0"/>
                  </a:lnTo>
                </a:path>
              </a:pathLst>
            </a:custGeom>
            <a:noFill/>
            <a:ln w="547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Freeform 6"/>
            <p:cNvSpPr>
              <a:spLocks noChangeArrowheads="1"/>
            </p:cNvSpPr>
            <p:nvPr/>
          </p:nvSpPr>
          <p:spPr bwMode="auto">
            <a:xfrm>
              <a:off x="1485" y="2008"/>
              <a:ext cx="385" cy="191"/>
            </a:xfrm>
            <a:custGeom>
              <a:avLst/>
              <a:gdLst>
                <a:gd name="T0" fmla="*/ 0 w 1697"/>
                <a:gd name="T1" fmla="*/ 0 h 842"/>
                <a:gd name="T2" fmla="*/ 0 w 1697"/>
                <a:gd name="T3" fmla="*/ 0 h 842"/>
                <a:gd name="T4" fmla="*/ 0 w 1697"/>
                <a:gd name="T5" fmla="*/ 0 h 842"/>
                <a:gd name="T6" fmla="*/ 0 w 1697"/>
                <a:gd name="T7" fmla="*/ 0 h 8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7"/>
                <a:gd name="T13" fmla="*/ 0 h 842"/>
                <a:gd name="T14" fmla="*/ 1697 w 1697"/>
                <a:gd name="T15" fmla="*/ 842 h 8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7" h="842">
                  <a:moveTo>
                    <a:pt x="1696" y="74"/>
                  </a:moveTo>
                  <a:cubicBezTo>
                    <a:pt x="1289" y="0"/>
                    <a:pt x="876" y="178"/>
                    <a:pt x="495" y="624"/>
                  </a:cubicBezTo>
                  <a:lnTo>
                    <a:pt x="142" y="734"/>
                  </a:lnTo>
                  <a:lnTo>
                    <a:pt x="0" y="841"/>
                  </a:lnTo>
                </a:path>
              </a:pathLst>
            </a:custGeom>
            <a:noFill/>
            <a:ln w="5472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7"/>
            <p:cNvSpPr>
              <a:spLocks noChangeArrowheads="1"/>
            </p:cNvSpPr>
            <p:nvPr/>
          </p:nvSpPr>
          <p:spPr bwMode="auto">
            <a:xfrm>
              <a:off x="1308" y="1915"/>
              <a:ext cx="547" cy="93"/>
            </a:xfrm>
            <a:custGeom>
              <a:avLst/>
              <a:gdLst>
                <a:gd name="T0" fmla="*/ 0 w 2410"/>
                <a:gd name="T1" fmla="*/ 0 h 411"/>
                <a:gd name="T2" fmla="*/ 0 w 2410"/>
                <a:gd name="T3" fmla="*/ 0 h 411"/>
                <a:gd name="T4" fmla="*/ 0 w 2410"/>
                <a:gd name="T5" fmla="*/ 0 h 411"/>
                <a:gd name="T6" fmla="*/ 0 w 2410"/>
                <a:gd name="T7" fmla="*/ 0 h 4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10"/>
                <a:gd name="T13" fmla="*/ 0 h 411"/>
                <a:gd name="T14" fmla="*/ 2410 w 2410"/>
                <a:gd name="T15" fmla="*/ 411 h 4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10" h="411">
                  <a:moveTo>
                    <a:pt x="2409" y="305"/>
                  </a:moveTo>
                  <a:cubicBezTo>
                    <a:pt x="1819" y="336"/>
                    <a:pt x="1185" y="410"/>
                    <a:pt x="631" y="238"/>
                  </a:cubicBezTo>
                  <a:lnTo>
                    <a:pt x="57" y="34"/>
                  </a:lnTo>
                  <a:lnTo>
                    <a:pt x="0" y="0"/>
                  </a:lnTo>
                </a:path>
              </a:pathLst>
            </a:custGeom>
            <a:noFill/>
            <a:ln w="5472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AutoShape 8"/>
            <p:cNvSpPr>
              <a:spLocks noChangeArrowheads="1"/>
            </p:cNvSpPr>
            <p:nvPr/>
          </p:nvSpPr>
          <p:spPr bwMode="auto">
            <a:xfrm>
              <a:off x="4108" y="1938"/>
              <a:ext cx="177" cy="308"/>
            </a:xfrm>
            <a:prstGeom prst="roundRect">
              <a:avLst>
                <a:gd name="adj" fmla="val 565"/>
              </a:avLst>
            </a:prstGeom>
            <a:solidFill>
              <a:srgbClr val="66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110" name="AutoShape 9"/>
            <p:cNvSpPr>
              <a:spLocks noChangeArrowheads="1"/>
            </p:cNvSpPr>
            <p:nvPr/>
          </p:nvSpPr>
          <p:spPr bwMode="auto">
            <a:xfrm>
              <a:off x="4285" y="1992"/>
              <a:ext cx="162" cy="85"/>
            </a:xfrm>
            <a:prstGeom prst="roundRect">
              <a:avLst>
                <a:gd name="adj" fmla="val 119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111" name="AutoShape 10"/>
            <p:cNvSpPr>
              <a:spLocks noChangeArrowheads="1"/>
            </p:cNvSpPr>
            <p:nvPr/>
          </p:nvSpPr>
          <p:spPr bwMode="auto">
            <a:xfrm>
              <a:off x="4288" y="2154"/>
              <a:ext cx="162" cy="39"/>
            </a:xfrm>
            <a:prstGeom prst="roundRect">
              <a:avLst>
                <a:gd name="adj" fmla="val 263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112" name="Freeform 11"/>
            <p:cNvSpPr>
              <a:spLocks noChangeArrowheads="1"/>
            </p:cNvSpPr>
            <p:nvPr/>
          </p:nvSpPr>
          <p:spPr bwMode="auto">
            <a:xfrm>
              <a:off x="1408" y="1596"/>
              <a:ext cx="62" cy="96"/>
            </a:xfrm>
            <a:custGeom>
              <a:avLst/>
              <a:gdLst>
                <a:gd name="T0" fmla="*/ 0 w 272"/>
                <a:gd name="T1" fmla="*/ 0 h 425"/>
                <a:gd name="T2" fmla="*/ 0 w 272"/>
                <a:gd name="T3" fmla="*/ 0 h 425"/>
                <a:gd name="T4" fmla="*/ 0 w 272"/>
                <a:gd name="T5" fmla="*/ 0 h 425"/>
                <a:gd name="T6" fmla="*/ 0 60000 65536"/>
                <a:gd name="T7" fmla="*/ 0 60000 65536"/>
                <a:gd name="T8" fmla="*/ 0 60000 65536"/>
                <a:gd name="T9" fmla="*/ 0 w 272"/>
                <a:gd name="T10" fmla="*/ 0 h 425"/>
                <a:gd name="T11" fmla="*/ 272 w 272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425">
                  <a:moveTo>
                    <a:pt x="271" y="424"/>
                  </a:moveTo>
                  <a:lnTo>
                    <a:pt x="68" y="191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2"/>
            <p:cNvSpPr>
              <a:spLocks noChangeArrowheads="1"/>
            </p:cNvSpPr>
            <p:nvPr/>
          </p:nvSpPr>
          <p:spPr bwMode="auto">
            <a:xfrm>
              <a:off x="1204" y="1854"/>
              <a:ext cx="100" cy="66"/>
            </a:xfrm>
            <a:custGeom>
              <a:avLst/>
              <a:gdLst>
                <a:gd name="T0" fmla="*/ 0 w 442"/>
                <a:gd name="T1" fmla="*/ 0 h 289"/>
                <a:gd name="T2" fmla="*/ 0 w 442"/>
                <a:gd name="T3" fmla="*/ 0 h 289"/>
                <a:gd name="T4" fmla="*/ 0 w 442"/>
                <a:gd name="T5" fmla="*/ 0 h 289"/>
                <a:gd name="T6" fmla="*/ 0 60000 65536"/>
                <a:gd name="T7" fmla="*/ 0 60000 65536"/>
                <a:gd name="T8" fmla="*/ 0 60000 65536"/>
                <a:gd name="T9" fmla="*/ 0 w 442"/>
                <a:gd name="T10" fmla="*/ 0 h 289"/>
                <a:gd name="T11" fmla="*/ 442 w 442"/>
                <a:gd name="T12" fmla="*/ 289 h 2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2" h="289">
                  <a:moveTo>
                    <a:pt x="441" y="288"/>
                  </a:moveTo>
                  <a:lnTo>
                    <a:pt x="146" y="96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3"/>
            <p:cNvSpPr>
              <a:spLocks noChangeArrowheads="1"/>
            </p:cNvSpPr>
            <p:nvPr/>
          </p:nvSpPr>
          <p:spPr bwMode="auto">
            <a:xfrm>
              <a:off x="1388" y="2200"/>
              <a:ext cx="96" cy="54"/>
            </a:xfrm>
            <a:custGeom>
              <a:avLst/>
              <a:gdLst>
                <a:gd name="T0" fmla="*/ 0 w 425"/>
                <a:gd name="T1" fmla="*/ 0 h 239"/>
                <a:gd name="T2" fmla="*/ 0 w 425"/>
                <a:gd name="T3" fmla="*/ 0 h 239"/>
                <a:gd name="T4" fmla="*/ 0 w 425"/>
                <a:gd name="T5" fmla="*/ 0 h 239"/>
                <a:gd name="T6" fmla="*/ 0 60000 65536"/>
                <a:gd name="T7" fmla="*/ 0 60000 65536"/>
                <a:gd name="T8" fmla="*/ 0 60000 65536"/>
                <a:gd name="T9" fmla="*/ 0 w 425"/>
                <a:gd name="T10" fmla="*/ 0 h 239"/>
                <a:gd name="T11" fmla="*/ 425 w 425"/>
                <a:gd name="T12" fmla="*/ 239 h 2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5" h="239">
                  <a:moveTo>
                    <a:pt x="424" y="0"/>
                  </a:moveTo>
                  <a:lnTo>
                    <a:pt x="91" y="159"/>
                  </a:lnTo>
                  <a:lnTo>
                    <a:pt x="0" y="238"/>
                  </a:lnTo>
                </a:path>
              </a:pathLst>
            </a:custGeom>
            <a:noFill/>
            <a:ln w="3672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4" name="TextBox 845"/>
          <p:cNvSpPr txBox="1">
            <a:spLocks noChangeArrowheads="1"/>
          </p:cNvSpPr>
          <p:nvPr/>
        </p:nvSpPr>
        <p:spPr bwMode="auto">
          <a:xfrm>
            <a:off x="12360" y="627062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indent="-1030288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41312" lvl="3" indent="0" eaLnBrk="1" hangingPunct="1">
              <a:spcBef>
                <a:spcPct val="0"/>
              </a:spcBef>
              <a:buClrTx/>
              <a:buNone/>
            </a:pPr>
            <a:r>
              <a:rPr lang="en-US" altLang="en-US" dirty="0" smtClean="0">
                <a:latin typeface="Rockwell" pitchFamily="18" charset="0"/>
              </a:rPr>
              <a:t>2.  Connect </a:t>
            </a:r>
            <a:r>
              <a:rPr lang="en-US" altLang="en-US" dirty="0">
                <a:latin typeface="Rockwell" pitchFamily="18" charset="0"/>
              </a:rPr>
              <a:t>all AC powered station equipment to a </a:t>
            </a:r>
            <a:r>
              <a:rPr lang="en-US" altLang="en-US" b="1" dirty="0">
                <a:latin typeface="Rockwell" pitchFamily="18" charset="0"/>
              </a:rPr>
              <a:t>common safety </a:t>
            </a:r>
            <a:r>
              <a:rPr lang="en-US" altLang="en-US" b="1" dirty="0" smtClean="0">
                <a:latin typeface="Rockwell" pitchFamily="18" charset="0"/>
              </a:rPr>
              <a:t>ground</a:t>
            </a:r>
            <a:endParaRPr lang="en-US" altLang="en-US" b="1" dirty="0">
              <a:latin typeface="Rockwell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61" y="2008015"/>
            <a:ext cx="9053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1" eaLnBrk="1" hangingPunct="1"/>
            <a:r>
              <a:rPr lang="en-US" altLang="en-US" sz="2000" dirty="0" smtClean="0">
                <a:latin typeface="Rockwell" pitchFamily="18" charset="0"/>
              </a:rPr>
              <a:t>1.  Use </a:t>
            </a:r>
            <a:r>
              <a:rPr lang="en-US" altLang="en-US" sz="2000" b="1" dirty="0">
                <a:latin typeface="Rockwell" pitchFamily="18" charset="0"/>
              </a:rPr>
              <a:t>three-wire cords </a:t>
            </a:r>
            <a:r>
              <a:rPr lang="en-US" altLang="en-US" sz="2000" dirty="0">
                <a:latin typeface="Rockwell" pitchFamily="18" charset="0"/>
              </a:rPr>
              <a:t>and plugs for all AC powered equipment.</a:t>
            </a:r>
          </a:p>
        </p:txBody>
      </p:sp>
      <p:cxnSp>
        <p:nvCxnSpPr>
          <p:cNvPr id="6" name="Elbow Connector 5"/>
          <p:cNvCxnSpPr/>
          <p:nvPr/>
        </p:nvCxnSpPr>
        <p:spPr bwMode="auto">
          <a:xfrm rot="10800000">
            <a:off x="6876300" y="5310847"/>
            <a:ext cx="1228964" cy="959778"/>
          </a:xfrm>
          <a:prstGeom prst="bentConnector3">
            <a:avLst>
              <a:gd name="adj1" fmla="val -1062"/>
            </a:avLst>
          </a:prstGeom>
          <a:solidFill>
            <a:schemeClr val="accent1"/>
          </a:solidFill>
          <a:ln w="38100" cap="sq" cmpd="sng" algn="ctr">
            <a:solidFill>
              <a:schemeClr val="accent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6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7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62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6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 txBox="1">
            <a:spLocks noGrp="1"/>
          </p:cNvSpPr>
          <p:nvPr/>
        </p:nvSpPr>
        <p:spPr bwMode="auto">
          <a:xfrm>
            <a:off x="6569075" y="62325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latin typeface="Rockwell" pitchFamily="18" charset="0"/>
              </a:rPr>
              <a:t>Safety First!</a:t>
            </a:r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0025"/>
            <a:ext cx="9144000" cy="5387975"/>
          </a:xfrm>
        </p:spPr>
        <p:txBody>
          <a:bodyPr/>
          <a:lstStyle/>
          <a:p>
            <a:pPr marL="341313" lvl="1" indent="-231775" eaLnBrk="1" hangingPunct="1"/>
            <a:r>
              <a:rPr lang="en-US" altLang="en-US" sz="1600" dirty="0" smtClean="0">
                <a:latin typeface="Rockwell" pitchFamily="18" charset="0"/>
              </a:rPr>
              <a:t>T0C07 </a:t>
            </a:r>
            <a:r>
              <a:rPr lang="en-US" altLang="en-US" sz="2000" dirty="0" smtClean="0">
                <a:latin typeface="Rockwell" pitchFamily="18" charset="0"/>
              </a:rPr>
              <a:t> </a:t>
            </a:r>
            <a:r>
              <a:rPr lang="en-US" altLang="en-US" sz="2400" dirty="0" smtClean="0">
                <a:latin typeface="Rockwell" pitchFamily="18" charset="0"/>
              </a:rPr>
              <a:t>If a person accidentally touched your antenna while you were transmitting they might receive a painful </a:t>
            </a:r>
            <a:r>
              <a:rPr lang="en-US" altLang="en-US" sz="2400" b="1" dirty="0" smtClean="0">
                <a:latin typeface="Rockwell" pitchFamily="18" charset="0"/>
              </a:rPr>
              <a:t>RF burn</a:t>
            </a:r>
            <a:r>
              <a:rPr lang="en-US" altLang="en-US" sz="2400" dirty="0" smtClean="0">
                <a:latin typeface="Rockwell" pitchFamily="18" charset="0"/>
              </a:rPr>
              <a:t>.</a:t>
            </a:r>
          </a:p>
        </p:txBody>
      </p:sp>
      <p:pic>
        <p:nvPicPr>
          <p:cNvPr id="1078276" name="Picture 4" descr="Q p17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005" y="2430470"/>
            <a:ext cx="4570413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8277" name="Text Box 5"/>
          <p:cNvSpPr txBox="1">
            <a:spLocks noChangeArrowheads="1"/>
          </p:cNvSpPr>
          <p:nvPr/>
        </p:nvSpPr>
        <p:spPr bwMode="auto">
          <a:xfrm>
            <a:off x="2228850" y="5810250"/>
            <a:ext cx="46085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Rockwell" pitchFamily="18" charset="0"/>
              </a:rPr>
              <a:t>Be sure to place your antennas where no one can touch them.  All antennas, not just the mobile ones</a:t>
            </a:r>
            <a:r>
              <a:rPr lang="en-US" altLang="en-US" sz="1600">
                <a:solidFill>
                  <a:srgbClr val="FF0000"/>
                </a:solidFill>
                <a:latin typeface="Rockwell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8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8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8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8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0" y="2200275"/>
            <a:ext cx="914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6600" b="1">
                <a:solidFill>
                  <a:srgbClr val="FF3300"/>
                </a:solidFill>
                <a:latin typeface="Rockwell" pitchFamily="18" charset="0"/>
              </a:rPr>
              <a:t>Take Aways</a:t>
            </a:r>
          </a:p>
        </p:txBody>
      </p:sp>
      <p:pic>
        <p:nvPicPr>
          <p:cNvPr id="22531" name="Picture 5" descr="http://skynet.entz.net/webpages/shorty/ks0jc/hamclass/hamclass.o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816350"/>
            <a:ext cx="253365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0" y="1254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</a:rPr>
              <a:t>Take Aways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470025"/>
            <a:ext cx="914400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Symbol" panose="05050102010706020507" pitchFamily="18" charset="2"/>
              <a:buChar char="·"/>
            </a:pPr>
            <a:r>
              <a:rPr lang="en-US" altLang="en-US" sz="2000" dirty="0" smtClean="0">
                <a:latin typeface="Rockwell"/>
              </a:rPr>
              <a:t>All three are good ways to </a:t>
            </a:r>
            <a:r>
              <a:rPr lang="en-US" altLang="en-US" sz="2000" b="1" dirty="0" smtClean="0">
                <a:solidFill>
                  <a:schemeClr val="accent1"/>
                </a:solidFill>
                <a:latin typeface="Rockwell"/>
              </a:rPr>
              <a:t>guard</a:t>
            </a:r>
            <a:r>
              <a:rPr lang="en-US" altLang="en-US" sz="2000" dirty="0" smtClean="0">
                <a:latin typeface="Rockwell"/>
              </a:rPr>
              <a:t> </a:t>
            </a:r>
            <a:r>
              <a:rPr lang="en-US" altLang="en-US" sz="2000" b="1" dirty="0" smtClean="0">
                <a:solidFill>
                  <a:schemeClr val="accent1"/>
                </a:solidFill>
                <a:latin typeface="Rockwell"/>
              </a:rPr>
              <a:t>against </a:t>
            </a:r>
            <a:r>
              <a:rPr lang="en-US" altLang="en-US" sz="2000" b="1" dirty="0">
                <a:solidFill>
                  <a:schemeClr val="accent1"/>
                </a:solidFill>
                <a:latin typeface="Rockwell"/>
              </a:rPr>
              <a:t>electrical shock </a:t>
            </a:r>
            <a:r>
              <a:rPr lang="en-US" altLang="en-US" sz="2000" dirty="0">
                <a:latin typeface="Rockwell"/>
              </a:rPr>
              <a:t>at your station  </a:t>
            </a:r>
          </a:p>
          <a:p>
            <a:pPr marL="804863" lvl="1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Rockwell"/>
              </a:rPr>
              <a:t>Use three-wire cords and plugs for all AC powered equipment</a:t>
            </a:r>
          </a:p>
          <a:p>
            <a:pPr marL="804863" lvl="1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Rockwell"/>
              </a:rPr>
              <a:t>Connect all AC powered station equipment to a common safety ground</a:t>
            </a:r>
          </a:p>
          <a:p>
            <a:pPr marL="804863" lvl="1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Rockwell"/>
              </a:rPr>
              <a:t>Use a circuit protected by a ground-fault </a:t>
            </a:r>
            <a:r>
              <a:rPr lang="en-US" altLang="en-US" sz="2000" dirty="0" smtClean="0">
                <a:latin typeface="Rockwell"/>
              </a:rPr>
              <a:t>interrupter</a:t>
            </a:r>
            <a:endParaRPr lang="en-US" altLang="en-US" sz="2400" dirty="0">
              <a:latin typeface="Rockwell" pitchFamily="18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1"/>
              </a:buClr>
            </a:pPr>
            <a:endParaRPr lang="en-US" altLang="en-US" sz="1400" dirty="0">
              <a:latin typeface="Rockwell" pitchFamily="18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Char char="·"/>
            </a:pPr>
            <a:r>
              <a:rPr lang="en-US" altLang="en-US" sz="2400" dirty="0">
                <a:latin typeface="Rockwell" pitchFamily="18" charset="0"/>
                <a:cs typeface="Arial" charset="0"/>
              </a:rPr>
              <a:t>Current flowing through the body can cause a health hazard </a:t>
            </a: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  <a:cs typeface="Arial" charset="0"/>
              </a:rPr>
              <a:t>all of the following</a:t>
            </a:r>
            <a:r>
              <a:rPr lang="en-US" altLang="en-US" sz="2400" dirty="0">
                <a:latin typeface="Rockwell" pitchFamily="18" charset="0"/>
                <a:cs typeface="Arial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Rockwell" pitchFamily="18" charset="0"/>
                <a:cs typeface="Arial" charset="0"/>
              </a:rPr>
              <a:t>By heating tissue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Rockwell" pitchFamily="18" charset="0"/>
                <a:cs typeface="Arial" charset="0"/>
              </a:rPr>
              <a:t>It disrupts the electrical functions of cells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Rockwell" pitchFamily="18" charset="0"/>
                <a:cs typeface="Arial" charset="0"/>
              </a:rPr>
              <a:t>It causes involuntary muscle contractions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</a:pPr>
            <a:endParaRPr lang="en-US" altLang="en-US" sz="1400" dirty="0">
              <a:latin typeface="Rockwell" pitchFamily="18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Char char="·"/>
            </a:pP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</a:rPr>
              <a:t>Safety ground </a:t>
            </a:r>
            <a:r>
              <a:rPr lang="en-US" altLang="en-US" sz="2400" dirty="0">
                <a:latin typeface="Rockwell" pitchFamily="18" charset="0"/>
              </a:rPr>
              <a:t>is connected to the </a:t>
            </a: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</a:rPr>
              <a:t>green wire </a:t>
            </a:r>
            <a:r>
              <a:rPr lang="en-US" altLang="en-US" sz="2400" dirty="0">
                <a:latin typeface="Rockwell" pitchFamily="18" charset="0"/>
              </a:rPr>
              <a:t>in a three-wire electrical AC plug.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Char char="·"/>
            </a:pPr>
            <a:endParaRPr lang="en-US" altLang="en-US" sz="1400" dirty="0">
              <a:latin typeface="Rockwell" pitchFamily="18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Char char="·"/>
            </a:pPr>
            <a:r>
              <a:rPr lang="en-US" altLang="en-US" sz="2400" dirty="0">
                <a:latin typeface="Rockwell" pitchFamily="18" charset="0"/>
                <a:cs typeface="Arial" charset="0"/>
              </a:rPr>
              <a:t>The purpose of a </a:t>
            </a: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  <a:cs typeface="Arial" charset="0"/>
              </a:rPr>
              <a:t>fuse</a:t>
            </a:r>
            <a:r>
              <a:rPr lang="en-US" altLang="en-US" sz="2400" dirty="0">
                <a:latin typeface="Rockwell" pitchFamily="18" charset="0"/>
                <a:cs typeface="Arial" charset="0"/>
              </a:rPr>
              <a:t> in an electrical circuit is to </a:t>
            </a: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  <a:cs typeface="Arial" charset="0"/>
              </a:rPr>
              <a:t>interrupt power in case of overload.</a:t>
            </a:r>
            <a:endParaRPr lang="en-US" altLang="en-US" sz="20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0" y="1254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</a:rPr>
              <a:t>Take Aways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471613"/>
            <a:ext cx="9144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chemeClr val="tx1"/>
              </a:buClr>
              <a:buFont typeface="Symbol" panose="05050102010706020507" pitchFamily="18" charset="2"/>
              <a:buChar char="·"/>
              <a:defRPr/>
            </a:pPr>
            <a:r>
              <a:rPr lang="en-US" sz="2300" dirty="0">
                <a:latin typeface="Rockwell" pitchFamily="18" charset="0"/>
                <a:cs typeface="Arial" charset="0"/>
              </a:rPr>
              <a:t>It is unwise to install a 20-ampere fuse in the place of a 5‑ampere fuse because excessive current </a:t>
            </a:r>
            <a:r>
              <a:rPr lang="en-US" sz="2300" dirty="0">
                <a:solidFill>
                  <a:schemeClr val="accent1"/>
                </a:solidFill>
                <a:latin typeface="Rockwell" pitchFamily="18" charset="0"/>
                <a:cs typeface="Arial" charset="0"/>
              </a:rPr>
              <a:t>could cause a fire</a:t>
            </a:r>
            <a:r>
              <a:rPr lang="en-US" sz="2300" dirty="0">
                <a:latin typeface="Rockwell" pitchFamily="18" charset="0"/>
                <a:cs typeface="Arial" charset="0"/>
              </a:rPr>
              <a:t>.</a:t>
            </a:r>
          </a:p>
          <a:p>
            <a:pPr marL="342900" indent="-342900">
              <a:buClr>
                <a:schemeClr val="tx1"/>
              </a:buClr>
              <a:buFont typeface="Symbol" panose="05050102010706020507" pitchFamily="18" charset="2"/>
              <a:buChar char="·"/>
              <a:defRPr/>
            </a:pPr>
            <a:endParaRPr lang="en-US" sz="2300" dirty="0">
              <a:latin typeface="Rockwell" pitchFamily="18" charset="0"/>
              <a:cs typeface="Arial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 panose="05050102010706020507" pitchFamily="18" charset="2"/>
              <a:buChar char="·"/>
              <a:tabLst>
                <a:tab pos="457200" algn="l"/>
              </a:tabLst>
              <a:defRPr/>
            </a:pPr>
            <a:r>
              <a:rPr lang="en-US" sz="2300" dirty="0">
                <a:solidFill>
                  <a:schemeClr val="accent1"/>
                </a:solidFill>
                <a:latin typeface="Rockwell" pitchFamily="18" charset="0"/>
                <a:ea typeface="Times New Roman"/>
                <a:cs typeface="Arial" pitchFamily="34" charset="0"/>
              </a:rPr>
              <a:t>ALL</a:t>
            </a:r>
            <a:r>
              <a:rPr lang="en-US" sz="2300" dirty="0">
                <a:latin typeface="Rockwell" pitchFamily="18" charset="0"/>
                <a:ea typeface="Times New Roman"/>
                <a:cs typeface="Arial" pitchFamily="34" charset="0"/>
              </a:rPr>
              <a:t> of these are a good way to </a:t>
            </a:r>
            <a:r>
              <a:rPr lang="en-US" sz="2300" dirty="0">
                <a:solidFill>
                  <a:schemeClr val="accent1"/>
                </a:solidFill>
                <a:latin typeface="Rockwell" pitchFamily="18" charset="0"/>
                <a:ea typeface="Times New Roman"/>
                <a:cs typeface="Arial" pitchFamily="34" charset="0"/>
              </a:rPr>
              <a:t>guard against electrical shock </a:t>
            </a:r>
            <a:r>
              <a:rPr lang="en-US" sz="2300" dirty="0">
                <a:latin typeface="Rockwell" pitchFamily="18" charset="0"/>
                <a:ea typeface="Times New Roman"/>
                <a:cs typeface="Arial" pitchFamily="34" charset="0"/>
              </a:rPr>
              <a:t>at your station:</a:t>
            </a:r>
          </a:p>
          <a:p>
            <a:pPr marL="800100" lvl="1" indent="-342900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914400" algn="l"/>
              </a:tabLst>
              <a:defRPr/>
            </a:pPr>
            <a:r>
              <a:rPr lang="en-US" sz="2300" dirty="0">
                <a:latin typeface="Rockwell" pitchFamily="18" charset="0"/>
                <a:ea typeface="Times New Roman"/>
                <a:cs typeface="Arial" pitchFamily="34" charset="0"/>
              </a:rPr>
              <a:t>Use three-wire cords and plugs for all AC powered equipment</a:t>
            </a:r>
          </a:p>
          <a:p>
            <a:pPr marL="800100" lvl="1" indent="-342900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914400" algn="l"/>
              </a:tabLst>
              <a:defRPr/>
            </a:pPr>
            <a:r>
              <a:rPr lang="en-US" sz="2300" dirty="0">
                <a:latin typeface="Rockwell" pitchFamily="18" charset="0"/>
                <a:ea typeface="Times New Roman"/>
                <a:cs typeface="Arial" pitchFamily="34" charset="0"/>
              </a:rPr>
              <a:t>Connect all AC powered station equipment to a common safety ground</a:t>
            </a:r>
          </a:p>
          <a:p>
            <a:pPr marL="800100" lvl="1" indent="-342900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914400" algn="l"/>
              </a:tabLst>
              <a:defRPr/>
            </a:pPr>
            <a:r>
              <a:rPr lang="en-US" sz="2300" dirty="0">
                <a:latin typeface="Rockwell" pitchFamily="18" charset="0"/>
                <a:ea typeface="Times New Roman"/>
                <a:cs typeface="Arial" pitchFamily="34" charset="0"/>
              </a:rPr>
              <a:t>Use a circuit protected by a ground-fault interrupter</a:t>
            </a: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/>
              <a:buChar char=""/>
              <a:tabLst>
                <a:tab pos="914400" algn="l"/>
              </a:tabLst>
              <a:defRPr/>
            </a:pPr>
            <a:endParaRPr lang="en-US" sz="2300" dirty="0">
              <a:latin typeface="Rockwell" pitchFamily="18" charset="0"/>
              <a:ea typeface="Times New Roman"/>
              <a:cs typeface="Arial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 panose="05050102010706020507" pitchFamily="18" charset="2"/>
              <a:buChar char="·"/>
              <a:tabLst>
                <a:tab pos="914400" algn="l"/>
              </a:tabLst>
              <a:defRPr/>
            </a:pPr>
            <a:r>
              <a:rPr lang="en-US" sz="2300" dirty="0">
                <a:latin typeface="Rockwell" pitchFamily="18" charset="0"/>
                <a:ea typeface="Times New Roman"/>
                <a:cs typeface="Arial" pitchFamily="34" charset="0"/>
              </a:rPr>
              <a:t>Precautions that should be taken when installing devices for lightning protection in a coaxial cable </a:t>
            </a:r>
            <a:r>
              <a:rPr lang="en-US" sz="2300" dirty="0" err="1">
                <a:latin typeface="Rockwell" pitchFamily="18" charset="0"/>
                <a:ea typeface="Times New Roman"/>
                <a:cs typeface="Arial" pitchFamily="34" charset="0"/>
              </a:rPr>
              <a:t>feedline</a:t>
            </a:r>
            <a:r>
              <a:rPr lang="en-US" sz="2300" dirty="0">
                <a:latin typeface="Rockwell" pitchFamily="18" charset="0"/>
                <a:ea typeface="Times New Roman"/>
                <a:cs typeface="Arial" pitchFamily="34" charset="0"/>
              </a:rPr>
              <a:t> include </a:t>
            </a:r>
            <a:r>
              <a:rPr lang="en-US" sz="2300" dirty="0">
                <a:solidFill>
                  <a:schemeClr val="accent1"/>
                </a:solidFill>
                <a:latin typeface="Rockwell" pitchFamily="18" charset="0"/>
                <a:ea typeface="Times New Roman"/>
                <a:cs typeface="Arial" pitchFamily="34" charset="0"/>
              </a:rPr>
              <a:t>grounding all of the protectors to a common plate </a:t>
            </a:r>
            <a:r>
              <a:rPr lang="en-US" sz="2300" dirty="0">
                <a:latin typeface="Rockwell" pitchFamily="18" charset="0"/>
                <a:ea typeface="Times New Roman"/>
                <a:cs typeface="Arial" pitchFamily="34" charset="0"/>
              </a:rPr>
              <a:t>which is in turn connected to an external ground.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0" y="1254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</a:rPr>
              <a:t>Take Aways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14288" y="1470345"/>
            <a:ext cx="9129712" cy="552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914400" algn="l"/>
              </a:tabLst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9144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9144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9144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9144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tabLst>
                <a:tab pos="9144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tabLst>
                <a:tab pos="9144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tabLst>
                <a:tab pos="9144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tabLst>
                <a:tab pos="9144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anose="05050102010706020507" pitchFamily="18" charset="2"/>
              <a:buChar char="·"/>
            </a:pPr>
            <a:r>
              <a:rPr lang="en-US" altLang="en-US" sz="2400" dirty="0">
                <a:latin typeface="Rockwell" pitchFamily="18" charset="0"/>
                <a:cs typeface="Arial" charset="0"/>
              </a:rPr>
              <a:t>One way to </a:t>
            </a:r>
            <a:r>
              <a:rPr lang="en-US" altLang="en-US" sz="2400" b="1" dirty="0">
                <a:solidFill>
                  <a:srgbClr val="FF0000"/>
                </a:solidFill>
                <a:latin typeface="Rockwell" pitchFamily="18" charset="0"/>
                <a:cs typeface="Arial" charset="0"/>
              </a:rPr>
              <a:t>recharge</a:t>
            </a:r>
            <a:r>
              <a:rPr lang="en-US" altLang="en-US" sz="2400" dirty="0">
                <a:latin typeface="Rockwell" pitchFamily="18" charset="0"/>
                <a:cs typeface="Arial" charset="0"/>
              </a:rPr>
              <a:t> a 12-volt lead-acid station battery, if the commercial power is out, is to connect the battery in parallel with a car's battery and </a:t>
            </a:r>
            <a:r>
              <a:rPr lang="en-US" altLang="en-US" sz="2400" b="1" dirty="0">
                <a:latin typeface="Rockwell" pitchFamily="18" charset="0"/>
                <a:cs typeface="Arial" charset="0"/>
              </a:rPr>
              <a:t>run the engine</a:t>
            </a:r>
            <a:r>
              <a:rPr lang="en-US" altLang="en-US" sz="2400" dirty="0" smtClean="0">
                <a:latin typeface="Rockwell" pitchFamily="18" charset="0"/>
                <a:cs typeface="Arial" charset="0"/>
              </a:rPr>
              <a:t>.</a:t>
            </a:r>
            <a:endParaRPr lang="en-US" altLang="en-US" sz="2400" dirty="0">
              <a:latin typeface="Rockwell" pitchFamily="18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Char char="·"/>
            </a:pPr>
            <a:endParaRPr lang="en-US" altLang="en-US" sz="2400" dirty="0">
              <a:latin typeface="Rockwell" pitchFamily="18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Char char="·"/>
            </a:pPr>
            <a:r>
              <a:rPr lang="en-US" altLang="en-US" sz="2400" dirty="0">
                <a:latin typeface="Rockwell" pitchFamily="18" charset="0"/>
                <a:cs typeface="Arial" charset="0"/>
              </a:rPr>
              <a:t>If a conventional 12-volt storage battery is not </a:t>
            </a:r>
            <a:r>
              <a:rPr lang="en-US" altLang="en-US" sz="2400" b="1" dirty="0">
                <a:latin typeface="Rockwell" pitchFamily="18" charset="0"/>
                <a:cs typeface="Arial" charset="0"/>
              </a:rPr>
              <a:t>properly vented</a:t>
            </a:r>
            <a:r>
              <a:rPr lang="en-US" altLang="en-US" sz="2400" dirty="0">
                <a:latin typeface="Rockwell" pitchFamily="18" charset="0"/>
                <a:cs typeface="Arial" charset="0"/>
              </a:rPr>
              <a:t>, </a:t>
            </a:r>
            <a:r>
              <a:rPr lang="en-US" altLang="en-US" sz="2400" b="1" dirty="0">
                <a:solidFill>
                  <a:schemeClr val="accent1"/>
                </a:solidFill>
                <a:latin typeface="Rockwell" pitchFamily="18" charset="0"/>
                <a:cs typeface="Arial" charset="0"/>
              </a:rPr>
              <a:t>explosive gas can collect </a:t>
            </a:r>
            <a:r>
              <a:rPr lang="en-US" altLang="en-US" sz="2400" dirty="0">
                <a:latin typeface="Rockwell" pitchFamily="18" charset="0"/>
                <a:cs typeface="Arial" charset="0"/>
              </a:rPr>
              <a:t>and present a hazard.</a:t>
            </a: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Char char="·"/>
            </a:pPr>
            <a:endParaRPr lang="en-US" altLang="en-US" sz="2400" dirty="0">
              <a:latin typeface="Rockwell" pitchFamily="18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Char char="·"/>
            </a:pPr>
            <a:r>
              <a:rPr lang="en-US" altLang="en-US" sz="2400" dirty="0">
                <a:latin typeface="Rockwell" pitchFamily="18" charset="0"/>
                <a:cs typeface="Arial" charset="0"/>
              </a:rPr>
              <a:t>If a lead-acid storage battery is charged or discharged too quickly, the </a:t>
            </a:r>
            <a:r>
              <a:rPr lang="en-US" altLang="en-US" sz="2400" b="1" dirty="0">
                <a:solidFill>
                  <a:schemeClr val="accent1"/>
                </a:solidFill>
                <a:latin typeface="Rockwell" pitchFamily="18" charset="0"/>
                <a:cs typeface="Arial" charset="0"/>
              </a:rPr>
              <a:t>battery could overheat </a:t>
            </a:r>
            <a:r>
              <a:rPr lang="en-US" altLang="en-US" sz="2400" dirty="0">
                <a:latin typeface="Rockwell" pitchFamily="18" charset="0"/>
                <a:cs typeface="Arial" charset="0"/>
              </a:rPr>
              <a:t>and give off flammable gas or explode</a:t>
            </a:r>
            <a:r>
              <a:rPr lang="en-US" altLang="en-US" sz="2400" dirty="0" smtClean="0">
                <a:latin typeface="Rockwell" pitchFamily="18" charset="0"/>
                <a:cs typeface="Arial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Char char="·"/>
            </a:pPr>
            <a:endParaRPr lang="en-US" altLang="en-US" sz="2400" dirty="0" smtClean="0">
              <a:latin typeface="Rockwell" pitchFamily="18" charset="0"/>
              <a:cs typeface="Arial" charset="0"/>
            </a:endParaRPr>
          </a:p>
          <a:p>
            <a:pPr marL="342900" lvl="1" indent="-342900" algn="just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Char char="·"/>
            </a:pPr>
            <a:r>
              <a:rPr lang="en-US" altLang="en-US" sz="2400" b="1" dirty="0">
                <a:solidFill>
                  <a:srgbClr val="FF0000"/>
                </a:solidFill>
                <a:latin typeface="Rockwell" pitchFamily="18" charset="0"/>
              </a:rPr>
              <a:t>Shorting </a:t>
            </a:r>
            <a:r>
              <a:rPr lang="en-US" altLang="en-US" sz="2400" dirty="0">
                <a:latin typeface="Rockwell" pitchFamily="18" charset="0"/>
              </a:rPr>
              <a:t>the terminals of a  12-volt storage battery can cause </a:t>
            </a:r>
            <a:r>
              <a:rPr lang="en-US" altLang="en-US" sz="2400" b="1" dirty="0">
                <a:latin typeface="Rockwell" pitchFamily="18" charset="0"/>
              </a:rPr>
              <a:t>burns, fire, or an explosion.</a:t>
            </a: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Char char="·"/>
            </a:pPr>
            <a:endParaRPr lang="en-US" altLang="en-US" sz="1400" dirty="0">
              <a:latin typeface="Rockwell" pitchFamily="18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Char char="·"/>
            </a:pPr>
            <a:r>
              <a:rPr lang="en-US" alt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A good practice when installing </a:t>
            </a:r>
            <a:r>
              <a:rPr lang="en-US" altLang="en-US" sz="2400" b="1" dirty="0">
                <a:latin typeface="Rockwell" pitchFamily="18" charset="0"/>
                <a:ea typeface="Times New Roman" pitchFamily="18" charset="0"/>
                <a:cs typeface="Arial" charset="0"/>
              </a:rPr>
              <a:t>ground wires </a:t>
            </a:r>
            <a:r>
              <a:rPr lang="en-US" alt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on a tower for lightning protection is to ensure that </a:t>
            </a:r>
            <a:r>
              <a:rPr lang="en-US" altLang="en-US" sz="2400" b="1" dirty="0">
                <a:solidFill>
                  <a:schemeClr val="accent1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connections are short and direct</a:t>
            </a: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0" y="1254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</a:rPr>
              <a:t>Take Aways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14288" y="1547813"/>
            <a:ext cx="912971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4572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itchFamily="18" charset="2"/>
              <a:buChar char=""/>
            </a:pPr>
            <a:r>
              <a:rPr lang="en-US" altLang="en-US" sz="2400" dirty="0">
                <a:latin typeface="Rockwell" pitchFamily="18" charset="0"/>
                <a:cs typeface="Arial" charset="0"/>
              </a:rPr>
              <a:t>A </a:t>
            </a: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  <a:cs typeface="Arial" charset="0"/>
              </a:rPr>
              <a:t>fuse or circuit breaker </a:t>
            </a:r>
            <a:r>
              <a:rPr lang="en-US" altLang="en-US" sz="2400" dirty="0">
                <a:latin typeface="Rockwell" pitchFamily="18" charset="0"/>
                <a:cs typeface="Arial" charset="0"/>
              </a:rPr>
              <a:t>in series with the AC "hot" conductor should always be </a:t>
            </a:r>
            <a:r>
              <a:rPr lang="en-US" altLang="en-US" sz="2400" b="1" dirty="0">
                <a:latin typeface="Rockwell" pitchFamily="18" charset="0"/>
                <a:cs typeface="Arial" charset="0"/>
              </a:rPr>
              <a:t>included in home-built </a:t>
            </a:r>
            <a:r>
              <a:rPr lang="en-US" altLang="en-US" sz="2400" dirty="0">
                <a:latin typeface="Rockwell" pitchFamily="18" charset="0"/>
                <a:cs typeface="Arial" charset="0"/>
              </a:rPr>
              <a:t>equipment that is powered from 120V AC power circuits</a:t>
            </a: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itchFamily="18" charset="2"/>
              <a:buChar char=""/>
            </a:pPr>
            <a:endParaRPr lang="en-US" altLang="en-US" sz="2400" dirty="0">
              <a:latin typeface="Rockwell" pitchFamily="18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itchFamily="18" charset="2"/>
              <a:buChar char=""/>
            </a:pPr>
            <a:r>
              <a:rPr lang="en-US" altLang="en-US" sz="2400" dirty="0">
                <a:latin typeface="Rockwell" pitchFamily="18" charset="0"/>
              </a:rPr>
              <a:t>The kind of </a:t>
            </a: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</a:rPr>
              <a:t>hazard</a:t>
            </a:r>
            <a:r>
              <a:rPr lang="en-US" altLang="en-US" sz="2400" dirty="0">
                <a:latin typeface="Rockwell" pitchFamily="18" charset="0"/>
              </a:rPr>
              <a:t> that might exist in a power supply when it is turned off and disconnected is that you might receive an electric shock from </a:t>
            </a: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</a:rPr>
              <a:t>stored charge </a:t>
            </a:r>
            <a:r>
              <a:rPr lang="en-US" altLang="en-US" sz="2400" b="1" dirty="0">
                <a:latin typeface="Rockwell" pitchFamily="18" charset="0"/>
              </a:rPr>
              <a:t>in large capacitors</a:t>
            </a:r>
            <a:endParaRPr lang="en-US" altLang="en-US" sz="2400" b="1" dirty="0">
              <a:latin typeface="Rockwell" pitchFamily="18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itchFamily="18" charset="2"/>
              <a:buChar char=""/>
            </a:pPr>
            <a:endParaRPr lang="en-US" altLang="en-US" sz="2400" dirty="0">
              <a:latin typeface="Rockwell" pitchFamily="18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itchFamily="18" charset="2"/>
              <a:buChar char=""/>
            </a:pPr>
            <a:r>
              <a:rPr lang="en-US" altLang="en-US" sz="2400" dirty="0">
                <a:latin typeface="Rockwell" pitchFamily="18" charset="0"/>
                <a:cs typeface="Times New Roman" pitchFamily="18" charset="0"/>
              </a:rPr>
              <a:t>Members of a tower work team should </a:t>
            </a: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  <a:cs typeface="Times New Roman" pitchFamily="18" charset="0"/>
              </a:rPr>
              <a:t>wear a hard hat and safety glasses at all times</a:t>
            </a:r>
            <a:r>
              <a:rPr lang="en-US" altLang="en-US" sz="2400" dirty="0">
                <a:latin typeface="Rockwell" pitchFamily="18" charset="0"/>
                <a:cs typeface="Times New Roman" pitchFamily="18" charset="0"/>
              </a:rPr>
              <a:t> when any work is being done on the tower.</a:t>
            </a: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itchFamily="18" charset="2"/>
              <a:buChar char=""/>
            </a:pPr>
            <a:endParaRPr lang="en-US" altLang="en-US" sz="2400" dirty="0">
              <a:latin typeface="Rockwell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itchFamily="18" charset="2"/>
              <a:buChar char=""/>
            </a:pPr>
            <a:r>
              <a:rPr lang="en-US" altLang="en-US" sz="2400" dirty="0">
                <a:latin typeface="Rockwell" pitchFamily="18" charset="0"/>
                <a:cs typeface="Times New Roman" pitchFamily="18" charset="0"/>
              </a:rPr>
              <a:t>A good precaution to observe before climbing an antenna tower is put on a </a:t>
            </a: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  <a:cs typeface="Times New Roman" pitchFamily="18" charset="0"/>
              </a:rPr>
              <a:t>climbing harness and safety glasses</a:t>
            </a:r>
            <a:r>
              <a:rPr lang="en-US" altLang="en-US" sz="2400" dirty="0">
                <a:latin typeface="Rockwell" pitchFamily="18" charset="0"/>
                <a:cs typeface="Times New Roman" pitchFamily="18" charset="0"/>
              </a:rPr>
              <a:t>.</a:t>
            </a:r>
            <a:endParaRPr lang="en-US" altLang="en-US" sz="2400" dirty="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0" y="1254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</a:rPr>
              <a:t>Take Aways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2700" y="1452563"/>
            <a:ext cx="91567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4572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itchFamily="18" charset="2"/>
              <a:buChar char=""/>
            </a:pPr>
            <a:r>
              <a:rPr lang="en-US" alt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It is </a:t>
            </a: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never</a:t>
            </a:r>
            <a:r>
              <a:rPr lang="en-US" alt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 safe to climb a tower without a helper or observer.</a:t>
            </a: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itchFamily="18" charset="2"/>
              <a:buChar char=""/>
            </a:pPr>
            <a:endParaRPr lang="en-US" altLang="en-US" sz="2000" dirty="0">
              <a:latin typeface="Rockwell" pitchFamily="18" charset="0"/>
              <a:ea typeface="Times New Roman" pitchFamily="18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itchFamily="18" charset="2"/>
              <a:buChar char=""/>
            </a:pPr>
            <a:r>
              <a:rPr lang="en-US" alt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An important safety precaution to observe when putting up an antenna tower is look for and stay clear of </a:t>
            </a: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any overhead electrical wires.</a:t>
            </a: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itchFamily="18" charset="2"/>
              <a:buChar char=""/>
            </a:pPr>
            <a:endParaRPr lang="en-US" altLang="en-US" sz="2000" dirty="0">
              <a:latin typeface="Rockwell" pitchFamily="18" charset="0"/>
              <a:ea typeface="Times New Roman" pitchFamily="18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itchFamily="18" charset="2"/>
              <a:buChar char=""/>
            </a:pPr>
            <a:r>
              <a:rPr lang="en-US" alt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The purpose of a gin pole is to </a:t>
            </a: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lift tower sections </a:t>
            </a:r>
            <a:r>
              <a:rPr lang="en-US" alt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or antennas.</a:t>
            </a: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itchFamily="18" charset="2"/>
              <a:buChar char=""/>
            </a:pPr>
            <a:endParaRPr lang="en-US" altLang="en-US" sz="2000" dirty="0">
              <a:latin typeface="Rockwell" pitchFamily="18" charset="0"/>
              <a:ea typeface="Times New Roman" pitchFamily="18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itchFamily="18" charset="2"/>
              <a:buChar char=""/>
            </a:pPr>
            <a:r>
              <a:rPr lang="en-US" alt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The minimum safe distance from a power line to allow when installing an antenna is so that if the antenna falls unexpectedly, </a:t>
            </a: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no part of it can come closer than 10 feet to the power wires.</a:t>
            </a:r>
            <a:r>
              <a:rPr lang="en-US" alt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en-US" altLang="en-US" sz="2400" dirty="0" smtClean="0">
                <a:latin typeface="Rockwell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en-US" altLang="en-US" sz="1800" dirty="0" smtClean="0">
                <a:latin typeface="Rockwell" pitchFamily="18" charset="0"/>
                <a:ea typeface="Times New Roman" pitchFamily="18" charset="0"/>
                <a:cs typeface="Arial" charset="0"/>
              </a:rPr>
              <a:t>(Look Up)</a:t>
            </a: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itchFamily="18" charset="2"/>
              <a:buChar char=""/>
            </a:pPr>
            <a:endParaRPr lang="en-US" altLang="en-US" sz="1600" dirty="0">
              <a:latin typeface="Rockwell" pitchFamily="18" charset="0"/>
              <a:ea typeface="Times New Roman" pitchFamily="18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itchFamily="18" charset="2"/>
              <a:buChar char=""/>
            </a:pPr>
            <a:r>
              <a:rPr lang="en-US" alt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An important safety rule to remember when using a crank-up tower is this type of tower must </a:t>
            </a: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never be climbed unless it is in the fully retracted position.</a:t>
            </a:r>
          </a:p>
          <a:p>
            <a:pPr algn="just" eaLnBrk="1" hangingPunct="1">
              <a:spcBef>
                <a:spcPct val="0"/>
              </a:spcBef>
              <a:buClr>
                <a:schemeClr val="accent1"/>
              </a:buClr>
              <a:buFont typeface="Symbol" pitchFamily="18" charset="2"/>
              <a:buChar char=""/>
            </a:pPr>
            <a:endParaRPr lang="en-US" altLang="en-US" sz="2400" dirty="0">
              <a:solidFill>
                <a:schemeClr val="accent1"/>
              </a:solidFill>
              <a:latin typeface="Rockwell" pitchFamily="18" charset="0"/>
              <a:ea typeface="Times New Roman" pitchFamily="18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accent1"/>
              </a:buClr>
              <a:buFont typeface="Symbol" pitchFamily="18" charset="2"/>
              <a:buChar char=""/>
            </a:pPr>
            <a:endParaRPr lang="en-US" altLang="en-US" sz="2400" dirty="0">
              <a:solidFill>
                <a:schemeClr val="accent1"/>
              </a:solidFill>
              <a:latin typeface="Rockwell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0" y="1254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</a:rPr>
              <a:t>Take Aways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2700" y="1452563"/>
            <a:ext cx="91567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4572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Char char="·"/>
            </a:pPr>
            <a:r>
              <a:rPr lang="en-US" altLang="en-US" sz="2400" dirty="0">
                <a:latin typeface="Rockwell" pitchFamily="18" charset="0"/>
                <a:cs typeface="Arial" charset="0"/>
              </a:rPr>
              <a:t>A </a:t>
            </a: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  <a:cs typeface="Arial" charset="0"/>
              </a:rPr>
              <a:t>Flat strap type </a:t>
            </a:r>
            <a:r>
              <a:rPr lang="en-US" altLang="en-US" sz="2400" dirty="0">
                <a:latin typeface="Rockwell" pitchFamily="18" charset="0"/>
                <a:cs typeface="Arial" charset="0"/>
              </a:rPr>
              <a:t>of conductor is best to use for RF grounding.</a:t>
            </a: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Char char="·"/>
            </a:pPr>
            <a:endParaRPr lang="en-US" altLang="en-US" sz="2000" dirty="0">
              <a:latin typeface="Rockwell" pitchFamily="18" charset="0"/>
              <a:ea typeface="Times New Roman" pitchFamily="18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Char char="·"/>
            </a:pPr>
            <a:r>
              <a:rPr lang="en-US" alt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A separate </a:t>
            </a: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eight-foot long ground rods </a:t>
            </a:r>
            <a:r>
              <a:rPr lang="en-US" alt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for each tower leg, bonded to the tower and each other, is considered to be a proper grounding method for a tower.</a:t>
            </a: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Char char="·"/>
            </a:pPr>
            <a:endParaRPr lang="en-US" altLang="en-US" sz="2000" dirty="0">
              <a:latin typeface="Rockwell" pitchFamily="18" charset="0"/>
              <a:ea typeface="Times New Roman" pitchFamily="18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Char char="·"/>
            </a:pPr>
            <a:r>
              <a:rPr lang="en-US" alt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You should </a:t>
            </a: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avoid attaching an antenna to a utility pole </a:t>
            </a:r>
            <a:r>
              <a:rPr lang="en-US" alt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because the antenna could contact high-voltage power wires.</a:t>
            </a: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Char char="·"/>
            </a:pPr>
            <a:endParaRPr lang="en-US" altLang="en-US" sz="2000" dirty="0">
              <a:latin typeface="Rockwell" pitchFamily="18" charset="0"/>
              <a:ea typeface="Times New Roman" pitchFamily="18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Char char="·"/>
            </a:pP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Avoid sharp bends </a:t>
            </a:r>
            <a:r>
              <a:rPr lang="en-US" alt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when routing ground conductors used for lightning protection</a:t>
            </a:r>
            <a:r>
              <a:rPr lang="en-US" altLang="en-US" sz="2400" dirty="0" smtClean="0">
                <a:latin typeface="Rockwell" pitchFamily="18" charset="0"/>
                <a:ea typeface="Times New Roman" pitchFamily="18" charset="0"/>
                <a:cs typeface="Arial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Char char="·"/>
            </a:pPr>
            <a:endParaRPr lang="en-US" altLang="en-US" sz="2000" dirty="0" smtClean="0">
              <a:latin typeface="Rockwell" pitchFamily="18" charset="0"/>
              <a:ea typeface="Times New Roman" pitchFamily="18" charset="0"/>
              <a:cs typeface="Arial" charset="0"/>
            </a:endParaRPr>
          </a:p>
          <a:p>
            <a:pPr marL="342900" lvl="1" indent="-342900" algn="just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Char char="·"/>
            </a:pPr>
            <a:r>
              <a:rPr lang="en-US" altLang="en-US" sz="2400" dirty="0">
                <a:latin typeface="Rockwell" pitchFamily="18" charset="0"/>
              </a:rPr>
              <a:t>When measuring </a:t>
            </a: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</a:rPr>
              <a:t>high voltages </a:t>
            </a:r>
            <a:r>
              <a:rPr lang="en-US" altLang="en-US" sz="2400" dirty="0">
                <a:latin typeface="Rockwell" pitchFamily="18" charset="0"/>
              </a:rPr>
              <a:t>with a voltmeter ensure that the </a:t>
            </a: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</a:rPr>
              <a:t>voltmeter and leads are rated </a:t>
            </a:r>
            <a:r>
              <a:rPr lang="en-US" altLang="en-US" sz="2400" dirty="0">
                <a:latin typeface="Rockwell" pitchFamily="18" charset="0"/>
              </a:rPr>
              <a:t>for use at the voltages to be measured.</a:t>
            </a:r>
          </a:p>
          <a:p>
            <a:pPr algn="just" eaLnBrk="1" hangingPunct="1"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latin typeface="Rockwell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0" y="1254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</a:rPr>
              <a:t>Take Aways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16709" y="1739180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4572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Char char="·"/>
            </a:pP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Local electrical codes </a:t>
            </a:r>
            <a:r>
              <a:rPr lang="en-US" alt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establish grounding requirements for an amateur radio tower or antenna</a:t>
            </a: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Char char="·"/>
            </a:pPr>
            <a:endParaRPr lang="en-US" altLang="en-US" sz="2400" dirty="0">
              <a:latin typeface="Rockwell" pitchFamily="18" charset="0"/>
              <a:ea typeface="Times New Roman" pitchFamily="18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Char char="·"/>
            </a:pPr>
            <a:r>
              <a:rPr lang="en-US" altLang="en-US" sz="2400" dirty="0">
                <a:solidFill>
                  <a:srgbClr val="000066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VHF and UHF radio signals are </a:t>
            </a: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non-ionizing radiation</a:t>
            </a:r>
            <a:r>
              <a:rPr lang="en-US" altLang="en-US" sz="2400" dirty="0">
                <a:solidFill>
                  <a:srgbClr val="000066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Char char="·"/>
            </a:pPr>
            <a:endParaRPr lang="en-US" altLang="en-US" sz="2400" dirty="0">
              <a:solidFill>
                <a:srgbClr val="000066"/>
              </a:solidFill>
              <a:latin typeface="Rockwell" pitchFamily="18" charset="0"/>
              <a:ea typeface="Times New Roman" pitchFamily="18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Char char="·"/>
            </a:pP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50 MHz </a:t>
            </a:r>
            <a:r>
              <a:rPr lang="en-US" altLang="en-US" sz="2400" dirty="0">
                <a:solidFill>
                  <a:srgbClr val="000066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has the </a:t>
            </a: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lowest Maximum </a:t>
            </a:r>
            <a:r>
              <a:rPr lang="en-US" altLang="en-US" sz="2400" dirty="0">
                <a:solidFill>
                  <a:srgbClr val="000066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Permissible Exposure limit.</a:t>
            </a: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Char char="·"/>
            </a:pPr>
            <a:endParaRPr lang="en-US" altLang="en-US" sz="2400" dirty="0">
              <a:solidFill>
                <a:srgbClr val="000066"/>
              </a:solidFill>
              <a:latin typeface="Rockwell" pitchFamily="18" charset="0"/>
              <a:ea typeface="Times New Roman" pitchFamily="18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Char char="·"/>
            </a:pP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ALL</a:t>
            </a:r>
            <a:r>
              <a:rPr lang="en-US" alt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 of these factors affect the </a:t>
            </a: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RF exposure </a:t>
            </a:r>
            <a:r>
              <a:rPr lang="en-US" alt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of people near an amateur station antenna</a:t>
            </a:r>
            <a:r>
              <a:rPr lang="en-US" altLang="en-US" sz="2400" dirty="0" smtClean="0">
                <a:latin typeface="Rockwell" pitchFamily="18" charset="0"/>
                <a:ea typeface="Times New Roman" pitchFamily="18" charset="0"/>
                <a:cs typeface="Arial" charset="0"/>
              </a:rPr>
              <a:t>:</a:t>
            </a:r>
            <a:endParaRPr lang="en-US" altLang="en-US" sz="1600" dirty="0">
              <a:latin typeface="Rockwell" pitchFamily="18" charset="0"/>
              <a:ea typeface="Times New Roman" pitchFamily="18" charset="0"/>
              <a:cs typeface="Arial" charset="0"/>
            </a:endParaRP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Frequency and power level of the RF field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Distance from the antenna to a person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Radiation pattern of the antenna</a:t>
            </a:r>
          </a:p>
          <a:p>
            <a:pPr algn="just" eaLnBrk="1" hangingPunct="1"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0066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0" y="1254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</a:rPr>
              <a:t>Take Aways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463" y="1485900"/>
            <a:ext cx="9144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4572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66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The </a:t>
            </a: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maximum</a:t>
            </a:r>
            <a:r>
              <a:rPr lang="en-US" altLang="en-US" sz="2400" dirty="0">
                <a:solidFill>
                  <a:srgbClr val="000066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 power level that an amateur radio station may use at VHF frequencies before an RF exposure evaluation is required is </a:t>
            </a: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50 watts PEP at the antenna</a:t>
            </a:r>
            <a:r>
              <a:rPr lang="en-US" altLang="en-US" sz="2400" dirty="0">
                <a:solidFill>
                  <a:srgbClr val="000066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itchFamily="18" charset="2"/>
              <a:buChar char=""/>
            </a:pPr>
            <a:endParaRPr lang="en-US" altLang="en-US" sz="2400" dirty="0">
              <a:solidFill>
                <a:srgbClr val="000066"/>
              </a:solidFill>
              <a:latin typeface="Rockwell" pitchFamily="18" charset="0"/>
              <a:ea typeface="Times New Roman" pitchFamily="18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itchFamily="18" charset="2"/>
              <a:buChar char=""/>
            </a:pPr>
            <a:r>
              <a:rPr lang="en-US" alt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Exposure limits </a:t>
            </a:r>
            <a:r>
              <a:rPr lang="en-US" altLang="en-US" sz="2400" b="1" dirty="0">
                <a:latin typeface="Rockwell" pitchFamily="18" charset="0"/>
                <a:ea typeface="Times New Roman" pitchFamily="18" charset="0"/>
                <a:cs typeface="Arial" charset="0"/>
              </a:rPr>
              <a:t>vary with frequency </a:t>
            </a:r>
            <a:r>
              <a:rPr lang="en-US" alt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because the </a:t>
            </a: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human body absorbs more RF energy at some frequencies than at others</a:t>
            </a:r>
            <a:r>
              <a:rPr lang="en-US" alt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itchFamily="18" charset="2"/>
              <a:buChar char=""/>
            </a:pPr>
            <a:endParaRPr lang="en-US" altLang="en-US" sz="2400" dirty="0">
              <a:latin typeface="Rockwell" pitchFamily="18" charset="0"/>
              <a:ea typeface="Times New Roman" pitchFamily="18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Symbol" pitchFamily="18" charset="2"/>
              <a:buChar char=""/>
            </a:pP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ALL</a:t>
            </a:r>
            <a:r>
              <a:rPr lang="en-US" alt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 of these are acceptable methods to determine that your station complies with </a:t>
            </a:r>
            <a:r>
              <a:rPr lang="en-US" altLang="en-US" sz="2400" dirty="0">
                <a:solidFill>
                  <a:schemeClr val="accent1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FCC RF exposure regulations</a:t>
            </a:r>
            <a:r>
              <a:rPr lang="en-US" alt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:</a:t>
            </a:r>
          </a:p>
          <a:p>
            <a:pPr lvl="1"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By calculation based on FCC OET Bulletin 65</a:t>
            </a:r>
          </a:p>
          <a:p>
            <a:pPr lvl="1"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By calculation based on computer modeling</a:t>
            </a:r>
          </a:p>
          <a:p>
            <a:pPr lvl="1"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By measurement of field strength using calibrated equipment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latin typeface="Rockwell" pitchFamily="18" charset="0"/>
              </a:rPr>
              <a:t>Safety First!</a:t>
            </a:r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52097"/>
            <a:ext cx="9144000" cy="901564"/>
          </a:xfrm>
        </p:spPr>
        <p:txBody>
          <a:bodyPr/>
          <a:lstStyle/>
          <a:p>
            <a:pPr marL="114300" indent="0" eaLnBrk="1" hangingPunct="1">
              <a:buNone/>
            </a:pPr>
            <a:r>
              <a:rPr lang="en-US" altLang="en-US" sz="2000" dirty="0" smtClean="0">
                <a:latin typeface="Rockwell" pitchFamily="18" charset="0"/>
              </a:rPr>
              <a:t>3. Use a circuit protected by a </a:t>
            </a:r>
            <a:r>
              <a:rPr lang="en-US" altLang="en-US" sz="2000" b="1" dirty="0" smtClean="0">
                <a:latin typeface="Rockwell" pitchFamily="18" charset="0"/>
              </a:rPr>
              <a:t>ground-fault interrupter</a:t>
            </a:r>
            <a:r>
              <a:rPr lang="en-US" altLang="en-US" sz="2000" dirty="0" smtClean="0">
                <a:latin typeface="Rockwell" pitchFamily="18" charset="0"/>
              </a:rPr>
              <a:t>.</a:t>
            </a:r>
          </a:p>
          <a:p>
            <a:pPr marL="1828800" lvl="3" indent="-457200" eaLnBrk="1" hangingPunct="1">
              <a:buFontTx/>
              <a:buAutoNum type="arabicPeriod" startAt="3"/>
            </a:pPr>
            <a:endParaRPr lang="en-US" altLang="en-US" dirty="0">
              <a:latin typeface="Rockwell" pitchFamily="18" charset="0"/>
            </a:endParaRPr>
          </a:p>
          <a:p>
            <a:pPr marL="1828800" lvl="3" indent="-457200" eaLnBrk="1" hangingPunct="1">
              <a:buFontTx/>
              <a:buAutoNum type="arabicPeriod" startAt="3"/>
            </a:pPr>
            <a:endParaRPr lang="en-US" altLang="en-US" dirty="0" smtClean="0">
              <a:latin typeface="Rockwell" pitchFamily="18" charset="0"/>
            </a:endParaRPr>
          </a:p>
          <a:p>
            <a:pPr lvl="1" eaLnBrk="1" hangingPunct="1"/>
            <a:endParaRPr lang="en-US" altLang="en-US" sz="1000" dirty="0" smtClean="0">
              <a:latin typeface="Rockwell" pitchFamily="18" charset="0"/>
            </a:endParaRPr>
          </a:p>
          <a:p>
            <a:pPr lvl="1" eaLnBrk="1" hangingPunct="1">
              <a:buFontTx/>
              <a:buNone/>
            </a:pPr>
            <a:endParaRPr lang="en-US" altLang="en-US" sz="2000" dirty="0" smtClean="0">
              <a:latin typeface="Rockwell" pitchFamily="18" charset="0"/>
            </a:endParaRPr>
          </a:p>
          <a:p>
            <a:pPr lvl="1" eaLnBrk="1" hangingPunct="1"/>
            <a:endParaRPr lang="en-US" altLang="en-US" sz="2000" dirty="0" smtClean="0">
              <a:latin typeface="Rockwell" pitchFamily="18" charset="0"/>
            </a:endParaRPr>
          </a:p>
          <a:p>
            <a:pPr lvl="1" eaLnBrk="1" hangingPunct="1"/>
            <a:endParaRPr lang="en-US" altLang="en-US" sz="2000" dirty="0" smtClean="0">
              <a:latin typeface="Rockwell" pitchFamily="18" charset="0"/>
            </a:endParaRPr>
          </a:p>
          <a:p>
            <a:pPr lvl="1" eaLnBrk="1" hangingPunct="1"/>
            <a:endParaRPr lang="en-US" altLang="en-US" sz="1200" dirty="0" smtClean="0">
              <a:latin typeface="Rockwell" pitchFamily="18" charset="0"/>
            </a:endParaRPr>
          </a:p>
          <a:p>
            <a:pPr lvl="1" eaLnBrk="1" hangingPunct="1"/>
            <a:endParaRPr lang="en-US" altLang="en-US" sz="1200" dirty="0" smtClean="0">
              <a:latin typeface="Rockwell" pitchFamily="18" charset="0"/>
            </a:endParaRPr>
          </a:p>
          <a:p>
            <a:pPr lvl="1" eaLnBrk="1" hangingPunct="1"/>
            <a:endParaRPr lang="en-US" altLang="en-US" sz="1200" dirty="0" smtClean="0">
              <a:latin typeface="Rockwell" pitchFamily="18" charset="0"/>
            </a:endParaRPr>
          </a:p>
          <a:p>
            <a:pPr lvl="1" eaLnBrk="1" hangingPunct="1"/>
            <a:endParaRPr lang="en-US" altLang="en-US" sz="1200" dirty="0" smtClean="0">
              <a:latin typeface="Rockwell" pitchFamily="18" charset="0"/>
            </a:endParaRPr>
          </a:p>
          <a:p>
            <a:pPr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Rockwell" pitchFamily="18" charset="0"/>
              </a:rPr>
              <a:t>T0A06</a:t>
            </a:r>
            <a:r>
              <a:rPr lang="en-US" altLang="en-US" sz="2000" dirty="0">
                <a:latin typeface="Rockwell" pitchFamily="18" charset="0"/>
              </a:rPr>
              <a:t> </a:t>
            </a:r>
            <a:r>
              <a:rPr lang="en-US" altLang="en-US" sz="2000" dirty="0" smtClean="0">
                <a:latin typeface="Rockwell"/>
              </a:rPr>
              <a:t>All three are good ways to guard against electrical shock at your station  </a:t>
            </a:r>
            <a:endParaRPr lang="en-US" altLang="en-US" sz="2000" dirty="0">
              <a:latin typeface="Rockwell"/>
            </a:endParaRPr>
          </a:p>
          <a:p>
            <a:pPr marL="804863" lvl="1" indent="-342900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Rockwell"/>
              </a:rPr>
              <a:t>Use </a:t>
            </a:r>
            <a:r>
              <a:rPr lang="en-US" altLang="en-US" sz="2000" dirty="0">
                <a:latin typeface="Rockwell"/>
              </a:rPr>
              <a:t>three-wire cords and plugs for all AC powered equipment</a:t>
            </a:r>
          </a:p>
          <a:p>
            <a:pPr marL="804863" lvl="1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Rockwell"/>
              </a:rPr>
              <a:t>Connect all AC powered station equipment to a common safety </a:t>
            </a:r>
            <a:r>
              <a:rPr lang="en-US" altLang="en-US" sz="2000" dirty="0" smtClean="0">
                <a:latin typeface="Rockwell"/>
              </a:rPr>
              <a:t>ground</a:t>
            </a:r>
          </a:p>
          <a:p>
            <a:pPr marL="804863" lvl="1" indent="-342900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Rockwell"/>
              </a:rPr>
              <a:t>Use </a:t>
            </a:r>
            <a:r>
              <a:rPr lang="en-US" altLang="en-US" sz="2000" dirty="0">
                <a:latin typeface="Rockwell"/>
              </a:rPr>
              <a:t>a circuit protected by a ground-fault interrupter</a:t>
            </a:r>
          </a:p>
          <a:p>
            <a:pPr marL="457200" lvl="1" indent="0" eaLnBrk="1" hangingPunct="1">
              <a:buNone/>
            </a:pPr>
            <a:endParaRPr lang="en-US" altLang="en-US" sz="1200" dirty="0">
              <a:latin typeface="Rockwell" pitchFamily="18" charset="0"/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539750" y="3390900"/>
            <a:ext cx="1266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062931" name="Picture 19" descr="Ground Fa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45" y="1892800"/>
            <a:ext cx="6338340" cy="255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6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6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62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62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62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62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0" y="1254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</a:rPr>
              <a:t>Take Aways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47813"/>
            <a:ext cx="9144000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Clr>
                <a:schemeClr val="tx1"/>
              </a:buClr>
              <a:buFont typeface="Symbol" panose="05050102010706020507" pitchFamily="18" charset="2"/>
              <a:buChar char="·"/>
              <a:tabLst>
                <a:tab pos="457200" algn="l"/>
              </a:tabLst>
              <a:defRPr/>
            </a:pPr>
            <a:r>
              <a:rPr 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If a person accidentally touched your antenna while you were transmitting they might receive a </a:t>
            </a:r>
            <a:r>
              <a:rPr lang="en-US" sz="2400" dirty="0">
                <a:solidFill>
                  <a:schemeClr val="accent1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painful RF burn</a:t>
            </a:r>
            <a:r>
              <a:rPr 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.</a:t>
            </a:r>
          </a:p>
          <a:p>
            <a:pPr marL="342900" indent="-342900" algn="just">
              <a:buClr>
                <a:schemeClr val="tx1"/>
              </a:buClr>
              <a:buFont typeface="Symbol" panose="05050102010706020507" pitchFamily="18" charset="2"/>
              <a:buChar char="·"/>
              <a:tabLst>
                <a:tab pos="457200" algn="l"/>
              </a:tabLst>
              <a:defRPr/>
            </a:pPr>
            <a:endParaRPr lang="en-US" sz="2400" dirty="0">
              <a:latin typeface="Rockwell" pitchFamily="18" charset="0"/>
              <a:ea typeface="Times New Roman" pitchFamily="18" charset="0"/>
              <a:cs typeface="Arial" charset="0"/>
            </a:endParaRPr>
          </a:p>
          <a:p>
            <a:pPr marL="342900" indent="-342900" algn="just">
              <a:buClr>
                <a:schemeClr val="tx1"/>
              </a:buClr>
              <a:buFont typeface="Symbol" panose="05050102010706020507" pitchFamily="18" charset="2"/>
              <a:buChar char="·"/>
              <a:tabLst>
                <a:tab pos="457200" algn="l"/>
              </a:tabLst>
              <a:defRPr/>
            </a:pPr>
            <a:r>
              <a:rPr lang="en-US" sz="2400" dirty="0">
                <a:latin typeface="Rockwell" pitchFamily="18" charset="0"/>
                <a:ea typeface="Times New Roman" pitchFamily="18" charset="0"/>
                <a:cs typeface="Arial" charset="0"/>
              </a:rPr>
              <a:t>An action amateur operators might take to prevent exposure to RF radiation in excess of FCC-supplied limits includes </a:t>
            </a:r>
            <a:r>
              <a:rPr lang="en-US" sz="2400" dirty="0">
                <a:solidFill>
                  <a:schemeClr val="accent1"/>
                </a:solidFill>
                <a:latin typeface="Rockwell" pitchFamily="18" charset="0"/>
                <a:ea typeface="Times New Roman" pitchFamily="18" charset="0"/>
                <a:cs typeface="Arial" charset="0"/>
              </a:rPr>
              <a:t>relocating the antenna.</a:t>
            </a:r>
          </a:p>
          <a:p>
            <a:pPr marL="342900" indent="-342900" algn="just">
              <a:buClr>
                <a:schemeClr val="tx1"/>
              </a:buClr>
              <a:buFont typeface="Symbol" panose="05050102010706020507" pitchFamily="18" charset="2"/>
              <a:buChar char="·"/>
              <a:tabLst>
                <a:tab pos="457200" algn="l"/>
              </a:tabLst>
              <a:defRPr/>
            </a:pPr>
            <a:endParaRPr lang="en-US" sz="2400" dirty="0">
              <a:latin typeface="Rockwell" pitchFamily="18" charset="0"/>
              <a:ea typeface="Times New Roman" pitchFamily="18" charset="0"/>
              <a:cs typeface="Arial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 panose="05050102010706020507" pitchFamily="18" charset="2"/>
              <a:buChar char="·"/>
              <a:tabLst>
                <a:tab pos="457200" algn="l"/>
              </a:tabLst>
              <a:defRPr/>
            </a:pPr>
            <a:r>
              <a:rPr lang="en-US" sz="2400" dirty="0">
                <a:latin typeface="Rockwell" pitchFamily="18" charset="0"/>
                <a:ea typeface="Times New Roman"/>
                <a:cs typeface="Arial" pitchFamily="34" charset="0"/>
              </a:rPr>
              <a:t>You can make sure your station stays in compliance with RF safety regulations by </a:t>
            </a:r>
            <a:r>
              <a:rPr lang="en-US" sz="2400" dirty="0">
                <a:solidFill>
                  <a:schemeClr val="accent1"/>
                </a:solidFill>
                <a:latin typeface="Rockwell" pitchFamily="18" charset="0"/>
                <a:ea typeface="Times New Roman"/>
                <a:cs typeface="Arial" pitchFamily="34" charset="0"/>
              </a:rPr>
              <a:t>re-evaluating the station whenever an item of equipment is changed</a:t>
            </a:r>
            <a:r>
              <a:rPr lang="en-US" sz="2400" dirty="0">
                <a:latin typeface="Rockwell" pitchFamily="18" charset="0"/>
                <a:ea typeface="Times New Roman"/>
                <a:cs typeface="Arial" pitchFamily="34" charset="0"/>
              </a:rPr>
              <a:t>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 panose="05050102010706020507" pitchFamily="18" charset="2"/>
              <a:buChar char="·"/>
              <a:defRPr/>
            </a:pPr>
            <a:endParaRPr lang="en-US" sz="2400" b="1" dirty="0">
              <a:latin typeface="Rockwell" pitchFamily="18" charset="0"/>
              <a:ea typeface="Times New Roman"/>
              <a:cs typeface="Arial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 panose="05050102010706020507" pitchFamily="18" charset="2"/>
              <a:buChar char="·"/>
              <a:tabLst>
                <a:tab pos="457200" algn="l"/>
              </a:tabLst>
              <a:defRPr/>
            </a:pPr>
            <a:r>
              <a:rPr lang="en-US" sz="2400" dirty="0">
                <a:latin typeface="Rockwell" pitchFamily="18" charset="0"/>
                <a:ea typeface="Times New Roman"/>
                <a:cs typeface="Arial" pitchFamily="34" charset="0"/>
              </a:rPr>
              <a:t>Duty cycle is one of the factors used to determine safe RF radiation exposure levels because it </a:t>
            </a:r>
            <a:r>
              <a:rPr lang="en-US" sz="2400" dirty="0">
                <a:solidFill>
                  <a:schemeClr val="accent1"/>
                </a:solidFill>
                <a:latin typeface="Rockwell" pitchFamily="18" charset="0"/>
                <a:ea typeface="Times New Roman"/>
                <a:cs typeface="Arial" pitchFamily="34" charset="0"/>
              </a:rPr>
              <a:t>affects the average exposure of people to radiation.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0" y="1254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</a:rPr>
              <a:t>Take Aways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47813"/>
            <a:ext cx="9144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 panose="05050102010706020507" pitchFamily="18" charset="2"/>
              <a:buChar char="·"/>
              <a:tabLst>
                <a:tab pos="457200" algn="l"/>
              </a:tabLst>
              <a:defRPr/>
            </a:pPr>
            <a:r>
              <a:rPr lang="en-US" sz="2400" dirty="0">
                <a:latin typeface="Rockwell"/>
                <a:ea typeface="Times New Roman"/>
                <a:cs typeface="Arial" pitchFamily="34" charset="0"/>
              </a:rPr>
              <a:t>When referring to RF exposure, duty cycle is the </a:t>
            </a:r>
            <a:r>
              <a:rPr lang="en-US" sz="2400" b="1" dirty="0" smtClean="0">
                <a:solidFill>
                  <a:schemeClr val="accent1"/>
                </a:solidFill>
                <a:latin typeface="Rockwell"/>
                <a:ea typeface="Times New Roman"/>
                <a:cs typeface="Arial" pitchFamily="34" charset="0"/>
              </a:rPr>
              <a:t>percentage of time </a:t>
            </a:r>
            <a:r>
              <a:rPr lang="en-US" sz="2400" dirty="0" smtClean="0">
                <a:latin typeface="Rockwell"/>
                <a:ea typeface="Times New Roman"/>
                <a:cs typeface="Arial" pitchFamily="34" charset="0"/>
              </a:rPr>
              <a:t>that a transceiver is </a:t>
            </a:r>
            <a:r>
              <a:rPr lang="en-US" sz="2400" b="1" dirty="0" smtClean="0">
                <a:solidFill>
                  <a:schemeClr val="accent1"/>
                </a:solidFill>
                <a:latin typeface="Rockwell"/>
                <a:ea typeface="Times New Roman"/>
                <a:cs typeface="Arial" pitchFamily="34" charset="0"/>
              </a:rPr>
              <a:t>transmitting</a:t>
            </a:r>
            <a:endParaRPr lang="en-US" sz="2400" b="1" dirty="0">
              <a:solidFill>
                <a:schemeClr val="accent1"/>
              </a:solidFill>
              <a:latin typeface="Rockwell"/>
              <a:ea typeface="Times New Roman"/>
              <a:cs typeface="Arial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 panose="05050102010706020507" pitchFamily="18" charset="2"/>
              <a:buChar char="·"/>
              <a:tabLst>
                <a:tab pos="457200" algn="l"/>
              </a:tabLst>
              <a:defRPr/>
            </a:pPr>
            <a:endParaRPr lang="en-US" sz="2400" dirty="0">
              <a:latin typeface="Rockwell"/>
              <a:cs typeface="Arial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 panose="05050102010706020507" pitchFamily="18" charset="2"/>
              <a:buChar char="·"/>
              <a:defRPr/>
            </a:pPr>
            <a:r>
              <a:rPr lang="en-US" sz="2400" dirty="0">
                <a:latin typeface="Rockwell"/>
                <a:ea typeface="Times New Roman"/>
                <a:cs typeface="Arial" pitchFamily="34" charset="0"/>
              </a:rPr>
              <a:t>RF radiation differs from ionizing </a:t>
            </a:r>
            <a:r>
              <a:rPr lang="en-US" sz="2400" dirty="0" err="1">
                <a:latin typeface="Rockwell"/>
                <a:ea typeface="Times New Roman"/>
                <a:cs typeface="Arial" pitchFamily="34" charset="0"/>
              </a:rPr>
              <a:t>radition</a:t>
            </a:r>
            <a:r>
              <a:rPr lang="en-US" sz="2400" dirty="0">
                <a:latin typeface="Rockwell"/>
                <a:ea typeface="Times New Roman"/>
                <a:cs typeface="Arial" pitchFamily="34" charset="0"/>
              </a:rPr>
              <a:t> (radioactivity) because RF radiation </a:t>
            </a:r>
            <a:r>
              <a:rPr lang="en-US" sz="2400" b="1" dirty="0">
                <a:solidFill>
                  <a:schemeClr val="accent1"/>
                </a:solidFill>
                <a:latin typeface="Rockwell"/>
                <a:ea typeface="Times New Roman"/>
                <a:cs typeface="Arial" pitchFamily="34" charset="0"/>
              </a:rPr>
              <a:t>does not </a:t>
            </a:r>
            <a:r>
              <a:rPr lang="en-US" sz="2400" dirty="0">
                <a:latin typeface="Rockwell"/>
                <a:ea typeface="Times New Roman"/>
                <a:cs typeface="Arial" pitchFamily="34" charset="0"/>
              </a:rPr>
              <a:t>have sufficient energy to cause </a:t>
            </a:r>
            <a:r>
              <a:rPr lang="en-US" sz="2400" b="1" dirty="0">
                <a:solidFill>
                  <a:schemeClr val="accent1"/>
                </a:solidFill>
                <a:latin typeface="Rockwell"/>
                <a:ea typeface="Times New Roman"/>
                <a:cs typeface="Arial" pitchFamily="34" charset="0"/>
              </a:rPr>
              <a:t>genetic damage</a:t>
            </a:r>
            <a:r>
              <a:rPr lang="en-US" sz="2400" dirty="0">
                <a:solidFill>
                  <a:schemeClr val="accent1"/>
                </a:solidFill>
                <a:latin typeface="Rockwell"/>
                <a:ea typeface="Times New Roman"/>
                <a:cs typeface="Arial" pitchFamily="34" charset="0"/>
              </a:rPr>
              <a:t>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 panose="05050102010706020507" pitchFamily="18" charset="2"/>
              <a:buChar char="·"/>
              <a:defRPr/>
            </a:pPr>
            <a:endParaRPr lang="en-US" sz="2400" dirty="0">
              <a:latin typeface="Rockwell"/>
              <a:ea typeface="Times New Roman"/>
              <a:cs typeface="Arial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 panose="05050102010706020507" pitchFamily="18" charset="2"/>
              <a:buChar char="·"/>
              <a:defRPr/>
            </a:pPr>
            <a:r>
              <a:rPr lang="en-US" sz="2400" dirty="0">
                <a:latin typeface="Rockwell"/>
                <a:ea typeface="Times New Roman"/>
                <a:cs typeface="Arial" pitchFamily="34" charset="0"/>
              </a:rPr>
              <a:t>If the averaging time for exposure is 6 minutes, </a:t>
            </a:r>
            <a:r>
              <a:rPr lang="en-US" sz="2400" b="1" dirty="0">
                <a:solidFill>
                  <a:schemeClr val="accent1"/>
                </a:solidFill>
                <a:latin typeface="Rockwell"/>
                <a:ea typeface="Times New Roman"/>
                <a:cs typeface="Arial" pitchFamily="34" charset="0"/>
              </a:rPr>
              <a:t>2 times </a:t>
            </a:r>
            <a:r>
              <a:rPr lang="en-US" sz="2400" dirty="0">
                <a:latin typeface="Rockwell"/>
                <a:ea typeface="Times New Roman"/>
                <a:cs typeface="Arial" pitchFamily="34" charset="0"/>
              </a:rPr>
              <a:t>the power density is permitted if the signal is present for 3 minutes and absent for 3 minutes rather than being present for the entire 6 </a:t>
            </a:r>
            <a:r>
              <a:rPr lang="en-US" sz="2400" dirty="0" smtClean="0">
                <a:latin typeface="Rockwell"/>
                <a:ea typeface="Times New Roman"/>
                <a:cs typeface="Arial" pitchFamily="34" charset="0"/>
              </a:rPr>
              <a:t>minutes.  This is based on </a:t>
            </a:r>
            <a:r>
              <a:rPr lang="en-US" sz="2400" b="1" dirty="0" smtClean="0">
                <a:latin typeface="Rockwell"/>
                <a:ea typeface="Times New Roman"/>
                <a:cs typeface="Arial" pitchFamily="34" charset="0"/>
              </a:rPr>
              <a:t>exposure limits </a:t>
            </a:r>
            <a:r>
              <a:rPr lang="en-US" sz="2400" dirty="0" smtClean="0">
                <a:latin typeface="Rockwell"/>
                <a:ea typeface="Times New Roman"/>
                <a:cs typeface="Arial" pitchFamily="34" charset="0"/>
              </a:rPr>
              <a:t>for a given frequency.  </a:t>
            </a:r>
            <a:r>
              <a:rPr lang="en-US" sz="2400" b="1" dirty="0" smtClean="0">
                <a:latin typeface="Rockwell"/>
                <a:ea typeface="Times New Roman"/>
                <a:cs typeface="Arial" pitchFamily="34" charset="0"/>
              </a:rPr>
              <a:t>Duty cycle </a:t>
            </a:r>
            <a:r>
              <a:rPr lang="en-US" sz="2400" dirty="0" smtClean="0">
                <a:latin typeface="Rockwell"/>
                <a:ea typeface="Times New Roman"/>
                <a:cs typeface="Arial" pitchFamily="34" charset="0"/>
              </a:rPr>
              <a:t>is used as the time the signal is present.</a:t>
            </a:r>
            <a:endParaRPr lang="en-US" sz="2400" dirty="0">
              <a:latin typeface="Rockwell"/>
              <a:ea typeface="Times New Roman"/>
              <a:cs typeface="Arial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Rockwell"/>
              <a:ea typeface="Times New Roman"/>
              <a:cs typeface="Arial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800100" lvl="1" indent="-34290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endParaRPr lang="en-US" sz="2400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303713" y="4197350"/>
            <a:ext cx="29575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Valid July 1, 2014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Through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June 30, 2018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3573463" y="2238375"/>
            <a:ext cx="4454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600" b="1">
                <a:solidFill>
                  <a:srgbClr val="FF3300"/>
                </a:solidFill>
                <a:latin typeface="Rockwell" pitchFamily="18" charset="0"/>
              </a:rPr>
              <a:t>Safety First!</a:t>
            </a:r>
            <a:endParaRPr lang="en-US" altLang="en-US" sz="3600" b="1">
              <a:solidFill>
                <a:srgbClr val="FF3300"/>
              </a:solidFill>
              <a:latin typeface="Rockwell" pitchFamily="18" charset="0"/>
            </a:endParaRP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0" y="125413"/>
            <a:ext cx="914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</a:rPr>
              <a:t>Element 2 Technician Class Question Pool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3379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b="1" smtClean="0"/>
              <a:t>Element 2 Technician Class Question Pool</a:t>
            </a:r>
            <a:br>
              <a:rPr lang="en-GB" altLang="en-US" b="1" smtClean="0"/>
            </a:br>
            <a:r>
              <a:rPr lang="en-GB" altLang="en-US" b="1" smtClean="0"/>
              <a:t/>
            </a:r>
            <a:br>
              <a:rPr lang="en-GB" altLang="en-US" b="1" smtClean="0"/>
            </a:br>
            <a:r>
              <a:rPr lang="en-GB" altLang="en-US" b="1" smtClean="0"/>
              <a:t/>
            </a:r>
            <a:br>
              <a:rPr lang="en-GB" altLang="en-US" b="1" smtClean="0"/>
            </a:br>
            <a:r>
              <a:rPr lang="en-GB" altLang="en-US" b="1" smtClean="0"/>
              <a:t/>
            </a:r>
            <a:br>
              <a:rPr lang="en-GB" altLang="en-US" b="1" smtClean="0"/>
            </a:br>
            <a:r>
              <a:rPr lang="en-GB" altLang="en-US" b="1" smtClean="0"/>
              <a:t/>
            </a:r>
            <a:br>
              <a:rPr lang="en-GB" altLang="en-US" b="1" smtClean="0"/>
            </a:br>
            <a:r>
              <a:rPr lang="en-GB" altLang="en-US" b="1" smtClean="0"/>
              <a:t/>
            </a:r>
            <a:br>
              <a:rPr lang="en-GB" altLang="en-US" b="1" smtClean="0"/>
            </a:br>
            <a:r>
              <a:rPr lang="en-GB" altLang="en-US" b="1" smtClean="0"/>
              <a:t/>
            </a:r>
            <a:br>
              <a:rPr lang="en-GB" altLang="en-US" b="1" smtClean="0"/>
            </a:br>
            <a:endParaRPr lang="en-GB" altLang="en-US" b="1" smtClean="0"/>
          </a:p>
        </p:txBody>
      </p:sp>
      <p:pic>
        <p:nvPicPr>
          <p:cNvPr id="33798" name="Picture 7" descr="http://skynet.entz.net/webpages/shorty/ks0jc/hamclass/hamclass.o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2963"/>
            <a:ext cx="28956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898F4A5-9CD6-48FE-ADE7-ADB060D63B86}" type="slidenum">
              <a:rPr lang="en-US" altLang="en-US" smtClean="0">
                <a:latin typeface="Times New Roman" pitchFamily="18" charset="0"/>
              </a:rPr>
              <a:pPr eaLnBrk="1" hangingPunct="1"/>
              <a:t>33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T0A06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itchFamily="18" charset="0"/>
              </a:rPr>
              <a:t>What is a good way to guard against electrical 		shock at your station?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620000" cy="33528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Use three-wire cords and plugs for all AC powered equipment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Connect all AC powered station equipment to a common safety ground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Use a circuit protected by a ground-fault interrupter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140663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3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73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73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73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73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82B412A-8EEC-47B6-9A41-F20BB1DD074E}" type="slidenum">
              <a:rPr lang="en-US" altLang="en-US" smtClean="0">
                <a:latin typeface="Times New Roman" pitchFamily="18" charset="0"/>
              </a:rPr>
              <a:pPr eaLnBrk="1" hangingPunct="1"/>
              <a:t>34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T0A03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itchFamily="18" charset="0"/>
              </a:rPr>
              <a:t>What is connected to the green wire in a three-		wire electrical AC plug?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362200"/>
            <a:ext cx="3886200" cy="21336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Neutral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Hot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Safety ground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The white wire</a:t>
            </a:r>
          </a:p>
        </p:txBody>
      </p:sp>
    </p:spTree>
    <p:extLst>
      <p:ext uri="{BB962C8B-B14F-4D97-AF65-F5344CB8AC3E}">
        <p14:creationId xmlns:p14="http://schemas.microsoft.com/office/powerpoint/2010/main" val="53070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3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3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7C6E1D6-A214-4310-A515-34FB431E5E06}" type="slidenum">
              <a:rPr lang="en-US" altLang="en-US" smtClean="0">
                <a:latin typeface="Times New Roman" pitchFamily="18" charset="0"/>
              </a:rPr>
              <a:pPr eaLnBrk="1" hangingPunct="1"/>
              <a:t>35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33513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T0A08</a:t>
            </a:r>
            <a:r>
              <a:rPr lang="en-US" altLang="en-US" sz="2800" smtClean="0">
                <a:latin typeface="Rockwell" pitchFamily="18" charset="0"/>
              </a:rPr>
              <a:t>		</a:t>
            </a:r>
            <a:r>
              <a:rPr lang="en-US" altLang="en-US" sz="2800" smtClean="0">
                <a:latin typeface="Times New Roman" pitchFamily="18" charset="0"/>
              </a:rPr>
              <a:t>What safety equipment should always be 			included in home-built equipment that is powered 		from 120V AC power circuits?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33600"/>
            <a:ext cx="7543800" cy="34290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A fuse or circuit breaker in series with the AC hot conductor 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An AC voltmeter across the incoming power source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An inductor in series with the AC power source 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A capacitor across the AC power source </a:t>
            </a:r>
          </a:p>
        </p:txBody>
      </p:sp>
    </p:spTree>
    <p:extLst>
      <p:ext uri="{BB962C8B-B14F-4D97-AF65-F5344CB8AC3E}">
        <p14:creationId xmlns:p14="http://schemas.microsoft.com/office/powerpoint/2010/main" val="147446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79F01E6-424A-43B8-8994-B9F3E2BEF6C5}" type="slidenum">
              <a:rPr lang="en-US" altLang="en-US" smtClean="0">
                <a:latin typeface="Times New Roman" pitchFamily="18" charset="0"/>
              </a:rPr>
              <a:pPr eaLnBrk="1" hangingPunct="1"/>
              <a:t>36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T0A04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itchFamily="18" charset="0"/>
              </a:rPr>
              <a:t>What is the purpose of a fuse in an electrical 		circuit?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438400"/>
            <a:ext cx="6934200" cy="25908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To prevent power supply ripple from damaging a circuit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To interrupt power in case of overload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To limit current to prevent shocks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427500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3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3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F8CAA5D-D875-434F-913F-80A9DF597F28}" type="slidenum">
              <a:rPr lang="en-US" altLang="en-US" smtClean="0">
                <a:latin typeface="Times New Roman" pitchFamily="18" charset="0"/>
              </a:rPr>
              <a:pPr eaLnBrk="1" hangingPunct="1"/>
              <a:t>37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T0A05</a:t>
            </a:r>
            <a:r>
              <a:rPr lang="en-US" altLang="en-US" sz="3600" smtClean="0"/>
              <a:t>	</a:t>
            </a:r>
            <a:r>
              <a:rPr lang="en-US" altLang="en-US" smtClean="0"/>
              <a:t>	</a:t>
            </a:r>
            <a:r>
              <a:rPr lang="en-US" altLang="en-US" sz="2800" smtClean="0">
                <a:latin typeface="Times New Roman" pitchFamily="18" charset="0"/>
              </a:rPr>
              <a:t>Why is it unwise to install a 20-ampere fusein the 		place of a 5-ampere fuse?</a:t>
            </a: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09800"/>
            <a:ext cx="7691438" cy="31369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The larger fuse would be likely to blow because it is rated for higher current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The power supply ripple would greatly increase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Excessive current could cause a fire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7411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3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3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1C7741A-A644-4489-AE02-71CF20EB536F}" type="slidenum">
              <a:rPr lang="en-US" altLang="en-US" smtClean="0">
                <a:latin typeface="Times New Roman" pitchFamily="18" charset="0"/>
              </a:rPr>
              <a:pPr eaLnBrk="1" hangingPunct="1"/>
              <a:t>38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T0A11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itchFamily="18" charset="0"/>
              </a:rPr>
              <a:t>What kind of hazard might exist in a power 			supply when it is turned off and disconnected?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828800"/>
            <a:ext cx="6858000" cy="38608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Static electricity could damage the grounding system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Circulating currents inside the transformer might cause damage 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The fuse might blow if you remove the cover 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You might receive an electric shock from stored charge in large capacitors </a:t>
            </a:r>
          </a:p>
        </p:txBody>
      </p:sp>
    </p:spTree>
    <p:extLst>
      <p:ext uri="{BB962C8B-B14F-4D97-AF65-F5344CB8AC3E}">
        <p14:creationId xmlns:p14="http://schemas.microsoft.com/office/powerpoint/2010/main" val="331242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5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5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0FCFA1D-EEB0-49F2-A495-13D420FA487B}" type="slidenum">
              <a:rPr lang="en-US" altLang="en-US" smtClean="0">
                <a:latin typeface="Times New Roman" pitchFamily="18" charset="0"/>
              </a:rPr>
              <a:pPr eaLnBrk="1" hangingPunct="1"/>
              <a:t>39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T7D12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itchFamily="18" charset="0"/>
              </a:rPr>
              <a:t>Which of the following precautions should be 		taken when measuring high voltage with a 			voltmeter?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905000"/>
            <a:ext cx="6858000" cy="3860800"/>
          </a:xfrm>
        </p:spPr>
        <p:txBody>
          <a:bodyPr/>
          <a:lstStyle/>
          <a:p>
            <a:pPr marL="995363" lvl="1" indent="-533400">
              <a:lnSpc>
                <a:spcPct val="90000"/>
              </a:lnSpc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Ensure that the voltmeter has very low impedance</a:t>
            </a:r>
          </a:p>
          <a:p>
            <a:pPr marL="995363" lvl="1" indent="-533400">
              <a:lnSpc>
                <a:spcPct val="90000"/>
              </a:lnSpc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Ensure that the voltmeter and leads are rated for use at the voltage to be measured</a:t>
            </a:r>
          </a:p>
          <a:p>
            <a:pPr marL="995363" lvl="1" indent="-533400">
              <a:lnSpc>
                <a:spcPct val="90000"/>
              </a:lnSpc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Ensure that the circuit is grounded through the voltmeter</a:t>
            </a:r>
          </a:p>
          <a:p>
            <a:pPr marL="995363" lvl="1" indent="-533400">
              <a:lnSpc>
                <a:spcPct val="90000"/>
              </a:lnSpc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Ensure that the voltmeter is set to the correct frequency</a:t>
            </a:r>
          </a:p>
        </p:txBody>
      </p:sp>
    </p:spTree>
    <p:extLst>
      <p:ext uri="{BB962C8B-B14F-4D97-AF65-F5344CB8AC3E}">
        <p14:creationId xmlns:p14="http://schemas.microsoft.com/office/powerpoint/2010/main" val="223048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5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5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latin typeface="Rockwell" pitchFamily="18" charset="0"/>
              </a:rPr>
              <a:t>Safety First!</a:t>
            </a:r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0025"/>
            <a:ext cx="9144000" cy="5387975"/>
          </a:xfrm>
        </p:spPr>
        <p:txBody>
          <a:bodyPr/>
          <a:lstStyle/>
          <a:p>
            <a:pPr lvl="1" eaLnBrk="1" hangingPunct="1"/>
            <a:endParaRPr lang="en-US" altLang="en-US" sz="1200" dirty="0" smtClean="0">
              <a:latin typeface="Rockwell" pitchFamily="18" charset="0"/>
            </a:endParaRPr>
          </a:p>
          <a:p>
            <a:pPr lvl="1" eaLnBrk="1" hangingPunct="1"/>
            <a:endParaRPr lang="en-US" altLang="en-US" sz="1200" dirty="0" smtClean="0">
              <a:latin typeface="Rockwell" pitchFamily="18" charset="0"/>
            </a:endParaRPr>
          </a:p>
          <a:p>
            <a:pPr lvl="1" eaLnBrk="1" hangingPunct="1"/>
            <a:r>
              <a:rPr lang="en-US" altLang="en-US" sz="1600" dirty="0" smtClean="0">
                <a:latin typeface="Rockwell" pitchFamily="18" charset="0"/>
              </a:rPr>
              <a:t>T0A03 </a:t>
            </a:r>
            <a:r>
              <a:rPr lang="en-US" altLang="en-US" sz="1200" dirty="0" smtClean="0">
                <a:latin typeface="Rockwell" pitchFamily="18" charset="0"/>
              </a:rPr>
              <a:t>  </a:t>
            </a:r>
            <a:r>
              <a:rPr lang="en-US" altLang="en-US" sz="2200" dirty="0" smtClean="0">
                <a:latin typeface="Rockwell" pitchFamily="18" charset="0"/>
              </a:rPr>
              <a:t>The green wire in a three-wire electrical AC plug is safety ground.</a:t>
            </a:r>
          </a:p>
        </p:txBody>
      </p:sp>
      <p:pic>
        <p:nvPicPr>
          <p:cNvPr id="1062916" name="Picture 4" descr="Q p16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64" y="4442311"/>
            <a:ext cx="3151188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539750" y="3390900"/>
            <a:ext cx="1266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62918" name="Text Box 6"/>
          <p:cNvSpPr txBox="1">
            <a:spLocks noChangeArrowheads="1"/>
          </p:cNvSpPr>
          <p:nvPr/>
        </p:nvSpPr>
        <p:spPr bwMode="auto">
          <a:xfrm>
            <a:off x="1230765" y="2832261"/>
            <a:ext cx="130651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Rockwell" pitchFamily="18" charset="0"/>
              </a:rPr>
              <a:t>Hot (Live)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Rockwell" pitchFamily="18" charset="0"/>
              </a:rPr>
              <a:t>Neutral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Rockwell" pitchFamily="18" charset="0"/>
              </a:rPr>
              <a:t>Ground</a:t>
            </a:r>
          </a:p>
        </p:txBody>
      </p:sp>
      <p:sp>
        <p:nvSpPr>
          <p:cNvPr id="1062919" name="Text Box 7"/>
          <p:cNvSpPr txBox="1">
            <a:spLocks noChangeArrowheads="1"/>
          </p:cNvSpPr>
          <p:nvPr/>
        </p:nvSpPr>
        <p:spPr bwMode="auto">
          <a:xfrm>
            <a:off x="3706653" y="6076950"/>
            <a:ext cx="2571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latin typeface="Rockwell" pitchFamily="18" charset="0"/>
              </a:rPr>
              <a:t>AC Line Connections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11875" y="2904613"/>
            <a:ext cx="3149600" cy="766763"/>
            <a:chOff x="1204" y="1596"/>
            <a:chExt cx="3245" cy="657"/>
          </a:xfrm>
        </p:grpSpPr>
        <p:sp>
          <p:nvSpPr>
            <p:cNvPr id="5134" name="Freeform 4"/>
            <p:cNvSpPr>
              <a:spLocks noChangeArrowheads="1"/>
            </p:cNvSpPr>
            <p:nvPr/>
          </p:nvSpPr>
          <p:spPr bwMode="auto">
            <a:xfrm>
              <a:off x="1869" y="1851"/>
              <a:ext cx="2246" cy="242"/>
            </a:xfrm>
            <a:custGeom>
              <a:avLst/>
              <a:gdLst>
                <a:gd name="T0" fmla="*/ 0 w 9906"/>
                <a:gd name="T1" fmla="*/ 0 h 1066"/>
                <a:gd name="T2" fmla="*/ 0 w 9906"/>
                <a:gd name="T3" fmla="*/ 0 h 1066"/>
                <a:gd name="T4" fmla="*/ 0 w 9906"/>
                <a:gd name="T5" fmla="*/ 0 h 1066"/>
                <a:gd name="T6" fmla="*/ 0 w 9906"/>
                <a:gd name="T7" fmla="*/ 0 h 1066"/>
                <a:gd name="T8" fmla="*/ 0 w 9906"/>
                <a:gd name="T9" fmla="*/ 0 h 1066"/>
                <a:gd name="T10" fmla="*/ 0 w 9906"/>
                <a:gd name="T11" fmla="*/ 0 h 1066"/>
                <a:gd name="T12" fmla="*/ 0 w 9906"/>
                <a:gd name="T13" fmla="*/ 0 h 1066"/>
                <a:gd name="T14" fmla="*/ 0 w 9906"/>
                <a:gd name="T15" fmla="*/ 0 h 1066"/>
                <a:gd name="T16" fmla="*/ 0 w 9906"/>
                <a:gd name="T17" fmla="*/ 0 h 1066"/>
                <a:gd name="T18" fmla="*/ 0 w 9906"/>
                <a:gd name="T19" fmla="*/ 0 h 1066"/>
                <a:gd name="T20" fmla="*/ 0 w 9906"/>
                <a:gd name="T21" fmla="*/ 0 h 1066"/>
                <a:gd name="T22" fmla="*/ 0 w 9906"/>
                <a:gd name="T23" fmla="*/ 0 h 10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06"/>
                <a:gd name="T37" fmla="*/ 0 h 1066"/>
                <a:gd name="T38" fmla="*/ 9906 w 9906"/>
                <a:gd name="T39" fmla="*/ 1066 h 10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06" h="1066">
                  <a:moveTo>
                    <a:pt x="0" y="624"/>
                  </a:moveTo>
                  <a:cubicBezTo>
                    <a:pt x="364" y="529"/>
                    <a:pt x="753" y="603"/>
                    <a:pt x="1119" y="523"/>
                  </a:cubicBezTo>
                  <a:cubicBezTo>
                    <a:pt x="1485" y="443"/>
                    <a:pt x="1813" y="385"/>
                    <a:pt x="2171" y="319"/>
                  </a:cubicBezTo>
                  <a:cubicBezTo>
                    <a:pt x="2522" y="255"/>
                    <a:pt x="2873" y="217"/>
                    <a:pt x="3222" y="149"/>
                  </a:cubicBezTo>
                  <a:cubicBezTo>
                    <a:pt x="3604" y="74"/>
                    <a:pt x="3989" y="26"/>
                    <a:pt x="4375" y="14"/>
                  </a:cubicBezTo>
                  <a:cubicBezTo>
                    <a:pt x="4827" y="0"/>
                    <a:pt x="5278" y="0"/>
                    <a:pt x="5732" y="82"/>
                  </a:cubicBezTo>
                  <a:cubicBezTo>
                    <a:pt x="6134" y="154"/>
                    <a:pt x="6537" y="228"/>
                    <a:pt x="6953" y="217"/>
                  </a:cubicBezTo>
                  <a:cubicBezTo>
                    <a:pt x="7369" y="206"/>
                    <a:pt x="7629" y="624"/>
                    <a:pt x="8005" y="726"/>
                  </a:cubicBezTo>
                  <a:cubicBezTo>
                    <a:pt x="8349" y="819"/>
                    <a:pt x="8719" y="804"/>
                    <a:pt x="9056" y="930"/>
                  </a:cubicBezTo>
                  <a:lnTo>
                    <a:pt x="9464" y="964"/>
                  </a:lnTo>
                  <a:lnTo>
                    <a:pt x="9905" y="1065"/>
                  </a:lnTo>
                </a:path>
              </a:pathLst>
            </a:custGeom>
            <a:noFill/>
            <a:ln w="16452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5"/>
            <p:cNvSpPr>
              <a:spLocks noChangeArrowheads="1"/>
            </p:cNvSpPr>
            <p:nvPr/>
          </p:nvSpPr>
          <p:spPr bwMode="auto">
            <a:xfrm>
              <a:off x="1469" y="1692"/>
              <a:ext cx="385" cy="262"/>
            </a:xfrm>
            <a:custGeom>
              <a:avLst/>
              <a:gdLst>
                <a:gd name="T0" fmla="*/ 0 w 1697"/>
                <a:gd name="T1" fmla="*/ 0 h 1155"/>
                <a:gd name="T2" fmla="*/ 0 w 1697"/>
                <a:gd name="T3" fmla="*/ 0 h 1155"/>
                <a:gd name="T4" fmla="*/ 0 w 1697"/>
                <a:gd name="T5" fmla="*/ 0 h 1155"/>
                <a:gd name="T6" fmla="*/ 0 60000 65536"/>
                <a:gd name="T7" fmla="*/ 0 60000 65536"/>
                <a:gd name="T8" fmla="*/ 0 60000 65536"/>
                <a:gd name="T9" fmla="*/ 0 w 1697"/>
                <a:gd name="T10" fmla="*/ 0 h 1155"/>
                <a:gd name="T11" fmla="*/ 1697 w 1697"/>
                <a:gd name="T12" fmla="*/ 1155 h 1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7" h="1155">
                  <a:moveTo>
                    <a:pt x="1696" y="1154"/>
                  </a:moveTo>
                  <a:cubicBezTo>
                    <a:pt x="1046" y="1116"/>
                    <a:pt x="692" y="346"/>
                    <a:pt x="103" y="128"/>
                  </a:cubicBezTo>
                  <a:lnTo>
                    <a:pt x="0" y="0"/>
                  </a:lnTo>
                </a:path>
              </a:pathLst>
            </a:custGeom>
            <a:noFill/>
            <a:ln w="547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6"/>
            <p:cNvSpPr>
              <a:spLocks noChangeArrowheads="1"/>
            </p:cNvSpPr>
            <p:nvPr/>
          </p:nvSpPr>
          <p:spPr bwMode="auto">
            <a:xfrm>
              <a:off x="1485" y="2008"/>
              <a:ext cx="385" cy="191"/>
            </a:xfrm>
            <a:custGeom>
              <a:avLst/>
              <a:gdLst>
                <a:gd name="T0" fmla="*/ 0 w 1697"/>
                <a:gd name="T1" fmla="*/ 0 h 842"/>
                <a:gd name="T2" fmla="*/ 0 w 1697"/>
                <a:gd name="T3" fmla="*/ 0 h 842"/>
                <a:gd name="T4" fmla="*/ 0 w 1697"/>
                <a:gd name="T5" fmla="*/ 0 h 842"/>
                <a:gd name="T6" fmla="*/ 0 w 1697"/>
                <a:gd name="T7" fmla="*/ 0 h 8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7"/>
                <a:gd name="T13" fmla="*/ 0 h 842"/>
                <a:gd name="T14" fmla="*/ 1697 w 1697"/>
                <a:gd name="T15" fmla="*/ 842 h 8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7" h="842">
                  <a:moveTo>
                    <a:pt x="1696" y="74"/>
                  </a:moveTo>
                  <a:cubicBezTo>
                    <a:pt x="1289" y="0"/>
                    <a:pt x="876" y="178"/>
                    <a:pt x="495" y="624"/>
                  </a:cubicBezTo>
                  <a:lnTo>
                    <a:pt x="142" y="734"/>
                  </a:lnTo>
                  <a:lnTo>
                    <a:pt x="0" y="841"/>
                  </a:lnTo>
                </a:path>
              </a:pathLst>
            </a:custGeom>
            <a:noFill/>
            <a:ln w="5472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7"/>
            <p:cNvSpPr>
              <a:spLocks noChangeArrowheads="1"/>
            </p:cNvSpPr>
            <p:nvPr/>
          </p:nvSpPr>
          <p:spPr bwMode="auto">
            <a:xfrm>
              <a:off x="1308" y="1915"/>
              <a:ext cx="547" cy="93"/>
            </a:xfrm>
            <a:custGeom>
              <a:avLst/>
              <a:gdLst>
                <a:gd name="T0" fmla="*/ 0 w 2410"/>
                <a:gd name="T1" fmla="*/ 0 h 411"/>
                <a:gd name="T2" fmla="*/ 0 w 2410"/>
                <a:gd name="T3" fmla="*/ 0 h 411"/>
                <a:gd name="T4" fmla="*/ 0 w 2410"/>
                <a:gd name="T5" fmla="*/ 0 h 411"/>
                <a:gd name="T6" fmla="*/ 0 w 2410"/>
                <a:gd name="T7" fmla="*/ 0 h 4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10"/>
                <a:gd name="T13" fmla="*/ 0 h 411"/>
                <a:gd name="T14" fmla="*/ 2410 w 2410"/>
                <a:gd name="T15" fmla="*/ 411 h 4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10" h="411">
                  <a:moveTo>
                    <a:pt x="2409" y="305"/>
                  </a:moveTo>
                  <a:cubicBezTo>
                    <a:pt x="1819" y="336"/>
                    <a:pt x="1185" y="410"/>
                    <a:pt x="631" y="238"/>
                  </a:cubicBezTo>
                  <a:lnTo>
                    <a:pt x="57" y="34"/>
                  </a:lnTo>
                  <a:lnTo>
                    <a:pt x="0" y="0"/>
                  </a:lnTo>
                </a:path>
              </a:pathLst>
            </a:custGeom>
            <a:noFill/>
            <a:ln w="5472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AutoShape 8"/>
            <p:cNvSpPr>
              <a:spLocks noChangeArrowheads="1"/>
            </p:cNvSpPr>
            <p:nvPr/>
          </p:nvSpPr>
          <p:spPr bwMode="auto">
            <a:xfrm>
              <a:off x="4108" y="1938"/>
              <a:ext cx="177" cy="308"/>
            </a:xfrm>
            <a:prstGeom prst="roundRect">
              <a:avLst>
                <a:gd name="adj" fmla="val 565"/>
              </a:avLst>
            </a:prstGeom>
            <a:solidFill>
              <a:srgbClr val="66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139" name="AutoShape 9"/>
            <p:cNvSpPr>
              <a:spLocks noChangeArrowheads="1"/>
            </p:cNvSpPr>
            <p:nvPr/>
          </p:nvSpPr>
          <p:spPr bwMode="auto">
            <a:xfrm>
              <a:off x="4285" y="1992"/>
              <a:ext cx="162" cy="85"/>
            </a:xfrm>
            <a:prstGeom prst="roundRect">
              <a:avLst>
                <a:gd name="adj" fmla="val 119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140" name="AutoShape 10"/>
            <p:cNvSpPr>
              <a:spLocks noChangeArrowheads="1"/>
            </p:cNvSpPr>
            <p:nvPr/>
          </p:nvSpPr>
          <p:spPr bwMode="auto">
            <a:xfrm>
              <a:off x="4288" y="2154"/>
              <a:ext cx="162" cy="39"/>
            </a:xfrm>
            <a:prstGeom prst="roundRect">
              <a:avLst>
                <a:gd name="adj" fmla="val 263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1515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141" name="Freeform 11"/>
            <p:cNvSpPr>
              <a:spLocks noChangeArrowheads="1"/>
            </p:cNvSpPr>
            <p:nvPr/>
          </p:nvSpPr>
          <p:spPr bwMode="auto">
            <a:xfrm>
              <a:off x="1408" y="1596"/>
              <a:ext cx="62" cy="96"/>
            </a:xfrm>
            <a:custGeom>
              <a:avLst/>
              <a:gdLst>
                <a:gd name="T0" fmla="*/ 0 w 272"/>
                <a:gd name="T1" fmla="*/ 0 h 425"/>
                <a:gd name="T2" fmla="*/ 0 w 272"/>
                <a:gd name="T3" fmla="*/ 0 h 425"/>
                <a:gd name="T4" fmla="*/ 0 w 272"/>
                <a:gd name="T5" fmla="*/ 0 h 425"/>
                <a:gd name="T6" fmla="*/ 0 60000 65536"/>
                <a:gd name="T7" fmla="*/ 0 60000 65536"/>
                <a:gd name="T8" fmla="*/ 0 60000 65536"/>
                <a:gd name="T9" fmla="*/ 0 w 272"/>
                <a:gd name="T10" fmla="*/ 0 h 425"/>
                <a:gd name="T11" fmla="*/ 272 w 272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425">
                  <a:moveTo>
                    <a:pt x="271" y="424"/>
                  </a:moveTo>
                  <a:lnTo>
                    <a:pt x="68" y="191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Freeform 12"/>
            <p:cNvSpPr>
              <a:spLocks noChangeArrowheads="1"/>
            </p:cNvSpPr>
            <p:nvPr/>
          </p:nvSpPr>
          <p:spPr bwMode="auto">
            <a:xfrm>
              <a:off x="1204" y="1854"/>
              <a:ext cx="100" cy="66"/>
            </a:xfrm>
            <a:custGeom>
              <a:avLst/>
              <a:gdLst>
                <a:gd name="T0" fmla="*/ 0 w 442"/>
                <a:gd name="T1" fmla="*/ 0 h 289"/>
                <a:gd name="T2" fmla="*/ 0 w 442"/>
                <a:gd name="T3" fmla="*/ 0 h 289"/>
                <a:gd name="T4" fmla="*/ 0 w 442"/>
                <a:gd name="T5" fmla="*/ 0 h 289"/>
                <a:gd name="T6" fmla="*/ 0 60000 65536"/>
                <a:gd name="T7" fmla="*/ 0 60000 65536"/>
                <a:gd name="T8" fmla="*/ 0 60000 65536"/>
                <a:gd name="T9" fmla="*/ 0 w 442"/>
                <a:gd name="T10" fmla="*/ 0 h 289"/>
                <a:gd name="T11" fmla="*/ 442 w 442"/>
                <a:gd name="T12" fmla="*/ 289 h 2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2" h="289">
                  <a:moveTo>
                    <a:pt x="441" y="288"/>
                  </a:moveTo>
                  <a:lnTo>
                    <a:pt x="146" y="96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Freeform 13"/>
            <p:cNvSpPr>
              <a:spLocks noChangeArrowheads="1"/>
            </p:cNvSpPr>
            <p:nvPr/>
          </p:nvSpPr>
          <p:spPr bwMode="auto">
            <a:xfrm>
              <a:off x="1388" y="2200"/>
              <a:ext cx="96" cy="54"/>
            </a:xfrm>
            <a:custGeom>
              <a:avLst/>
              <a:gdLst>
                <a:gd name="T0" fmla="*/ 0 w 425"/>
                <a:gd name="T1" fmla="*/ 0 h 239"/>
                <a:gd name="T2" fmla="*/ 0 w 425"/>
                <a:gd name="T3" fmla="*/ 0 h 239"/>
                <a:gd name="T4" fmla="*/ 0 w 425"/>
                <a:gd name="T5" fmla="*/ 0 h 239"/>
                <a:gd name="T6" fmla="*/ 0 60000 65536"/>
                <a:gd name="T7" fmla="*/ 0 60000 65536"/>
                <a:gd name="T8" fmla="*/ 0 60000 65536"/>
                <a:gd name="T9" fmla="*/ 0 w 425"/>
                <a:gd name="T10" fmla="*/ 0 h 239"/>
                <a:gd name="T11" fmla="*/ 425 w 425"/>
                <a:gd name="T12" fmla="*/ 239 h 2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5" h="239">
                  <a:moveTo>
                    <a:pt x="424" y="0"/>
                  </a:moveTo>
                  <a:lnTo>
                    <a:pt x="91" y="159"/>
                  </a:lnTo>
                  <a:lnTo>
                    <a:pt x="0" y="238"/>
                  </a:lnTo>
                </a:path>
              </a:pathLst>
            </a:custGeom>
            <a:noFill/>
            <a:ln w="3672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2932" name="Line 20"/>
          <p:cNvSpPr>
            <a:spLocks noChangeShapeType="1"/>
          </p:cNvSpPr>
          <p:nvPr/>
        </p:nvSpPr>
        <p:spPr bwMode="auto">
          <a:xfrm>
            <a:off x="2421320" y="2960632"/>
            <a:ext cx="1036638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2933" name="Line 21"/>
          <p:cNvSpPr>
            <a:spLocks noChangeShapeType="1"/>
          </p:cNvSpPr>
          <p:nvPr/>
        </p:nvSpPr>
        <p:spPr bwMode="auto">
          <a:xfrm flipV="1">
            <a:off x="2306105" y="3283906"/>
            <a:ext cx="1036637" cy="39687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2934" name="Line 22"/>
          <p:cNvSpPr>
            <a:spLocks noChangeShapeType="1"/>
          </p:cNvSpPr>
          <p:nvPr/>
        </p:nvSpPr>
        <p:spPr bwMode="auto">
          <a:xfrm>
            <a:off x="2469780" y="3679313"/>
            <a:ext cx="1190625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0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6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6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6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6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6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2918" grpId="0"/>
      <p:bldP spid="1062932" grpId="0" animBg="1"/>
      <p:bldP spid="1062933" grpId="0" animBg="1"/>
      <p:bldP spid="106293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3CDCF5D-2421-4873-83C2-F798E8DA8711}" type="slidenum">
              <a:rPr lang="en-US" altLang="en-US" smtClean="0">
                <a:latin typeface="Times New Roman" pitchFamily="18" charset="0"/>
              </a:rPr>
              <a:pPr eaLnBrk="1" hangingPunct="1"/>
              <a:t>40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T0A02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itchFamily="18" charset="0"/>
              </a:rPr>
              <a:t>How does current flowing through the body cause 		a health hazard?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209800"/>
            <a:ext cx="6969125" cy="29718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By heating tissue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It disrupts the electrical functions of cells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It causes involuntary muscle contractions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356893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3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73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73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73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73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201AEF2-FB0C-482E-8491-2C3F162BA15C}" type="slidenum">
              <a:rPr lang="en-US" altLang="en-US" smtClean="0">
                <a:latin typeface="Times New Roman" pitchFamily="18" charset="0"/>
              </a:rPr>
              <a:pPr eaLnBrk="1" hangingPunct="1"/>
              <a:t>41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T2C02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itchFamily="18" charset="0"/>
              </a:rPr>
              <a:t>What is one way to recharge a 12-volt lead-acid 		Station battery if the commercial power is out?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969125" cy="29718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Cool the battery in ice for several hours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Add acid to the battery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Connect the battery in parallel with a vehicle’s battery and run the engine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93055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3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3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09E5A59-1945-469D-9092-F386712B6D6B}" type="slidenum">
              <a:rPr lang="en-US" altLang="en-US" smtClean="0">
                <a:latin typeface="Times New Roman" pitchFamily="18" charset="0"/>
              </a:rPr>
              <a:pPr eaLnBrk="1" hangingPunct="1"/>
              <a:t>42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T0A10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itchFamily="18" charset="0"/>
              </a:rPr>
              <a:t>What can happen if a lead-acid storage battery is 		charged or discharged too quickly?</a:t>
            </a:r>
          </a:p>
        </p:txBody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209800"/>
            <a:ext cx="7162800" cy="29718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The battery could overheat and give off flammable gas or explode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The voltage can become reversed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The memory effect will reduce the capacity of the battery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310289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4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4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7070EB6-9412-4DBA-AC54-7BD53F97349F}" type="slidenum">
              <a:rPr lang="en-US" altLang="en-US" smtClean="0">
                <a:latin typeface="Times New Roman" pitchFamily="18" charset="0"/>
              </a:rPr>
              <a:pPr eaLnBrk="1" hangingPunct="1"/>
              <a:t>43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T0A01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itchFamily="18" charset="0"/>
              </a:rPr>
              <a:t>Which of the following is a safety hazard of 	a 12 		voltage storage battery?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6934200" cy="29718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Touching both terminals with the hands can cause electrical shock 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Shorting the terminals can cause burns, fire, or an explosion 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RF emissions from the battery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165887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3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3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F21D40B-6A8C-4FB0-8417-3167E1572ABB}" type="slidenum">
              <a:rPr lang="en-US" altLang="en-US" smtClean="0">
                <a:latin typeface="Times New Roman" pitchFamily="18" charset="0"/>
              </a:rPr>
              <a:pPr eaLnBrk="1" hangingPunct="1"/>
              <a:t>44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33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T0A09	</a:t>
            </a:r>
            <a:r>
              <a:rPr lang="en-US" altLang="en-US" smtClean="0"/>
              <a:t>	</a:t>
            </a:r>
            <a:r>
              <a:rPr lang="en-US" altLang="en-US" sz="2800" smtClean="0">
                <a:latin typeface="Times New Roman" pitchFamily="18" charset="0"/>
              </a:rPr>
              <a:t>What kind of hazard is presented by a 				conventional 12-volt storage battery?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7772400" cy="29718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It emits ozone which can be harmful to the atmosphere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Shock hazard due to high voltage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Explosive gas can collect if not properly vented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162076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F8CA539-0CA2-4889-A897-01B5C1A6BE83}" type="slidenum">
              <a:rPr lang="en-US" altLang="en-US" smtClean="0">
                <a:latin typeface="Times New Roman" pitchFamily="18" charset="0"/>
              </a:rPr>
              <a:pPr eaLnBrk="1" hangingPunct="1"/>
              <a:t>45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95413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T0B04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itchFamily="18" charset="0"/>
              </a:rPr>
              <a:t>Which of the following is an important safety 		precaution to observe when putting up an antenna 		tower?</a:t>
            </a:r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7848600" cy="3427413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Wear a ground strap connected to your wrist at all times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Insulate the base of the tower to avoid lightning strikes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Look for and stay clear of any overhead electrical wires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141622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4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4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B310F8E-F69F-46F5-BAC4-28F82B6BA4F4}" type="slidenum">
              <a:rPr lang="en-US" altLang="en-US" smtClean="0">
                <a:latin typeface="Times New Roman" pitchFamily="18" charset="0"/>
              </a:rPr>
              <a:pPr eaLnBrk="1" hangingPunct="1"/>
              <a:t>46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T0B06	</a:t>
            </a:r>
            <a:r>
              <a:rPr lang="en-US" altLang="en-US" sz="3600" smtClean="0"/>
              <a:t>	</a:t>
            </a:r>
            <a:r>
              <a:rPr lang="en-US" altLang="en-US" sz="2800" smtClean="0">
                <a:latin typeface="Times New Roman" pitchFamily="18" charset="0"/>
              </a:rPr>
              <a:t>What is the minimum safe distance from a power 		line to allow when installing an antenna?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7620000" cy="30480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Half the width of your property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The height of the power line above ground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1/2 wavelength at the operating frequency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So that if the antenna falls unexpectedly, no part of it can come closer than 10 feet to the power wires</a:t>
            </a:r>
          </a:p>
        </p:txBody>
      </p:sp>
    </p:spTree>
    <p:extLst>
      <p:ext uri="{BB962C8B-B14F-4D97-AF65-F5344CB8AC3E}">
        <p14:creationId xmlns:p14="http://schemas.microsoft.com/office/powerpoint/2010/main" val="25862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CE0429B-4A8F-4C5C-A3E7-B206365632C7}" type="slidenum">
              <a:rPr lang="en-US" altLang="en-US" smtClean="0">
                <a:latin typeface="Times New Roman" pitchFamily="18" charset="0"/>
              </a:rPr>
              <a:pPr eaLnBrk="1" hangingPunct="1"/>
              <a:t>47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795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T0B09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itchFamily="18" charset="0"/>
              </a:rPr>
              <a:t>Why should you avoid attaching an antenna to a 		utility pole?</a:t>
            </a:r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7620000" cy="34290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The antenna will not work properly because of induced voltages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The utility company will charge you an extra monthly fee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The antenna could contact high-voltage power wires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150517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4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4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817D368-2555-4E54-8181-67D299F6CE17}" type="slidenum">
              <a:rPr lang="en-US" altLang="en-US" smtClean="0">
                <a:latin typeface="Times New Roman" pitchFamily="18" charset="0"/>
              </a:rPr>
              <a:pPr eaLnBrk="1" hangingPunct="1"/>
              <a:t>48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795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T0B02	</a:t>
            </a:r>
            <a:r>
              <a:rPr lang="en-US" altLang="en-US" smtClean="0"/>
              <a:t>	</a:t>
            </a:r>
            <a:r>
              <a:rPr lang="en-US" altLang="en-US" sz="2800" smtClean="0">
                <a:latin typeface="Times New Roman" pitchFamily="18" charset="0"/>
              </a:rPr>
              <a:t>What is a good precaution to observe before 			climbing an antenna tower?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0"/>
            <a:ext cx="7543800" cy="27432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Make sure that you wear a grounded wrist strap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Remove all tower grounding connections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Put on a climbing harness and safety glasses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All of the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256186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4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4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10A99D9-5EDA-4E3F-A3A1-EC395D48F183}" type="slidenum">
              <a:rPr lang="en-US" altLang="en-US" smtClean="0">
                <a:latin typeface="Times New Roman" pitchFamily="18" charset="0"/>
              </a:rPr>
              <a:pPr eaLnBrk="1" hangingPunct="1"/>
              <a:t>49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T0B03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itchFamily="18" charset="0"/>
              </a:rPr>
              <a:t>Under what circumstances is it safe to climb a 		tower without a helper or observer?</a:t>
            </a: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9800"/>
            <a:ext cx="7543800" cy="30480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When no electrical work is being performed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When no mechanical work is being performed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When the work being done is not more than 20 feet above the ground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Never</a:t>
            </a:r>
          </a:p>
        </p:txBody>
      </p:sp>
    </p:spTree>
    <p:extLst>
      <p:ext uri="{BB962C8B-B14F-4D97-AF65-F5344CB8AC3E}">
        <p14:creationId xmlns:p14="http://schemas.microsoft.com/office/powerpoint/2010/main" val="422365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4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4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latin typeface="Rockwell" pitchFamily="18" charset="0"/>
              </a:rPr>
              <a:t>Safety First!</a:t>
            </a: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08125"/>
            <a:ext cx="9144000" cy="5349875"/>
          </a:xfrm>
        </p:spPr>
        <p:txBody>
          <a:bodyPr/>
          <a:lstStyle/>
          <a:p>
            <a:pPr lvl="1" eaLnBrk="1" hangingPunct="1"/>
            <a:r>
              <a:rPr lang="en-US" altLang="en-US" sz="1600" dirty="0" smtClean="0">
                <a:latin typeface="Rockwell" pitchFamily="18" charset="0"/>
              </a:rPr>
              <a:t>T0A11 </a:t>
            </a:r>
            <a:r>
              <a:rPr lang="en-US" altLang="en-US" sz="2000" dirty="0" smtClean="0">
                <a:latin typeface="Rockwell" pitchFamily="18" charset="0"/>
              </a:rPr>
              <a:t> </a:t>
            </a:r>
            <a:r>
              <a:rPr lang="en-US" altLang="en-US" sz="2400" dirty="0" smtClean="0">
                <a:latin typeface="Rockwell" pitchFamily="18" charset="0"/>
              </a:rPr>
              <a:t>A </a:t>
            </a:r>
            <a:r>
              <a:rPr lang="en-US" altLang="en-US" sz="2400" b="1" dirty="0" smtClean="0">
                <a:latin typeface="Rockwell" pitchFamily="18" charset="0"/>
              </a:rPr>
              <a:t>fuse or circuit breaker </a:t>
            </a:r>
            <a:r>
              <a:rPr lang="en-US" altLang="en-US" sz="2400" dirty="0" smtClean="0">
                <a:latin typeface="Rockwell" pitchFamily="18" charset="0"/>
              </a:rPr>
              <a:t>in series with the AC "hot" conductor is safety equipment that should always be included in home-built equipment that is powered from 120V AC power circuits.</a:t>
            </a:r>
          </a:p>
          <a:p>
            <a:pPr lvl="1" eaLnBrk="1" hangingPunct="1"/>
            <a:r>
              <a:rPr lang="en-US" altLang="en-US" sz="1600" dirty="0" smtClean="0">
                <a:latin typeface="Rockwell" pitchFamily="18" charset="0"/>
              </a:rPr>
              <a:t>T0A04</a:t>
            </a:r>
            <a:r>
              <a:rPr lang="en-US" altLang="en-US" sz="2000" dirty="0" smtClean="0">
                <a:latin typeface="Rockwell" pitchFamily="18" charset="0"/>
              </a:rPr>
              <a:t>  </a:t>
            </a:r>
            <a:r>
              <a:rPr lang="en-US" altLang="en-US" sz="2400" dirty="0" smtClean="0">
                <a:latin typeface="Rockwell" pitchFamily="18" charset="0"/>
              </a:rPr>
              <a:t>The </a:t>
            </a:r>
            <a:r>
              <a:rPr lang="en-US" altLang="en-US" sz="2400" b="1" dirty="0" smtClean="0">
                <a:latin typeface="Rockwell" pitchFamily="18" charset="0"/>
              </a:rPr>
              <a:t>purpose</a:t>
            </a:r>
            <a:r>
              <a:rPr lang="en-US" altLang="en-US" sz="2400" dirty="0" smtClean="0">
                <a:latin typeface="Rockwell" pitchFamily="18" charset="0"/>
              </a:rPr>
              <a:t> of a fuse in an electrical circuit is to </a:t>
            </a:r>
            <a:r>
              <a:rPr lang="en-US" altLang="en-US" sz="2400" b="1" dirty="0" smtClean="0">
                <a:latin typeface="Rockwell" pitchFamily="18" charset="0"/>
              </a:rPr>
              <a:t>interrupt</a:t>
            </a:r>
            <a:r>
              <a:rPr lang="en-US" altLang="en-US" sz="2400" dirty="0" smtClean="0">
                <a:latin typeface="Rockwell" pitchFamily="18" charset="0"/>
              </a:rPr>
              <a:t> power in case of overload.</a:t>
            </a:r>
          </a:p>
        </p:txBody>
      </p:sp>
      <p:pic>
        <p:nvPicPr>
          <p:cNvPr id="1063940" name="Picture 4" descr="Q p1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4081463"/>
            <a:ext cx="6107112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3941" name="Text Box 5"/>
          <p:cNvSpPr txBox="1">
            <a:spLocks noChangeArrowheads="1"/>
          </p:cNvSpPr>
          <p:nvPr/>
        </p:nvSpPr>
        <p:spPr bwMode="auto">
          <a:xfrm>
            <a:off x="2074863" y="6348413"/>
            <a:ext cx="514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Rockwell" pitchFamily="18" charset="0"/>
              </a:rPr>
              <a:t>Place the fuses as close to the battery as possible</a:t>
            </a:r>
          </a:p>
        </p:txBody>
      </p:sp>
      <p:sp>
        <p:nvSpPr>
          <p:cNvPr id="1063942" name="Text Box 6"/>
          <p:cNvSpPr txBox="1">
            <a:spLocks noChangeArrowheads="1"/>
          </p:cNvSpPr>
          <p:nvPr/>
        </p:nvSpPr>
        <p:spPr bwMode="auto">
          <a:xfrm>
            <a:off x="7299325" y="3697288"/>
            <a:ext cx="960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Rockwell" pitchFamily="18" charset="0"/>
              </a:rPr>
              <a:t>Fuses</a:t>
            </a:r>
          </a:p>
        </p:txBody>
      </p:sp>
      <p:sp>
        <p:nvSpPr>
          <p:cNvPr id="1063943" name="Line 7"/>
          <p:cNvSpPr>
            <a:spLocks noChangeShapeType="1"/>
          </p:cNvSpPr>
          <p:nvPr/>
        </p:nvSpPr>
        <p:spPr bwMode="auto">
          <a:xfrm flipH="1">
            <a:off x="6607175" y="3929063"/>
            <a:ext cx="730250" cy="1381125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063944" name="Picture 8" descr="Slo-blo f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4081463"/>
            <a:ext cx="149701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945" name="Picture 9" descr="Auto F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310188"/>
            <a:ext cx="846137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3946" name="Text Box 10"/>
          <p:cNvSpPr txBox="1">
            <a:spLocks noChangeArrowheads="1"/>
          </p:cNvSpPr>
          <p:nvPr/>
        </p:nvSpPr>
        <p:spPr bwMode="auto">
          <a:xfrm>
            <a:off x="309563" y="4811713"/>
            <a:ext cx="12684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000">
                <a:solidFill>
                  <a:srgbClr val="FF0000"/>
                </a:solidFill>
                <a:latin typeface="Rockwell" pitchFamily="18" charset="0"/>
              </a:rPr>
              <a:t>Slow-Blow fuse</a:t>
            </a:r>
          </a:p>
        </p:txBody>
      </p:sp>
      <p:sp>
        <p:nvSpPr>
          <p:cNvPr id="1063947" name="Text Box 11"/>
          <p:cNvSpPr txBox="1">
            <a:spLocks noChangeArrowheads="1"/>
          </p:cNvSpPr>
          <p:nvPr/>
        </p:nvSpPr>
        <p:spPr bwMode="auto">
          <a:xfrm>
            <a:off x="231775" y="6308725"/>
            <a:ext cx="157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000">
                <a:solidFill>
                  <a:srgbClr val="FF0000"/>
                </a:solidFill>
                <a:latin typeface="Rockwell" pitchFamily="18" charset="0"/>
              </a:rPr>
              <a:t>Automobile fuse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6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63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63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3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63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3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3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63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63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63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63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3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63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63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63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63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63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41" grpId="0"/>
      <p:bldP spid="1063942" grpId="0"/>
      <p:bldP spid="1063943" grpId="0" animBg="1"/>
      <p:bldP spid="1063946" grpId="0"/>
      <p:bldP spid="106394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8FE35A6-3FC0-486E-891B-CC280C522FD5}" type="slidenum">
              <a:rPr lang="en-US" altLang="en-US" smtClean="0">
                <a:latin typeface="Times New Roman" pitchFamily="18" charset="0"/>
              </a:rPr>
              <a:pPr eaLnBrk="1" hangingPunct="1"/>
              <a:t>50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T0B01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itchFamily="18" charset="0"/>
              </a:rPr>
              <a:t>When should members of a tower work team 		wear a hard hat and safety glasses</a:t>
            </a:r>
            <a:r>
              <a:rPr lang="en-US" altLang="en-US" sz="2800" smtClean="0">
                <a:latin typeface="Rockwell" pitchFamily="18" charset="0"/>
              </a:rPr>
              <a:t>?</a:t>
            </a:r>
          </a:p>
        </p:txBody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33600"/>
            <a:ext cx="7772400" cy="35052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At all times except when climbing the tower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At all times except when belted firmly to the tower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At all times when any work is being done on the tower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Only when the tower exceeds 30 feet in height</a:t>
            </a:r>
          </a:p>
        </p:txBody>
      </p:sp>
    </p:spTree>
    <p:extLst>
      <p:ext uri="{BB962C8B-B14F-4D97-AF65-F5344CB8AC3E}">
        <p14:creationId xmlns:p14="http://schemas.microsoft.com/office/powerpoint/2010/main" val="219997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5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5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8112A57-482A-485D-8FAB-F82CFE12ABF9}" type="slidenum">
              <a:rPr lang="en-US" altLang="en-US" smtClean="0">
                <a:latin typeface="Times New Roman" pitchFamily="18" charset="0"/>
              </a:rPr>
              <a:pPr eaLnBrk="1" hangingPunct="1"/>
              <a:t>51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T0B05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itchFamily="18" charset="0"/>
              </a:rPr>
              <a:t>What is the purpose of a gin pole?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514600"/>
            <a:ext cx="7500938" cy="21082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To temporarily replace guy wires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To be used in place of a safety harness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To lift tower sections or antennas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To provide a temporary ground</a:t>
            </a:r>
          </a:p>
        </p:txBody>
      </p:sp>
    </p:spTree>
    <p:extLst>
      <p:ext uri="{BB962C8B-B14F-4D97-AF65-F5344CB8AC3E}">
        <p14:creationId xmlns:p14="http://schemas.microsoft.com/office/powerpoint/2010/main" val="61171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ED3DBFD-C7FE-4B90-BD71-4D9B2617A7BC}" type="slidenum">
              <a:rPr lang="en-US" altLang="en-US" smtClean="0">
                <a:latin typeface="Times New Roman" pitchFamily="18" charset="0"/>
              </a:rPr>
              <a:pPr eaLnBrk="1" hangingPunct="1"/>
              <a:t>52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T0B07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itchFamily="18" charset="0"/>
              </a:rPr>
              <a:t>Which of the following is an important safety rule 		to remember when using a crank-up tower?</a:t>
            </a:r>
          </a:p>
        </p:txBody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362200"/>
            <a:ext cx="7467600" cy="2741613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This type of tower must never be painted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This type of tower must never be grounded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This type of tower must never be climbed unless it is in the fully retracted position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22963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4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4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0546E03-3754-4672-A720-1462A900548B}" type="slidenum">
              <a:rPr lang="en-US" altLang="en-US" smtClean="0">
                <a:latin typeface="Times New Roman" pitchFamily="18" charset="0"/>
              </a:rPr>
              <a:pPr eaLnBrk="1" hangingPunct="1"/>
              <a:t>53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33513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T0B11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itchFamily="18" charset="0"/>
              </a:rPr>
              <a:t>Which of the following establishes grounding 		requirements for an amateur radio tower or 			antenna?</a:t>
            </a:r>
          </a:p>
        </p:txBody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362200"/>
            <a:ext cx="6477000" cy="2589213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FCC Part 97 Rules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Local electrical codes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FAA tower lighting regulations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Underwriters Laboratories' recommended practices</a:t>
            </a:r>
          </a:p>
        </p:txBody>
      </p:sp>
    </p:spTree>
    <p:extLst>
      <p:ext uri="{BB962C8B-B14F-4D97-AF65-F5344CB8AC3E}">
        <p14:creationId xmlns:p14="http://schemas.microsoft.com/office/powerpoint/2010/main" val="371462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4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4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D034D71-7A1F-4FB1-AE3E-866EB3C2D363}" type="slidenum">
              <a:rPr lang="en-US" altLang="en-US" smtClean="0">
                <a:latin typeface="Times New Roman" pitchFamily="18" charset="0"/>
              </a:rPr>
              <a:pPr eaLnBrk="1" hangingPunct="1"/>
              <a:t>54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T0B08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itchFamily="18" charset="0"/>
              </a:rPr>
              <a:t>What is considered to be a proper grounding 		method for a tower?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2400" cy="38862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A single four-foot ground rod, driven into the ground no more than 12 inches from the base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A ferrite-core RF choke connected between the tower and ground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Separate eight-foot long ground rods for each tower leg, bonded to the tower and each other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A connection between the tower base and a cold water pipe</a:t>
            </a:r>
          </a:p>
        </p:txBody>
      </p:sp>
    </p:spTree>
    <p:extLst>
      <p:ext uri="{BB962C8B-B14F-4D97-AF65-F5344CB8AC3E}">
        <p14:creationId xmlns:p14="http://schemas.microsoft.com/office/powerpoint/2010/main" val="25097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5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5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AA94907-1813-4685-A98F-A657266C12FD}" type="slidenum">
              <a:rPr lang="en-US" altLang="en-US" smtClean="0">
                <a:latin typeface="Times New Roman" pitchFamily="18" charset="0"/>
              </a:rPr>
              <a:pPr eaLnBrk="1" hangingPunct="1"/>
              <a:t>55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795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T4A08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itchFamily="18" charset="0"/>
              </a:rPr>
              <a:t>Which type of conductor is best to use for RF 		grounding?</a:t>
            </a:r>
            <a:endParaRPr lang="en-US" altLang="en-US" sz="3600" smtClean="0">
              <a:latin typeface="Times New Roman" pitchFamily="18" charset="0"/>
            </a:endParaRP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590800"/>
            <a:ext cx="6096000" cy="22098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Round stranded wire 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Round copper-clad steel wire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Twisted-pair cable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Flat strap</a:t>
            </a:r>
          </a:p>
        </p:txBody>
      </p:sp>
    </p:spTree>
    <p:extLst>
      <p:ext uri="{BB962C8B-B14F-4D97-AF65-F5344CB8AC3E}">
        <p14:creationId xmlns:p14="http://schemas.microsoft.com/office/powerpoint/2010/main" val="202129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5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5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21356EA-E4D6-41E5-BDF6-10FBE086DD0A}" type="slidenum">
              <a:rPr lang="en-US" altLang="en-US" smtClean="0">
                <a:latin typeface="Times New Roman" pitchFamily="18" charset="0"/>
              </a:rPr>
              <a:pPr eaLnBrk="1" hangingPunct="1"/>
              <a:t>56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33513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T0B12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itchFamily="18" charset="0"/>
              </a:rPr>
              <a:t>Which of the following is good practice when 		installing ground wires on a tower for 	lightning 		protection?</a:t>
            </a:r>
          </a:p>
        </p:txBody>
      </p:sp>
      <p:sp>
        <p:nvSpPr>
          <p:cNvPr id="74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133600"/>
            <a:ext cx="7620000" cy="3122613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Put a loop in the ground connection to prevent water damage to the ground system 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Make sure that all bends in the ground wires are clean, right angle bends 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Ensure that connections are short and direct 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All of these choices are correct</a:t>
            </a:r>
            <a:r>
              <a:rPr lang="en-US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131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4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4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BF834D5-0249-4D02-BEF5-45E2A99FF990}" type="slidenum">
              <a:rPr lang="en-US" altLang="en-US" smtClean="0">
                <a:latin typeface="Times New Roman" pitchFamily="18" charset="0"/>
              </a:rPr>
              <a:pPr eaLnBrk="1" hangingPunct="1"/>
              <a:t>57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71613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T0B10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itchFamily="18" charset="0"/>
              </a:rPr>
              <a:t>Which of the following is true concerning 			grounding conductors used for lightning 			protection?</a:t>
            </a:r>
          </a:p>
        </p:txBody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209800"/>
            <a:ext cx="6934200" cy="33528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Only non-insulated wire must be used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Wires must be carefully routed with precise right-angle bends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Sharp bends must be avoided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Common grounds must be avoided</a:t>
            </a:r>
          </a:p>
        </p:txBody>
      </p:sp>
    </p:spTree>
    <p:extLst>
      <p:ext uri="{BB962C8B-B14F-4D97-AF65-F5344CB8AC3E}">
        <p14:creationId xmlns:p14="http://schemas.microsoft.com/office/powerpoint/2010/main" val="298994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5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5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CFF756B-0D4B-413F-B96C-117B82EEDA79}" type="slidenum">
              <a:rPr lang="en-US" altLang="en-US" smtClean="0">
                <a:latin typeface="Times New Roman" pitchFamily="18" charset="0"/>
              </a:rPr>
              <a:pPr eaLnBrk="1" hangingPunct="1"/>
              <a:t>58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T0A07</a:t>
            </a:r>
            <a:r>
              <a:rPr lang="en-US" altLang="en-US" sz="3600" smtClean="0"/>
              <a:t>		</a:t>
            </a:r>
            <a:r>
              <a:rPr lang="en-US" altLang="en-US" sz="2700" smtClean="0">
                <a:latin typeface="Times New Roman" pitchFamily="18" charset="0"/>
              </a:rPr>
              <a:t>Which of these precautions should be taken when 		installing devices for lightning protection in a 			coaxial cable feedline?</a:t>
            </a: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693025" cy="44196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z="2600" smtClean="0">
                <a:latin typeface="Times New Roman" pitchFamily="18" charset="0"/>
              </a:rPr>
              <a:t>Include a parallel bypass switch for each protector so that it can be switched out of the circuit when running high power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z="2600" smtClean="0">
                <a:latin typeface="Times New Roman" pitchFamily="18" charset="0"/>
              </a:rPr>
              <a:t>Include a series switch in the ground line of each protector to prevent RF overload from inadvertently damaging the protector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z="2600" smtClean="0">
                <a:latin typeface="Times New Roman" pitchFamily="18" charset="0"/>
              </a:rPr>
              <a:t>Keep the ground wires from each protector separate and connected to station ground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z="2600" smtClean="0">
                <a:latin typeface="Times New Roman" pitchFamily="18" charset="0"/>
              </a:rPr>
              <a:t>Ground all of the protectors to a common plate which is in turn connected to an external ground</a:t>
            </a:r>
          </a:p>
        </p:txBody>
      </p:sp>
    </p:spTree>
    <p:extLst>
      <p:ext uri="{BB962C8B-B14F-4D97-AF65-F5344CB8AC3E}">
        <p14:creationId xmlns:p14="http://schemas.microsoft.com/office/powerpoint/2010/main" val="41942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8B121E5-9C0B-4ECF-9BBE-C288AABB83B0}" type="slidenum">
              <a:rPr lang="en-US" altLang="en-US" smtClean="0">
                <a:latin typeface="Times New Roman" pitchFamily="18" charset="0"/>
              </a:rPr>
              <a:pPr eaLnBrk="1" hangingPunct="1"/>
              <a:t>59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T0C04	</a:t>
            </a:r>
            <a:r>
              <a:rPr lang="en-US" altLang="en-US" smtClean="0"/>
              <a:t>	</a:t>
            </a:r>
            <a:r>
              <a:rPr lang="en-US" altLang="en-US" sz="2800" smtClean="0">
                <a:latin typeface="Times New Roman" pitchFamily="18" charset="0"/>
              </a:rPr>
              <a:t>What factors affect the RF exposure of people 		near an amateur station antenna?</a:t>
            </a:r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133600"/>
            <a:ext cx="7350125" cy="32766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Frequency and power level of the RF field</a:t>
            </a:r>
          </a:p>
          <a:p>
            <a:pPr marL="995363" lvl="1" indent="-533400">
              <a:buFontTx/>
              <a:buAutoNum type="alphaUcPeriod"/>
            </a:pPr>
            <a:endParaRPr lang="en-US" altLang="en-US" sz="1000" smtClean="0">
              <a:latin typeface="Times New Roman" pitchFamily="18" charset="0"/>
            </a:endParaRP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Distance from the antenna to a person</a:t>
            </a:r>
          </a:p>
          <a:p>
            <a:pPr marL="995363" lvl="1" indent="-533400">
              <a:buFontTx/>
              <a:buAutoNum type="alphaUcPeriod"/>
            </a:pPr>
            <a:endParaRPr lang="en-US" altLang="en-US" sz="1000" smtClean="0">
              <a:latin typeface="Times New Roman" pitchFamily="18" charset="0"/>
            </a:endParaRP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Radiation pattern of the antenna</a:t>
            </a:r>
          </a:p>
          <a:p>
            <a:pPr marL="995363" lvl="1" indent="-533400">
              <a:buFontTx/>
              <a:buAutoNum type="alphaUcPeriod"/>
            </a:pPr>
            <a:endParaRPr lang="en-US" altLang="en-US" sz="1000" smtClean="0">
              <a:latin typeface="Times New Roman" pitchFamily="18" charset="0"/>
            </a:endParaRP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337468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5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75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75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75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75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latin typeface="Rockwell" pitchFamily="18" charset="0"/>
              </a:rPr>
              <a:t>Safety First!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31925"/>
            <a:ext cx="9144000" cy="2879725"/>
          </a:xfrm>
        </p:spPr>
        <p:txBody>
          <a:bodyPr/>
          <a:lstStyle/>
          <a:p>
            <a:pPr lvl="1" eaLnBrk="1" hangingPunct="1"/>
            <a:r>
              <a:rPr lang="en-US" altLang="en-US" sz="1600" dirty="0" smtClean="0">
                <a:latin typeface="Rockwell" pitchFamily="18" charset="0"/>
              </a:rPr>
              <a:t>T0A05 </a:t>
            </a:r>
            <a:r>
              <a:rPr lang="en-US" altLang="en-US" sz="2000" dirty="0" smtClean="0">
                <a:latin typeface="Rockwell" pitchFamily="18" charset="0"/>
              </a:rPr>
              <a:t> </a:t>
            </a:r>
            <a:r>
              <a:rPr lang="en-US" altLang="en-US" sz="2400" dirty="0" smtClean="0">
                <a:latin typeface="Rockwell" pitchFamily="18" charset="0"/>
              </a:rPr>
              <a:t>It is unwise to install a 20-ampere fuse in the place of a 5-ampere fuse because excessive current could </a:t>
            </a:r>
            <a:r>
              <a:rPr lang="en-US" altLang="en-US" sz="2400" b="1" dirty="0" smtClean="0">
                <a:latin typeface="Rockwell" pitchFamily="18" charset="0"/>
              </a:rPr>
              <a:t>cause a fire</a:t>
            </a:r>
            <a:r>
              <a:rPr lang="en-US" altLang="en-US" sz="2400" dirty="0" smtClean="0">
                <a:latin typeface="Rockwell" pitchFamily="18" charset="0"/>
              </a:rPr>
              <a:t>.</a:t>
            </a:r>
          </a:p>
          <a:p>
            <a:pPr lvl="1" eaLnBrk="1" hangingPunct="1"/>
            <a:r>
              <a:rPr lang="en-US" altLang="en-US" sz="1600" dirty="0" smtClean="0">
                <a:latin typeface="Rockwell" pitchFamily="18" charset="0"/>
              </a:rPr>
              <a:t>T0A11</a:t>
            </a:r>
            <a:r>
              <a:rPr lang="en-US" altLang="en-US" sz="2000" dirty="0" smtClean="0">
                <a:latin typeface="Rockwell" pitchFamily="18" charset="0"/>
              </a:rPr>
              <a:t>  </a:t>
            </a:r>
            <a:r>
              <a:rPr lang="en-US" altLang="en-US" sz="2400" dirty="0" smtClean="0">
                <a:latin typeface="Rockwell" pitchFamily="18" charset="0"/>
              </a:rPr>
              <a:t>The kind of hazard that might exist in a power supply when it is turned off and disconnected is that you might receive an electric shock from </a:t>
            </a:r>
            <a:r>
              <a:rPr lang="en-US" altLang="en-US" sz="2400" b="1" dirty="0" smtClean="0">
                <a:latin typeface="Rockwell" pitchFamily="18" charset="0"/>
              </a:rPr>
              <a:t>stored charge in large capacitors</a:t>
            </a:r>
            <a:r>
              <a:rPr lang="en-US" altLang="en-US" sz="2400" dirty="0" smtClean="0">
                <a:latin typeface="Rockwell" pitchFamily="18" charset="0"/>
              </a:rPr>
              <a:t>.</a:t>
            </a:r>
          </a:p>
        </p:txBody>
      </p:sp>
      <p:pic>
        <p:nvPicPr>
          <p:cNvPr id="2778117" name="Picture 5" descr="Power Supply Ca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4389438"/>
            <a:ext cx="20542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65" name="Text Box 5"/>
          <p:cNvSpPr txBox="1">
            <a:spLocks noChangeArrowheads="1"/>
          </p:cNvSpPr>
          <p:nvPr/>
        </p:nvSpPr>
        <p:spPr bwMode="auto">
          <a:xfrm>
            <a:off x="1346200" y="6348413"/>
            <a:ext cx="1843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Rockwell" pitchFamily="18" charset="0"/>
              </a:rPr>
              <a:t>Filter Capacitors</a:t>
            </a:r>
          </a:p>
        </p:txBody>
      </p:sp>
      <p:pic>
        <p:nvPicPr>
          <p:cNvPr id="4075524" name="Picture 3" descr="shocke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4235450"/>
            <a:ext cx="20447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67" name="Text Box 7"/>
          <p:cNvSpPr txBox="1">
            <a:spLocks noChangeArrowheads="1"/>
          </p:cNvSpPr>
          <p:nvPr/>
        </p:nvSpPr>
        <p:spPr bwMode="auto">
          <a:xfrm>
            <a:off x="6953250" y="4965700"/>
            <a:ext cx="14970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Rockwell" pitchFamily="18" charset="0"/>
              </a:rPr>
              <a:t>Charges stored from capacitors can HURT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6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78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7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64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64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7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64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64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5" grpId="0"/>
      <p:bldP spid="106496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44FD5BD-2D1A-40EC-BADC-DB9F55C3390E}" type="slidenum">
              <a:rPr lang="en-US" altLang="en-US" smtClean="0">
                <a:latin typeface="Times New Roman" pitchFamily="18" charset="0"/>
              </a:rPr>
              <a:pPr eaLnBrk="1" hangingPunct="1"/>
              <a:t>60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T0C05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itchFamily="18" charset="0"/>
              </a:rPr>
              <a:t>Why do exposure limits vary with frequency?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1910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Lower frequency RF fields have more energy than higher frequency fields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Lower frequency RF fields do not penetrate the human body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Higher frequency RF fields are transient in nature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The human body absorbs more RF energy at some frequencies than at others</a:t>
            </a:r>
          </a:p>
        </p:txBody>
      </p:sp>
    </p:spTree>
    <p:extLst>
      <p:ext uri="{BB962C8B-B14F-4D97-AF65-F5344CB8AC3E}">
        <p14:creationId xmlns:p14="http://schemas.microsoft.com/office/powerpoint/2010/main" val="335195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5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5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AD75D88-4BE2-492D-82E7-DD2A52157A1E}" type="slidenum">
              <a:rPr lang="en-US" altLang="en-US" smtClean="0">
                <a:latin typeface="Times New Roman" pitchFamily="18" charset="0"/>
              </a:rPr>
              <a:pPr eaLnBrk="1" hangingPunct="1"/>
              <a:t>61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T0C02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itchFamily="18" charset="0"/>
              </a:rPr>
              <a:t>Which of the following frequencies has the 			lowest Maximum Permissible Exposure limit?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2438400"/>
            <a:ext cx="3048000" cy="21336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3.5 MHz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50 MHz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440 MHz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1296 MHz</a:t>
            </a:r>
          </a:p>
        </p:txBody>
      </p:sp>
    </p:spTree>
    <p:extLst>
      <p:ext uri="{BB962C8B-B14F-4D97-AF65-F5344CB8AC3E}">
        <p14:creationId xmlns:p14="http://schemas.microsoft.com/office/powerpoint/2010/main" val="164831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5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5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1FEF625-AF7C-4037-969B-6DAB844BFB66}" type="slidenum">
              <a:rPr lang="en-US" altLang="en-US" smtClean="0">
                <a:latin typeface="Times New Roman" pitchFamily="18" charset="0"/>
              </a:rPr>
              <a:pPr eaLnBrk="1" hangingPunct="1"/>
              <a:t>62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95413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T0C03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itchFamily="18" charset="0"/>
              </a:rPr>
              <a:t>What is the maximum power level that an 			amateur radio station may use at VHF frequencies 		before an RF exposure evaluation is required?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362200"/>
            <a:ext cx="6781800" cy="21336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1500 watts PEP transmitter output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1 watt forward power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50 watts PEP at the antenna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50 watts PEP reflected power</a:t>
            </a:r>
          </a:p>
        </p:txBody>
      </p:sp>
    </p:spTree>
    <p:extLst>
      <p:ext uri="{BB962C8B-B14F-4D97-AF65-F5344CB8AC3E}">
        <p14:creationId xmlns:p14="http://schemas.microsoft.com/office/powerpoint/2010/main" val="120868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6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6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66F15E4-10DE-47CF-851A-01EF8B604E43}" type="slidenum">
              <a:rPr lang="en-US" altLang="en-US" smtClean="0">
                <a:latin typeface="Times New Roman" pitchFamily="18" charset="0"/>
              </a:rPr>
              <a:pPr eaLnBrk="1" hangingPunct="1"/>
              <a:t>63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33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T0C01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itchFamily="18" charset="0"/>
              </a:rPr>
              <a:t>What type of radiation are VHF and UHF radio 		signals?</a:t>
            </a:r>
          </a:p>
        </p:txBody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362200"/>
            <a:ext cx="4953000" cy="22098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Gamma radiation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Ionizing radiation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Alpha radiation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Non-ionizing radiation</a:t>
            </a:r>
          </a:p>
        </p:txBody>
      </p:sp>
    </p:spTree>
    <p:extLst>
      <p:ext uri="{BB962C8B-B14F-4D97-AF65-F5344CB8AC3E}">
        <p14:creationId xmlns:p14="http://schemas.microsoft.com/office/powerpoint/2010/main" val="271115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6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6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192041-6DF6-4108-96E9-3BD59CC58D38}" type="slidenum">
              <a:rPr lang="en-US" altLang="en-US" smtClean="0">
                <a:latin typeface="Times New Roman" pitchFamily="18" charset="0"/>
              </a:rPr>
              <a:pPr eaLnBrk="1" hangingPunct="1"/>
              <a:t>64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T0C06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itchFamily="18" charset="0"/>
              </a:rPr>
              <a:t>Which of the following is an acceptable method 		to determine that your station complies with FCC 		RF exposure regulations?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9800"/>
            <a:ext cx="7696200" cy="2895600"/>
          </a:xfrm>
        </p:spPr>
        <p:txBody>
          <a:bodyPr/>
          <a:lstStyle/>
          <a:p>
            <a:pPr marL="990600" lvl="1" indent="-533400">
              <a:buFontTx/>
              <a:buAutoNum type="alphaUcPeriod"/>
              <a:tabLst>
                <a:tab pos="1543050" algn="l"/>
              </a:tabLst>
            </a:pPr>
            <a:r>
              <a:rPr lang="en-US" altLang="en-US" smtClean="0">
                <a:latin typeface="Times New Roman" pitchFamily="18" charset="0"/>
              </a:rPr>
              <a:t>By calculations based FCC OET Bulletin 65</a:t>
            </a:r>
          </a:p>
          <a:p>
            <a:pPr marL="990600" lvl="1" indent="-533400">
              <a:buFontTx/>
              <a:buAutoNum type="alphaUcPeriod"/>
              <a:tabLst>
                <a:tab pos="1543050" algn="l"/>
              </a:tabLst>
            </a:pPr>
            <a:r>
              <a:rPr lang="en-US" altLang="en-US" smtClean="0">
                <a:latin typeface="Times New Roman" pitchFamily="18" charset="0"/>
              </a:rPr>
              <a:t>By calculation based on computer modeling</a:t>
            </a:r>
          </a:p>
          <a:p>
            <a:pPr marL="990600" lvl="1" indent="-533400">
              <a:buFontTx/>
              <a:buAutoNum type="alphaUcPeriod"/>
              <a:tabLst>
                <a:tab pos="1543050" algn="l"/>
              </a:tabLst>
            </a:pPr>
            <a:r>
              <a:rPr lang="en-US" altLang="en-US" smtClean="0">
                <a:latin typeface="Times New Roman" pitchFamily="18" charset="0"/>
              </a:rPr>
              <a:t>By measurement of field strength using calibrated equipment</a:t>
            </a:r>
          </a:p>
          <a:p>
            <a:pPr marL="990600" lvl="1" indent="-533400">
              <a:buFontTx/>
              <a:buAutoNum type="alphaUcPeriod"/>
              <a:tabLst>
                <a:tab pos="1543050" algn="l"/>
              </a:tabLst>
            </a:pPr>
            <a:r>
              <a:rPr lang="en-US" altLang="en-US" smtClean="0"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314915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6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76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76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76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76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115E1CD-1A7D-457B-94D0-04F19F3BE0C2}" type="slidenum">
              <a:rPr lang="en-US" altLang="en-US" smtClean="0">
                <a:latin typeface="Times New Roman" pitchFamily="18" charset="0"/>
              </a:rPr>
              <a:pPr eaLnBrk="1" hangingPunct="1"/>
              <a:t>65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95413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T0C08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itchFamily="18" charset="0"/>
              </a:rPr>
              <a:t>Which of the following actions might amateur 		operators take to prevent exposure to RF 			radiation in excess of FCC-supplied limits?</a:t>
            </a:r>
          </a:p>
        </p:txBody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514600"/>
            <a:ext cx="6400800" cy="22098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Relocate antennas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Relocate the transmitter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Increase the duty cycle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379879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6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6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E2C0310-214C-40D6-BDFB-A7E1C1AE40CF}" type="slidenum">
              <a:rPr lang="en-US" altLang="en-US" smtClean="0">
                <a:latin typeface="Times New Roman" pitchFamily="18" charset="0"/>
              </a:rPr>
              <a:pPr eaLnBrk="1" hangingPunct="1"/>
              <a:t>66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33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T0C09	</a:t>
            </a:r>
            <a:r>
              <a:rPr lang="en-US" altLang="en-US" smtClean="0"/>
              <a:t>	</a:t>
            </a:r>
            <a:r>
              <a:rPr lang="en-US" altLang="en-US" sz="2800" smtClean="0">
                <a:latin typeface="Times New Roman" pitchFamily="18" charset="0"/>
              </a:rPr>
              <a:t>How can you make sure your station stays in 		compliance with RF safety regulations?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7654925" cy="3427413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By informing the FCC of any changes made in your station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By re-evaluating the station whenever an item of equipment is changed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By making sure your antennas have low SWR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186177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6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6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9898BBB-147D-4915-8B9E-A3E381A6D0CA}" type="slidenum">
              <a:rPr lang="en-US" altLang="en-US" smtClean="0">
                <a:latin typeface="Times New Roman" pitchFamily="18" charset="0"/>
              </a:rPr>
              <a:pPr eaLnBrk="1" hangingPunct="1"/>
              <a:t>67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376363" algn="l"/>
              </a:tabLst>
            </a:pPr>
            <a:r>
              <a:rPr lang="en-US" altLang="en-US" sz="3200" smtClean="0"/>
              <a:t>T0C11</a:t>
            </a:r>
            <a:r>
              <a:rPr lang="en-US" altLang="en-US" sz="4400" smtClean="0"/>
              <a:t>		</a:t>
            </a:r>
            <a:r>
              <a:rPr lang="en-US" altLang="en-US" sz="2800" smtClean="0">
                <a:latin typeface="Times New Roman" pitchFamily="18" charset="0"/>
              </a:rPr>
              <a:t>What is the definition of duty cycle during the 		averaging time for RF exposure?</a:t>
            </a:r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38100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The difference between lowest power output and highest output power of a transmitter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The difference between the PEP and average power output power of a transmitter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The percentage of time that a transmitter transmits 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The percentage of time that a transmitter is not transmitting</a:t>
            </a:r>
          </a:p>
        </p:txBody>
      </p:sp>
    </p:spTree>
    <p:extLst>
      <p:ext uri="{BB962C8B-B14F-4D97-AF65-F5344CB8AC3E}">
        <p14:creationId xmlns:p14="http://schemas.microsoft.com/office/powerpoint/2010/main" val="159951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6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6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10B8E4B-3C90-40FF-B21C-169E6378642A}" type="slidenum">
              <a:rPr lang="en-US" altLang="en-US" smtClean="0">
                <a:latin typeface="Times New Roman" pitchFamily="18" charset="0"/>
              </a:rPr>
              <a:pPr eaLnBrk="1" hangingPunct="1"/>
              <a:t>68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T0C12</a:t>
            </a:r>
            <a:r>
              <a:rPr lang="en-US" altLang="en-US" sz="3600" smtClean="0"/>
              <a:t>	</a:t>
            </a:r>
            <a:r>
              <a:rPr lang="en-US" altLang="en-US" sz="3600" smtClean="0">
                <a:latin typeface="Rockwell" pitchFamily="18" charset="0"/>
              </a:rPr>
              <a:t>	</a:t>
            </a:r>
            <a:r>
              <a:rPr lang="en-US" altLang="en-US" sz="2800" smtClean="0">
                <a:latin typeface="Times New Roman" pitchFamily="18" charset="0"/>
              </a:rPr>
              <a:t>How does RF radiation differ from ionizing 			radiation (radioactivity)?</a:t>
            </a: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2209800"/>
            <a:ext cx="7772400" cy="32004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RF radiation does not have sufficient energy to cause genetic damage 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RF radiation can only be detected with an RF dosimeter 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RF radiation is limited in range to a few feet 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RF radiation is perfectly safe</a:t>
            </a:r>
            <a:r>
              <a:rPr lang="en-US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628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6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6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F3A0932-BD8A-4F51-BFEF-2B2B68A6FDA9}" type="slidenum">
              <a:rPr lang="en-US" altLang="en-US" smtClean="0">
                <a:latin typeface="Times New Roman" pitchFamily="18" charset="0"/>
              </a:rPr>
              <a:pPr eaLnBrk="1" hangingPunct="1"/>
              <a:t>69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T0C13</a:t>
            </a:r>
            <a:r>
              <a:rPr lang="en-US" altLang="en-US" sz="3600" smtClean="0"/>
              <a:t>		</a:t>
            </a:r>
            <a:r>
              <a:rPr lang="en-US" altLang="en-US" sz="2200" smtClean="0">
                <a:latin typeface="Times New Roman" pitchFamily="18" charset="0"/>
              </a:rPr>
              <a:t>If the averaging time for exposure is 6 minutes, how much 		power density is permitted if the signal is present for 3 minutes 		and absent for 3 minutes rather than being present for the entire 		6 minutes?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2362200"/>
            <a:ext cx="7239000" cy="29718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3 times as much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1/2 as much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2 times as much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There is no adjustment allowed for shorter exposure times </a:t>
            </a:r>
          </a:p>
        </p:txBody>
      </p:sp>
    </p:spTree>
    <p:extLst>
      <p:ext uri="{BB962C8B-B14F-4D97-AF65-F5344CB8AC3E}">
        <p14:creationId xmlns:p14="http://schemas.microsoft.com/office/powerpoint/2010/main" val="249824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6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6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latin typeface="Rockwell" pitchFamily="18" charset="0"/>
              </a:rPr>
              <a:t>Safety First!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47813"/>
            <a:ext cx="9144000" cy="5310187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1600" dirty="0" smtClean="0">
                <a:latin typeface="Rockwell" pitchFamily="18" charset="0"/>
              </a:rPr>
              <a:t>T7D12</a:t>
            </a:r>
            <a:r>
              <a:rPr lang="en-US" altLang="en-US" sz="2400" dirty="0" smtClean="0">
                <a:latin typeface="Rockwell" pitchFamily="18" charset="0"/>
              </a:rPr>
              <a:t>  When measuring </a:t>
            </a:r>
            <a:r>
              <a:rPr lang="en-US" altLang="en-US" sz="2400" b="1" dirty="0" smtClean="0">
                <a:latin typeface="Rockwell" pitchFamily="18" charset="0"/>
              </a:rPr>
              <a:t>high voltages </a:t>
            </a:r>
            <a:r>
              <a:rPr lang="en-US" altLang="en-US" sz="2400" dirty="0" smtClean="0">
                <a:latin typeface="Rockwell" pitchFamily="18" charset="0"/>
              </a:rPr>
              <a:t>with a voltmeter ensure that the voltmeter and leads are rated for use at the voltages to be measured.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>
              <a:latin typeface="Rockwell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smtClean="0">
                <a:latin typeface="Rockwell" pitchFamily="18" charset="0"/>
              </a:rPr>
              <a:t>T0A02 </a:t>
            </a:r>
            <a:r>
              <a:rPr lang="en-US" altLang="en-US" sz="2400" dirty="0" smtClean="0">
                <a:latin typeface="Rockwell" pitchFamily="18" charset="0"/>
              </a:rPr>
              <a:t> Current flowing through the body cause a </a:t>
            </a:r>
            <a:r>
              <a:rPr lang="en-US" altLang="en-US" sz="2400" b="1" dirty="0" smtClean="0">
                <a:latin typeface="Rockwell" pitchFamily="18" charset="0"/>
              </a:rPr>
              <a:t>health hazard</a:t>
            </a:r>
            <a:r>
              <a:rPr lang="en-US" altLang="en-US" sz="2400" dirty="0" smtClean="0">
                <a:latin typeface="Rockwell" pitchFamily="18" charset="0"/>
              </a:rPr>
              <a:t>: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2400" dirty="0" smtClean="0">
                <a:latin typeface="Rockwell" pitchFamily="18" charset="0"/>
              </a:rPr>
              <a:t>By heating tissue;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2400" dirty="0" smtClean="0">
                <a:latin typeface="Rockwell" pitchFamily="18" charset="0"/>
              </a:rPr>
              <a:t>It disrupts the electrical functions of cells;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2400" dirty="0" smtClean="0">
                <a:latin typeface="Rockwell" pitchFamily="18" charset="0"/>
              </a:rPr>
              <a:t>It causes involuntary muscle contractions.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sz="1800" dirty="0" smtClean="0">
              <a:latin typeface="Rockwell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smtClean="0">
                <a:latin typeface="Rockwell" pitchFamily="18" charset="0"/>
              </a:rPr>
              <a:t>T2C02</a:t>
            </a:r>
            <a:r>
              <a:rPr lang="en-US" altLang="en-US" sz="2400" dirty="0" smtClean="0">
                <a:latin typeface="Rockwell" pitchFamily="18" charset="0"/>
              </a:rPr>
              <a:t>  One way to </a:t>
            </a:r>
            <a:r>
              <a:rPr lang="en-US" altLang="en-US" sz="2400" b="1" dirty="0" smtClean="0">
                <a:latin typeface="Rockwell" pitchFamily="18" charset="0"/>
              </a:rPr>
              <a:t>recharge a 12-volt </a:t>
            </a:r>
            <a:r>
              <a:rPr lang="en-US" altLang="en-US" sz="2400" dirty="0" smtClean="0">
                <a:latin typeface="Rockwell" pitchFamily="18" charset="0"/>
              </a:rPr>
              <a:t>lead-acid station battery, if the commercial power is out, is to connect the battery in parallel with a car's battery and run the engine.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>
              <a:latin typeface="Rockwell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 dirty="0" smtClean="0"/>
              <a:t> </a:t>
            </a:r>
            <a:endParaRPr lang="en-US" altLang="en-US" sz="2400" dirty="0" smtClean="0">
              <a:latin typeface="Rockwell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000" dirty="0" smtClean="0">
              <a:latin typeface="Rockwell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>
              <a:latin typeface="Rockwell" pitchFamily="18" charset="0"/>
            </a:endParaRP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n-US" altLang="en-US" dirty="0" smtClean="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6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6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6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65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09B5B1F-7CBF-40A1-9C53-56481854058D}" type="slidenum">
              <a:rPr lang="en-US" altLang="en-US" smtClean="0">
                <a:latin typeface="Times New Roman" pitchFamily="18" charset="0"/>
              </a:rPr>
              <a:pPr eaLnBrk="1" hangingPunct="1"/>
              <a:t>70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T0C10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itchFamily="18" charset="0"/>
              </a:rPr>
              <a:t>Why is duty cycle one of the factors used to 			determine safe RF radiation exposure levels?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772400" cy="35052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It affects the average exposure of people to radiation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It affects the peak exposure of people to radiation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It takes into account the antenna feedline loss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itchFamily="18" charset="0"/>
              </a:rPr>
              <a:t>It takes into account the thermal effects of the final amplifier</a:t>
            </a:r>
          </a:p>
        </p:txBody>
      </p:sp>
    </p:spTree>
    <p:extLst>
      <p:ext uri="{BB962C8B-B14F-4D97-AF65-F5344CB8AC3E}">
        <p14:creationId xmlns:p14="http://schemas.microsoft.com/office/powerpoint/2010/main" val="215892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6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6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D52C508-63EE-45E3-A2DD-877FD90887D9}" type="slidenum">
              <a:rPr lang="en-US" altLang="en-US" smtClean="0">
                <a:latin typeface="Times New Roman" pitchFamily="18" charset="0"/>
              </a:rPr>
              <a:pPr eaLnBrk="1" hangingPunct="1"/>
              <a:t>71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T0C07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itchFamily="18" charset="0"/>
              </a:rPr>
              <a:t>What could happen if a person accidentally 			touched your antenna while you were 				transmitting?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133600"/>
            <a:ext cx="7696200" cy="3048000"/>
          </a:xfrm>
        </p:spPr>
        <p:txBody>
          <a:bodyPr/>
          <a:lstStyle/>
          <a:p>
            <a:pPr marL="990600" lvl="1" indent="-533400">
              <a:buFontTx/>
              <a:buAutoNum type="alphaUcPeriod"/>
              <a:tabLst>
                <a:tab pos="1543050" algn="l"/>
              </a:tabLst>
            </a:pPr>
            <a:r>
              <a:rPr lang="en-US" altLang="en-US" smtClean="0">
                <a:latin typeface="Rockwell" pitchFamily="18" charset="0"/>
              </a:rPr>
              <a:t>Touching the antenna could cause television interference </a:t>
            </a:r>
          </a:p>
          <a:p>
            <a:pPr marL="990600" lvl="1" indent="-533400">
              <a:buFontTx/>
              <a:buAutoNum type="alphaUcPeriod"/>
              <a:tabLst>
                <a:tab pos="1543050" algn="l"/>
              </a:tabLst>
            </a:pPr>
            <a:r>
              <a:rPr lang="en-US" altLang="en-US" smtClean="0">
                <a:latin typeface="Rockwell" pitchFamily="18" charset="0"/>
              </a:rPr>
              <a:t>They might receive a painful RF burn </a:t>
            </a:r>
          </a:p>
          <a:p>
            <a:pPr marL="990600" lvl="1" indent="-533400">
              <a:buFontTx/>
              <a:buAutoNum type="alphaUcPeriod"/>
              <a:tabLst>
                <a:tab pos="1543050" algn="l"/>
              </a:tabLst>
            </a:pPr>
            <a:r>
              <a:rPr lang="en-US" altLang="en-US" smtClean="0">
                <a:latin typeface="Rockwell" pitchFamily="18" charset="0"/>
              </a:rPr>
              <a:t>They might develop radiation poisoning</a:t>
            </a:r>
            <a:r>
              <a:rPr lang="en-US" altLang="en-US" smtClean="0"/>
              <a:t> </a:t>
            </a:r>
            <a:endParaRPr lang="en-US" altLang="en-US" smtClean="0">
              <a:latin typeface="Rockwell" pitchFamily="18" charset="0"/>
            </a:endParaRPr>
          </a:p>
          <a:p>
            <a:pPr marL="990600" lvl="1" indent="-533400">
              <a:buFontTx/>
              <a:buAutoNum type="alphaUcPeriod"/>
              <a:tabLst>
                <a:tab pos="1543050" algn="l"/>
              </a:tabLst>
            </a:pPr>
            <a:r>
              <a:rPr lang="en-US" altLang="en-US" smtClean="0">
                <a:latin typeface="Rockwell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2102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6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6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latin typeface="Rockwell" pitchFamily="18" charset="0"/>
              </a:rPr>
              <a:t>Safety First!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0025"/>
            <a:ext cx="9144000" cy="5387975"/>
          </a:xfrm>
        </p:spPr>
        <p:txBody>
          <a:bodyPr/>
          <a:lstStyle/>
          <a:p>
            <a:pPr lvl="1" eaLnBrk="1" hangingPunct="1"/>
            <a:r>
              <a:rPr lang="en-US" altLang="en-US" sz="1600" dirty="0" smtClean="0">
                <a:latin typeface="Rockwell"/>
              </a:rPr>
              <a:t>T0A10</a:t>
            </a:r>
            <a:r>
              <a:rPr lang="en-US" altLang="en-US" sz="1200" dirty="0" smtClean="0">
                <a:latin typeface="Rockwell"/>
              </a:rPr>
              <a:t> </a:t>
            </a:r>
            <a:r>
              <a:rPr lang="en-US" altLang="en-US" sz="1200" dirty="0" smtClean="0"/>
              <a:t> </a:t>
            </a:r>
            <a:r>
              <a:rPr lang="en-US" altLang="en-US" sz="2400" dirty="0" smtClean="0">
                <a:latin typeface="Rockwell" pitchFamily="18" charset="0"/>
              </a:rPr>
              <a:t>If a lead-acid storage battery is charged or discharged </a:t>
            </a:r>
            <a:r>
              <a:rPr lang="en-US" altLang="en-US" sz="2400" b="1" dirty="0" smtClean="0">
                <a:latin typeface="Rockwell" pitchFamily="18" charset="0"/>
              </a:rPr>
              <a:t>too quickly</a:t>
            </a:r>
            <a:r>
              <a:rPr lang="en-US" altLang="en-US" sz="2400" dirty="0" smtClean="0">
                <a:latin typeface="Rockwell" pitchFamily="18" charset="0"/>
              </a:rPr>
              <a:t> it could overheat and give off flammable gas or explode</a:t>
            </a:r>
          </a:p>
          <a:p>
            <a:pPr lvl="1" eaLnBrk="1" hangingPunct="1"/>
            <a:endParaRPr lang="en-US" altLang="en-US" sz="2400" dirty="0" smtClean="0">
              <a:latin typeface="Rockwell" pitchFamily="18" charset="0"/>
            </a:endParaRPr>
          </a:p>
          <a:p>
            <a:pPr lvl="1" eaLnBrk="1" hangingPunct="1"/>
            <a:r>
              <a:rPr lang="en-US" altLang="en-US" sz="1600" dirty="0" smtClean="0">
                <a:latin typeface="Rockwell"/>
              </a:rPr>
              <a:t>T0A01</a:t>
            </a:r>
            <a:r>
              <a:rPr lang="en-US" altLang="en-US" sz="1200" dirty="0" smtClean="0"/>
              <a:t>  </a:t>
            </a:r>
            <a:r>
              <a:rPr lang="en-US" altLang="en-US" sz="2400" b="1" dirty="0" smtClean="0">
                <a:latin typeface="Rockwell" pitchFamily="18" charset="0"/>
              </a:rPr>
              <a:t>Shortin</a:t>
            </a:r>
            <a:r>
              <a:rPr lang="en-US" altLang="en-US" sz="2400" dirty="0" smtClean="0">
                <a:latin typeface="Rockwell" pitchFamily="18" charset="0"/>
              </a:rPr>
              <a:t>g the terminals of a  12-volt storage battery can cause burns, fire, or an explosion.</a:t>
            </a:r>
          </a:p>
          <a:p>
            <a:pPr lvl="1" eaLnBrk="1" hangingPunct="1"/>
            <a:endParaRPr lang="en-US" altLang="en-US" sz="1200" dirty="0" smtClean="0">
              <a:latin typeface="Rockwell" pitchFamily="18" charset="0"/>
            </a:endParaRPr>
          </a:p>
          <a:p>
            <a:pPr lvl="1" eaLnBrk="1" hangingPunct="1"/>
            <a:r>
              <a:rPr lang="en-US" altLang="en-US" sz="1600" dirty="0" smtClean="0">
                <a:latin typeface="Rockwell" pitchFamily="18" charset="0"/>
              </a:rPr>
              <a:t>T0A09 </a:t>
            </a:r>
            <a:r>
              <a:rPr lang="en-US" altLang="en-US" sz="2000" dirty="0" smtClean="0">
                <a:latin typeface="Rockwell" pitchFamily="18" charset="0"/>
              </a:rPr>
              <a:t> </a:t>
            </a:r>
            <a:r>
              <a:rPr lang="en-US" altLang="en-US" sz="2400" dirty="0" smtClean="0">
                <a:latin typeface="Rockwell" pitchFamily="18" charset="0"/>
              </a:rPr>
              <a:t>A </a:t>
            </a:r>
            <a:r>
              <a:rPr lang="en-US" altLang="en-US" sz="2400" b="1" dirty="0" smtClean="0">
                <a:latin typeface="Rockwell" pitchFamily="18" charset="0"/>
              </a:rPr>
              <a:t>hazard</a:t>
            </a:r>
            <a:r>
              <a:rPr lang="en-US" altLang="en-US" sz="2400" dirty="0" smtClean="0">
                <a:latin typeface="Rockwell" pitchFamily="18" charset="0"/>
              </a:rPr>
              <a:t> is presented by a conventional 12-volt storage battery with its </a:t>
            </a:r>
            <a:r>
              <a:rPr lang="en-US" altLang="en-US" sz="2400" b="1" dirty="0" smtClean="0">
                <a:latin typeface="Rockwell" pitchFamily="18" charset="0"/>
              </a:rPr>
              <a:t>explosive gas </a:t>
            </a:r>
            <a:r>
              <a:rPr lang="en-US" altLang="en-US" sz="2400" dirty="0" smtClean="0">
                <a:latin typeface="Rockwell" pitchFamily="18" charset="0"/>
              </a:rPr>
              <a:t>that can collect if not properly vented.</a:t>
            </a:r>
          </a:p>
          <a:p>
            <a:pPr lvl="1" eaLnBrk="1" hangingPunct="1"/>
            <a:r>
              <a:rPr lang="en-US" altLang="en-US" sz="1600" dirty="0" smtClean="0">
                <a:latin typeface="Rockwell" pitchFamily="18" charset="0"/>
              </a:rPr>
              <a:t>T0B09</a:t>
            </a:r>
            <a:r>
              <a:rPr lang="en-US" altLang="en-US" dirty="0" smtClean="0">
                <a:latin typeface="Rockwell" pitchFamily="18" charset="0"/>
              </a:rPr>
              <a:t>  </a:t>
            </a:r>
            <a:r>
              <a:rPr lang="en-US" altLang="en-US" sz="2400" dirty="0" smtClean="0">
                <a:latin typeface="Rockwell" pitchFamily="18" charset="0"/>
              </a:rPr>
              <a:t>You should </a:t>
            </a:r>
            <a:r>
              <a:rPr lang="en-US" altLang="en-US" sz="2400" b="1" dirty="0" smtClean="0">
                <a:latin typeface="Rockwell" pitchFamily="18" charset="0"/>
              </a:rPr>
              <a:t>avoid attaching </a:t>
            </a:r>
            <a:r>
              <a:rPr lang="en-US" altLang="en-US" sz="2400" dirty="0" smtClean="0">
                <a:latin typeface="Rockwell" pitchFamily="18" charset="0"/>
              </a:rPr>
              <a:t>an antenna to a utility pole as the antenna could contact high-voltage power wires</a:t>
            </a:r>
            <a:r>
              <a:rPr lang="en-US" altLang="en-US" sz="2000" dirty="0" smtClean="0">
                <a:latin typeface="Rockwell" pitchFamily="18" charset="0"/>
              </a:rPr>
              <a:t>.</a:t>
            </a:r>
          </a:p>
          <a:p>
            <a:pPr lvl="4" eaLnBrk="1" hangingPunct="1"/>
            <a:r>
              <a:rPr lang="en-US" altLang="en-US" b="1" dirty="0" smtClean="0">
                <a:solidFill>
                  <a:srgbClr val="FF0000"/>
                </a:solidFill>
                <a:latin typeface="Rockwell" pitchFamily="18" charset="0"/>
              </a:rPr>
              <a:t>And it may be illegal to do</a:t>
            </a:r>
          </a:p>
          <a:p>
            <a:pPr lvl="1" eaLnBrk="1" hangingPunct="1"/>
            <a:endParaRPr lang="en-US" altLang="en-US" sz="2400" dirty="0" smtClean="0">
              <a:latin typeface="Rockwell" pitchFamily="18" charset="0"/>
            </a:endParaRPr>
          </a:p>
          <a:p>
            <a:pPr lvl="1" eaLnBrk="1" hangingPunct="1"/>
            <a:endParaRPr lang="en-US" altLang="en-US" sz="1200" dirty="0" smtClean="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6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latin typeface="Rockwell" pitchFamily="18" charset="0"/>
              </a:rPr>
              <a:t>Safety First!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45" y="1508751"/>
            <a:ext cx="9136255" cy="5349250"/>
          </a:xfrm>
        </p:spPr>
        <p:txBody>
          <a:bodyPr/>
          <a:lstStyle/>
          <a:p>
            <a:pPr lvl="1" eaLnBrk="1" hangingPunct="1"/>
            <a:r>
              <a:rPr lang="en-US" altLang="en-US" sz="1600" dirty="0" smtClean="0">
                <a:latin typeface="Rockwell" pitchFamily="18" charset="0"/>
              </a:rPr>
              <a:t>T0B04 </a:t>
            </a:r>
            <a:r>
              <a:rPr lang="en-US" altLang="en-US" sz="2000" dirty="0" smtClean="0">
                <a:latin typeface="Rockwell" pitchFamily="18" charset="0"/>
              </a:rPr>
              <a:t> </a:t>
            </a:r>
            <a:r>
              <a:rPr lang="en-US" altLang="en-US" sz="2400" b="1" dirty="0" smtClean="0">
                <a:latin typeface="Rockwell" pitchFamily="18" charset="0"/>
              </a:rPr>
              <a:t>Looking for </a:t>
            </a:r>
            <a:r>
              <a:rPr lang="en-US" altLang="en-US" sz="2400" dirty="0" smtClean="0">
                <a:latin typeface="Rockwell" pitchFamily="18" charset="0"/>
              </a:rPr>
              <a:t>and </a:t>
            </a:r>
            <a:r>
              <a:rPr lang="en-US" altLang="en-US" sz="2400" b="1" dirty="0" smtClean="0">
                <a:latin typeface="Rockwell" pitchFamily="18" charset="0"/>
              </a:rPr>
              <a:t>staying clear of any overhead electrical </a:t>
            </a:r>
            <a:r>
              <a:rPr lang="en-US" altLang="en-US" sz="2400" dirty="0" smtClean="0">
                <a:latin typeface="Rockwell" pitchFamily="18" charset="0"/>
              </a:rPr>
              <a:t>wires is an important safety precaution to observe when putting up an antenna tower.</a:t>
            </a:r>
          </a:p>
          <a:p>
            <a:pPr lvl="2" eaLnBrk="1" hangingPunct="1"/>
            <a:r>
              <a:rPr lang="en-US" altLang="en-US" sz="2000" dirty="0" smtClean="0">
                <a:solidFill>
                  <a:srgbClr val="FF0000"/>
                </a:solidFill>
                <a:latin typeface="Rockwell" pitchFamily="18" charset="0"/>
              </a:rPr>
              <a:t>Overhead electrical wires carry more than 120 VAC</a:t>
            </a:r>
          </a:p>
          <a:p>
            <a:pPr lvl="2" eaLnBrk="1" hangingPunct="1"/>
            <a:r>
              <a:rPr lang="en-US" altLang="en-US" sz="2000" dirty="0" smtClean="0">
                <a:solidFill>
                  <a:srgbClr val="FF0000"/>
                </a:solidFill>
                <a:latin typeface="Rockwell" pitchFamily="18" charset="0"/>
              </a:rPr>
              <a:t>Use common sense and think safety first</a:t>
            </a:r>
          </a:p>
          <a:p>
            <a:pPr lvl="2" eaLnBrk="1" hangingPunct="1"/>
            <a:r>
              <a:rPr lang="en-US" altLang="en-US" sz="2000" dirty="0" smtClean="0">
                <a:solidFill>
                  <a:srgbClr val="FF0000"/>
                </a:solidFill>
                <a:latin typeface="Rockwell" pitchFamily="18" charset="0"/>
              </a:rPr>
              <a:t>Have help, don’t work alone</a:t>
            </a:r>
          </a:p>
          <a:p>
            <a:pPr lvl="2" eaLnBrk="1" hangingPunct="1"/>
            <a:r>
              <a:rPr lang="en-US" altLang="en-US" sz="2000" dirty="0" smtClean="0">
                <a:solidFill>
                  <a:srgbClr val="FF0000"/>
                </a:solidFill>
                <a:latin typeface="Rockwell" pitchFamily="18" charset="0"/>
              </a:rPr>
              <a:t>Always look UP first</a:t>
            </a:r>
          </a:p>
          <a:p>
            <a:pPr lvl="1" eaLnBrk="1" hangingPunct="1"/>
            <a:endParaRPr lang="en-US" altLang="en-US" sz="1100" dirty="0" smtClean="0">
              <a:solidFill>
                <a:srgbClr val="FF0000"/>
              </a:solidFill>
              <a:latin typeface="Rockwell" pitchFamily="18" charset="0"/>
            </a:endParaRPr>
          </a:p>
          <a:p>
            <a:pPr lvl="1" eaLnBrk="1" hangingPunct="1"/>
            <a:r>
              <a:rPr lang="en-US" altLang="en-US" sz="1600" dirty="0" smtClean="0">
                <a:latin typeface="Rockwell" pitchFamily="18" charset="0"/>
              </a:rPr>
              <a:t>T0B06</a:t>
            </a:r>
            <a:r>
              <a:rPr lang="en-US" altLang="en-US" dirty="0" smtClean="0">
                <a:latin typeface="Rockwell" pitchFamily="18" charset="0"/>
              </a:rPr>
              <a:t>  </a:t>
            </a:r>
            <a:r>
              <a:rPr lang="en-US" altLang="en-US" sz="2400" dirty="0" smtClean="0">
                <a:latin typeface="Rockwell" pitchFamily="18" charset="0"/>
              </a:rPr>
              <a:t>The </a:t>
            </a:r>
            <a:r>
              <a:rPr lang="en-US" altLang="en-US" sz="2400" b="1" dirty="0" smtClean="0">
                <a:latin typeface="Rockwell" pitchFamily="18" charset="0"/>
              </a:rPr>
              <a:t>minimum safe distance </a:t>
            </a:r>
            <a:r>
              <a:rPr lang="en-US" altLang="en-US" sz="2400" dirty="0" smtClean="0">
                <a:latin typeface="Rockwell" pitchFamily="18" charset="0"/>
              </a:rPr>
              <a:t>to allow from a power line when installing an antenna is to ensure that no part of the antenna can come closer than 10 feet to the power </a:t>
            </a:r>
            <a:r>
              <a:rPr lang="en-US" altLang="en-US" sz="2400" dirty="0">
                <a:latin typeface="Rockwell" pitchFamily="18" charset="0"/>
              </a:rPr>
              <a:t>wires </a:t>
            </a:r>
            <a:r>
              <a:rPr lang="en-US" altLang="en-US" sz="2400" dirty="0" smtClean="0">
                <a:latin typeface="Rockwell" pitchFamily="18" charset="0"/>
              </a:rPr>
              <a:t>if antenna </a:t>
            </a:r>
            <a:r>
              <a:rPr lang="en-US" altLang="en-US" sz="2400" dirty="0">
                <a:latin typeface="Rockwell" pitchFamily="18" charset="0"/>
              </a:rPr>
              <a:t>falls </a:t>
            </a:r>
            <a:r>
              <a:rPr lang="en-US" altLang="en-US" sz="2400" dirty="0" smtClean="0">
                <a:latin typeface="Rockwell" pitchFamily="18" charset="0"/>
              </a:rPr>
              <a:t>unexpectedly.</a:t>
            </a:r>
          </a:p>
          <a:p>
            <a:pPr lvl="2" eaLnBrk="1" hangingPunct="1"/>
            <a:r>
              <a:rPr lang="en-US" altLang="en-US" sz="2000" dirty="0" smtClean="0">
                <a:solidFill>
                  <a:srgbClr val="FF0000"/>
                </a:solidFill>
                <a:latin typeface="Rockwell" pitchFamily="18" charset="0"/>
              </a:rPr>
              <a:t>This is a ‘</a:t>
            </a:r>
            <a:r>
              <a:rPr lang="en-US" altLang="en-US" sz="2000" b="1" dirty="0" smtClean="0">
                <a:solidFill>
                  <a:srgbClr val="FF0000"/>
                </a:solidFill>
                <a:latin typeface="Rockwell" pitchFamily="18" charset="0"/>
              </a:rPr>
              <a:t>minimum</a:t>
            </a:r>
            <a:r>
              <a:rPr lang="en-US" altLang="en-US" sz="2000" dirty="0" smtClean="0">
                <a:solidFill>
                  <a:srgbClr val="FF0000"/>
                </a:solidFill>
                <a:latin typeface="Rockwell" pitchFamily="18" charset="0"/>
              </a:rPr>
              <a:t>’ distance</a:t>
            </a:r>
          </a:p>
          <a:p>
            <a:pPr lvl="2" eaLnBrk="1" hangingPunct="1"/>
            <a:r>
              <a:rPr lang="en-US" altLang="en-US" sz="2000" dirty="0" smtClean="0">
                <a:solidFill>
                  <a:srgbClr val="FF0000"/>
                </a:solidFill>
                <a:latin typeface="Rockwell" pitchFamily="18" charset="0"/>
              </a:rPr>
              <a:t>Keep away from all wires</a:t>
            </a:r>
          </a:p>
          <a:p>
            <a:pPr lvl="2" eaLnBrk="1" hangingPunct="1"/>
            <a:endParaRPr lang="en-US" altLang="en-US" sz="1800" dirty="0" smtClean="0">
              <a:solidFill>
                <a:srgbClr val="FF0000"/>
              </a:solidFill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6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6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6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etition">
  <a:themeElements>
    <a:clrScheme name="Competition 1">
      <a:dk1>
        <a:srgbClr val="000066"/>
      </a:dk1>
      <a:lt1>
        <a:srgbClr val="FFFFFF"/>
      </a:lt1>
      <a:dk2>
        <a:srgbClr val="000066"/>
      </a:dk2>
      <a:lt2>
        <a:srgbClr val="5C1F00"/>
      </a:lt2>
      <a:accent1>
        <a:srgbClr val="FF1515"/>
      </a:accent1>
      <a:accent2>
        <a:srgbClr val="381AEA"/>
      </a:accent2>
      <a:accent3>
        <a:srgbClr val="FFFFFF"/>
      </a:accent3>
      <a:accent4>
        <a:srgbClr val="000056"/>
      </a:accent4>
      <a:accent5>
        <a:srgbClr val="FFAAAA"/>
      </a:accent5>
      <a:accent6>
        <a:srgbClr val="3216D4"/>
      </a:accent6>
      <a:hlink>
        <a:srgbClr val="FFFFFF"/>
      </a:hlink>
      <a:folHlink>
        <a:srgbClr val="0000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66"/>
        </a:dk1>
        <a:lt1>
          <a:srgbClr val="FFFFFF"/>
        </a:lt1>
        <a:dk2>
          <a:srgbClr val="000066"/>
        </a:dk2>
        <a:lt2>
          <a:srgbClr val="5C1F00"/>
        </a:lt2>
        <a:accent1>
          <a:srgbClr val="FF1515"/>
        </a:accent1>
        <a:accent2>
          <a:srgbClr val="381AEA"/>
        </a:accent2>
        <a:accent3>
          <a:srgbClr val="FFFFFF"/>
        </a:accent3>
        <a:accent4>
          <a:srgbClr val="000056"/>
        </a:accent4>
        <a:accent5>
          <a:srgbClr val="FFAAAA"/>
        </a:accent5>
        <a:accent6>
          <a:srgbClr val="3216D4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13827</TotalTime>
  <Words>3861</Words>
  <Application>Microsoft Office PowerPoint</Application>
  <PresentationFormat>On-screen Show (4:3)</PresentationFormat>
  <Paragraphs>522</Paragraphs>
  <Slides>71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Competition</vt:lpstr>
      <vt:lpstr>Technician Licensing Class</vt:lpstr>
      <vt:lpstr>Safety First!</vt:lpstr>
      <vt:lpstr>Safety First!</vt:lpstr>
      <vt:lpstr>Safety First!</vt:lpstr>
      <vt:lpstr>Safety First!</vt:lpstr>
      <vt:lpstr>Safety First!</vt:lpstr>
      <vt:lpstr>Safety First!</vt:lpstr>
      <vt:lpstr>Safety First!</vt:lpstr>
      <vt:lpstr>Safety First!</vt:lpstr>
      <vt:lpstr>Safety First!</vt:lpstr>
      <vt:lpstr>Safety First!</vt:lpstr>
      <vt:lpstr>Safety First!</vt:lpstr>
      <vt:lpstr>Safety First!</vt:lpstr>
      <vt:lpstr>Safety First!</vt:lpstr>
      <vt:lpstr>Safety First!</vt:lpstr>
      <vt:lpstr>Safety First!</vt:lpstr>
      <vt:lpstr>Safety First!</vt:lpstr>
      <vt:lpstr>Safety First!</vt:lpstr>
      <vt:lpstr>Safety First!</vt:lpstr>
      <vt:lpstr>Safety First!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Element 2 Technician Class Question Pool       </vt:lpstr>
      <vt:lpstr>T0A06  What is a good way to guard against electrical   shock at your station?</vt:lpstr>
      <vt:lpstr>T0A03  What is connected to the green wire in a three-  wire electrical AC plug?</vt:lpstr>
      <vt:lpstr>T0A08  What safety equipment should always be    included in home-built equipment that is powered   from 120V AC power circuits?</vt:lpstr>
      <vt:lpstr>T0A04  What is the purpose of a fuse in an electrical   circuit?</vt:lpstr>
      <vt:lpstr>T0A05  Why is it unwise to install a 20-ampere fusein the   place of a 5-ampere fuse?</vt:lpstr>
      <vt:lpstr>T0A11  What kind of hazard might exist in a power    supply when it is turned off and disconnected?</vt:lpstr>
      <vt:lpstr>T7D12  Which of the following precautions should be   taken when measuring high voltage with a    voltmeter?</vt:lpstr>
      <vt:lpstr>T0A02  How does current flowing through the body cause   a health hazard?</vt:lpstr>
      <vt:lpstr>T2C02  What is one way to recharge a 12-volt lead-acid   Station battery if the commercial power is out?</vt:lpstr>
      <vt:lpstr>T0A10  What can happen if a lead-acid storage battery is   charged or discharged too quickly?</vt:lpstr>
      <vt:lpstr>T0A01  Which of the following is a safety hazard of  a 12   voltage storage battery?</vt:lpstr>
      <vt:lpstr>T0A09  What kind of hazard is presented by a     conventional 12-volt storage battery?</vt:lpstr>
      <vt:lpstr>T0B04  Which of the following is an important safety   precaution to observe when putting up an antenna   tower?</vt:lpstr>
      <vt:lpstr>T0B06  What is the minimum safe distance from a power   line to allow when installing an antenna?</vt:lpstr>
      <vt:lpstr>T0B09  Why should you avoid attaching an antenna to a   utility pole?</vt:lpstr>
      <vt:lpstr>T0B02  What is a good precaution to observe before    climbing an antenna tower?</vt:lpstr>
      <vt:lpstr>T0B03  Under what circumstances is it safe to climb a   tower without a helper or observer?</vt:lpstr>
      <vt:lpstr>T0B01  When should members of a tower work team   wear a hard hat and safety glasses?</vt:lpstr>
      <vt:lpstr>T0B05  What is the purpose of a gin pole?</vt:lpstr>
      <vt:lpstr>T0B07  Which of the following is an important safety rule   to remember when using a crank-up tower?</vt:lpstr>
      <vt:lpstr>T0B11  Which of the following establishes grounding   requirements for an amateur radio tower or    antenna?</vt:lpstr>
      <vt:lpstr>T0B08  What is considered to be a proper grounding   method for a tower?</vt:lpstr>
      <vt:lpstr>T4A08  Which type of conductor is best to use for RF   grounding?</vt:lpstr>
      <vt:lpstr>T0B12  Which of the following is good practice when   installing ground wires on a tower for  lightning   protection?</vt:lpstr>
      <vt:lpstr>T0B10  Which of the following is true concerning    grounding conductors used for lightning    protection?</vt:lpstr>
      <vt:lpstr>T0A07  Which of these precautions should be taken when   installing devices for lightning protection in a    coaxial cable feedline?</vt:lpstr>
      <vt:lpstr>T0C04  What factors affect the RF exposure of people   near an amateur station antenna?</vt:lpstr>
      <vt:lpstr>T0C05  Why do exposure limits vary with frequency?</vt:lpstr>
      <vt:lpstr>T0C02  Which of the following frequencies has the    lowest Maximum Permissible Exposure limit?</vt:lpstr>
      <vt:lpstr>T0C03  What is the maximum power level that an    amateur radio station may use at VHF frequencies   before an RF exposure evaluation is required?</vt:lpstr>
      <vt:lpstr>T0C01  What type of radiation are VHF and UHF radio   signals?</vt:lpstr>
      <vt:lpstr>T0C06  Which of the following is an acceptable method   to determine that your station complies with FCC   RF exposure regulations?</vt:lpstr>
      <vt:lpstr>T0C08  Which of the following actions might amateur   operators take to prevent exposure to RF    radiation in excess of FCC-supplied limits?</vt:lpstr>
      <vt:lpstr>T0C09  How can you make sure your station stays in   compliance with RF safety regulations?</vt:lpstr>
      <vt:lpstr>T0C11  What is the definition of duty cycle during the   averaging time for RF exposure?</vt:lpstr>
      <vt:lpstr>T0C12  How does RF radiation differ from ionizing    radiation (radioactivity)?</vt:lpstr>
      <vt:lpstr>T0C13  If the averaging time for exposure is 6 minutes, how much   power density is permitted if the signal is present for 3 minutes   and absent for 3 minutes rather than being present for the entire   6 minutes?</vt:lpstr>
      <vt:lpstr>T0C10  Why is duty cycle one of the factors used to    determine safe RF radiation exposure levels?</vt:lpstr>
      <vt:lpstr>T0C07  What could happen if a person accidentally    touched your antenna while you were     transmitting?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Amateur Radio Technician Class Element 2 Course Presentation</dc:title>
  <dc:creator>K3DIO</dc:creator>
  <dc:description>http://www.K3DIO.Com</dc:description>
  <cp:lastModifiedBy>John Michael Doherty</cp:lastModifiedBy>
  <cp:revision>317</cp:revision>
  <cp:lastPrinted>2011-01-14T19:08:18Z</cp:lastPrinted>
  <dcterms:created xsi:type="dcterms:W3CDTF">2006-06-22T17:50:50Z</dcterms:created>
  <dcterms:modified xsi:type="dcterms:W3CDTF">2015-01-06T18:22:21Z</dcterms:modified>
</cp:coreProperties>
</file>