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8" r:id="rId3"/>
    <p:sldId id="269" r:id="rId4"/>
    <p:sldId id="285" r:id="rId5"/>
    <p:sldId id="281" r:id="rId6"/>
    <p:sldId id="284" r:id="rId7"/>
    <p:sldId id="267" r:id="rId8"/>
    <p:sldId id="287" r:id="rId9"/>
    <p:sldId id="282" r:id="rId10"/>
    <p:sldId id="283" r:id="rId11"/>
    <p:sldId id="256" r:id="rId12"/>
    <p:sldId id="266" r:id="rId13"/>
    <p:sldId id="261" r:id="rId14"/>
    <p:sldId id="265"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05D24-704B-4A17-86F2-11206ADE10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4A8D81-05F7-49D2-BAFE-B8E02A96A1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96CFCD-2060-4A78-AEBC-0FF872048DBA}"/>
              </a:ext>
            </a:extLst>
          </p:cNvPr>
          <p:cNvSpPr>
            <a:spLocks noGrp="1"/>
          </p:cNvSpPr>
          <p:nvPr>
            <p:ph type="dt" sz="half" idx="10"/>
          </p:nvPr>
        </p:nvSpPr>
        <p:spPr/>
        <p:txBody>
          <a:bodyPr/>
          <a:lstStyle/>
          <a:p>
            <a:fld id="{05B068C8-4E35-42A3-A9BE-43F0A3E1F020}" type="datetimeFigureOut">
              <a:rPr lang="en-US" smtClean="0"/>
              <a:t>1/16/2021</a:t>
            </a:fld>
            <a:endParaRPr lang="en-US"/>
          </a:p>
        </p:txBody>
      </p:sp>
      <p:sp>
        <p:nvSpPr>
          <p:cNvPr id="5" name="Footer Placeholder 4">
            <a:extLst>
              <a:ext uri="{FF2B5EF4-FFF2-40B4-BE49-F238E27FC236}">
                <a16:creationId xmlns:a16="http://schemas.microsoft.com/office/drawing/2014/main" id="{032C6A7B-B6E5-4C38-8FC4-756A97EAE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07F74-F85C-413F-A7C2-B2285D756667}"/>
              </a:ext>
            </a:extLst>
          </p:cNvPr>
          <p:cNvSpPr>
            <a:spLocks noGrp="1"/>
          </p:cNvSpPr>
          <p:nvPr>
            <p:ph type="sldNum" sz="quarter" idx="12"/>
          </p:nvPr>
        </p:nvSpPr>
        <p:spPr/>
        <p:txBody>
          <a:bodyPr/>
          <a:lstStyle/>
          <a:p>
            <a:fld id="{8A0412AF-5C87-4BB6-8E3D-C2D3A4B17E20}" type="slidenum">
              <a:rPr lang="en-US" smtClean="0"/>
              <a:t>‹#›</a:t>
            </a:fld>
            <a:endParaRPr lang="en-US"/>
          </a:p>
        </p:txBody>
      </p:sp>
    </p:spTree>
    <p:extLst>
      <p:ext uri="{BB962C8B-B14F-4D97-AF65-F5344CB8AC3E}">
        <p14:creationId xmlns:p14="http://schemas.microsoft.com/office/powerpoint/2010/main" val="316864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E5C9-6EE9-4DF5-A0E5-0D65D13AF3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A89AA8-8176-4C6B-82B3-72E3C418AC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18A33-C24C-4782-90F0-EA79A92096BD}"/>
              </a:ext>
            </a:extLst>
          </p:cNvPr>
          <p:cNvSpPr>
            <a:spLocks noGrp="1"/>
          </p:cNvSpPr>
          <p:nvPr>
            <p:ph type="dt" sz="half" idx="10"/>
          </p:nvPr>
        </p:nvSpPr>
        <p:spPr/>
        <p:txBody>
          <a:bodyPr/>
          <a:lstStyle/>
          <a:p>
            <a:fld id="{05B068C8-4E35-42A3-A9BE-43F0A3E1F020}" type="datetimeFigureOut">
              <a:rPr lang="en-US" smtClean="0"/>
              <a:t>1/16/2021</a:t>
            </a:fld>
            <a:endParaRPr lang="en-US"/>
          </a:p>
        </p:txBody>
      </p:sp>
      <p:sp>
        <p:nvSpPr>
          <p:cNvPr id="5" name="Footer Placeholder 4">
            <a:extLst>
              <a:ext uri="{FF2B5EF4-FFF2-40B4-BE49-F238E27FC236}">
                <a16:creationId xmlns:a16="http://schemas.microsoft.com/office/drawing/2014/main" id="{44C2F9A0-3D89-44D2-A5BD-843962574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8BA3E-74D0-44BA-B144-8D4154A9139B}"/>
              </a:ext>
            </a:extLst>
          </p:cNvPr>
          <p:cNvSpPr>
            <a:spLocks noGrp="1"/>
          </p:cNvSpPr>
          <p:nvPr>
            <p:ph type="sldNum" sz="quarter" idx="12"/>
          </p:nvPr>
        </p:nvSpPr>
        <p:spPr/>
        <p:txBody>
          <a:bodyPr/>
          <a:lstStyle/>
          <a:p>
            <a:fld id="{8A0412AF-5C87-4BB6-8E3D-C2D3A4B17E20}" type="slidenum">
              <a:rPr lang="en-US" smtClean="0"/>
              <a:t>‹#›</a:t>
            </a:fld>
            <a:endParaRPr lang="en-US"/>
          </a:p>
        </p:txBody>
      </p:sp>
    </p:spTree>
    <p:extLst>
      <p:ext uri="{BB962C8B-B14F-4D97-AF65-F5344CB8AC3E}">
        <p14:creationId xmlns:p14="http://schemas.microsoft.com/office/powerpoint/2010/main" val="185167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9EA79C-DF9C-43BC-851C-568132317B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F98643-166A-4A9F-A61A-665F372A6A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4C6F7-C4F8-4FBE-946F-C36ADB176679}"/>
              </a:ext>
            </a:extLst>
          </p:cNvPr>
          <p:cNvSpPr>
            <a:spLocks noGrp="1"/>
          </p:cNvSpPr>
          <p:nvPr>
            <p:ph type="dt" sz="half" idx="10"/>
          </p:nvPr>
        </p:nvSpPr>
        <p:spPr/>
        <p:txBody>
          <a:bodyPr/>
          <a:lstStyle/>
          <a:p>
            <a:fld id="{05B068C8-4E35-42A3-A9BE-43F0A3E1F020}" type="datetimeFigureOut">
              <a:rPr lang="en-US" smtClean="0"/>
              <a:t>1/16/2021</a:t>
            </a:fld>
            <a:endParaRPr lang="en-US"/>
          </a:p>
        </p:txBody>
      </p:sp>
      <p:sp>
        <p:nvSpPr>
          <p:cNvPr id="5" name="Footer Placeholder 4">
            <a:extLst>
              <a:ext uri="{FF2B5EF4-FFF2-40B4-BE49-F238E27FC236}">
                <a16:creationId xmlns:a16="http://schemas.microsoft.com/office/drawing/2014/main" id="{64E9BE58-7274-4AFF-B61C-D1A31FBA2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3649D-D698-4E25-9768-BBB6A9802D86}"/>
              </a:ext>
            </a:extLst>
          </p:cNvPr>
          <p:cNvSpPr>
            <a:spLocks noGrp="1"/>
          </p:cNvSpPr>
          <p:nvPr>
            <p:ph type="sldNum" sz="quarter" idx="12"/>
          </p:nvPr>
        </p:nvSpPr>
        <p:spPr/>
        <p:txBody>
          <a:bodyPr/>
          <a:lstStyle/>
          <a:p>
            <a:fld id="{8A0412AF-5C87-4BB6-8E3D-C2D3A4B17E20}" type="slidenum">
              <a:rPr lang="en-US" smtClean="0"/>
              <a:t>‹#›</a:t>
            </a:fld>
            <a:endParaRPr lang="en-US"/>
          </a:p>
        </p:txBody>
      </p:sp>
    </p:spTree>
    <p:extLst>
      <p:ext uri="{BB962C8B-B14F-4D97-AF65-F5344CB8AC3E}">
        <p14:creationId xmlns:p14="http://schemas.microsoft.com/office/powerpoint/2010/main" val="83622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3288B-CE6B-43C6-9227-011C0F8616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191D9B-5A76-403F-8451-ADA600F687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8AF33-C27A-4B7E-8975-7B0ACD056550}"/>
              </a:ext>
            </a:extLst>
          </p:cNvPr>
          <p:cNvSpPr>
            <a:spLocks noGrp="1"/>
          </p:cNvSpPr>
          <p:nvPr>
            <p:ph type="dt" sz="half" idx="10"/>
          </p:nvPr>
        </p:nvSpPr>
        <p:spPr/>
        <p:txBody>
          <a:bodyPr/>
          <a:lstStyle/>
          <a:p>
            <a:fld id="{05B068C8-4E35-42A3-A9BE-43F0A3E1F020}" type="datetimeFigureOut">
              <a:rPr lang="en-US" smtClean="0"/>
              <a:t>1/16/2021</a:t>
            </a:fld>
            <a:endParaRPr lang="en-US"/>
          </a:p>
        </p:txBody>
      </p:sp>
      <p:sp>
        <p:nvSpPr>
          <p:cNvPr id="5" name="Footer Placeholder 4">
            <a:extLst>
              <a:ext uri="{FF2B5EF4-FFF2-40B4-BE49-F238E27FC236}">
                <a16:creationId xmlns:a16="http://schemas.microsoft.com/office/drawing/2014/main" id="{114D762C-D10C-4EA7-9B5B-F6069B8E2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8D8C1-D119-4B20-A3BA-C9E5ADD65EEB}"/>
              </a:ext>
            </a:extLst>
          </p:cNvPr>
          <p:cNvSpPr>
            <a:spLocks noGrp="1"/>
          </p:cNvSpPr>
          <p:nvPr>
            <p:ph type="sldNum" sz="quarter" idx="12"/>
          </p:nvPr>
        </p:nvSpPr>
        <p:spPr/>
        <p:txBody>
          <a:bodyPr/>
          <a:lstStyle/>
          <a:p>
            <a:fld id="{8A0412AF-5C87-4BB6-8E3D-C2D3A4B17E20}" type="slidenum">
              <a:rPr lang="en-US" smtClean="0"/>
              <a:t>‹#›</a:t>
            </a:fld>
            <a:endParaRPr lang="en-US"/>
          </a:p>
        </p:txBody>
      </p:sp>
    </p:spTree>
    <p:extLst>
      <p:ext uri="{BB962C8B-B14F-4D97-AF65-F5344CB8AC3E}">
        <p14:creationId xmlns:p14="http://schemas.microsoft.com/office/powerpoint/2010/main" val="96071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A10C-AFC2-40F6-9322-2BF18DC054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F2022C-2BEF-49E0-993B-7245C4715C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26D653-6958-4ED1-A6B4-E321D05C03D0}"/>
              </a:ext>
            </a:extLst>
          </p:cNvPr>
          <p:cNvSpPr>
            <a:spLocks noGrp="1"/>
          </p:cNvSpPr>
          <p:nvPr>
            <p:ph type="dt" sz="half" idx="10"/>
          </p:nvPr>
        </p:nvSpPr>
        <p:spPr/>
        <p:txBody>
          <a:bodyPr/>
          <a:lstStyle/>
          <a:p>
            <a:fld id="{05B068C8-4E35-42A3-A9BE-43F0A3E1F020}" type="datetimeFigureOut">
              <a:rPr lang="en-US" smtClean="0"/>
              <a:t>1/16/2021</a:t>
            </a:fld>
            <a:endParaRPr lang="en-US"/>
          </a:p>
        </p:txBody>
      </p:sp>
      <p:sp>
        <p:nvSpPr>
          <p:cNvPr id="5" name="Footer Placeholder 4">
            <a:extLst>
              <a:ext uri="{FF2B5EF4-FFF2-40B4-BE49-F238E27FC236}">
                <a16:creationId xmlns:a16="http://schemas.microsoft.com/office/drawing/2014/main" id="{B43D2C39-4A7A-4A77-91BC-1A517C0D1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30E28-D6F4-43BD-B2CB-AD4F85C0ACFA}"/>
              </a:ext>
            </a:extLst>
          </p:cNvPr>
          <p:cNvSpPr>
            <a:spLocks noGrp="1"/>
          </p:cNvSpPr>
          <p:nvPr>
            <p:ph type="sldNum" sz="quarter" idx="12"/>
          </p:nvPr>
        </p:nvSpPr>
        <p:spPr/>
        <p:txBody>
          <a:bodyPr/>
          <a:lstStyle/>
          <a:p>
            <a:fld id="{8A0412AF-5C87-4BB6-8E3D-C2D3A4B17E20}" type="slidenum">
              <a:rPr lang="en-US" smtClean="0"/>
              <a:t>‹#›</a:t>
            </a:fld>
            <a:endParaRPr lang="en-US"/>
          </a:p>
        </p:txBody>
      </p:sp>
    </p:spTree>
    <p:extLst>
      <p:ext uri="{BB962C8B-B14F-4D97-AF65-F5344CB8AC3E}">
        <p14:creationId xmlns:p14="http://schemas.microsoft.com/office/powerpoint/2010/main" val="213841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E60DE-E722-48C0-982B-8AB6D2E2DA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6177DB-F74D-4BD5-AF24-179DEA9480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7C3391-0C80-44E1-B22F-F1DC42E4DD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3F0067-F7D9-4ACA-A77F-DF2ED43FBEC8}"/>
              </a:ext>
            </a:extLst>
          </p:cNvPr>
          <p:cNvSpPr>
            <a:spLocks noGrp="1"/>
          </p:cNvSpPr>
          <p:nvPr>
            <p:ph type="dt" sz="half" idx="10"/>
          </p:nvPr>
        </p:nvSpPr>
        <p:spPr/>
        <p:txBody>
          <a:bodyPr/>
          <a:lstStyle/>
          <a:p>
            <a:fld id="{05B068C8-4E35-42A3-A9BE-43F0A3E1F020}" type="datetimeFigureOut">
              <a:rPr lang="en-US" smtClean="0"/>
              <a:t>1/16/2021</a:t>
            </a:fld>
            <a:endParaRPr lang="en-US"/>
          </a:p>
        </p:txBody>
      </p:sp>
      <p:sp>
        <p:nvSpPr>
          <p:cNvPr id="6" name="Footer Placeholder 5">
            <a:extLst>
              <a:ext uri="{FF2B5EF4-FFF2-40B4-BE49-F238E27FC236}">
                <a16:creationId xmlns:a16="http://schemas.microsoft.com/office/drawing/2014/main" id="{84958419-B355-4D06-93CD-138858625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C54159-C020-40F3-B755-DA2F3C2F03D1}"/>
              </a:ext>
            </a:extLst>
          </p:cNvPr>
          <p:cNvSpPr>
            <a:spLocks noGrp="1"/>
          </p:cNvSpPr>
          <p:nvPr>
            <p:ph type="sldNum" sz="quarter" idx="12"/>
          </p:nvPr>
        </p:nvSpPr>
        <p:spPr/>
        <p:txBody>
          <a:bodyPr/>
          <a:lstStyle/>
          <a:p>
            <a:fld id="{8A0412AF-5C87-4BB6-8E3D-C2D3A4B17E20}" type="slidenum">
              <a:rPr lang="en-US" smtClean="0"/>
              <a:t>‹#›</a:t>
            </a:fld>
            <a:endParaRPr lang="en-US"/>
          </a:p>
        </p:txBody>
      </p:sp>
    </p:spTree>
    <p:extLst>
      <p:ext uri="{BB962C8B-B14F-4D97-AF65-F5344CB8AC3E}">
        <p14:creationId xmlns:p14="http://schemas.microsoft.com/office/powerpoint/2010/main" val="723303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11814-52EA-49E1-9867-F3C864D1BF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82F205-47A2-45F2-955A-5FD2D79548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667D7-3FCE-4381-9E09-30FA174B32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1CA260-70BC-469D-91FE-5ED1B4D2B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F55E5E-09FC-4E16-822D-A4E55E4922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9CECAA-23DE-4B36-BF48-66C3005AF83B}"/>
              </a:ext>
            </a:extLst>
          </p:cNvPr>
          <p:cNvSpPr>
            <a:spLocks noGrp="1"/>
          </p:cNvSpPr>
          <p:nvPr>
            <p:ph type="dt" sz="half" idx="10"/>
          </p:nvPr>
        </p:nvSpPr>
        <p:spPr/>
        <p:txBody>
          <a:bodyPr/>
          <a:lstStyle/>
          <a:p>
            <a:fld id="{05B068C8-4E35-42A3-A9BE-43F0A3E1F020}" type="datetimeFigureOut">
              <a:rPr lang="en-US" smtClean="0"/>
              <a:t>1/16/2021</a:t>
            </a:fld>
            <a:endParaRPr lang="en-US"/>
          </a:p>
        </p:txBody>
      </p:sp>
      <p:sp>
        <p:nvSpPr>
          <p:cNvPr id="8" name="Footer Placeholder 7">
            <a:extLst>
              <a:ext uri="{FF2B5EF4-FFF2-40B4-BE49-F238E27FC236}">
                <a16:creationId xmlns:a16="http://schemas.microsoft.com/office/drawing/2014/main" id="{60180F05-FCDC-42EC-A835-2B1156B374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B9DE0E-5158-42D6-B35A-43B90EE58EBC}"/>
              </a:ext>
            </a:extLst>
          </p:cNvPr>
          <p:cNvSpPr>
            <a:spLocks noGrp="1"/>
          </p:cNvSpPr>
          <p:nvPr>
            <p:ph type="sldNum" sz="quarter" idx="12"/>
          </p:nvPr>
        </p:nvSpPr>
        <p:spPr/>
        <p:txBody>
          <a:bodyPr/>
          <a:lstStyle/>
          <a:p>
            <a:fld id="{8A0412AF-5C87-4BB6-8E3D-C2D3A4B17E20}" type="slidenum">
              <a:rPr lang="en-US" smtClean="0"/>
              <a:t>‹#›</a:t>
            </a:fld>
            <a:endParaRPr lang="en-US"/>
          </a:p>
        </p:txBody>
      </p:sp>
    </p:spTree>
    <p:extLst>
      <p:ext uri="{BB962C8B-B14F-4D97-AF65-F5344CB8AC3E}">
        <p14:creationId xmlns:p14="http://schemas.microsoft.com/office/powerpoint/2010/main" val="121865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83D3F-7C01-4F77-95CC-199673A373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EB1933-90D8-4BE5-A946-BB992E13EC03}"/>
              </a:ext>
            </a:extLst>
          </p:cNvPr>
          <p:cNvSpPr>
            <a:spLocks noGrp="1"/>
          </p:cNvSpPr>
          <p:nvPr>
            <p:ph type="dt" sz="half" idx="10"/>
          </p:nvPr>
        </p:nvSpPr>
        <p:spPr/>
        <p:txBody>
          <a:bodyPr/>
          <a:lstStyle/>
          <a:p>
            <a:fld id="{05B068C8-4E35-42A3-A9BE-43F0A3E1F020}" type="datetimeFigureOut">
              <a:rPr lang="en-US" smtClean="0"/>
              <a:t>1/16/2021</a:t>
            </a:fld>
            <a:endParaRPr lang="en-US"/>
          </a:p>
        </p:txBody>
      </p:sp>
      <p:sp>
        <p:nvSpPr>
          <p:cNvPr id="4" name="Footer Placeholder 3">
            <a:extLst>
              <a:ext uri="{FF2B5EF4-FFF2-40B4-BE49-F238E27FC236}">
                <a16:creationId xmlns:a16="http://schemas.microsoft.com/office/drawing/2014/main" id="{ED897B41-E3A6-4875-ACA3-999076BE3A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614CB1-E176-44D3-816B-0487BAE300BA}"/>
              </a:ext>
            </a:extLst>
          </p:cNvPr>
          <p:cNvSpPr>
            <a:spLocks noGrp="1"/>
          </p:cNvSpPr>
          <p:nvPr>
            <p:ph type="sldNum" sz="quarter" idx="12"/>
          </p:nvPr>
        </p:nvSpPr>
        <p:spPr/>
        <p:txBody>
          <a:bodyPr/>
          <a:lstStyle/>
          <a:p>
            <a:fld id="{8A0412AF-5C87-4BB6-8E3D-C2D3A4B17E20}" type="slidenum">
              <a:rPr lang="en-US" smtClean="0"/>
              <a:t>‹#›</a:t>
            </a:fld>
            <a:endParaRPr lang="en-US"/>
          </a:p>
        </p:txBody>
      </p:sp>
    </p:spTree>
    <p:extLst>
      <p:ext uri="{BB962C8B-B14F-4D97-AF65-F5344CB8AC3E}">
        <p14:creationId xmlns:p14="http://schemas.microsoft.com/office/powerpoint/2010/main" val="3766565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59864F-BFF9-4B64-A43D-57E44C98F1FA}"/>
              </a:ext>
            </a:extLst>
          </p:cNvPr>
          <p:cNvSpPr>
            <a:spLocks noGrp="1"/>
          </p:cNvSpPr>
          <p:nvPr>
            <p:ph type="dt" sz="half" idx="10"/>
          </p:nvPr>
        </p:nvSpPr>
        <p:spPr/>
        <p:txBody>
          <a:bodyPr/>
          <a:lstStyle/>
          <a:p>
            <a:fld id="{05B068C8-4E35-42A3-A9BE-43F0A3E1F020}" type="datetimeFigureOut">
              <a:rPr lang="en-US" smtClean="0"/>
              <a:t>1/16/2021</a:t>
            </a:fld>
            <a:endParaRPr lang="en-US"/>
          </a:p>
        </p:txBody>
      </p:sp>
      <p:sp>
        <p:nvSpPr>
          <p:cNvPr id="3" name="Footer Placeholder 2">
            <a:extLst>
              <a:ext uri="{FF2B5EF4-FFF2-40B4-BE49-F238E27FC236}">
                <a16:creationId xmlns:a16="http://schemas.microsoft.com/office/drawing/2014/main" id="{4D7A5143-A337-471F-ADAB-5BBEF9924B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33270C-4E4A-42C3-A8DA-F705AE960CC1}"/>
              </a:ext>
            </a:extLst>
          </p:cNvPr>
          <p:cNvSpPr>
            <a:spLocks noGrp="1"/>
          </p:cNvSpPr>
          <p:nvPr>
            <p:ph type="sldNum" sz="quarter" idx="12"/>
          </p:nvPr>
        </p:nvSpPr>
        <p:spPr/>
        <p:txBody>
          <a:bodyPr/>
          <a:lstStyle/>
          <a:p>
            <a:fld id="{8A0412AF-5C87-4BB6-8E3D-C2D3A4B17E20}" type="slidenum">
              <a:rPr lang="en-US" smtClean="0"/>
              <a:t>‹#›</a:t>
            </a:fld>
            <a:endParaRPr lang="en-US"/>
          </a:p>
        </p:txBody>
      </p:sp>
    </p:spTree>
    <p:extLst>
      <p:ext uri="{BB962C8B-B14F-4D97-AF65-F5344CB8AC3E}">
        <p14:creationId xmlns:p14="http://schemas.microsoft.com/office/powerpoint/2010/main" val="488223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7538-B61C-44C2-8A61-FE71E69F10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9F9E02-C9BE-4E06-BE5E-910C5B2C63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0A19D-F240-4994-9A59-367CFB75D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C06504-A0DA-496D-891E-2B281679E380}"/>
              </a:ext>
            </a:extLst>
          </p:cNvPr>
          <p:cNvSpPr>
            <a:spLocks noGrp="1"/>
          </p:cNvSpPr>
          <p:nvPr>
            <p:ph type="dt" sz="half" idx="10"/>
          </p:nvPr>
        </p:nvSpPr>
        <p:spPr/>
        <p:txBody>
          <a:bodyPr/>
          <a:lstStyle/>
          <a:p>
            <a:fld id="{05B068C8-4E35-42A3-A9BE-43F0A3E1F020}" type="datetimeFigureOut">
              <a:rPr lang="en-US" smtClean="0"/>
              <a:t>1/16/2021</a:t>
            </a:fld>
            <a:endParaRPr lang="en-US"/>
          </a:p>
        </p:txBody>
      </p:sp>
      <p:sp>
        <p:nvSpPr>
          <p:cNvPr id="6" name="Footer Placeholder 5">
            <a:extLst>
              <a:ext uri="{FF2B5EF4-FFF2-40B4-BE49-F238E27FC236}">
                <a16:creationId xmlns:a16="http://schemas.microsoft.com/office/drawing/2014/main" id="{050420DC-D19F-4B14-939B-99B9EC5168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E54D07-19E7-4D47-938E-537144902E66}"/>
              </a:ext>
            </a:extLst>
          </p:cNvPr>
          <p:cNvSpPr>
            <a:spLocks noGrp="1"/>
          </p:cNvSpPr>
          <p:nvPr>
            <p:ph type="sldNum" sz="quarter" idx="12"/>
          </p:nvPr>
        </p:nvSpPr>
        <p:spPr/>
        <p:txBody>
          <a:bodyPr/>
          <a:lstStyle/>
          <a:p>
            <a:fld id="{8A0412AF-5C87-4BB6-8E3D-C2D3A4B17E20}" type="slidenum">
              <a:rPr lang="en-US" smtClean="0"/>
              <a:t>‹#›</a:t>
            </a:fld>
            <a:endParaRPr lang="en-US"/>
          </a:p>
        </p:txBody>
      </p:sp>
    </p:spTree>
    <p:extLst>
      <p:ext uri="{BB962C8B-B14F-4D97-AF65-F5344CB8AC3E}">
        <p14:creationId xmlns:p14="http://schemas.microsoft.com/office/powerpoint/2010/main" val="343352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04DC-9010-4EAC-B769-6937849823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E17EB0-86EE-4255-8553-EE61124C51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7E4182-8232-4034-AB0A-0EF73AB6B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4ACFD3-E8D7-4BD8-A340-799A69580319}"/>
              </a:ext>
            </a:extLst>
          </p:cNvPr>
          <p:cNvSpPr>
            <a:spLocks noGrp="1"/>
          </p:cNvSpPr>
          <p:nvPr>
            <p:ph type="dt" sz="half" idx="10"/>
          </p:nvPr>
        </p:nvSpPr>
        <p:spPr/>
        <p:txBody>
          <a:bodyPr/>
          <a:lstStyle/>
          <a:p>
            <a:fld id="{05B068C8-4E35-42A3-A9BE-43F0A3E1F020}" type="datetimeFigureOut">
              <a:rPr lang="en-US" smtClean="0"/>
              <a:t>1/16/2021</a:t>
            </a:fld>
            <a:endParaRPr lang="en-US"/>
          </a:p>
        </p:txBody>
      </p:sp>
      <p:sp>
        <p:nvSpPr>
          <p:cNvPr id="6" name="Footer Placeholder 5">
            <a:extLst>
              <a:ext uri="{FF2B5EF4-FFF2-40B4-BE49-F238E27FC236}">
                <a16:creationId xmlns:a16="http://schemas.microsoft.com/office/drawing/2014/main" id="{FFF71D97-DC78-4E08-AB21-26622A6D32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E2EB1E-E804-465F-B010-44878EB9F596}"/>
              </a:ext>
            </a:extLst>
          </p:cNvPr>
          <p:cNvSpPr>
            <a:spLocks noGrp="1"/>
          </p:cNvSpPr>
          <p:nvPr>
            <p:ph type="sldNum" sz="quarter" idx="12"/>
          </p:nvPr>
        </p:nvSpPr>
        <p:spPr/>
        <p:txBody>
          <a:bodyPr/>
          <a:lstStyle/>
          <a:p>
            <a:fld id="{8A0412AF-5C87-4BB6-8E3D-C2D3A4B17E20}" type="slidenum">
              <a:rPr lang="en-US" smtClean="0"/>
              <a:t>‹#›</a:t>
            </a:fld>
            <a:endParaRPr lang="en-US"/>
          </a:p>
        </p:txBody>
      </p:sp>
    </p:spTree>
    <p:extLst>
      <p:ext uri="{BB962C8B-B14F-4D97-AF65-F5344CB8AC3E}">
        <p14:creationId xmlns:p14="http://schemas.microsoft.com/office/powerpoint/2010/main" val="1300555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5C8B43-91B7-4602-A3E5-13E1792249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A89948-D115-4BC6-81CB-16E2BE752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FE0CE-7A46-470B-AAB3-7077BE095C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068C8-4E35-42A3-A9BE-43F0A3E1F020}" type="datetimeFigureOut">
              <a:rPr lang="en-US" smtClean="0"/>
              <a:t>1/16/2021</a:t>
            </a:fld>
            <a:endParaRPr lang="en-US"/>
          </a:p>
        </p:txBody>
      </p:sp>
      <p:sp>
        <p:nvSpPr>
          <p:cNvPr id="5" name="Footer Placeholder 4">
            <a:extLst>
              <a:ext uri="{FF2B5EF4-FFF2-40B4-BE49-F238E27FC236}">
                <a16:creationId xmlns:a16="http://schemas.microsoft.com/office/drawing/2014/main" id="{DAD8DAC0-622A-44F1-BA60-AE1CE29080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CC2BC0-B198-4724-96BF-10D0396E8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412AF-5C87-4BB6-8E3D-C2D3A4B17E20}" type="slidenum">
              <a:rPr lang="en-US" smtClean="0"/>
              <a:t>‹#›</a:t>
            </a:fld>
            <a:endParaRPr lang="en-US"/>
          </a:p>
        </p:txBody>
      </p:sp>
    </p:spTree>
    <p:extLst>
      <p:ext uri="{BB962C8B-B14F-4D97-AF65-F5344CB8AC3E}">
        <p14:creationId xmlns:p14="http://schemas.microsoft.com/office/powerpoint/2010/main" val="140229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3E3D-F53C-4853-9377-5F728DA8F2C7}"/>
              </a:ext>
            </a:extLst>
          </p:cNvPr>
          <p:cNvSpPr>
            <a:spLocks noGrp="1"/>
          </p:cNvSpPr>
          <p:nvPr>
            <p:ph type="ctrTitle"/>
          </p:nvPr>
        </p:nvSpPr>
        <p:spPr/>
        <p:txBody>
          <a:bodyPr/>
          <a:lstStyle/>
          <a:p>
            <a:r>
              <a:rPr lang="en-US" b="1" dirty="0"/>
              <a:t>Introduction to Santa Fe ARES</a:t>
            </a:r>
            <a:br>
              <a:rPr lang="en-US" dirty="0"/>
            </a:br>
            <a:r>
              <a:rPr lang="en-US" dirty="0"/>
              <a:t>(SFARES)</a:t>
            </a:r>
            <a:endParaRPr lang="en-US" sz="2800" dirty="0"/>
          </a:p>
        </p:txBody>
      </p:sp>
      <p:sp>
        <p:nvSpPr>
          <p:cNvPr id="3" name="Subtitle 2">
            <a:extLst>
              <a:ext uri="{FF2B5EF4-FFF2-40B4-BE49-F238E27FC236}">
                <a16:creationId xmlns:a16="http://schemas.microsoft.com/office/drawing/2014/main" id="{C6854B5B-FDE5-4EAD-A331-69F686D1017B}"/>
              </a:ext>
            </a:extLst>
          </p:cNvPr>
          <p:cNvSpPr>
            <a:spLocks noGrp="1"/>
          </p:cNvSpPr>
          <p:nvPr>
            <p:ph type="subTitle" idx="1"/>
          </p:nvPr>
        </p:nvSpPr>
        <p:spPr>
          <a:xfrm>
            <a:off x="1524000" y="3885259"/>
            <a:ext cx="9144000" cy="1655762"/>
          </a:xfrm>
        </p:spPr>
        <p:txBody>
          <a:bodyPr/>
          <a:lstStyle/>
          <a:p>
            <a:r>
              <a:rPr lang="en-US" dirty="0"/>
              <a:t>December 2020</a:t>
            </a:r>
          </a:p>
        </p:txBody>
      </p:sp>
    </p:spTree>
    <p:extLst>
      <p:ext uri="{BB962C8B-B14F-4D97-AF65-F5344CB8AC3E}">
        <p14:creationId xmlns:p14="http://schemas.microsoft.com/office/powerpoint/2010/main" val="322248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1619C-5447-408D-80CA-5CC6C969057F}"/>
              </a:ext>
            </a:extLst>
          </p:cNvPr>
          <p:cNvSpPr>
            <a:spLocks noGrp="1"/>
          </p:cNvSpPr>
          <p:nvPr>
            <p:ph type="title"/>
          </p:nvPr>
        </p:nvSpPr>
        <p:spPr>
          <a:xfrm>
            <a:off x="135326" y="0"/>
            <a:ext cx="11374140" cy="1325563"/>
          </a:xfrm>
        </p:spPr>
        <p:txBody>
          <a:bodyPr>
            <a:normAutofit/>
          </a:bodyPr>
          <a:lstStyle/>
          <a:p>
            <a:r>
              <a:rPr lang="en-US" dirty="0"/>
              <a:t>SFARES participates in many Public Service Events</a:t>
            </a:r>
          </a:p>
        </p:txBody>
      </p:sp>
      <p:sp>
        <p:nvSpPr>
          <p:cNvPr id="5" name="Content Placeholder 2">
            <a:extLst>
              <a:ext uri="{FF2B5EF4-FFF2-40B4-BE49-F238E27FC236}">
                <a16:creationId xmlns:a16="http://schemas.microsoft.com/office/drawing/2014/main" id="{F6A784B6-D1E0-489D-A91C-C7EF70CD3AC3}"/>
              </a:ext>
            </a:extLst>
          </p:cNvPr>
          <p:cNvSpPr txBox="1">
            <a:spLocks/>
          </p:cNvSpPr>
          <p:nvPr/>
        </p:nvSpPr>
        <p:spPr>
          <a:xfrm>
            <a:off x="564596" y="1666032"/>
            <a:ext cx="10515600" cy="50640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ffectLst/>
              </a:rPr>
              <a:t>QSO Party</a:t>
            </a:r>
            <a:endParaRPr lang="en-US" sz="2000" dirty="0"/>
          </a:p>
          <a:p>
            <a:r>
              <a:rPr lang="en-US" dirty="0">
                <a:effectLst/>
              </a:rPr>
              <a:t>Field Day</a:t>
            </a:r>
            <a:endParaRPr lang="en-US" sz="2000" dirty="0"/>
          </a:p>
          <a:p>
            <a:r>
              <a:rPr lang="en-US" dirty="0">
                <a:effectLst/>
              </a:rPr>
              <a:t>Chimayo Pilgrimage</a:t>
            </a:r>
            <a:endParaRPr lang="en-US" sz="2000" dirty="0"/>
          </a:p>
          <a:p>
            <a:r>
              <a:rPr lang="en-US" dirty="0">
                <a:effectLst/>
              </a:rPr>
              <a:t>Santa Fe Century Bicycle Ride</a:t>
            </a:r>
            <a:endParaRPr lang="en-US" sz="2000" dirty="0"/>
          </a:p>
          <a:p>
            <a:r>
              <a:rPr lang="en-US" dirty="0">
                <a:effectLst/>
              </a:rPr>
              <a:t>Jemez Mountain Trail Run</a:t>
            </a:r>
            <a:endParaRPr lang="en-US" sz="2000" dirty="0"/>
          </a:p>
          <a:p>
            <a:r>
              <a:rPr lang="en-US" dirty="0">
                <a:effectLst/>
              </a:rPr>
              <a:t>Zozobra</a:t>
            </a:r>
            <a:endParaRPr lang="en-US" sz="2000" dirty="0"/>
          </a:p>
          <a:p>
            <a:r>
              <a:rPr lang="en-US" dirty="0">
                <a:effectLst/>
              </a:rPr>
              <a:t>Other requested Marathons and events as they are organized through out the year </a:t>
            </a:r>
            <a:endParaRPr lang="en-US" sz="2000" dirty="0"/>
          </a:p>
          <a:p>
            <a:pPr marL="0" indent="0">
              <a:buNone/>
            </a:pPr>
            <a:endParaRPr lang="en-US" sz="2000" dirty="0"/>
          </a:p>
        </p:txBody>
      </p:sp>
    </p:spTree>
    <p:extLst>
      <p:ext uri="{BB962C8B-B14F-4D97-AF65-F5344CB8AC3E}">
        <p14:creationId xmlns:p14="http://schemas.microsoft.com/office/powerpoint/2010/main" val="54236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ap&#10;&#10;Description automatically generated">
            <a:extLst>
              <a:ext uri="{FF2B5EF4-FFF2-40B4-BE49-F238E27FC236}">
                <a16:creationId xmlns:a16="http://schemas.microsoft.com/office/drawing/2014/main" id="{D13BC6DF-6217-4081-B4B9-EB82BE68A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49" y="0"/>
            <a:ext cx="5347639" cy="6858000"/>
          </a:xfrm>
          <a:prstGeom prst="rect">
            <a:avLst/>
          </a:prstGeom>
        </p:spPr>
      </p:pic>
      <p:sp>
        <p:nvSpPr>
          <p:cNvPr id="6" name="Oval 5">
            <a:extLst>
              <a:ext uri="{FF2B5EF4-FFF2-40B4-BE49-F238E27FC236}">
                <a16:creationId xmlns:a16="http://schemas.microsoft.com/office/drawing/2014/main" id="{4408BF44-7E1A-429F-A613-ADC05B29AE84}"/>
              </a:ext>
            </a:extLst>
          </p:cNvPr>
          <p:cNvSpPr/>
          <p:nvPr/>
        </p:nvSpPr>
        <p:spPr>
          <a:xfrm>
            <a:off x="2934294" y="4113282"/>
            <a:ext cx="200025" cy="200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5EA3FF7-6408-452F-8758-27611E556F4C}"/>
              </a:ext>
            </a:extLst>
          </p:cNvPr>
          <p:cNvSpPr/>
          <p:nvPr/>
        </p:nvSpPr>
        <p:spPr>
          <a:xfrm>
            <a:off x="3491296" y="4113282"/>
            <a:ext cx="200025" cy="2000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459F7E6-DF59-43EB-875B-F94EF73EEE8A}"/>
              </a:ext>
            </a:extLst>
          </p:cNvPr>
          <p:cNvSpPr/>
          <p:nvPr/>
        </p:nvSpPr>
        <p:spPr>
          <a:xfrm>
            <a:off x="2180386" y="567622"/>
            <a:ext cx="200025" cy="2000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DF6BD7D-CBEA-49F9-8736-D48ADFB13B1F}"/>
              </a:ext>
            </a:extLst>
          </p:cNvPr>
          <p:cNvSpPr/>
          <p:nvPr/>
        </p:nvSpPr>
        <p:spPr>
          <a:xfrm>
            <a:off x="2463607" y="4540811"/>
            <a:ext cx="200025" cy="2000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8237019-14BC-41C4-BCB2-1E39ED1B98DE}"/>
              </a:ext>
            </a:extLst>
          </p:cNvPr>
          <p:cNvSpPr/>
          <p:nvPr/>
        </p:nvSpPr>
        <p:spPr>
          <a:xfrm>
            <a:off x="6014661" y="889024"/>
            <a:ext cx="200025" cy="2000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01BC3C8-43C3-499E-BAB0-A304509944D6}"/>
              </a:ext>
            </a:extLst>
          </p:cNvPr>
          <p:cNvSpPr txBox="1"/>
          <p:nvPr/>
        </p:nvSpPr>
        <p:spPr>
          <a:xfrm>
            <a:off x="6320276" y="804370"/>
            <a:ext cx="2727029" cy="646331"/>
          </a:xfrm>
          <a:prstGeom prst="rect">
            <a:avLst/>
          </a:prstGeom>
          <a:noFill/>
        </p:spPr>
        <p:txBody>
          <a:bodyPr wrap="none" rtlCol="0">
            <a:spAutoFit/>
          </a:bodyPr>
          <a:lstStyle/>
          <a:p>
            <a:r>
              <a:rPr lang="en-US" dirty="0"/>
              <a:t>St. Vincent’s Hospital</a:t>
            </a:r>
          </a:p>
          <a:p>
            <a:r>
              <a:rPr lang="en-US" dirty="0"/>
              <a:t>147.200 MHz (+600, 162.2)</a:t>
            </a:r>
          </a:p>
        </p:txBody>
      </p:sp>
      <p:sp>
        <p:nvSpPr>
          <p:cNvPr id="12" name="Oval 11">
            <a:extLst>
              <a:ext uri="{FF2B5EF4-FFF2-40B4-BE49-F238E27FC236}">
                <a16:creationId xmlns:a16="http://schemas.microsoft.com/office/drawing/2014/main" id="{C7E05484-F30E-47B1-B3A9-DFF040ACC440}"/>
              </a:ext>
            </a:extLst>
          </p:cNvPr>
          <p:cNvSpPr/>
          <p:nvPr/>
        </p:nvSpPr>
        <p:spPr>
          <a:xfrm>
            <a:off x="6014660" y="1787040"/>
            <a:ext cx="200025" cy="200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C76734D-0750-4F4A-B1A9-E608F3114BAC}"/>
              </a:ext>
            </a:extLst>
          </p:cNvPr>
          <p:cNvSpPr txBox="1"/>
          <p:nvPr/>
        </p:nvSpPr>
        <p:spPr>
          <a:xfrm>
            <a:off x="6320274" y="1563886"/>
            <a:ext cx="5175904" cy="923330"/>
          </a:xfrm>
          <a:prstGeom prst="rect">
            <a:avLst/>
          </a:prstGeom>
          <a:noFill/>
        </p:spPr>
        <p:txBody>
          <a:bodyPr wrap="none" rtlCol="0">
            <a:spAutoFit/>
          </a:bodyPr>
          <a:lstStyle/>
          <a:p>
            <a:r>
              <a:rPr lang="en-US" dirty="0"/>
              <a:t>Tesuque Peak</a:t>
            </a:r>
          </a:p>
          <a:p>
            <a:r>
              <a:rPr lang="en-US" dirty="0"/>
              <a:t>146.820 MHz (-600, 162.2)</a:t>
            </a:r>
          </a:p>
          <a:p>
            <a:r>
              <a:rPr lang="en-US" dirty="0"/>
              <a:t>442.825 MHz (+5, 131.8) UHF linking </a:t>
            </a:r>
            <a:r>
              <a:rPr lang="en-US" dirty="0" err="1"/>
              <a:t>freq</a:t>
            </a:r>
            <a:r>
              <a:rPr lang="en-US" dirty="0"/>
              <a:t> for TESLINK</a:t>
            </a:r>
          </a:p>
        </p:txBody>
      </p:sp>
      <p:sp>
        <p:nvSpPr>
          <p:cNvPr id="14" name="Oval 13">
            <a:extLst>
              <a:ext uri="{FF2B5EF4-FFF2-40B4-BE49-F238E27FC236}">
                <a16:creationId xmlns:a16="http://schemas.microsoft.com/office/drawing/2014/main" id="{A833C1FD-879B-4BFA-936A-2A72EEA850A4}"/>
              </a:ext>
            </a:extLst>
          </p:cNvPr>
          <p:cNvSpPr/>
          <p:nvPr/>
        </p:nvSpPr>
        <p:spPr>
          <a:xfrm>
            <a:off x="6014660" y="2796691"/>
            <a:ext cx="200025" cy="2000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D2F1A86-DABB-4B13-9806-1B50584E0A4D}"/>
              </a:ext>
            </a:extLst>
          </p:cNvPr>
          <p:cNvSpPr txBox="1"/>
          <p:nvPr/>
        </p:nvSpPr>
        <p:spPr>
          <a:xfrm>
            <a:off x="6321042" y="2573537"/>
            <a:ext cx="2727029" cy="646331"/>
          </a:xfrm>
          <a:prstGeom prst="rect">
            <a:avLst/>
          </a:prstGeom>
          <a:noFill/>
        </p:spPr>
        <p:txBody>
          <a:bodyPr wrap="none" rtlCol="0">
            <a:spAutoFit/>
          </a:bodyPr>
          <a:lstStyle/>
          <a:p>
            <a:r>
              <a:rPr lang="en-US" dirty="0"/>
              <a:t>Elk Mountain</a:t>
            </a:r>
          </a:p>
          <a:p>
            <a:r>
              <a:rPr lang="en-US" dirty="0"/>
              <a:t>147.300 MHz (+600, 162.2)</a:t>
            </a:r>
          </a:p>
        </p:txBody>
      </p:sp>
      <p:sp>
        <p:nvSpPr>
          <p:cNvPr id="16" name="Oval 15">
            <a:extLst>
              <a:ext uri="{FF2B5EF4-FFF2-40B4-BE49-F238E27FC236}">
                <a16:creationId xmlns:a16="http://schemas.microsoft.com/office/drawing/2014/main" id="{2A2A63E6-297F-40C8-8CA1-89DCD8589994}"/>
              </a:ext>
            </a:extLst>
          </p:cNvPr>
          <p:cNvSpPr/>
          <p:nvPr/>
        </p:nvSpPr>
        <p:spPr>
          <a:xfrm>
            <a:off x="6018286" y="3487805"/>
            <a:ext cx="200025" cy="2000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5C9A9ED-3839-4472-BB1C-525CC9B32869}"/>
              </a:ext>
            </a:extLst>
          </p:cNvPr>
          <p:cNvSpPr txBox="1"/>
          <p:nvPr/>
        </p:nvSpPr>
        <p:spPr>
          <a:xfrm>
            <a:off x="6320274" y="3264651"/>
            <a:ext cx="2565126" cy="646331"/>
          </a:xfrm>
          <a:prstGeom prst="rect">
            <a:avLst/>
          </a:prstGeom>
          <a:noFill/>
        </p:spPr>
        <p:txBody>
          <a:bodyPr wrap="none" rtlCol="0">
            <a:spAutoFit/>
          </a:bodyPr>
          <a:lstStyle/>
          <a:p>
            <a:r>
              <a:rPr lang="en-US" dirty="0"/>
              <a:t>San Antonio Mountain</a:t>
            </a:r>
          </a:p>
          <a:p>
            <a:r>
              <a:rPr lang="en-US" dirty="0"/>
              <a:t>146.760 MHz (-600, 67.0)</a:t>
            </a:r>
          </a:p>
        </p:txBody>
      </p:sp>
      <p:sp>
        <p:nvSpPr>
          <p:cNvPr id="18" name="TextBox 17">
            <a:extLst>
              <a:ext uri="{FF2B5EF4-FFF2-40B4-BE49-F238E27FC236}">
                <a16:creationId xmlns:a16="http://schemas.microsoft.com/office/drawing/2014/main" id="{8B275515-3CAA-47DC-9324-D71DB318AE76}"/>
              </a:ext>
            </a:extLst>
          </p:cNvPr>
          <p:cNvSpPr txBox="1"/>
          <p:nvPr/>
        </p:nvSpPr>
        <p:spPr>
          <a:xfrm>
            <a:off x="2838368" y="136664"/>
            <a:ext cx="8722709" cy="584775"/>
          </a:xfrm>
          <a:prstGeom prst="rect">
            <a:avLst/>
          </a:prstGeom>
          <a:noFill/>
        </p:spPr>
        <p:txBody>
          <a:bodyPr wrap="none" rtlCol="0">
            <a:spAutoFit/>
          </a:bodyPr>
          <a:lstStyle/>
          <a:p>
            <a:r>
              <a:rPr lang="en-US" sz="3200" b="1" dirty="0">
                <a:solidFill>
                  <a:schemeClr val="accent2">
                    <a:lumMod val="75000"/>
                  </a:schemeClr>
                </a:solidFill>
              </a:rPr>
              <a:t>Santa Fe ARES </a:t>
            </a:r>
            <a:r>
              <a:rPr lang="en-US" sz="3200" b="1" dirty="0" err="1">
                <a:solidFill>
                  <a:schemeClr val="accent2">
                    <a:lumMod val="75000"/>
                  </a:schemeClr>
                </a:solidFill>
              </a:rPr>
              <a:t>TESuque</a:t>
            </a:r>
            <a:r>
              <a:rPr lang="en-US" sz="3200" b="1" dirty="0">
                <a:solidFill>
                  <a:schemeClr val="accent2">
                    <a:lumMod val="75000"/>
                  </a:schemeClr>
                </a:solidFill>
              </a:rPr>
              <a:t> </a:t>
            </a:r>
            <a:r>
              <a:rPr lang="en-US" sz="3200" b="1" dirty="0" err="1">
                <a:solidFill>
                  <a:schemeClr val="accent2">
                    <a:lumMod val="75000"/>
                  </a:schemeClr>
                </a:solidFill>
              </a:rPr>
              <a:t>LINKed</a:t>
            </a:r>
            <a:r>
              <a:rPr lang="en-US" sz="3200" b="1" dirty="0">
                <a:solidFill>
                  <a:schemeClr val="accent2">
                    <a:lumMod val="75000"/>
                  </a:schemeClr>
                </a:solidFill>
              </a:rPr>
              <a:t> Network (TESLINK)</a:t>
            </a:r>
          </a:p>
        </p:txBody>
      </p:sp>
      <p:sp>
        <p:nvSpPr>
          <p:cNvPr id="19" name="TextBox 18">
            <a:extLst>
              <a:ext uri="{FF2B5EF4-FFF2-40B4-BE49-F238E27FC236}">
                <a16:creationId xmlns:a16="http://schemas.microsoft.com/office/drawing/2014/main" id="{D21A3D38-97AB-40B8-BBBA-BB36418FEEA9}"/>
              </a:ext>
            </a:extLst>
          </p:cNvPr>
          <p:cNvSpPr txBox="1"/>
          <p:nvPr/>
        </p:nvSpPr>
        <p:spPr>
          <a:xfrm>
            <a:off x="9462325" y="3164639"/>
            <a:ext cx="2565126" cy="646331"/>
          </a:xfrm>
          <a:prstGeom prst="rect">
            <a:avLst/>
          </a:prstGeom>
          <a:noFill/>
        </p:spPr>
        <p:txBody>
          <a:bodyPr wrap="none" rtlCol="0">
            <a:spAutoFit/>
          </a:bodyPr>
          <a:lstStyle/>
          <a:p>
            <a:r>
              <a:rPr lang="en-US" dirty="0"/>
              <a:t>ARES Simplex Frequency</a:t>
            </a:r>
          </a:p>
          <a:p>
            <a:r>
              <a:rPr lang="en-US" dirty="0"/>
              <a:t>147.555 MHz</a:t>
            </a:r>
          </a:p>
        </p:txBody>
      </p:sp>
      <p:sp>
        <p:nvSpPr>
          <p:cNvPr id="20" name="Oval 19">
            <a:extLst>
              <a:ext uri="{FF2B5EF4-FFF2-40B4-BE49-F238E27FC236}">
                <a16:creationId xmlns:a16="http://schemas.microsoft.com/office/drawing/2014/main" id="{A365BA66-D06E-4500-A8F8-C93AFD774830}"/>
              </a:ext>
            </a:extLst>
          </p:cNvPr>
          <p:cNvSpPr/>
          <p:nvPr/>
        </p:nvSpPr>
        <p:spPr>
          <a:xfrm>
            <a:off x="6018286" y="4265240"/>
            <a:ext cx="200025" cy="20002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8000"/>
              </a:highlight>
            </a:endParaRPr>
          </a:p>
        </p:txBody>
      </p:sp>
      <p:sp>
        <p:nvSpPr>
          <p:cNvPr id="21" name="TextBox 20">
            <a:extLst>
              <a:ext uri="{FF2B5EF4-FFF2-40B4-BE49-F238E27FC236}">
                <a16:creationId xmlns:a16="http://schemas.microsoft.com/office/drawing/2014/main" id="{E26A3254-AD6E-4C01-B64D-2846992A1E09}"/>
              </a:ext>
            </a:extLst>
          </p:cNvPr>
          <p:cNvSpPr txBox="1"/>
          <p:nvPr/>
        </p:nvSpPr>
        <p:spPr>
          <a:xfrm>
            <a:off x="6320274" y="4042086"/>
            <a:ext cx="2805255" cy="646331"/>
          </a:xfrm>
          <a:prstGeom prst="rect">
            <a:avLst/>
          </a:prstGeom>
          <a:noFill/>
        </p:spPr>
        <p:txBody>
          <a:bodyPr wrap="none" rtlCol="0">
            <a:spAutoFit/>
          </a:bodyPr>
          <a:lstStyle/>
          <a:p>
            <a:r>
              <a:rPr lang="en-US" dirty="0"/>
              <a:t>DSTAR (Food Depot) (W5SF)</a:t>
            </a:r>
          </a:p>
          <a:p>
            <a:r>
              <a:rPr lang="en-US" dirty="0"/>
              <a:t>145.210 MHz (-600, )</a:t>
            </a:r>
          </a:p>
        </p:txBody>
      </p:sp>
      <p:sp>
        <p:nvSpPr>
          <p:cNvPr id="2" name="TextBox 1">
            <a:extLst>
              <a:ext uri="{FF2B5EF4-FFF2-40B4-BE49-F238E27FC236}">
                <a16:creationId xmlns:a16="http://schemas.microsoft.com/office/drawing/2014/main" id="{9BCE1B78-4AFD-4BA7-96B4-11B3C8A13AC7}"/>
              </a:ext>
            </a:extLst>
          </p:cNvPr>
          <p:cNvSpPr txBox="1"/>
          <p:nvPr/>
        </p:nvSpPr>
        <p:spPr>
          <a:xfrm>
            <a:off x="5777254" y="6075005"/>
            <a:ext cx="4454809" cy="646331"/>
          </a:xfrm>
          <a:prstGeom prst="rect">
            <a:avLst/>
          </a:prstGeom>
          <a:solidFill>
            <a:schemeClr val="accent4">
              <a:lumMod val="20000"/>
              <a:lumOff val="80000"/>
            </a:schemeClr>
          </a:solidFill>
        </p:spPr>
        <p:txBody>
          <a:bodyPr wrap="none" rtlCol="0">
            <a:spAutoFit/>
          </a:bodyPr>
          <a:lstStyle/>
          <a:p>
            <a:r>
              <a:rPr lang="en-US" dirty="0"/>
              <a:t>These repeaters are provided and maintained</a:t>
            </a:r>
            <a:br>
              <a:rPr lang="en-US" dirty="0"/>
            </a:br>
            <a:r>
              <a:rPr lang="en-US" dirty="0"/>
              <a:t>by the Santa Fe Amateur Radio Club (SFARC)</a:t>
            </a:r>
          </a:p>
        </p:txBody>
      </p:sp>
      <p:sp>
        <p:nvSpPr>
          <p:cNvPr id="4" name="TextBox 3">
            <a:extLst>
              <a:ext uri="{FF2B5EF4-FFF2-40B4-BE49-F238E27FC236}">
                <a16:creationId xmlns:a16="http://schemas.microsoft.com/office/drawing/2014/main" id="{E752C9C3-AC0F-4BA4-8B6E-9CD5D6D7CD63}"/>
              </a:ext>
            </a:extLst>
          </p:cNvPr>
          <p:cNvSpPr txBox="1"/>
          <p:nvPr/>
        </p:nvSpPr>
        <p:spPr>
          <a:xfrm>
            <a:off x="6904926" y="4832071"/>
            <a:ext cx="5114798" cy="830997"/>
          </a:xfrm>
          <a:prstGeom prst="rect">
            <a:avLst/>
          </a:prstGeom>
          <a:noFill/>
        </p:spPr>
        <p:txBody>
          <a:bodyPr wrap="none" rtlCol="0">
            <a:spAutoFit/>
          </a:bodyPr>
          <a:lstStyle/>
          <a:p>
            <a:r>
              <a:rPr lang="en-US" sz="2400" dirty="0"/>
              <a:t>When SF ARES is activated, TESLINK is </a:t>
            </a:r>
            <a:br>
              <a:rPr lang="en-US" sz="2400" dirty="0"/>
            </a:br>
            <a:r>
              <a:rPr lang="en-US" sz="2400" dirty="0"/>
              <a:t>the </a:t>
            </a:r>
            <a:r>
              <a:rPr lang="en-US" sz="2400" b="1" u="sng" dirty="0">
                <a:solidFill>
                  <a:srgbClr val="FF0000"/>
                </a:solidFill>
              </a:rPr>
              <a:t>primary communications </a:t>
            </a:r>
            <a:r>
              <a:rPr lang="en-US" sz="2400" dirty="0"/>
              <a:t>network</a:t>
            </a:r>
          </a:p>
        </p:txBody>
      </p:sp>
    </p:spTree>
    <p:extLst>
      <p:ext uri="{BB962C8B-B14F-4D97-AF65-F5344CB8AC3E}">
        <p14:creationId xmlns:p14="http://schemas.microsoft.com/office/powerpoint/2010/main" val="1973681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E7A99A-0EA6-412D-82D8-53BA80BFF0BC}"/>
              </a:ext>
            </a:extLst>
          </p:cNvPr>
          <p:cNvSpPr txBox="1"/>
          <p:nvPr/>
        </p:nvSpPr>
        <p:spPr>
          <a:xfrm>
            <a:off x="122328" y="-27754"/>
            <a:ext cx="7341690" cy="892552"/>
          </a:xfrm>
          <a:prstGeom prst="rect">
            <a:avLst/>
          </a:prstGeom>
          <a:noFill/>
        </p:spPr>
        <p:txBody>
          <a:bodyPr wrap="none" rtlCol="0">
            <a:spAutoFit/>
          </a:bodyPr>
          <a:lstStyle/>
          <a:p>
            <a:r>
              <a:rPr lang="en-US" sz="3200" b="1" dirty="0">
                <a:solidFill>
                  <a:schemeClr val="accent2">
                    <a:lumMod val="75000"/>
                  </a:schemeClr>
                </a:solidFill>
              </a:rPr>
              <a:t>Other Communications Resources</a:t>
            </a:r>
            <a:br>
              <a:rPr lang="en-US" sz="3200" b="1" dirty="0">
                <a:solidFill>
                  <a:schemeClr val="accent2">
                    <a:lumMod val="75000"/>
                  </a:schemeClr>
                </a:solidFill>
              </a:rPr>
            </a:br>
            <a:r>
              <a:rPr lang="en-US" sz="2000" b="1" dirty="0">
                <a:solidFill>
                  <a:schemeClr val="accent2">
                    <a:lumMod val="75000"/>
                  </a:schemeClr>
                </a:solidFill>
              </a:rPr>
              <a:t>All Santa Fe ARES Radios are programmed with this list of repeaters</a:t>
            </a:r>
            <a:endParaRPr lang="en-US" sz="3200" b="1" dirty="0">
              <a:solidFill>
                <a:schemeClr val="accent2">
                  <a:lumMod val="75000"/>
                </a:schemeClr>
              </a:solidFill>
            </a:endParaRPr>
          </a:p>
        </p:txBody>
      </p:sp>
      <p:pic>
        <p:nvPicPr>
          <p:cNvPr id="8" name="Picture 7" descr="A screenshot of a cell phone&#10;&#10;Description automatically generated">
            <a:extLst>
              <a:ext uri="{FF2B5EF4-FFF2-40B4-BE49-F238E27FC236}">
                <a16:creationId xmlns:a16="http://schemas.microsoft.com/office/drawing/2014/main" id="{7EB7DEAD-AB6B-4039-A348-77E9183BB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073" y="1046580"/>
            <a:ext cx="2043976" cy="5810551"/>
          </a:xfrm>
          <a:prstGeom prst="rect">
            <a:avLst/>
          </a:prstGeom>
        </p:spPr>
      </p:pic>
      <p:sp>
        <p:nvSpPr>
          <p:cNvPr id="9" name="Left Brace 8">
            <a:extLst>
              <a:ext uri="{FF2B5EF4-FFF2-40B4-BE49-F238E27FC236}">
                <a16:creationId xmlns:a16="http://schemas.microsoft.com/office/drawing/2014/main" id="{5B7AFE32-04DF-461B-9802-A3D515BB6084}"/>
              </a:ext>
            </a:extLst>
          </p:cNvPr>
          <p:cNvSpPr/>
          <p:nvPr/>
        </p:nvSpPr>
        <p:spPr>
          <a:xfrm>
            <a:off x="2830205" y="1260850"/>
            <a:ext cx="762000" cy="448704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5DC6F03-88EC-4FBE-A541-4702C94EDFAB}"/>
              </a:ext>
            </a:extLst>
          </p:cNvPr>
          <p:cNvSpPr txBox="1"/>
          <p:nvPr/>
        </p:nvSpPr>
        <p:spPr>
          <a:xfrm>
            <a:off x="6869015" y="1214345"/>
            <a:ext cx="5271892" cy="1015663"/>
          </a:xfrm>
          <a:prstGeom prst="rect">
            <a:avLst/>
          </a:prstGeom>
          <a:noFill/>
        </p:spPr>
        <p:txBody>
          <a:bodyPr wrap="none" rtlCol="0">
            <a:spAutoFit/>
          </a:bodyPr>
          <a:lstStyle/>
          <a:p>
            <a:r>
              <a:rPr lang="en-US" sz="2000" b="1" dirty="0"/>
              <a:t>If TESLINK repeaters are not available or greater</a:t>
            </a:r>
            <a:br>
              <a:rPr lang="en-US" sz="2000" b="1" dirty="0"/>
            </a:br>
            <a:r>
              <a:rPr lang="en-US" sz="2000" b="1" dirty="0"/>
              <a:t>a greater coverage area is needed, then any of </a:t>
            </a:r>
          </a:p>
          <a:p>
            <a:r>
              <a:rPr lang="en-US" sz="2000" b="1" dirty="0"/>
              <a:t>the other repeaters listed may be used.  </a:t>
            </a:r>
          </a:p>
        </p:txBody>
      </p:sp>
      <p:cxnSp>
        <p:nvCxnSpPr>
          <p:cNvPr id="12" name="Straight Arrow Connector 11">
            <a:extLst>
              <a:ext uri="{FF2B5EF4-FFF2-40B4-BE49-F238E27FC236}">
                <a16:creationId xmlns:a16="http://schemas.microsoft.com/office/drawing/2014/main" id="{5AE9D2D6-D007-4F8B-BF1E-E61D01BE62E2}"/>
              </a:ext>
            </a:extLst>
          </p:cNvPr>
          <p:cNvCxnSpPr>
            <a:cxnSpLocks/>
          </p:cNvCxnSpPr>
          <p:nvPr/>
        </p:nvCxnSpPr>
        <p:spPr>
          <a:xfrm>
            <a:off x="3722337" y="1535717"/>
            <a:ext cx="50173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2E1BC7A-B957-418A-B4AC-BE7E8B5D9D45}"/>
              </a:ext>
            </a:extLst>
          </p:cNvPr>
          <p:cNvSpPr txBox="1"/>
          <p:nvPr/>
        </p:nvSpPr>
        <p:spPr>
          <a:xfrm flipH="1">
            <a:off x="934442" y="3319704"/>
            <a:ext cx="2025842" cy="369332"/>
          </a:xfrm>
          <a:prstGeom prst="rect">
            <a:avLst/>
          </a:prstGeom>
          <a:noFill/>
        </p:spPr>
        <p:txBody>
          <a:bodyPr wrap="square" rtlCol="0">
            <a:spAutoFit/>
          </a:bodyPr>
          <a:lstStyle/>
          <a:p>
            <a:r>
              <a:rPr lang="en-US" dirty="0"/>
              <a:t>TESLINK Channels</a:t>
            </a:r>
          </a:p>
        </p:txBody>
      </p:sp>
      <p:cxnSp>
        <p:nvCxnSpPr>
          <p:cNvPr id="23" name="Straight Arrow Connector 22">
            <a:extLst>
              <a:ext uri="{FF2B5EF4-FFF2-40B4-BE49-F238E27FC236}">
                <a16:creationId xmlns:a16="http://schemas.microsoft.com/office/drawing/2014/main" id="{54A03B85-440D-4EDA-B580-F031A0E1AA78}"/>
              </a:ext>
            </a:extLst>
          </p:cNvPr>
          <p:cNvCxnSpPr>
            <a:cxnSpLocks/>
          </p:cNvCxnSpPr>
          <p:nvPr/>
        </p:nvCxnSpPr>
        <p:spPr>
          <a:xfrm>
            <a:off x="3722337" y="1775913"/>
            <a:ext cx="50173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6A7EA35-FD35-4249-8000-0C9DFC25C47E}"/>
              </a:ext>
            </a:extLst>
          </p:cNvPr>
          <p:cNvCxnSpPr>
            <a:cxnSpLocks/>
          </p:cNvCxnSpPr>
          <p:nvPr/>
        </p:nvCxnSpPr>
        <p:spPr>
          <a:xfrm>
            <a:off x="3722337" y="3038138"/>
            <a:ext cx="50173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25FED07-27B6-4544-8E67-1FA2ABC0A3F7}"/>
              </a:ext>
            </a:extLst>
          </p:cNvPr>
          <p:cNvCxnSpPr>
            <a:cxnSpLocks/>
          </p:cNvCxnSpPr>
          <p:nvPr/>
        </p:nvCxnSpPr>
        <p:spPr>
          <a:xfrm>
            <a:off x="3722337" y="5359204"/>
            <a:ext cx="50173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B31DC99-B5FE-449E-8B22-24FBE9BA1225}"/>
              </a:ext>
            </a:extLst>
          </p:cNvPr>
          <p:cNvCxnSpPr>
            <a:cxnSpLocks/>
          </p:cNvCxnSpPr>
          <p:nvPr/>
        </p:nvCxnSpPr>
        <p:spPr>
          <a:xfrm>
            <a:off x="3722337" y="5576341"/>
            <a:ext cx="50173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F86EB458-7D28-450A-8FBA-00961FF60571}"/>
              </a:ext>
            </a:extLst>
          </p:cNvPr>
          <p:cNvSpPr/>
          <p:nvPr/>
        </p:nvSpPr>
        <p:spPr>
          <a:xfrm>
            <a:off x="5470216" y="2166896"/>
            <a:ext cx="865848" cy="2832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86957FEE-9B87-4E3C-BFFE-249A297546C1}"/>
              </a:ext>
            </a:extLst>
          </p:cNvPr>
          <p:cNvCxnSpPr>
            <a:cxnSpLocks/>
            <a:stCxn id="27" idx="6"/>
          </p:cNvCxnSpPr>
          <p:nvPr/>
        </p:nvCxnSpPr>
        <p:spPr>
          <a:xfrm>
            <a:off x="6336064" y="2308507"/>
            <a:ext cx="1594772" cy="1195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B6DC2C5-865C-4A04-8D6E-8547A27C66C7}"/>
              </a:ext>
            </a:extLst>
          </p:cNvPr>
          <p:cNvSpPr txBox="1"/>
          <p:nvPr/>
        </p:nvSpPr>
        <p:spPr>
          <a:xfrm>
            <a:off x="7132962" y="3489051"/>
            <a:ext cx="4124596" cy="369332"/>
          </a:xfrm>
          <a:prstGeom prst="rect">
            <a:avLst/>
          </a:prstGeom>
          <a:noFill/>
        </p:spPr>
        <p:txBody>
          <a:bodyPr wrap="square" rtlCol="0">
            <a:spAutoFit/>
          </a:bodyPr>
          <a:lstStyle/>
          <a:p>
            <a:r>
              <a:rPr lang="en-US" dirty="0"/>
              <a:t>Supports Digital Modes (DSTAR, Fusion)</a:t>
            </a:r>
          </a:p>
        </p:txBody>
      </p:sp>
      <p:sp>
        <p:nvSpPr>
          <p:cNvPr id="4" name="Oval 3">
            <a:extLst>
              <a:ext uri="{FF2B5EF4-FFF2-40B4-BE49-F238E27FC236}">
                <a16:creationId xmlns:a16="http://schemas.microsoft.com/office/drawing/2014/main" id="{E289C00C-C611-428D-802B-C7F3D1BD1432}"/>
              </a:ext>
            </a:extLst>
          </p:cNvPr>
          <p:cNvSpPr/>
          <p:nvPr/>
        </p:nvSpPr>
        <p:spPr>
          <a:xfrm>
            <a:off x="6247802" y="6575597"/>
            <a:ext cx="108509" cy="1126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D1173C6-F9C5-4D5A-BE47-BDEC0A763F23}"/>
              </a:ext>
            </a:extLst>
          </p:cNvPr>
          <p:cNvSpPr/>
          <p:nvPr/>
        </p:nvSpPr>
        <p:spPr>
          <a:xfrm>
            <a:off x="6247802" y="6083010"/>
            <a:ext cx="108509" cy="1126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94AB590-219F-4047-A419-D9BCDD6B85C7}"/>
              </a:ext>
            </a:extLst>
          </p:cNvPr>
          <p:cNvSpPr/>
          <p:nvPr/>
        </p:nvSpPr>
        <p:spPr>
          <a:xfrm>
            <a:off x="8723932" y="6324014"/>
            <a:ext cx="108509" cy="1126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6E6759D-C6F9-43FA-AC5E-0D696D49740C}"/>
              </a:ext>
            </a:extLst>
          </p:cNvPr>
          <p:cNvSpPr txBox="1"/>
          <p:nvPr/>
        </p:nvSpPr>
        <p:spPr>
          <a:xfrm>
            <a:off x="8832441" y="6195685"/>
            <a:ext cx="3028650" cy="369332"/>
          </a:xfrm>
          <a:prstGeom prst="rect">
            <a:avLst/>
          </a:prstGeom>
          <a:noFill/>
        </p:spPr>
        <p:txBody>
          <a:bodyPr wrap="none" rtlCol="0">
            <a:spAutoFit/>
          </a:bodyPr>
          <a:lstStyle/>
          <a:p>
            <a:r>
              <a:rPr lang="en-US" dirty="0"/>
              <a:t>Part of NM Mega-link network</a:t>
            </a:r>
          </a:p>
        </p:txBody>
      </p:sp>
    </p:spTree>
    <p:extLst>
      <p:ext uri="{BB962C8B-B14F-4D97-AF65-F5344CB8AC3E}">
        <p14:creationId xmlns:p14="http://schemas.microsoft.com/office/powerpoint/2010/main" val="3705603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4595110-7250-4E20-9426-99B1DBD4A5CC}"/>
              </a:ext>
            </a:extLst>
          </p:cNvPr>
          <p:cNvGrpSpPr/>
          <p:nvPr/>
        </p:nvGrpSpPr>
        <p:grpSpPr>
          <a:xfrm>
            <a:off x="301346" y="0"/>
            <a:ext cx="5605995" cy="6858000"/>
            <a:chOff x="301346" y="0"/>
            <a:chExt cx="5605995" cy="6858000"/>
          </a:xfrm>
        </p:grpSpPr>
        <p:pic>
          <p:nvPicPr>
            <p:cNvPr id="7" name="Picture 6" descr="A picture containing text, map&#10;&#10;Description automatically generated">
              <a:extLst>
                <a:ext uri="{FF2B5EF4-FFF2-40B4-BE49-F238E27FC236}">
                  <a16:creationId xmlns:a16="http://schemas.microsoft.com/office/drawing/2014/main" id="{0E6E1E50-C95D-49F3-822D-E6DA5CB9D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46" y="0"/>
              <a:ext cx="5605995" cy="6858000"/>
            </a:xfrm>
            <a:prstGeom prst="rect">
              <a:avLst/>
            </a:prstGeom>
          </p:spPr>
        </p:pic>
        <p:sp>
          <p:nvSpPr>
            <p:cNvPr id="8" name="Rectangle 7">
              <a:extLst>
                <a:ext uri="{FF2B5EF4-FFF2-40B4-BE49-F238E27FC236}">
                  <a16:creationId xmlns:a16="http://schemas.microsoft.com/office/drawing/2014/main" id="{6927E36D-5E3D-408B-A6AA-29356A74A26E}"/>
                </a:ext>
              </a:extLst>
            </p:cNvPr>
            <p:cNvSpPr/>
            <p:nvPr/>
          </p:nvSpPr>
          <p:spPr>
            <a:xfrm>
              <a:off x="2507810" y="6518495"/>
              <a:ext cx="1013988" cy="262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close up of text on a white background&#10;&#10;Description automatically generated">
            <a:extLst>
              <a:ext uri="{FF2B5EF4-FFF2-40B4-BE49-F238E27FC236}">
                <a16:creationId xmlns:a16="http://schemas.microsoft.com/office/drawing/2014/main" id="{B0FDCDE4-1BED-420A-9CAC-3E3343179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439" y="996701"/>
            <a:ext cx="4476378" cy="5861299"/>
          </a:xfrm>
          <a:prstGeom prst="rect">
            <a:avLst/>
          </a:prstGeom>
        </p:spPr>
      </p:pic>
      <p:sp>
        <p:nvSpPr>
          <p:cNvPr id="13" name="TextBox 12">
            <a:extLst>
              <a:ext uri="{FF2B5EF4-FFF2-40B4-BE49-F238E27FC236}">
                <a16:creationId xmlns:a16="http://schemas.microsoft.com/office/drawing/2014/main" id="{8F53F910-A439-4D91-BFB3-2FA6740E7C47}"/>
              </a:ext>
            </a:extLst>
          </p:cNvPr>
          <p:cNvSpPr txBox="1"/>
          <p:nvPr/>
        </p:nvSpPr>
        <p:spPr>
          <a:xfrm>
            <a:off x="5944161" y="86007"/>
            <a:ext cx="6124625" cy="861774"/>
          </a:xfrm>
          <a:prstGeom prst="rect">
            <a:avLst/>
          </a:prstGeom>
          <a:noFill/>
        </p:spPr>
        <p:txBody>
          <a:bodyPr wrap="none" rtlCol="0">
            <a:spAutoFit/>
          </a:bodyPr>
          <a:lstStyle/>
          <a:p>
            <a:r>
              <a:rPr lang="en-US" sz="3200" b="1" dirty="0">
                <a:solidFill>
                  <a:schemeClr val="accent2">
                    <a:lumMod val="75000"/>
                  </a:schemeClr>
                </a:solidFill>
              </a:rPr>
              <a:t>Other Communications Resources</a:t>
            </a:r>
            <a:br>
              <a:rPr lang="en-US" sz="3200" b="1" dirty="0">
                <a:solidFill>
                  <a:schemeClr val="accent2">
                    <a:lumMod val="75000"/>
                  </a:schemeClr>
                </a:solidFill>
              </a:rPr>
            </a:br>
            <a:r>
              <a:rPr lang="en-US" b="1" dirty="0">
                <a:solidFill>
                  <a:schemeClr val="accent2">
                    <a:lumMod val="75000"/>
                  </a:schemeClr>
                </a:solidFill>
              </a:rPr>
              <a:t>NM </a:t>
            </a:r>
            <a:r>
              <a:rPr lang="en-US" b="1" dirty="0" err="1">
                <a:solidFill>
                  <a:schemeClr val="accent2">
                    <a:lumMod val="75000"/>
                  </a:schemeClr>
                </a:solidFill>
              </a:rPr>
              <a:t>Megalink</a:t>
            </a:r>
            <a:r>
              <a:rPr lang="en-US" b="1" dirty="0">
                <a:solidFill>
                  <a:schemeClr val="accent2">
                    <a:lumMod val="75000"/>
                  </a:schemeClr>
                </a:solidFill>
              </a:rPr>
              <a:t> – 37 linked repeaters across NM and West Texas</a:t>
            </a:r>
            <a:endParaRPr lang="en-US" sz="3200" b="1" dirty="0">
              <a:solidFill>
                <a:schemeClr val="accent2">
                  <a:lumMod val="75000"/>
                </a:schemeClr>
              </a:solidFill>
            </a:endParaRPr>
          </a:p>
        </p:txBody>
      </p:sp>
    </p:spTree>
    <p:extLst>
      <p:ext uri="{BB962C8B-B14F-4D97-AF65-F5344CB8AC3E}">
        <p14:creationId xmlns:p14="http://schemas.microsoft.com/office/powerpoint/2010/main" val="1981635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5399CB84-006D-4EF2-B577-302A5A94D172}"/>
              </a:ext>
            </a:extLst>
          </p:cNvPr>
          <p:cNvGraphicFramePr>
            <a:graphicFrameLocks noChangeAspect="1"/>
          </p:cNvGraphicFramePr>
          <p:nvPr>
            <p:extLst>
              <p:ext uri="{D42A27DB-BD31-4B8C-83A1-F6EECF244321}">
                <p14:modId xmlns:p14="http://schemas.microsoft.com/office/powerpoint/2010/main" val="225383179"/>
              </p:ext>
            </p:extLst>
          </p:nvPr>
        </p:nvGraphicFramePr>
        <p:xfrm>
          <a:off x="996712" y="130259"/>
          <a:ext cx="5069911" cy="6561854"/>
        </p:xfrm>
        <a:graphic>
          <a:graphicData uri="http://schemas.openxmlformats.org/presentationml/2006/ole">
            <mc:AlternateContent xmlns:mc="http://schemas.openxmlformats.org/markup-compatibility/2006">
              <mc:Choice xmlns:v="urn:schemas-microsoft-com:vml" Requires="v">
                <p:oleObj name="Acrobat Document" r:id="rId2" imgW="5828955" imgH="7543610" progId="AcroExch.Document.DC">
                  <p:embed/>
                </p:oleObj>
              </mc:Choice>
              <mc:Fallback>
                <p:oleObj name="Acrobat Document" r:id="rId2" imgW="5828955" imgH="7543610" progId="AcroExch.Document.DC">
                  <p:embed/>
                  <p:pic>
                    <p:nvPicPr>
                      <p:cNvPr id="0" name=""/>
                      <p:cNvPicPr/>
                      <p:nvPr/>
                    </p:nvPicPr>
                    <p:blipFill>
                      <a:blip r:embed="rId3"/>
                      <a:stretch>
                        <a:fillRect/>
                      </a:stretch>
                    </p:blipFill>
                    <p:spPr>
                      <a:xfrm>
                        <a:off x="996712" y="130259"/>
                        <a:ext cx="5069911" cy="6561854"/>
                      </a:xfrm>
                      <a:prstGeom prst="rect">
                        <a:avLst/>
                      </a:prstGeom>
                    </p:spPr>
                  </p:pic>
                </p:oleObj>
              </mc:Fallback>
            </mc:AlternateContent>
          </a:graphicData>
        </a:graphic>
      </p:graphicFrame>
    </p:spTree>
    <p:extLst>
      <p:ext uri="{BB962C8B-B14F-4D97-AF65-F5344CB8AC3E}">
        <p14:creationId xmlns:p14="http://schemas.microsoft.com/office/powerpoint/2010/main" val="2877183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D1A4-C92D-4F3F-A18D-12B28010D645}"/>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1D4E7C9F-8B12-44E3-A558-8B20A4C799F1}"/>
              </a:ext>
            </a:extLst>
          </p:cNvPr>
          <p:cNvSpPr>
            <a:spLocks noGrp="1"/>
          </p:cNvSpPr>
          <p:nvPr>
            <p:ph idx="1"/>
          </p:nvPr>
        </p:nvSpPr>
        <p:spPr/>
        <p:txBody>
          <a:bodyPr/>
          <a:lstStyle/>
          <a:p>
            <a:r>
              <a:rPr lang="en-US" dirty="0"/>
              <a:t>Regular meetings and radio nets</a:t>
            </a:r>
          </a:p>
          <a:p>
            <a:pPr lvl="1"/>
            <a:r>
              <a:rPr lang="en-US" dirty="0"/>
              <a:t>2</a:t>
            </a:r>
            <a:r>
              <a:rPr lang="en-US" baseline="30000" dirty="0"/>
              <a:t>nd</a:t>
            </a:r>
            <a:r>
              <a:rPr lang="en-US" dirty="0"/>
              <a:t> Saturday of the month meetings (via Zoom during pandemic)</a:t>
            </a:r>
          </a:p>
          <a:p>
            <a:pPr lvl="1"/>
            <a:r>
              <a:rPr lang="en-US" dirty="0"/>
              <a:t>Tuesday before the 2</a:t>
            </a:r>
            <a:r>
              <a:rPr lang="en-US" baseline="30000" dirty="0"/>
              <a:t>nd</a:t>
            </a:r>
            <a:r>
              <a:rPr lang="en-US" dirty="0"/>
              <a:t> Saturday D-RATS net, 7:30pm (via Internet)</a:t>
            </a:r>
          </a:p>
          <a:p>
            <a:pPr lvl="1"/>
            <a:r>
              <a:rPr lang="en-US" dirty="0"/>
              <a:t>Tuesday before the 2</a:t>
            </a:r>
            <a:r>
              <a:rPr lang="en-US" baseline="30000" dirty="0"/>
              <a:t>nd</a:t>
            </a:r>
            <a:r>
              <a:rPr lang="en-US" dirty="0"/>
              <a:t> Saturday radio net, 8:00pm on </a:t>
            </a:r>
            <a:r>
              <a:rPr lang="en-US" dirty="0" err="1"/>
              <a:t>Teslink</a:t>
            </a:r>
            <a:endParaRPr lang="en-US" dirty="0"/>
          </a:p>
          <a:p>
            <a:pPr lvl="1"/>
            <a:r>
              <a:rPr lang="en-US" dirty="0"/>
              <a:t>First Sunday State-wide emergency services net, 3.939 MHz, LSB</a:t>
            </a:r>
          </a:p>
          <a:p>
            <a:pPr lvl="2"/>
            <a:r>
              <a:rPr lang="en-US" dirty="0"/>
              <a:t>7:30pm Mountain Daylight Time, or</a:t>
            </a:r>
          </a:p>
          <a:p>
            <a:pPr lvl="2"/>
            <a:r>
              <a:rPr lang="en-US" dirty="0"/>
              <a:t>5:00pm Mountain Standard Time</a:t>
            </a:r>
          </a:p>
        </p:txBody>
      </p:sp>
    </p:spTree>
    <p:extLst>
      <p:ext uri="{BB962C8B-B14F-4D97-AF65-F5344CB8AC3E}">
        <p14:creationId xmlns:p14="http://schemas.microsoft.com/office/powerpoint/2010/main" val="283205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792B-44DF-4493-B122-AE7F2BB4F884}"/>
              </a:ext>
            </a:extLst>
          </p:cNvPr>
          <p:cNvSpPr>
            <a:spLocks noGrp="1"/>
          </p:cNvSpPr>
          <p:nvPr>
            <p:ph type="title"/>
          </p:nvPr>
        </p:nvSpPr>
        <p:spPr/>
        <p:txBody>
          <a:bodyPr/>
          <a:lstStyle/>
          <a:p>
            <a:r>
              <a:rPr lang="en-US" dirty="0"/>
              <a:t>SFARES</a:t>
            </a:r>
          </a:p>
        </p:txBody>
      </p:sp>
      <p:sp>
        <p:nvSpPr>
          <p:cNvPr id="3" name="Content Placeholder 2">
            <a:extLst>
              <a:ext uri="{FF2B5EF4-FFF2-40B4-BE49-F238E27FC236}">
                <a16:creationId xmlns:a16="http://schemas.microsoft.com/office/drawing/2014/main" id="{CBC3B14A-BA4E-46C8-A4E9-02BCB4F93958}"/>
              </a:ext>
            </a:extLst>
          </p:cNvPr>
          <p:cNvSpPr>
            <a:spLocks noGrp="1"/>
          </p:cNvSpPr>
          <p:nvPr>
            <p:ph idx="1"/>
          </p:nvPr>
        </p:nvSpPr>
        <p:spPr/>
        <p:txBody>
          <a:bodyPr>
            <a:normAutofit/>
          </a:bodyPr>
          <a:lstStyle/>
          <a:p>
            <a:pPr marL="0" indent="0">
              <a:buNone/>
            </a:pPr>
            <a:r>
              <a:rPr lang="en-US" dirty="0">
                <a:effectLst/>
              </a:rPr>
              <a:t>The SFARES Group is comprised of FCC licensed Amateur Radio Operators residing in the general Santa Fe, NM geographical area.  Membership is open to any licensed operator interested in volunteer public service.</a:t>
            </a:r>
            <a:endParaRPr lang="en-US" dirty="0"/>
          </a:p>
          <a:p>
            <a:pPr marL="0" indent="0">
              <a:buNone/>
            </a:pPr>
            <a:r>
              <a:rPr lang="en-US" dirty="0">
                <a:effectLst/>
              </a:rPr>
              <a:t> </a:t>
            </a:r>
            <a:endParaRPr lang="en-US" dirty="0"/>
          </a:p>
          <a:p>
            <a:pPr marL="0" indent="0">
              <a:buNone/>
            </a:pPr>
            <a:r>
              <a:rPr lang="en-US" dirty="0"/>
              <a:t>The SFARES mission is to augment and facilitate emergency communications and related services and activities for Santa Fe City and County Emergency Management.</a:t>
            </a:r>
          </a:p>
          <a:p>
            <a:pPr marL="0" indent="0">
              <a:buNone/>
            </a:pPr>
            <a:endParaRPr lang="en-US" dirty="0"/>
          </a:p>
        </p:txBody>
      </p:sp>
    </p:spTree>
    <p:extLst>
      <p:ext uri="{BB962C8B-B14F-4D97-AF65-F5344CB8AC3E}">
        <p14:creationId xmlns:p14="http://schemas.microsoft.com/office/powerpoint/2010/main" val="219691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E9C06924-958E-42AE-B16B-596EEE4D9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885" y="-4583"/>
            <a:ext cx="9058938" cy="6910424"/>
          </a:xfrm>
          <a:prstGeom prst="rect">
            <a:avLst/>
          </a:prstGeom>
        </p:spPr>
      </p:pic>
    </p:spTree>
    <p:extLst>
      <p:ext uri="{BB962C8B-B14F-4D97-AF65-F5344CB8AC3E}">
        <p14:creationId xmlns:p14="http://schemas.microsoft.com/office/powerpoint/2010/main" val="338297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Diagram&#10;&#10;Description automatically generated">
            <a:extLst>
              <a:ext uri="{FF2B5EF4-FFF2-40B4-BE49-F238E27FC236}">
                <a16:creationId xmlns:a16="http://schemas.microsoft.com/office/drawing/2014/main" id="{84EBC0FD-7956-407F-BCF9-E53173E6A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872679"/>
            <a:ext cx="9926849" cy="5827536"/>
          </a:xfrm>
          <a:prstGeom prst="rect">
            <a:avLst/>
          </a:prstGeom>
        </p:spPr>
      </p:pic>
      <p:sp>
        <p:nvSpPr>
          <p:cNvPr id="34" name="Title 1">
            <a:extLst>
              <a:ext uri="{FF2B5EF4-FFF2-40B4-BE49-F238E27FC236}">
                <a16:creationId xmlns:a16="http://schemas.microsoft.com/office/drawing/2014/main" id="{F105397D-C0FF-47E4-B9BF-298D0EA0A68F}"/>
              </a:ext>
            </a:extLst>
          </p:cNvPr>
          <p:cNvSpPr txBox="1">
            <a:spLocks/>
          </p:cNvSpPr>
          <p:nvPr/>
        </p:nvSpPr>
        <p:spPr>
          <a:xfrm>
            <a:off x="255105" y="1577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SFARES Organization</a:t>
            </a:r>
          </a:p>
        </p:txBody>
      </p:sp>
    </p:spTree>
    <p:extLst>
      <p:ext uri="{BB962C8B-B14F-4D97-AF65-F5344CB8AC3E}">
        <p14:creationId xmlns:p14="http://schemas.microsoft.com/office/powerpoint/2010/main" val="33564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7FD4-AE54-42F1-B75F-44DCA6BA5DA8}"/>
              </a:ext>
            </a:extLst>
          </p:cNvPr>
          <p:cNvSpPr>
            <a:spLocks noGrp="1"/>
          </p:cNvSpPr>
          <p:nvPr>
            <p:ph type="title"/>
          </p:nvPr>
        </p:nvSpPr>
        <p:spPr>
          <a:xfrm>
            <a:off x="0" y="0"/>
            <a:ext cx="10515600" cy="1325563"/>
          </a:xfrm>
        </p:spPr>
        <p:txBody>
          <a:bodyPr/>
          <a:lstStyle/>
          <a:p>
            <a:r>
              <a:rPr lang="en-US" dirty="0"/>
              <a:t>Who does SFARES Report to?</a:t>
            </a:r>
          </a:p>
        </p:txBody>
      </p:sp>
      <p:sp>
        <p:nvSpPr>
          <p:cNvPr id="3" name="Content Placeholder 2">
            <a:extLst>
              <a:ext uri="{FF2B5EF4-FFF2-40B4-BE49-F238E27FC236}">
                <a16:creationId xmlns:a16="http://schemas.microsoft.com/office/drawing/2014/main" id="{495F4B0C-1045-45C4-A0BE-6CB4389FFB48}"/>
              </a:ext>
            </a:extLst>
          </p:cNvPr>
          <p:cNvSpPr>
            <a:spLocks noGrp="1"/>
          </p:cNvSpPr>
          <p:nvPr>
            <p:ph idx="1"/>
          </p:nvPr>
        </p:nvSpPr>
        <p:spPr>
          <a:xfrm>
            <a:off x="391633" y="1091979"/>
            <a:ext cx="10515600" cy="4351338"/>
          </a:xfrm>
        </p:spPr>
        <p:txBody>
          <a:bodyPr/>
          <a:lstStyle/>
          <a:p>
            <a:r>
              <a:rPr lang="en-US" dirty="0"/>
              <a:t>SFARES supports Santa Fe City and County Emergency Management, specifically the County Emergency Manager, Martin Vigil</a:t>
            </a:r>
          </a:p>
        </p:txBody>
      </p:sp>
      <p:pic>
        <p:nvPicPr>
          <p:cNvPr id="5" name="Picture 4" descr="Graphical user interface, text, application, email&#10;&#10;Description automatically generated">
            <a:extLst>
              <a:ext uri="{FF2B5EF4-FFF2-40B4-BE49-F238E27FC236}">
                <a16:creationId xmlns:a16="http://schemas.microsoft.com/office/drawing/2014/main" id="{FB218E14-3068-4B76-A194-7DE5E82E6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78" y="2120198"/>
            <a:ext cx="10251255" cy="4606484"/>
          </a:xfrm>
          <a:prstGeom prst="rect">
            <a:avLst/>
          </a:prstGeom>
        </p:spPr>
      </p:pic>
      <p:sp>
        <p:nvSpPr>
          <p:cNvPr id="6" name="Arrow: Right 5">
            <a:extLst>
              <a:ext uri="{FF2B5EF4-FFF2-40B4-BE49-F238E27FC236}">
                <a16:creationId xmlns:a16="http://schemas.microsoft.com/office/drawing/2014/main" id="{6B66BD5C-15A8-4DAB-8A91-50B07CD57E60}"/>
              </a:ext>
            </a:extLst>
          </p:cNvPr>
          <p:cNvSpPr/>
          <p:nvPr/>
        </p:nvSpPr>
        <p:spPr>
          <a:xfrm rot="9760470">
            <a:off x="4237075" y="4397597"/>
            <a:ext cx="2041451" cy="489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31C2482-287D-4DDD-9136-02C2EC22B9E8}"/>
              </a:ext>
            </a:extLst>
          </p:cNvPr>
          <p:cNvSpPr txBox="1"/>
          <p:nvPr/>
        </p:nvSpPr>
        <p:spPr>
          <a:xfrm flipH="1">
            <a:off x="6212603" y="4104720"/>
            <a:ext cx="2580523" cy="369332"/>
          </a:xfrm>
          <a:prstGeom prst="rect">
            <a:avLst/>
          </a:prstGeom>
          <a:noFill/>
        </p:spPr>
        <p:txBody>
          <a:bodyPr wrap="square" rtlCol="0">
            <a:spAutoFit/>
          </a:bodyPr>
          <a:lstStyle/>
          <a:p>
            <a:r>
              <a:rPr lang="en-US" dirty="0"/>
              <a:t>ARES fits here</a:t>
            </a:r>
          </a:p>
        </p:txBody>
      </p:sp>
    </p:spTree>
    <p:extLst>
      <p:ext uri="{BB962C8B-B14F-4D97-AF65-F5344CB8AC3E}">
        <p14:creationId xmlns:p14="http://schemas.microsoft.com/office/powerpoint/2010/main" val="19001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27513-7B0B-4A14-AE8D-3EB06F1563A9}"/>
              </a:ext>
            </a:extLst>
          </p:cNvPr>
          <p:cNvSpPr>
            <a:spLocks noGrp="1"/>
          </p:cNvSpPr>
          <p:nvPr>
            <p:ph type="title"/>
          </p:nvPr>
        </p:nvSpPr>
        <p:spPr/>
        <p:txBody>
          <a:bodyPr/>
          <a:lstStyle/>
          <a:p>
            <a:r>
              <a:rPr lang="en-US" dirty="0"/>
              <a:t>Possible Emergencies in Northern NM</a:t>
            </a:r>
          </a:p>
        </p:txBody>
      </p:sp>
      <p:sp>
        <p:nvSpPr>
          <p:cNvPr id="3" name="Content Placeholder 2">
            <a:extLst>
              <a:ext uri="{FF2B5EF4-FFF2-40B4-BE49-F238E27FC236}">
                <a16:creationId xmlns:a16="http://schemas.microsoft.com/office/drawing/2014/main" id="{8EA9B102-3F20-4F4A-8576-9CC51919294D}"/>
              </a:ext>
            </a:extLst>
          </p:cNvPr>
          <p:cNvSpPr>
            <a:spLocks noGrp="1"/>
          </p:cNvSpPr>
          <p:nvPr>
            <p:ph idx="1"/>
          </p:nvPr>
        </p:nvSpPr>
        <p:spPr/>
        <p:txBody>
          <a:bodyPr/>
          <a:lstStyle/>
          <a:p>
            <a:r>
              <a:rPr lang="en-US" dirty="0"/>
              <a:t>Wildfire</a:t>
            </a:r>
          </a:p>
          <a:p>
            <a:r>
              <a:rPr lang="en-US" dirty="0"/>
              <a:t>Train wreck</a:t>
            </a:r>
          </a:p>
          <a:p>
            <a:r>
              <a:rPr lang="en-US" dirty="0"/>
              <a:t>Hazardous material spill (chemicals, nuclear material, etc.)</a:t>
            </a:r>
          </a:p>
          <a:p>
            <a:r>
              <a:rPr lang="en-US" dirty="0"/>
              <a:t>Dam breach</a:t>
            </a:r>
          </a:p>
          <a:p>
            <a:r>
              <a:rPr lang="en-US" dirty="0"/>
              <a:t>Cyber attack on communications, power and other </a:t>
            </a:r>
            <a:r>
              <a:rPr lang="en-US"/>
              <a:t>utility infrastructure</a:t>
            </a:r>
            <a:endParaRPr lang="en-US" dirty="0"/>
          </a:p>
          <a:p>
            <a:endParaRPr lang="en-US" dirty="0"/>
          </a:p>
        </p:txBody>
      </p:sp>
    </p:spTree>
    <p:extLst>
      <p:ext uri="{BB962C8B-B14F-4D97-AF65-F5344CB8AC3E}">
        <p14:creationId xmlns:p14="http://schemas.microsoft.com/office/powerpoint/2010/main" val="116714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BF112D-59BE-4EE1-B1B2-BFEA5284AAFB}"/>
              </a:ext>
            </a:extLst>
          </p:cNvPr>
          <p:cNvSpPr>
            <a:spLocks noGrp="1"/>
          </p:cNvSpPr>
          <p:nvPr>
            <p:ph idx="1"/>
          </p:nvPr>
        </p:nvSpPr>
        <p:spPr>
          <a:xfrm>
            <a:off x="639024" y="1155669"/>
            <a:ext cx="10515600" cy="5064062"/>
          </a:xfrm>
        </p:spPr>
        <p:txBody>
          <a:bodyPr>
            <a:normAutofit/>
          </a:bodyPr>
          <a:lstStyle/>
          <a:p>
            <a:r>
              <a:rPr lang="en-US" dirty="0"/>
              <a:t>When there is a need, the Santa Fe County Emergency Manager will contact Santa Fe ARES for communications support.</a:t>
            </a:r>
          </a:p>
          <a:p>
            <a:r>
              <a:rPr lang="en-US" dirty="0"/>
              <a:t>The Santa Fe County Emergency Manager will contact Evelyn Ward (KE5GLR). Evelyn is the SFARES Emergency Coordinator who is the point of contact for all activations. (If Evelyn is not available, then the County Emergency Manager will contact Alden </a:t>
            </a:r>
            <a:r>
              <a:rPr lang="en-US" dirty="0" err="1"/>
              <a:t>Oyer</a:t>
            </a:r>
            <a:r>
              <a:rPr lang="en-US" dirty="0"/>
              <a:t> (AG5S) or Don </a:t>
            </a:r>
            <a:r>
              <a:rPr lang="en-US" dirty="0" err="1"/>
              <a:t>Hinsman</a:t>
            </a:r>
            <a:r>
              <a:rPr lang="en-US" dirty="0"/>
              <a:t> (N4VIP) to coordinate activities). </a:t>
            </a:r>
          </a:p>
          <a:p>
            <a:r>
              <a:rPr lang="en-US" dirty="0"/>
              <a:t>The Emergency Coordinator will utilize the Call Multiplier phone messaging service to inform all members of an activation and how to proceed.  Those members responding as available for activation will then be contacted by the Emergency Coordinator and given additional instructions.</a:t>
            </a:r>
          </a:p>
        </p:txBody>
      </p:sp>
      <p:sp>
        <p:nvSpPr>
          <p:cNvPr id="4" name="TextBox 3">
            <a:extLst>
              <a:ext uri="{FF2B5EF4-FFF2-40B4-BE49-F238E27FC236}">
                <a16:creationId xmlns:a16="http://schemas.microsoft.com/office/drawing/2014/main" id="{81A905D0-6190-4CFF-BA63-A15866F6C1E0}"/>
              </a:ext>
            </a:extLst>
          </p:cNvPr>
          <p:cNvSpPr txBox="1"/>
          <p:nvPr/>
        </p:nvSpPr>
        <p:spPr>
          <a:xfrm>
            <a:off x="448253" y="388649"/>
            <a:ext cx="9285427" cy="584775"/>
          </a:xfrm>
          <a:prstGeom prst="rect">
            <a:avLst/>
          </a:prstGeom>
          <a:noFill/>
        </p:spPr>
        <p:txBody>
          <a:bodyPr wrap="none" rtlCol="0">
            <a:spAutoFit/>
          </a:bodyPr>
          <a:lstStyle/>
          <a:p>
            <a:r>
              <a:rPr lang="en-US" sz="3200" b="1" dirty="0">
                <a:solidFill>
                  <a:schemeClr val="accent2">
                    <a:lumMod val="75000"/>
                  </a:schemeClr>
                </a:solidFill>
              </a:rPr>
              <a:t>Santa Fe Amateur Radio Emergency Services (SFARES)</a:t>
            </a:r>
          </a:p>
        </p:txBody>
      </p:sp>
    </p:spTree>
    <p:extLst>
      <p:ext uri="{BB962C8B-B14F-4D97-AF65-F5344CB8AC3E}">
        <p14:creationId xmlns:p14="http://schemas.microsoft.com/office/powerpoint/2010/main" val="5172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D99AAC-9E60-4110-863F-55BF0AE780B1}"/>
              </a:ext>
            </a:extLst>
          </p:cNvPr>
          <p:cNvSpPr>
            <a:spLocks noGrp="1"/>
          </p:cNvSpPr>
          <p:nvPr>
            <p:ph idx="1"/>
          </p:nvPr>
        </p:nvSpPr>
        <p:spPr>
          <a:xfrm>
            <a:off x="646814" y="1066801"/>
            <a:ext cx="10515600" cy="4351338"/>
          </a:xfrm>
        </p:spPr>
        <p:txBody>
          <a:bodyPr>
            <a:normAutofit fontScale="92500" lnSpcReduction="10000"/>
          </a:bodyPr>
          <a:lstStyle/>
          <a:p>
            <a:pPr marL="0" indent="0">
              <a:buNone/>
            </a:pPr>
            <a:r>
              <a:rPr lang="en-US" sz="2200" b="1" dirty="0">
                <a:effectLst/>
              </a:rPr>
              <a:t>FEMA Emergency Management Institute – Independent Studies (ISP Courses)</a:t>
            </a:r>
            <a:endParaRPr lang="en-US" sz="3500" b="1" dirty="0"/>
          </a:p>
          <a:p>
            <a:pPr marL="0" indent="0">
              <a:buNone/>
            </a:pPr>
            <a:r>
              <a:rPr lang="en-US" sz="1800" dirty="0">
                <a:effectLst/>
              </a:rPr>
              <a:t>Complete certification in the following courses:</a:t>
            </a:r>
            <a:endParaRPr lang="en-US" dirty="0"/>
          </a:p>
          <a:p>
            <a:r>
              <a:rPr lang="en-US" sz="1800" dirty="0">
                <a:effectLst/>
              </a:rPr>
              <a:t>IS 100.c – Introduction to the Incident Command System</a:t>
            </a:r>
            <a:endParaRPr lang="en-US" dirty="0"/>
          </a:p>
          <a:p>
            <a:r>
              <a:rPr lang="en-US" sz="1800" dirty="0">
                <a:effectLst/>
              </a:rPr>
              <a:t>IS 200.c – Basic Incident Command for Initial Response</a:t>
            </a:r>
            <a:endParaRPr lang="en-US" dirty="0"/>
          </a:p>
          <a:p>
            <a:r>
              <a:rPr lang="en-US" sz="1800" dirty="0">
                <a:effectLst/>
              </a:rPr>
              <a:t>IS 700.b – An Introduction to the National Incident Management System</a:t>
            </a:r>
            <a:endParaRPr lang="en-US" dirty="0"/>
          </a:p>
          <a:p>
            <a:r>
              <a:rPr lang="en-US" sz="1800" dirty="0">
                <a:effectLst/>
              </a:rPr>
              <a:t>IS 800.d – National Response Framework, An Introduction</a:t>
            </a:r>
            <a:endParaRPr lang="en-US" dirty="0"/>
          </a:p>
          <a:p>
            <a:pPr marL="0" indent="0">
              <a:buNone/>
            </a:pPr>
            <a:endParaRPr lang="en-US" sz="1800" dirty="0">
              <a:effectLst/>
            </a:endParaRPr>
          </a:p>
          <a:p>
            <a:pPr marL="0" indent="0">
              <a:buNone/>
            </a:pPr>
            <a:r>
              <a:rPr lang="en-US" sz="1800" dirty="0">
                <a:effectLst/>
              </a:rPr>
              <a:t>Recommended for a better understanding of the role of Amateur Radio during an emergency :</a:t>
            </a:r>
            <a:endParaRPr lang="en-US" dirty="0"/>
          </a:p>
          <a:p>
            <a:r>
              <a:rPr lang="en-US" sz="1800" dirty="0">
                <a:effectLst/>
              </a:rPr>
              <a:t>IS 288.a – The Role of Voluntary Organizations in Emergency Management</a:t>
            </a:r>
            <a:endParaRPr lang="en-US" dirty="0"/>
          </a:p>
          <a:p>
            <a:pPr marL="0" indent="0">
              <a:buNone/>
            </a:pPr>
            <a:endParaRPr lang="en-US" dirty="0"/>
          </a:p>
          <a:p>
            <a:pPr marL="0" indent="0">
              <a:buNone/>
            </a:pPr>
            <a:r>
              <a:rPr lang="en-US" sz="2400" b="1" dirty="0">
                <a:effectLst/>
              </a:rPr>
              <a:t>American Radio Relay League (ARRL) Course</a:t>
            </a:r>
            <a:r>
              <a:rPr lang="en-US" sz="1800" dirty="0">
                <a:effectLst/>
              </a:rPr>
              <a:t>:</a:t>
            </a:r>
            <a:endParaRPr lang="en-US" dirty="0"/>
          </a:p>
          <a:p>
            <a:r>
              <a:rPr lang="en-US" sz="1800" dirty="0">
                <a:effectLst/>
              </a:rPr>
              <a:t>Public Service  and Emergency Communications Management for Radio Amateurs (EC-016) Course</a:t>
            </a:r>
            <a:endParaRPr lang="en-US" dirty="0"/>
          </a:p>
          <a:p>
            <a:pPr marL="0" indent="0">
              <a:buNone/>
            </a:pPr>
            <a:endParaRPr lang="en-US" dirty="0"/>
          </a:p>
        </p:txBody>
      </p:sp>
      <p:sp>
        <p:nvSpPr>
          <p:cNvPr id="4" name="Title 1">
            <a:extLst>
              <a:ext uri="{FF2B5EF4-FFF2-40B4-BE49-F238E27FC236}">
                <a16:creationId xmlns:a16="http://schemas.microsoft.com/office/drawing/2014/main" id="{9DCADEC4-3BB8-4876-BF7D-F44DBB6E9E08}"/>
              </a:ext>
            </a:extLst>
          </p:cNvPr>
          <p:cNvSpPr>
            <a:spLocks noGrp="1"/>
          </p:cNvSpPr>
          <p:nvPr>
            <p:ph type="title"/>
          </p:nvPr>
        </p:nvSpPr>
        <p:spPr>
          <a:xfrm>
            <a:off x="215348" y="126587"/>
            <a:ext cx="10028582" cy="940214"/>
          </a:xfrm>
        </p:spPr>
        <p:txBody>
          <a:bodyPr>
            <a:normAutofit/>
          </a:bodyPr>
          <a:lstStyle/>
          <a:p>
            <a:r>
              <a:rPr lang="en-US" dirty="0"/>
              <a:t>Where to Start  (Links on SFARES Web Site)</a:t>
            </a:r>
          </a:p>
        </p:txBody>
      </p:sp>
    </p:spTree>
    <p:extLst>
      <p:ext uri="{BB962C8B-B14F-4D97-AF65-F5344CB8AC3E}">
        <p14:creationId xmlns:p14="http://schemas.microsoft.com/office/powerpoint/2010/main" val="259529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4851-7D99-4E08-9B04-4A608FCFA669}"/>
              </a:ext>
            </a:extLst>
          </p:cNvPr>
          <p:cNvSpPr>
            <a:spLocks noGrp="1"/>
          </p:cNvSpPr>
          <p:nvPr>
            <p:ph type="title"/>
          </p:nvPr>
        </p:nvSpPr>
        <p:spPr>
          <a:xfrm>
            <a:off x="375683" y="0"/>
            <a:ext cx="11440633" cy="1325563"/>
          </a:xfrm>
        </p:spPr>
        <p:txBody>
          <a:bodyPr/>
          <a:lstStyle/>
          <a:p>
            <a:r>
              <a:rPr lang="en-US" dirty="0"/>
              <a:t>Ongoing In-Service Training for SFARES Members</a:t>
            </a:r>
          </a:p>
        </p:txBody>
      </p:sp>
      <p:sp>
        <p:nvSpPr>
          <p:cNvPr id="5" name="Content Placeholder 2">
            <a:extLst>
              <a:ext uri="{FF2B5EF4-FFF2-40B4-BE49-F238E27FC236}">
                <a16:creationId xmlns:a16="http://schemas.microsoft.com/office/drawing/2014/main" id="{992CB988-0FDB-4D1F-8C2B-D2B1852A377F}"/>
              </a:ext>
            </a:extLst>
          </p:cNvPr>
          <p:cNvSpPr txBox="1">
            <a:spLocks/>
          </p:cNvSpPr>
          <p:nvPr/>
        </p:nvSpPr>
        <p:spPr>
          <a:xfrm>
            <a:off x="564596" y="1666032"/>
            <a:ext cx="10515600" cy="50640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ffectLst/>
              </a:rPr>
              <a:t>Organizational SOP’s</a:t>
            </a:r>
            <a:endParaRPr lang="en-US" sz="2000" dirty="0"/>
          </a:p>
          <a:p>
            <a:pPr marL="0" indent="0">
              <a:buNone/>
            </a:pPr>
            <a:r>
              <a:rPr lang="en-US" sz="2000" dirty="0">
                <a:effectLst/>
              </a:rPr>
              <a:t>Aspects of Emergency Operational Plan</a:t>
            </a:r>
            <a:endParaRPr lang="en-US" sz="2000" dirty="0"/>
          </a:p>
          <a:p>
            <a:pPr marL="0" indent="0">
              <a:buNone/>
            </a:pPr>
            <a:r>
              <a:rPr lang="en-US" sz="2000" dirty="0">
                <a:effectLst/>
              </a:rPr>
              <a:t>Introduction to Central and Remote SFARES Communication Sites and their capabilities</a:t>
            </a:r>
            <a:endParaRPr lang="en-US" sz="2000" dirty="0"/>
          </a:p>
          <a:p>
            <a:pPr marL="0" indent="0">
              <a:buNone/>
            </a:pPr>
            <a:r>
              <a:rPr lang="en-US" sz="2000" dirty="0">
                <a:effectLst/>
              </a:rPr>
              <a:t>Operation of various radios</a:t>
            </a:r>
            <a:endParaRPr lang="en-US" sz="2000" dirty="0"/>
          </a:p>
          <a:p>
            <a:pPr marL="0" indent="0">
              <a:buNone/>
            </a:pPr>
            <a:r>
              <a:rPr lang="en-US" sz="2000" dirty="0">
                <a:effectLst/>
              </a:rPr>
              <a:t>Understanding local and regional Audio VHF, UHF, Simplex, repeaters, and National and Global HF</a:t>
            </a:r>
            <a:endParaRPr lang="en-US" sz="2000" dirty="0"/>
          </a:p>
          <a:p>
            <a:pPr marL="0" indent="0">
              <a:buNone/>
            </a:pPr>
            <a:r>
              <a:rPr lang="en-US" sz="2000" dirty="0">
                <a:effectLst/>
              </a:rPr>
              <a:t>Understanding local, regional ,national and global Digital  D-Star, D-Rats, WL2K, VHF, UHF and HF</a:t>
            </a:r>
            <a:endParaRPr lang="en-US" sz="2000" dirty="0"/>
          </a:p>
          <a:p>
            <a:pPr marL="0" indent="0">
              <a:buNone/>
            </a:pPr>
            <a:r>
              <a:rPr lang="en-US" sz="2000" dirty="0">
                <a:effectLst/>
              </a:rPr>
              <a:t>Learning situational awareness capabilities such as APRS and </a:t>
            </a:r>
            <a:r>
              <a:rPr lang="en-US" sz="2000" dirty="0" err="1">
                <a:effectLst/>
              </a:rPr>
              <a:t>SARTrak</a:t>
            </a:r>
            <a:endParaRPr lang="en-US" sz="2000" dirty="0"/>
          </a:p>
          <a:p>
            <a:pPr marL="0" indent="0">
              <a:buNone/>
            </a:pPr>
            <a:r>
              <a:rPr lang="en-US" sz="2000" dirty="0">
                <a:effectLst/>
              </a:rPr>
              <a:t>Becoming familiar with various software programs utilized in the communication sites.</a:t>
            </a:r>
            <a:endParaRPr lang="en-US" sz="2000" dirty="0"/>
          </a:p>
          <a:p>
            <a:pPr marL="0" indent="0">
              <a:buNone/>
            </a:pPr>
            <a:r>
              <a:rPr lang="en-US" sz="2000" dirty="0">
                <a:effectLst/>
              </a:rPr>
              <a:t>An understanding of the SFARES Mesh and its components</a:t>
            </a:r>
            <a:endParaRPr lang="en-US" sz="2000" dirty="0"/>
          </a:p>
          <a:p>
            <a:pPr marL="0" indent="0">
              <a:buNone/>
            </a:pPr>
            <a:r>
              <a:rPr lang="en-US" sz="2000" dirty="0">
                <a:effectLst/>
              </a:rPr>
              <a:t>Introduction to antennas and other technical communications equipment</a:t>
            </a:r>
            <a:endParaRPr lang="en-US" sz="2000" dirty="0"/>
          </a:p>
        </p:txBody>
      </p:sp>
    </p:spTree>
    <p:extLst>
      <p:ext uri="{BB962C8B-B14F-4D97-AF65-F5344CB8AC3E}">
        <p14:creationId xmlns:p14="http://schemas.microsoft.com/office/powerpoint/2010/main" val="2593001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772</Words>
  <Application>Microsoft Office PowerPoint</Application>
  <PresentationFormat>Widescreen</PresentationFormat>
  <Paragraphs>83</Paragraphs>
  <Slides>15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Calibri Light</vt:lpstr>
      <vt:lpstr>Office Theme</vt:lpstr>
      <vt:lpstr>Acrobat Document</vt:lpstr>
      <vt:lpstr>Introduction to Santa Fe ARES (SFARES)</vt:lpstr>
      <vt:lpstr>SFARES</vt:lpstr>
      <vt:lpstr>PowerPoint Presentation</vt:lpstr>
      <vt:lpstr>PowerPoint Presentation</vt:lpstr>
      <vt:lpstr>Who does SFARES Report to?</vt:lpstr>
      <vt:lpstr>Possible Emergencies in Northern NM</vt:lpstr>
      <vt:lpstr>PowerPoint Presentation</vt:lpstr>
      <vt:lpstr>Where to Start  (Links on SFARES Web Site)</vt:lpstr>
      <vt:lpstr>Ongoing In-Service Training for SFARES Members</vt:lpstr>
      <vt:lpstr>SFARES participates in many Public Service Events</vt:lpstr>
      <vt:lpstr>PowerPoint Presentation</vt:lpstr>
      <vt:lpstr>PowerPoint Presentation</vt:lpstr>
      <vt:lpstr>PowerPoint Presentation</vt:lpstr>
      <vt:lpstr>PowerPoint Presentation</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Kemper</dc:creator>
  <cp:lastModifiedBy>Marilyn Gould</cp:lastModifiedBy>
  <cp:revision>46</cp:revision>
  <cp:lastPrinted>2020-12-17T15:43:40Z</cp:lastPrinted>
  <dcterms:created xsi:type="dcterms:W3CDTF">2020-01-28T20:57:41Z</dcterms:created>
  <dcterms:modified xsi:type="dcterms:W3CDTF">2021-01-16T18:20:27Z</dcterms:modified>
</cp:coreProperties>
</file>