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sldIdLst>
    <p:sldId id="1670" r:id="rId2"/>
    <p:sldId id="1720" r:id="rId3"/>
    <p:sldId id="1639" r:id="rId4"/>
    <p:sldId id="1649" r:id="rId5"/>
    <p:sldId id="1640" r:id="rId6"/>
    <p:sldId id="1725" r:id="rId7"/>
    <p:sldId id="1726" r:id="rId8"/>
    <p:sldId id="1650" r:id="rId9"/>
    <p:sldId id="1721" r:id="rId10"/>
    <p:sldId id="1633" r:id="rId11"/>
    <p:sldId id="1634" r:id="rId12"/>
    <p:sldId id="1635" r:id="rId13"/>
    <p:sldId id="1651" r:id="rId14"/>
    <p:sldId id="1636" r:id="rId15"/>
    <p:sldId id="1728" r:id="rId16"/>
    <p:sldId id="1617" r:id="rId17"/>
    <p:sldId id="1722" r:id="rId18"/>
    <p:sldId id="1723" r:id="rId19"/>
    <p:sldId id="1660" r:id="rId20"/>
    <p:sldId id="1661" r:id="rId21"/>
    <p:sldId id="1658" r:id="rId22"/>
    <p:sldId id="1662" r:id="rId23"/>
    <p:sldId id="1659" r:id="rId24"/>
    <p:sldId id="1724" r:id="rId25"/>
    <p:sldId id="1668" r:id="rId26"/>
    <p:sldId id="1669" r:id="rId27"/>
    <p:sldId id="1657" r:id="rId28"/>
    <p:sldId id="1654" r:id="rId29"/>
    <p:sldId id="1663" r:id="rId30"/>
    <p:sldId id="1671" r:id="rId31"/>
    <p:sldId id="1730" r:id="rId32"/>
    <p:sldId id="1672" r:id="rId33"/>
    <p:sldId id="1731" r:id="rId34"/>
    <p:sldId id="1673" r:id="rId35"/>
    <p:sldId id="1732" r:id="rId36"/>
    <p:sldId id="1674" r:id="rId37"/>
    <p:sldId id="1733" r:id="rId38"/>
    <p:sldId id="1675" r:id="rId39"/>
    <p:sldId id="1734" r:id="rId40"/>
    <p:sldId id="1676" r:id="rId41"/>
    <p:sldId id="1735" r:id="rId42"/>
    <p:sldId id="1677" r:id="rId43"/>
    <p:sldId id="1736" r:id="rId44"/>
    <p:sldId id="1678" r:id="rId45"/>
    <p:sldId id="1679" r:id="rId46"/>
    <p:sldId id="1737" r:id="rId47"/>
    <p:sldId id="1738" r:id="rId48"/>
    <p:sldId id="1680" r:id="rId49"/>
    <p:sldId id="1739" r:id="rId50"/>
    <p:sldId id="1681" r:id="rId51"/>
    <p:sldId id="1740" r:id="rId52"/>
    <p:sldId id="1682" r:id="rId53"/>
    <p:sldId id="1741" r:id="rId54"/>
    <p:sldId id="1727" r:id="rId55"/>
    <p:sldId id="1742" r:id="rId56"/>
    <p:sldId id="1683" r:id="rId57"/>
    <p:sldId id="1743" r:id="rId58"/>
    <p:sldId id="1684" r:id="rId59"/>
    <p:sldId id="1744" r:id="rId60"/>
    <p:sldId id="1685" r:id="rId61"/>
    <p:sldId id="1745" r:id="rId62"/>
    <p:sldId id="1686" r:id="rId63"/>
    <p:sldId id="1746" r:id="rId64"/>
    <p:sldId id="1687" r:id="rId65"/>
    <p:sldId id="1747" r:id="rId66"/>
    <p:sldId id="1688" r:id="rId67"/>
    <p:sldId id="1748" r:id="rId68"/>
    <p:sldId id="1689" r:id="rId69"/>
    <p:sldId id="1749" r:id="rId70"/>
    <p:sldId id="1690" r:id="rId71"/>
    <p:sldId id="1750" r:id="rId72"/>
    <p:sldId id="1691" r:id="rId73"/>
    <p:sldId id="1751" r:id="rId74"/>
    <p:sldId id="1692" r:id="rId75"/>
    <p:sldId id="1752" r:id="rId76"/>
    <p:sldId id="1694" r:id="rId77"/>
    <p:sldId id="1753" r:id="rId78"/>
    <p:sldId id="1729" r:id="rId79"/>
    <p:sldId id="1754" r:id="rId80"/>
    <p:sldId id="1695" r:id="rId81"/>
    <p:sldId id="1755" r:id="rId82"/>
    <p:sldId id="1696" r:id="rId83"/>
    <p:sldId id="1756" r:id="rId84"/>
    <p:sldId id="1697" r:id="rId85"/>
    <p:sldId id="1757" r:id="rId86"/>
    <p:sldId id="1698" r:id="rId87"/>
    <p:sldId id="1758" r:id="rId88"/>
    <p:sldId id="1699" r:id="rId89"/>
    <p:sldId id="1759" r:id="rId90"/>
    <p:sldId id="1700" r:id="rId91"/>
    <p:sldId id="1760" r:id="rId92"/>
    <p:sldId id="1701" r:id="rId93"/>
    <p:sldId id="1761" r:id="rId94"/>
    <p:sldId id="1702" r:id="rId95"/>
    <p:sldId id="1762" r:id="rId96"/>
    <p:sldId id="1703" r:id="rId97"/>
    <p:sldId id="1763" r:id="rId98"/>
    <p:sldId id="1704" r:id="rId99"/>
    <p:sldId id="1764" r:id="rId100"/>
    <p:sldId id="1705" r:id="rId101"/>
    <p:sldId id="1765" r:id="rId102"/>
    <p:sldId id="1706" r:id="rId103"/>
    <p:sldId id="1766" r:id="rId104"/>
    <p:sldId id="1708" r:id="rId105"/>
    <p:sldId id="1767" r:id="rId106"/>
    <p:sldId id="1709" r:id="rId107"/>
    <p:sldId id="1768" r:id="rId108"/>
    <p:sldId id="1710" r:id="rId109"/>
    <p:sldId id="1769" r:id="rId110"/>
    <p:sldId id="1711" r:id="rId111"/>
    <p:sldId id="1770" r:id="rId112"/>
    <p:sldId id="1712" r:id="rId113"/>
    <p:sldId id="1771" r:id="rId114"/>
    <p:sldId id="1713" r:id="rId115"/>
    <p:sldId id="1772" r:id="rId116"/>
    <p:sldId id="1714" r:id="rId117"/>
    <p:sldId id="1773" r:id="rId118"/>
    <p:sldId id="1715" r:id="rId119"/>
    <p:sldId id="1774" r:id="rId120"/>
    <p:sldId id="1716" r:id="rId121"/>
    <p:sldId id="1775" r:id="rId122"/>
    <p:sldId id="1717" r:id="rId123"/>
    <p:sldId id="1776" r:id="rId124"/>
    <p:sldId id="1718" r:id="rId1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8" autoAdjust="0"/>
    <p:restoredTop sz="94888" autoAdjust="0"/>
  </p:normalViewPr>
  <p:slideViewPr>
    <p:cSldViewPr showGuides="1">
      <p:cViewPr varScale="1">
        <p:scale>
          <a:sx n="82" d="100"/>
          <a:sy n="82" d="100"/>
        </p:scale>
        <p:origin x="15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BA8515-70B3-4B8A-BA4B-C283C9F78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4E5419-49C0-447C-8010-564EC070C63A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00">
              <a:latin typeface="Verdana" pitchFamily="34" charset="0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81BCD1-8F9E-48F6-8D0C-882E3856B533}" type="slidenum">
              <a:rPr lang="en-US" altLang="en-US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00">
              <a:latin typeface="Verdana" pitchFamily="34" charset="0"/>
            </a:endParaRP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8596-1E24-41E0-BA69-A5107CFCDE95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186BD-8F16-467F-B6E9-E4459EF40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F3E5-9B15-457E-B45D-A8166FCB615F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8FFA-0E73-480F-9705-FE930F30C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6D2E-CB82-4623-A254-08958683888D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2ECF-CA48-4308-92FC-8E9AF8858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F3D3-72F4-49CC-92A7-48BFCF7BAA06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95A80-153F-4A86-AA83-C206C53B8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4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1437-B91E-465D-BA0D-1145867F95E8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D017-349F-4FBC-9F02-00EBD2678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1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7EB5-6A5F-4C7F-98B9-F8B21F51BBBF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9862-6534-4D66-AF56-B89CEEDC9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0FCC2-6ADF-40A8-91EE-1550E410F859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7C4F-7FDC-4BB2-A553-E90DA6344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737E-3959-4D22-866C-5DD4AEC681E2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86AC-17EA-4D65-936E-C628D9ED7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8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F1A5-F1D0-47DC-84C3-6C0D8F621729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8861C-C2AB-42F4-9B00-6C97632B2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7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7B90-4E90-4596-9ADD-52923E9296DA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F1D4F-7EFB-413A-A0EF-5D147DCF7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0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61F0-7218-4785-AF8C-CBC49C116500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80E6-9CF9-464C-BA70-6FC4F3CAA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5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3A80FB5-BF01-40C0-AE37-AAD686E7FDC4}" type="datetime1">
              <a:rPr lang="en-US"/>
              <a:pPr>
                <a:defRPr/>
              </a:pPr>
              <a:t>3/22/23</a:t>
            </a:fld>
            <a:endParaRPr lang="en-US" dirty="0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F6B6E97-2092-4D37-803A-F87666353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19BC28B-D322-4269-80FE-2816EB4BD08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6100"/>
            <a:ext cx="8610600" cy="60960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/>
              <a:t>Technician Licensing Class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674688" y="1490663"/>
            <a:ext cx="77930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Electrical components,</a:t>
            </a:r>
            <a:b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</a:b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semiconductors,</a:t>
            </a:r>
            <a:b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</a:b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circuit diagrams,</a:t>
            </a:r>
            <a:b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</a:b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component functions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FF3300"/>
                </a:solidFill>
                <a:latin typeface="Rockwell" pitchFamily="18" charset="0"/>
              </a:rPr>
              <a:t>T6A  -  T6D</a:t>
            </a:r>
            <a:endParaRPr lang="en-US" altLang="en-US" b="1" dirty="0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5C3B393-3131-6C4B-914A-700CD3C6D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5257800"/>
            <a:ext cx="90678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July 1, 2022 Through June 30, 2026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267A271-DC71-7D4E-A177-1806619A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281738"/>
            <a:ext cx="7086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ahoma" panose="020B0604030504040204" pitchFamily="34" charset="0"/>
              </a:rPr>
              <a:t>Originally developed by Bob Bytheway, K3DIO, and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ahoma" panose="020B0604030504040204" pitchFamily="34" charset="0"/>
              </a:rPr>
              <a:t>updated to 2022 and 2018 Question Pool by NQ4K for Sterling Park Amateur Radio Club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CF39F83-76B4-46A1-A462-6FCED2258E4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2FCA0B6-DEC3-45FE-9DC6-270A8284A05B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B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>
              <a:buFontTx/>
              <a:buNone/>
            </a:pPr>
            <a:endParaRPr lang="en-US" altLang="en-US" sz="2000" dirty="0">
              <a:latin typeface="Times New Roman" pitchFamily="18" charset="0"/>
            </a:endParaRPr>
          </a:p>
          <a:p>
            <a:pPr marL="457200" lvl="1" indent="-228600"/>
            <a:r>
              <a:rPr lang="en-US" altLang="en-US" dirty="0">
                <a:latin typeface="Times New Roman" pitchFamily="18" charset="0"/>
              </a:rPr>
              <a:t>The electronic component that allows current to flow in only one direction is the diode. </a:t>
            </a:r>
            <a:r>
              <a:rPr lang="en-US" altLang="en-US" sz="1200" dirty="0">
                <a:latin typeface="Times New Roman" pitchFamily="18" charset="0"/>
              </a:rPr>
              <a:t>T6B02</a:t>
            </a:r>
          </a:p>
          <a:p>
            <a:pPr marL="228600" lvl="1" indent="0">
              <a:buNone/>
            </a:pPr>
            <a:br>
              <a:rPr lang="en-US" altLang="en-US" sz="1200" dirty="0">
                <a:latin typeface="Times New Roman" pitchFamily="18" charset="0"/>
              </a:rPr>
            </a:br>
            <a:br>
              <a:rPr lang="en-US" altLang="en-US" sz="1200" dirty="0">
                <a:latin typeface="Times New Roman" pitchFamily="18" charset="0"/>
              </a:rPr>
            </a:br>
            <a:endParaRPr lang="en-US" altLang="en-US" sz="1200" dirty="0">
              <a:latin typeface="Times New Roman" pitchFamily="18" charset="0"/>
            </a:endParaRPr>
          </a:p>
          <a:p>
            <a:pPr marL="457200" lvl="1" indent="-228600"/>
            <a:r>
              <a:rPr lang="en-US" altLang="en-US" dirty="0">
                <a:latin typeface="Times New Roman" pitchFamily="18" charset="0"/>
              </a:rPr>
              <a:t>The forward voltage drop in a diode is lower in some diode types than in others. </a:t>
            </a:r>
            <a:r>
              <a:rPr lang="en-US" altLang="en-US" sz="1000" dirty="0">
                <a:latin typeface="Times New Roman" pitchFamily="18" charset="0"/>
              </a:rPr>
              <a:t>T6B01</a:t>
            </a:r>
          </a:p>
          <a:p>
            <a:pPr marL="457200" lvl="1" indent="-228600">
              <a:buFontTx/>
              <a:buNone/>
            </a:pPr>
            <a:endParaRPr lang="en-US" altLang="en-US" sz="1400" dirty="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The component that can be used as an electronic switch or amplifier is the transistor. </a:t>
            </a:r>
            <a:r>
              <a:rPr lang="en-US" altLang="en-US" sz="1200" dirty="0">
                <a:latin typeface="Times New Roman" pitchFamily="18" charset="0"/>
              </a:rPr>
              <a:t>T6B03 </a:t>
            </a: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9FF697-EA2F-4C79-9A29-25D4A627537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T6C11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component 4 in figure T3?</a:t>
            </a:r>
            <a:endParaRPr lang="en-US" altLang="en-US" sz="3600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438400"/>
            <a:ext cx="7772400" cy="24384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Antenna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Transmitter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Dummy load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Ground</a:t>
            </a:r>
          </a:p>
          <a:p>
            <a:pPr marL="995363" lvl="1" indent="-533400">
              <a:buFontTx/>
              <a:buAutoNum type="alphaUcPeriod"/>
            </a:pPr>
            <a:endParaRPr lang="en-US" altLang="en-US" dirty="0">
              <a:latin typeface="Rockwell" pitchFamily="18" charset="0"/>
            </a:endParaRPr>
          </a:p>
        </p:txBody>
      </p:sp>
      <p:pic>
        <p:nvPicPr>
          <p:cNvPr id="63493" name="Picture 4" descr="2010Figur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2448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8021" name="Line 5"/>
          <p:cNvSpPr>
            <a:spLocks noChangeShapeType="1"/>
          </p:cNvSpPr>
          <p:nvPr/>
        </p:nvSpPr>
        <p:spPr bwMode="auto">
          <a:xfrm>
            <a:off x="3276600" y="2743200"/>
            <a:ext cx="4492625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AEFFDA-6A06-4923-A335-D832B6E3B1D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marL="1771650" indent="-1771650">
              <a:tabLst>
                <a:tab pos="1376363" algn="l"/>
              </a:tabLst>
            </a:pPr>
            <a:r>
              <a:rPr lang="en-US" altLang="en-US" sz="3200" dirty="0"/>
              <a:t>T6C12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is accurately represented in electrical schematics?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362200"/>
            <a:ext cx="64770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Wire lengths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Physical appearance of components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Component connections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0376360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AEFFDA-6A06-4923-A335-D832B6E3B1D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marL="1771650" indent="-1771650">
              <a:tabLst>
                <a:tab pos="1376363" algn="l"/>
              </a:tabLst>
            </a:pPr>
            <a:r>
              <a:rPr lang="en-US" altLang="en-US" sz="3200" dirty="0"/>
              <a:t>T6C12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is accurately represented in electrical schematics?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362200"/>
            <a:ext cx="64770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Wire lengths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Physical appearance of components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Component connections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these choices are correct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3489F6-2810-49D2-8285-17865D5FEB2D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devices or circuits 			changes an alternating current into a 				varying direct current signal</a:t>
            </a:r>
            <a:r>
              <a:rPr lang="en-US" altLang="en-US" sz="2800" dirty="0">
                <a:latin typeface="Rockwell" pitchFamily="18" charset="0"/>
              </a:rPr>
              <a:t>?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5268" y="2356643"/>
            <a:ext cx="35734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Transformer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Rectifier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Amplifier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Reflector</a:t>
            </a:r>
          </a:p>
        </p:txBody>
      </p:sp>
    </p:spTree>
    <p:extLst>
      <p:ext uri="{BB962C8B-B14F-4D97-AF65-F5344CB8AC3E}">
        <p14:creationId xmlns:p14="http://schemas.microsoft.com/office/powerpoint/2010/main" val="41891736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3489F6-2810-49D2-8285-17865D5FEB2D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devices or circuits 			changes an alternating current into a 				varying direct current signal</a:t>
            </a:r>
            <a:r>
              <a:rPr lang="en-US" altLang="en-US" sz="2800" dirty="0">
                <a:latin typeface="Rockwell" pitchFamily="18" charset="0"/>
              </a:rPr>
              <a:t>?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5268" y="2356643"/>
            <a:ext cx="35734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Transformer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Rectifier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Amplifier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Reflector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A4D118-A17C-4409-A86B-A4859B0F987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49338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T6D02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a relay?</a:t>
            </a:r>
            <a:r>
              <a:rPr lang="en-US" altLang="en-US" dirty="0"/>
              <a:t>		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09800"/>
            <a:ext cx="7119938" cy="2667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An electrically-controlled switch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current controlled amplifier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An inverting amplifier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pass transistor</a:t>
            </a:r>
          </a:p>
        </p:txBody>
      </p:sp>
    </p:spTree>
    <p:extLst>
      <p:ext uri="{BB962C8B-B14F-4D97-AF65-F5344CB8AC3E}">
        <p14:creationId xmlns:p14="http://schemas.microsoft.com/office/powerpoint/2010/main" val="13316093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A4D118-A17C-4409-A86B-A4859B0F987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49338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T6D02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a relay?</a:t>
            </a:r>
            <a:r>
              <a:rPr lang="en-US" altLang="en-US" dirty="0"/>
              <a:t>		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09800"/>
            <a:ext cx="7119938" cy="2667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An electrically-controlled switch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current controlled amplifier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An inverting amplifier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pass transistor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2041542-CC8C-4070-8511-40F33BDC008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T6D03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 reason to use shielded wire?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199" cy="2109787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decrease the resistance of DC power connections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increase the current carrying capability of the wire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prevent coupling of unwanted signals to or from the wire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couple the wire to other signals</a:t>
            </a:r>
          </a:p>
        </p:txBody>
      </p:sp>
    </p:spTree>
    <p:extLst>
      <p:ext uri="{BB962C8B-B14F-4D97-AF65-F5344CB8AC3E}">
        <p14:creationId xmlns:p14="http://schemas.microsoft.com/office/powerpoint/2010/main" val="41600571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2041542-CC8C-4070-8511-40F33BDC008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T6D03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is a reason to use shielded wire?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199" cy="2109787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decrease the resistance of DC power connections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increase the current carrying capability of the wire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To prevent coupling of unwanted signals to or from the wire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To couple the wire to other signals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0AA928-3C81-4201-B0F8-455EFE2A9D6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marL="1771650" indent="-1771650">
              <a:tabLst>
                <a:tab pos="1376363" algn="l"/>
              </a:tabLst>
            </a:pPr>
            <a:r>
              <a:rPr lang="en-US" altLang="en-US" sz="3200" dirty="0"/>
              <a:t>T6D04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displays an electrical quantity as a numeric value?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2438400"/>
            <a:ext cx="3649663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Relay</a:t>
            </a:r>
          </a:p>
        </p:txBody>
      </p:sp>
    </p:spTree>
    <p:extLst>
      <p:ext uri="{BB962C8B-B14F-4D97-AF65-F5344CB8AC3E}">
        <p14:creationId xmlns:p14="http://schemas.microsoft.com/office/powerpoint/2010/main" val="7015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DAD9438-7BE9-4311-A688-B98E4E0F47A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183F92-2A6E-489E-986F-6B91580F2C8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B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>
              <a:buFontTx/>
              <a:buNone/>
            </a:pPr>
            <a:endParaRPr lang="en-US" altLang="en-US" sz="500" dirty="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The component that consists of three layers of semiconductor material is the transistor. </a:t>
            </a:r>
            <a:r>
              <a:rPr lang="en-US" altLang="en-US" sz="1000" dirty="0">
                <a:latin typeface="Times New Roman" pitchFamily="18" charset="0"/>
              </a:rPr>
              <a:t>T6B04</a:t>
            </a:r>
          </a:p>
          <a:p>
            <a:pPr marL="465138" lvl="1" indent="-233363" eaLnBrk="1" hangingPunct="1"/>
            <a:endParaRPr lang="en-US" altLang="en-US" sz="900" dirty="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The field effect transistor has a gate, drain, and source. </a:t>
            </a:r>
            <a:r>
              <a:rPr lang="en-US" altLang="en-US" sz="1000" dirty="0">
                <a:latin typeface="Times New Roman" pitchFamily="18" charset="0"/>
              </a:rPr>
              <a:t>T6B05</a:t>
            </a:r>
          </a:p>
          <a:p>
            <a:pPr marL="465138" lvl="1" indent="-233363" eaLnBrk="1" hangingPunct="1"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 </a:t>
            </a:r>
            <a:endParaRPr lang="en-US" altLang="en-US" sz="1400" dirty="0">
              <a:latin typeface="Times New Roman" pitchFamily="18" charset="0"/>
            </a:endParaRPr>
          </a:p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The cathode lead of a semiconductor diode is usually identified with a stripe.  </a:t>
            </a:r>
            <a:r>
              <a:rPr lang="en-US" altLang="en-US" sz="1000" dirty="0">
                <a:latin typeface="Times New Roman" pitchFamily="18" charset="0"/>
              </a:rPr>
              <a:t>T6B06</a:t>
            </a: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6" name="Picture 14" descr="GROL 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53000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0AA928-3C81-4201-B0F8-455EFE2A9D6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marL="1771650" indent="-1771650">
              <a:tabLst>
                <a:tab pos="1376363" algn="l"/>
              </a:tabLst>
            </a:pPr>
            <a:r>
              <a:rPr lang="en-US" altLang="en-US" sz="3200" dirty="0"/>
              <a:t>T6D04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displays an electrical quantity as a numeric value?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2438400"/>
            <a:ext cx="3649663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Relay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491E8A3-957F-4B23-B330-B5CE1CF770E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T6D05</a:t>
            </a:r>
            <a:r>
              <a:rPr lang="en-US" altLang="en-US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type of circuit controls the amount of 			voltage from a power supply?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2362200"/>
            <a:ext cx="3649663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Regulator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Oscillator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Filter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Phase inverter</a:t>
            </a:r>
          </a:p>
        </p:txBody>
      </p:sp>
    </p:spTree>
    <p:extLst>
      <p:ext uri="{BB962C8B-B14F-4D97-AF65-F5344CB8AC3E}">
        <p14:creationId xmlns:p14="http://schemas.microsoft.com/office/powerpoint/2010/main" val="2897663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491E8A3-957F-4B23-B330-B5CE1CF770E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T6D05</a:t>
            </a:r>
            <a:r>
              <a:rPr lang="en-US" altLang="en-US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type of circuit controls the amount of 			voltage from a power supply?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2362200"/>
            <a:ext cx="3649663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Regulator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Oscillator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Filter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Phase inverter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A26EF0-F0FA-43B9-B119-5435223DE8B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 anchor="ctr" anchorCtr="0"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T6D06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component changes 120V AC house power  to a lower AC voltage for other uses?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2286000"/>
            <a:ext cx="4487863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Variable capacitor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Transformer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Diode</a:t>
            </a:r>
          </a:p>
        </p:txBody>
      </p:sp>
    </p:spTree>
    <p:extLst>
      <p:ext uri="{BB962C8B-B14F-4D97-AF65-F5344CB8AC3E}">
        <p14:creationId xmlns:p14="http://schemas.microsoft.com/office/powerpoint/2010/main" val="17520287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A26EF0-F0FA-43B9-B119-5435223DE8B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 anchor="ctr" anchorCtr="0"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T6D06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component changes 120V AC house power  to a lower AC voltage for other uses?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2286000"/>
            <a:ext cx="4487863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Variable capacitor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Transformer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Diode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98011F1-1A0E-45A8-B0A1-E661959A7140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T6D07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is commonly used as a 		visual indicator?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2209800"/>
            <a:ext cx="4030663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LED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FET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Zener diode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Bipolar transistor</a:t>
            </a:r>
          </a:p>
        </p:txBody>
      </p:sp>
    </p:spTree>
    <p:extLst>
      <p:ext uri="{BB962C8B-B14F-4D97-AF65-F5344CB8AC3E}">
        <p14:creationId xmlns:p14="http://schemas.microsoft.com/office/powerpoint/2010/main" val="4614068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98011F1-1A0E-45A8-B0A1-E661959A7140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T6D07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is commonly used as a 		visual indicator?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2209800"/>
            <a:ext cx="4030663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LED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FET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Zener diode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Bipolar transistor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8BFDB9-FE2F-4E84-B05B-4768F09F085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T6D08</a:t>
            </a:r>
            <a:r>
              <a:rPr lang="en-US" altLang="en-US" sz="3600" dirty="0"/>
              <a:t>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is combined with an inductor to make a tuned circuit?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2362200"/>
            <a:ext cx="3649663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Zener diode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Capacitor</a:t>
            </a:r>
            <a:endParaRPr lang="en-US" altLang="en-US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432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8BFDB9-FE2F-4E84-B05B-4768F09F085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T6D08</a:t>
            </a:r>
            <a:r>
              <a:rPr lang="en-US" altLang="en-US" sz="3600" dirty="0"/>
              <a:t>	</a:t>
            </a:r>
            <a:r>
              <a:rPr lang="en-US" altLang="en-US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is combined with an inductor to make a tuned circuit?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2362200"/>
            <a:ext cx="3649663" cy="22098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Zener diode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Capacitor</a:t>
            </a:r>
            <a:endParaRPr lang="en-US" altLang="en-US" b="1" dirty="0">
              <a:solidFill>
                <a:srgbClr val="FF0000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321F85E-4F64-4EC1-981E-87CF27F25DE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T6D09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the name of a device that combines 			several semiconductors and other components 		into one package?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2438400"/>
            <a:ext cx="4183063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Transducer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Multi-pole relay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Integrated circuit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Transformer</a:t>
            </a:r>
          </a:p>
        </p:txBody>
      </p:sp>
    </p:spTree>
    <p:extLst>
      <p:ext uri="{BB962C8B-B14F-4D97-AF65-F5344CB8AC3E}">
        <p14:creationId xmlns:p14="http://schemas.microsoft.com/office/powerpoint/2010/main" val="339296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D657B7A-4E7C-477E-9E03-07D8E8E2E3F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39FE3B-AE08-4D26-A40B-5F95DEF14A8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B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Forward current causes a light-emitting diode (LED) to emit light. </a:t>
            </a:r>
            <a:r>
              <a:rPr lang="en-US" altLang="en-US" sz="1000" dirty="0">
                <a:latin typeface="Times New Roman" pitchFamily="18" charset="0"/>
              </a:rPr>
              <a:t>T6B07 </a:t>
            </a: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6" name="Picture 9" descr="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1" y="2790021"/>
            <a:ext cx="7620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321F85E-4F64-4EC1-981E-87CF27F25DE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T6D09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the name of a device that combines 			several semiconductors and other components 		into one package?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2438400"/>
            <a:ext cx="4183063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Transducer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Multi-pole relay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Integrated circuit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Transformer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A307B7-C693-45E9-A340-A4FB405F4E9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T6D10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the function of component 2 in 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		Figure T1?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5146675" cy="32004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Give off light when current flows through it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Supply electrical energy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Control the flow of current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Convert electrical energy into radio waves</a:t>
            </a:r>
          </a:p>
        </p:txBody>
      </p:sp>
      <p:pic>
        <p:nvPicPr>
          <p:cNvPr id="75781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687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17" name="Line 5"/>
          <p:cNvSpPr>
            <a:spLocks noChangeShapeType="1"/>
          </p:cNvSpPr>
          <p:nvPr/>
        </p:nvSpPr>
        <p:spPr bwMode="auto">
          <a:xfrm flipH="1" flipV="1">
            <a:off x="5562600" y="914400"/>
            <a:ext cx="1295400" cy="16002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76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A307B7-C693-45E9-A340-A4FB405F4E9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T6D10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the function of component 2 in 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		Figure T1?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5146675" cy="3200400"/>
          </a:xfrm>
        </p:spPr>
        <p:txBody>
          <a:bodyPr/>
          <a:lstStyle/>
          <a:p>
            <a:pPr marL="625475" lvl="1" indent="-509588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Give off light when current flows through it</a:t>
            </a:r>
          </a:p>
          <a:p>
            <a:pPr marL="625475" lvl="1" indent="-509588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Supply electrical energy</a:t>
            </a:r>
          </a:p>
          <a:p>
            <a:pPr marL="625475" lvl="1" indent="-509588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Control the flow of current</a:t>
            </a:r>
          </a:p>
          <a:p>
            <a:pPr marL="625475" lvl="1" indent="-509588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Convert electrical energy into radio waves</a:t>
            </a:r>
          </a:p>
        </p:txBody>
      </p:sp>
      <p:pic>
        <p:nvPicPr>
          <p:cNvPr id="75781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687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17" name="Line 5"/>
          <p:cNvSpPr>
            <a:spLocks noChangeShapeType="1"/>
          </p:cNvSpPr>
          <p:nvPr/>
        </p:nvSpPr>
        <p:spPr bwMode="auto">
          <a:xfrm flipV="1">
            <a:off x="5029200" y="3698875"/>
            <a:ext cx="1447800" cy="3492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2118" name="Line 6"/>
          <p:cNvSpPr>
            <a:spLocks noChangeShapeType="1"/>
          </p:cNvSpPr>
          <p:nvPr/>
        </p:nvSpPr>
        <p:spPr bwMode="auto">
          <a:xfrm flipV="1">
            <a:off x="6477000" y="3276600"/>
            <a:ext cx="500063" cy="42227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172F96-7C70-4B62-A0DF-0F11614C047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  <a:noFill/>
        </p:spPr>
        <p:txBody>
          <a:bodyPr anchor="ctr"/>
          <a:lstStyle/>
          <a:p>
            <a:pPr marL="1828800" indent="-1828800"/>
            <a:r>
              <a:rPr lang="en-US" altLang="en-US" sz="3200" dirty="0"/>
              <a:t>T6D11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of the following is a resonant or tuned circuit?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981200"/>
            <a:ext cx="8153400" cy="3505200"/>
          </a:xfrm>
        </p:spPr>
        <p:txBody>
          <a:bodyPr/>
          <a:lstStyle/>
          <a:p>
            <a:pPr marL="990600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An inductor and a capacitor in series or parallel 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linear voltage regulator 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resistor circuit used for reducing standing wave ratio 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circuit designed to provide high fidelity audio </a:t>
            </a:r>
          </a:p>
        </p:txBody>
      </p:sp>
    </p:spTree>
    <p:extLst>
      <p:ext uri="{BB962C8B-B14F-4D97-AF65-F5344CB8AC3E}">
        <p14:creationId xmlns:p14="http://schemas.microsoft.com/office/powerpoint/2010/main" val="246914520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172F96-7C70-4B62-A0DF-0F11614C047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  <a:noFill/>
        </p:spPr>
        <p:txBody>
          <a:bodyPr anchor="ctr"/>
          <a:lstStyle/>
          <a:p>
            <a:pPr marL="1828800" indent="-1828800"/>
            <a:r>
              <a:rPr lang="en-US" altLang="en-US" sz="3200" dirty="0"/>
              <a:t>T6D11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of the following is a resonant or tuned circuit?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8488363" cy="3505200"/>
          </a:xfrm>
        </p:spPr>
        <p:txBody>
          <a:bodyPr/>
          <a:lstStyle/>
          <a:p>
            <a:pPr marL="990600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An inductor and a capacitor in series or parallel 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linear voltage regulator 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resistor circuit used for reducing standing wave ratio </a:t>
            </a:r>
          </a:p>
          <a:p>
            <a:pPr marL="990600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circuit designed to provide high fidelity audio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F1E5E52-8A31-4A2F-BAB8-06599232579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/>
            <a:r>
              <a:rPr lang="en-US" altLang="en-US" sz="3200" b="1">
                <a:latin typeface="Times New Roman" pitchFamily="18" charset="0"/>
              </a:rPr>
              <a:t>T 6 B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870950" cy="4267200"/>
          </a:xfrm>
        </p:spPr>
        <p:txBody>
          <a:bodyPr/>
          <a:lstStyle/>
          <a:p>
            <a:pPr marL="457200" lvl="1" indent="-228600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</a:rPr>
              <a:t>The abbreviation FET stands for Field Effect Transistor. </a:t>
            </a:r>
            <a:r>
              <a:rPr lang="en-US" altLang="en-US" sz="1000" dirty="0">
                <a:latin typeface="Times New Roman" pitchFamily="18" charset="0"/>
              </a:rPr>
              <a:t>T6B08 </a:t>
            </a:r>
          </a:p>
          <a:p>
            <a:pPr marL="457200" lvl="1" indent="-228600">
              <a:lnSpc>
                <a:spcPct val="90000"/>
              </a:lnSpc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>
              <a:lnSpc>
                <a:spcPct val="90000"/>
              </a:lnSpc>
            </a:pPr>
            <a:endParaRPr lang="en-US" altLang="en-US" sz="1000" dirty="0">
              <a:latin typeface="Times New Roman" pitchFamily="18" charset="0"/>
            </a:endParaRPr>
          </a:p>
        </p:txBody>
      </p:sp>
      <p:pic>
        <p:nvPicPr>
          <p:cNvPr id="1084421" name="Picture 5" descr="Bsc 4-202 new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895600"/>
            <a:ext cx="8153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8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8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5E66FE4-9BC7-4471-BEE0-0485B8F585D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F5E1D3-922C-4D9A-A9CD-3D9ADCCF582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B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latin typeface="Times New Roman" pitchFamily="18" charset="0"/>
            </a:endParaRPr>
          </a:p>
          <a:p>
            <a:pPr marL="65088" indent="-233363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+mj-lt"/>
              </a:rPr>
              <a:t>The names for the electrodes of a diode are the anode and cathode. </a:t>
            </a:r>
            <a:r>
              <a:rPr lang="en-US" altLang="en-US" sz="1600" dirty="0">
                <a:latin typeface="+mj-lt"/>
              </a:rPr>
              <a:t>T6B09</a:t>
            </a: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>
              <a:latin typeface="+mj-lt"/>
            </a:endParaRP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>
              <a:latin typeface="+mj-lt"/>
            </a:endParaRP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>
              <a:latin typeface="+mj-lt"/>
            </a:endParaRPr>
          </a:p>
          <a:p>
            <a:pPr marL="65088" indent="-233363"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A transistor can provide power gain.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sz="1400" dirty="0">
                <a:latin typeface="+mj-lt"/>
              </a:rPr>
              <a:t>T6B10 </a:t>
            </a: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latin typeface="+mj-lt"/>
            </a:endParaRP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400" dirty="0">
              <a:latin typeface="+mj-lt"/>
            </a:endParaRP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400" dirty="0">
              <a:latin typeface="+mj-lt"/>
            </a:endParaRPr>
          </a:p>
          <a:p>
            <a:pPr marL="65088" indent="-233363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+mj-lt"/>
              </a:rPr>
              <a:t>The term that describes a device’s ability to amplify a signal is gain</a:t>
            </a:r>
            <a:r>
              <a:rPr lang="en-US" altLang="en-US" sz="3600" dirty="0">
                <a:latin typeface="+mj-lt"/>
              </a:rPr>
              <a:t>.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sz="1400" dirty="0">
                <a:latin typeface="+mj-lt"/>
              </a:rPr>
              <a:t>T6B1</a:t>
            </a:r>
            <a:r>
              <a:rPr lang="en-US" altLang="en-US" sz="1600" dirty="0">
                <a:latin typeface="+mj-lt"/>
              </a:rPr>
              <a:t>1</a:t>
            </a:r>
          </a:p>
          <a:p>
            <a:pPr marL="465138" lvl="1" indent="-233363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5E66FE4-9BC7-4471-BEE0-0485B8F585D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F5E1D3-922C-4D9A-A9CD-3D9ADCCF582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B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latin typeface="Times New Roman" pitchFamily="18" charset="0"/>
            </a:endParaRPr>
          </a:p>
          <a:p>
            <a:pPr marL="65088" indent="-233363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+mj-lt"/>
              </a:rPr>
              <a:t>The names for the electrodes of a bipolar junction transistor are emitter, base, and collector. </a:t>
            </a:r>
            <a:r>
              <a:rPr lang="en-US" altLang="en-US" sz="1600" dirty="0">
                <a:latin typeface="+mj-lt"/>
              </a:rPr>
              <a:t>T6B12</a:t>
            </a: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>
              <a:latin typeface="+mj-lt"/>
            </a:endParaRP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>
              <a:latin typeface="+mj-lt"/>
            </a:endParaRPr>
          </a:p>
          <a:p>
            <a:pPr marL="65088" indent="-233363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>
              <a:latin typeface="+mj-lt"/>
            </a:endParaRPr>
          </a:p>
          <a:p>
            <a:pPr marL="465138" lvl="1" indent="-233363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C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</a:rPr>
              <a:t>Topics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5088" indent="-233363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dirty="0">
                <a:latin typeface="+mj-lt"/>
              </a:rPr>
              <a:t>Circuit diagrams; </a:t>
            </a:r>
          </a:p>
          <a:p>
            <a:pPr marL="465138" lvl="1" indent="-233363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dirty="0">
                <a:latin typeface="+mj-lt"/>
              </a:rPr>
              <a:t>Use of schematics</a:t>
            </a:r>
          </a:p>
          <a:p>
            <a:pPr marL="465138" lvl="1" indent="-233363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dirty="0"/>
              <a:t>Basic structure</a:t>
            </a:r>
          </a:p>
          <a:p>
            <a:pPr marL="465138" lvl="1" indent="-233363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dirty="0"/>
              <a:t>Schematic symbols of basic components			</a:t>
            </a: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3776719-E912-476D-ACB9-25F2B06A9F27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536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B2049EE-CC1C-4E40-B800-EC0100BA013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The name of an electrical wiring diagram that uses standard component symbols is a schematic. </a:t>
            </a:r>
            <a:r>
              <a:rPr lang="en-US" sz="1200" dirty="0">
                <a:latin typeface="+mj-lt"/>
              </a:rPr>
              <a:t>T6C01 </a:t>
            </a:r>
            <a:r>
              <a:rPr lang="en-US" sz="1200" dirty="0"/>
              <a:t>			</a:t>
            </a: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65088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0A8F703-540F-45E2-BE61-C25398747FA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C35DBFE-51E7-4670-8A3C-179AE1999B1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38322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C77E840-279C-4389-8A03-9C3776C2B2A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0494FBB-B831-4ED9-82FC-E18C369F2A3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395288"/>
            <a:ext cx="8988425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C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4800600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Component #1 in Figure T1 is a Resistor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1000" dirty="0">
                <a:latin typeface="Times New Roman" pitchFamily="18" charset="0"/>
              </a:rPr>
              <a:t>T6C02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Component #2 in Figure T1 is a Transistor</a:t>
            </a:r>
            <a:r>
              <a:rPr lang="en-US" altLang="en-US" sz="3200" dirty="0">
                <a:latin typeface="Times New Roman" pitchFamily="18" charset="0"/>
              </a:rPr>
              <a:t>.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sz="1000" dirty="0">
                <a:latin typeface="Times New Roman" pitchFamily="18" charset="0"/>
              </a:rPr>
              <a:t>T6C03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10106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8322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693" name="Text Box 5"/>
          <p:cNvSpPr txBox="1">
            <a:spLocks noChangeArrowheads="1"/>
          </p:cNvSpPr>
          <p:nvPr/>
        </p:nvSpPr>
        <p:spPr bwMode="auto">
          <a:xfrm>
            <a:off x="5900738" y="3429000"/>
            <a:ext cx="194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ahoma" pitchFamily="34" charset="0"/>
              </a:rPr>
              <a:t>Figure T1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1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1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B5C676-EDCF-40E0-99A3-D1770246B2D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CEA2484-32E3-418B-998B-E5C8D38BFA8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395288"/>
            <a:ext cx="8988425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C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4800600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Component #3 in Figure T1 is a Lamp.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1000" dirty="0">
                <a:latin typeface="Times New Roman" pitchFamily="18" charset="0"/>
              </a:rPr>
              <a:t>T6C04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Component #4 in Figure T1 is a Battery</a:t>
            </a:r>
            <a:r>
              <a:rPr lang="en-US" altLang="en-US" sz="3200" dirty="0">
                <a:latin typeface="Times New Roman" pitchFamily="18" charset="0"/>
              </a:rPr>
              <a:t>.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sz="1000" dirty="0">
                <a:latin typeface="Times New Roman" pitchFamily="18" charset="0"/>
              </a:rPr>
              <a:t>T6C05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10106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8322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693" name="Text Box 5"/>
          <p:cNvSpPr txBox="1">
            <a:spLocks noChangeArrowheads="1"/>
          </p:cNvSpPr>
          <p:nvPr/>
        </p:nvSpPr>
        <p:spPr bwMode="auto">
          <a:xfrm>
            <a:off x="5867400" y="3414713"/>
            <a:ext cx="205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ahoma" pitchFamily="34" charset="0"/>
              </a:rPr>
              <a:t>Figure T1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1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1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A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</a:rPr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>
                <a:latin typeface="+mj-lt"/>
              </a:rPr>
              <a:t>Fixed and variable resistors; </a:t>
            </a:r>
          </a:p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>
                <a:latin typeface="+mj-lt"/>
              </a:rPr>
              <a:t>Capacitors;</a:t>
            </a:r>
          </a:p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>
                <a:latin typeface="+mj-lt"/>
              </a:rPr>
              <a:t>Inductors; </a:t>
            </a:r>
          </a:p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>
                <a:latin typeface="+mj-lt"/>
              </a:rPr>
              <a:t>Fuses; </a:t>
            </a:r>
          </a:p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>
                <a:latin typeface="+mj-lt"/>
              </a:rPr>
              <a:t>Switches; </a:t>
            </a:r>
          </a:p>
          <a:p>
            <a:pPr marL="457200" lvl="1" indent="-228600" eaLnBrk="1" hangingPunct="1">
              <a:spcAft>
                <a:spcPts val="1200"/>
              </a:spcAft>
            </a:pPr>
            <a:r>
              <a:rPr lang="en-US" altLang="en-US" dirty="0">
                <a:latin typeface="+mj-lt"/>
              </a:rPr>
              <a:t>Batteries 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D29DD8-6BBE-46DD-9C62-27BBF65B01EC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9D94488-EF01-404A-B521-F21B3FB457A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A380EE2-D930-4E3B-AC62-6F4DB1420070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2A12F3-69F4-42D5-8FC1-9BDB798815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C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Component #6 in Figure T2 is a capacitor. </a:t>
            </a:r>
            <a:r>
              <a:rPr lang="en-US" altLang="en-US" sz="1000" dirty="0">
                <a:latin typeface="Times New Roman" pitchFamily="18" charset="0"/>
              </a:rPr>
              <a:t>T6C06</a:t>
            </a:r>
            <a:endParaRPr lang="en-US" altLang="en-US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sz="2400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sz="2400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sz="2400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sz="2400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sz="14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Component #8 in Figure T2 is a light emitting diode. </a:t>
            </a:r>
            <a:r>
              <a:rPr lang="en-US" altLang="en-US" sz="1000" dirty="0">
                <a:latin typeface="Times New Roman" pitchFamily="18" charset="0"/>
              </a:rPr>
              <a:t>T6C07 </a:t>
            </a:r>
          </a:p>
          <a:p>
            <a:pPr marL="457200" lvl="1" indent="-228600" eaLnBrk="1" hangingPunct="1">
              <a:buFontTx/>
              <a:buNone/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Component #9 in Figure T2 is a variable resistor. </a:t>
            </a:r>
            <a:r>
              <a:rPr lang="en-US" altLang="en-US" sz="1000" dirty="0">
                <a:latin typeface="Times New Roman" pitchFamily="18" charset="0"/>
              </a:rPr>
              <a:t>T6C08 </a:t>
            </a:r>
          </a:p>
          <a:p>
            <a:pPr marL="457200" lvl="1" indent="-228600" eaLnBrk="1" hangingPunct="1"/>
            <a:endParaRPr lang="en-US" altLang="en-US" sz="1000" dirty="0">
              <a:latin typeface="Times New Roman" pitchFamily="18" charset="0"/>
            </a:endParaRPr>
          </a:p>
        </p:txBody>
      </p:sp>
      <p:pic>
        <p:nvPicPr>
          <p:cNvPr id="10127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65467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693" name="Text Box 5"/>
          <p:cNvSpPr txBox="1">
            <a:spLocks noChangeArrowheads="1"/>
          </p:cNvSpPr>
          <p:nvPr/>
        </p:nvSpPr>
        <p:spPr bwMode="auto">
          <a:xfrm>
            <a:off x="7315200" y="33528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ahoma" pitchFamily="34" charset="0"/>
              </a:rPr>
              <a:t>Figure 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00342AA-65AE-43DF-8397-97E3D05380EA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A4A245-1A0E-48E9-84DF-84DCED453A6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C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>
                <a:latin typeface="Times New Roman" pitchFamily="18" charset="0"/>
              </a:rPr>
              <a:t>Component #4 in Figure T2 is a transformer. </a:t>
            </a:r>
            <a:r>
              <a:rPr lang="en-US" altLang="en-US" sz="1000" dirty="0">
                <a:latin typeface="Times New Roman" pitchFamily="18" charset="0"/>
              </a:rPr>
              <a:t>T6C09</a:t>
            </a: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594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693" name="Text Box 5"/>
          <p:cNvSpPr txBox="1">
            <a:spLocks noChangeArrowheads="1"/>
          </p:cNvSpPr>
          <p:nvPr/>
        </p:nvSpPr>
        <p:spPr bwMode="auto">
          <a:xfrm>
            <a:off x="7391400" y="3048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ahoma" pitchFamily="34" charset="0"/>
              </a:rPr>
              <a:t>Figure 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C7019D3-2377-47BF-9BD6-01CCAE4BED9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47EBC2-FD7C-474E-A019-381905E8C02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C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46225"/>
            <a:ext cx="8915400" cy="4778375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The component #3 in figure T3 is a variable inductor. </a:t>
            </a:r>
            <a:r>
              <a:rPr lang="en-US" altLang="en-US" sz="1000" dirty="0">
                <a:latin typeface="Times New Roman" pitchFamily="18" charset="0"/>
              </a:rPr>
              <a:t>T6C10</a:t>
            </a: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The component #4 in figure T3 is an antenna.  </a:t>
            </a:r>
            <a:r>
              <a:rPr lang="en-US" altLang="en-US" sz="1000" dirty="0">
                <a:latin typeface="Times New Roman" pitchFamily="18" charset="0"/>
              </a:rPr>
              <a:t>T6C11</a:t>
            </a:r>
          </a:p>
          <a:p>
            <a:pPr marL="457200" lvl="1" indent="-228600" eaLnBrk="1" hangingPunct="1"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527368" name="Picture 8" descr="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124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5943600" y="3581400"/>
            <a:ext cx="243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Tahoma" pitchFamily="34" charset="0"/>
              </a:rPr>
              <a:t>Figure T3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0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0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17CB0D9-70BD-4908-ABB0-D85DCDAEF0A0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A9EB49-B0F9-4493-B871-1689825E6BB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Component connections are accurately represented in electrical schematics. </a:t>
            </a:r>
            <a:r>
              <a:rPr lang="en-US" altLang="en-US" sz="1000" dirty="0">
                <a:latin typeface="Times New Roman" pitchFamily="18" charset="0"/>
              </a:rPr>
              <a:t>T6C12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pPr marL="457200" lvl="1" indent="-228600" eaLnBrk="1" hangingPunct="1">
              <a:buFontTx/>
              <a:buNone/>
            </a:pPr>
            <a:endParaRPr lang="en-US" altLang="en-US" dirty="0">
              <a:latin typeface="Rockwell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D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</a:rPr>
              <a:t>Topics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47800"/>
            <a:ext cx="8642350" cy="4962525"/>
          </a:xfrm>
        </p:spPr>
        <p:txBody>
          <a:bodyPr/>
          <a:lstStyle/>
          <a:p>
            <a:pPr marL="457200" lvl="1" indent="-228600" eaLnBrk="1" hangingPunct="1">
              <a:spcAft>
                <a:spcPts val="0"/>
              </a:spcAft>
            </a:pPr>
            <a:r>
              <a:rPr lang="en-US" altLang="en-US" sz="3200" dirty="0"/>
              <a:t>Component functions: </a:t>
            </a:r>
          </a:p>
          <a:p>
            <a:pPr marL="857250" lvl="2" eaLnBrk="1" hangingPunct="1">
              <a:spcAft>
                <a:spcPts val="0"/>
              </a:spcAft>
            </a:pPr>
            <a:r>
              <a:rPr lang="en-US" altLang="en-US" dirty="0"/>
              <a:t>Rectifiers,</a:t>
            </a:r>
          </a:p>
          <a:p>
            <a:pPr marL="857250" lvl="2" eaLnBrk="1" hangingPunct="1">
              <a:spcAft>
                <a:spcPts val="0"/>
              </a:spcAft>
            </a:pPr>
            <a:r>
              <a:rPr lang="en-US" altLang="en-US" dirty="0"/>
              <a:t>Relays,</a:t>
            </a:r>
          </a:p>
          <a:p>
            <a:pPr marL="857250" lvl="2" eaLnBrk="1" hangingPunct="1">
              <a:spcAft>
                <a:spcPts val="0"/>
              </a:spcAft>
            </a:pPr>
            <a:r>
              <a:rPr lang="en-US" altLang="en-US" dirty="0"/>
              <a:t>Voltage regulators,</a:t>
            </a:r>
          </a:p>
          <a:p>
            <a:pPr marL="857250" lvl="2" eaLnBrk="1" hangingPunct="1">
              <a:spcAft>
                <a:spcPts val="0"/>
              </a:spcAft>
            </a:pPr>
            <a:r>
              <a:rPr lang="en-US" altLang="en-US" dirty="0"/>
              <a:t>Meters,</a:t>
            </a:r>
          </a:p>
          <a:p>
            <a:pPr marL="857250" lvl="2" eaLnBrk="1" hangingPunct="1">
              <a:spcAft>
                <a:spcPts val="0"/>
              </a:spcAft>
            </a:pPr>
            <a:r>
              <a:rPr lang="en-US" altLang="en-US" dirty="0"/>
              <a:t>Indicators,</a:t>
            </a:r>
          </a:p>
          <a:p>
            <a:pPr marL="857250" lvl="2" eaLnBrk="1" hangingPunct="1">
              <a:spcAft>
                <a:spcPts val="0"/>
              </a:spcAft>
            </a:pPr>
            <a:r>
              <a:rPr lang="en-US" altLang="en-US" dirty="0"/>
              <a:t>Integrated circuits</a:t>
            </a:r>
          </a:p>
          <a:p>
            <a:pPr marL="857250" lvl="2" eaLnBrk="1" hangingPunct="1">
              <a:spcAft>
                <a:spcPts val="0"/>
              </a:spcAft>
            </a:pPr>
            <a:r>
              <a:rPr lang="en-US" altLang="en-US" dirty="0"/>
              <a:t>Transformers; </a:t>
            </a:r>
          </a:p>
          <a:p>
            <a:pPr marL="457200" lvl="1" eaLnBrk="1" hangingPunct="1">
              <a:spcAft>
                <a:spcPts val="0"/>
              </a:spcAft>
            </a:pPr>
            <a:r>
              <a:rPr lang="en-US" altLang="en-US" dirty="0"/>
              <a:t>Resonant circuit</a:t>
            </a:r>
          </a:p>
          <a:p>
            <a:pPr marL="457200" lvl="1" eaLnBrk="1" hangingPunct="1">
              <a:spcAft>
                <a:spcPts val="0"/>
              </a:spcAft>
            </a:pPr>
            <a:r>
              <a:rPr lang="en-US" altLang="en-US" dirty="0"/>
              <a:t>Shielding</a:t>
            </a:r>
            <a:endParaRPr lang="en-US" altLang="en-US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FA7F643-7850-4FF0-BF8A-F399E09FBB5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355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751376-6CB9-4F3C-984B-83BA10453CBB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C5635BC-E224-44D0-A6A3-E4DCDF5EB2E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E75F2B-681B-4882-A3B8-947ADCE60B4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D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47813"/>
            <a:ext cx="9067800" cy="5310187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The device or circuit that changes an alternating current in to a varying direct current signal is the rectifier. </a:t>
            </a:r>
            <a:r>
              <a:rPr lang="en-US" altLang="en-US" sz="1000" dirty="0">
                <a:latin typeface="Times New Roman" pitchFamily="18" charset="0"/>
              </a:rPr>
              <a:t>T6D01</a:t>
            </a:r>
            <a:r>
              <a:rPr lang="en-US" altLang="en-US" dirty="0">
                <a:latin typeface="Times New Roman" pitchFamily="18" charset="0"/>
              </a:rPr>
              <a:t> </a:t>
            </a:r>
            <a:endParaRPr lang="en-US" altLang="en-US" sz="1600" dirty="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A relay is an electrically-controlled switch. </a:t>
            </a:r>
            <a:r>
              <a:rPr lang="en-US" altLang="en-US" sz="1000" dirty="0">
                <a:latin typeface="Times New Roman" pitchFamily="18" charset="0"/>
              </a:rPr>
              <a:t>T6D02</a:t>
            </a: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sz="1000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A reason to use shielded wire is to prevent coupling of unwanted signals to or from the wire. </a:t>
            </a:r>
            <a:r>
              <a:rPr lang="en-US" altLang="en-US" sz="1000" dirty="0">
                <a:latin typeface="Times New Roman" pitchFamily="18" charset="0"/>
              </a:rPr>
              <a:t>T6D03</a:t>
            </a:r>
            <a:r>
              <a:rPr lang="en-US" altLang="en-US" sz="1200" dirty="0">
                <a:latin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sz="3200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7447508-D8D0-459B-BD9B-AFA4B13C2AD1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294A38-91E5-4FC3-A5D6-E035130CD52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D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6248400" cy="5334000"/>
          </a:xfrm>
        </p:spPr>
        <p:txBody>
          <a:bodyPr/>
          <a:lstStyle/>
          <a:p>
            <a:pPr marL="231775" indent="-231775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Times New Roman" pitchFamily="18" charset="0"/>
              </a:rPr>
              <a:t>A meter can display an electrical quantity as a </a:t>
            </a:r>
            <a:r>
              <a:rPr lang="en-US" altLang="en-US" sz="3200" dirty="0">
                <a:latin typeface="Times New Roman" pitchFamily="18" charset="0"/>
              </a:rPr>
              <a:t>numeric value</a:t>
            </a:r>
            <a:r>
              <a:rPr lang="en-US" altLang="en-US" dirty="0">
                <a:latin typeface="Times New Roman" pitchFamily="18" charset="0"/>
              </a:rPr>
              <a:t>. </a:t>
            </a:r>
            <a:r>
              <a:rPr lang="en-US" altLang="en-US" sz="1000" dirty="0">
                <a:latin typeface="Times New Roman" pitchFamily="18" charset="0"/>
              </a:rPr>
              <a:t>T6D04</a:t>
            </a:r>
            <a:endParaRPr lang="en-US" altLang="en-US" dirty="0">
              <a:latin typeface="Times New Roman" pitchFamily="18" charset="0"/>
            </a:endParaRPr>
          </a:p>
          <a:p>
            <a:pPr marL="231775" indent="-231775" eaLnBrk="1" hangingPunct="1"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pPr marL="231775" indent="-231775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altLang="en-US" dirty="0">
                <a:latin typeface="Times New Roman" pitchFamily="18" charset="0"/>
              </a:rPr>
              <a:t>A regulator is a type of circuit that </a:t>
            </a:r>
          </a:p>
          <a:p>
            <a:pPr marL="231775" indent="-231775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r>
              <a:rPr lang="en-US" altLang="en-US" dirty="0">
                <a:latin typeface="Times New Roman" pitchFamily="18" charset="0"/>
              </a:rPr>
              <a:t>	controls the amount of voltage </a:t>
            </a:r>
          </a:p>
          <a:p>
            <a:pPr marL="231775" indent="-231775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r>
              <a:rPr lang="en-US" altLang="en-US" dirty="0">
                <a:latin typeface="Times New Roman" pitchFamily="18" charset="0"/>
              </a:rPr>
              <a:t>	from a power supply. </a:t>
            </a:r>
            <a:r>
              <a:rPr lang="en-US" altLang="en-US" sz="1000" dirty="0">
                <a:latin typeface="Times New Roman" pitchFamily="18" charset="0"/>
              </a:rPr>
              <a:t>T6D05</a:t>
            </a:r>
          </a:p>
          <a:p>
            <a:pPr marL="231775" indent="-231775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endParaRPr lang="en-US" altLang="en-US" sz="1600" dirty="0">
              <a:latin typeface="Times New Roman" pitchFamily="18" charset="0"/>
            </a:endParaRPr>
          </a:p>
          <a:p>
            <a:pPr marL="231775" lvl="1" indent="-231775" eaLnBrk="1" hangingPunct="1">
              <a:lnSpc>
                <a:spcPct val="65000"/>
              </a:lnSpc>
              <a:spcBef>
                <a:spcPts val="600"/>
              </a:spcBef>
              <a:defRPr/>
            </a:pPr>
            <a:r>
              <a:rPr lang="en-US" altLang="en-US" sz="3200" dirty="0">
                <a:latin typeface="Times New Roman" pitchFamily="18" charset="0"/>
              </a:rPr>
              <a:t>The component commonly used to </a:t>
            </a:r>
          </a:p>
          <a:p>
            <a:pPr marL="231775" lvl="1" indent="-231775" eaLnBrk="1" hangingPunct="1">
              <a:lnSpc>
                <a:spcPct val="65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3200" dirty="0">
                <a:latin typeface="Times New Roman" pitchFamily="18" charset="0"/>
              </a:rPr>
              <a:t>	change 120V AC house current to </a:t>
            </a:r>
          </a:p>
          <a:p>
            <a:pPr marL="231775" lvl="1" indent="-231775" eaLnBrk="1" hangingPunct="1">
              <a:lnSpc>
                <a:spcPct val="65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3200" dirty="0">
                <a:latin typeface="Times New Roman" pitchFamily="18" charset="0"/>
              </a:rPr>
              <a:t>	a lower AC voltage for other uses </a:t>
            </a:r>
          </a:p>
          <a:p>
            <a:pPr marL="231775" lvl="1" indent="-231775" eaLnBrk="1" hangingPunct="1">
              <a:lnSpc>
                <a:spcPct val="65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3200" dirty="0">
                <a:latin typeface="Times New Roman" pitchFamily="18" charset="0"/>
              </a:rPr>
              <a:t>	is a transformer.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sz="1000" dirty="0">
                <a:latin typeface="Times New Roman" pitchFamily="18" charset="0"/>
              </a:rPr>
              <a:t>T6D06</a:t>
            </a: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defRPr/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540684" name="Picture 12" descr="SignalStrength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362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9542" name="Picture 6" descr="Regula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3415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9543" name="Picture 7" descr="Transform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767263"/>
            <a:ext cx="16764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8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8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1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1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17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17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1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1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8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8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037F157-4EB7-4F87-A1A8-E49412E3C76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0DC710-A73B-487C-BCAF-83D2189F88E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D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65088" indent="-233363" eaLnBrk="1" hangingPunct="1">
              <a:defRPr/>
            </a:pPr>
            <a:r>
              <a:rPr lang="en-US" altLang="en-US" dirty="0">
                <a:latin typeface="Times New Roman" pitchFamily="18" charset="0"/>
              </a:rPr>
              <a:t>A device commonly used as a visual indicator is an LED. </a:t>
            </a:r>
            <a:r>
              <a:rPr lang="en-US" altLang="en-US" sz="1400" dirty="0">
                <a:latin typeface="Times New Roman" pitchFamily="18" charset="0"/>
              </a:rPr>
              <a:t>T6D07</a:t>
            </a:r>
          </a:p>
          <a:p>
            <a:pPr marL="65088" indent="-233363" eaLnBrk="1" hangingPunct="1">
              <a:defRPr/>
            </a:pPr>
            <a:endParaRPr lang="en-US" altLang="en-US" sz="1400" dirty="0">
              <a:latin typeface="Times New Roman" pitchFamily="18" charset="0"/>
            </a:endParaRPr>
          </a:p>
          <a:p>
            <a:pPr marL="65088" indent="-233363" eaLnBrk="1" hangingPunct="1">
              <a:defRPr/>
            </a:pPr>
            <a:endParaRPr lang="en-US" altLang="en-US" sz="1400" dirty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1400" dirty="0">
              <a:latin typeface="Times New Roman" pitchFamily="18" charset="0"/>
            </a:endParaRPr>
          </a:p>
          <a:p>
            <a:pPr marL="65088" indent="-233363" eaLnBrk="1" hangingPunct="1">
              <a:defRPr/>
            </a:pPr>
            <a:r>
              <a:rPr lang="en-US" altLang="en-US" dirty="0">
                <a:latin typeface="Times New Roman" pitchFamily="18" charset="0"/>
              </a:rPr>
              <a:t>A capacitor is used together with an inductor to make </a:t>
            </a:r>
            <a:r>
              <a:rPr lang="en-US" altLang="en-US" sz="3600" dirty="0">
                <a:latin typeface="Times New Roman" pitchFamily="18" charset="0"/>
              </a:rPr>
              <a:t>a tuned circuit. </a:t>
            </a:r>
            <a:r>
              <a:rPr lang="en-US" altLang="en-US" sz="1450" dirty="0">
                <a:latin typeface="Times New Roman" pitchFamily="18" charset="0"/>
              </a:rPr>
              <a:t>T6D08</a:t>
            </a:r>
            <a:endParaRPr lang="en-US" altLang="en-US" sz="36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EDC39C6-AA69-4A93-A0D7-015631F40B34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6ED691B-DB2E-4A52-B946-8AE747E0283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D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231775" indent="-231775" eaLnBrk="1" hangingPunct="1">
              <a:defRPr/>
            </a:pPr>
            <a:r>
              <a:rPr lang="en-US" altLang="en-US" dirty="0">
                <a:latin typeface="Times New Roman" pitchFamily="18" charset="0"/>
              </a:rPr>
              <a:t>The device that combines </a:t>
            </a:r>
          </a:p>
          <a:p>
            <a:pPr marL="231775" indent="-231775" eaLnBrk="1" hangingPunct="1">
              <a:buFontTx/>
              <a:buNone/>
              <a:defRPr/>
            </a:pPr>
            <a:r>
              <a:rPr lang="en-US" altLang="en-US" dirty="0">
                <a:latin typeface="Times New Roman" pitchFamily="18" charset="0"/>
              </a:rPr>
              <a:t>	several semiconductors and other </a:t>
            </a:r>
          </a:p>
          <a:p>
            <a:pPr marL="231775" indent="-231775" eaLnBrk="1" hangingPunct="1">
              <a:buFontTx/>
              <a:buNone/>
              <a:defRPr/>
            </a:pPr>
            <a:r>
              <a:rPr lang="en-US" altLang="en-US" dirty="0">
                <a:latin typeface="Times New Roman" pitchFamily="18" charset="0"/>
              </a:rPr>
              <a:t>	components into one package is </a:t>
            </a:r>
          </a:p>
          <a:p>
            <a:pPr marL="231775" indent="-231775" eaLnBrk="1" hangingPunct="1">
              <a:buFontTx/>
              <a:buNone/>
              <a:defRPr/>
            </a:pPr>
            <a:r>
              <a:rPr lang="en-US" altLang="en-US" dirty="0">
                <a:latin typeface="Times New Roman" pitchFamily="18" charset="0"/>
              </a:rPr>
              <a:t>	an integrated circuit. </a:t>
            </a:r>
            <a:r>
              <a:rPr lang="en-US" altLang="en-US" sz="1400" dirty="0">
                <a:latin typeface="Times New Roman" pitchFamily="18" charset="0"/>
              </a:rPr>
              <a:t>T6D09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pPr marL="65088" indent="-233363" eaLnBrk="1" hangingPunct="1">
              <a:buFontTx/>
              <a:buNone/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65088" indent="-233363" eaLnBrk="1" hangingPunct="1">
              <a:buFontTx/>
              <a:buNone/>
              <a:defRPr/>
            </a:pPr>
            <a:endParaRPr lang="en-US" altLang="en-US" sz="2000" dirty="0">
              <a:latin typeface="Times New Roman" pitchFamily="18" charset="0"/>
            </a:endParaRPr>
          </a:p>
          <a:p>
            <a:pPr marL="233363" indent="-233363" eaLnBrk="1" hangingPunct="1">
              <a:defRPr/>
            </a:pPr>
            <a:r>
              <a:rPr lang="en-US" altLang="en-US" dirty="0">
                <a:latin typeface="Times New Roman" pitchFamily="18" charset="0"/>
              </a:rPr>
              <a:t>The function of component </a:t>
            </a:r>
          </a:p>
          <a:p>
            <a:pPr marL="233363" indent="-233363" eaLnBrk="1" hangingPunct="1">
              <a:buFontTx/>
              <a:buNone/>
              <a:defRPr/>
            </a:pPr>
            <a:r>
              <a:rPr lang="en-US" altLang="en-US" dirty="0">
                <a:latin typeface="Times New Roman" pitchFamily="18" charset="0"/>
              </a:rPr>
              <a:t>	#2 in Figure T1 is to control </a:t>
            </a:r>
          </a:p>
          <a:p>
            <a:pPr marL="233363" indent="-233363" eaLnBrk="1" hangingPunct="1">
              <a:buFontTx/>
              <a:buNone/>
              <a:defRPr/>
            </a:pPr>
            <a:r>
              <a:rPr lang="en-US" altLang="en-US" dirty="0">
                <a:latin typeface="Times New Roman" pitchFamily="18" charset="0"/>
              </a:rPr>
              <a:t>	the flow of current.  </a:t>
            </a:r>
            <a:r>
              <a:rPr lang="en-US" altLang="en-US" sz="1400" dirty="0">
                <a:latin typeface="Times New Roman" pitchFamily="18" charset="0"/>
              </a:rPr>
              <a:t>T6D10</a:t>
            </a:r>
          </a:p>
          <a:p>
            <a:pPr marL="465138" lvl="1" indent="-233363" eaLnBrk="1" hangingPunct="1"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sz="1200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3124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Integrated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19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693" name="Text Box 5"/>
          <p:cNvSpPr txBox="1">
            <a:spLocks noChangeArrowheads="1"/>
          </p:cNvSpPr>
          <p:nvPr/>
        </p:nvSpPr>
        <p:spPr bwMode="auto">
          <a:xfrm>
            <a:off x="5607050" y="4738688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ahoma" pitchFamily="34" charset="0"/>
              </a:rPr>
              <a:t>Figure T1</a:t>
            </a:r>
          </a:p>
        </p:txBody>
      </p:sp>
      <p:pic>
        <p:nvPicPr>
          <p:cNvPr id="7" name="Picture 7" descr="IntegratedCircui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819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BA8431-E5D6-45F9-A057-6FE3D0AF77A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FCC583-B9FD-4A40-B03F-37AFB10BBB2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D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65088" indent="-233363" eaLnBrk="1" hangingPunct="1"/>
            <a:r>
              <a:rPr lang="en-US" altLang="en-US" dirty="0">
                <a:latin typeface="Times New Roman" pitchFamily="18" charset="0"/>
              </a:rPr>
              <a:t>An inductor and a capacitor connected in series or parallel is a resonant or tuned circuit. </a:t>
            </a:r>
            <a:r>
              <a:rPr lang="en-US" altLang="en-US" sz="1400" dirty="0">
                <a:latin typeface="Times New Roman" pitchFamily="18" charset="0"/>
              </a:rPr>
              <a:t>T6D11 </a:t>
            </a:r>
          </a:p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/>
            <a:endParaRPr lang="en-US" altLang="en-US" dirty="0">
              <a:latin typeface="Times New Roman" pitchFamily="18" charset="0"/>
            </a:endParaRPr>
          </a:p>
          <a:p>
            <a:pPr marL="465138" lvl="1" indent="-233363" eaLnBrk="1" hangingPunct="1">
              <a:buFontTx/>
              <a:buNone/>
            </a:pPr>
            <a:endParaRPr lang="en-US" altLang="en-US" sz="200" dirty="0">
              <a:latin typeface="Times New Roman" pitchFamily="18" charset="0"/>
            </a:endParaRPr>
          </a:p>
        </p:txBody>
      </p:sp>
      <p:pic>
        <p:nvPicPr>
          <p:cNvPr id="7" name="Picture 14" descr="ResonantSeriesParall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86100"/>
            <a:ext cx="419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3089B26-5E07-4686-8BC9-4E185CB173D4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09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770A51-D20C-485C-81CC-A3549E31F5C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A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+mj-lt"/>
              </a:rPr>
              <a:t>The electrical component which opposes the flow of current in a DC circuit is the resistor. </a:t>
            </a:r>
            <a:r>
              <a:rPr lang="en-US" altLang="en-US" sz="1000" dirty="0">
                <a:latin typeface="+mj-lt"/>
              </a:rPr>
              <a:t>T6A01</a:t>
            </a:r>
            <a:endParaRPr lang="en-US" altLang="en-US" dirty="0">
              <a:latin typeface="+mj-lt"/>
            </a:endParaRPr>
          </a:p>
          <a:p>
            <a:pPr marL="457200" lvl="1" indent="-228600" eaLnBrk="1" hangingPunct="1"/>
            <a:endParaRPr lang="en-US" altLang="en-US" sz="1400" dirty="0">
              <a:latin typeface="+mj-lt"/>
            </a:endParaRPr>
          </a:p>
          <a:p>
            <a:pPr marL="457200" lvl="1" indent="-228600" eaLnBrk="1" hangingPunct="1"/>
            <a:r>
              <a:rPr lang="en-US" altLang="en-US" dirty="0">
                <a:latin typeface="+mj-lt"/>
              </a:rPr>
              <a:t>The component often used as an adjustable volume control is the potentiometer.  </a:t>
            </a:r>
            <a:r>
              <a:rPr lang="en-US" altLang="en-US" sz="1000" dirty="0">
                <a:latin typeface="+mj-lt"/>
              </a:rPr>
              <a:t>T6A02</a:t>
            </a:r>
          </a:p>
          <a:p>
            <a:pPr marL="457200" lvl="1" indent="-228600" eaLnBrk="1" hangingPunct="1"/>
            <a:endParaRPr lang="en-US" altLang="en-US" sz="1400" dirty="0">
              <a:latin typeface="+mj-lt"/>
            </a:endParaRPr>
          </a:p>
          <a:p>
            <a:pPr marL="457200" lvl="1" indent="-228600" eaLnBrk="1" hangingPunct="1"/>
            <a:r>
              <a:rPr lang="en-US" altLang="en-US" dirty="0">
                <a:latin typeface="+mj-lt"/>
              </a:rPr>
              <a:t>The electrical parameter controlled by a potentiometer is resistance. </a:t>
            </a:r>
            <a:r>
              <a:rPr lang="en-US" altLang="en-US" sz="1000" dirty="0">
                <a:latin typeface="+mj-lt"/>
              </a:rPr>
              <a:t>T6A03</a:t>
            </a:r>
            <a:endParaRPr lang="en-US" altLang="en-US" dirty="0">
              <a:latin typeface="+mj-lt"/>
            </a:endParaRPr>
          </a:p>
          <a:p>
            <a:pPr marL="457200" lvl="1" indent="-228600" eaLnBrk="1" hangingPunct="1">
              <a:buFontTx/>
              <a:buNone/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F059D8C-3639-4B16-9FA5-13E7029E2B80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1230313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/>
              <a:t>Element 2 Technician Class Question Pool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708275" y="1676400"/>
            <a:ext cx="3408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T  6  A – T  6  D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1929C6-27D9-4172-BB75-9DC058CC8FF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T6A01</a:t>
            </a:r>
            <a:r>
              <a:rPr lang="en-US" altLang="en-US" sz="3600" dirty="0"/>
              <a:t>		</a:t>
            </a:r>
            <a:r>
              <a:rPr lang="en-US" altLang="en-US" sz="2800" dirty="0"/>
              <a:t>What electrical component opposes the flow of current in a DC circuit?</a:t>
            </a:r>
            <a:endParaRPr lang="en-US" altLang="en-US" sz="3600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675" y="2317750"/>
            <a:ext cx="3421063" cy="2220913"/>
          </a:xfrm>
        </p:spPr>
        <p:txBody>
          <a:bodyPr/>
          <a:lstStyle/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dirty="0">
                <a:latin typeface="+mj-lt"/>
              </a:rPr>
              <a:t>Inductor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dirty="0">
                <a:latin typeface="+mj-lt"/>
              </a:rPr>
              <a:t>Resistor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dirty="0">
                <a:latin typeface="+mj-lt"/>
              </a:rPr>
              <a:t>Voltmeter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dirty="0">
                <a:latin typeface="+mj-lt"/>
              </a:rPr>
              <a:t>Transformer</a:t>
            </a:r>
          </a:p>
        </p:txBody>
      </p:sp>
    </p:spTree>
    <p:extLst>
      <p:ext uri="{BB962C8B-B14F-4D97-AF65-F5344CB8AC3E}">
        <p14:creationId xmlns:p14="http://schemas.microsoft.com/office/powerpoint/2010/main" val="4067979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1929C6-27D9-4172-BB75-9DC058CC8FF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T6A01</a:t>
            </a:r>
            <a:r>
              <a:rPr lang="en-US" altLang="en-US" sz="3600" dirty="0"/>
              <a:t>		</a:t>
            </a:r>
            <a:r>
              <a:rPr lang="en-US" altLang="en-US" sz="2800" dirty="0"/>
              <a:t>What electrical component opposes the flow of current in a DC circuit?</a:t>
            </a:r>
            <a:endParaRPr lang="en-US" altLang="en-US" sz="3600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675" y="2317750"/>
            <a:ext cx="3421063" cy="2220913"/>
          </a:xfrm>
        </p:spPr>
        <p:txBody>
          <a:bodyPr/>
          <a:lstStyle/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dirty="0">
                <a:latin typeface="+mj-lt"/>
              </a:rPr>
              <a:t>Inductor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Resistor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dirty="0">
                <a:latin typeface="+mj-lt"/>
              </a:rPr>
              <a:t>Voltmeter</a:t>
            </a:r>
          </a:p>
          <a:p>
            <a:pPr marL="995363" lvl="1" indent="-533400">
              <a:spcAft>
                <a:spcPts val="1800"/>
              </a:spcAft>
              <a:buFontTx/>
              <a:buAutoNum type="alphaUcPeriod"/>
            </a:pPr>
            <a:r>
              <a:rPr lang="en-US" altLang="en-US" dirty="0">
                <a:latin typeface="+mj-lt"/>
              </a:rPr>
              <a:t>Transformer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FE9D35-BD28-434B-966F-A7C8CC0EA69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T6A02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type of component is often used as an adjustable volume control?</a:t>
            </a:r>
            <a:r>
              <a:rPr lang="en-US" altLang="en-US" sz="2800" dirty="0">
                <a:latin typeface="Rockwell" pitchFamily="18" charset="0"/>
              </a:rPr>
              <a:t> 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9675" y="2355850"/>
            <a:ext cx="41068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Fixed 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Power 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Transformer</a:t>
            </a:r>
          </a:p>
        </p:txBody>
      </p:sp>
    </p:spTree>
    <p:extLst>
      <p:ext uri="{BB962C8B-B14F-4D97-AF65-F5344CB8AC3E}">
        <p14:creationId xmlns:p14="http://schemas.microsoft.com/office/powerpoint/2010/main" val="420390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FE9D35-BD28-434B-966F-A7C8CC0EA69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T6A02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type of component is often used as an adjustable volume control?</a:t>
            </a:r>
            <a:r>
              <a:rPr lang="en-US" altLang="en-US" sz="2800" dirty="0">
                <a:latin typeface="Rockwell" pitchFamily="18" charset="0"/>
              </a:rPr>
              <a:t> 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9675" y="2355850"/>
            <a:ext cx="41068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Fixed 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Power 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Transformer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111576-E8BC-488A-9AA4-F41F03616C3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T6A03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electrical parameter is controlled by a potentiometer?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279650"/>
            <a:ext cx="3725863" cy="22971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Inductance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Resistance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Capacitance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Field strength</a:t>
            </a:r>
          </a:p>
        </p:txBody>
      </p:sp>
    </p:spTree>
    <p:extLst>
      <p:ext uri="{BB962C8B-B14F-4D97-AF65-F5344CB8AC3E}">
        <p14:creationId xmlns:p14="http://schemas.microsoft.com/office/powerpoint/2010/main" val="1456869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111576-E8BC-488A-9AA4-F41F03616C3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T6A03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electrical parameter is controlled by a potentiometer?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279650"/>
            <a:ext cx="3725863" cy="22971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Inductance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Resistance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Capacitance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Field strength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C13F8E-3B19-4697-A2BF-9B6ADBC52E5D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T6A04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electrical component stores energy in an electric field?</a:t>
            </a:r>
            <a:endParaRPr lang="en-US" altLang="en-US" sz="2800" dirty="0">
              <a:latin typeface="Rockwell" pitchFamily="18" charset="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2362200"/>
            <a:ext cx="3040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Capacitor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Inductor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Diode</a:t>
            </a:r>
          </a:p>
        </p:txBody>
      </p:sp>
    </p:spTree>
    <p:extLst>
      <p:ext uri="{BB962C8B-B14F-4D97-AF65-F5344CB8AC3E}">
        <p14:creationId xmlns:p14="http://schemas.microsoft.com/office/powerpoint/2010/main" val="1526897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C13F8E-3B19-4697-A2BF-9B6ADBC52E5D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T6A04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electrical component stores energy in an electric field?</a:t>
            </a:r>
            <a:endParaRPr lang="en-US" altLang="en-US" sz="2800" dirty="0">
              <a:latin typeface="Rockwell" pitchFamily="18" charset="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2362200"/>
            <a:ext cx="3040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Capacitor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Inductor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Diode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C6258B-6538-4B07-BC0F-4EDF7806CBD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T6A05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type of electrical component consists of two  conductive surfaces separated by an insulator?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2286000"/>
            <a:ext cx="3802063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Oscillator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Capacitor</a:t>
            </a:r>
          </a:p>
        </p:txBody>
      </p:sp>
    </p:spTree>
    <p:extLst>
      <p:ext uri="{BB962C8B-B14F-4D97-AF65-F5344CB8AC3E}">
        <p14:creationId xmlns:p14="http://schemas.microsoft.com/office/powerpoint/2010/main" val="80796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FC2259-393E-42FF-A69E-52CBF33671DF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/>
            <a:r>
              <a:rPr lang="en-US" altLang="en-US" sz="3200" b="1">
                <a:latin typeface="Times New Roman" pitchFamily="18" charset="0"/>
              </a:rPr>
              <a:t>T 6 A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8870950" cy="2743200"/>
          </a:xfrm>
        </p:spPr>
        <p:txBody>
          <a:bodyPr/>
          <a:lstStyle/>
          <a:p>
            <a:pPr marL="457200" lvl="1" indent="-228600">
              <a:lnSpc>
                <a:spcPct val="80000"/>
              </a:lnSpc>
            </a:pPr>
            <a:endParaRPr lang="en-US" altLang="en-US" sz="1400" dirty="0">
              <a:latin typeface="Times New Roman" pitchFamily="18" charset="0"/>
            </a:endParaRPr>
          </a:p>
          <a:p>
            <a:pPr marL="457200" lvl="1" indent="-228600">
              <a:lnSpc>
                <a:spcPct val="80000"/>
              </a:lnSpc>
            </a:pPr>
            <a:r>
              <a:rPr lang="en-US" altLang="en-US" dirty="0">
                <a:latin typeface="Times New Roman" pitchFamily="18" charset="0"/>
              </a:rPr>
              <a:t>The electrical component that stores energy in an electric field is the capacitor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900" dirty="0">
                <a:latin typeface="Times New Roman" pitchFamily="18" charset="0"/>
              </a:rPr>
              <a:t>T6A04 </a:t>
            </a:r>
          </a:p>
          <a:p>
            <a:pPr marL="457200" lvl="1" indent="-228600">
              <a:lnSpc>
                <a:spcPct val="80000"/>
              </a:lnSpc>
              <a:buFontTx/>
              <a:buNone/>
            </a:pPr>
            <a:endParaRPr lang="en-US" altLang="en-US" sz="1400" dirty="0">
              <a:latin typeface="Times New Roman" pitchFamily="18" charset="0"/>
            </a:endParaRPr>
          </a:p>
          <a:p>
            <a:pPr marL="457200" lvl="1" indent="-228600">
              <a:lnSpc>
                <a:spcPct val="80000"/>
              </a:lnSpc>
            </a:pPr>
            <a:r>
              <a:rPr lang="en-US" altLang="en-US" dirty="0">
                <a:latin typeface="Times New Roman" pitchFamily="18" charset="0"/>
              </a:rPr>
              <a:t>The type of electrical component that consists of two or more conductive surfaces separated by an insulator is a capacitor</a:t>
            </a:r>
            <a:r>
              <a:rPr lang="en-US" altLang="en-US" sz="2400" dirty="0">
                <a:latin typeface="Times New Roman" pitchFamily="18" charset="0"/>
              </a:rPr>
              <a:t>.  </a:t>
            </a:r>
            <a:r>
              <a:rPr lang="en-US" altLang="en-US" sz="900" dirty="0">
                <a:latin typeface="Times New Roman" pitchFamily="18" charset="0"/>
              </a:rPr>
              <a:t>T6A05</a:t>
            </a:r>
          </a:p>
        </p:txBody>
      </p:sp>
      <p:pic>
        <p:nvPicPr>
          <p:cNvPr id="948230" name="Picture 6" descr="Bsc 02-08 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5867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C6258B-6538-4B07-BC0F-4EDF7806CBD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T6A05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type of electrical component consists of two  conductive surfaces separated by an insulator?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2286000"/>
            <a:ext cx="3802063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Oscillator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Capacitor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E7AD49-18FB-4251-A9D8-413D5C9976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T6A06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type of electrical component stores energy in a magnetic field?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286000"/>
            <a:ext cx="31924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Capacitor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Inductor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Diode</a:t>
            </a:r>
          </a:p>
        </p:txBody>
      </p:sp>
    </p:spTree>
    <p:extLst>
      <p:ext uri="{BB962C8B-B14F-4D97-AF65-F5344CB8AC3E}">
        <p14:creationId xmlns:p14="http://schemas.microsoft.com/office/powerpoint/2010/main" val="2238496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E7AD49-18FB-4251-A9D8-413D5C9976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T6A06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type of electrical component stores energy in a magnetic field?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286000"/>
            <a:ext cx="31924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Capacitor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Inductor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Diode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5C8EF9-D45D-4893-88D9-1F3D88BB77E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T6A07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electrical component is usually constructed as a coil of wire?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2209800"/>
            <a:ext cx="31162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Switch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Capacitor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Diode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Inductor</a:t>
            </a:r>
          </a:p>
        </p:txBody>
      </p:sp>
    </p:spTree>
    <p:extLst>
      <p:ext uri="{BB962C8B-B14F-4D97-AF65-F5344CB8AC3E}">
        <p14:creationId xmlns:p14="http://schemas.microsoft.com/office/powerpoint/2010/main" val="3429255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5C8EF9-D45D-4893-88D9-1F3D88BB77E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T6A07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electrical component is usually constructed as a coil of wire?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2209800"/>
            <a:ext cx="31162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Switch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Capacitor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Diode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Inductor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6B0440-E2BA-48A5-8E46-F3015F80A4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T6A08	</a:t>
            </a:r>
            <a:r>
              <a:rPr lang="en-US" altLang="en-US" dirty="0"/>
              <a:t>	</a:t>
            </a:r>
            <a:r>
              <a:rPr lang="en-US" altLang="en-US" sz="3200" dirty="0">
                <a:latin typeface="Times New Roman" pitchFamily="18" charset="0"/>
              </a:rPr>
              <a:t>What is the function of a SPDT switch?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3668" y="2133600"/>
            <a:ext cx="6316663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single circuit is opened or closed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Two circuits are opened or closed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single circuit is switched between one of two other circuits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Two circuits are each switched between one of two other circuits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6B0440-E2BA-48A5-8E46-F3015F80A48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T6A08	</a:t>
            </a:r>
            <a:r>
              <a:rPr lang="en-US" altLang="en-US" dirty="0"/>
              <a:t>	</a:t>
            </a:r>
            <a:r>
              <a:rPr lang="en-US" altLang="en-US" sz="3200" dirty="0">
                <a:latin typeface="Times New Roman" pitchFamily="18" charset="0"/>
              </a:rPr>
              <a:t>What is the function of an SPDT switch?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3668" y="2133600"/>
            <a:ext cx="6316663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 single circuit is opened or closed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Two circuits are opened or closed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 single circuit is switched between one of two other circuits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Two circuits are each switched between one of two other circuits</a:t>
            </a:r>
          </a:p>
        </p:txBody>
      </p:sp>
    </p:spTree>
    <p:extLst>
      <p:ext uri="{BB962C8B-B14F-4D97-AF65-F5344CB8AC3E}">
        <p14:creationId xmlns:p14="http://schemas.microsoft.com/office/powerpoint/2010/main" val="1047231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FB55CA1-2C61-4418-BCC0-67F13715518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T6A09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electrical component is used to protect 		other circuit components from current overloads?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8300" y="2317750"/>
            <a:ext cx="5867400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Fuse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Thyratron</a:t>
            </a:r>
            <a:endParaRPr lang="en-US" altLang="en-US" dirty="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Varactor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948450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FB55CA1-2C61-4418-BCC0-67F13715518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T6A09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electrical component is used to protect 		other circuit components from current overloads?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8300" y="2317750"/>
            <a:ext cx="5867400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Fuse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Thyratron</a:t>
            </a:r>
            <a:endParaRPr lang="en-US" altLang="en-US" dirty="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Varactor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BFA321-61FC-42CF-A98B-0BAC1C17972B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771650" indent="-1771650">
              <a:tabLst>
                <a:tab pos="1376363" algn="l"/>
              </a:tabLst>
            </a:pPr>
            <a:r>
              <a:rPr lang="en-US" altLang="en-US" sz="3200" dirty="0"/>
              <a:t>T6A10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battery types is 		rechargeable?</a:t>
            </a:r>
            <a:r>
              <a:rPr lang="en-US" altLang="en-US" sz="2800" dirty="0">
                <a:latin typeface="Rockwell" pitchFamily="18" charset="0"/>
              </a:rPr>
              <a:t> </a:t>
            </a:r>
            <a:endParaRPr lang="en-US" altLang="en-US" sz="3600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2438400"/>
            <a:ext cx="6316663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Nickel-metal hydride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Lithium-ion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Lead-acid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29774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668B9A2-85FE-4562-9DCE-B336270BBF1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1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BE5411-EEB9-493A-B9A3-6C4A18565B8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A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57200" lvl="1" indent="-228600" eaLnBrk="1" hangingPunct="1">
              <a:lnSpc>
                <a:spcPct val="90000"/>
              </a:lnSpc>
              <a:buFontTx/>
              <a:buNone/>
            </a:pPr>
            <a:endParaRPr lang="en-US" altLang="en-US" sz="1400" dirty="0">
              <a:latin typeface="Times New Roman" pitchFamily="18" charset="0"/>
            </a:endParaRPr>
          </a:p>
          <a:p>
            <a:pPr marL="57150" indent="-228600"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</a:rPr>
              <a:t>The electrical component that stores energy in a magnetic field is an inductor. </a:t>
            </a:r>
            <a:r>
              <a:rPr lang="en-US" altLang="en-US" sz="1400" dirty="0">
                <a:latin typeface="Times New Roman" pitchFamily="18" charset="0"/>
              </a:rPr>
              <a:t>T6A06</a:t>
            </a:r>
          </a:p>
          <a:p>
            <a:pPr marL="57150" indent="-228600"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57150" indent="-228600"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57150" indent="-228600"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57150" indent="-228600"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</a:rPr>
              <a:t>The electrical component usually constructed as  a coil of wire is an inductor. </a:t>
            </a:r>
            <a:r>
              <a:rPr lang="en-US" altLang="en-US" sz="1600" dirty="0">
                <a:latin typeface="Times New Roman" pitchFamily="18" charset="0"/>
              </a:rPr>
              <a:t>T6A07</a:t>
            </a:r>
          </a:p>
          <a:p>
            <a:pPr marL="57150" indent="-228600"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57150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600" dirty="0">
              <a:latin typeface="Times New Roman" pitchFamily="18" charset="0"/>
            </a:endParaRPr>
          </a:p>
          <a:p>
            <a:pPr marL="57150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6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BFA321-61FC-42CF-A98B-0BAC1C17972B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771650" indent="-1771650">
              <a:tabLst>
                <a:tab pos="1376363" algn="l"/>
              </a:tabLst>
            </a:pPr>
            <a:r>
              <a:rPr lang="en-US" altLang="en-US" sz="3200" dirty="0"/>
              <a:t>T6A10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Which of the following battery types is 		rechargeable?</a:t>
            </a:r>
            <a:r>
              <a:rPr lang="en-US" altLang="en-US" sz="2800" dirty="0">
                <a:latin typeface="Rockwell" pitchFamily="18" charset="0"/>
              </a:rPr>
              <a:t> </a:t>
            </a:r>
            <a:endParaRPr lang="en-US" altLang="en-US" sz="3600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2438400"/>
            <a:ext cx="6316663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Nickel-metal hydride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Lithium-ion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Lead-acid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All of these choices are correct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CF74E7-D0B4-439E-AE25-9E6AAF600C6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T6A11</a:t>
            </a:r>
            <a:r>
              <a:rPr lang="en-US" altLang="en-US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battery chemistries is not 			rechargeable?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2286000"/>
            <a:ext cx="3725863" cy="22209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ts val="1200"/>
              </a:spcAft>
              <a:buFontTx/>
              <a:buAutoNum type="alphaUcPeriod"/>
            </a:pPr>
            <a:r>
              <a:rPr lang="en-US" altLang="en-US" sz="2800">
                <a:latin typeface="Times New Roman" pitchFamily="18" charset="0"/>
              </a:rPr>
              <a:t>Nickel-cadmium</a:t>
            </a:r>
          </a:p>
          <a:p>
            <a:pPr marL="609600" indent="-609600">
              <a:lnSpc>
                <a:spcPct val="90000"/>
              </a:lnSpc>
              <a:spcAft>
                <a:spcPts val="1200"/>
              </a:spcAft>
              <a:buFontTx/>
              <a:buAutoNum type="alphaUcPeriod"/>
            </a:pPr>
            <a:r>
              <a:rPr lang="en-US" altLang="en-US" sz="2800">
                <a:latin typeface="Times New Roman" pitchFamily="18" charset="0"/>
              </a:rPr>
              <a:t>Carbon-zinc</a:t>
            </a:r>
          </a:p>
          <a:p>
            <a:pPr marL="609600" indent="-609600">
              <a:lnSpc>
                <a:spcPct val="90000"/>
              </a:lnSpc>
              <a:spcAft>
                <a:spcPts val="1200"/>
              </a:spcAft>
              <a:buFontTx/>
              <a:buAutoNum type="alphaUcPeriod"/>
            </a:pPr>
            <a:r>
              <a:rPr lang="en-US" altLang="en-US" sz="2800">
                <a:latin typeface="Times New Roman" pitchFamily="18" charset="0"/>
              </a:rPr>
              <a:t>Lead-acid</a:t>
            </a:r>
          </a:p>
          <a:p>
            <a:pPr marL="609600" indent="-609600">
              <a:lnSpc>
                <a:spcPct val="90000"/>
              </a:lnSpc>
              <a:spcAft>
                <a:spcPts val="1200"/>
              </a:spcAft>
              <a:buFontTx/>
              <a:buAutoNum type="alphaUcPeriod"/>
            </a:pPr>
            <a:r>
              <a:rPr lang="en-US" altLang="en-US" sz="2800">
                <a:latin typeface="Times New Roman" pitchFamily="18" charset="0"/>
              </a:rPr>
              <a:t>Lithium-ion</a:t>
            </a:r>
          </a:p>
        </p:txBody>
      </p:sp>
    </p:spTree>
    <p:extLst>
      <p:ext uri="{BB962C8B-B14F-4D97-AF65-F5344CB8AC3E}">
        <p14:creationId xmlns:p14="http://schemas.microsoft.com/office/powerpoint/2010/main" val="202413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CF74E7-D0B4-439E-AE25-9E6AAF600C6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T6A11</a:t>
            </a:r>
            <a:r>
              <a:rPr lang="en-US" altLang="en-US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battery chemistries is not 			rechargeable?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2286000"/>
            <a:ext cx="3725863" cy="22209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ts val="1200"/>
              </a:spcAft>
              <a:buFontTx/>
              <a:buAutoNum type="alphaUcPeriod"/>
            </a:pPr>
            <a:r>
              <a:rPr lang="en-US" altLang="en-US" sz="2800" dirty="0">
                <a:latin typeface="Times New Roman" pitchFamily="18" charset="0"/>
              </a:rPr>
              <a:t>Nickel-cadmium</a:t>
            </a:r>
          </a:p>
          <a:p>
            <a:pPr marL="609600" indent="-609600">
              <a:lnSpc>
                <a:spcPct val="90000"/>
              </a:lnSpc>
              <a:spcAft>
                <a:spcPts val="1200"/>
              </a:spcAft>
              <a:buFontTx/>
              <a:buAutoNum type="alphaUcPeriod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Carbon-zinc</a:t>
            </a:r>
          </a:p>
          <a:p>
            <a:pPr marL="609600" indent="-609600">
              <a:lnSpc>
                <a:spcPct val="90000"/>
              </a:lnSpc>
              <a:spcAft>
                <a:spcPts val="1200"/>
              </a:spcAft>
              <a:buFontTx/>
              <a:buAutoNum type="alphaUcPeriod"/>
            </a:pPr>
            <a:r>
              <a:rPr lang="en-US" altLang="en-US" sz="2800" dirty="0">
                <a:latin typeface="Times New Roman" pitchFamily="18" charset="0"/>
              </a:rPr>
              <a:t>Lead-acid</a:t>
            </a:r>
          </a:p>
          <a:p>
            <a:pPr marL="609600" indent="-609600">
              <a:lnSpc>
                <a:spcPct val="90000"/>
              </a:lnSpc>
              <a:spcAft>
                <a:spcPts val="1200"/>
              </a:spcAft>
              <a:buFontTx/>
              <a:buAutoNum type="alphaUcPeriod"/>
            </a:pPr>
            <a:r>
              <a:rPr lang="en-US" altLang="en-US" sz="2800" dirty="0">
                <a:latin typeface="Times New Roman" pitchFamily="18" charset="0"/>
              </a:rPr>
              <a:t>Lithium-ion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D1E7B68-9268-4593-A282-B6074F98AD9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530214-6CA7-406F-A6BC-588A25E3391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614362"/>
          </a:xfrm>
        </p:spPr>
        <p:txBody>
          <a:bodyPr/>
          <a:lstStyle/>
          <a:p>
            <a:pPr marL="1828800" indent="-1828800" eaLnBrk="1" hangingPunct="1"/>
            <a:r>
              <a:rPr lang="en-US" altLang="en-US" sz="3200" dirty="0"/>
              <a:t>T6A12  </a:t>
            </a:r>
            <a:r>
              <a:rPr lang="en-US" altLang="en-US" sz="3200" dirty="0">
                <a:latin typeface="Times New Roman" pitchFamily="18" charset="0"/>
              </a:rPr>
              <a:t>	</a:t>
            </a:r>
            <a:r>
              <a:rPr lang="en-US" altLang="en-US" sz="3200" dirty="0"/>
              <a:t>What type of switch is represented by component 3 in figure T-2?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US" sz="2800" dirty="0"/>
              <a:t>Single-pole single-throw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US" sz="2800" dirty="0"/>
              <a:t>Single-pole double-throw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US" sz="2800" dirty="0"/>
              <a:t>Double-pole single-throw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US" sz="2800" dirty="0"/>
              <a:t>Double-pole double-throw</a:t>
            </a: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800" dirty="0">
              <a:latin typeface="Times New Roman" pitchFamily="18" charset="0"/>
            </a:endParaRPr>
          </a:p>
          <a:p>
            <a:pPr marL="57150" indent="-228600"/>
            <a:endParaRPr lang="en-US" altLang="en-US" sz="18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23003" r="3991" b="25944"/>
          <a:stretch/>
        </p:blipFill>
        <p:spPr bwMode="auto">
          <a:xfrm>
            <a:off x="1496026" y="4190570"/>
            <a:ext cx="6809774" cy="26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893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D1E7B68-9268-4593-A282-B6074F98AD9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530214-6CA7-406F-A6BC-588A25E3391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614362"/>
          </a:xfrm>
        </p:spPr>
        <p:txBody>
          <a:bodyPr/>
          <a:lstStyle/>
          <a:p>
            <a:pPr marL="1828800" indent="-1828800" eaLnBrk="1" hangingPunct="1"/>
            <a:r>
              <a:rPr lang="en-US" altLang="en-US" sz="3200" dirty="0"/>
              <a:t>T6A12  </a:t>
            </a:r>
            <a:r>
              <a:rPr lang="en-US" altLang="en-US" sz="3200" dirty="0">
                <a:latin typeface="Times New Roman" pitchFamily="18" charset="0"/>
              </a:rPr>
              <a:t>	</a:t>
            </a:r>
            <a:r>
              <a:rPr lang="en-US" altLang="en-US" sz="3200" dirty="0"/>
              <a:t>What type of switch is represented by component 3 in figure T-2?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US" sz="2800" b="1" dirty="0">
                <a:solidFill>
                  <a:srgbClr val="FF0000"/>
                </a:solidFill>
              </a:rPr>
              <a:t>Single-pole single-throw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US" sz="2800" dirty="0"/>
              <a:t>Single-pole double-throw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US" sz="2800" dirty="0"/>
              <a:t>Double-pole single-throw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US" sz="2800" dirty="0"/>
              <a:t>Double-pole double-throw</a:t>
            </a: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800" dirty="0">
              <a:latin typeface="Times New Roman" pitchFamily="18" charset="0"/>
            </a:endParaRPr>
          </a:p>
          <a:p>
            <a:pPr marL="57150" indent="-228600"/>
            <a:endParaRPr lang="en-US" altLang="en-US" sz="18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23003" r="3991" b="25944"/>
          <a:stretch/>
        </p:blipFill>
        <p:spPr bwMode="auto">
          <a:xfrm>
            <a:off x="1496026" y="4190570"/>
            <a:ext cx="6809774" cy="26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073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5F4B81-669F-482B-89FB-ED5A73E82A0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2225" cy="14335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is true about forward voltage drop in a diode?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20000" cy="2144713"/>
          </a:xfrm>
        </p:spPr>
        <p:txBody>
          <a:bodyPr/>
          <a:lstStyle/>
          <a:p>
            <a:pPr marL="687388" indent="-457200">
              <a:spcAft>
                <a:spcPts val="1200"/>
              </a:spcAft>
            </a:pPr>
            <a:r>
              <a:rPr lang="en-US" altLang="en-US" sz="2800" dirty="0">
                <a:latin typeface="Times New Roman" pitchFamily="18" charset="0"/>
              </a:rPr>
              <a:t>It is lower in some diode types than in others</a:t>
            </a:r>
          </a:p>
          <a:p>
            <a:pPr marL="687388" indent="-457200">
              <a:spcAft>
                <a:spcPts val="1200"/>
              </a:spcAft>
            </a:pPr>
            <a:r>
              <a:rPr lang="en-US" altLang="en-US" sz="2800" dirty="0">
                <a:latin typeface="Times New Roman" pitchFamily="18" charset="0"/>
              </a:rPr>
              <a:t>It is proportional to peak inverse voltage</a:t>
            </a:r>
          </a:p>
          <a:p>
            <a:pPr marL="687388" indent="-457200">
              <a:spcAft>
                <a:spcPts val="1200"/>
              </a:spcAft>
            </a:pPr>
            <a:r>
              <a:rPr lang="en-US" altLang="en-US" sz="2800" dirty="0">
                <a:latin typeface="Times New Roman" pitchFamily="18" charset="0"/>
              </a:rPr>
              <a:t>It indicates that the diode is defective</a:t>
            </a:r>
          </a:p>
          <a:p>
            <a:pPr marL="687388" indent="-457200">
              <a:spcAft>
                <a:spcPts val="1200"/>
              </a:spcAft>
            </a:pPr>
            <a:r>
              <a:rPr lang="en-US" altLang="en-US" sz="2800" dirty="0">
                <a:latin typeface="Times New Roman" pitchFamily="18" charset="0"/>
              </a:rPr>
              <a:t>It has no impact on the voltage delivered to the load</a:t>
            </a:r>
          </a:p>
        </p:txBody>
      </p:sp>
    </p:spTree>
    <p:extLst>
      <p:ext uri="{BB962C8B-B14F-4D97-AF65-F5344CB8AC3E}">
        <p14:creationId xmlns:p14="http://schemas.microsoft.com/office/powerpoint/2010/main" val="3440954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5F4B81-669F-482B-89FB-ED5A73E82A0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2225" cy="1433513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T6B01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is true about forward voltage drop in a diode?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924800" cy="2144713"/>
          </a:xfrm>
        </p:spPr>
        <p:txBody>
          <a:bodyPr/>
          <a:lstStyle/>
          <a:p>
            <a:pPr marL="687388" indent="-457200">
              <a:spcAft>
                <a:spcPts val="12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It is lower in some diode types than in others</a:t>
            </a:r>
          </a:p>
          <a:p>
            <a:pPr marL="687388" indent="-457200">
              <a:spcAft>
                <a:spcPts val="1200"/>
              </a:spcAft>
            </a:pPr>
            <a:r>
              <a:rPr lang="en-US" altLang="en-US" sz="2800" dirty="0">
                <a:latin typeface="Times New Roman" pitchFamily="18" charset="0"/>
              </a:rPr>
              <a:t>It is proportional to peak inverse voltage</a:t>
            </a:r>
          </a:p>
          <a:p>
            <a:pPr marL="687388" indent="-457200">
              <a:spcAft>
                <a:spcPts val="1200"/>
              </a:spcAft>
            </a:pPr>
            <a:r>
              <a:rPr lang="en-US" altLang="en-US" sz="2800" dirty="0">
                <a:latin typeface="Times New Roman" pitchFamily="18" charset="0"/>
              </a:rPr>
              <a:t>It indicates that the diode is defective</a:t>
            </a:r>
          </a:p>
          <a:p>
            <a:pPr marL="687388" indent="-457200">
              <a:spcAft>
                <a:spcPts val="1200"/>
              </a:spcAft>
            </a:pPr>
            <a:r>
              <a:rPr lang="en-US" altLang="en-US" sz="2800" dirty="0">
                <a:latin typeface="Times New Roman" pitchFamily="18" charset="0"/>
              </a:rPr>
              <a:t>It has no impact on the voltage delivered to the load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BDA5E0-2C83-4B0C-891D-E961F8C707B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T6B02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electronic component allows current to 		flow in only one direction?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362200"/>
            <a:ext cx="4183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Fuse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Diode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Driven element</a:t>
            </a:r>
          </a:p>
        </p:txBody>
      </p:sp>
    </p:spTree>
    <p:extLst>
      <p:ext uri="{BB962C8B-B14F-4D97-AF65-F5344CB8AC3E}">
        <p14:creationId xmlns:p14="http://schemas.microsoft.com/office/powerpoint/2010/main" val="3247930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BDA5E0-2C83-4B0C-891D-E961F8C707B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T6B02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electronic component allows current to 		flow in only one direction?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362200"/>
            <a:ext cx="4183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Fuse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Diode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Driven element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5A5DC5-4428-42BC-B440-6216F3D4048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600" dirty="0"/>
              <a:t>T6B03</a:t>
            </a:r>
            <a:r>
              <a:rPr lang="en-US" altLang="en-US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these components can be used as an 		electronic switch?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2286000"/>
            <a:ext cx="36496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Varistor</a:t>
            </a:r>
            <a:endParaRPr lang="en-US" altLang="en-US" dirty="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Thermistor</a:t>
            </a:r>
          </a:p>
        </p:txBody>
      </p:sp>
    </p:spTree>
    <p:extLst>
      <p:ext uri="{BB962C8B-B14F-4D97-AF65-F5344CB8AC3E}">
        <p14:creationId xmlns:p14="http://schemas.microsoft.com/office/powerpoint/2010/main" val="94914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D1E7B68-9268-4593-A282-B6074F98AD9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530214-6CA7-406F-A6BC-588A25E3391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A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57150" indent="-228600"/>
            <a:r>
              <a:rPr lang="en-US" altLang="en-US" dirty="0">
                <a:latin typeface="Times New Roman" pitchFamily="18" charset="0"/>
              </a:rPr>
              <a:t>The function of a SPDT switch is to switch a single circuit between on of two other circuits. </a:t>
            </a:r>
            <a:r>
              <a:rPr lang="en-US" altLang="en-US" sz="1400" dirty="0">
                <a:latin typeface="Times New Roman" pitchFamily="18" charset="0"/>
              </a:rPr>
              <a:t>T6A08 </a:t>
            </a: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800" dirty="0">
              <a:latin typeface="Times New Roman" pitchFamily="18" charset="0"/>
            </a:endParaRPr>
          </a:p>
          <a:p>
            <a:pPr marL="57150" indent="-228600"/>
            <a:endParaRPr lang="en-US" altLang="en-US" sz="1800" dirty="0">
              <a:latin typeface="Times New Roman" pitchFamily="18" charset="0"/>
            </a:endParaRPr>
          </a:p>
          <a:p>
            <a:pPr marL="57150" indent="-228600"/>
            <a:r>
              <a:rPr lang="en-US" altLang="en-US" dirty="0">
                <a:latin typeface="Times New Roman" pitchFamily="18" charset="0"/>
              </a:rPr>
              <a:t>The electrical component used to protect other circuit components from current overload is the fuse. </a:t>
            </a:r>
            <a:r>
              <a:rPr lang="en-US" altLang="en-US" sz="1400" dirty="0">
                <a:latin typeface="Times New Roman" pitchFamily="18" charset="0"/>
              </a:rPr>
              <a:t>T6A09 </a:t>
            </a:r>
            <a:endParaRPr lang="en-US" altLang="en-US" sz="16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635049"/>
            <a:ext cx="3442591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38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38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5A5DC5-4428-42BC-B440-6216F3D4048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600" dirty="0"/>
              <a:t>T6B03</a:t>
            </a:r>
            <a:r>
              <a:rPr lang="en-US" altLang="en-US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these components can be used as an 		electronic switch?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2286000"/>
            <a:ext cx="36496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Varistor</a:t>
            </a:r>
            <a:endParaRPr lang="en-US" altLang="en-US" dirty="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Potentiometer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Thermistor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4EBDEA-EC96-4BFD-9FE9-58A13A26CF2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T6B04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components can consist of three layers of semiconductor material?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2514600"/>
            <a:ext cx="4564063" cy="20685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Alternator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Triode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Pentagrid converter</a:t>
            </a:r>
          </a:p>
        </p:txBody>
      </p:sp>
    </p:spTree>
    <p:extLst>
      <p:ext uri="{BB962C8B-B14F-4D97-AF65-F5344CB8AC3E}">
        <p14:creationId xmlns:p14="http://schemas.microsoft.com/office/powerpoint/2010/main" val="42604055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4EBDEA-EC96-4BFD-9FE9-58A13A26CF2A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T6B04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of the following components can consist of three layers of semiconductor material?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2514600"/>
            <a:ext cx="4564063" cy="20685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Alternator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Triode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Pentagrid</a:t>
            </a:r>
            <a:r>
              <a:rPr lang="en-US" altLang="en-US" dirty="0">
                <a:latin typeface="Times New Roman" pitchFamily="18" charset="0"/>
              </a:rPr>
              <a:t> converter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405AE3-EEE3-497F-B8DD-E5F72D526E4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771650" indent="-1771650">
              <a:tabLst>
                <a:tab pos="1376363" algn="l"/>
              </a:tabLst>
            </a:pPr>
            <a:r>
              <a:rPr lang="en-US" altLang="en-US" sz="3200" dirty="0"/>
              <a:t>T6B05</a:t>
            </a:r>
            <a:r>
              <a:rPr lang="en-US" altLang="en-US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type of transistor has a gate, drain, and source?</a:t>
            </a:r>
            <a:r>
              <a:rPr lang="en-US" altLang="en-US" sz="3200" dirty="0">
                <a:latin typeface="Rockwell" pitchFamily="18" charset="0"/>
              </a:rPr>
              <a:t> </a:t>
            </a:r>
            <a:endParaRPr lang="en-US" alt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438400"/>
            <a:ext cx="5021263" cy="20685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Varistor</a:t>
            </a:r>
            <a:endParaRPr lang="en-US" altLang="en-US" dirty="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Field-effect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Tesla-effect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Bipolar junction</a:t>
            </a:r>
          </a:p>
        </p:txBody>
      </p:sp>
    </p:spTree>
    <p:extLst>
      <p:ext uri="{BB962C8B-B14F-4D97-AF65-F5344CB8AC3E}">
        <p14:creationId xmlns:p14="http://schemas.microsoft.com/office/powerpoint/2010/main" val="3161354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405AE3-EEE3-497F-B8DD-E5F72D526E4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marL="1771650" indent="-1771650">
              <a:tabLst>
                <a:tab pos="1376363" algn="l"/>
              </a:tabLst>
            </a:pPr>
            <a:r>
              <a:rPr lang="en-US" altLang="en-US" sz="3200" dirty="0"/>
              <a:t>T6B05</a:t>
            </a:r>
            <a:r>
              <a:rPr lang="en-US" altLang="en-US" dirty="0"/>
              <a:t>		</a:t>
            </a:r>
            <a:r>
              <a:rPr lang="en-US" altLang="en-US" sz="2800" dirty="0">
                <a:latin typeface="Times New Roman" pitchFamily="18" charset="0"/>
              </a:rPr>
              <a:t>Which type of transistor has a gate, drain, and source?</a:t>
            </a:r>
            <a:r>
              <a:rPr lang="en-US" altLang="en-US" sz="3200" dirty="0">
                <a:latin typeface="Rockwell" pitchFamily="18" charset="0"/>
              </a:rPr>
              <a:t> </a:t>
            </a:r>
            <a:endParaRPr lang="en-US" alt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438400"/>
            <a:ext cx="5021263" cy="20685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Varistor</a:t>
            </a:r>
            <a:endParaRPr lang="en-US" altLang="en-US" dirty="0">
              <a:latin typeface="Times New Roman" pitchFamily="18" charset="0"/>
            </a:endParaRP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Field-effect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Tesla-effect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Bipolar junction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3706B6-6F8F-4B7F-9753-EAF6CC5DD9D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3763"/>
            <a:ext cx="9144000" cy="249237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T6B06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How is the cathode lead of a semiconductor diode 		often marked on the package?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2286000"/>
            <a:ext cx="6469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With the word “cathode”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With a stripe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With the letter C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With the letter K</a:t>
            </a:r>
          </a:p>
        </p:txBody>
      </p:sp>
    </p:spTree>
    <p:extLst>
      <p:ext uri="{BB962C8B-B14F-4D97-AF65-F5344CB8AC3E}">
        <p14:creationId xmlns:p14="http://schemas.microsoft.com/office/powerpoint/2010/main" val="4048763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3706B6-6F8F-4B7F-9753-EAF6CC5DD9D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93763"/>
            <a:ext cx="9144000" cy="249237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T6B06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How is the cathode lead of a semiconductor diode 		often marked on the package?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2286000"/>
            <a:ext cx="6469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With the word “cathode”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With a stripe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With the letter C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With the letter K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238410-719C-47F1-8E11-42186F09716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T6B07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causes a light-emitting diode (LED) to emit light?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209800"/>
            <a:ext cx="65532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Forward current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Reverse current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Capacitively</a:t>
            </a:r>
            <a:r>
              <a:rPr lang="en-US" altLang="en-US" dirty="0">
                <a:latin typeface="Times New Roman" pitchFamily="18" charset="0"/>
              </a:rPr>
              <a:t>-coupled RF signal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Inductively-coupled RF signal</a:t>
            </a:r>
          </a:p>
        </p:txBody>
      </p:sp>
    </p:spTree>
    <p:extLst>
      <p:ext uri="{BB962C8B-B14F-4D97-AF65-F5344CB8AC3E}">
        <p14:creationId xmlns:p14="http://schemas.microsoft.com/office/powerpoint/2010/main" val="1867205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238410-719C-47F1-8E11-42186F09716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T6B07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causes a light-emitting diode (LED) to emit light?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209800"/>
            <a:ext cx="6553200" cy="21336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Forward current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Reverse current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 err="1">
                <a:latin typeface="Times New Roman" pitchFamily="18" charset="0"/>
              </a:rPr>
              <a:t>Capacitively</a:t>
            </a:r>
            <a:r>
              <a:rPr lang="en-US" altLang="en-US" dirty="0">
                <a:latin typeface="Times New Roman" pitchFamily="18" charset="0"/>
              </a:rPr>
              <a:t>-coupled RF signal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Inductively-coupled RF signal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1538BA-81DD-420E-9587-E53B23715DC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 anchor="ctr"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T6B08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does the abbreviation FET stand for?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2362200"/>
            <a:ext cx="56308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Field Effect 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Fast Electron 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Free Electron Transition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Field Emission Thickness</a:t>
            </a:r>
          </a:p>
        </p:txBody>
      </p:sp>
    </p:spTree>
    <p:extLst>
      <p:ext uri="{BB962C8B-B14F-4D97-AF65-F5344CB8AC3E}">
        <p14:creationId xmlns:p14="http://schemas.microsoft.com/office/powerpoint/2010/main" val="129354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D1E7B68-9268-4593-A282-B6074F98AD9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530214-6CA7-406F-A6BC-588A25E3391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A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57150" indent="-228600"/>
            <a:r>
              <a:rPr lang="en-US" altLang="en-US" dirty="0">
                <a:latin typeface="Times New Roman" pitchFamily="18" charset="0"/>
              </a:rPr>
              <a:t>The type of switch represented by component 3 in figure T-2 is a Single-pole Single-throw (SPST). </a:t>
            </a:r>
            <a:r>
              <a:rPr lang="en-US" altLang="en-US" sz="1400" dirty="0">
                <a:latin typeface="Times New Roman" pitchFamily="18" charset="0"/>
              </a:rPr>
              <a:t>T6A12 </a:t>
            </a: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400" dirty="0">
              <a:latin typeface="Times New Roman" pitchFamily="18" charset="0"/>
            </a:endParaRPr>
          </a:p>
          <a:p>
            <a:pPr marL="57150" indent="-228600"/>
            <a:endParaRPr lang="en-US" altLang="en-US" sz="1800" dirty="0">
              <a:latin typeface="Times New Roman" pitchFamily="18" charset="0"/>
            </a:endParaRPr>
          </a:p>
          <a:p>
            <a:pPr marL="57150" indent="-228600"/>
            <a:endParaRPr lang="en-US" altLang="en-US" sz="18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sz="1200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23003" r="3991" b="9354"/>
          <a:stretch/>
        </p:blipFill>
        <p:spPr bwMode="auto">
          <a:xfrm>
            <a:off x="1136248" y="2810964"/>
            <a:ext cx="7162800" cy="363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8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1538BA-81DD-420E-9587-E53B23715DCF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 anchor="ctr"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T6B08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does the abbreviation FET stand for?</a:t>
            </a: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2362200"/>
            <a:ext cx="56308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Field Effect 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Fast Electron Transistor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Free Electron Transition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Field Emission Thickness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CFC9D1-8CF8-4767-8005-89D144F1109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55663"/>
            <a:ext cx="9144000" cy="385762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T6B09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are the names of the two electrodes of a 		diode?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2362200"/>
            <a:ext cx="4868863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Plus and minus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Source and drain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Anode and cathode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Gate and base</a:t>
            </a:r>
          </a:p>
        </p:txBody>
      </p:sp>
    </p:spTree>
    <p:extLst>
      <p:ext uri="{BB962C8B-B14F-4D97-AF65-F5344CB8AC3E}">
        <p14:creationId xmlns:p14="http://schemas.microsoft.com/office/powerpoint/2010/main" val="253562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CFC9D1-8CF8-4767-8005-89D144F1109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55663"/>
            <a:ext cx="9144000" cy="385762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T6B09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are the names of the two electrodes of a 		diode?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2362200"/>
            <a:ext cx="4868863" cy="22209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Plus and minus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Source and drain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Anode and cathode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Gate and base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5C5B5F-E263-406D-83B4-259D84D14AA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 anchor="ctr"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T6B10</a:t>
            </a:r>
            <a:r>
              <a:rPr lang="en-US" altLang="en-US" sz="3600" dirty="0"/>
              <a:t>		</a:t>
            </a:r>
            <a:r>
              <a:rPr lang="en-US" altLang="en-US" sz="2800" dirty="0"/>
              <a:t>Which of the following can provide power gain? </a:t>
            </a:r>
            <a:r>
              <a:rPr lang="en-US" altLang="en-US" sz="2800" dirty="0">
                <a:latin typeface="Rockwell" pitchFamily="18" charset="0"/>
              </a:rPr>
              <a:t>		</a:t>
            </a:r>
            <a:endParaRPr lang="en-US" altLang="en-US" sz="3600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2050" y="2438400"/>
            <a:ext cx="4114800" cy="214471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Transformer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Transistor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Reactor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Resistor </a:t>
            </a: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03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5C5B5F-E263-406D-83B4-259D84D14AAC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79525"/>
          </a:xfrm>
        </p:spPr>
        <p:txBody>
          <a:bodyPr anchor="ctr"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T6B10</a:t>
            </a:r>
            <a:r>
              <a:rPr lang="en-US" altLang="en-US" sz="3600" dirty="0"/>
              <a:t>		</a:t>
            </a:r>
            <a:r>
              <a:rPr lang="en-US" altLang="en-US" sz="2800" dirty="0"/>
              <a:t>Which of the following can provide power gain? </a:t>
            </a:r>
            <a:r>
              <a:rPr lang="en-US" altLang="en-US" sz="2800" dirty="0">
                <a:latin typeface="Rockwell" pitchFamily="18" charset="0"/>
              </a:rPr>
              <a:t>		</a:t>
            </a:r>
            <a:endParaRPr lang="en-US" altLang="en-US" sz="3600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2050" y="2438400"/>
            <a:ext cx="4114800" cy="214471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Transformer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</a:rPr>
              <a:t>Transistor</a:t>
            </a:r>
            <a:r>
              <a:rPr lang="en-US" altLang="en-US" dirty="0"/>
              <a:t>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Reactor </a:t>
            </a:r>
          </a:p>
          <a:p>
            <a:pPr marL="514350" indent="-514350">
              <a:spcAft>
                <a:spcPts val="1200"/>
              </a:spcAft>
              <a:buFontTx/>
              <a:buAutoNum type="alphaUcPeriod"/>
            </a:pPr>
            <a:r>
              <a:rPr lang="en-US" altLang="en-US" dirty="0"/>
              <a:t>Resistor 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4ADCFF-BA38-47D8-8439-4EA8E18365C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T6B11	</a:t>
            </a:r>
            <a:r>
              <a:rPr lang="en-US" altLang="en-US" dirty="0"/>
              <a:t>	</a:t>
            </a:r>
            <a:r>
              <a:rPr lang="en-US" altLang="en-US" sz="3200" dirty="0">
                <a:latin typeface="Times New Roman" pitchFamily="18" charset="0"/>
              </a:rPr>
              <a:t>What is the term that describes a 				device’s ability to amplify a signal?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2438400"/>
            <a:ext cx="4945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Gain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Forward resistance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Forward voltage drop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On resistance</a:t>
            </a:r>
          </a:p>
        </p:txBody>
      </p:sp>
    </p:spTree>
    <p:extLst>
      <p:ext uri="{BB962C8B-B14F-4D97-AF65-F5344CB8AC3E}">
        <p14:creationId xmlns:p14="http://schemas.microsoft.com/office/powerpoint/2010/main" val="37858531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4ADCFF-BA38-47D8-8439-4EA8E18365C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T6B11	</a:t>
            </a:r>
            <a:r>
              <a:rPr lang="en-US" altLang="en-US" dirty="0"/>
              <a:t>	</a:t>
            </a:r>
            <a:r>
              <a:rPr lang="en-US" altLang="en-US" sz="3200" dirty="0">
                <a:latin typeface="Times New Roman" pitchFamily="18" charset="0"/>
              </a:rPr>
              <a:t>What is the term that describes a 				device’s ability to amplify a signal?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2438400"/>
            <a:ext cx="4945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Gain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Forward resistance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Forward voltage drop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On resistance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4ADCFF-BA38-47D8-8439-4EA8E18365C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T6B12	</a:t>
            </a:r>
            <a:r>
              <a:rPr lang="en-US" altLang="en-US" dirty="0"/>
              <a:t>	</a:t>
            </a:r>
            <a:r>
              <a:rPr lang="en-US" altLang="en-US" sz="3200" dirty="0">
                <a:latin typeface="Times New Roman" pitchFamily="18" charset="0"/>
              </a:rPr>
              <a:t>What are the names for the electrodes of a bipolar junction transistor?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2438400"/>
            <a:ext cx="4945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Signal, bias, power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Emitter, base, collector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Input, output, supply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Pole one, pole two, output</a:t>
            </a:r>
          </a:p>
        </p:txBody>
      </p:sp>
    </p:spTree>
    <p:extLst>
      <p:ext uri="{BB962C8B-B14F-4D97-AF65-F5344CB8AC3E}">
        <p14:creationId xmlns:p14="http://schemas.microsoft.com/office/powerpoint/2010/main" val="1355628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4ADCFF-BA38-47D8-8439-4EA8E18365CE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T6B12	</a:t>
            </a:r>
            <a:r>
              <a:rPr lang="en-US" altLang="en-US" dirty="0"/>
              <a:t>	</a:t>
            </a:r>
            <a:r>
              <a:rPr lang="en-US" altLang="en-US" sz="3200" dirty="0">
                <a:latin typeface="Times New Roman" pitchFamily="18" charset="0"/>
              </a:rPr>
              <a:t>What are the names for the electrodes of a bipolar junction transistor?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2438400"/>
            <a:ext cx="4945063" cy="2144713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Signal, bias, power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Emitter, base, collector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Input, output, supply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Pole one, pole two, output</a:t>
            </a:r>
          </a:p>
        </p:txBody>
      </p:sp>
    </p:spTree>
    <p:extLst>
      <p:ext uri="{BB962C8B-B14F-4D97-AF65-F5344CB8AC3E}">
        <p14:creationId xmlns:p14="http://schemas.microsoft.com/office/powerpoint/2010/main" val="26201072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6751FA-BACB-482D-AFBF-F46B5E61668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T6C01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the name of an electrical wiring diagram that uses standard component symbols?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0"/>
            <a:ext cx="4868863" cy="2286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sz="3200">
                <a:latin typeface="Times New Roman" pitchFamily="18" charset="0"/>
              </a:rPr>
              <a:t>Bill of materials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sz="3200">
                <a:latin typeface="Times New Roman" pitchFamily="18" charset="0"/>
              </a:rPr>
              <a:t>Connector pinout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sz="3200">
                <a:latin typeface="Times New Roman" pitchFamily="18" charset="0"/>
              </a:rPr>
              <a:t>Schematic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sz="3200">
                <a:latin typeface="Times New Roman" pitchFamily="18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319078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25915B8-9B65-482B-ACA7-A7954604215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0EB909-1F28-45E6-9D95-1E11DDC40D39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A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4953000"/>
          </a:xfrm>
        </p:spPr>
        <p:txBody>
          <a:bodyPr/>
          <a:lstStyle/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The following battery chemistries are rechargeable:</a:t>
            </a:r>
          </a:p>
          <a:p>
            <a:pPr lvl="3" eaLnBrk="1" hangingPunct="1"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Nickel-metal hydride;</a:t>
            </a:r>
          </a:p>
          <a:p>
            <a:pPr lvl="3" eaLnBrk="1" hangingPunct="1"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Lithium-ion;</a:t>
            </a:r>
          </a:p>
          <a:p>
            <a:pPr lvl="3" eaLnBrk="1" hangingPunct="1">
              <a:buSzPct val="50000"/>
              <a:buFont typeface="Wingdings" pitchFamily="2" charset="2"/>
              <a:buChar char="Ø"/>
            </a:pPr>
            <a:r>
              <a:rPr lang="en-US" altLang="en-US" sz="2800" dirty="0">
                <a:latin typeface="Times New Roman" pitchFamily="18" charset="0"/>
              </a:rPr>
              <a:t>Lead-acid</a:t>
            </a:r>
            <a:endParaRPr lang="en-US" altLang="en-US" sz="1200" dirty="0">
              <a:latin typeface="Times New Roman" pitchFamily="18" charset="0"/>
            </a:endParaRPr>
          </a:p>
          <a:p>
            <a:pPr lvl="4" eaLnBrk="1" hangingPunct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altLang="en-US" sz="2800" dirty="0">
                <a:latin typeface="Times New Roman" pitchFamily="18" charset="0"/>
              </a:rPr>
              <a:t>All of these choices are correct.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000" dirty="0">
                <a:latin typeface="Times New Roman" pitchFamily="18" charset="0"/>
              </a:rPr>
              <a:t>T6A10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endParaRPr lang="en-US" altLang="en-US" dirty="0">
              <a:latin typeface="Times New Roman" pitchFamily="18" charset="0"/>
            </a:endParaRPr>
          </a:p>
          <a:p>
            <a:pPr marL="457200" lvl="1" indent="-228600" eaLnBrk="1" hangingPunct="1"/>
            <a:r>
              <a:rPr lang="en-US" altLang="en-US" dirty="0">
                <a:latin typeface="Times New Roman" pitchFamily="18" charset="0"/>
              </a:rPr>
              <a:t>This battery chemistry is not rechargeable:  </a:t>
            </a:r>
          </a:p>
          <a:p>
            <a:pPr marL="1314450" lvl="3" eaLnBrk="1" hangingPunct="1"/>
            <a:r>
              <a:rPr lang="en-US" altLang="en-US" sz="3200" dirty="0">
                <a:latin typeface="Times New Roman" pitchFamily="18" charset="0"/>
              </a:rPr>
              <a:t>Carbon-zinc.  </a:t>
            </a:r>
            <a:r>
              <a:rPr lang="en-US" altLang="en-US" sz="1000" dirty="0">
                <a:latin typeface="Times New Roman" pitchFamily="18" charset="0"/>
              </a:rPr>
              <a:t>T6A11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6751FA-BACB-482D-AFBF-F46B5E61668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marL="1828800" indent="-1828800">
              <a:tabLst>
                <a:tab pos="1376363" algn="l"/>
              </a:tabLst>
            </a:pPr>
            <a:r>
              <a:rPr lang="en-US" altLang="en-US" sz="3200" dirty="0"/>
              <a:t>T6C01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the name of an electrical wiring diagram that uses standard component symbols?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0"/>
            <a:ext cx="4868863" cy="2286000"/>
          </a:xfrm>
        </p:spPr>
        <p:txBody>
          <a:bodyPr/>
          <a:lstStyle/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sz="3200" dirty="0">
                <a:latin typeface="Times New Roman" pitchFamily="18" charset="0"/>
              </a:rPr>
              <a:t>Bill of materials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sz="3200" dirty="0">
                <a:latin typeface="Times New Roman" pitchFamily="18" charset="0"/>
              </a:rPr>
              <a:t>Connector pinout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Schematic</a:t>
            </a:r>
          </a:p>
          <a:p>
            <a:pPr marL="995363" lvl="1" indent="-533400">
              <a:spcAft>
                <a:spcPts val="1200"/>
              </a:spcAft>
              <a:buFontTx/>
              <a:buAutoNum type="alphaUcPeriod"/>
            </a:pPr>
            <a:r>
              <a:rPr lang="en-US" altLang="en-US" sz="3200" dirty="0">
                <a:latin typeface="Times New Roman" pitchFamily="18" charset="0"/>
              </a:rPr>
              <a:t>Flow chart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BE20EA8-2F40-4D97-A1CD-50276D6635F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T6C02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1 in figure T1?</a:t>
            </a:r>
            <a:r>
              <a:rPr lang="en-US" altLang="en-US" sz="2800" dirty="0">
                <a:latin typeface="Rockwell" pitchFamily="18" charset="0"/>
              </a:rPr>
              <a:t>	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514600"/>
            <a:ext cx="3040063" cy="20685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Battery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connector</a:t>
            </a:r>
          </a:p>
        </p:txBody>
      </p:sp>
      <p:pic>
        <p:nvPicPr>
          <p:cNvPr id="54277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2830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069" name="Line 5"/>
          <p:cNvSpPr>
            <a:spLocks noChangeShapeType="1"/>
          </p:cNvSpPr>
          <p:nvPr/>
        </p:nvSpPr>
        <p:spPr bwMode="auto">
          <a:xfrm>
            <a:off x="4495800" y="1143000"/>
            <a:ext cx="1143000" cy="244475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616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BE20EA8-2F40-4D97-A1CD-50276D6635F4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T6C02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1 in figure T1?</a:t>
            </a:r>
            <a:r>
              <a:rPr lang="en-US" altLang="en-US" sz="2800" dirty="0">
                <a:latin typeface="Rockwell" pitchFamily="18" charset="0"/>
              </a:rPr>
              <a:t>	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514600"/>
            <a:ext cx="3040063" cy="20685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Battery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connector</a:t>
            </a:r>
          </a:p>
        </p:txBody>
      </p:sp>
      <p:pic>
        <p:nvPicPr>
          <p:cNvPr id="54277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2830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069" name="Line 5"/>
          <p:cNvSpPr>
            <a:spLocks noChangeShapeType="1"/>
          </p:cNvSpPr>
          <p:nvPr/>
        </p:nvSpPr>
        <p:spPr bwMode="auto">
          <a:xfrm>
            <a:off x="3124200" y="2819400"/>
            <a:ext cx="2343150" cy="76835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CA85C3-20A2-4168-B2FF-69F86B0937F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T6C03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component 2 in figure T1?</a:t>
            </a:r>
            <a:r>
              <a:rPr lang="en-US" altLang="en-US" sz="2800" dirty="0">
                <a:latin typeface="Rockwell" pitchFamily="18" charset="0"/>
              </a:rPr>
              <a:t>		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438400"/>
            <a:ext cx="7772400" cy="31353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Indicator lamp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Connector</a:t>
            </a:r>
          </a:p>
          <a:p>
            <a:pPr marL="995363" lvl="1" indent="-533400">
              <a:buFontTx/>
              <a:buAutoNum type="alphaUcPeriod"/>
            </a:pPr>
            <a:endParaRPr lang="en-US" altLang="en-US">
              <a:latin typeface="Rockwell" pitchFamily="18" charset="0"/>
            </a:endParaRPr>
          </a:p>
        </p:txBody>
      </p:sp>
      <p:pic>
        <p:nvPicPr>
          <p:cNvPr id="55301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2830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1093" name="Line 5"/>
          <p:cNvSpPr>
            <a:spLocks noChangeShapeType="1"/>
          </p:cNvSpPr>
          <p:nvPr/>
        </p:nvSpPr>
        <p:spPr bwMode="auto">
          <a:xfrm>
            <a:off x="4191000" y="1143000"/>
            <a:ext cx="2270125" cy="2478088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984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CA85C3-20A2-4168-B2FF-69F86B0937F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T6C03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component 2 in figure T1?</a:t>
            </a:r>
            <a:r>
              <a:rPr lang="en-US" altLang="en-US" sz="2800" dirty="0">
                <a:latin typeface="Rockwell" pitchFamily="18" charset="0"/>
              </a:rPr>
              <a:t>		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438400"/>
            <a:ext cx="7772400" cy="31353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Transistor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Indicator lamp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Connector</a:t>
            </a:r>
          </a:p>
          <a:p>
            <a:pPr marL="995363" lvl="1" indent="-533400">
              <a:buFontTx/>
              <a:buAutoNum type="alphaUcPeriod"/>
            </a:pPr>
            <a:endParaRPr lang="en-US" altLang="en-US" dirty="0">
              <a:latin typeface="Rockwell" pitchFamily="18" charset="0"/>
            </a:endParaRPr>
          </a:p>
        </p:txBody>
      </p:sp>
      <p:pic>
        <p:nvPicPr>
          <p:cNvPr id="55301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2830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1093" name="Line 5"/>
          <p:cNvSpPr>
            <a:spLocks noChangeShapeType="1"/>
          </p:cNvSpPr>
          <p:nvPr/>
        </p:nvSpPr>
        <p:spPr bwMode="auto">
          <a:xfrm>
            <a:off x="3581400" y="3276600"/>
            <a:ext cx="2879725" cy="344488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9D3B89-7CD3-42D8-9B35-21E82132105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T6C04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3 in figure T1?</a:t>
            </a:r>
            <a:r>
              <a:rPr lang="en-US" altLang="en-US" sz="3600" dirty="0"/>
              <a:t>	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9938" y="1600200"/>
            <a:ext cx="3802062" cy="25257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Lamp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Ground symbol</a:t>
            </a:r>
          </a:p>
        </p:txBody>
      </p:sp>
      <p:pic>
        <p:nvPicPr>
          <p:cNvPr id="56325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6100"/>
            <a:ext cx="42830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3141" name="Line 5"/>
          <p:cNvSpPr>
            <a:spLocks noChangeShapeType="1"/>
          </p:cNvSpPr>
          <p:nvPr/>
        </p:nvSpPr>
        <p:spPr bwMode="auto">
          <a:xfrm>
            <a:off x="4572000" y="1142999"/>
            <a:ext cx="2957513" cy="1211263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84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9D3B89-7CD3-42D8-9B35-21E82132105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T6C04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3 in figure T1?</a:t>
            </a:r>
            <a:r>
              <a:rPr lang="en-US" altLang="en-US" sz="3600" dirty="0"/>
              <a:t>	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9938" y="1600200"/>
            <a:ext cx="3802062" cy="25257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Lamp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Ground symbol</a:t>
            </a:r>
          </a:p>
        </p:txBody>
      </p:sp>
      <p:pic>
        <p:nvPicPr>
          <p:cNvPr id="56325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6100"/>
            <a:ext cx="42830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3141" name="Line 5"/>
          <p:cNvSpPr>
            <a:spLocks noChangeShapeType="1"/>
          </p:cNvSpPr>
          <p:nvPr/>
        </p:nvSpPr>
        <p:spPr bwMode="auto">
          <a:xfrm flipV="1">
            <a:off x="2971800" y="2354262"/>
            <a:ext cx="4557713" cy="541337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09BFBD-CC5A-4502-B800-AA95DD45195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T6C05		</a:t>
            </a:r>
            <a:r>
              <a:rPr lang="en-US" altLang="en-US" sz="2800" dirty="0">
                <a:latin typeface="Times New Roman" pitchFamily="18" charset="0"/>
              </a:rPr>
              <a:t>What is component 4 in figure T1?</a:t>
            </a:r>
            <a:r>
              <a:rPr lang="en-US" altLang="en-US" sz="2800" dirty="0">
                <a:latin typeface="Rockwell" pitchFamily="18" charset="0"/>
              </a:rPr>
              <a:t>	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9938" y="1970088"/>
            <a:ext cx="3725862" cy="2830512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Battery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Ground symbol</a:t>
            </a:r>
          </a:p>
        </p:txBody>
      </p:sp>
      <p:pic>
        <p:nvPicPr>
          <p:cNvPr id="57349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816100"/>
            <a:ext cx="42830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5" name="Line 5"/>
          <p:cNvSpPr>
            <a:spLocks noChangeShapeType="1"/>
          </p:cNvSpPr>
          <p:nvPr/>
        </p:nvSpPr>
        <p:spPr bwMode="auto">
          <a:xfrm>
            <a:off x="4456113" y="1143000"/>
            <a:ext cx="0" cy="2170113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>
            <a:off x="4456113" y="3352800"/>
            <a:ext cx="0" cy="17272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167" name="Line 7"/>
          <p:cNvSpPr>
            <a:spLocks noChangeShapeType="1"/>
          </p:cNvSpPr>
          <p:nvPr/>
        </p:nvSpPr>
        <p:spPr bwMode="auto">
          <a:xfrm>
            <a:off x="4456113" y="5080000"/>
            <a:ext cx="3149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168" name="Line 8"/>
          <p:cNvSpPr>
            <a:spLocks noChangeShapeType="1"/>
          </p:cNvSpPr>
          <p:nvPr/>
        </p:nvSpPr>
        <p:spPr bwMode="auto">
          <a:xfrm flipV="1">
            <a:off x="7605713" y="3467100"/>
            <a:ext cx="500062" cy="16129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09BFBD-CC5A-4502-B800-AA95DD45195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T6C05		</a:t>
            </a:r>
            <a:r>
              <a:rPr lang="en-US" altLang="en-US" sz="2800" dirty="0">
                <a:latin typeface="Times New Roman" pitchFamily="18" charset="0"/>
              </a:rPr>
              <a:t>What is component 4 in figure T1?</a:t>
            </a:r>
            <a:r>
              <a:rPr lang="en-US" altLang="en-US" sz="2800" dirty="0">
                <a:latin typeface="Rockwell" pitchFamily="18" charset="0"/>
              </a:rPr>
              <a:t>	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9938" y="1970088"/>
            <a:ext cx="3725862" cy="2830512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Battery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Ground symbol</a:t>
            </a:r>
          </a:p>
        </p:txBody>
      </p:sp>
      <p:pic>
        <p:nvPicPr>
          <p:cNvPr id="57349" name="Picture 4" descr="2010Figur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816100"/>
            <a:ext cx="42830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5" name="Line 5"/>
          <p:cNvSpPr>
            <a:spLocks noChangeShapeType="1"/>
          </p:cNvSpPr>
          <p:nvPr/>
        </p:nvSpPr>
        <p:spPr bwMode="auto">
          <a:xfrm>
            <a:off x="3113088" y="3313113"/>
            <a:ext cx="1343025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>
            <a:off x="4456113" y="3352800"/>
            <a:ext cx="0" cy="17272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167" name="Line 7"/>
          <p:cNvSpPr>
            <a:spLocks noChangeShapeType="1"/>
          </p:cNvSpPr>
          <p:nvPr/>
        </p:nvSpPr>
        <p:spPr bwMode="auto">
          <a:xfrm>
            <a:off x="4456113" y="5080000"/>
            <a:ext cx="3149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168" name="Line 8"/>
          <p:cNvSpPr>
            <a:spLocks noChangeShapeType="1"/>
          </p:cNvSpPr>
          <p:nvPr/>
        </p:nvSpPr>
        <p:spPr bwMode="auto">
          <a:xfrm flipV="1">
            <a:off x="7605713" y="3467100"/>
            <a:ext cx="500062" cy="16129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E7A3BB-6162-4AC5-A8B7-3895330AD73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T6C06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6 in figure T2?</a:t>
            </a:r>
            <a:r>
              <a:rPr lang="en-US" altLang="en-US" sz="2800" dirty="0">
                <a:latin typeface="Rockwell" pitchFamily="18" charset="0"/>
              </a:rPr>
              <a:t>		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1700213"/>
            <a:ext cx="3538537" cy="2185987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Capacitor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Regulator IC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Transistor</a:t>
            </a:r>
          </a:p>
        </p:txBody>
      </p:sp>
      <p:pic>
        <p:nvPicPr>
          <p:cNvPr id="58373" name="Picture 4" descr="2010Figur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925888"/>
            <a:ext cx="6683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7237" name="Line 5"/>
          <p:cNvSpPr>
            <a:spLocks noChangeShapeType="1"/>
          </p:cNvSpPr>
          <p:nvPr/>
        </p:nvSpPr>
        <p:spPr bwMode="auto">
          <a:xfrm>
            <a:off x="4572000" y="1143000"/>
            <a:ext cx="533400" cy="13716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7238" name="Line 6"/>
          <p:cNvSpPr>
            <a:spLocks noChangeShapeType="1"/>
          </p:cNvSpPr>
          <p:nvPr/>
        </p:nvSpPr>
        <p:spPr bwMode="auto">
          <a:xfrm>
            <a:off x="5110163" y="2506663"/>
            <a:ext cx="0" cy="2189162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7239" name="Line 7"/>
          <p:cNvSpPr>
            <a:spLocks noChangeShapeType="1"/>
          </p:cNvSpPr>
          <p:nvPr/>
        </p:nvSpPr>
        <p:spPr bwMode="auto">
          <a:xfrm>
            <a:off x="5110163" y="4735513"/>
            <a:ext cx="192087" cy="38417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9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 6 B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</a:rPr>
              <a:t>Topics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" indent="-228600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/>
              <a:t>Semiconductors: </a:t>
            </a:r>
          </a:p>
          <a:p>
            <a:pPr marL="457200" lvl="1" indent="-228600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/>
              <a:t>basic principles and applications of solid state devices; </a:t>
            </a:r>
          </a:p>
          <a:p>
            <a:pPr marL="457200" lvl="1" indent="-228600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/>
              <a:t>diodes and transistors </a:t>
            </a:r>
            <a:endParaRPr lang="en-US" altLang="en-US">
              <a:latin typeface="Times New Roman" pitchFamily="18" charset="0"/>
            </a:endParaRPr>
          </a:p>
          <a:p>
            <a:pPr marL="457200" lvl="1" indent="-228600" eaLnBrk="1" hangingPunct="1">
              <a:spcBef>
                <a:spcPct val="0"/>
              </a:spcBef>
              <a:buClr>
                <a:srgbClr val="FF0000"/>
              </a:buClr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252D8A5-31CD-43B6-8486-62EC4AABEC2C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E9A8501-7CA8-4459-81BB-E1C0272AADB6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E7A3BB-6162-4AC5-A8B7-3895330AD735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T6C06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6 in figure T2?</a:t>
            </a:r>
            <a:r>
              <a:rPr lang="en-US" altLang="en-US" sz="2800" dirty="0">
                <a:latin typeface="Rockwell" pitchFamily="18" charset="0"/>
              </a:rPr>
              <a:t>		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1700213"/>
            <a:ext cx="3538537" cy="2185987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Capacitor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Regulator IC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Transistor</a:t>
            </a:r>
          </a:p>
        </p:txBody>
      </p:sp>
      <p:pic>
        <p:nvPicPr>
          <p:cNvPr id="58373" name="Picture 4" descr="2010Figur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925888"/>
            <a:ext cx="6683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7237" name="Line 5"/>
          <p:cNvSpPr>
            <a:spLocks noChangeShapeType="1"/>
          </p:cNvSpPr>
          <p:nvPr/>
        </p:nvSpPr>
        <p:spPr bwMode="auto">
          <a:xfrm flipV="1">
            <a:off x="3048000" y="2514600"/>
            <a:ext cx="20574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7238" name="Line 6"/>
          <p:cNvSpPr>
            <a:spLocks noChangeShapeType="1"/>
          </p:cNvSpPr>
          <p:nvPr/>
        </p:nvSpPr>
        <p:spPr bwMode="auto">
          <a:xfrm>
            <a:off x="5110163" y="2506663"/>
            <a:ext cx="0" cy="2189162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7239" name="Line 7"/>
          <p:cNvSpPr>
            <a:spLocks noChangeShapeType="1"/>
          </p:cNvSpPr>
          <p:nvPr/>
        </p:nvSpPr>
        <p:spPr bwMode="auto">
          <a:xfrm>
            <a:off x="5110163" y="4735513"/>
            <a:ext cx="192087" cy="38417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072E4F-95BE-4F91-92E4-0AEA9D7BF5E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/>
              <a:t>T6C07	</a:t>
            </a:r>
            <a:r>
              <a:rPr lang="en-US" altLang="en-US" sz="3600"/>
              <a:t>	</a:t>
            </a:r>
            <a:r>
              <a:rPr lang="en-US" altLang="en-US" sz="2800">
                <a:latin typeface="Times New Roman" pitchFamily="18" charset="0"/>
              </a:rPr>
              <a:t>What is component 8 in figure T2?</a:t>
            </a:r>
            <a:r>
              <a:rPr lang="en-US" altLang="en-US" sz="3600"/>
              <a:t>		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76413"/>
            <a:ext cx="4679950" cy="2033587"/>
          </a:xfrm>
        </p:spPr>
        <p:txBody>
          <a:bodyPr/>
          <a:lstStyle/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Resistor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Inductor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Regulator IC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Light emitting diode</a:t>
            </a:r>
          </a:p>
        </p:txBody>
      </p:sp>
      <p:pic>
        <p:nvPicPr>
          <p:cNvPr id="59397" name="Picture 4" descr="2010Figur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925888"/>
            <a:ext cx="6683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8261" name="Line 5"/>
          <p:cNvSpPr>
            <a:spLocks noChangeShapeType="1"/>
          </p:cNvSpPr>
          <p:nvPr/>
        </p:nvSpPr>
        <p:spPr bwMode="auto">
          <a:xfrm>
            <a:off x="4419601" y="1066800"/>
            <a:ext cx="1227138" cy="24003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>
            <a:off x="5646738" y="3467100"/>
            <a:ext cx="39687" cy="14986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8263" name="Line 7"/>
          <p:cNvSpPr>
            <a:spLocks noChangeShapeType="1"/>
          </p:cNvSpPr>
          <p:nvPr/>
        </p:nvSpPr>
        <p:spPr bwMode="auto">
          <a:xfrm>
            <a:off x="5686425" y="4965700"/>
            <a:ext cx="268288" cy="306388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072E4F-95BE-4F91-92E4-0AEA9D7BF5E7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/>
              <a:t>T6C07	</a:t>
            </a:r>
            <a:r>
              <a:rPr lang="en-US" altLang="en-US" sz="3600"/>
              <a:t>	</a:t>
            </a:r>
            <a:r>
              <a:rPr lang="en-US" altLang="en-US" sz="2800">
                <a:latin typeface="Times New Roman" pitchFamily="18" charset="0"/>
              </a:rPr>
              <a:t>What is component 8 in figure T2?</a:t>
            </a:r>
            <a:r>
              <a:rPr lang="en-US" altLang="en-US" sz="3600"/>
              <a:t>		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76413"/>
            <a:ext cx="4679950" cy="2033587"/>
          </a:xfrm>
        </p:spPr>
        <p:txBody>
          <a:bodyPr/>
          <a:lstStyle/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Resistor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Inductor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Regulator IC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Light emitting diode</a:t>
            </a:r>
          </a:p>
        </p:txBody>
      </p:sp>
      <p:pic>
        <p:nvPicPr>
          <p:cNvPr id="59397" name="Picture 4" descr="2010Figur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925888"/>
            <a:ext cx="6683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8261" name="Line 5"/>
          <p:cNvSpPr>
            <a:spLocks noChangeShapeType="1"/>
          </p:cNvSpPr>
          <p:nvPr/>
        </p:nvSpPr>
        <p:spPr bwMode="auto">
          <a:xfrm>
            <a:off x="5320506" y="3467100"/>
            <a:ext cx="326232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>
            <a:off x="5646738" y="3467100"/>
            <a:ext cx="39687" cy="14986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8263" name="Line 7"/>
          <p:cNvSpPr>
            <a:spLocks noChangeShapeType="1"/>
          </p:cNvSpPr>
          <p:nvPr/>
        </p:nvSpPr>
        <p:spPr bwMode="auto">
          <a:xfrm>
            <a:off x="5686425" y="4965700"/>
            <a:ext cx="268288" cy="306388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9A0C0A-1F13-400C-B736-AD2E316CD940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T6C08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9 in figure T2?</a:t>
            </a:r>
            <a:r>
              <a:rPr lang="en-US" altLang="en-US" sz="3600" dirty="0"/>
              <a:t>		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4363" y="1752600"/>
            <a:ext cx="4795837" cy="2033588"/>
          </a:xfrm>
        </p:spPr>
        <p:txBody>
          <a:bodyPr/>
          <a:lstStyle/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Variable capacitor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Variable inductor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Variable resistor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Variable transformer</a:t>
            </a:r>
          </a:p>
        </p:txBody>
      </p:sp>
      <p:pic>
        <p:nvPicPr>
          <p:cNvPr id="60421" name="Picture 4" descr="2010Figur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925888"/>
            <a:ext cx="6683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9285" name="Line 5"/>
          <p:cNvSpPr>
            <a:spLocks noChangeShapeType="1"/>
          </p:cNvSpPr>
          <p:nvPr/>
        </p:nvSpPr>
        <p:spPr bwMode="auto">
          <a:xfrm>
            <a:off x="4572000" y="1143000"/>
            <a:ext cx="1498600" cy="1825625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9286" name="Line 6"/>
          <p:cNvSpPr>
            <a:spLocks noChangeShapeType="1"/>
          </p:cNvSpPr>
          <p:nvPr/>
        </p:nvSpPr>
        <p:spPr bwMode="auto">
          <a:xfrm>
            <a:off x="6070600" y="2968625"/>
            <a:ext cx="460375" cy="1150938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55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9A0C0A-1F13-400C-B736-AD2E316CD940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T6C08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9 in figure T2?</a:t>
            </a:r>
            <a:r>
              <a:rPr lang="en-US" altLang="en-US" sz="3600" dirty="0"/>
              <a:t>		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4363" y="1752600"/>
            <a:ext cx="4795837" cy="2033588"/>
          </a:xfrm>
        </p:spPr>
        <p:txBody>
          <a:bodyPr/>
          <a:lstStyle/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Variable capacitor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Variable inductor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Variable resistor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Variable transformer</a:t>
            </a:r>
          </a:p>
        </p:txBody>
      </p:sp>
      <p:pic>
        <p:nvPicPr>
          <p:cNvPr id="60421" name="Picture 4" descr="2010Figur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925888"/>
            <a:ext cx="6683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9285" name="Line 5"/>
          <p:cNvSpPr>
            <a:spLocks noChangeShapeType="1"/>
          </p:cNvSpPr>
          <p:nvPr/>
        </p:nvSpPr>
        <p:spPr bwMode="auto">
          <a:xfrm>
            <a:off x="4264025" y="2968625"/>
            <a:ext cx="1806575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9286" name="Line 6"/>
          <p:cNvSpPr>
            <a:spLocks noChangeShapeType="1"/>
          </p:cNvSpPr>
          <p:nvPr/>
        </p:nvSpPr>
        <p:spPr bwMode="auto">
          <a:xfrm>
            <a:off x="6070600" y="2968625"/>
            <a:ext cx="460375" cy="1150938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44FBC96-CEBD-47CB-B831-918691F7D75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T6C09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4 in figure T2?</a:t>
            </a:r>
            <a:r>
              <a:rPr lang="en-US" altLang="en-US" sz="3600" dirty="0"/>
              <a:t>	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9563" y="1547813"/>
            <a:ext cx="4643437" cy="2109787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Variable inductor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Double-pole switch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Potentiometer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Transformer</a:t>
            </a:r>
            <a:endParaRPr lang="en-US" altLang="en-US">
              <a:latin typeface="Rockwell" pitchFamily="18" charset="0"/>
            </a:endParaRPr>
          </a:p>
        </p:txBody>
      </p:sp>
      <p:pic>
        <p:nvPicPr>
          <p:cNvPr id="61445" name="Picture 4" descr="2010Figur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775075"/>
            <a:ext cx="66833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213" name="Line 5"/>
          <p:cNvSpPr>
            <a:spLocks noChangeShapeType="1"/>
          </p:cNvSpPr>
          <p:nvPr/>
        </p:nvSpPr>
        <p:spPr bwMode="auto">
          <a:xfrm flipH="1">
            <a:off x="3841750" y="1143000"/>
            <a:ext cx="654050" cy="22860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6214" name="Line 6"/>
          <p:cNvSpPr>
            <a:spLocks noChangeShapeType="1"/>
          </p:cNvSpPr>
          <p:nvPr/>
        </p:nvSpPr>
        <p:spPr bwMode="auto">
          <a:xfrm>
            <a:off x="3841750" y="3467100"/>
            <a:ext cx="0" cy="728663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004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44FBC96-CEBD-47CB-B831-918691F7D753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T6C09</a:t>
            </a:r>
            <a:r>
              <a:rPr lang="en-US" altLang="en-US" sz="3600" dirty="0"/>
              <a:t>		</a:t>
            </a:r>
            <a:r>
              <a:rPr lang="en-US" altLang="en-US" sz="2800" dirty="0">
                <a:latin typeface="Times New Roman" pitchFamily="18" charset="0"/>
              </a:rPr>
              <a:t>What is component 4 in figure T2?</a:t>
            </a:r>
            <a:r>
              <a:rPr lang="en-US" altLang="en-US" sz="3600" dirty="0"/>
              <a:t>	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9563" y="1547813"/>
            <a:ext cx="4643437" cy="2109787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Variable inductor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Double-pole switch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Potentiometer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Transformer</a:t>
            </a:r>
            <a:endParaRPr lang="en-US" altLang="en-US" b="1" dirty="0">
              <a:solidFill>
                <a:srgbClr val="FF0000"/>
              </a:solidFill>
              <a:latin typeface="Rockwell" pitchFamily="18" charset="0"/>
            </a:endParaRPr>
          </a:p>
        </p:txBody>
      </p:sp>
      <p:pic>
        <p:nvPicPr>
          <p:cNvPr id="61445" name="Picture 4" descr="2010Figur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775075"/>
            <a:ext cx="66833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213" name="Line 5"/>
          <p:cNvSpPr>
            <a:spLocks noChangeShapeType="1"/>
          </p:cNvSpPr>
          <p:nvPr/>
        </p:nvSpPr>
        <p:spPr bwMode="auto">
          <a:xfrm>
            <a:off x="3429000" y="3429000"/>
            <a:ext cx="41275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6214" name="Line 6"/>
          <p:cNvSpPr>
            <a:spLocks noChangeShapeType="1"/>
          </p:cNvSpPr>
          <p:nvPr/>
        </p:nvSpPr>
        <p:spPr bwMode="auto">
          <a:xfrm>
            <a:off x="3841750" y="3467100"/>
            <a:ext cx="0" cy="728663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4BADDE-1324-40D4-ADC0-5DE3A0DEFA2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T6C10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component 3 in figure T3?</a:t>
            </a:r>
            <a:r>
              <a:rPr lang="en-US" altLang="en-US" sz="3600" dirty="0"/>
              <a:t>	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86000"/>
            <a:ext cx="7543800" cy="304006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Connector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Meter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Variable capacitor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Variable inductor</a:t>
            </a:r>
          </a:p>
          <a:p>
            <a:pPr marL="995363" lvl="1" indent="-533400">
              <a:buFontTx/>
              <a:buAutoNum type="alphaUcPeriod"/>
            </a:pPr>
            <a:endParaRPr lang="en-US" altLang="en-US">
              <a:latin typeface="Rockwell" pitchFamily="18" charset="0"/>
            </a:endParaRPr>
          </a:p>
        </p:txBody>
      </p:sp>
      <p:pic>
        <p:nvPicPr>
          <p:cNvPr id="62469" name="Picture 4" descr="2010Figur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2448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8" name="Line 6"/>
          <p:cNvSpPr>
            <a:spLocks noChangeShapeType="1"/>
          </p:cNvSpPr>
          <p:nvPr/>
        </p:nvSpPr>
        <p:spPr bwMode="auto">
          <a:xfrm>
            <a:off x="4419600" y="1066800"/>
            <a:ext cx="1981200" cy="34290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4BADDE-1324-40D4-ADC0-5DE3A0DEFA21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T6C10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component 3 in figure T3?</a:t>
            </a:r>
            <a:r>
              <a:rPr lang="en-US" altLang="en-US" sz="3600" dirty="0"/>
              <a:t>	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86000"/>
            <a:ext cx="7543800" cy="304006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Connector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Meter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</a:rPr>
              <a:t>Variable capacitor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Variable inductor</a:t>
            </a:r>
          </a:p>
          <a:p>
            <a:pPr marL="995363" lvl="1" indent="-533400">
              <a:buFontTx/>
              <a:buAutoNum type="alphaUcPeriod"/>
            </a:pPr>
            <a:endParaRPr lang="en-US" altLang="en-US" dirty="0">
              <a:latin typeface="Rockwell" pitchFamily="18" charset="0"/>
            </a:endParaRPr>
          </a:p>
        </p:txBody>
      </p:sp>
      <p:pic>
        <p:nvPicPr>
          <p:cNvPr id="62469" name="Picture 4" descr="2010Figur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2448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7" name="Line 5"/>
          <p:cNvSpPr>
            <a:spLocks noChangeShapeType="1"/>
          </p:cNvSpPr>
          <p:nvPr/>
        </p:nvSpPr>
        <p:spPr bwMode="auto">
          <a:xfrm>
            <a:off x="3581400" y="4267200"/>
            <a:ext cx="1588" cy="287338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6998" name="Line 6"/>
          <p:cNvSpPr>
            <a:spLocks noChangeShapeType="1"/>
          </p:cNvSpPr>
          <p:nvPr/>
        </p:nvSpPr>
        <p:spPr bwMode="auto">
          <a:xfrm flipV="1">
            <a:off x="3581400" y="4495800"/>
            <a:ext cx="2819400" cy="77788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9FF697-EA2F-4C79-9A29-25D4A6275378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/>
              <a:t>T6C11	</a:t>
            </a:r>
            <a:r>
              <a:rPr lang="en-US" altLang="en-US" sz="3600" dirty="0"/>
              <a:t>	</a:t>
            </a:r>
            <a:r>
              <a:rPr lang="en-US" altLang="en-US" sz="2800" dirty="0">
                <a:latin typeface="Times New Roman" pitchFamily="18" charset="0"/>
              </a:rPr>
              <a:t>What is component 4 in figure T3?</a:t>
            </a:r>
            <a:endParaRPr lang="en-US" altLang="en-US" sz="3600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438400"/>
            <a:ext cx="7772400" cy="24384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Antenna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Transmitter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Dummy load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>
                <a:latin typeface="Times New Roman" pitchFamily="18" charset="0"/>
              </a:rPr>
              <a:t>Ground</a:t>
            </a:r>
          </a:p>
          <a:p>
            <a:pPr marL="995363" lvl="1" indent="-533400">
              <a:buFontTx/>
              <a:buAutoNum type="alphaUcPeriod"/>
            </a:pPr>
            <a:endParaRPr lang="en-US" altLang="en-US">
              <a:latin typeface="Rockwell" pitchFamily="18" charset="0"/>
            </a:endParaRPr>
          </a:p>
        </p:txBody>
      </p:sp>
      <p:pic>
        <p:nvPicPr>
          <p:cNvPr id="63493" name="Picture 4" descr="2010Figur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2448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8021" name="Line 5"/>
          <p:cNvSpPr>
            <a:spLocks noChangeShapeType="1"/>
          </p:cNvSpPr>
          <p:nvPr/>
        </p:nvSpPr>
        <p:spPr bwMode="auto">
          <a:xfrm>
            <a:off x="4419600" y="990600"/>
            <a:ext cx="3349625" cy="17526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4354"/>
      </p:ext>
    </p:extLst>
  </p:cSld>
  <p:clrMapOvr>
    <a:masterClrMapping/>
  </p:clrMapOvr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14974</TotalTime>
  <Words>3464</Words>
  <Application>Microsoft Macintosh PowerPoint</Application>
  <PresentationFormat>On-screen Show (4:3)</PresentationFormat>
  <Paragraphs>910</Paragraphs>
  <Slides>124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2" baseType="lpstr">
      <vt:lpstr>Arial</vt:lpstr>
      <vt:lpstr>Rockwell</vt:lpstr>
      <vt:lpstr>StarSymbol</vt:lpstr>
      <vt:lpstr>Tahoma</vt:lpstr>
      <vt:lpstr>Times New Roman</vt:lpstr>
      <vt:lpstr>Verdana</vt:lpstr>
      <vt:lpstr>Wingdings</vt:lpstr>
      <vt:lpstr>Competition</vt:lpstr>
      <vt:lpstr>Technician Licensing Class</vt:lpstr>
      <vt:lpstr>T 6 A Topics</vt:lpstr>
      <vt:lpstr>T 6 A</vt:lpstr>
      <vt:lpstr>T 6 A</vt:lpstr>
      <vt:lpstr>T 6 A</vt:lpstr>
      <vt:lpstr>T 6 A</vt:lpstr>
      <vt:lpstr>T 6 A</vt:lpstr>
      <vt:lpstr>T 6 A</vt:lpstr>
      <vt:lpstr>T 6 B Topics</vt:lpstr>
      <vt:lpstr>T 6 B</vt:lpstr>
      <vt:lpstr>T 6 B</vt:lpstr>
      <vt:lpstr>T 6 B</vt:lpstr>
      <vt:lpstr>T 6 B</vt:lpstr>
      <vt:lpstr>T 6 B</vt:lpstr>
      <vt:lpstr>T 6 B</vt:lpstr>
      <vt:lpstr>T 6 C Topics</vt:lpstr>
      <vt:lpstr>T 6 C</vt:lpstr>
      <vt:lpstr>T 6 C</vt:lpstr>
      <vt:lpstr>T 6 C</vt:lpstr>
      <vt:lpstr>T 6 C</vt:lpstr>
      <vt:lpstr>T 6 C</vt:lpstr>
      <vt:lpstr>T 6 C</vt:lpstr>
      <vt:lpstr>T 6 C</vt:lpstr>
      <vt:lpstr>T 6 D Topics</vt:lpstr>
      <vt:lpstr>T 6 D</vt:lpstr>
      <vt:lpstr>T 6 D</vt:lpstr>
      <vt:lpstr>T 6 D</vt:lpstr>
      <vt:lpstr>T 6 D</vt:lpstr>
      <vt:lpstr>T 6 D</vt:lpstr>
      <vt:lpstr>Element 2 Technician Class Question Pool</vt:lpstr>
      <vt:lpstr>T6A01  What electrical component opposes the flow of current in a DC circuit?</vt:lpstr>
      <vt:lpstr>T6A01  What electrical component opposes the flow of current in a DC circuit?</vt:lpstr>
      <vt:lpstr>T6A02  What type of component is often used as an adjustable volume control? </vt:lpstr>
      <vt:lpstr>T6A02  What type of component is often used as an adjustable volume control? </vt:lpstr>
      <vt:lpstr>T6A03  What electrical parameter is controlled by a potentiometer?</vt:lpstr>
      <vt:lpstr>T6A03  What electrical parameter is controlled by a potentiometer?</vt:lpstr>
      <vt:lpstr>T6A04  What electrical component stores energy in an electric field?</vt:lpstr>
      <vt:lpstr>T6A04  What electrical component stores energy in an electric field?</vt:lpstr>
      <vt:lpstr>T6A05  What type of electrical component consists of two  conductive surfaces separated by an insulator?</vt:lpstr>
      <vt:lpstr>T6A05  What type of electrical component consists of two  conductive surfaces separated by an insulator?</vt:lpstr>
      <vt:lpstr>T6A06  What type of electrical component stores energy in a magnetic field?</vt:lpstr>
      <vt:lpstr>T6A06  What type of electrical component stores energy in a magnetic field?</vt:lpstr>
      <vt:lpstr>T6A07  What electrical component is usually constructed as a coil of wire?</vt:lpstr>
      <vt:lpstr>T6A07  What electrical component is usually constructed as a coil of wire?</vt:lpstr>
      <vt:lpstr>T6A08  What is the function of a SPDT switch?</vt:lpstr>
      <vt:lpstr>T6A08  What is the function of an SPDT switch?</vt:lpstr>
      <vt:lpstr>T6A09  What electrical component is used to protect   other circuit components from current overloads?</vt:lpstr>
      <vt:lpstr>T6A09  What electrical component is used to protect   other circuit components from current overloads?</vt:lpstr>
      <vt:lpstr>T6A10  Which of the following battery types is   rechargeable? </vt:lpstr>
      <vt:lpstr>T6A10  Which of the following battery types is   rechargeable? </vt:lpstr>
      <vt:lpstr>T6A11  Which of the following battery chemistries is not    rechargeable?</vt:lpstr>
      <vt:lpstr>T6A11  Which of the following battery chemistries is not    rechargeable?</vt:lpstr>
      <vt:lpstr>T6A12   What type of switch is represented by component 3 in figure T-2?</vt:lpstr>
      <vt:lpstr>T6A12   What type of switch is represented by component 3 in figure T-2?</vt:lpstr>
      <vt:lpstr>T6B01  Which is true about forward voltage drop in a diode?</vt:lpstr>
      <vt:lpstr>T6B01  Which is true about forward voltage drop in a diode?</vt:lpstr>
      <vt:lpstr>T6B02  What electronic component allows current to   flow in only one direction?</vt:lpstr>
      <vt:lpstr>T6B02  What electronic component allows current to   flow in only one direction?</vt:lpstr>
      <vt:lpstr>T6B03  Which of these components can be used as an   electronic switch?</vt:lpstr>
      <vt:lpstr>T6B03  Which of these components can be used as an   electronic switch?</vt:lpstr>
      <vt:lpstr>T6B04  Which of the following components can consist of three layers of semiconductor material?</vt:lpstr>
      <vt:lpstr>T6B04  Which of the following components can consist of three layers of semiconductor material?</vt:lpstr>
      <vt:lpstr>T6B05  Which type of transistor has a gate, drain, and source? </vt:lpstr>
      <vt:lpstr>T6B05  Which type of transistor has a gate, drain, and source? </vt:lpstr>
      <vt:lpstr>T6B06  How is the cathode lead of a semiconductor diode   often marked on the package?</vt:lpstr>
      <vt:lpstr>T6B06  How is the cathode lead of a semiconductor diode   often marked on the package?</vt:lpstr>
      <vt:lpstr>T6B07  What causes a light-emitting diode (LED) to emit light?</vt:lpstr>
      <vt:lpstr>T6B07  What causes a light-emitting diode (LED) to emit light?</vt:lpstr>
      <vt:lpstr>T6B08  What does the abbreviation FET stand for?</vt:lpstr>
      <vt:lpstr>T6B08  What does the abbreviation FET stand for?</vt:lpstr>
      <vt:lpstr>T6B09  What are the names of the two electrodes of a   diode?</vt:lpstr>
      <vt:lpstr>T6B09  What are the names of the two electrodes of a   diode?</vt:lpstr>
      <vt:lpstr>T6B10  Which of the following can provide power gain?   </vt:lpstr>
      <vt:lpstr>T6B10  Which of the following can provide power gain?   </vt:lpstr>
      <vt:lpstr>T6B11  What is the term that describes a     device’s ability to amplify a signal?</vt:lpstr>
      <vt:lpstr>T6B11  What is the term that describes a     device’s ability to amplify a signal?</vt:lpstr>
      <vt:lpstr>T6B12  What are the names for the electrodes of a bipolar junction transistor?</vt:lpstr>
      <vt:lpstr>T6B12  What are the names for the electrodes of a bipolar junction transistor?</vt:lpstr>
      <vt:lpstr>T6C01  What is the name of an electrical wiring diagram that uses standard component symbols?</vt:lpstr>
      <vt:lpstr>T6C01  What is the name of an electrical wiring diagram that uses standard component symbols?</vt:lpstr>
      <vt:lpstr>T6C02  What is component 1 in figure T1? </vt:lpstr>
      <vt:lpstr>T6C02  What is component 1 in figure T1? </vt:lpstr>
      <vt:lpstr>T6C03  What is component 2 in figure T1?  </vt:lpstr>
      <vt:lpstr>T6C03  What is component 2 in figure T1?  </vt:lpstr>
      <vt:lpstr>T6C04  What is component 3 in figure T1? </vt:lpstr>
      <vt:lpstr>T6C04  What is component 3 in figure T1? </vt:lpstr>
      <vt:lpstr>T6C05  What is component 4 in figure T1? </vt:lpstr>
      <vt:lpstr>T6C05  What is component 4 in figure T1? </vt:lpstr>
      <vt:lpstr>T6C06  What is component 6 in figure T2?  </vt:lpstr>
      <vt:lpstr>T6C06  What is component 6 in figure T2?  </vt:lpstr>
      <vt:lpstr>T6C07  What is component 8 in figure T2?  </vt:lpstr>
      <vt:lpstr>T6C07  What is component 8 in figure T2?  </vt:lpstr>
      <vt:lpstr>T6C08  What is component 9 in figure T2?  </vt:lpstr>
      <vt:lpstr>T6C08  What is component 9 in figure T2?  </vt:lpstr>
      <vt:lpstr>T6C09  What is component 4 in figure T2? </vt:lpstr>
      <vt:lpstr>T6C09  What is component 4 in figure T2? </vt:lpstr>
      <vt:lpstr>T6C10  What is component 3 in figure T3? </vt:lpstr>
      <vt:lpstr>T6C10  What is component 3 in figure T3? </vt:lpstr>
      <vt:lpstr>T6C11  What is component 4 in figure T3?</vt:lpstr>
      <vt:lpstr>T6C11  What is component 4 in figure T3?</vt:lpstr>
      <vt:lpstr>T6C12  Which of the following is accurately represented in electrical schematics?</vt:lpstr>
      <vt:lpstr>T6C12  Which of the following is accurately represented in electrical schematics?</vt:lpstr>
      <vt:lpstr>T6D01  Which of the following devices or circuits    changes an alternating current into a     varying direct current signal?</vt:lpstr>
      <vt:lpstr>T6D01  Which of the following devices or circuits    changes an alternating current into a     varying direct current signal?</vt:lpstr>
      <vt:lpstr>T6D02  What is a relay?  </vt:lpstr>
      <vt:lpstr>T6D02  What is a relay?  </vt:lpstr>
      <vt:lpstr>T6D03  Which of the following is a reason to use shielded wire?</vt:lpstr>
      <vt:lpstr>T6D03  Which of the following is a reason to use shielded wire?</vt:lpstr>
      <vt:lpstr>T6D04  Which of the following displays an electrical quantity as a numeric value?</vt:lpstr>
      <vt:lpstr>T6D04  Which of the following displays an electrical quantity as a numeric value?</vt:lpstr>
      <vt:lpstr>T6D05  What type of circuit controls the amount of    voltage from a power supply?</vt:lpstr>
      <vt:lpstr>T6D05  What type of circuit controls the amount of    voltage from a power supply?</vt:lpstr>
      <vt:lpstr>T6D06  What component changes 120V AC house power  to a lower AC voltage for other uses?</vt:lpstr>
      <vt:lpstr>T6D06  What component changes 120V AC house power  to a lower AC voltage for other uses?</vt:lpstr>
      <vt:lpstr>T6D07  Which of the following is commonly used as a   visual indicator?</vt:lpstr>
      <vt:lpstr>T6D07  Which of the following is commonly used as a   visual indicator?</vt:lpstr>
      <vt:lpstr>T6D08  Which of the following is combined with an inductor to make a tuned circuit?</vt:lpstr>
      <vt:lpstr>T6D08  Which of the following is combined with an inductor to make a tuned circuit?</vt:lpstr>
      <vt:lpstr>T6D09  What is the name of a device that combines    several semiconductors and other components   into one package?</vt:lpstr>
      <vt:lpstr>T6D09  What is the name of a device that combines    several semiconductors and other components   into one package?</vt:lpstr>
      <vt:lpstr>T6D10  What is the function of component 2 in    Figure T1?</vt:lpstr>
      <vt:lpstr>T6D10  What is the function of component 2 in    Figure T1?</vt:lpstr>
      <vt:lpstr>T6D11 What of the following is a resonant or tuned circuit?</vt:lpstr>
      <vt:lpstr>T6D11 What of the following is a resonant or tuned circuit?</vt:lpstr>
    </vt:vector>
  </TitlesOfParts>
  <Company>Bob@K3DIO.Com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Amitabha Mukherjee</cp:lastModifiedBy>
  <cp:revision>792</cp:revision>
  <dcterms:created xsi:type="dcterms:W3CDTF">2010-12-20T18:36:09Z</dcterms:created>
  <dcterms:modified xsi:type="dcterms:W3CDTF">2023-03-23T00:40:54Z</dcterms:modified>
</cp:coreProperties>
</file>