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1763" r:id="rId2"/>
    <p:sldId id="1801" r:id="rId3"/>
    <p:sldId id="1749" r:id="rId4"/>
    <p:sldId id="1736" r:id="rId5"/>
    <p:sldId id="1737" r:id="rId6"/>
    <p:sldId id="1750" r:id="rId7"/>
    <p:sldId id="1745" r:id="rId8"/>
    <p:sldId id="1746" r:id="rId9"/>
    <p:sldId id="1806" r:id="rId10"/>
    <p:sldId id="1802" r:id="rId11"/>
    <p:sldId id="1761" r:id="rId12"/>
    <p:sldId id="1756" r:id="rId13"/>
    <p:sldId id="1757" r:id="rId14"/>
    <p:sldId id="1758" r:id="rId15"/>
    <p:sldId id="1759" r:id="rId16"/>
    <p:sldId id="1804" r:id="rId17"/>
    <p:sldId id="1760" r:id="rId18"/>
    <p:sldId id="1762" r:id="rId19"/>
    <p:sldId id="1747" r:id="rId20"/>
    <p:sldId id="1748" r:id="rId21"/>
    <p:sldId id="1738" r:id="rId22"/>
    <p:sldId id="1751" r:id="rId23"/>
    <p:sldId id="1764" r:id="rId24"/>
    <p:sldId id="1765" r:id="rId25"/>
    <p:sldId id="1808" r:id="rId26"/>
    <p:sldId id="1809" r:id="rId27"/>
    <p:sldId id="1766" r:id="rId28"/>
    <p:sldId id="1810" r:id="rId29"/>
    <p:sldId id="1767" r:id="rId30"/>
    <p:sldId id="1811" r:id="rId31"/>
    <p:sldId id="1768" r:id="rId32"/>
    <p:sldId id="1812" r:id="rId33"/>
    <p:sldId id="1769" r:id="rId34"/>
    <p:sldId id="1813" r:id="rId35"/>
    <p:sldId id="1770" r:id="rId36"/>
    <p:sldId id="1814" r:id="rId37"/>
    <p:sldId id="1771" r:id="rId38"/>
    <p:sldId id="1815" r:id="rId39"/>
    <p:sldId id="1772" r:id="rId40"/>
    <p:sldId id="1816" r:id="rId41"/>
    <p:sldId id="1773" r:id="rId42"/>
    <p:sldId id="1817" r:id="rId43"/>
    <p:sldId id="1774" r:id="rId44"/>
    <p:sldId id="1818" r:id="rId45"/>
    <p:sldId id="1775" r:id="rId46"/>
    <p:sldId id="1819" r:id="rId47"/>
    <p:sldId id="1807" r:id="rId48"/>
    <p:sldId id="1787" r:id="rId49"/>
    <p:sldId id="1820" r:id="rId50"/>
    <p:sldId id="1777" r:id="rId51"/>
    <p:sldId id="1824" r:id="rId52"/>
    <p:sldId id="1778" r:id="rId53"/>
    <p:sldId id="1825" r:id="rId54"/>
    <p:sldId id="1779" r:id="rId55"/>
    <p:sldId id="1826" r:id="rId56"/>
    <p:sldId id="1827" r:id="rId57"/>
    <p:sldId id="1780" r:id="rId58"/>
    <p:sldId id="1781" r:id="rId59"/>
    <p:sldId id="1828" r:id="rId60"/>
    <p:sldId id="1782" r:id="rId61"/>
    <p:sldId id="1829" r:id="rId62"/>
    <p:sldId id="1783" r:id="rId63"/>
    <p:sldId id="1830" r:id="rId64"/>
    <p:sldId id="1831" r:id="rId65"/>
    <p:sldId id="1784" r:id="rId66"/>
    <p:sldId id="1785" r:id="rId67"/>
    <p:sldId id="1832" r:id="rId68"/>
    <p:sldId id="1786" r:id="rId69"/>
    <p:sldId id="1821" r:id="rId70"/>
    <p:sldId id="1788" r:id="rId71"/>
    <p:sldId id="1833" r:id="rId72"/>
    <p:sldId id="1834" r:id="rId73"/>
    <p:sldId id="1789" r:id="rId74"/>
    <p:sldId id="1835" r:id="rId75"/>
    <p:sldId id="1790" r:id="rId76"/>
    <p:sldId id="1836" r:id="rId77"/>
    <p:sldId id="1791" r:id="rId78"/>
    <p:sldId id="1837" r:id="rId79"/>
    <p:sldId id="1792" r:id="rId80"/>
    <p:sldId id="1838" r:id="rId81"/>
    <p:sldId id="1793" r:id="rId82"/>
    <p:sldId id="1839" r:id="rId83"/>
    <p:sldId id="1794" r:id="rId84"/>
    <p:sldId id="1840" r:id="rId85"/>
    <p:sldId id="1795" r:id="rId86"/>
    <p:sldId id="1841" r:id="rId87"/>
    <p:sldId id="1796" r:id="rId88"/>
    <p:sldId id="1797" r:id="rId89"/>
    <p:sldId id="1842" r:id="rId90"/>
    <p:sldId id="1843" r:id="rId91"/>
    <p:sldId id="1798" r:id="rId92"/>
    <p:sldId id="1844" r:id="rId93"/>
    <p:sldId id="1799" r:id="rId94"/>
    <p:sldId id="1845" r:id="rId95"/>
    <p:sldId id="1800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8" autoAdjust="0"/>
    <p:restoredTop sz="94888" autoAdjust="0"/>
  </p:normalViewPr>
  <p:slideViewPr>
    <p:cSldViewPr showGuides="1">
      <p:cViewPr varScale="1">
        <p:scale>
          <a:sx n="82" d="100"/>
          <a:sy n="82" d="100"/>
        </p:scale>
        <p:origin x="1512" y="176"/>
      </p:cViewPr>
      <p:guideLst>
        <p:guide orient="horz" pos="2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A04340-0B6E-43A1-AE58-76680B6AB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490F4-F7CD-4FE5-98B0-BC6A04F0BED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>
              <a:latin typeface="Verdana" pitchFamily="34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9BBECF-6DCD-496D-87F9-6B024404D429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>
              <a:latin typeface="Verdana" pitchFamily="34" charset="0"/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EFC4-74CB-4A19-A42C-71F3C65DD13B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34BF-CD8A-48C2-A3DB-0C62E0506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9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6B4B-CDF8-4177-9847-326FD55211BA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895D-A8BB-4387-A0D5-C8AAE14E7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E39A-9769-4844-9BDE-0C04E7871107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B9EA-8AA1-4A31-8791-507437FE1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E90C-EF20-4D5E-BB7E-81EBEF87BD39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72EB-6334-4ED2-A2EF-4A2325804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1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868C-5423-488F-9FB5-0CF12E5FF624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8B8D-24EA-4FFC-99B7-CBAE78A2F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8E55-A1F7-4251-96BB-3D7F5AE0A534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9D89-BA0E-415B-B3B9-3FBD8A16B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872D-63EC-4373-8F90-F4CC36E16D25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D5E9-BF67-4A14-AFE4-E95161982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681C-B992-46A5-A50E-5CC6C67A95E4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BA9C1-C527-466F-9CEB-C0E5DADEB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CB7A-D65A-4876-812A-FD9A2F78FD3E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6834-A186-417C-A7E5-233885D31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2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97F2-A473-40A2-941F-259C9337DCDE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5130-0B2C-4F82-96B5-8860A8F60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2584-1011-4187-BEF3-2BEE9060E45F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3637-7E62-4896-88FD-2856680D6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645C93A-8685-4730-9DA2-8B57FF64F00E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9869661-B7E8-42F9-B11E-AF4C8C032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ved=0CAcQjRw&amp;url=https://www.millerfallprotection.com/gallery2/v/fall%2Bprotection%2Bproducts/miller_premium_products/Climbing%2B_%2BFall%2BProt_%2BSystems/Vi-Go%2BLadder%2BClimbing%2BSafety%2BSystems/Application%2BPhotos/slideshow.html&amp;ei=nDNRVNisAY6lyATsuYHADQ&amp;bvm=bv.78597519,d.aWw&amp;psig=AFQjCNHIwO0YGjSzTm9Zqsx5e_PwL0SVBw&amp;ust=1414694154936709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finishing.com/131/13189-2.jpg&amp;imgrefurl=http://www.finishing.com/131/89.shtml&amp;h=245&amp;w=326&amp;tbnid=2il1smg3bQGrrM:&amp;zoom=1&amp;docid=QCuIgbqK2weoJM&amp;ei=hQpRVJWZBtaoyASh1YLQAw&amp;tbm=isch&amp;client=firefox-a&amp;ved=0CGIQMyg6MDo&amp;iact=rc&amp;uact=3&amp;dur=1142&amp;page=3&amp;start=53&amp;ndsp=2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epb.apogee.net/foe/fsg3p.asp&amp;ei=BgxQVOqnOdSdygTsxIKwDQ&amp;bvm=bv.78597519,d.aWw&amp;psig=AFQjCNGJLKYkYT9g_pRnAgI95MIC5hYtHA&amp;ust=14146184750985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hyperphysics.phy-astr.gsu.edu/hbase/electric/gfi3.html&amp;ei=rApQVKOnGYWQyATKwoGQBQ&amp;bvm=bv.78597519,d.aWw&amp;psig=AFQjCNG83qgVQ9HGjiSWaJlAxFxfeaRJfA&amp;ust=14146180250343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6BF65B-BD36-44A2-ADDC-9AF924121A7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Technician Licensing Class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731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AC power circuits, </a:t>
            </a:r>
            <a:b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</a:b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antenna installation, </a:t>
            </a:r>
            <a:b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</a:b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RF hazards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T0A  -  T0C</a:t>
            </a:r>
            <a:endParaRPr lang="en-US" altLang="en-US" b="1" dirty="0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696913" y="5257800"/>
            <a:ext cx="77724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>
                <a:solidFill>
                  <a:srgbClr val="333333"/>
                </a:solidFill>
                <a:latin typeface="Arial" charset="0"/>
                <a:cs typeface="Tahoma" pitchFamily="34" charset="0"/>
              </a:rPr>
              <a:t>Valid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>
                <a:solidFill>
                  <a:srgbClr val="333333"/>
                </a:solidFill>
                <a:latin typeface="Arial" charset="0"/>
                <a:cs typeface="Tahoma" pitchFamily="34" charset="0"/>
              </a:rPr>
              <a:t>July 1, 2022 Through June 30, 2026</a:t>
            </a: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175" y="6281738"/>
            <a:ext cx="6345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ahoma" pitchFamily="34" charset="0"/>
              </a:rPr>
              <a:t>Developed by Bob Bytheway, K3DIO, and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ahoma" pitchFamily="34" charset="0"/>
              </a:rPr>
              <a:t>updated to 2018 Question Pool by NQ4K for Sterling Park Amateur Radio Club</a:t>
            </a: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-11113" y="6122988"/>
            <a:ext cx="1571626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Tahoma" pitchFamily="34" charset="0"/>
              </a:rPr>
              <a:t>Updated: TBD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AB4F3AE-6EEF-4C97-A2F4-7C0277D9985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09FA95-80DD-4315-8F17-DAA879C4005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</a:rPr>
              <a:t>T0B</a:t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>
                <a:latin typeface="Times New Roman" pitchFamily="18" charset="0"/>
              </a:rPr>
              <a:t>Topics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181600"/>
          </a:xfrm>
        </p:spPr>
        <p:txBody>
          <a:bodyPr/>
          <a:lstStyle/>
          <a:p>
            <a:pPr marL="57150" indent="-228600" eaLnBrk="1" hangingPunct="1">
              <a:spcAft>
                <a:spcPts val="1200"/>
              </a:spcAft>
            </a:pPr>
            <a:r>
              <a:rPr lang="en-US" altLang="en-US" dirty="0"/>
              <a:t>Antenna safety: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/>
              <a:t>tower safety and grounding;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/>
              <a:t>installing antennas;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/>
              <a:t>antenna supports 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DE01C67-C6D6-48FB-8D94-5F8D6747FAF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7C9FA0-0718-423A-9B4D-833FEF29E27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Safety First!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5029200" cy="51816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When climbing an antenna tower: </a:t>
            </a:r>
          </a:p>
          <a:p>
            <a:pPr marL="857250" lvl="2" eaLnBrk="1" hangingPunct="1"/>
            <a:r>
              <a:rPr lang="en-US" altLang="en-US" dirty="0">
                <a:latin typeface="Times New Roman" pitchFamily="18" charset="0"/>
              </a:rPr>
              <a:t>Have sufficient training on safe tower climbing techniques </a:t>
            </a:r>
          </a:p>
          <a:p>
            <a:pPr marL="857250" lvl="2" eaLnBrk="1" hangingPunct="1"/>
            <a:r>
              <a:rPr lang="en-US" altLang="en-US" dirty="0">
                <a:latin typeface="Times New Roman" pitchFamily="18" charset="0"/>
              </a:rPr>
              <a:t>Use appropriate tie-off to the tower are all times</a:t>
            </a:r>
          </a:p>
          <a:p>
            <a:pPr marL="857250" lvl="2" eaLnBrk="1" hangingPunct="1"/>
            <a:r>
              <a:rPr lang="en-US" altLang="en-US" dirty="0">
                <a:latin typeface="Times New Roman" pitchFamily="18" charset="0"/>
              </a:rPr>
              <a:t>Always wear an approved climbing harness </a:t>
            </a:r>
            <a:r>
              <a:rPr lang="en-US" altLang="en-US" sz="1200" dirty="0">
                <a:latin typeface="Times New Roman" pitchFamily="18" charset="0"/>
              </a:rPr>
              <a:t>T0B02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lnSpc>
                <a:spcPct val="85000"/>
              </a:lnSpc>
            </a:pPr>
            <a:r>
              <a:rPr lang="en-US" altLang="en-US" dirty="0">
                <a:latin typeface="Times New Roman" pitchFamily="18" charset="0"/>
              </a:rPr>
              <a:t>It is never safe to climb a tower without a helper or observer.  </a:t>
            </a:r>
            <a:r>
              <a:rPr lang="en-US" altLang="en-US" sz="1000" dirty="0">
                <a:latin typeface="Times New Roman" pitchFamily="18" charset="0"/>
              </a:rPr>
              <a:t>T0B03</a:t>
            </a:r>
          </a:p>
        </p:txBody>
      </p:sp>
      <p:pic>
        <p:nvPicPr>
          <p:cNvPr id="1130504" name="Picture 8" descr="RevoLadderClimbingHarn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1844993"/>
            <a:ext cx="15192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066" name="Line 10"/>
          <p:cNvSpPr>
            <a:spLocks noChangeShapeType="1"/>
          </p:cNvSpPr>
          <p:nvPr/>
        </p:nvSpPr>
        <p:spPr bwMode="auto">
          <a:xfrm flipH="1">
            <a:off x="6096000" y="3218973"/>
            <a:ext cx="1752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7086600" y="2637948"/>
            <a:ext cx="1304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Rockwell" pitchFamily="18" charset="0"/>
              </a:rPr>
              <a:t>Climbing Harness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3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3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06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6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66" grpId="0" animBg="1"/>
      <p:bldP spid="1069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4E9C68F-815E-4FF6-9C3C-99E7F90E3E0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CB4CB7D-27D1-4604-A7AE-10C4AB528C7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B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>
              <a:defRPr/>
            </a:pPr>
            <a:r>
              <a:rPr lang="en-US" dirty="0">
                <a:latin typeface="Times New Roman" pitchFamily="18" charset="0"/>
              </a:rPr>
              <a:t>An important safety precaution when putting up an antenna tower make sure to look for and stay clear of any overhead electrical wires. </a:t>
            </a:r>
            <a:r>
              <a:rPr lang="en-US" sz="1000" dirty="0">
                <a:latin typeface="Times New Roman" pitchFamily="18" charset="0"/>
              </a:rPr>
              <a:t>T0B04</a:t>
            </a:r>
          </a:p>
          <a:p>
            <a:pPr marL="457200" lvl="1" indent="-228600" eaLnBrk="1" hangingPunct="1">
              <a:defRPr/>
            </a:pPr>
            <a:endParaRPr lang="en-US" sz="1600" dirty="0">
              <a:latin typeface="Times New Roman" pitchFamily="18" charset="0"/>
            </a:endParaRPr>
          </a:p>
          <a:p>
            <a:pPr marL="457200" lvl="1" indent="-228600"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marL="457200" lvl="1" indent="-228600" eaLnBrk="1" hangingPunct="1">
              <a:defRPr/>
            </a:pPr>
            <a:r>
              <a:rPr lang="en-US" dirty="0">
                <a:latin typeface="Times New Roman" pitchFamily="18" charset="0"/>
              </a:rPr>
              <a:t>The safety wire through a turnbuckle used to tension guy wires is to prevent loosening of the turnbuckle from vibration. </a:t>
            </a:r>
            <a:r>
              <a:rPr lang="en-US" sz="1000" dirty="0">
                <a:latin typeface="Times New Roman" pitchFamily="18" charset="0"/>
              </a:rPr>
              <a:t>T0B05 </a:t>
            </a: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9" b="36111"/>
          <a:stretch/>
        </p:blipFill>
        <p:spPr bwMode="auto">
          <a:xfrm>
            <a:off x="1676400" y="5334000"/>
            <a:ext cx="6096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11502C6-04F6-4E7C-840C-7839703DA2A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8832EA-05B8-493B-A2B1-04AFD26E192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B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A minimum safe distance from a power line is enough distance so that if an antenna falls, no part can come closer than 10 feet to power wires. </a:t>
            </a:r>
            <a:r>
              <a:rPr lang="en-US" altLang="en-US" sz="1000" dirty="0">
                <a:latin typeface="Times New Roman" pitchFamily="18" charset="0"/>
              </a:rPr>
              <a:t>T0B06</a:t>
            </a: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When using a crank-up tower, never climb the tower unless it is retracted, or mechanical safety locking devices have been installed. </a:t>
            </a:r>
            <a:r>
              <a:rPr lang="en-US" altLang="en-US" sz="1000" dirty="0">
                <a:latin typeface="Times New Roman" pitchFamily="18" charset="0"/>
              </a:rPr>
              <a:t>T0B07 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154EC67-B717-4D6A-B216-65B30538ED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83D318-D18A-4E1D-9F41-D0FEE2B1BDE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B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91600" cy="5334000"/>
          </a:xfrm>
        </p:spPr>
        <p:txBody>
          <a:bodyPr/>
          <a:lstStyle/>
          <a:p>
            <a:pPr marL="865188" lvl="2" indent="-233363" eaLnBrk="1" hangingPunct="1">
              <a:lnSpc>
                <a:spcPct val="80000"/>
              </a:lnSpc>
            </a:pPr>
            <a:endParaRPr lang="en-US" altLang="en-US" sz="2800" dirty="0">
              <a:latin typeface="Times New Roman" pitchFamily="18" charset="0"/>
            </a:endParaRPr>
          </a:p>
          <a:p>
            <a:pPr marL="347663" lvl="2" indent="-233363" eaLnBrk="1" hangingPunct="1">
              <a:lnSpc>
                <a:spcPct val="80000"/>
              </a:lnSpc>
            </a:pPr>
            <a:r>
              <a:rPr lang="en-US" altLang="en-US" sz="2800" dirty="0">
                <a:latin typeface="Times New Roman" pitchFamily="18" charset="0"/>
              </a:rPr>
              <a:t>Proper grounding for a tower </a:t>
            </a:r>
          </a:p>
          <a:p>
            <a:pPr marL="347663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Times New Roman" pitchFamily="18" charset="0"/>
              </a:rPr>
              <a:t>	is accomplished by using </a:t>
            </a:r>
          </a:p>
          <a:p>
            <a:pPr marL="347663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Times New Roman" pitchFamily="18" charset="0"/>
              </a:rPr>
              <a:t>	separate eight-foot long </a:t>
            </a:r>
          </a:p>
          <a:p>
            <a:pPr marL="347663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Times New Roman" pitchFamily="18" charset="0"/>
              </a:rPr>
              <a:t>	ground rods for each tower </a:t>
            </a:r>
          </a:p>
          <a:p>
            <a:pPr marL="347663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Times New Roman" pitchFamily="18" charset="0"/>
              </a:rPr>
              <a:t>	leg, bonded to the tower </a:t>
            </a:r>
          </a:p>
          <a:p>
            <a:pPr marL="347663" lvl="2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	and each other.  </a:t>
            </a:r>
            <a:r>
              <a:rPr lang="en-US" altLang="en-US" sz="1000" dirty="0">
                <a:latin typeface="Times New Roman" pitchFamily="18" charset="0"/>
              </a:rPr>
              <a:t>T0B08</a:t>
            </a:r>
          </a:p>
          <a:p>
            <a:pPr marL="347663" lvl="2" indent="-233363" eaLnBrk="1" hangingPunct="1"/>
            <a:endParaRPr lang="en-US" altLang="en-US" sz="2800" dirty="0">
              <a:latin typeface="Times New Roman" pitchFamily="18" charset="0"/>
            </a:endParaRPr>
          </a:p>
          <a:p>
            <a:pPr marL="347663" lvl="2" indent="-233363" eaLnBrk="1" hangingPunct="1"/>
            <a:r>
              <a:rPr lang="en-US" altLang="en-US" sz="2800" dirty="0">
                <a:latin typeface="Times New Roman" pitchFamily="18" charset="0"/>
              </a:rPr>
              <a:t>You should avoid attaching an antenna to a utility pole because the antenna could contact high-voltage power lines. </a:t>
            </a:r>
            <a:r>
              <a:rPr lang="en-US" altLang="en-US" sz="900" dirty="0">
                <a:latin typeface="Times New Roman" pitchFamily="18" charset="0"/>
              </a:rPr>
              <a:t>T0B09</a:t>
            </a:r>
            <a:endParaRPr lang="en-US" altLang="en-US" dirty="0">
              <a:latin typeface="Times New Roman" pitchFamily="18" charset="0"/>
            </a:endParaRPr>
          </a:p>
          <a:p>
            <a:pPr marL="231775" lvl="1" indent="0" eaLnBrk="1" hangingPunct="1"/>
            <a:endParaRPr lang="en-US" altLang="en-US" sz="1200" dirty="0">
              <a:latin typeface="Times New Roman" pitchFamily="18" charset="0"/>
            </a:endParaRPr>
          </a:p>
          <a:p>
            <a:pPr marL="231775" lvl="1" indent="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231775" lvl="1" indent="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231775" lvl="1" indent="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5" descr="ProperTowerGrou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798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924800" y="1295400"/>
            <a:ext cx="1295400" cy="4572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349B1A5-CE02-4F6A-96F3-823CB4EB2BE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CD8DA7-5B25-4104-BC25-7144EB8192B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B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>
              <a:buFontTx/>
              <a:buNone/>
            </a:pPr>
            <a:endParaRPr lang="en-US" altLang="en-US" sz="1600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Avoid sharp bends when installing grounding conductors used for lightning protection.  </a:t>
            </a:r>
            <a:r>
              <a:rPr lang="en-US" altLang="en-US" sz="1000" dirty="0">
                <a:latin typeface="Times New Roman" pitchFamily="18" charset="0"/>
              </a:rPr>
              <a:t>T0B10</a:t>
            </a: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Local electrical codes establish grounding requirements for an amateur radio tower or antenna.  </a:t>
            </a:r>
            <a:r>
              <a:rPr lang="en-US" altLang="en-US" sz="1000" dirty="0">
                <a:latin typeface="Times New Roman" pitchFamily="18" charset="0"/>
              </a:rPr>
              <a:t>T0B11</a:t>
            </a: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A good practice when installing ground wires on a tower for lightning protection is to ensure that the connections are short and direct.  </a:t>
            </a:r>
            <a:r>
              <a:rPr lang="en-US" altLang="en-US" sz="1000" dirty="0">
                <a:latin typeface="Times New Roman" pitchFamily="18" charset="0"/>
              </a:rPr>
              <a:t>T0B01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F9D135A-4261-40AF-A57A-8F5369D9D57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5FBBBA-9819-48FF-8412-D21D8690828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</a:rPr>
              <a:t>T 0 C</a:t>
            </a:r>
            <a:br>
              <a:rPr lang="en-US" altLang="en-US" sz="3200" b="1" dirty="0">
                <a:latin typeface="Times New Roman" pitchFamily="18" charset="0"/>
              </a:rPr>
            </a:br>
            <a:r>
              <a:rPr lang="en-US" altLang="en-US" sz="3200" b="1" dirty="0">
                <a:latin typeface="Times New Roman" pitchFamily="18" charset="0"/>
              </a:rPr>
              <a:t>Topics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RF hazards: </a:t>
            </a:r>
          </a:p>
          <a:p>
            <a:pPr marL="857250" lvl="2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radiation exposure, </a:t>
            </a:r>
          </a:p>
          <a:p>
            <a:pPr marL="857250" lvl="2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proximity to antennas,</a:t>
            </a:r>
          </a:p>
          <a:p>
            <a:pPr marL="857250" lvl="2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recognized safe power levels,</a:t>
            </a:r>
          </a:p>
          <a:p>
            <a:pPr marL="857250" lvl="2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radiation types,</a:t>
            </a:r>
          </a:p>
          <a:p>
            <a:pPr marL="857250" lvl="2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dirty="0"/>
              <a:t>duty cycle 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845926-214A-4EFE-BE72-28323FA42A1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293945-6337-4DC8-B107-619F64251C3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Radio signals are non-ionizing radiation.  </a:t>
            </a:r>
            <a:r>
              <a:rPr lang="en-US" altLang="en-US" sz="1000" dirty="0">
                <a:latin typeface="Times New Roman" pitchFamily="18" charset="0"/>
              </a:rPr>
              <a:t>T0C01</a:t>
            </a:r>
          </a:p>
          <a:p>
            <a:pPr marL="457200" lvl="1" indent="-228600" eaLnBrk="1" hangingPunct="1"/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50 MHz is the frequency that has the lowest value for maximum permissible exposure. </a:t>
            </a:r>
            <a:r>
              <a:rPr lang="en-US" altLang="en-US" sz="1200" dirty="0">
                <a:latin typeface="Times New Roman" pitchFamily="18" charset="0"/>
              </a:rPr>
              <a:t>T0C02</a:t>
            </a:r>
          </a:p>
          <a:p>
            <a:pPr marL="457200" lvl="1" indent="-228600" eaLnBrk="1" hangingPunct="1"/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allowable power density for RF safety increases by a factor of 2 if the duty cycle changes from 100 percent to 50 percent.  </a:t>
            </a:r>
            <a:r>
              <a:rPr lang="en-US" altLang="en-US" sz="1000" dirty="0">
                <a:latin typeface="Times New Roman" pitchFamily="18" charset="0"/>
              </a:rPr>
              <a:t>T0C03</a:t>
            </a:r>
          </a:p>
          <a:p>
            <a:pPr marL="457200" lvl="1" indent="-228600" eaLnBrk="1" hangingPunct="1">
              <a:buFontTx/>
              <a:buNone/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095E760-04DC-4F6F-BDAC-7CB9060FDB0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604061-B494-458F-99A8-68EB7E24DDE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57200" lvl="1" indent="-228600"/>
            <a:r>
              <a:rPr lang="en-US" altLang="en-US" dirty="0">
                <a:latin typeface="Times New Roman" pitchFamily="18" charset="0"/>
              </a:rPr>
              <a:t>Factors affecting RF exposure of people near an amateur station antenna:</a:t>
            </a:r>
          </a:p>
          <a:p>
            <a:pPr marL="457200" lvl="1" indent="-228600"/>
            <a:endParaRPr lang="en-US" altLang="en-US" sz="1000" dirty="0">
              <a:latin typeface="Times New Roman" pitchFamily="18" charset="0"/>
            </a:endParaRPr>
          </a:p>
          <a:p>
            <a:pPr lvl="2">
              <a:lnSpc>
                <a:spcPct val="80000"/>
              </a:lnSpc>
              <a:spcAft>
                <a:spcPts val="1200"/>
              </a:spcAft>
              <a:buSzPct val="50000"/>
              <a:buFont typeface="Wingdings" pitchFamily="2" charset="2"/>
              <a:buChar char="Ø"/>
            </a:pPr>
            <a:r>
              <a:rPr lang="en-US" altLang="en-US" dirty="0">
                <a:latin typeface="Times New Roman" pitchFamily="18" charset="0"/>
              </a:rPr>
              <a:t>Frequency and power</a:t>
            </a:r>
            <a:br>
              <a:rPr lang="en-US" altLang="en-US" dirty="0">
                <a:latin typeface="Times New Roman" pitchFamily="18" charset="0"/>
              </a:rPr>
            </a:br>
            <a:r>
              <a:rPr lang="en-US" altLang="en-US" dirty="0">
                <a:latin typeface="Times New Roman" pitchFamily="18" charset="0"/>
              </a:rPr>
              <a:t>level of the RF field;</a:t>
            </a:r>
          </a:p>
          <a:p>
            <a:pPr lvl="2">
              <a:lnSpc>
                <a:spcPct val="80000"/>
              </a:lnSpc>
              <a:spcAft>
                <a:spcPts val="1200"/>
              </a:spcAft>
              <a:buSzPct val="50000"/>
              <a:buFont typeface="Wingdings" pitchFamily="2" charset="2"/>
              <a:buChar char="Ø"/>
            </a:pPr>
            <a:r>
              <a:rPr lang="en-US" altLang="en-US" dirty="0">
                <a:latin typeface="Times New Roman" pitchFamily="18" charset="0"/>
              </a:rPr>
              <a:t>Distance from antenna</a:t>
            </a:r>
            <a:br>
              <a:rPr lang="en-US" altLang="en-US" dirty="0">
                <a:latin typeface="Times New Roman" pitchFamily="18" charset="0"/>
              </a:rPr>
            </a:br>
            <a:r>
              <a:rPr lang="en-US" altLang="en-US" dirty="0">
                <a:latin typeface="Times New Roman" pitchFamily="18" charset="0"/>
              </a:rPr>
              <a:t>to a person;</a:t>
            </a:r>
          </a:p>
          <a:p>
            <a:pPr lvl="2">
              <a:lnSpc>
                <a:spcPct val="80000"/>
              </a:lnSpc>
              <a:spcAft>
                <a:spcPts val="1200"/>
              </a:spcAft>
              <a:buSzPct val="50000"/>
              <a:buFont typeface="Wingdings" pitchFamily="2" charset="2"/>
              <a:buChar char="Ø"/>
            </a:pPr>
            <a:r>
              <a:rPr lang="en-US" altLang="en-US" dirty="0">
                <a:latin typeface="Times New Roman" pitchFamily="18" charset="0"/>
              </a:rPr>
              <a:t>Radiation pattern</a:t>
            </a:r>
            <a:br>
              <a:rPr lang="en-US" altLang="en-US" dirty="0">
                <a:latin typeface="Times New Roman" pitchFamily="18" charset="0"/>
              </a:rPr>
            </a:br>
            <a:r>
              <a:rPr lang="en-US" altLang="en-US" dirty="0">
                <a:latin typeface="Times New Roman" pitchFamily="18" charset="0"/>
              </a:rPr>
              <a:t>of the antenna;</a:t>
            </a:r>
          </a:p>
          <a:p>
            <a:pPr lvl="3">
              <a:lnSpc>
                <a:spcPct val="80000"/>
              </a:lnSpc>
              <a:spcAft>
                <a:spcPts val="1200"/>
              </a:spcAft>
              <a:buSzPct val="50000"/>
              <a:buFont typeface="Wingdings" pitchFamily="2" charset="2"/>
              <a:buChar char="ü"/>
            </a:pPr>
            <a:r>
              <a:rPr lang="en-US" altLang="en-US" dirty="0">
                <a:latin typeface="Times New Roman" pitchFamily="18" charset="0"/>
              </a:rPr>
              <a:t>All of these choices are correct.  </a:t>
            </a:r>
          </a:p>
          <a:p>
            <a:pPr lvl="3">
              <a:lnSpc>
                <a:spcPct val="80000"/>
              </a:lnSpc>
              <a:buSzPct val="50000"/>
              <a:buFont typeface="Wingdings" pitchFamily="2" charset="2"/>
              <a:buNone/>
            </a:pPr>
            <a:r>
              <a:rPr lang="en-US" altLang="en-US" sz="900" dirty="0">
                <a:latin typeface="Times New Roman" pitchFamily="18" charset="0"/>
              </a:rPr>
              <a:t>	T0C04</a:t>
            </a:r>
          </a:p>
        </p:txBody>
      </p:sp>
      <p:pic>
        <p:nvPicPr>
          <p:cNvPr id="1138693" name="Picture 5" descr="RF EnergyA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79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D550A4-89F7-49C4-8265-92BB2F00C98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D45D4CC-9B94-4148-939E-E6ACAD0A557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Exposure limits vary with frequency because the human body absorbs more RF energy at some frequencies than at others. </a:t>
            </a:r>
            <a:r>
              <a:rPr lang="en-US" altLang="en-US" sz="1000" dirty="0">
                <a:latin typeface="Times New Roman" pitchFamily="18" charset="0"/>
              </a:rPr>
              <a:t>T0C05 </a:t>
            </a:r>
          </a:p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</a:rPr>
              <a:t>Acceptable methods to determine that your station complies with FCC RF exposure regulations:</a:t>
            </a:r>
          </a:p>
          <a:p>
            <a:pPr lvl="2" eaLnBrk="1" hangingPunct="1">
              <a:lnSpc>
                <a:spcPct val="105000"/>
              </a:lnSpc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By calculation based on FCC OET Bulletin 65;</a:t>
            </a:r>
          </a:p>
          <a:p>
            <a:pPr lvl="2" eaLnBrk="1" hangingPunct="1">
              <a:lnSpc>
                <a:spcPct val="105000"/>
              </a:lnSpc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By calculation based on computer modeling;</a:t>
            </a:r>
          </a:p>
          <a:p>
            <a:pPr lvl="2" eaLnBrk="1" hangingPunct="1">
              <a:lnSpc>
                <a:spcPct val="105000"/>
              </a:lnSpc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By measurement of field strength using calibrated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equipment;</a:t>
            </a:r>
          </a:p>
          <a:p>
            <a:pPr lvl="3" eaLnBrk="1" hangingPunct="1">
              <a:lnSpc>
                <a:spcPct val="105000"/>
              </a:lnSpc>
              <a:buSzPct val="50000"/>
              <a:buFont typeface="Wingdings" pitchFamily="2" charset="2"/>
              <a:buChar char="ü"/>
            </a:pPr>
            <a:r>
              <a:rPr lang="en-US" altLang="en-US" sz="2400" dirty="0">
                <a:latin typeface="Times New Roman" pitchFamily="18" charset="0"/>
              </a:rPr>
              <a:t>All of these choices are correct</a:t>
            </a:r>
            <a:r>
              <a:rPr lang="en-US" altLang="en-US" dirty="0">
                <a:latin typeface="Times New Roman" pitchFamily="18" charset="0"/>
              </a:rPr>
              <a:t>.  </a:t>
            </a:r>
            <a:r>
              <a:rPr lang="en-US" altLang="en-US" sz="1000" dirty="0">
                <a:latin typeface="Times New Roman" pitchFamily="18" charset="0"/>
              </a:rPr>
              <a:t>T0C06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413BF47-9F2A-424A-A7AF-FB33DA19E5D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17F255-6E87-4B00-BB51-4FCDAE4C35F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</a:rPr>
              <a:t>Topics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2895600"/>
          </a:xfrm>
        </p:spPr>
        <p:txBody>
          <a:bodyPr/>
          <a:lstStyle/>
          <a:p>
            <a:pPr marL="457200" lvl="1" indent="-228600" eaLnBrk="1" hangingPunct="1">
              <a:spcAft>
                <a:spcPts val="1200"/>
              </a:spcAft>
              <a:defRPr/>
            </a:pPr>
            <a:r>
              <a:rPr lang="en-US" altLang="en-US" dirty="0"/>
              <a:t>Power circuits and hazards: </a:t>
            </a:r>
          </a:p>
          <a:p>
            <a:pPr marL="857250" lvl="2" eaLnBrk="1" hangingPunct="1">
              <a:spcAft>
                <a:spcPts val="1200"/>
              </a:spcAft>
              <a:defRPr/>
            </a:pPr>
            <a:r>
              <a:rPr lang="en-US" altLang="en-US" dirty="0"/>
              <a:t>hazardous voltages; </a:t>
            </a:r>
          </a:p>
          <a:p>
            <a:pPr marL="857250" lvl="2" eaLnBrk="1" hangingPunct="1">
              <a:spcAft>
                <a:spcPts val="1200"/>
              </a:spcAft>
              <a:defRPr/>
            </a:pPr>
            <a:r>
              <a:rPr lang="en-US" altLang="en-US" dirty="0"/>
              <a:t>fuses and circuit breakers; </a:t>
            </a:r>
          </a:p>
          <a:p>
            <a:pPr marL="857250" lvl="2" eaLnBrk="1" hangingPunct="1">
              <a:spcAft>
                <a:spcPts val="1200"/>
              </a:spcAft>
              <a:defRPr/>
            </a:pPr>
            <a:r>
              <a:rPr lang="en-US" altLang="en-US" dirty="0"/>
              <a:t>grounding; </a:t>
            </a:r>
          </a:p>
          <a:p>
            <a:pPr marL="857250" lvl="2" eaLnBrk="1" hangingPunct="1">
              <a:spcAft>
                <a:spcPts val="1200"/>
              </a:spcAft>
              <a:defRPr/>
            </a:pPr>
            <a:r>
              <a:rPr lang="en-US" altLang="en-US" dirty="0"/>
              <a:t>electrical code compliance </a:t>
            </a:r>
            <a:endParaRPr lang="en-US" altLang="en-US" dirty="0">
              <a:latin typeface="Times New Roman" pitchFamily="18" charset="0"/>
            </a:endParaRPr>
          </a:p>
          <a:p>
            <a:pPr marL="457200" lvl="1" eaLnBrk="1" hangingPunct="1">
              <a:spcAft>
                <a:spcPts val="1200"/>
              </a:spcAft>
              <a:defRPr/>
            </a:pPr>
            <a:r>
              <a:rPr lang="en-US" altLang="en-US" dirty="0"/>
              <a:t>Lightning protection; </a:t>
            </a:r>
          </a:p>
          <a:p>
            <a:pPr marL="457200" lvl="1" eaLnBrk="1" hangingPunct="1">
              <a:spcAft>
                <a:spcPts val="1200"/>
              </a:spcAft>
              <a:defRPr/>
            </a:pPr>
            <a:r>
              <a:rPr lang="en-US" altLang="en-US" dirty="0"/>
              <a:t>Battery safety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27865BC-7751-44A6-8C15-0F773A2ACD2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98EF5C-A026-4104-8155-52DCB589041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</a:rPr>
              <a:t>One might receive a painful RF burn if they accidentally touch an antenna while transmitting. </a:t>
            </a:r>
            <a:r>
              <a:rPr lang="en-US" sz="1000" dirty="0">
                <a:latin typeface="Times New Roman" pitchFamily="18" charset="0"/>
              </a:rPr>
              <a:t>T0C07  </a:t>
            </a:r>
          </a:p>
          <a:p>
            <a:pPr marL="465138" lvl="1" indent="-233363"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r>
              <a:rPr lang="en-US" dirty="0">
                <a:latin typeface="Times New Roman" pitchFamily="18" charset="0"/>
              </a:rPr>
              <a:t>Relocate antennas to reduce exposure to RF radiation.  </a:t>
            </a:r>
            <a:r>
              <a:rPr lang="en-US" sz="1000" dirty="0">
                <a:latin typeface="Times New Roman" pitchFamily="18" charset="0"/>
              </a:rPr>
              <a:t>T0C08</a:t>
            </a:r>
          </a:p>
          <a:p>
            <a:pPr marL="465138" lvl="1" indent="-233363" eaLnBrk="1" hangingPunct="1">
              <a:defRPr/>
            </a:pPr>
            <a:r>
              <a:rPr lang="en-US" dirty="0">
                <a:latin typeface="Times New Roman" pitchFamily="18" charset="0"/>
              </a:rPr>
              <a:t>Re-evaluate your station whenever an item in the transmitter or antenna system is changed, to make sure your station stays in compliance with RF safety regulations.  </a:t>
            </a:r>
            <a:r>
              <a:rPr lang="en-US" sz="1000" dirty="0">
                <a:latin typeface="Times New Roman" pitchFamily="18" charset="0"/>
              </a:rPr>
              <a:t>T0C09</a:t>
            </a: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6" descr="RFburnsOn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1563"/>
            <a:ext cx="3048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ouch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6002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A5F97EA-0FF2-483C-9FF2-A689E3263921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C54DF9-C048-48EA-9442-49CCB08B125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76962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0000"/>
              </a:lnSpc>
            </a:pPr>
            <a:endParaRPr lang="en-US" altLang="en-US" sz="1400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>
                <a:latin typeface="Times New Roman" pitchFamily="18" charset="0"/>
              </a:rPr>
              <a:t>Duty cycle is one factor used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to determine safe RF radiation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exposure levels because it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affects the average exposure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of people to radiation. </a:t>
            </a:r>
            <a:r>
              <a:rPr lang="en-US" altLang="en-US" sz="1000" dirty="0">
                <a:latin typeface="Times New Roman" pitchFamily="18" charset="0"/>
              </a:rPr>
              <a:t>T0C10</a:t>
            </a: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>
                <a:latin typeface="Times New Roman" pitchFamily="18" charset="0"/>
              </a:rPr>
              <a:t>Duty cycle during the averaging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time for RF exposure is the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percentage of the time that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	a transmitter is transmitting. </a:t>
            </a:r>
            <a:r>
              <a:rPr lang="en-US" altLang="en-US" sz="1000" dirty="0">
                <a:latin typeface="Times New Roman" pitchFamily="18" charset="0"/>
              </a:rPr>
              <a:t>T0C11 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8" descr="RadiationExpo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7338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B5F8299-8115-4634-A7AB-56094120FF3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F86EE7-40D9-4983-B5FC-00AC66CF60E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RF radiation differs from ionizing radiation (radioactivity) in that RF radiation does not have sufficient energy to cause chemical changes in cells and damage DNA.  </a:t>
            </a:r>
            <a:r>
              <a:rPr lang="en-US" altLang="en-US" sz="1000" dirty="0">
                <a:latin typeface="Times New Roman" pitchFamily="18" charset="0"/>
              </a:rPr>
              <a:t>T0C12</a:t>
            </a:r>
          </a:p>
          <a:p>
            <a:pPr marL="457200" lvl="1" indent="-228600" eaLnBrk="1" hangingPunct="1"/>
            <a:endParaRPr lang="en-US" altLang="en-US" sz="10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10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station licensee is responsible for ensuring that no person is exposed to RF energy above the FCC exposure limits.  </a:t>
            </a:r>
            <a:r>
              <a:rPr lang="en-US" altLang="en-US" sz="1000" dirty="0">
                <a:latin typeface="Times New Roman" pitchFamily="18" charset="0"/>
              </a:rPr>
              <a:t>T0C13</a:t>
            </a: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70ABD89-111A-4661-96D6-4B09DA31AC57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1230313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Element 2 Technician Class Question Pool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708275" y="1676400"/>
            <a:ext cx="340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T  0  A – T  0  C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7C4C63-AFDD-4E2C-B0EC-40C9C8BCC21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T0A01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Which of the following is a safety hazard of 	a 12 		voltage storage battery?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0"/>
            <a:ext cx="74676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Touching both terminals with the hands can cause electrical shock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Shorting the terminals can cause burns, fire, or an explosion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RF emissions from a nearby transmitter can cause the electrolyte to emit poison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7C4C63-AFDD-4E2C-B0EC-40C9C8BCC21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T0A01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 safety hazard of 	a 12 		volt storage battery?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0"/>
            <a:ext cx="74676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Touching both terminals with the hands can cause electrical shock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Shorting the terminals can cause burns, fire, or an explosion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emissions from a nearby transmitter can cause the electrolyte to emit poison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66583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53961BA-A7C1-488C-9556-C466F0B7D7A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T0A02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health hazard is presented by current flowing through the body?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09800"/>
            <a:ext cx="6969125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It may cause injury by heating tissue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It may disrupt the electrical functions of cells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It may cause involuntary muscle contractions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858622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53961BA-A7C1-488C-9556-C466F0B7D7A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T0A02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health hazard is presented by current flowing through the body?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09800"/>
            <a:ext cx="6969125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It may cause injury by heating tissue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It may disrupt the electrical functions of cells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It may cause involuntary muscle contractions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07FEC1-7816-4B94-860B-9F0235721CD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15240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T0A03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In the United States, what circuit does the black wire insulation indicate in a three-wire 120 V cable?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362200"/>
            <a:ext cx="38862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Neutral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Hot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Equipment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Black insulation is never used</a:t>
            </a:r>
          </a:p>
        </p:txBody>
      </p:sp>
    </p:spTree>
    <p:extLst>
      <p:ext uri="{BB962C8B-B14F-4D97-AF65-F5344CB8AC3E}">
        <p14:creationId xmlns:p14="http://schemas.microsoft.com/office/powerpoint/2010/main" val="2870559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07FEC1-7816-4B94-860B-9F0235721CD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15240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T0A03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In the United States, what circuit does the black wire insulation indicate in a three-wire 120 V cable?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362200"/>
            <a:ext cx="38862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Neutral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Hot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Equipment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Black insulation is never used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FBF63F5-6780-4320-B46A-8760A8F8653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4B10E8-BA2C-4E5E-B307-D2D80A00705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28956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A safety hazard of a 12-volt storage battery is that shorting the terminals can cause burns, fire, or explosion. </a:t>
            </a:r>
            <a:r>
              <a:rPr lang="en-US" altLang="en-US" sz="1000" dirty="0">
                <a:latin typeface="Times New Roman" pitchFamily="18" charset="0"/>
              </a:rPr>
              <a:t>T0A01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4102" name="Picture 8" descr="ANd9GcTwQFAMn_KhGrZpt5BbFfsYDRorVgc0h4OUQV3Xit3-qCyQfvAsv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00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2432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EDD6BE-8C75-491E-A6C1-0B6736A9271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T0A04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is the purpose of a fuse in an electrical 		circuit?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2133600"/>
            <a:ext cx="6934200" cy="259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To prevent power supply ripple from damaging a circuit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To interrupt power in case of overload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To limit current to prevent shocks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87720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EDD6BE-8C75-491E-A6C1-0B6736A9271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T0A04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is the purpose of a fuse in an electrical 		circuit?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2133600"/>
            <a:ext cx="7353300" cy="259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prevent power supply ripple from damaging a circuit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To interrupt power in case of overload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limit current to prevent shocks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11356-6E77-4A4A-AA6A-C4EBB9ADE38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T0A05</a:t>
            </a:r>
            <a:r>
              <a:rPr lang="en-US" altLang="en-US" sz="3600"/>
              <a:t>	</a:t>
            </a:r>
            <a:r>
              <a:rPr lang="en-US" altLang="en-US"/>
              <a:t>	</a:t>
            </a:r>
            <a:r>
              <a:rPr lang="en-US" altLang="en-US" sz="2800">
                <a:latin typeface="Times New Roman" pitchFamily="18" charset="0"/>
              </a:rPr>
              <a:t>Why should a 5-ampere fuse never be replaced with a 20-ampere fuse?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5488" y="1905000"/>
            <a:ext cx="7693025" cy="31369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larger fuse would be likely to blow because it is rated for higher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power supply ripple would greatly increase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Excessive current could cause a fire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606484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11356-6E77-4A4A-AA6A-C4EBB9ADE38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T0A05</a:t>
            </a:r>
            <a:r>
              <a:rPr lang="en-US" altLang="en-US" sz="3600"/>
              <a:t>	</a:t>
            </a:r>
            <a:r>
              <a:rPr lang="en-US" altLang="en-US"/>
              <a:t>	</a:t>
            </a:r>
            <a:r>
              <a:rPr lang="en-US" altLang="en-US" sz="2800">
                <a:latin typeface="Times New Roman" pitchFamily="18" charset="0"/>
              </a:rPr>
              <a:t>Why should a 5-ampere fuse never be replaced with a 20-ampere fuse?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5488" y="1905000"/>
            <a:ext cx="7693025" cy="31369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larger fuse would be likely to blow because it is rated for higher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power supply ripple would greatly increase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Excessive current could cause a fire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8FF51A-FC90-4DBF-9139-8E80F404059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T0A06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is a good way to guard against electrical 		shock at your station?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20000" cy="3352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Use three-wire cords and plugs for all AC powered equipment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Connect all AC powered station equipment to a common safety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Install mechanical interlocks in high-voltage  circuits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283548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8FF51A-FC90-4DBF-9139-8E80F404059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T0A06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is a good way to guard against electrical 		shock at your station?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20000" cy="3352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Use three-wire cords and plugs for all AC powered equipment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Connect all AC powered station equipment to a common safety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Install mechanical interlocks in high-voltage  circuits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9E157-6AA3-4FBE-A1EA-08C67AA5E0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anchor="ctr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T0A07</a:t>
            </a:r>
            <a:r>
              <a:rPr lang="en-US" altLang="en-US" sz="3600" dirty="0"/>
              <a:t>		</a:t>
            </a:r>
            <a:r>
              <a:rPr lang="en-US" altLang="en-US" sz="2800" dirty="0"/>
              <a:t>Where should a lightning arrester be 			installed in a coaxial feed line?</a:t>
            </a:r>
            <a:endParaRPr lang="en-US" altLang="en-US" sz="2700" dirty="0">
              <a:latin typeface="Times New Roman" pitchFamily="18" charset="0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693025" cy="4419600"/>
          </a:xfrm>
        </p:spPr>
        <p:txBody>
          <a:bodyPr/>
          <a:lstStyle/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output connector of  a transceiver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antenna feed point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AC power service panel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On a grounded panel near where the feed lines enter the building</a:t>
            </a:r>
          </a:p>
        </p:txBody>
      </p:sp>
    </p:spTree>
    <p:extLst>
      <p:ext uri="{BB962C8B-B14F-4D97-AF65-F5344CB8AC3E}">
        <p14:creationId xmlns:p14="http://schemas.microsoft.com/office/powerpoint/2010/main" val="3287271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9E157-6AA3-4FBE-A1EA-08C67AA5E0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anchor="ctr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T0A07</a:t>
            </a:r>
            <a:r>
              <a:rPr lang="en-US" altLang="en-US" sz="3600" dirty="0"/>
              <a:t>		</a:t>
            </a:r>
            <a:r>
              <a:rPr lang="en-US" altLang="en-US" sz="2800" dirty="0"/>
              <a:t>Where should a lightning arrester be 			installed in a coaxial feed line?</a:t>
            </a:r>
            <a:endParaRPr lang="en-US" altLang="en-US" sz="2700" dirty="0">
              <a:latin typeface="Times New Roman" pitchFamily="18" charset="0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693025" cy="4419600"/>
          </a:xfrm>
        </p:spPr>
        <p:txBody>
          <a:bodyPr/>
          <a:lstStyle/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output connector of  a transceiver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antenna feed point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dirty="0">
                <a:latin typeface="Times New Roman" pitchFamily="18" charset="0"/>
              </a:rPr>
              <a:t>At the AC power service panel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</a:rPr>
              <a:t>On a grounded panel near where the feed lines enter the building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FFE20-4809-4F40-AB86-3B45BE6DCD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 anchor="ctr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T0A08</a:t>
            </a:r>
            <a:r>
              <a:rPr lang="en-US" altLang="en-US" sz="2800">
                <a:latin typeface="Rockwell" pitchFamily="18" charset="0"/>
              </a:rPr>
              <a:t>		</a:t>
            </a:r>
            <a:r>
              <a:rPr lang="en-US" altLang="en-US" sz="2800">
                <a:latin typeface="Times New Roman" pitchFamily="18" charset="0"/>
              </a:rPr>
              <a:t>Where should a fuse or circuit breaker be installed in a 120 AC power circuit?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828800"/>
            <a:ext cx="7543800" cy="3429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 series with the hot conductor only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 series with the hot and neutral conductors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 parallel with the hot conductor only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 parallel with the hot and neutral conductors </a:t>
            </a:r>
          </a:p>
        </p:txBody>
      </p:sp>
    </p:spTree>
    <p:extLst>
      <p:ext uri="{BB962C8B-B14F-4D97-AF65-F5344CB8AC3E}">
        <p14:creationId xmlns:p14="http://schemas.microsoft.com/office/powerpoint/2010/main" val="2973955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FFE20-4809-4F40-AB86-3B45BE6DCD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 anchor="ctr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T0A08</a:t>
            </a:r>
            <a:r>
              <a:rPr lang="en-US" altLang="en-US" sz="2800">
                <a:latin typeface="Rockwell" pitchFamily="18" charset="0"/>
              </a:rPr>
              <a:t>		</a:t>
            </a:r>
            <a:r>
              <a:rPr lang="en-US" altLang="en-US" sz="2800">
                <a:latin typeface="Times New Roman" pitchFamily="18" charset="0"/>
              </a:rPr>
              <a:t>Where should a fuse or circuit breaker be installed in a 120 AC power circuit?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828800"/>
            <a:ext cx="7543800" cy="3429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In series with the hot conductor only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 series with the hot and neutral conductors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 parallel with the hot conductor only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 parallel with the hot and neutral conductors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0C139D4-9DC1-4028-B838-AC59E667A9E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644157-A68D-47EF-826D-54BEAC0A438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Current flowing thru the body can cause a health hazard:</a:t>
            </a:r>
            <a:endParaRPr lang="en-US" altLang="en-US" sz="1000" dirty="0">
              <a:latin typeface="Times New Roman" pitchFamily="18" charset="0"/>
            </a:endParaRP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Heating tissue;</a:t>
            </a: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Disrupting the electrical functions of cells;</a:t>
            </a: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Involuntary muscle contractions.</a:t>
            </a:r>
          </a:p>
          <a:p>
            <a:pPr lvl="3" eaLnBrk="1" hangingPunct="1">
              <a:buSzPct val="50000"/>
              <a:buFont typeface="Wingdings" pitchFamily="2" charset="2"/>
              <a:buChar char="ü"/>
            </a:pPr>
            <a:r>
              <a:rPr lang="en-US" altLang="en-US" sz="2400" dirty="0">
                <a:latin typeface="Times New Roman" pitchFamily="18" charset="0"/>
              </a:rPr>
              <a:t>All of these are correct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sz="1000" dirty="0">
                <a:latin typeface="Times New Roman" pitchFamily="18" charset="0"/>
              </a:rPr>
              <a:t>T0A02 </a:t>
            </a: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In the United States, the black wire in a three-wire 120 V cable indicates the hot wire. </a:t>
            </a:r>
            <a:r>
              <a:rPr lang="en-US" altLang="en-US" sz="1000" dirty="0">
                <a:latin typeface="Times New Roman" pitchFamily="18" charset="0"/>
              </a:rPr>
              <a:t>T0A03 </a:t>
            </a: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6" descr="3-wirePlugConn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0463"/>
            <a:ext cx="32004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g3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97450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952B96-E4C3-42B2-9248-6E94B94AA44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828800" indent="-1828800"/>
            <a:r>
              <a:rPr lang="en-US" altLang="en-US" sz="3200"/>
              <a:t>T0A09	</a:t>
            </a:r>
            <a:r>
              <a:rPr lang="en-US" altLang="en-US" sz="2800"/>
              <a:t>What should be done to all external ground rods or earth connections? 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29718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/>
              <a:t>Waterproof them with silicone caulk or electrical tape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/>
              <a:t>Keep them as far apart as possible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/>
              <a:t>Bond them together with heavy wire or conductive strap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/>
              <a:t>Tune them for resonance on the lowest frequency of operation </a:t>
            </a: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66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952B96-E4C3-42B2-9248-6E94B94AA44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828800" indent="-1828800"/>
            <a:r>
              <a:rPr lang="en-US" altLang="en-US" sz="3200"/>
              <a:t>T0A09	</a:t>
            </a:r>
            <a:r>
              <a:rPr lang="en-US" altLang="en-US" sz="2800"/>
              <a:t>What should be done to all external ground rods or earth connections? 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29718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Waterproof them with silicone caulk or electrical tape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Keep them as far apart as possible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</a:rPr>
              <a:t>Bond them together with heavy wire or conductive strap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Tune them for resonance on the lowest frequency of operation 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3562D8-4517-4217-A33D-3252D3A44BC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T0A10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hazard is caused by charging or discharging a battery too quickly?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1628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Overheating or out-gassing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Excess output ripple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Half-wave rectification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Inverse memory effect</a:t>
            </a:r>
          </a:p>
        </p:txBody>
      </p:sp>
    </p:spTree>
    <p:extLst>
      <p:ext uri="{BB962C8B-B14F-4D97-AF65-F5344CB8AC3E}">
        <p14:creationId xmlns:p14="http://schemas.microsoft.com/office/powerpoint/2010/main" val="2372040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3562D8-4517-4217-A33D-3252D3A44BC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/>
              <a:t>T0A10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What hazard is caused by charging or discharging a battery too quickly?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1628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Overheating or out-gassing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Excess output ripple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Half-wave rectification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Inverse memory effect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B768EA-A87B-4E12-A9CF-D5E7C0A7AFD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T0A11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hazard exists in a power 					supply immediately after turning it off 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52600"/>
            <a:ext cx="6858000" cy="386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Circulating currents in the dc filter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Leakage flux in the power 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Voltage transients from kickback diodes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Charge stored in filter capacitors </a:t>
            </a:r>
          </a:p>
        </p:txBody>
      </p:sp>
    </p:spTree>
    <p:extLst>
      <p:ext uri="{BB962C8B-B14F-4D97-AF65-F5344CB8AC3E}">
        <p14:creationId xmlns:p14="http://schemas.microsoft.com/office/powerpoint/2010/main" val="251758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B768EA-A87B-4E12-A9CF-D5E7C0A7AFD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T0A11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hazard exists in a power 					supply immediately after turning it off 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52600"/>
            <a:ext cx="6858000" cy="386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Circulating currents in the dc filter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Leakage flux in the power 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Voltage transients from kickback diodes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Charge stored in filter capacitors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4F0A78-9D62-4CCA-9C29-EB84EB14331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/>
              <a:t>T0A12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Which of the following precautions should be taken when measuring high voltages with a voltmeter?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391400" cy="386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Ensure that the voltmeter has very low impedance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Ensure that the voltmeter and leads are rated for use at the voltages to be measured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Ensure that the circuit is grounded through the voltmeter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Ensure that the voltmeter is set to the correct frequency </a:t>
            </a:r>
          </a:p>
        </p:txBody>
      </p:sp>
    </p:spTree>
    <p:extLst>
      <p:ext uri="{BB962C8B-B14F-4D97-AF65-F5344CB8AC3E}">
        <p14:creationId xmlns:p14="http://schemas.microsoft.com/office/powerpoint/2010/main" val="600535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4F0A78-9D62-4CCA-9C29-EB84EB14331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/>
              <a:t>T0A12</a:t>
            </a:r>
            <a:r>
              <a:rPr lang="en-US" altLang="en-US" sz="3600"/>
              <a:t>		</a:t>
            </a:r>
            <a:r>
              <a:rPr lang="en-US" altLang="en-US" sz="2800">
                <a:latin typeface="Times New Roman" pitchFamily="18" charset="0"/>
              </a:rPr>
              <a:t>Which of the following precautions should be taken when measuring high voltages with a voltmeter?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153400" cy="3860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Ensure that the voltmeter has very low impedance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Ensure that the voltmeter and leads are rated for use at the voltages to be measured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Ensure that the circuit is grounded through the voltmeter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Ensure that the voltmeter is set to the correct frequency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D7657A-6713-445F-8420-62EA60FC3E3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good practice when installing ground wires on a tower for 	lightning protection?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20000" cy="31226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Put a loop in the ground connection to prevent water damage to the ground system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Make sure that all bends in the ground wires are clean, right-angle bends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Ensure that connections are short and direct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D7657A-6713-445F-8420-62EA60FC3E3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good practice when installing ground wires on a tower for 	lightning protection?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20000" cy="31226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Put a loop in the ground connection to prevent water damage to the ground system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Make sure that all bends in the ground wires are clean, right-angle bends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Ensure that connections are short and direct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01BC613-44FB-4D38-B6E9-0B331C4700B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9A6E34-D243-4B7E-853C-B7936845CC9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The purpose of a fuse in an electrical circuit is to remove power in case of overload. </a:t>
            </a:r>
            <a:r>
              <a:rPr lang="en-US" altLang="en-US" sz="1000">
                <a:latin typeface="Times New Roman" pitchFamily="18" charset="0"/>
              </a:rPr>
              <a:t>T0A04 </a:t>
            </a:r>
          </a:p>
          <a:p>
            <a:pPr marL="465138" lvl="1" indent="-233363" eaLnBrk="1" hangingPunct="1"/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Never replace a 5-ampere fuse with of a 20-ampere fuse as excessive current could cause a fire. </a:t>
            </a:r>
            <a:r>
              <a:rPr lang="en-US" altLang="en-US" sz="1000">
                <a:latin typeface="Times New Roman" pitchFamily="18" charset="0"/>
              </a:rPr>
              <a:t>T0A05 </a:t>
            </a: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C58435-91C0-49E7-AAB3-C653F92421C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T0B02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required when climbing an antenna tower?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981200"/>
            <a:ext cx="7543800" cy="2743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Have sufficient training on safe tower climbing techniques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Use appropriate tie-off to the tower at all times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Always wear an approved climbing harness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C58435-91C0-49E7-AAB3-C653F92421C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T0B02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required when climbing an antenna tower?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981200"/>
            <a:ext cx="7543800" cy="2743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Have sufficient training on safe tower climbing techniques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Use appropriate tie-off to the tower at all times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Always wear an approved climbing harness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127352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D4B3EE-57C8-41B6-8ACF-910F5AD5964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Under what circumstances is it safe to climb a 		tower without a helper or observer?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2057400"/>
            <a:ext cx="7543800" cy="3048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no electrical work is being performed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no mechanical work is being performed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the work being done is not more than 20 feet above the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Never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D4B3EE-57C8-41B6-8ACF-910F5AD5964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Under what circumstances is it safe to climb a 		tower without a helper or observer?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2057400"/>
            <a:ext cx="7543800" cy="3048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no electrical work is being performed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no mechanical work is being performed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When the work being done is not more than 20 feet above the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1815705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244085-6A1F-4242-89E0-B2E7CBBF16C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important safety 		precaution to observe when putting up an antenna 		tower?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905000"/>
            <a:ext cx="7848600" cy="34274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Wear a ground strap connected to your wrist at all times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Insulate the base of the tower to avoid lightning strikes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Look for and stay clear of any overhead electrical wires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244085-6A1F-4242-89E0-B2E7CBBF16C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important safety 		precaution to observe when putting up an antenna 		tower?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905000"/>
            <a:ext cx="7848600" cy="34274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Wear a ground strap connected to your wrist at all times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Insulate the base of the tower to avoid lightning strikes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Look for and stay clear of any overhead electrical wires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8354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4B1FFC-9397-46B6-BD62-10A7BF5D503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T0B05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the purpose of a safety wire through a turnbuckle used to tension guy lines?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738" y="2286000"/>
            <a:ext cx="7502525" cy="2108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Secure the guy line if the turnbuckle breaks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Prevent loosening of the turnbuckle from vibration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Provide a ground path for lightning strikes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Provide an ability to measure for proper tensioning</a:t>
            </a:r>
          </a:p>
        </p:txBody>
      </p:sp>
    </p:spTree>
    <p:extLst>
      <p:ext uri="{BB962C8B-B14F-4D97-AF65-F5344CB8AC3E}">
        <p14:creationId xmlns:p14="http://schemas.microsoft.com/office/powerpoint/2010/main" val="2636388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4B1FFC-9397-46B6-BD62-10A7BF5D503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T0B05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the purpose of a safety wire through a turnbuckle used to tension guy lines?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738" y="2286000"/>
            <a:ext cx="7502525" cy="2108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Secure the guy line if the turnbuckle breaks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Prevent loosening of the turnbuckle from vibration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Provide a ground path for lightning strikes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Provide an ability to measure for proper tensioning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95EE7-CCD0-4F3D-ABDB-694ECD0B461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T0B06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minimum safe distance from a power 		line to allow when installing an antenna?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620000" cy="3048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Add the height of the antenna to the height of the power line and multiply by a factor of 1.5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height of the power line above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1/2 wavelength at the operating frequency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Enough so that if the antenna falls, no part of it can come closer than 10 feet to the power wires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95EE7-CCD0-4F3D-ABDB-694ECD0B461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T0B06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minimum safe distance from a power 		line to allow when installing an antenna?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620000" cy="3048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Add the height of the antenna to the height of the power line and multiply by a factor of 1.5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height of the power line above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1/2 wavelength at the operating frequency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Enough so that if the antenna falls, no part of it can come closer than 10 feet to the power wires</a:t>
            </a:r>
          </a:p>
        </p:txBody>
      </p:sp>
    </p:spTree>
    <p:extLst>
      <p:ext uri="{BB962C8B-B14F-4D97-AF65-F5344CB8AC3E}">
        <p14:creationId xmlns:p14="http://schemas.microsoft.com/office/powerpoint/2010/main" val="379223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4CF4260-E170-4B7D-8098-D45514281D5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830B1C-2133-49AF-BD14-8BFA138D4B7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Safety First!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1443038"/>
            <a:ext cx="9220200" cy="5311775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sz="2400">
                <a:latin typeface="Times New Roman" pitchFamily="18" charset="0"/>
              </a:rPr>
              <a:t>Good ways to guard against electrical shock at your station:</a:t>
            </a: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200">
                <a:latin typeface="Times New Roman" pitchFamily="18" charset="0"/>
              </a:rPr>
              <a:t>Use three-wire cords and plugs for all AC powered equipment.</a:t>
            </a: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200">
                <a:latin typeface="Times New Roman" pitchFamily="18" charset="0"/>
              </a:rPr>
              <a:t>Connect AC powered station equipment to a common safety ground.</a:t>
            </a:r>
          </a:p>
          <a:p>
            <a:pPr lvl="2" eaLnBrk="1" hangingPunct="1">
              <a:buSzPct val="50000"/>
              <a:buFont typeface="Wingdings" pitchFamily="2" charset="2"/>
              <a:buChar char="Ø"/>
            </a:pPr>
            <a:r>
              <a:rPr lang="en-US" altLang="en-US" sz="2200">
                <a:latin typeface="Times New Roman" pitchFamily="18" charset="0"/>
              </a:rPr>
              <a:t>Install mechanical interlocks in high-voltage circuits. </a:t>
            </a:r>
            <a:endParaRPr lang="en-US" altLang="en-US" sz="1000">
              <a:latin typeface="Times New Roman" pitchFamily="18" charset="0"/>
            </a:endParaRPr>
          </a:p>
          <a:p>
            <a:pPr lvl="4" eaLnBrk="1" hangingPunct="1">
              <a:buSzPct val="50000"/>
              <a:buFont typeface="Wingdings" pitchFamily="2" charset="2"/>
              <a:buChar char="ü"/>
            </a:pPr>
            <a:r>
              <a:rPr lang="en-US" altLang="en-US">
                <a:latin typeface="Times New Roman" pitchFamily="18" charset="0"/>
              </a:rPr>
              <a:t>All of these choices are correct.</a:t>
            </a:r>
            <a:r>
              <a:rPr lang="en-US" altLang="en-US" sz="1600">
                <a:latin typeface="Times New Roman" pitchFamily="18" charset="0"/>
              </a:rPr>
              <a:t> </a:t>
            </a:r>
            <a:r>
              <a:rPr lang="en-US" altLang="en-US" sz="1000">
                <a:latin typeface="Times New Roman" pitchFamily="18" charset="0"/>
              </a:rPr>
              <a:t>T0A06</a:t>
            </a:r>
          </a:p>
          <a:p>
            <a:pPr marL="457200" lvl="1" indent="-228600" eaLnBrk="1" hangingPunct="1">
              <a:buFontTx/>
              <a:buNone/>
            </a:pPr>
            <a:endParaRPr lang="en-US" altLang="en-US" sz="220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>
              <a:latin typeface="Times New Roman" pitchFamily="18" charset="0"/>
            </a:endParaRPr>
          </a:p>
        </p:txBody>
      </p:sp>
      <p:pic>
        <p:nvPicPr>
          <p:cNvPr id="665428" name="Picture 852" descr="GroundFaultCircuitInterrup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0"/>
            <a:ext cx="41894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430" name="Picture 854" descr="gfii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6625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6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6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6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6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6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6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B55236-1330-4B7F-A98E-25A5F688815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important safety rule 		to remember when using a crank-up tower?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467600" cy="27416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This type of tower must never be painted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This type of tower must never be grounded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This type of tower must not be climbed unless it is retracted or mechanical safety locking devices have been installed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B55236-1330-4B7F-A98E-25A5F688815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important safety rule 		to remember when using a crank-up tower?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467600" cy="27416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This type of tower must never be painted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This type of tower must never be grounded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This type of tower must not be climbed unless it is retracted or mechanical safety locking devices have been installed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325617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938389-EF86-49D5-9DC2-0C03E265CCA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" y="96520"/>
            <a:ext cx="9144000" cy="1219200"/>
          </a:xfrm>
        </p:spPr>
        <p:txBody>
          <a:bodyPr anchor="ctr" anchorCtr="0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a proper grounding method for a tower?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7924800" cy="3886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single four-foot ground rod, driven into the ground no more than 12 inches from the base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ferrite-core RF choke connected between the tower and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connection between the tower base and a cold-water pipe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Separate eight-foot ground rods for each tower leg, bonded to the tower and each other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938389-EF86-49D5-9DC2-0C03E265CCA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" y="96520"/>
            <a:ext cx="9144000" cy="1219200"/>
          </a:xfrm>
        </p:spPr>
        <p:txBody>
          <a:bodyPr anchor="ctr" anchorCtr="0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a proper grounding method for a tower?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7924800" cy="3886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single four-foot ground rod, driven into the ground no more than 12 inches from the base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ferrite-core RF choke connected between the tower and ground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connection between the tower base and a cold-water pipe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Separate eight-foot ground rods for each tower leg, bonded to the tower and each other</a:t>
            </a:r>
          </a:p>
        </p:txBody>
      </p:sp>
    </p:spTree>
    <p:extLst>
      <p:ext uri="{BB962C8B-B14F-4D97-AF65-F5344CB8AC3E}">
        <p14:creationId xmlns:p14="http://schemas.microsoft.com/office/powerpoint/2010/main" val="1127152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36F030-759A-4E90-B73F-869578E54D2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should you avoid attaching an antenna to a 		utility pole?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20000" cy="3429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antenna will not work properly because of induced voltages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60 Hz radiations from the feed line may increase the SWR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antenna could contact high-voltage power wires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290094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36F030-759A-4E90-B73F-869578E54D2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should you avoid attaching an antenna to a 		utility pole?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20000" cy="3429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antenna will not work properly because of induced voltages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60 Hz radiations from the feed line may increase the SWR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The antenna could contact high-voltage power wires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0F1623-ED9F-4A9C-B39A-D55911E5DBC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716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T0B10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true when installing grounding conductors used for lightning protection?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828800"/>
            <a:ext cx="6934200" cy="3352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Only non-insulated wire must be used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Wires must be carefully routed with precise right-angle bends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Sharp bends must be avoided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Common grounds must be avoided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0F1623-ED9F-4A9C-B39A-D55911E5DBC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716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T0B10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true when installing grounding conductors used for lightning protection?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828800"/>
            <a:ext cx="6934200" cy="3352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Only non-insulated wire must be used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Wires must be carefully routed with precise right-angle bends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Sharp bends must be avoided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Common grounds must be avoided</a:t>
            </a:r>
          </a:p>
        </p:txBody>
      </p:sp>
    </p:spTree>
    <p:extLst>
      <p:ext uri="{BB962C8B-B14F-4D97-AF65-F5344CB8AC3E}">
        <p14:creationId xmlns:p14="http://schemas.microsoft.com/office/powerpoint/2010/main" val="29977327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46E1D5-2591-478D-A7AE-7CCCE71828F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T0B11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establishes grounding 		requirements for an amateur radio tower or 			antenna?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3500" y="1981200"/>
            <a:ext cx="6477000" cy="25892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FCC Part 97 Rules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Local electrical codes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FAA tower lighting regulations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UL recommended practices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46E1D5-2591-478D-A7AE-7CCCE71828F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T0B11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establishes grounding 		requirements for an amateur radio tower or 			antenna?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3500" y="1981200"/>
            <a:ext cx="6477000" cy="25892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FCC Part 97 Rules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Local electrical codes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FAA tower lighting regulations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UL recommended practices</a:t>
            </a:r>
          </a:p>
        </p:txBody>
      </p:sp>
    </p:spTree>
    <p:extLst>
      <p:ext uri="{BB962C8B-B14F-4D97-AF65-F5344CB8AC3E}">
        <p14:creationId xmlns:p14="http://schemas.microsoft.com/office/powerpoint/2010/main" val="199898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E7C0F7D-EAE9-4A13-AA1E-F4993FCC821C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0E6B54-C772-4B7A-B545-BE3AF4BBEEA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Lightning arresters in a coaxial feed line should be installed on a grounded panel near where feed lines enter the building.  </a:t>
            </a:r>
            <a:r>
              <a:rPr lang="en-US" altLang="en-US" sz="1000">
                <a:latin typeface="Times New Roman" pitchFamily="18" charset="0"/>
              </a:rPr>
              <a:t>T0A07</a:t>
            </a:r>
          </a:p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A fuse or circuit breaker in a 120 AC power circuit should be installed in series with the hot conductor only. </a:t>
            </a:r>
            <a:r>
              <a:rPr lang="en-US" altLang="en-US" sz="1000">
                <a:latin typeface="Times New Roman" pitchFamily="18" charset="0"/>
              </a:rPr>
              <a:t>T0A08 </a:t>
            </a: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</p:txBody>
      </p:sp>
      <p:pic>
        <p:nvPicPr>
          <p:cNvPr id="8198" name="Picture 7" descr="T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5571" r="5263" b="17851"/>
          <a:stretch>
            <a:fillRect/>
          </a:stretch>
        </p:blipFill>
        <p:spPr bwMode="auto">
          <a:xfrm>
            <a:off x="2170113" y="4413250"/>
            <a:ext cx="48037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187065-82C8-4CA9-AD52-43676418D8F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radiation are radio signals?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2362200"/>
            <a:ext cx="4953000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Gamma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Ionizing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Alpha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Non-ionizing radiation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187065-82C8-4CA9-AD52-43676418D8F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radiation are radio signals?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2362200"/>
            <a:ext cx="4953000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Gamma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Ionizing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Alpha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Non-ionizing radiation</a:t>
            </a:r>
          </a:p>
        </p:txBody>
      </p:sp>
    </p:spTree>
    <p:extLst>
      <p:ext uri="{BB962C8B-B14F-4D97-AF65-F5344CB8AC3E}">
        <p14:creationId xmlns:p14="http://schemas.microsoft.com/office/powerpoint/2010/main" val="3617136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B6ED0E-8EEC-4324-829E-C4A4F922E67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T0C02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frequencies does 		maximum permissible exposure have the lowest value?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057400"/>
            <a:ext cx="30480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3.5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50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440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1296 MHz</a:t>
            </a:r>
          </a:p>
        </p:txBody>
      </p:sp>
    </p:spTree>
    <p:extLst>
      <p:ext uri="{BB962C8B-B14F-4D97-AF65-F5344CB8AC3E}">
        <p14:creationId xmlns:p14="http://schemas.microsoft.com/office/powerpoint/2010/main" val="1231957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B6ED0E-8EEC-4324-829E-C4A4F922E67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T0C02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frequencies does 		maximum permissible exposure have the lowest value?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057400"/>
            <a:ext cx="30480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3.5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50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440 MHz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1296 MHz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0C0CA3-ED4B-4FD7-BA56-18E5B3A3A22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How does the allowable power density for RF safety change if duty cycle changes from 100 percent to 50 percent?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2060575"/>
            <a:ext cx="67818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increased by a factor of 3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decreases by 50 percent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increases by a factor of 2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There is no adjustment allowed for lower duty cycle</a:t>
            </a:r>
          </a:p>
        </p:txBody>
      </p:sp>
    </p:spTree>
    <p:extLst>
      <p:ext uri="{BB962C8B-B14F-4D97-AF65-F5344CB8AC3E}">
        <p14:creationId xmlns:p14="http://schemas.microsoft.com/office/powerpoint/2010/main" val="27082555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0C0CA3-ED4B-4FD7-BA56-18E5B3A3A22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How does the allowable power density for RF safety change if duty cycle changes from 100 percent to 50 percent?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2060575"/>
            <a:ext cx="67818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increased by a factor of 3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decreases by 50 percent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It increases by a factor of 2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There is no adjustment allowed for lower duty cycle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462634-2B48-42BD-8002-55768EBE25F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T0C04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factors affect the RF exposure of people 		near an amateur station antenna?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33600"/>
            <a:ext cx="7350125" cy="3276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Frequency and power level of the RF field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Distance from the antenna to a person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Radiation pattern of the antenna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444443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462634-2B48-42BD-8002-55768EBE25F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T0C04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factors affect the RF exposure of people 		near an amateur station antenna?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33600"/>
            <a:ext cx="7350125" cy="3276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Frequency and power level of the RF field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Distance from the antenna to a person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Radiation pattern of the antenna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endParaRPr lang="en-US" altLang="en-US" sz="1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2EE835-59B2-4C17-9F59-CAD03CB6744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do exposure limits vary with frequency?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Lower frequency RF fields have more energy than higher frequency fields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Lower frequency RF fields do not penetrate the human body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Higher frequency RF fields are transient in nature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human body absorbs more RF energy at some frequencies than at others</a:t>
            </a:r>
          </a:p>
        </p:txBody>
      </p:sp>
    </p:spTree>
    <p:extLst>
      <p:ext uri="{BB962C8B-B14F-4D97-AF65-F5344CB8AC3E}">
        <p14:creationId xmlns:p14="http://schemas.microsoft.com/office/powerpoint/2010/main" val="39402415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2EE835-59B2-4C17-9F59-CAD03CB6744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do exposure limits vary with frequency?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Lower frequency RF fields have more energy than higher frequency fields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Lower frequency RF fields do not penetrate the human body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Higher frequency RF fields are transient in nature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The human body absorbs more RF energy at some frequencies than at others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B0B4A7E-85B2-478B-BB1D-4C8B7B78511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542CCA-2565-4917-B116-98C5234522E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All external ground rods or earth connections should be bonded together with heavy wire or conductive strap. </a:t>
            </a:r>
            <a:r>
              <a:rPr lang="en-US" altLang="en-US" sz="1000">
                <a:latin typeface="Times New Roman" pitchFamily="18" charset="0"/>
              </a:rPr>
              <a:t>T0A09 </a:t>
            </a:r>
          </a:p>
          <a:p>
            <a:pPr marL="465138" lvl="1" indent="-233363" eaLnBrk="1" hangingPunct="1"/>
            <a:endParaRPr lang="en-US" altLang="en-US" sz="160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If a battery is charging or discharging too quickly, it could overheat or out-gas. </a:t>
            </a:r>
            <a:r>
              <a:rPr lang="en-US" altLang="en-US" sz="1000">
                <a:latin typeface="Times New Roman" pitchFamily="18" charset="0"/>
              </a:rPr>
              <a:t>T0A10 </a:t>
            </a:r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/>
            <a:endParaRPr lang="en-US" altLang="en-US" sz="160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A hazard might exist in a power supply immediately after turning it off from a charge stored in filter capacitors. </a:t>
            </a:r>
            <a:r>
              <a:rPr lang="en-US" altLang="en-US" sz="1000">
                <a:latin typeface="Times New Roman" pitchFamily="18" charset="0"/>
              </a:rPr>
              <a:t>T0A11</a:t>
            </a: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CE882F-DFD1-4EE6-8342-B8FD040C469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acceptable method to determine whether your station complies with FCC RF exposure regulations?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7696200" cy="28956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Times New Roman" pitchFamily="18" charset="0"/>
              </a:rPr>
              <a:t>By calculations based on FCC OET Bulletin 65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Times New Roman" pitchFamily="18" charset="0"/>
              </a:rPr>
              <a:t>By calculation based on computer modeling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Times New Roman" pitchFamily="18" charset="0"/>
              </a:rPr>
              <a:t>By measurement of field strength using calibrated equipment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255051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CE882F-DFD1-4EE6-8342-B8FD040C469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an acceptable method to determine whether your station complies with FCC RF exposure regulations?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7696200" cy="28956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By calculations based on FCC OET Bulletin 65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By calculation based on computer modeling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By measurement of field strength using calibrated equipment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48193E-34E4-441B-BED6-751F20028C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T0C07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hazard is created by touching an antenna during transmission?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905000"/>
            <a:ext cx="7696200" cy="30480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Electrocution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RF burn to skin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Radiation poisoning</a:t>
            </a:r>
            <a:r>
              <a:rPr lang="en-US" altLang="en-US" dirty="0"/>
              <a:t> </a:t>
            </a:r>
            <a:endParaRPr lang="en-US" altLang="en-US" dirty="0">
              <a:latin typeface="Rockwell" pitchFamily="18" charset="0"/>
            </a:endParaRP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1947484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48193E-34E4-441B-BED6-751F20028C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marL="1768475" indent="-1768475">
              <a:tabLst>
                <a:tab pos="1376363" algn="l"/>
              </a:tabLst>
            </a:pPr>
            <a:r>
              <a:rPr lang="en-US" altLang="en-US" sz="3200" dirty="0"/>
              <a:t>T0C07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hazard is created by touching an antenna during transmission?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905000"/>
            <a:ext cx="7696200" cy="30480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Electrocution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solidFill>
                  <a:srgbClr val="FF0000"/>
                </a:solidFill>
                <a:latin typeface="Rockwell" pitchFamily="18" charset="0"/>
              </a:rPr>
              <a:t>RF burn to skin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Radiation poisoning</a:t>
            </a:r>
            <a:r>
              <a:rPr lang="en-US" altLang="en-US" dirty="0"/>
              <a:t> </a:t>
            </a:r>
            <a:endParaRPr lang="en-US" altLang="en-US" dirty="0">
              <a:latin typeface="Rockwell" pitchFamily="18" charset="0"/>
            </a:endParaRPr>
          </a:p>
          <a:p>
            <a:pPr marL="990600" lvl="1" indent="-533400">
              <a:spcAft>
                <a:spcPts val="1200"/>
              </a:spcAft>
              <a:buFontTx/>
              <a:buAutoNum type="alphaUcPeriod"/>
              <a:tabLst>
                <a:tab pos="1543050" algn="l"/>
              </a:tabLst>
            </a:pPr>
            <a:r>
              <a:rPr lang="en-US" altLang="en-US" dirty="0">
                <a:latin typeface="Rockwell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5C90201-63F0-430A-9D6E-FB7846CBFC9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actions can reduce  exposure to RF radiation?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86000"/>
            <a:ext cx="6400800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Relocate antennas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Relocate the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Increase the duty cycle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328505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5C90201-63F0-430A-9D6E-FB7846CBFC9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actions can reduce  exposure to RF radiation?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86000"/>
            <a:ext cx="6400800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Relocate antennas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Relocate the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Increase the duty cycle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825ECD-E18E-4AAA-AB9E-9FF33503FBD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T0C09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How can you make sure your station stays in 		compliance with RF safety regulations?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4538" y="1905000"/>
            <a:ext cx="7654925" cy="34274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By informing the FCC of any changes made in your station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By re-evaluating the station whenever an item in the transmitter or antenna system is changed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By making sure your antennas have low SWR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657684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825ECD-E18E-4AAA-AB9E-9FF33503FBD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T0C09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How can you make sure your station stays in 		compliance with RF safety regulations?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4538" y="1905000"/>
            <a:ext cx="7654925" cy="34274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By informing the FCC of any changes made in your station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By re-evaluating the station whenever an item in the transmitter or antenna system is changed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By making sure your antennas have low SWR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6E6441-0CD2-431A-BB11-09E3AF55221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T0C10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is duty cycle one of the factors used to 			determine safe RF radiation exposure levels?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3505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affects the average exposure to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affects the peak exposure to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takes into account the antenna feedline loss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takes into account the thermal effects of the final amplifier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6E6441-0CD2-431A-BB11-09E3AF55221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T0C10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Why is duty cycle one of the factors used to 			determine safe RF radiation exposure levels?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35052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It affects the average exposure to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affects the peak exposure to radiation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takes into account the antenna feedline loss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It takes into account the thermal effects of the final amplifier</a:t>
            </a:r>
          </a:p>
        </p:txBody>
      </p:sp>
    </p:spTree>
    <p:extLst>
      <p:ext uri="{BB962C8B-B14F-4D97-AF65-F5344CB8AC3E}">
        <p14:creationId xmlns:p14="http://schemas.microsoft.com/office/powerpoint/2010/main" val="411354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5D4B31-9036-40F9-AC5D-14363BA15A1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AED5F8-9629-4B43-B2FC-02E246453EE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0 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>
                <a:latin typeface="Times New Roman" pitchFamily="18" charset="0"/>
              </a:rPr>
              <a:t>When measuring high voltages with a voltmeter, ensure that the voltmeter and leads are rated for use at the voltages to be measured. </a:t>
            </a:r>
            <a:r>
              <a:rPr lang="en-US" altLang="en-US" sz="1000">
                <a:latin typeface="Times New Roman" pitchFamily="18" charset="0"/>
              </a:rPr>
              <a:t>T0A12 </a:t>
            </a:r>
          </a:p>
          <a:p>
            <a:pPr marL="465138" lvl="1" indent="-233363" eaLnBrk="1" hangingPunct="1"/>
            <a:endParaRPr lang="en-US" altLang="en-US" sz="16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4"/>
          <a:stretch>
            <a:fillRect/>
          </a:stretch>
        </p:blipFill>
        <p:spPr bwMode="auto">
          <a:xfrm>
            <a:off x="2133600" y="3140075"/>
            <a:ext cx="19319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10200" y="4192588"/>
            <a:ext cx="317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Only good for up to 600 V.</a:t>
            </a:r>
          </a:p>
        </p:txBody>
      </p:sp>
      <p:cxnSp>
        <p:nvCxnSpPr>
          <p:cNvPr id="10248" name="Straight Arrow Connector 4"/>
          <p:cNvCxnSpPr>
            <a:cxnSpLocks noChangeShapeType="1"/>
          </p:cNvCxnSpPr>
          <p:nvPr/>
        </p:nvCxnSpPr>
        <p:spPr bwMode="auto">
          <a:xfrm flipH="1">
            <a:off x="3429000" y="4360863"/>
            <a:ext cx="1828800" cy="0"/>
          </a:xfrm>
          <a:prstGeom prst="straightConnector1">
            <a:avLst/>
          </a:prstGeom>
          <a:noFill/>
          <a:ln w="28575" cap="sq" algn="ctr">
            <a:solidFill>
              <a:schemeClr val="accent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52EC45-2EA1-468B-B088-EE4AA4CF80A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76363" algn="l"/>
              </a:tabLst>
            </a:pPr>
            <a:r>
              <a:rPr lang="en-US" altLang="en-US" sz="3200" dirty="0"/>
              <a:t>T0C11</a:t>
            </a:r>
            <a:r>
              <a:rPr lang="en-US" altLang="en-US" sz="44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the definition of duty cycle during the 		averaging time for RF exposure?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3810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difference between lowest power output and highest output power of a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difference between the PEP and average power output power of a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percentage of time that a transmitter transmits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The percentage of time that a transmitter is not transmitting</a:t>
            </a:r>
          </a:p>
        </p:txBody>
      </p:sp>
    </p:spTree>
    <p:extLst>
      <p:ext uri="{BB962C8B-B14F-4D97-AF65-F5344CB8AC3E}">
        <p14:creationId xmlns:p14="http://schemas.microsoft.com/office/powerpoint/2010/main" val="23212306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52EC45-2EA1-468B-B088-EE4AA4CF80A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76363" algn="l"/>
              </a:tabLst>
            </a:pPr>
            <a:r>
              <a:rPr lang="en-US" altLang="en-US" sz="3200" dirty="0"/>
              <a:t>T0C11</a:t>
            </a:r>
            <a:r>
              <a:rPr lang="en-US" altLang="en-US" sz="44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the definition of duty cycle during the 		averaging time for RF exposure?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3810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difference between lowest power output and highest output power of a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difference between the PEP and average power output power of a transmitter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The percentage of time that a transmitter transmits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percentage of time that a transmitter is not transmitting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65C81B-C039-412D-B525-9D447983FDC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T0C12</a:t>
            </a:r>
            <a:r>
              <a:rPr lang="en-US" altLang="en-US" sz="3600" dirty="0"/>
              <a:t>	</a:t>
            </a:r>
            <a:r>
              <a:rPr lang="en-US" altLang="en-US" sz="3600" dirty="0">
                <a:latin typeface="Rockwell" pitchFamily="18" charset="0"/>
              </a:rPr>
              <a:t>	</a:t>
            </a:r>
            <a:r>
              <a:rPr lang="en-US" altLang="en-US" sz="2800" dirty="0">
                <a:latin typeface="Times New Roman" pitchFamily="18" charset="0"/>
              </a:rPr>
              <a:t>How does RF radiation differ from ionizing 			radiation (radioactivity)?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32004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does not have sufficient energy to cause chemical changes in cells and damage DNA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can only be detected with an RF dosimeter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is limited in range to a few feet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is perfectly safe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6509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65C81B-C039-412D-B525-9D447983FDC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T0C12</a:t>
            </a:r>
            <a:r>
              <a:rPr lang="en-US" altLang="en-US" sz="3600" dirty="0"/>
              <a:t>	</a:t>
            </a:r>
            <a:r>
              <a:rPr lang="en-US" altLang="en-US" sz="3600" dirty="0">
                <a:latin typeface="Rockwell" pitchFamily="18" charset="0"/>
              </a:rPr>
              <a:t>	</a:t>
            </a:r>
            <a:r>
              <a:rPr lang="en-US" altLang="en-US" sz="2800" dirty="0">
                <a:latin typeface="Times New Roman" pitchFamily="18" charset="0"/>
              </a:rPr>
              <a:t>How does RF radiation differ from ionizing 			radiation (radioactivity)?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32004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RF radiation does not have sufficient energy to cause chemical changes in cells and damage DNA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can only be detected with an RF dosimeter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is limited in range to a few feet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RF radiation is perfectly safe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C11178-3568-4358-9537-4BAB8654D6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T0C13</a:t>
            </a:r>
            <a:r>
              <a:rPr lang="en-US" altLang="en-US" sz="3600" dirty="0"/>
              <a:t>		</a:t>
            </a:r>
            <a:r>
              <a:rPr lang="en-US" altLang="en-US" sz="2400" dirty="0"/>
              <a:t>Who is responsible for ensuring that no person is exposed to RF energy above the FCC exposure limits?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2057400"/>
            <a:ext cx="72390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FCC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station licensee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Anyone who is near an antenna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local zoning board </a:t>
            </a:r>
          </a:p>
        </p:txBody>
      </p:sp>
    </p:spTree>
    <p:extLst>
      <p:ext uri="{BB962C8B-B14F-4D97-AF65-F5344CB8AC3E}">
        <p14:creationId xmlns:p14="http://schemas.microsoft.com/office/powerpoint/2010/main" val="4001799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C11178-3568-4358-9537-4BAB8654D6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T0C13</a:t>
            </a:r>
            <a:r>
              <a:rPr lang="en-US" altLang="en-US" sz="3600" dirty="0"/>
              <a:t>		</a:t>
            </a:r>
            <a:r>
              <a:rPr lang="en-US" altLang="en-US" sz="2400" dirty="0"/>
              <a:t>Who is responsible for ensuring that no person is exposed to RF energy above the FCC exposure limits?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2057400"/>
            <a:ext cx="7239000" cy="2971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FCC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The station licensee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Anyone who is near an antenna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 local zoning board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15109</TotalTime>
  <Words>4684</Words>
  <Application>Microsoft Macintosh PowerPoint</Application>
  <PresentationFormat>On-screen Show (4:3)</PresentationFormat>
  <Paragraphs>661</Paragraphs>
  <Slides>95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T 0 A Topics</vt:lpstr>
      <vt:lpstr>T 0 A</vt:lpstr>
      <vt:lpstr>T 0 A</vt:lpstr>
      <vt:lpstr>T 0 A</vt:lpstr>
      <vt:lpstr>Safety First!</vt:lpstr>
      <vt:lpstr>T 0 A</vt:lpstr>
      <vt:lpstr>T 0 A</vt:lpstr>
      <vt:lpstr>T 0 A</vt:lpstr>
      <vt:lpstr>T0B Topics</vt:lpstr>
      <vt:lpstr>Safety First!</vt:lpstr>
      <vt:lpstr>T 0 B</vt:lpstr>
      <vt:lpstr>T 0 B</vt:lpstr>
      <vt:lpstr>T 0 B</vt:lpstr>
      <vt:lpstr>T 0 B</vt:lpstr>
      <vt:lpstr>T 0 C Topics</vt:lpstr>
      <vt:lpstr>T 0 C</vt:lpstr>
      <vt:lpstr>T 0 C</vt:lpstr>
      <vt:lpstr>T 0 C</vt:lpstr>
      <vt:lpstr>T 0 C</vt:lpstr>
      <vt:lpstr>T 0 C</vt:lpstr>
      <vt:lpstr>T 0 C</vt:lpstr>
      <vt:lpstr>Element 2 Technician Class Question Pool</vt:lpstr>
      <vt:lpstr>T0A01  Which of the following is a safety hazard of  a 12   voltage storage battery?</vt:lpstr>
      <vt:lpstr>T0A01  Which of the following is a safety hazard of  a 12   volt storage battery?</vt:lpstr>
      <vt:lpstr>T0A02  What health hazard is presented by current flowing through the body?</vt:lpstr>
      <vt:lpstr>T0A02  What health hazard is presented by current flowing through the body?</vt:lpstr>
      <vt:lpstr>T0A03  In the United States, what circuit does the black wire insulation indicate in a three-wire 120 V cable?</vt:lpstr>
      <vt:lpstr>T0A03  In the United States, what circuit does the black wire insulation indicate in a three-wire 120 V cable?</vt:lpstr>
      <vt:lpstr>T0A04  What is the purpose of a fuse in an electrical   circuit?</vt:lpstr>
      <vt:lpstr>T0A04  What is the purpose of a fuse in an electrical   circuit?</vt:lpstr>
      <vt:lpstr>T0A05  Why should a 5-ampere fuse never be replaced with a 20-ampere fuse?</vt:lpstr>
      <vt:lpstr>T0A05  Why should a 5-ampere fuse never be replaced with a 20-ampere fuse?</vt:lpstr>
      <vt:lpstr>T0A06  What is a good way to guard against electrical   shock at your station?</vt:lpstr>
      <vt:lpstr>T0A06  What is a good way to guard against electrical   shock at your station?</vt:lpstr>
      <vt:lpstr>T0A07  Where should a lightning arrester be    installed in a coaxial feed line?</vt:lpstr>
      <vt:lpstr>T0A07  Where should a lightning arrester be    installed in a coaxial feed line?</vt:lpstr>
      <vt:lpstr>T0A08  Where should a fuse or circuit breaker be installed in a 120 AC power circuit?</vt:lpstr>
      <vt:lpstr>T0A08  Where should a fuse or circuit breaker be installed in a 120 AC power circuit?</vt:lpstr>
      <vt:lpstr>T0A09 What should be done to all external ground rods or earth connections? </vt:lpstr>
      <vt:lpstr>T0A09 What should be done to all external ground rods or earth connections? </vt:lpstr>
      <vt:lpstr>T0A10  What hazard is caused by charging or discharging a battery too quickly?</vt:lpstr>
      <vt:lpstr>T0A10  What hazard is caused by charging or discharging a battery too quickly?</vt:lpstr>
      <vt:lpstr>T0A11  What hazard exists in a power      supply immediately after turning it off ?</vt:lpstr>
      <vt:lpstr>T0A11  What hazard exists in a power      supply immediately after turning it off ?</vt:lpstr>
      <vt:lpstr>T0A12  Which of the following precautions should be taken when measuring high voltages with a voltmeter?</vt:lpstr>
      <vt:lpstr>T0A12  Which of the following precautions should be taken when measuring high voltages with a voltmeter?</vt:lpstr>
      <vt:lpstr>T0B01  Which of the following is good practice when installing ground wires on a tower for  lightning protection?</vt:lpstr>
      <vt:lpstr>T0B01  Which of the following is good practice when installing ground wires on a tower for  lightning protection?</vt:lpstr>
      <vt:lpstr>T0B02  What is required when climbing an antenna tower?</vt:lpstr>
      <vt:lpstr>T0B02  What is required when climbing an antenna tower?</vt:lpstr>
      <vt:lpstr>T0B03  Under what circumstances is it safe to climb a   tower without a helper or observer?</vt:lpstr>
      <vt:lpstr>T0B03  Under what circumstances is it safe to climb a   tower without a helper or observer?</vt:lpstr>
      <vt:lpstr>T0B04  Which of the following is an important safety   precaution to observe when putting up an antenna   tower?</vt:lpstr>
      <vt:lpstr>T0B04  Which of the following is an important safety   precaution to observe when putting up an antenna   tower?</vt:lpstr>
      <vt:lpstr>T0B05  What is the purpose of a safety wire through a turnbuckle used to tension guy lines?</vt:lpstr>
      <vt:lpstr>T0B05  What is the purpose of a safety wire through a turnbuckle used to tension guy lines?</vt:lpstr>
      <vt:lpstr>T0B06  What is the minimum safe distance from a power   line to allow when installing an antenna?</vt:lpstr>
      <vt:lpstr>T0B06  What is the minimum safe distance from a power   line to allow when installing an antenna?</vt:lpstr>
      <vt:lpstr>T0B07  Which of the following is an important safety rule   to remember when using a crank-up tower?</vt:lpstr>
      <vt:lpstr>T0B07  Which of the following is an important safety rule   to remember when using a crank-up tower?</vt:lpstr>
      <vt:lpstr>T0B08  What is a proper grounding method for a tower?</vt:lpstr>
      <vt:lpstr>T0B08  What is a proper grounding method for a tower?</vt:lpstr>
      <vt:lpstr>T0B09  Why should you avoid attaching an antenna to a   utility pole?</vt:lpstr>
      <vt:lpstr>T0B09  Why should you avoid attaching an antenna to a   utility pole?</vt:lpstr>
      <vt:lpstr>T0B10  Which of the following is true when installing grounding conductors used for lightning protection?</vt:lpstr>
      <vt:lpstr>T0B10  Which of the following is true when installing grounding conductors used for lightning protection?</vt:lpstr>
      <vt:lpstr>T0B11  Which of the following establishes grounding   requirements for an amateur radio tower or    antenna?</vt:lpstr>
      <vt:lpstr>T0B11  Which of the following establishes grounding   requirements for an amateur radio tower or    antenna?</vt:lpstr>
      <vt:lpstr>T0C01  What type of radiation are radio signals?</vt:lpstr>
      <vt:lpstr>T0C01  What type of radiation are radio signals?</vt:lpstr>
      <vt:lpstr>T0C02  Which of the following frequencies does   maximum permissible exposure have the lowest value?</vt:lpstr>
      <vt:lpstr>T0C02  Which of the following frequencies does   maximum permissible exposure have the lowest value?</vt:lpstr>
      <vt:lpstr>T0C03  How does the allowable power density for RF safety change if duty cycle changes from 100 percent to 50 percent?</vt:lpstr>
      <vt:lpstr>T0C03  How does the allowable power density for RF safety change if duty cycle changes from 100 percent to 50 percent?</vt:lpstr>
      <vt:lpstr>T0C04  What factors affect the RF exposure of people   near an amateur station antenna?</vt:lpstr>
      <vt:lpstr>T0C04  What factors affect the RF exposure of people   near an amateur station antenna?</vt:lpstr>
      <vt:lpstr>T0C05  Why do exposure limits vary with frequency?</vt:lpstr>
      <vt:lpstr>T0C05  Why do exposure limits vary with frequency?</vt:lpstr>
      <vt:lpstr>T0C06  Which of the following is an acceptable method to determine whether your station complies with FCC RF exposure regulations?</vt:lpstr>
      <vt:lpstr>T0C06  Which of the following is an acceptable method to determine whether your station complies with FCC RF exposure regulations?</vt:lpstr>
      <vt:lpstr>T0C07  What hazard is created by touching an antenna during transmission?</vt:lpstr>
      <vt:lpstr>T0C07  What hazard is created by touching an antenna during transmission?</vt:lpstr>
      <vt:lpstr>T0C08  Which of the following actions can reduce  exposure to RF radiation?</vt:lpstr>
      <vt:lpstr>T0C08  Which of the following actions can reduce  exposure to RF radiation?</vt:lpstr>
      <vt:lpstr>T0C09  How can you make sure your station stays in   compliance with RF safety regulations?</vt:lpstr>
      <vt:lpstr>T0C09  How can you make sure your station stays in   compliance with RF safety regulations?</vt:lpstr>
      <vt:lpstr>T0C10  Why is duty cycle one of the factors used to    determine safe RF radiation exposure levels?</vt:lpstr>
      <vt:lpstr>T0C10  Why is duty cycle one of the factors used to    determine safe RF radiation exposure levels?</vt:lpstr>
      <vt:lpstr>T0C11  What is the definition of duty cycle during the   averaging time for RF exposure?</vt:lpstr>
      <vt:lpstr>T0C11  What is the definition of duty cycle during the   averaging time for RF exposure?</vt:lpstr>
      <vt:lpstr>T0C12  How does RF radiation differ from ionizing    radiation (radioactivity)?</vt:lpstr>
      <vt:lpstr>T0C12  How does RF radiation differ from ionizing    radiation (radioactivity)?</vt:lpstr>
      <vt:lpstr>T0C13  Who is responsible for ensuring that no person is exposed to RF energy above the FCC exposure limits?</vt:lpstr>
      <vt:lpstr>T0C13  Who is responsible for ensuring that no person is exposed to RF energy above the FCC exposure limits?</vt:lpstr>
    </vt:vector>
  </TitlesOfParts>
  <Company>Bob@K3DIO.Com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Amitabha Mukherjee</cp:lastModifiedBy>
  <cp:revision>807</cp:revision>
  <dcterms:created xsi:type="dcterms:W3CDTF">2010-12-20T18:36:09Z</dcterms:created>
  <dcterms:modified xsi:type="dcterms:W3CDTF">2023-03-23T00:51:45Z</dcterms:modified>
</cp:coreProperties>
</file>