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79"/>
  </p:notesMasterIdLst>
  <p:handoutMasterIdLst>
    <p:handoutMasterId r:id="rId80"/>
  </p:handoutMasterIdLst>
  <p:sldIdLst>
    <p:sldId id="283" r:id="rId3"/>
    <p:sldId id="257" r:id="rId4"/>
    <p:sldId id="258" r:id="rId5"/>
    <p:sldId id="370" r:id="rId6"/>
    <p:sldId id="371" r:id="rId7"/>
    <p:sldId id="372" r:id="rId8"/>
    <p:sldId id="373" r:id="rId9"/>
    <p:sldId id="374" r:id="rId10"/>
    <p:sldId id="259" r:id="rId11"/>
    <p:sldId id="260" r:id="rId12"/>
    <p:sldId id="264" r:id="rId13"/>
    <p:sldId id="377" r:id="rId14"/>
    <p:sldId id="261" r:id="rId15"/>
    <p:sldId id="376" r:id="rId16"/>
    <p:sldId id="265" r:id="rId17"/>
    <p:sldId id="378" r:id="rId18"/>
    <p:sldId id="266" r:id="rId19"/>
    <p:sldId id="267" r:id="rId20"/>
    <p:sldId id="263" r:id="rId21"/>
    <p:sldId id="269" r:id="rId22"/>
    <p:sldId id="379" r:id="rId23"/>
    <p:sldId id="271" r:id="rId24"/>
    <p:sldId id="380" r:id="rId25"/>
    <p:sldId id="270" r:id="rId26"/>
    <p:sldId id="396" r:id="rId27"/>
    <p:sldId id="381" r:id="rId28"/>
    <p:sldId id="320" r:id="rId29"/>
    <p:sldId id="321" r:id="rId30"/>
    <p:sldId id="322" r:id="rId31"/>
    <p:sldId id="323" r:id="rId32"/>
    <p:sldId id="324" r:id="rId33"/>
    <p:sldId id="325" r:id="rId34"/>
    <p:sldId id="382" r:id="rId35"/>
    <p:sldId id="383" r:id="rId36"/>
    <p:sldId id="326" r:id="rId37"/>
    <p:sldId id="327" r:id="rId38"/>
    <p:sldId id="338" r:id="rId39"/>
    <p:sldId id="339" r:id="rId40"/>
    <p:sldId id="340" r:id="rId41"/>
    <p:sldId id="341" r:id="rId42"/>
    <p:sldId id="342" r:id="rId43"/>
    <p:sldId id="343" r:id="rId44"/>
    <p:sldId id="336" r:id="rId45"/>
    <p:sldId id="337" r:id="rId46"/>
    <p:sldId id="392" r:id="rId47"/>
    <p:sldId id="39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94" r:id="rId61"/>
    <p:sldId id="395" r:id="rId62"/>
    <p:sldId id="356" r:id="rId63"/>
    <p:sldId id="357" r:id="rId64"/>
    <p:sldId id="358" r:id="rId65"/>
    <p:sldId id="359" r:id="rId66"/>
    <p:sldId id="366" r:id="rId67"/>
    <p:sldId id="367" r:id="rId68"/>
    <p:sldId id="368" r:id="rId69"/>
    <p:sldId id="369" r:id="rId70"/>
    <p:sldId id="384" r:id="rId71"/>
    <p:sldId id="385" r:id="rId72"/>
    <p:sldId id="386" r:id="rId73"/>
    <p:sldId id="387" r:id="rId74"/>
    <p:sldId id="388" r:id="rId75"/>
    <p:sldId id="389" r:id="rId76"/>
    <p:sldId id="390" r:id="rId77"/>
    <p:sldId id="391" r:id="rId78"/>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76" autoAdjust="0"/>
    <p:restoredTop sz="76463" autoAdjust="0"/>
  </p:normalViewPr>
  <p:slideViewPr>
    <p:cSldViewPr>
      <p:cViewPr varScale="1">
        <p:scale>
          <a:sx n="37" d="100"/>
          <a:sy n="37" d="100"/>
        </p:scale>
        <p:origin x="-96" y="-9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0" d="100"/>
        <a:sy n="400" d="100"/>
      </p:scale>
      <p:origin x="0" y="40824"/>
    </p:cViewPr>
  </p:sorterViewPr>
  <p:notesViewPr>
    <p:cSldViewPr>
      <p:cViewPr varScale="1">
        <p:scale>
          <a:sx n="113" d="100"/>
          <a:sy n="113" d="100"/>
        </p:scale>
        <p:origin x="-1752" y="-108"/>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1C97536-ED8B-4DE6-B1ED-EBBD9D625478}" type="slidenum">
              <a:rPr lang="en-US"/>
              <a:pPr/>
              <a:t>‹#›</a:t>
            </a:fld>
            <a:endParaRPr lang="en-US"/>
          </a:p>
        </p:txBody>
      </p:sp>
    </p:spTree>
    <p:extLst>
      <p:ext uri="{BB962C8B-B14F-4D97-AF65-F5344CB8AC3E}">
        <p14:creationId xmlns:p14="http://schemas.microsoft.com/office/powerpoint/2010/main" xmlns="" val="1926401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5155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5155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155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5155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642A861-E5B5-476A-ADCF-84C8A2BD68EC}" type="slidenum">
              <a:rPr lang="en-US"/>
              <a:pPr/>
              <a:t>‹#›</a:t>
            </a:fld>
            <a:endParaRPr lang="en-US"/>
          </a:p>
        </p:txBody>
      </p:sp>
    </p:spTree>
    <p:extLst>
      <p:ext uri="{BB962C8B-B14F-4D97-AF65-F5344CB8AC3E}">
        <p14:creationId xmlns:p14="http://schemas.microsoft.com/office/powerpoint/2010/main" xmlns="" val="3539040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p>
            <a:fld id="{BA65E726-DF24-4004-81D6-EDBF3A0D2B87}" type="slidenum">
              <a:rPr lang="en-US"/>
              <a:pPr/>
              <a:t>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Make sure you bring in samples of different kinds of feed lines as you are going through this lesson.</a:t>
            </a:r>
          </a:p>
          <a:p>
            <a:pPr eaLnBrk="1" hangingPunct="1"/>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7AD9A874-AFC8-4F7D-8D34-1559B0D36D93}" type="slidenum">
              <a:rPr lang="en-US"/>
              <a:pPr/>
              <a:t>10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This is an opportunity for you to expand on the concept of gain.  Walk your students through how to interpret the antenna radio pattern plots</a:t>
            </a:r>
            <a:r>
              <a:rPr lang="en-US" baseline="0" dirty="0" smtClean="0">
                <a:latin typeface="Times New Roman" pitchFamily="18" charset="0"/>
              </a:rPr>
              <a:t> by using the small VHF Yagi and a receiver to display signal strengths as the antenna is pointed in different directions. A good time to introduce fox-hunting, too!</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dirty="0" smtClean="0">
                <a:latin typeface="Times New Roman" pitchFamily="18" charset="0"/>
              </a:rPr>
              <a:t>Illustrate each point on</a:t>
            </a:r>
            <a:r>
              <a:rPr lang="en-US" baseline="0" dirty="0" smtClean="0">
                <a:latin typeface="Times New Roman" pitchFamily="18" charset="0"/>
              </a:rPr>
              <a:t> a radiation pattern in the HRLM or from an advertiser’s or magazine article’s antenna pattern.</a:t>
            </a:r>
            <a:endParaRPr lang="en-US" dirty="0" smtClean="0">
              <a:latin typeface="Times New Roman" pitchFamily="18" charset="0"/>
            </a:endParaRPr>
          </a:p>
        </p:txBody>
      </p:sp>
      <p:sp>
        <p:nvSpPr>
          <p:cNvPr id="21507" name="Slide Number Placeholder 3"/>
          <p:cNvSpPr>
            <a:spLocks noGrp="1"/>
          </p:cNvSpPr>
          <p:nvPr>
            <p:ph type="sldNum" sz="quarter" idx="5"/>
          </p:nvPr>
        </p:nvSpPr>
        <p:spPr>
          <a:noFill/>
        </p:spPr>
        <p:txBody>
          <a:bodyPr/>
          <a:lstStyle/>
          <a:p>
            <a:fld id="{3822466A-D79D-47BB-952D-BA697B030AE4}"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dirty="0" smtClean="0">
                <a:latin typeface="Times New Roman" pitchFamily="18" charset="0"/>
              </a:rPr>
              <a:t>Reinforce</a:t>
            </a:r>
            <a:r>
              <a:rPr lang="en-US" baseline="0" dirty="0" smtClean="0">
                <a:latin typeface="Times New Roman" pitchFamily="18" charset="0"/>
              </a:rPr>
              <a:t> that azimuth means direction on the surface of the Earth and elevation means angle above the surface of the Earth.</a:t>
            </a:r>
            <a:endParaRPr lang="en-US" dirty="0" smtClean="0">
              <a:latin typeface="Times New Roman" pitchFamily="18" charset="0"/>
            </a:endParaRPr>
          </a:p>
        </p:txBody>
      </p:sp>
      <p:sp>
        <p:nvSpPr>
          <p:cNvPr id="21507" name="Slide Number Placeholder 3"/>
          <p:cNvSpPr>
            <a:spLocks noGrp="1"/>
          </p:cNvSpPr>
          <p:nvPr>
            <p:ph type="sldNum" sz="quarter" idx="5"/>
          </p:nvPr>
        </p:nvSpPr>
        <p:spPr>
          <a:noFill/>
        </p:spPr>
        <p:txBody>
          <a:bodyPr/>
          <a:lstStyle/>
          <a:p>
            <a:fld id="{3822466A-D79D-47BB-952D-BA697B030AE4}"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9459" name="Slide Number Placeholder 3"/>
          <p:cNvSpPr>
            <a:spLocks noGrp="1"/>
          </p:cNvSpPr>
          <p:nvPr>
            <p:ph type="sldNum" sz="quarter" idx="5"/>
          </p:nvPr>
        </p:nvSpPr>
        <p:spPr>
          <a:noFill/>
        </p:spPr>
        <p:txBody>
          <a:bodyPr/>
          <a:lstStyle/>
          <a:p>
            <a:fld id="{38BF3CF3-CBD0-4D66-9EEE-C81C55E45862}"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dirty="0" smtClean="0">
                <a:latin typeface="Times New Roman" pitchFamily="18" charset="0"/>
              </a:rPr>
              <a:t>Show the ratios on a radiation pattern.</a:t>
            </a:r>
          </a:p>
        </p:txBody>
      </p:sp>
      <p:sp>
        <p:nvSpPr>
          <p:cNvPr id="21507" name="Slide Number Placeholder 3"/>
          <p:cNvSpPr>
            <a:spLocks noGrp="1"/>
          </p:cNvSpPr>
          <p:nvPr>
            <p:ph type="sldNum" sz="quarter" idx="5"/>
          </p:nvPr>
        </p:nvSpPr>
        <p:spPr>
          <a:noFill/>
        </p:spPr>
        <p:txBody>
          <a:bodyPr/>
          <a:lstStyle/>
          <a:p>
            <a:fld id="{3822466A-D79D-47BB-952D-BA697B030AE4}"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44662FD4-D65F-4199-8713-A402FED68DAA}" type="slidenum">
              <a:rPr lang="en-US"/>
              <a:pPr/>
              <a:t>15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smtClean="0">
                <a:latin typeface="Times New Roman" pitchFamily="18" charset="0"/>
              </a:rPr>
              <a:t>It would be very helpful to have physical examples of the two basic kinds of feed line.</a:t>
            </a:r>
          </a:p>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44662FD4-D65F-4199-8713-A402FED68DAA}" type="slidenum">
              <a:rPr lang="en-US"/>
              <a:pPr/>
              <a:t>16</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Show what</a:t>
            </a:r>
            <a:r>
              <a:rPr lang="en-US" baseline="0" dirty="0" smtClean="0">
                <a:latin typeface="Times New Roman" pitchFamily="18" charset="0"/>
              </a:rPr>
              <a:t> each word refers to in a coaxial cable.</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4D53F4D7-6CB8-4FEA-AE3D-A55B87EB3A6B}" type="slidenum">
              <a:rPr lang="en-US"/>
              <a:pPr/>
              <a:t>17</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 why coax is so common and emphasize how it can be installed near metal and next to materials.</a:t>
            </a:r>
          </a:p>
          <a:p>
            <a:pPr eaLnBrk="1" hangingPunct="1"/>
            <a:endParaRPr 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50921423-54D3-4AC7-A543-BD7C6359C0E6}" type="slidenum">
              <a:rPr lang="en-US"/>
              <a:pPr/>
              <a:t>18</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 some applications where ladder line is practical, such as a dipole used on multiple bands (really an HF thing).  Note that an impedance</a:t>
            </a:r>
            <a:r>
              <a:rPr lang="en-US" baseline="0" dirty="0" smtClean="0">
                <a:latin typeface="Times New Roman" pitchFamily="18" charset="0"/>
              </a:rPr>
              <a:t> matching unit is required </a:t>
            </a:r>
            <a:r>
              <a:rPr lang="en-US" dirty="0" smtClean="0">
                <a:latin typeface="Times New Roman" pitchFamily="18" charset="0"/>
              </a:rPr>
              <a:t>to transform the feed line impedance to 50 ohms to match the transceiver’s required output impedance..</a:t>
            </a:r>
          </a:p>
          <a:p>
            <a:pPr eaLnBrk="1" hangingPunct="1"/>
            <a:endParaRPr 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ADD982FC-6765-4EA0-B1A4-C584D25B8591}" type="slidenum">
              <a:rPr lang="en-US"/>
              <a:pPr/>
              <a:t>19</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Use the</a:t>
            </a:r>
            <a:r>
              <a:rPr lang="en-US" baseline="0" dirty="0" smtClean="0">
                <a:latin typeface="Times New Roman" pitchFamily="18" charset="0"/>
              </a:rPr>
              <a:t> demo of puffing air through a very thin straw (coffee stirrer) and through a fat straw (milk shake straw) to illustrate the difference in characteristic impedance.</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p>
            <a:fld id="{CB4FEDFB-4AC3-4A80-83C2-8CD4CDC9A248}"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Talk about the whole antenna system, starting from the transmitter and working out to the antenna.</a:t>
            </a:r>
          </a:p>
          <a:p>
            <a:pPr eaLnBrk="1" hangingPunct="1"/>
            <a:endParaRPr lang="en-U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r>
              <a:rPr lang="en-US" dirty="0" smtClean="0">
                <a:latin typeface="Times New Roman" pitchFamily="18" charset="0"/>
              </a:rPr>
              <a:t>Recall the jump</a:t>
            </a:r>
            <a:r>
              <a:rPr lang="en-US" baseline="0" dirty="0" smtClean="0">
                <a:latin typeface="Times New Roman" pitchFamily="18" charset="0"/>
              </a:rPr>
              <a:t> rope demonstration of frequency vs wavelength and the standing waves created when the rope was shaken.</a:t>
            </a:r>
            <a:endParaRPr lang="en-US" dirty="0" smtClean="0">
              <a:latin typeface="Times New Roman" pitchFamily="18" charset="0"/>
            </a:endParaRPr>
          </a:p>
        </p:txBody>
      </p:sp>
      <p:sp>
        <p:nvSpPr>
          <p:cNvPr id="33795" name="Slide Number Placeholder 3"/>
          <p:cNvSpPr>
            <a:spLocks noGrp="1"/>
          </p:cNvSpPr>
          <p:nvPr>
            <p:ph type="sldNum" sz="quarter" idx="5"/>
          </p:nvPr>
        </p:nvSpPr>
        <p:spPr>
          <a:noFill/>
        </p:spPr>
        <p:txBody>
          <a:bodyPr/>
          <a:lstStyle/>
          <a:p>
            <a:fld id="{429A5824-ED79-4450-B8D2-A371008D5E5B}"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33795" name="Slide Number Placeholder 3"/>
          <p:cNvSpPr>
            <a:spLocks noGrp="1"/>
          </p:cNvSpPr>
          <p:nvPr>
            <p:ph type="sldNum" sz="quarter" idx="5"/>
          </p:nvPr>
        </p:nvSpPr>
        <p:spPr>
          <a:noFill/>
        </p:spPr>
        <p:txBody>
          <a:bodyPr/>
          <a:lstStyle/>
          <a:p>
            <a:fld id="{429A5824-ED79-4450-B8D2-A371008D5E5B}"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78DBFD03-2B79-4081-AE7C-4888F200F9C5}" type="slidenum">
              <a:rPr lang="en-US"/>
              <a:pPr/>
              <a:t>22</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78DBFD03-2B79-4081-AE7C-4888F200F9C5}" type="slidenum">
              <a:rPr lang="en-US"/>
              <a:pPr/>
              <a:t>23</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42D8367-409F-4CA3-AE86-9EE6A5D575D5}" type="slidenum">
              <a:rPr lang="en-US"/>
              <a:pPr/>
              <a:t>24</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US" smtClean="0">
                <a:latin typeface="Times New Roman" pitchFamily="18" charset="0"/>
              </a:rPr>
              <a:t>Have an example of an SWR meter on hand to show the students.  You can also discuss how SWR meters are now commonly included as a meter function of a transceiver.</a:t>
            </a:r>
          </a:p>
          <a:p>
            <a:pPr eaLnBrk="1" hangingPunct="1"/>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42D8367-409F-4CA3-AE86-9EE6A5D575D5}" type="slidenum">
              <a:rPr lang="en-US"/>
              <a:pPr/>
              <a:t>25</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Have an example of </a:t>
            </a:r>
            <a:r>
              <a:rPr lang="en-US" dirty="0" smtClean="0">
                <a:latin typeface="Times New Roman" pitchFamily="18" charset="0"/>
              </a:rPr>
              <a:t>a dummy load to show the students.  Note</a:t>
            </a:r>
            <a:r>
              <a:rPr lang="en-US" baseline="0" dirty="0" smtClean="0">
                <a:latin typeface="Times New Roman" pitchFamily="18" charset="0"/>
              </a:rPr>
              <a:t> that it must be able to dissipate the entire power output of the transmitter or amplifier, although it can stand short overloads.</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42D8367-409F-4CA3-AE86-9EE6A5D575D5}" type="slidenum">
              <a:rPr lang="en-US"/>
              <a:pPr/>
              <a:t>26</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26847EDE-3993-47BD-8034-061631CA190B}" type="slidenum">
              <a:rPr lang="en-US"/>
              <a:pPr/>
              <a:t>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Use a small VHF</a:t>
            </a:r>
            <a:r>
              <a:rPr lang="en-US" baseline="0" dirty="0" smtClean="0">
                <a:latin typeface="Times New Roman" pitchFamily="18" charset="0"/>
              </a:rPr>
              <a:t> Yagi to illustrate each word.</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26847EDE-3993-47BD-8034-061631CA190B}" type="slidenum">
              <a:rPr lang="en-US"/>
              <a:pPr/>
              <a:t>4</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Show the parasitic vs driven elements on the VHF Yagi.</a:t>
            </a:r>
          </a:p>
          <a:p>
            <a:pPr eaLnBrk="1" hangingPunct="1"/>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26847EDE-3993-47BD-8034-061631CA190B}" type="slidenum">
              <a:rPr lang="en-US"/>
              <a:pPr/>
              <a:t>5</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Make the analogy to ripples on</a:t>
            </a:r>
            <a:r>
              <a:rPr lang="en-US" baseline="0" dirty="0" smtClean="0">
                <a:latin typeface="Times New Roman" pitchFamily="18" charset="0"/>
              </a:rPr>
              <a:t> the surface of water.  Stress that the current in the antenna determines the frequency of the radiated wave.  Conversely, current in a receiving antenna has the same frequency as that of the received wave.</a:t>
            </a:r>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26847EDE-3993-47BD-8034-061631CA190B}" type="slidenum">
              <a:rPr lang="en-US"/>
              <a:pPr/>
              <a:t>6</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26847EDE-3993-47BD-8034-061631CA190B}" type="slidenum">
              <a:rPr lang="en-US"/>
              <a:pPr/>
              <a:t>7</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Use two pairs of Polaroid sunglasses to illustrate cross-polarization.  Note that light is also an electromagnetic</a:t>
            </a:r>
            <a:r>
              <a:rPr lang="en-US" baseline="0" dirty="0" smtClean="0">
                <a:latin typeface="Times New Roman" pitchFamily="18" charset="0"/>
              </a:rPr>
              <a:t> wave with a much shorter wavelength than radio waves.</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7B26F0E0-FD1C-4606-8716-A7398566D7A7}" type="slidenum">
              <a:rPr lang="en-US"/>
              <a:pPr/>
              <a:t>8</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lnSpc>
                <a:spcPct val="90000"/>
              </a:lnSpc>
            </a:pPr>
            <a:r>
              <a:rPr lang="en-US" dirty="0" smtClean="0">
                <a:latin typeface="Times New Roman" pitchFamily="18" charset="0"/>
              </a:rPr>
              <a:t>Refer</a:t>
            </a:r>
            <a:r>
              <a:rPr lang="en-US" baseline="0" dirty="0" smtClean="0">
                <a:latin typeface="Times New Roman" pitchFamily="18" charset="0"/>
              </a:rPr>
              <a:t> students to the decibel tutorial on the HRLM website.</a:t>
            </a:r>
          </a:p>
          <a:p>
            <a:pPr eaLnBrk="1" hangingPunct="1">
              <a:lnSpc>
                <a:spcPct val="90000"/>
              </a:lnSpc>
            </a:pPr>
            <a:endParaRPr lang="en-US" baseline="0" dirty="0" smtClean="0">
              <a:latin typeface="Times New Roman" pitchFamily="18" charset="0"/>
            </a:endParaRPr>
          </a:p>
          <a:p>
            <a:pPr eaLnBrk="1" hangingPunct="1">
              <a:lnSpc>
                <a:spcPct val="90000"/>
              </a:lnSpc>
            </a:pPr>
            <a:r>
              <a:rPr lang="en-US" dirty="0" smtClean="0">
                <a:latin typeface="Times New Roman" pitchFamily="18" charset="0"/>
              </a:rPr>
              <a:t>The concept of decibels can be a difficult and scary concept for class members not comfortable with math.  Don</a:t>
            </a:r>
            <a:r>
              <a:rPr lang="ja-JP" altLang="en-US" smtClean="0">
                <a:latin typeface="Times New Roman" pitchFamily="18" charset="0"/>
              </a:rPr>
              <a:t>’</a:t>
            </a:r>
            <a:r>
              <a:rPr lang="en-US" altLang="ja-JP" dirty="0" smtClean="0">
                <a:latin typeface="Times New Roman" pitchFamily="18" charset="0"/>
              </a:rPr>
              <a:t>t spend a lot of time on this, just get them used to the use of dB as a way of expressing the gain or comparisons between one antenna and another.  Note that dB values</a:t>
            </a:r>
            <a:r>
              <a:rPr lang="en-US" altLang="ja-JP" baseline="0" dirty="0" smtClean="0">
                <a:latin typeface="Times New Roman" pitchFamily="18" charset="0"/>
              </a:rPr>
              <a:t> always require a reference – “dB with respect to what?” is a good question.</a:t>
            </a:r>
            <a:endParaRPr lang="en-US" altLang="ja-JP" dirty="0" smtClean="0">
              <a:latin typeface="Times New Roman" pitchFamily="18" charset="0"/>
            </a:endParaRPr>
          </a:p>
          <a:p>
            <a:pPr eaLnBrk="1" hangingPunct="1">
              <a:lnSpc>
                <a:spcPct val="90000"/>
              </a:lnSpc>
            </a:pPr>
            <a:endParaRPr lang="en-US" altLang="ja-JP" dirty="0" smtClean="0">
              <a:latin typeface="Times New Roman" pitchFamily="18" charset="0"/>
            </a:endParaRPr>
          </a:p>
          <a:p>
            <a:pPr eaLnBrk="1" hangingPunct="1">
              <a:lnSpc>
                <a:spcPct val="90000"/>
              </a:lnSpc>
            </a:pPr>
            <a:r>
              <a:rPr lang="en-US" altLang="ja-JP" dirty="0" smtClean="0">
                <a:latin typeface="Times New Roman" pitchFamily="18" charset="0"/>
              </a:rPr>
              <a:t>An important specific gain value to remember is 3.  For every 3 dB of gain, the apparent power advantage is doubled (5 watts seems like 10 with 3 dB of gain).  You also could mention that -3 dB is halving the power…10 watts becomes 5 watts when there is a -3 dB of gain (this is significant when students are looking at the performance of the rubber duck antenna versus a ¼ wave whip).  Make a worksheet of all exam questions</a:t>
            </a:r>
            <a:r>
              <a:rPr lang="en-US" altLang="ja-JP" baseline="0" dirty="0" smtClean="0">
                <a:latin typeface="Times New Roman" pitchFamily="18" charset="0"/>
              </a:rPr>
              <a:t> about dB for them to work out.</a:t>
            </a:r>
            <a:endParaRPr lang="en-US" altLang="ja-JP"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7B26F0E0-FD1C-4606-8716-A7398566D7A7}" type="slidenum">
              <a:rPr lang="en-US"/>
              <a:pPr/>
              <a:t>9</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lnSpc>
                <a:spcPct val="90000"/>
              </a:lnSpc>
            </a:pPr>
            <a:r>
              <a:rPr lang="en-US" dirty="0" smtClean="0">
                <a:latin typeface="Times New Roman" pitchFamily="18" charset="0"/>
              </a:rPr>
              <a:t>The concept of gain is an important concept to make sure the students understand.  Gain does not increase the amount of power being transmitted, gain gives the appearance of increased power because the transmitted energy (and received energy) is focused in a specific direction by the antenna elements at the expense of energy that would have been send in other directions.  A good way to illustrate this is to use the balloon </a:t>
            </a:r>
            <a:r>
              <a:rPr lang="en-US" dirty="0" err="1" smtClean="0">
                <a:latin typeface="Times New Roman" pitchFamily="18" charset="0"/>
              </a:rPr>
              <a:t>demonstation</a:t>
            </a:r>
            <a:r>
              <a:rPr lang="en-US" dirty="0" smtClean="0">
                <a:latin typeface="Times New Roman" pitchFamily="18"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401638" indent="-401638">
              <a:buNone/>
              <a:tabLst/>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dirty="0" smtClean="0"/>
              <a:t>2014 Technician License Course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75"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4 </a:t>
            </a:r>
          </a:p>
        </p:txBody>
      </p:sp>
      <p:sp>
        <p:nvSpPr>
          <p:cNvPr id="6146" name="Rectangle 13"/>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r>
              <a:rPr lang="en-US" sz="3200" dirty="0">
                <a:latin typeface="Arial" pitchFamily="34" charset="0"/>
                <a:cs typeface="Arial" pitchFamily="34" charset="0"/>
              </a:rPr>
              <a:t>Lesson Plan Module 9 – </a:t>
            </a:r>
            <a:br>
              <a:rPr lang="en-US" sz="3200" dirty="0">
                <a:latin typeface="Arial" pitchFamily="34" charset="0"/>
                <a:cs typeface="Arial" pitchFamily="34" charset="0"/>
              </a:rPr>
            </a:br>
            <a:r>
              <a:rPr lang="en-US" sz="3200" dirty="0">
                <a:latin typeface="Arial" pitchFamily="34" charset="0"/>
                <a:cs typeface="Arial" pitchFamily="34" charset="0"/>
              </a:rPr>
              <a:t>Antenna Fundamentals, Feed Lines &amp; SWR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Antenna Radiation Patterns</a:t>
            </a:r>
          </a:p>
        </p:txBody>
      </p:sp>
      <p:sp>
        <p:nvSpPr>
          <p:cNvPr id="16386" name="Rectangle 8"/>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dirty="0"/>
              <a:t>Radiation patterns are a way of visualizing antenna performance.</a:t>
            </a:r>
          </a:p>
          <a:p>
            <a:pPr marL="342900" indent="-342900">
              <a:spcBef>
                <a:spcPct val="20000"/>
              </a:spcBef>
              <a:buFontTx/>
              <a:buChar char="•"/>
            </a:pPr>
            <a:r>
              <a:rPr lang="en-US" sz="2800" dirty="0"/>
              <a:t>The further the line is </a:t>
            </a:r>
            <a:r>
              <a:rPr lang="en-US" sz="2800" dirty="0" smtClean="0"/>
              <a:t>from </a:t>
            </a:r>
            <a:r>
              <a:rPr lang="en-US" sz="2800" dirty="0"/>
              <a:t>the center of the graph, the stronger the signal at that point</a:t>
            </a:r>
            <a:r>
              <a:rPr lang="en-US" sz="2800" dirty="0" smtClean="0"/>
              <a:t>.</a:t>
            </a:r>
          </a:p>
          <a:p>
            <a:pPr marL="342900" indent="-342900">
              <a:spcBef>
                <a:spcPct val="20000"/>
              </a:spcBef>
              <a:buFontTx/>
              <a:buChar char="•"/>
            </a:pPr>
            <a:r>
              <a:rPr lang="en-US" sz="2800" spc="-20" dirty="0" smtClean="0"/>
              <a:t>Graph calibrated in </a:t>
            </a:r>
            <a:r>
              <a:rPr lang="en-US" sz="2800" spc="-20" dirty="0" err="1" smtClean="0"/>
              <a:t>dB.</a:t>
            </a:r>
            <a:endParaRPr lang="en-US" sz="2800" spc="-20" dirty="0"/>
          </a:p>
        </p:txBody>
      </p:sp>
      <p:pic>
        <p:nvPicPr>
          <p:cNvPr id="16387" name="Picture 9" descr="ARRL0017"/>
          <p:cNvPicPr>
            <a:picLocks noChangeAspect="1" noChangeArrowheads="1"/>
          </p:cNvPicPr>
          <p:nvPr/>
        </p:nvPicPr>
        <p:blipFill>
          <a:blip r:embed="rId3" cstate="print"/>
          <a:srcRect/>
          <a:stretch>
            <a:fillRect/>
          </a:stretch>
        </p:blipFill>
        <p:spPr bwMode="auto">
          <a:xfrm>
            <a:off x="4572000" y="2209800"/>
            <a:ext cx="3962400" cy="297180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Radiation Pattern Vocabulary</a:t>
            </a:r>
            <a:endParaRPr lang="en-US" sz="4400" dirty="0"/>
          </a:p>
        </p:txBody>
      </p:sp>
      <p:sp>
        <p:nvSpPr>
          <p:cNvPr id="2048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b="1" dirty="0" smtClean="0"/>
              <a:t>Nulls</a:t>
            </a:r>
            <a:r>
              <a:rPr lang="en-US" sz="3200" dirty="0" smtClean="0"/>
              <a:t>: Directions of minimum gain</a:t>
            </a:r>
          </a:p>
          <a:p>
            <a:pPr marL="342900" indent="-342900">
              <a:spcBef>
                <a:spcPct val="20000"/>
              </a:spcBef>
              <a:buFontTx/>
              <a:buChar char="•"/>
            </a:pPr>
            <a:r>
              <a:rPr lang="en-US" sz="3200" b="1" dirty="0" smtClean="0"/>
              <a:t>Lobes</a:t>
            </a:r>
            <a:r>
              <a:rPr lang="en-US" sz="3200" dirty="0" smtClean="0"/>
              <a:t>: Regions between nulls</a:t>
            </a:r>
          </a:p>
          <a:p>
            <a:pPr marL="342900" indent="-342900">
              <a:spcBef>
                <a:spcPct val="20000"/>
              </a:spcBef>
              <a:buFontTx/>
              <a:buChar char="•"/>
            </a:pPr>
            <a:r>
              <a:rPr lang="en-US" sz="3200" b="1" dirty="0" smtClean="0"/>
              <a:t>Main lobe</a:t>
            </a:r>
            <a:r>
              <a:rPr lang="en-US" sz="3200" dirty="0" smtClean="0"/>
              <a:t>: Lobe with highest gain</a:t>
            </a:r>
          </a:p>
          <a:p>
            <a:pPr marL="342900" indent="-342900">
              <a:spcBef>
                <a:spcPct val="20000"/>
              </a:spcBef>
              <a:buFontTx/>
              <a:buChar char="•"/>
            </a:pPr>
            <a:r>
              <a:rPr lang="en-US" sz="3200" b="1" spc="-20" dirty="0" smtClean="0"/>
              <a:t>Side lobe</a:t>
            </a:r>
            <a:r>
              <a:rPr lang="en-US" sz="3200" spc="-20" dirty="0" smtClean="0"/>
              <a:t>: </a:t>
            </a:r>
            <a:r>
              <a:rPr lang="en-US" sz="3200" spc="-20" dirty="0"/>
              <a:t>Any lobe other than </a:t>
            </a:r>
            <a:r>
              <a:rPr lang="en-US" sz="3200" spc="-20" dirty="0" smtClean="0"/>
              <a:t>the main lobe</a:t>
            </a:r>
          </a:p>
          <a:p>
            <a:pPr marL="342900" indent="-342900">
              <a:spcBef>
                <a:spcPct val="20000"/>
              </a:spcBef>
              <a:buFontTx/>
              <a:buChar char="•"/>
            </a:pPr>
            <a:r>
              <a:rPr lang="en-US" sz="3200" b="1" dirty="0" smtClean="0"/>
              <a:t>Forward gain</a:t>
            </a:r>
            <a:r>
              <a:rPr lang="en-US" sz="3200" dirty="0" smtClean="0"/>
              <a:t>: </a:t>
            </a:r>
            <a:r>
              <a:rPr lang="en-US" sz="3200" dirty="0"/>
              <a:t>G</a:t>
            </a:r>
            <a:r>
              <a:rPr lang="en-US" sz="3200" dirty="0" smtClean="0"/>
              <a:t>ain in the direction assigned as forward</a:t>
            </a:r>
            <a:endParaRPr lang="en-US" sz="32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Radiation Pattern Vocabulary</a:t>
            </a:r>
            <a:endParaRPr lang="en-US" sz="4400" dirty="0"/>
          </a:p>
        </p:txBody>
      </p:sp>
      <p:sp>
        <p:nvSpPr>
          <p:cNvPr id="20482" name="Rectangle 5"/>
          <p:cNvSpPr>
            <a:spLocks noChangeArrowheads="1"/>
          </p:cNvSpPr>
          <p:nvPr/>
        </p:nvSpPr>
        <p:spPr bwMode="auto">
          <a:xfrm>
            <a:off x="685800" y="1981200"/>
            <a:ext cx="8001000" cy="4114800"/>
          </a:xfrm>
          <a:prstGeom prst="rect">
            <a:avLst/>
          </a:prstGeom>
          <a:noFill/>
          <a:ln w="9525">
            <a:noFill/>
            <a:miter lim="800000"/>
            <a:headEnd/>
            <a:tailEnd/>
          </a:ln>
        </p:spPr>
        <p:txBody>
          <a:bodyPr/>
          <a:lstStyle/>
          <a:p>
            <a:pPr marL="342900" indent="-342900">
              <a:spcBef>
                <a:spcPct val="20000"/>
              </a:spcBef>
              <a:buFontTx/>
              <a:buChar char="•"/>
            </a:pPr>
            <a:r>
              <a:rPr lang="en-US" sz="3200" b="1" dirty="0" smtClean="0"/>
              <a:t>Azimuth pattern</a:t>
            </a:r>
            <a:r>
              <a:rPr lang="en-US" sz="3200" dirty="0" smtClean="0"/>
              <a:t>: Radiation pattern showing gain in all horizontal directions around the antenna.</a:t>
            </a:r>
          </a:p>
          <a:p>
            <a:pPr marL="342900" indent="-342900">
              <a:spcBef>
                <a:spcPct val="20000"/>
              </a:spcBef>
              <a:buFontTx/>
              <a:buChar char="•"/>
            </a:pPr>
            <a:r>
              <a:rPr lang="en-US" sz="3200" b="1" dirty="0" smtClean="0"/>
              <a:t>Elevation pattern</a:t>
            </a:r>
            <a:r>
              <a:rPr lang="en-US" sz="3200" dirty="0" smtClean="0"/>
              <a:t>: Radiation pattern showing gain at all vertical angles from the antenna.</a:t>
            </a:r>
          </a:p>
          <a:p>
            <a:pPr marL="800100" lvl="1" indent="-342900">
              <a:spcBef>
                <a:spcPct val="20000"/>
              </a:spcBef>
              <a:buFontTx/>
              <a:buChar char="•"/>
            </a:pPr>
            <a:r>
              <a:rPr lang="en-US" sz="2800" dirty="0" smtClean="0"/>
              <a:t>Often restricted to angles above horizontal</a:t>
            </a:r>
            <a:endParaRPr lang="en-US" sz="28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ARRL0017"/>
          <p:cNvPicPr>
            <a:picLocks noChangeAspect="1" noChangeArrowheads="1"/>
          </p:cNvPicPr>
          <p:nvPr/>
        </p:nvPicPr>
        <p:blipFill>
          <a:blip r:embed="rId3" cstate="print"/>
          <a:srcRect/>
          <a:stretch>
            <a:fillRect/>
          </a:stretch>
        </p:blipFill>
        <p:spPr bwMode="auto">
          <a:xfrm>
            <a:off x="685800" y="1600200"/>
            <a:ext cx="4419600" cy="3314700"/>
          </a:xfrm>
          <a:prstGeom prst="rect">
            <a:avLst/>
          </a:prstGeom>
          <a:noFill/>
          <a:ln w="9525">
            <a:noFill/>
            <a:miter lim="800000"/>
            <a:headEnd/>
            <a:tailEnd/>
          </a:ln>
        </p:spPr>
      </p:pic>
      <p:pic>
        <p:nvPicPr>
          <p:cNvPr id="18434" name="Picture 5" descr="ARRL0018"/>
          <p:cNvPicPr>
            <a:picLocks noChangeAspect="1" noChangeArrowheads="1"/>
          </p:cNvPicPr>
          <p:nvPr/>
        </p:nvPicPr>
        <p:blipFill rotWithShape="1">
          <a:blip r:embed="rId4" cstate="print"/>
          <a:srcRect l="10301"/>
          <a:stretch/>
        </p:blipFill>
        <p:spPr bwMode="auto">
          <a:xfrm>
            <a:off x="4874846" y="1600200"/>
            <a:ext cx="3964354" cy="331470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r>
              <a:rPr lang="en-US" smtClean="0"/>
              <a:t>2014 Technician License Course</a:t>
            </a:r>
            <a:endParaRPr lang="en-US"/>
          </a:p>
        </p:txBody>
      </p:sp>
      <p:sp>
        <p:nvSpPr>
          <p:cNvPr id="5" name="Rectangle 4"/>
          <p:cNvSpPr/>
          <p:nvPr/>
        </p:nvSpPr>
        <p:spPr>
          <a:xfrm>
            <a:off x="2362200" y="381000"/>
            <a:ext cx="1710725" cy="1077218"/>
          </a:xfrm>
          <a:prstGeom prst="rect">
            <a:avLst/>
          </a:prstGeom>
        </p:spPr>
        <p:txBody>
          <a:bodyPr wrap="none">
            <a:spAutoFit/>
          </a:bodyPr>
          <a:lstStyle/>
          <a:p>
            <a:pPr algn="ctr"/>
            <a:r>
              <a:rPr lang="en-US" sz="3200" b="1" dirty="0" smtClean="0"/>
              <a:t>Azimuth</a:t>
            </a:r>
          </a:p>
          <a:p>
            <a:pPr algn="ctr"/>
            <a:r>
              <a:rPr lang="en-US" sz="3200" b="1" dirty="0" smtClean="0"/>
              <a:t>Pattern </a:t>
            </a:r>
            <a:endParaRPr lang="en-US" sz="3200" dirty="0"/>
          </a:p>
        </p:txBody>
      </p:sp>
      <p:sp>
        <p:nvSpPr>
          <p:cNvPr id="6" name="Rectangle 5"/>
          <p:cNvSpPr/>
          <p:nvPr/>
        </p:nvSpPr>
        <p:spPr>
          <a:xfrm>
            <a:off x="5722271" y="381000"/>
            <a:ext cx="1848583" cy="1077218"/>
          </a:xfrm>
          <a:prstGeom prst="rect">
            <a:avLst/>
          </a:prstGeom>
        </p:spPr>
        <p:txBody>
          <a:bodyPr wrap="none">
            <a:spAutoFit/>
          </a:bodyPr>
          <a:lstStyle/>
          <a:p>
            <a:pPr algn="ctr"/>
            <a:r>
              <a:rPr lang="en-US" sz="3200" b="1" dirty="0" smtClean="0"/>
              <a:t>Elevation</a:t>
            </a:r>
          </a:p>
          <a:p>
            <a:pPr algn="ctr"/>
            <a:r>
              <a:rPr lang="en-US" sz="3200" b="1" dirty="0" smtClean="0"/>
              <a:t>Pattern </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Radiation Pattern Vocabulary</a:t>
            </a:r>
            <a:endParaRPr lang="en-US" sz="4400" dirty="0"/>
          </a:p>
        </p:txBody>
      </p:sp>
      <p:sp>
        <p:nvSpPr>
          <p:cNvPr id="2048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b="1" dirty="0" smtClean="0"/>
              <a:t>Front-to-back ratio</a:t>
            </a:r>
            <a:r>
              <a:rPr lang="en-US" sz="3200" dirty="0" smtClean="0"/>
              <a:t>: </a:t>
            </a:r>
            <a:r>
              <a:rPr lang="en-US" sz="3200" dirty="0"/>
              <a:t>R</a:t>
            </a:r>
            <a:r>
              <a:rPr lang="en-US" sz="3200" dirty="0" smtClean="0"/>
              <a:t>atio of forward gain to gain in the opposite direction.</a:t>
            </a:r>
          </a:p>
          <a:p>
            <a:pPr marL="342900" indent="-342900">
              <a:spcBef>
                <a:spcPct val="20000"/>
              </a:spcBef>
              <a:buFontTx/>
              <a:buChar char="•"/>
            </a:pPr>
            <a:r>
              <a:rPr lang="en-US" sz="3200" b="1" dirty="0" smtClean="0"/>
              <a:t>Front-to-side ratio</a:t>
            </a:r>
            <a:r>
              <a:rPr lang="en-US" sz="3200" dirty="0" smtClean="0"/>
              <a:t>: Ratio of forward gain to gain at right angles to the forward direction.</a:t>
            </a:r>
          </a:p>
          <a:p>
            <a:pPr marL="342900" indent="-342900">
              <a:spcBef>
                <a:spcPct val="20000"/>
              </a:spcBef>
              <a:buFontTx/>
              <a:buChar char="•"/>
            </a:pPr>
            <a:endParaRPr lang="en-US" sz="3200" b="1"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Feed </a:t>
            </a:r>
            <a:r>
              <a:rPr lang="en-US" sz="4400" dirty="0" smtClean="0"/>
              <a:t>Lines</a:t>
            </a:r>
            <a:endParaRPr lang="en-US" sz="4400" dirty="0"/>
          </a:p>
        </p:txBody>
      </p:sp>
      <p:sp>
        <p:nvSpPr>
          <p:cNvPr id="22530" name="Rectangle 5"/>
          <p:cNvSpPr>
            <a:spLocks noChangeArrowheads="1"/>
          </p:cNvSpPr>
          <p:nvPr/>
        </p:nvSpPr>
        <p:spPr bwMode="auto">
          <a:xfrm>
            <a:off x="685800" y="1600200"/>
            <a:ext cx="7772400" cy="4495800"/>
          </a:xfrm>
          <a:prstGeom prst="rect">
            <a:avLst/>
          </a:prstGeom>
          <a:noFill/>
          <a:ln w="9525">
            <a:noFill/>
            <a:miter lim="800000"/>
            <a:headEnd/>
            <a:tailEnd/>
          </a:ln>
        </p:spPr>
        <p:txBody>
          <a:bodyPr/>
          <a:lstStyle/>
          <a:p>
            <a:pPr marL="342900" indent="-342900">
              <a:spcBef>
                <a:spcPct val="20000"/>
              </a:spcBef>
              <a:buFontTx/>
              <a:buChar char="•"/>
            </a:pPr>
            <a:r>
              <a:rPr lang="en-US" sz="3200" dirty="0"/>
              <a:t>The purpose of the feed line is to </a:t>
            </a:r>
            <a:r>
              <a:rPr lang="en-US" sz="3200" dirty="0" smtClean="0"/>
              <a:t>get RF power from </a:t>
            </a:r>
            <a:r>
              <a:rPr lang="en-US" sz="3200" dirty="0"/>
              <a:t>your station to the antenna.</a:t>
            </a:r>
          </a:p>
          <a:p>
            <a:pPr marL="342900" indent="-342900">
              <a:spcBef>
                <a:spcPct val="20000"/>
              </a:spcBef>
              <a:buFontTx/>
              <a:buChar char="•"/>
            </a:pPr>
            <a:r>
              <a:rPr lang="en-US" sz="3200" dirty="0"/>
              <a:t>Basic feed line </a:t>
            </a:r>
            <a:r>
              <a:rPr lang="en-US" sz="3200" dirty="0" smtClean="0"/>
              <a:t>types</a:t>
            </a:r>
            <a:endParaRPr lang="en-US" sz="3200" dirty="0"/>
          </a:p>
          <a:p>
            <a:pPr marL="742950" lvl="1" indent="-285750">
              <a:spcBef>
                <a:spcPct val="20000"/>
              </a:spcBef>
              <a:buFontTx/>
              <a:buChar char="–"/>
            </a:pPr>
            <a:r>
              <a:rPr lang="en-US" sz="2800" i="1" dirty="0"/>
              <a:t>Coaxial cable </a:t>
            </a:r>
            <a:r>
              <a:rPr lang="en-US" sz="2800" dirty="0"/>
              <a:t>(coax</a:t>
            </a:r>
            <a:r>
              <a:rPr lang="en-US" sz="2800" dirty="0" smtClean="0"/>
              <a:t>)</a:t>
            </a:r>
            <a:endParaRPr lang="en-US" sz="2800" dirty="0"/>
          </a:p>
          <a:p>
            <a:pPr marL="742950" lvl="1" indent="-285750">
              <a:spcBef>
                <a:spcPct val="20000"/>
              </a:spcBef>
              <a:buFontTx/>
              <a:buChar char="–"/>
            </a:pPr>
            <a:r>
              <a:rPr lang="en-US" sz="2800" i="1" dirty="0"/>
              <a:t>Open-wire </a:t>
            </a:r>
            <a:r>
              <a:rPr lang="en-US" sz="2800" i="1" dirty="0" smtClean="0"/>
              <a:t>line </a:t>
            </a:r>
            <a:r>
              <a:rPr lang="en-US" sz="2800" dirty="0" smtClean="0"/>
              <a:t>(OWL) also called ladder line or window line</a:t>
            </a:r>
            <a:endParaRPr lang="en-US" sz="2800" dirty="0"/>
          </a:p>
          <a:p>
            <a:pPr marL="342900" indent="-342900">
              <a:spcBef>
                <a:spcPct val="20000"/>
              </a:spcBef>
              <a:buFontTx/>
              <a:buChar char="•"/>
            </a:pPr>
            <a:r>
              <a:rPr lang="en-US" sz="3200" dirty="0" smtClean="0"/>
              <a:t>Power lost as heat in the feed line is called </a:t>
            </a:r>
            <a:r>
              <a:rPr lang="en-US" sz="3200" i="1" dirty="0" smtClean="0"/>
              <a:t>loss</a:t>
            </a:r>
            <a:r>
              <a:rPr lang="en-US" sz="3200" dirty="0" smtClean="0"/>
              <a:t> and it increases with frequency.</a:t>
            </a: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Feed </a:t>
            </a:r>
            <a:r>
              <a:rPr lang="en-US" sz="4400" dirty="0" smtClean="0"/>
              <a:t>Line Vocabulary</a:t>
            </a:r>
            <a:endParaRPr lang="en-US" sz="4400" dirty="0"/>
          </a:p>
        </p:txBody>
      </p:sp>
      <p:sp>
        <p:nvSpPr>
          <p:cNvPr id="22530" name="Rectangle 5"/>
          <p:cNvSpPr>
            <a:spLocks noChangeArrowheads="1"/>
          </p:cNvSpPr>
          <p:nvPr/>
        </p:nvSpPr>
        <p:spPr bwMode="auto">
          <a:xfrm>
            <a:off x="685800" y="1524000"/>
            <a:ext cx="7772400" cy="4419600"/>
          </a:xfrm>
          <a:prstGeom prst="rect">
            <a:avLst/>
          </a:prstGeom>
          <a:noFill/>
          <a:ln w="9525">
            <a:noFill/>
            <a:miter lim="800000"/>
            <a:headEnd/>
            <a:tailEnd/>
          </a:ln>
        </p:spPr>
        <p:txBody>
          <a:bodyPr/>
          <a:lstStyle/>
          <a:p>
            <a:pPr marL="342900" indent="-342900">
              <a:spcBef>
                <a:spcPct val="20000"/>
              </a:spcBef>
              <a:buFontTx/>
              <a:buChar char="•"/>
            </a:pPr>
            <a:r>
              <a:rPr lang="en-US" sz="3200" b="1" dirty="0" smtClean="0"/>
              <a:t>Center conductor</a:t>
            </a:r>
            <a:r>
              <a:rPr lang="en-US" sz="3200" dirty="0" smtClean="0"/>
              <a:t>: </a:t>
            </a:r>
            <a:r>
              <a:rPr lang="en-US" sz="3200" dirty="0"/>
              <a:t>C</a:t>
            </a:r>
            <a:r>
              <a:rPr lang="en-US" sz="3200" dirty="0" smtClean="0"/>
              <a:t>entral wire</a:t>
            </a:r>
          </a:p>
          <a:p>
            <a:pPr marL="342900" indent="-342900">
              <a:spcBef>
                <a:spcPct val="20000"/>
              </a:spcBef>
              <a:buFontTx/>
              <a:buChar char="•"/>
            </a:pPr>
            <a:r>
              <a:rPr lang="en-US" sz="3200" b="1" dirty="0" smtClean="0"/>
              <a:t>Dielectric</a:t>
            </a:r>
            <a:r>
              <a:rPr lang="en-US" sz="3200" dirty="0" smtClean="0"/>
              <a:t>: Insulation surrounding center conductor</a:t>
            </a:r>
          </a:p>
          <a:p>
            <a:pPr marL="342900" indent="-342900">
              <a:spcBef>
                <a:spcPct val="20000"/>
              </a:spcBef>
              <a:buFontTx/>
              <a:buChar char="•"/>
            </a:pPr>
            <a:r>
              <a:rPr lang="en-US" sz="3200" b="1" dirty="0" smtClean="0"/>
              <a:t>Shield</a:t>
            </a:r>
            <a:r>
              <a:rPr lang="en-US" sz="3200" dirty="0" smtClean="0"/>
              <a:t>: Braid or foil surrounding dielectric</a:t>
            </a:r>
          </a:p>
          <a:p>
            <a:pPr marL="342900" indent="-342900">
              <a:spcBef>
                <a:spcPct val="20000"/>
              </a:spcBef>
              <a:buFontTx/>
              <a:buChar char="•"/>
            </a:pPr>
            <a:r>
              <a:rPr lang="en-US" sz="3200" b="1" dirty="0" smtClean="0"/>
              <a:t>Jacket</a:t>
            </a:r>
            <a:r>
              <a:rPr lang="en-US" sz="3200" dirty="0" smtClean="0"/>
              <a:t>: Protective outer plastic coating</a:t>
            </a:r>
          </a:p>
          <a:p>
            <a:pPr marL="342900" indent="-342900">
              <a:spcBef>
                <a:spcPct val="20000"/>
              </a:spcBef>
              <a:buFontTx/>
              <a:buChar char="•"/>
            </a:pPr>
            <a:r>
              <a:rPr lang="en-US" sz="3200" b="1" dirty="0" smtClean="0"/>
              <a:t>Forward (reflected) power</a:t>
            </a:r>
            <a:r>
              <a:rPr lang="en-US" sz="3200" dirty="0" smtClean="0"/>
              <a:t>: RF power traveling toward (away from) a load such as an antenna</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Coaxial Cable</a:t>
            </a:r>
            <a:endParaRPr lang="en-US" sz="4400" dirty="0"/>
          </a:p>
        </p:txBody>
      </p:sp>
      <p:sp>
        <p:nvSpPr>
          <p:cNvPr id="24578" name="Rectangle 5"/>
          <p:cNvSpPr>
            <a:spLocks noChangeArrowheads="1"/>
          </p:cNvSpPr>
          <p:nvPr/>
        </p:nvSpPr>
        <p:spPr bwMode="auto">
          <a:xfrm>
            <a:off x="457200" y="1676400"/>
            <a:ext cx="41910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t>Most common feed </a:t>
            </a:r>
            <a:r>
              <a:rPr lang="en-US" sz="2800" dirty="0" smtClean="0"/>
              <a:t>line</a:t>
            </a:r>
            <a:endParaRPr lang="en-US" sz="2800" dirty="0"/>
          </a:p>
          <a:p>
            <a:pPr marL="342900" indent="-342900">
              <a:lnSpc>
                <a:spcPct val="90000"/>
              </a:lnSpc>
              <a:spcBef>
                <a:spcPct val="20000"/>
              </a:spcBef>
              <a:buFontTx/>
              <a:buChar char="•"/>
            </a:pPr>
            <a:r>
              <a:rPr lang="en-US" sz="2800" dirty="0"/>
              <a:t>Easy to </a:t>
            </a:r>
            <a:r>
              <a:rPr lang="en-US" sz="2800" dirty="0" smtClean="0"/>
              <a:t>use</a:t>
            </a:r>
            <a:endParaRPr lang="en-US" sz="2800" dirty="0"/>
          </a:p>
          <a:p>
            <a:pPr marL="342900" indent="-342900">
              <a:lnSpc>
                <a:spcPct val="90000"/>
              </a:lnSpc>
              <a:spcBef>
                <a:spcPct val="20000"/>
              </a:spcBef>
              <a:buFontTx/>
              <a:buChar char="•"/>
            </a:pPr>
            <a:r>
              <a:rPr lang="en-US" sz="2800" dirty="0" smtClean="0"/>
              <a:t>Not affected by nearby materials</a:t>
            </a:r>
            <a:endParaRPr lang="en-US" sz="2800" dirty="0"/>
          </a:p>
          <a:p>
            <a:pPr marL="342900" indent="-342900">
              <a:lnSpc>
                <a:spcPct val="90000"/>
              </a:lnSpc>
              <a:spcBef>
                <a:spcPct val="20000"/>
              </a:spcBef>
              <a:buFontTx/>
              <a:buChar char="•"/>
            </a:pPr>
            <a:r>
              <a:rPr lang="en-US" sz="2800" dirty="0" smtClean="0"/>
              <a:t>Has higher loss than open-wire line at most frequencies</a:t>
            </a:r>
          </a:p>
          <a:p>
            <a:pPr marL="342900" indent="-342900">
              <a:lnSpc>
                <a:spcPct val="90000"/>
              </a:lnSpc>
              <a:spcBef>
                <a:spcPct val="20000"/>
              </a:spcBef>
              <a:buFontTx/>
              <a:buChar char="•"/>
            </a:pPr>
            <a:r>
              <a:rPr lang="en-US" sz="2800" dirty="0" smtClean="0"/>
              <a:t>Air-insulated “hard line” has lowest loss</a:t>
            </a:r>
            <a:endParaRPr lang="en-US" sz="2800" dirty="0"/>
          </a:p>
        </p:txBody>
      </p:sp>
      <p:pic>
        <p:nvPicPr>
          <p:cNvPr id="24579" name="Picture 6"/>
          <p:cNvPicPr>
            <a:picLocks noChangeAspect="1" noChangeArrowheads="1"/>
          </p:cNvPicPr>
          <p:nvPr/>
        </p:nvPicPr>
        <p:blipFill>
          <a:blip r:embed="rId3" cstate="print"/>
          <a:srcRect l="2376" r="674"/>
          <a:stretch>
            <a:fillRect/>
          </a:stretch>
        </p:blipFill>
        <p:spPr bwMode="auto">
          <a:xfrm>
            <a:off x="4495800" y="2667000"/>
            <a:ext cx="4222750" cy="2092325"/>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Open-Wire Line</a:t>
            </a:r>
            <a:endParaRPr lang="en-US" sz="4400" dirty="0"/>
          </a:p>
        </p:txBody>
      </p:sp>
      <p:sp>
        <p:nvSpPr>
          <p:cNvPr id="26626" name="Rectangle 5"/>
          <p:cNvSpPr>
            <a:spLocks noChangeArrowheads="1"/>
          </p:cNvSpPr>
          <p:nvPr/>
        </p:nvSpPr>
        <p:spPr bwMode="auto">
          <a:xfrm>
            <a:off x="685800" y="1828800"/>
            <a:ext cx="3810000" cy="4114800"/>
          </a:xfrm>
          <a:prstGeom prst="rect">
            <a:avLst/>
          </a:prstGeom>
          <a:noFill/>
          <a:ln w="9525">
            <a:noFill/>
            <a:miter lim="800000"/>
            <a:headEnd/>
            <a:tailEnd/>
          </a:ln>
        </p:spPr>
        <p:txBody>
          <a:bodyPr/>
          <a:lstStyle/>
          <a:p>
            <a:pPr marL="342900" indent="-342900">
              <a:spcBef>
                <a:spcPct val="20000"/>
              </a:spcBef>
              <a:buFontTx/>
              <a:buChar char="•"/>
            </a:pPr>
            <a:r>
              <a:rPr lang="en-US" dirty="0" smtClean="0"/>
              <a:t>Lighter and less expensive than coax</a:t>
            </a:r>
            <a:endParaRPr lang="en-US" dirty="0"/>
          </a:p>
          <a:p>
            <a:pPr marL="342900" indent="-342900">
              <a:spcBef>
                <a:spcPct val="20000"/>
              </a:spcBef>
              <a:buFontTx/>
              <a:buChar char="•"/>
            </a:pPr>
            <a:r>
              <a:rPr lang="en-US" dirty="0" smtClean="0"/>
              <a:t>Has lower loss than coax at most frequencies</a:t>
            </a:r>
          </a:p>
          <a:p>
            <a:pPr marL="342900" indent="-342900">
              <a:spcBef>
                <a:spcPct val="20000"/>
              </a:spcBef>
              <a:buFontTx/>
              <a:buChar char="•"/>
            </a:pPr>
            <a:r>
              <a:rPr lang="en-US" dirty="0" smtClean="0"/>
              <a:t>More difficult to use since it is affected by nearby materials</a:t>
            </a:r>
          </a:p>
          <a:p>
            <a:pPr marL="342900" indent="-342900">
              <a:spcBef>
                <a:spcPct val="20000"/>
              </a:spcBef>
              <a:buFontTx/>
              <a:buChar char="•"/>
            </a:pPr>
            <a:r>
              <a:rPr lang="en-US" dirty="0" smtClean="0"/>
              <a:t>Requires impedance matching equipment to use with most transceivers</a:t>
            </a:r>
            <a:endParaRPr lang="en-US" dirty="0"/>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pic>
        <p:nvPicPr>
          <p:cNvPr id="26628" name="Picture 4"/>
          <p:cNvPicPr>
            <a:picLocks noChangeAspect="1" noChangeArrowheads="1"/>
          </p:cNvPicPr>
          <p:nvPr/>
        </p:nvPicPr>
        <p:blipFill rotWithShape="1">
          <a:blip r:embed="rId3" cstate="print"/>
          <a:srcRect l="-1878" t="-3435" r="-1878" b="-3435"/>
          <a:stretch/>
        </p:blipFill>
        <p:spPr bwMode="auto">
          <a:xfrm>
            <a:off x="4491892" y="2498100"/>
            <a:ext cx="4427416" cy="2884746"/>
          </a:xfrm>
          <a:prstGeom prst="rect">
            <a:avLst/>
          </a:prstGeom>
          <a:solidFill>
            <a:schemeClr val="bg1"/>
          </a:solid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Characteristic Impedance</a:t>
            </a:r>
            <a:endParaRPr lang="en-US" sz="4400" dirty="0"/>
          </a:p>
        </p:txBody>
      </p:sp>
      <p:sp>
        <p:nvSpPr>
          <p:cNvPr id="28674" name="Rectangle 5"/>
          <p:cNvSpPr>
            <a:spLocks noChangeArrowheads="1"/>
          </p:cNvSpPr>
          <p:nvPr/>
        </p:nvSpPr>
        <p:spPr bwMode="auto">
          <a:xfrm>
            <a:off x="685800" y="19050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The impedance presented to a wave traveling through a feed line</a:t>
            </a:r>
            <a:endParaRPr lang="en-US" sz="3200" dirty="0"/>
          </a:p>
          <a:p>
            <a:pPr marL="342900" indent="-342900">
              <a:spcBef>
                <a:spcPct val="20000"/>
              </a:spcBef>
              <a:buFontTx/>
              <a:buChar char="•"/>
            </a:pPr>
            <a:r>
              <a:rPr lang="en-US" sz="3200" dirty="0" smtClean="0"/>
              <a:t>Given in ohms (</a:t>
            </a:r>
            <a:r>
              <a:rPr lang="el-GR" sz="3200" dirty="0" smtClean="0">
                <a:latin typeface="Times New Roman"/>
                <a:cs typeface="Times New Roman"/>
              </a:rPr>
              <a:t>Ω</a:t>
            </a:r>
            <a:r>
              <a:rPr lang="en-US" sz="3200" dirty="0" smtClean="0">
                <a:latin typeface="Times New Roman"/>
                <a:cs typeface="Times New Roman"/>
              </a:rPr>
              <a:t>), symbolized as </a:t>
            </a:r>
            <a:r>
              <a:rPr lang="en-US" sz="3200" i="1" dirty="0" smtClean="0">
                <a:latin typeface="Times New Roman"/>
                <a:cs typeface="Times New Roman"/>
              </a:rPr>
              <a:t>Z</a:t>
            </a:r>
            <a:r>
              <a:rPr lang="en-US" sz="3200" i="1" baseline="-25000" dirty="0" smtClean="0">
                <a:latin typeface="Times New Roman"/>
                <a:cs typeface="Times New Roman"/>
              </a:rPr>
              <a:t>0</a:t>
            </a:r>
            <a:endParaRPr lang="en-US" sz="3200" dirty="0"/>
          </a:p>
          <a:p>
            <a:pPr marL="342900" indent="-342900">
              <a:spcBef>
                <a:spcPct val="20000"/>
              </a:spcBef>
              <a:buFontTx/>
              <a:buChar char="•"/>
            </a:pPr>
            <a:r>
              <a:rPr lang="en-US" sz="3200" dirty="0"/>
              <a:t>Depends </a:t>
            </a:r>
            <a:r>
              <a:rPr lang="en-US" sz="3200" dirty="0" smtClean="0"/>
              <a:t>on</a:t>
            </a:r>
            <a:r>
              <a:rPr lang="en-US" sz="3200" dirty="0"/>
              <a:t> </a:t>
            </a:r>
            <a:r>
              <a:rPr lang="en-US" sz="3200" dirty="0" smtClean="0"/>
              <a:t>how the feed line is constructed and what materials are used</a:t>
            </a:r>
          </a:p>
          <a:p>
            <a:pPr marL="800100" lvl="1" indent="-342900">
              <a:spcBef>
                <a:spcPct val="20000"/>
              </a:spcBef>
              <a:buFontTx/>
              <a:buChar char="•"/>
            </a:pPr>
            <a:r>
              <a:rPr lang="en-US" sz="3200" dirty="0" smtClean="0"/>
              <a:t>Coax: 50 and 75 </a:t>
            </a:r>
            <a:r>
              <a:rPr lang="el-GR" sz="3200" dirty="0" smtClean="0">
                <a:latin typeface="Times New Roman"/>
                <a:cs typeface="Times New Roman"/>
              </a:rPr>
              <a:t>Ω</a:t>
            </a:r>
            <a:endParaRPr lang="en-US" sz="3200" dirty="0" smtClean="0">
              <a:latin typeface="Times New Roman"/>
              <a:cs typeface="Times New Roman"/>
            </a:endParaRPr>
          </a:p>
          <a:p>
            <a:pPr marL="800100" lvl="1" indent="-342900">
              <a:spcBef>
                <a:spcPct val="20000"/>
              </a:spcBef>
              <a:buFontTx/>
              <a:buChar char="•"/>
            </a:pPr>
            <a:r>
              <a:rPr lang="en-US" sz="3200" dirty="0" smtClean="0">
                <a:latin typeface="Times New Roman"/>
                <a:cs typeface="Times New Roman"/>
              </a:rPr>
              <a:t>OWL: 300, 450, and 600 </a:t>
            </a:r>
            <a:r>
              <a:rPr lang="el-GR" sz="3200" dirty="0" smtClean="0">
                <a:latin typeface="Times New Roman"/>
                <a:cs typeface="Times New Roman"/>
              </a:rPr>
              <a:t>Ω</a:t>
            </a:r>
            <a:endParaRPr lang="en-US" sz="32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The Antenna System</a:t>
            </a:r>
          </a:p>
        </p:txBody>
      </p:sp>
      <p:sp>
        <p:nvSpPr>
          <p:cNvPr id="8194" name="Rectangle 8"/>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b="1" dirty="0"/>
              <a:t>Antenna</a:t>
            </a:r>
            <a:r>
              <a:rPr lang="en-US" sz="3200" dirty="0"/>
              <a:t>: </a:t>
            </a:r>
            <a:r>
              <a:rPr lang="en-US" sz="3200" dirty="0" smtClean="0"/>
              <a:t>Transforms current into radio waves (transmit) and vice versa (receive).</a:t>
            </a:r>
            <a:endParaRPr lang="en-US" sz="3200" dirty="0"/>
          </a:p>
          <a:p>
            <a:pPr marL="342900" indent="-342900">
              <a:spcBef>
                <a:spcPct val="20000"/>
              </a:spcBef>
              <a:buFontTx/>
              <a:buChar char="•"/>
            </a:pPr>
            <a:r>
              <a:rPr lang="en-US" sz="3200" b="1" dirty="0" smtClean="0"/>
              <a:t>Feed </a:t>
            </a:r>
            <a:r>
              <a:rPr lang="en-US" sz="3200" b="1" dirty="0"/>
              <a:t>line</a:t>
            </a:r>
            <a:r>
              <a:rPr lang="en-US" sz="3200" dirty="0"/>
              <a:t>: Connects your station to the antenna.</a:t>
            </a:r>
          </a:p>
          <a:p>
            <a:pPr marL="342900" indent="-342900">
              <a:spcBef>
                <a:spcPct val="20000"/>
              </a:spcBef>
              <a:buFontTx/>
              <a:buChar char="•"/>
            </a:pPr>
            <a:r>
              <a:rPr lang="en-US" sz="3200" b="1" dirty="0"/>
              <a:t>Test and matching equipment</a:t>
            </a:r>
            <a:r>
              <a:rPr lang="en-US" sz="3200" dirty="0"/>
              <a:t>: Allows you to monitor </a:t>
            </a:r>
            <a:r>
              <a:rPr lang="en-US" sz="3200" dirty="0" smtClean="0"/>
              <a:t>and optimize antenna system performance.</a:t>
            </a:r>
            <a:endParaRPr lang="en-US" sz="32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Standing Wave Ratio (SWR)</a:t>
            </a:r>
          </a:p>
        </p:txBody>
      </p:sp>
      <p:sp>
        <p:nvSpPr>
          <p:cNvPr id="136197" name="Rectangle 5"/>
          <p:cNvSpPr>
            <a:spLocks noChangeArrowheads="1"/>
          </p:cNvSpPr>
          <p:nvPr/>
        </p:nvSpPr>
        <p:spPr bwMode="auto">
          <a:xfrm>
            <a:off x="685800" y="1752600"/>
            <a:ext cx="8077200" cy="38862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3200" dirty="0"/>
              <a:t>If the </a:t>
            </a:r>
            <a:r>
              <a:rPr lang="en-US" sz="3200" dirty="0" smtClean="0"/>
              <a:t>antenna feed point </a:t>
            </a:r>
            <a:r>
              <a:rPr lang="en-US" sz="3200" dirty="0"/>
              <a:t>and feed line </a:t>
            </a:r>
            <a:r>
              <a:rPr lang="en-US" sz="3200" dirty="0" smtClean="0"/>
              <a:t>impedances are </a:t>
            </a:r>
            <a:r>
              <a:rPr lang="en-US" sz="3200" dirty="0"/>
              <a:t>not </a:t>
            </a:r>
            <a:r>
              <a:rPr lang="en-US" sz="3200" dirty="0" smtClean="0"/>
              <a:t>identical, </a:t>
            </a:r>
            <a:r>
              <a:rPr lang="en-US" sz="3200" dirty="0"/>
              <a:t>some RF </a:t>
            </a:r>
            <a:r>
              <a:rPr lang="en-US" sz="3200" dirty="0" smtClean="0"/>
              <a:t>power is reflected back toward the transmitter.</a:t>
            </a:r>
          </a:p>
          <a:p>
            <a:pPr marL="800100" lvl="1" indent="-342900">
              <a:lnSpc>
                <a:spcPct val="90000"/>
              </a:lnSpc>
              <a:spcBef>
                <a:spcPct val="20000"/>
              </a:spcBef>
              <a:buFontTx/>
              <a:buChar char="•"/>
            </a:pPr>
            <a:r>
              <a:rPr lang="en-US" sz="2800" dirty="0" smtClean="0"/>
              <a:t>Called a </a:t>
            </a:r>
            <a:r>
              <a:rPr lang="en-US" sz="2800" i="1" dirty="0" smtClean="0"/>
              <a:t>mismatch</a:t>
            </a:r>
          </a:p>
          <a:p>
            <a:pPr marL="800100" lvl="1" indent="-342900">
              <a:lnSpc>
                <a:spcPct val="90000"/>
              </a:lnSpc>
              <a:spcBef>
                <a:spcPct val="20000"/>
              </a:spcBef>
              <a:buFontTx/>
              <a:buChar char="•"/>
            </a:pPr>
            <a:r>
              <a:rPr lang="en-US" sz="2800" dirty="0" smtClean="0"/>
              <a:t>Forward and r</a:t>
            </a:r>
            <a:r>
              <a:rPr lang="en-US" sz="2800" dirty="0" smtClean="0"/>
              <a:t>eflected waves create </a:t>
            </a:r>
            <a:r>
              <a:rPr lang="en-US" sz="2800" dirty="0" smtClean="0"/>
              <a:t>a pattern of </a:t>
            </a:r>
            <a:r>
              <a:rPr lang="en-US" sz="2800" i="1" dirty="0" smtClean="0"/>
              <a:t>standing waves</a:t>
            </a:r>
            <a:r>
              <a:rPr lang="en-US" sz="2800" dirty="0" smtClean="0"/>
              <a:t> of voltage and current in the </a:t>
            </a:r>
            <a:r>
              <a:rPr lang="en-US" sz="2800" dirty="0" smtClean="0"/>
              <a:t>line</a:t>
            </a:r>
            <a:endParaRPr lang="en-US" sz="2800" dirty="0" smtClean="0"/>
          </a:p>
          <a:p>
            <a:pPr marL="800100" lvl="1" indent="-342900">
              <a:lnSpc>
                <a:spcPct val="90000"/>
              </a:lnSpc>
              <a:spcBef>
                <a:spcPct val="20000"/>
              </a:spcBef>
              <a:buFontTx/>
              <a:buChar char="•"/>
            </a:pPr>
            <a:r>
              <a:rPr lang="en-US" sz="2800" dirty="0" smtClean="0"/>
              <a:t>SWR is the ratio of standing wave max to min</a:t>
            </a:r>
          </a:p>
          <a:p>
            <a:pPr marL="342900" indent="-342900">
              <a:lnSpc>
                <a:spcPct val="90000"/>
              </a:lnSpc>
              <a:spcBef>
                <a:spcPct val="20000"/>
              </a:spcBef>
              <a:buFontTx/>
              <a:buChar char="•"/>
            </a:pPr>
            <a:r>
              <a:rPr lang="en-US" sz="2800" dirty="0" smtClean="0"/>
              <a:t>Measured with an </a:t>
            </a:r>
            <a:r>
              <a:rPr lang="en-US" sz="2800" i="1" dirty="0" smtClean="0"/>
              <a:t>SWR meter</a:t>
            </a:r>
            <a:r>
              <a:rPr lang="en-US" sz="2800" dirty="0" smtClean="0"/>
              <a:t> or </a:t>
            </a:r>
            <a:r>
              <a:rPr lang="en-US" sz="2800" i="1" dirty="0" smtClean="0"/>
              <a:t>SWR bridge.</a:t>
            </a:r>
            <a:endParaRPr lang="en-US" sz="2800" dirty="0" smtClean="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Standing Wave Ratio (SWR)</a:t>
            </a:r>
          </a:p>
        </p:txBody>
      </p:sp>
      <p:sp>
        <p:nvSpPr>
          <p:cNvPr id="136197" name="Rectangle 5"/>
          <p:cNvSpPr>
            <a:spLocks noChangeArrowheads="1"/>
          </p:cNvSpPr>
          <p:nvPr/>
        </p:nvSpPr>
        <p:spPr bwMode="auto">
          <a:xfrm>
            <a:off x="685800" y="1752600"/>
            <a:ext cx="8077200" cy="41910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3200" dirty="0" smtClean="0"/>
              <a:t>Reflected power is re-reflected at the transmitter and bounces back and forth.</a:t>
            </a:r>
          </a:p>
          <a:p>
            <a:pPr marL="800100" lvl="1" indent="-342900">
              <a:lnSpc>
                <a:spcPct val="90000"/>
              </a:lnSpc>
              <a:spcBef>
                <a:spcPct val="20000"/>
              </a:spcBef>
              <a:buFontTx/>
              <a:buChar char="•"/>
            </a:pPr>
            <a:r>
              <a:rPr lang="en-US" sz="2800" dirty="0" smtClean="0"/>
              <a:t>Some RF power is lost as heat on each trip back and forth through the feed line</a:t>
            </a:r>
          </a:p>
          <a:p>
            <a:pPr marL="800100" lvl="1" indent="-342900">
              <a:lnSpc>
                <a:spcPct val="90000"/>
              </a:lnSpc>
              <a:spcBef>
                <a:spcPct val="20000"/>
              </a:spcBef>
              <a:buFontTx/>
              <a:buChar char="•"/>
            </a:pPr>
            <a:r>
              <a:rPr lang="en-US" sz="2800" dirty="0" smtClean="0"/>
              <a:t>All RF power is eventually lost as heat or transferred to the antenna or load</a:t>
            </a:r>
          </a:p>
          <a:p>
            <a:pPr marL="342900" indent="-342900">
              <a:lnSpc>
                <a:spcPct val="90000"/>
              </a:lnSpc>
              <a:spcBef>
                <a:spcPct val="20000"/>
              </a:spcBef>
              <a:buFontTx/>
              <a:buChar char="•"/>
            </a:pPr>
            <a:r>
              <a:rPr lang="en-US" sz="3200" dirty="0" smtClean="0"/>
              <a:t>High SWR means more reflections and more loss of RF power (less transferred to the antenna or load).</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Nothing Is Perfect</a:t>
            </a:r>
          </a:p>
        </p:txBody>
      </p:sp>
      <p:sp>
        <p:nvSpPr>
          <p:cNvPr id="33794" name="Rectangle 5"/>
          <p:cNvSpPr>
            <a:spLocks noChangeArrowheads="1"/>
          </p:cNvSpPr>
          <p:nvPr/>
        </p:nvSpPr>
        <p:spPr bwMode="auto">
          <a:xfrm>
            <a:off x="685800" y="1752600"/>
            <a:ext cx="77724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80000"/>
              </a:lnSpc>
              <a:spcBef>
                <a:spcPts val="1000"/>
              </a:spcBef>
              <a:buFontTx/>
              <a:buChar char="•"/>
              <a:defRPr/>
            </a:pPr>
            <a:r>
              <a:rPr lang="en-US" sz="3200" dirty="0"/>
              <a:t>SWR equals the ratio of feed point (or </a:t>
            </a:r>
            <a:r>
              <a:rPr lang="en-US" sz="3200" i="1" dirty="0"/>
              <a:t>load</a:t>
            </a:r>
            <a:r>
              <a:rPr lang="en-US" sz="3200" dirty="0"/>
              <a:t>) and feed line impedance, whichever is greater than 1 (SWR always greater than 1:1</a:t>
            </a:r>
            <a:r>
              <a:rPr lang="en-US" sz="3200" dirty="0" smtClean="0"/>
              <a:t>).</a:t>
            </a:r>
            <a:endParaRPr lang="en-US" sz="3200" dirty="0"/>
          </a:p>
          <a:p>
            <a:pPr marL="342900" indent="-342900">
              <a:lnSpc>
                <a:spcPct val="80000"/>
              </a:lnSpc>
              <a:spcBef>
                <a:spcPts val="1000"/>
              </a:spcBef>
              <a:buFontTx/>
              <a:buChar char="•"/>
              <a:defRPr/>
            </a:pPr>
            <a:r>
              <a:rPr lang="en-US" sz="3200" dirty="0" smtClean="0">
                <a:latin typeface="Times New Roman" charset="0"/>
                <a:ea typeface="ＭＳ Ｐゴシック" charset="0"/>
                <a:cs typeface="ＭＳ Ｐゴシック" charset="0"/>
              </a:rPr>
              <a:t>What </a:t>
            </a:r>
            <a:r>
              <a:rPr lang="en-US" sz="3200" dirty="0">
                <a:latin typeface="Times New Roman" charset="0"/>
                <a:ea typeface="ＭＳ Ｐゴシック" charset="0"/>
                <a:cs typeface="ＭＳ Ｐゴシック" charset="0"/>
              </a:rPr>
              <a:t>is an acceptable </a:t>
            </a:r>
            <a:r>
              <a:rPr lang="en-US" sz="3200" dirty="0" smtClean="0">
                <a:latin typeface="Times New Roman" charset="0"/>
                <a:ea typeface="ＭＳ Ｐゴシック" charset="0"/>
                <a:cs typeface="ＭＳ Ｐゴシック" charset="0"/>
              </a:rPr>
              <a:t>SWR?</a:t>
            </a:r>
            <a:endParaRPr lang="en-US" sz="3200" dirty="0">
              <a:latin typeface="Times New Roman" charset="0"/>
              <a:ea typeface="ＭＳ Ｐゴシック" charset="0"/>
              <a:cs typeface="ＭＳ Ｐゴシック" charset="0"/>
            </a:endParaRPr>
          </a:p>
          <a:p>
            <a:pPr marL="742950" lvl="1" indent="-285750">
              <a:lnSpc>
                <a:spcPct val="80000"/>
              </a:lnSpc>
              <a:spcBef>
                <a:spcPts val="1000"/>
              </a:spcBef>
              <a:buFont typeface="Arial" pitchFamily="34" charset="0"/>
              <a:buChar char="•"/>
              <a:defRPr/>
            </a:pPr>
            <a:r>
              <a:rPr lang="en-US" sz="2800" dirty="0">
                <a:latin typeface="Times New Roman" charset="0"/>
                <a:ea typeface="ＭＳ Ｐゴシック" charset="0"/>
                <a:cs typeface="ＭＳ Ｐゴシック" charset="0"/>
              </a:rPr>
              <a:t>1:1 SWR is </a:t>
            </a:r>
            <a:r>
              <a:rPr lang="en-US" sz="2800" dirty="0" smtClean="0">
                <a:latin typeface="Times New Roman" charset="0"/>
                <a:ea typeface="ＭＳ Ｐゴシック" charset="0"/>
                <a:cs typeface="ＭＳ Ｐゴシック" charset="0"/>
              </a:rPr>
              <a:t>perfect – no power reflected</a:t>
            </a:r>
            <a:endParaRPr lang="en-US" sz="2800" dirty="0">
              <a:latin typeface="Times New Roman" charset="0"/>
              <a:ea typeface="ＭＳ Ｐゴシック" charset="0"/>
              <a:cs typeface="ＭＳ Ｐゴシック" charset="0"/>
            </a:endParaRPr>
          </a:p>
          <a:p>
            <a:pPr marL="742950" lvl="1" indent="-285750">
              <a:lnSpc>
                <a:spcPct val="80000"/>
              </a:lnSpc>
              <a:spcBef>
                <a:spcPts val="1000"/>
              </a:spcBef>
              <a:buFont typeface="Arial" pitchFamily="34" charset="0"/>
              <a:buChar char="•"/>
              <a:defRPr/>
            </a:pPr>
            <a:r>
              <a:rPr lang="en-US" sz="2800" dirty="0" smtClean="0">
                <a:latin typeface="Times New Roman" charset="0"/>
                <a:ea typeface="ＭＳ Ｐゴシック" charset="0"/>
                <a:cs typeface="ＭＳ Ｐゴシック" charset="0"/>
              </a:rPr>
              <a:t>Up to 2:1 </a:t>
            </a:r>
            <a:r>
              <a:rPr lang="en-US" sz="2800" dirty="0">
                <a:latin typeface="Times New Roman" charset="0"/>
                <a:ea typeface="ＭＳ Ｐゴシック" charset="0"/>
                <a:cs typeface="ＭＳ Ｐゴシック" charset="0"/>
              </a:rPr>
              <a:t>SWR </a:t>
            </a:r>
            <a:r>
              <a:rPr lang="en-US" sz="2800" dirty="0" smtClean="0">
                <a:latin typeface="Times New Roman" charset="0"/>
                <a:ea typeface="ＭＳ Ｐゴシック" charset="0"/>
                <a:cs typeface="ＭＳ Ｐゴシック" charset="0"/>
              </a:rPr>
              <a:t>is normal</a:t>
            </a:r>
            <a:endParaRPr lang="en-US" sz="2800" dirty="0">
              <a:latin typeface="Times New Roman" charset="0"/>
              <a:ea typeface="ＭＳ Ｐゴシック" charset="0"/>
              <a:cs typeface="ＭＳ Ｐゴシック" charset="0"/>
            </a:endParaRPr>
          </a:p>
          <a:p>
            <a:pPr marL="742950" lvl="1" indent="-285750">
              <a:lnSpc>
                <a:spcPct val="80000"/>
              </a:lnSpc>
              <a:spcBef>
                <a:spcPts val="1000"/>
              </a:spcBef>
              <a:buFont typeface="Arial" pitchFamily="34" charset="0"/>
              <a:buChar char="•"/>
              <a:defRPr/>
            </a:pPr>
            <a:r>
              <a:rPr lang="en-US" sz="2800" dirty="0" smtClean="0">
                <a:latin typeface="Times New Roman" charset="0"/>
                <a:ea typeface="ＭＳ Ｐゴシック" charset="0"/>
                <a:cs typeface="ＭＳ Ｐゴシック" charset="0"/>
              </a:rPr>
              <a:t>Modern </a:t>
            </a:r>
            <a:r>
              <a:rPr lang="en-US" sz="2800" dirty="0">
                <a:latin typeface="Times New Roman" charset="0"/>
                <a:ea typeface="ＭＳ Ｐゴシック" charset="0"/>
                <a:cs typeface="ＭＳ Ｐゴシック" charset="0"/>
              </a:rPr>
              <a:t>radios </a:t>
            </a:r>
            <a:r>
              <a:rPr lang="en-US" sz="2800" dirty="0" smtClean="0">
                <a:latin typeface="Times New Roman" charset="0"/>
                <a:ea typeface="ＭＳ Ｐゴシック" charset="0"/>
                <a:cs typeface="ＭＳ Ｐゴシック" charset="0"/>
              </a:rPr>
              <a:t>lower transmitter </a:t>
            </a:r>
            <a:r>
              <a:rPr lang="en-US" sz="2800" dirty="0">
                <a:latin typeface="Times New Roman" charset="0"/>
                <a:ea typeface="ＭＳ Ｐゴシック" charset="0"/>
                <a:cs typeface="ＭＳ Ｐゴシック" charset="0"/>
              </a:rPr>
              <a:t>output power </a:t>
            </a:r>
            <a:r>
              <a:rPr lang="en-US" sz="2800" dirty="0" smtClean="0">
                <a:latin typeface="Times New Roman" charset="0"/>
                <a:ea typeface="ＭＳ Ｐゴシック" charset="0"/>
                <a:cs typeface="ＭＳ Ｐゴシック" charset="0"/>
              </a:rPr>
              <a:t>for protection when </a:t>
            </a:r>
            <a:r>
              <a:rPr lang="en-US" sz="2800" dirty="0">
                <a:latin typeface="Times New Roman" charset="0"/>
                <a:ea typeface="ＭＳ Ｐゴシック" charset="0"/>
                <a:cs typeface="ＭＳ Ｐゴシック" charset="0"/>
              </a:rPr>
              <a:t>SWR is above </a:t>
            </a:r>
            <a:r>
              <a:rPr lang="en-US" sz="2800" dirty="0" smtClean="0">
                <a:latin typeface="Times New Roman" charset="0"/>
                <a:ea typeface="ＭＳ Ｐゴシック" charset="0"/>
                <a:cs typeface="ＭＳ Ｐゴシック" charset="0"/>
              </a:rPr>
              <a:t>2:1</a:t>
            </a:r>
            <a:endParaRPr lang="en-US" sz="2800" dirty="0">
              <a:latin typeface="Times New Roman" charset="0"/>
              <a:ea typeface="ＭＳ Ｐゴシック" charset="0"/>
              <a:cs typeface="ＭＳ Ｐゴシック" charset="0"/>
            </a:endParaRPr>
          </a:p>
          <a:p>
            <a:pPr marL="285750" indent="-285750">
              <a:lnSpc>
                <a:spcPct val="80000"/>
              </a:lnSpc>
              <a:spcBef>
                <a:spcPts val="1000"/>
              </a:spcBef>
              <a:buFont typeface="Arial" pitchFamily="34" charset="0"/>
              <a:buChar char="•"/>
              <a:defRPr/>
            </a:pPr>
            <a:endParaRPr lang="en-US" sz="3200" spc="-60" dirty="0">
              <a:latin typeface="Times New Roman" charset="0"/>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Nothing Is Perfect</a:t>
            </a:r>
          </a:p>
        </p:txBody>
      </p:sp>
      <p:sp>
        <p:nvSpPr>
          <p:cNvPr id="33794" name="Rectangle 5"/>
          <p:cNvSpPr>
            <a:spLocks noChangeArrowheads="1"/>
          </p:cNvSpPr>
          <p:nvPr/>
        </p:nvSpPr>
        <p:spPr bwMode="auto">
          <a:xfrm>
            <a:off x="685800" y="1752600"/>
            <a:ext cx="77724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80000"/>
              </a:lnSpc>
              <a:spcBef>
                <a:spcPts val="1000"/>
              </a:spcBef>
              <a:buFontTx/>
              <a:buChar char="•"/>
              <a:defRPr/>
            </a:pPr>
            <a:r>
              <a:rPr lang="en-US" sz="2800" dirty="0"/>
              <a:t>SWR </a:t>
            </a:r>
            <a:r>
              <a:rPr lang="en-US" sz="2800" dirty="0" smtClean="0"/>
              <a:t>above 3:1 is considered high in most cases.</a:t>
            </a:r>
          </a:p>
          <a:p>
            <a:pPr marL="342900" indent="-342900">
              <a:lnSpc>
                <a:spcPct val="80000"/>
              </a:lnSpc>
              <a:spcBef>
                <a:spcPts val="1000"/>
              </a:spcBef>
              <a:buFontTx/>
              <a:buChar char="•"/>
              <a:defRPr/>
            </a:pPr>
            <a:r>
              <a:rPr lang="en-US" sz="2800" spc="-60" dirty="0" smtClean="0">
                <a:latin typeface="Times New Roman" charset="0"/>
                <a:ea typeface="ＭＳ Ｐゴシック" charset="0"/>
                <a:cs typeface="ＭＳ Ｐゴシック" charset="0"/>
              </a:rPr>
              <a:t>Erratic SWR readings may indicate a faulty feed line, faulty feed line connectors, or a faulty antenna.</a:t>
            </a:r>
          </a:p>
          <a:p>
            <a:pPr marL="342900" indent="-342900">
              <a:lnSpc>
                <a:spcPct val="80000"/>
              </a:lnSpc>
              <a:spcBef>
                <a:spcPts val="1000"/>
              </a:spcBef>
              <a:buFontTx/>
              <a:buChar char="•"/>
              <a:defRPr/>
            </a:pPr>
            <a:r>
              <a:rPr lang="en-US" sz="2800" spc="-60" dirty="0" smtClean="0">
                <a:latin typeface="Times New Roman" charset="0"/>
                <a:ea typeface="ＭＳ Ｐゴシック" charset="0"/>
                <a:cs typeface="ＭＳ Ｐゴシック" charset="0"/>
              </a:rPr>
              <a:t>High SWR can be corrected by </a:t>
            </a:r>
          </a:p>
          <a:p>
            <a:pPr marL="800100" lvl="1" indent="-342900">
              <a:lnSpc>
                <a:spcPct val="80000"/>
              </a:lnSpc>
              <a:spcBef>
                <a:spcPts val="1000"/>
              </a:spcBef>
              <a:buFontTx/>
              <a:buChar char="•"/>
              <a:defRPr/>
            </a:pPr>
            <a:r>
              <a:rPr lang="en-US" sz="2800" spc="-60" dirty="0" smtClean="0">
                <a:latin typeface="Times New Roman" charset="0"/>
                <a:ea typeface="ＭＳ Ｐゴシック" charset="0"/>
                <a:cs typeface="ＭＳ Ｐゴシック" charset="0"/>
              </a:rPr>
              <a:t>Tuning or adjusting the antenna or </a:t>
            </a:r>
          </a:p>
          <a:p>
            <a:pPr marL="800100" lvl="1" indent="-342900">
              <a:lnSpc>
                <a:spcPct val="80000"/>
              </a:lnSpc>
              <a:spcBef>
                <a:spcPts val="1000"/>
              </a:spcBef>
              <a:buFontTx/>
              <a:buChar char="•"/>
              <a:defRPr/>
            </a:pPr>
            <a:r>
              <a:rPr lang="en-US" sz="2800" spc="-60" dirty="0" smtClean="0">
                <a:latin typeface="Times New Roman" charset="0"/>
                <a:ea typeface="ＭＳ Ｐゴシック" charset="0"/>
                <a:cs typeface="ＭＳ Ｐゴシック" charset="0"/>
              </a:rPr>
              <a:t>With impedance matching equipment at the transmitter</a:t>
            </a:r>
          </a:p>
          <a:p>
            <a:pPr marL="1257300" lvl="2" indent="-342900">
              <a:lnSpc>
                <a:spcPct val="80000"/>
              </a:lnSpc>
              <a:spcBef>
                <a:spcPts val="1000"/>
              </a:spcBef>
              <a:buFontTx/>
              <a:buChar char="•"/>
              <a:defRPr/>
            </a:pPr>
            <a:r>
              <a:rPr lang="en-US" sz="2800" spc="-60" dirty="0" smtClean="0">
                <a:latin typeface="Times New Roman" charset="0"/>
                <a:ea typeface="ＭＳ Ｐゴシック" charset="0"/>
                <a:cs typeface="ＭＳ Ｐゴシック" charset="0"/>
              </a:rPr>
              <a:t>Called an </a:t>
            </a:r>
            <a:r>
              <a:rPr lang="en-US" sz="2800" i="1" spc="-60" dirty="0" smtClean="0">
                <a:latin typeface="Times New Roman" charset="0"/>
                <a:ea typeface="ＭＳ Ｐゴシック" charset="0"/>
                <a:cs typeface="ＭＳ Ｐゴシック" charset="0"/>
              </a:rPr>
              <a:t>antenna tuner </a:t>
            </a:r>
            <a:r>
              <a:rPr lang="en-US" sz="2800" spc="-60" dirty="0" smtClean="0">
                <a:latin typeface="Times New Roman" charset="0"/>
                <a:ea typeface="ＭＳ Ｐゴシック" charset="0"/>
                <a:cs typeface="ＭＳ Ｐゴシック" charset="0"/>
              </a:rPr>
              <a:t>or </a:t>
            </a:r>
            <a:r>
              <a:rPr lang="en-US" sz="2800" i="1" spc="-60" dirty="0" err="1" smtClean="0">
                <a:latin typeface="Times New Roman" charset="0"/>
                <a:ea typeface="ＭＳ Ｐゴシック" charset="0"/>
                <a:cs typeface="ＭＳ Ｐゴシック" charset="0"/>
              </a:rPr>
              <a:t>transmatch</a:t>
            </a:r>
            <a:endParaRPr lang="en-US" sz="2800" i="1" spc="-60" dirty="0" smtClean="0">
              <a:latin typeface="Times New Roman" charset="0"/>
              <a:ea typeface="ＭＳ Ｐゴシック" charset="0"/>
              <a:cs typeface="ＭＳ Ｐゴシック" charset="0"/>
            </a:endParaRPr>
          </a:p>
          <a:p>
            <a:pPr marL="1257300" lvl="2" indent="-342900">
              <a:lnSpc>
                <a:spcPct val="80000"/>
              </a:lnSpc>
              <a:spcBef>
                <a:spcPts val="1000"/>
              </a:spcBef>
              <a:buFontTx/>
              <a:buChar char="•"/>
              <a:defRPr/>
            </a:pPr>
            <a:r>
              <a:rPr lang="en-US" sz="2800" spc="-60" dirty="0" smtClean="0">
                <a:latin typeface="Times New Roman" charset="0"/>
                <a:ea typeface="ＭＳ Ｐゴシック" charset="0"/>
                <a:cs typeface="ＭＳ Ｐゴシック" charset="0"/>
              </a:rPr>
              <a:t>Does not change SWR in the feed line</a:t>
            </a:r>
          </a:p>
          <a:p>
            <a:pPr marL="800100" lvl="1" indent="-342900">
              <a:lnSpc>
                <a:spcPct val="80000"/>
              </a:lnSpc>
              <a:spcBef>
                <a:spcPts val="1000"/>
              </a:spcBef>
              <a:buFontTx/>
              <a:buChar char="•"/>
              <a:defRPr/>
            </a:pPr>
            <a:endParaRPr lang="en-US" sz="2800" spc="-60" dirty="0">
              <a:latin typeface="Times New Roman" charset="0"/>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Adjusting SWR</a:t>
            </a:r>
            <a:endParaRPr lang="en-US" sz="4400" dirty="0"/>
          </a:p>
        </p:txBody>
      </p:sp>
      <p:sp>
        <p:nvSpPr>
          <p:cNvPr id="38914" name="Rectangle 8"/>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342900" indent="-342900">
              <a:spcBef>
                <a:spcPct val="20000"/>
              </a:spcBef>
              <a:buFontTx/>
              <a:buChar char="•"/>
            </a:pPr>
            <a:r>
              <a:rPr lang="en-US" sz="2800" dirty="0" smtClean="0"/>
              <a:t>An SWR </a:t>
            </a:r>
            <a:r>
              <a:rPr lang="en-US" sz="2800" dirty="0"/>
              <a:t>meter is inserted in the feed line and indicates the mismatch </a:t>
            </a:r>
            <a:r>
              <a:rPr lang="en-US" sz="2800" dirty="0" smtClean="0"/>
              <a:t>at </a:t>
            </a:r>
            <a:r>
              <a:rPr lang="en-US" sz="2800" dirty="0"/>
              <a:t>that point.</a:t>
            </a:r>
          </a:p>
          <a:p>
            <a:pPr marL="342900" indent="-342900">
              <a:spcBef>
                <a:spcPct val="20000"/>
              </a:spcBef>
              <a:buFontTx/>
              <a:buChar char="•"/>
            </a:pPr>
            <a:r>
              <a:rPr lang="en-US" sz="2800" dirty="0" smtClean="0"/>
              <a:t>Either adjust the </a:t>
            </a:r>
            <a:r>
              <a:rPr lang="en-US" sz="2800" dirty="0"/>
              <a:t>antenna to minimize the reflected </a:t>
            </a:r>
            <a:r>
              <a:rPr lang="en-US" sz="2800" dirty="0" smtClean="0"/>
              <a:t>power or adjust the antenna tuner for minimum SWR at the transceiver.</a:t>
            </a:r>
            <a:endParaRPr lang="en-US" sz="2800" dirty="0"/>
          </a:p>
        </p:txBody>
      </p:sp>
      <p:pic>
        <p:nvPicPr>
          <p:cNvPr id="38915" name="Picture 9"/>
          <p:cNvPicPr>
            <a:picLocks noChangeAspect="1" noChangeArrowheads="1"/>
          </p:cNvPicPr>
          <p:nvPr/>
        </p:nvPicPr>
        <p:blipFill rotWithShape="1">
          <a:blip r:embed="rId3" cstate="print"/>
          <a:srcRect t="4145" b="3108"/>
          <a:stretch/>
        </p:blipFill>
        <p:spPr bwMode="auto">
          <a:xfrm>
            <a:off x="3124200" y="4114800"/>
            <a:ext cx="5165725" cy="1748692"/>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Dummy Loads</a:t>
            </a:r>
            <a:endParaRPr lang="en-US" sz="4400" dirty="0"/>
          </a:p>
        </p:txBody>
      </p:sp>
      <p:sp>
        <p:nvSpPr>
          <p:cNvPr id="38914" name="Rectangle 8"/>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342900" indent="-342900">
              <a:spcBef>
                <a:spcPct val="20000"/>
              </a:spcBef>
              <a:buFontTx/>
              <a:buChar char="•"/>
            </a:pPr>
            <a:r>
              <a:rPr lang="en-US" sz="2800" dirty="0" smtClean="0"/>
              <a:t>A dummy load is a resistor and a heat sink</a:t>
            </a:r>
          </a:p>
          <a:p>
            <a:pPr marL="800100" lvl="1" indent="-342900">
              <a:spcBef>
                <a:spcPct val="20000"/>
              </a:spcBef>
              <a:buFontTx/>
              <a:buChar char="•"/>
            </a:pPr>
            <a:r>
              <a:rPr lang="en-US" sz="2800" dirty="0" smtClean="0"/>
              <a:t>Used to replace an antenna or other piece of equipment during testing.</a:t>
            </a:r>
          </a:p>
          <a:p>
            <a:pPr marL="342900" indent="-342900">
              <a:spcBef>
                <a:spcPct val="20000"/>
              </a:spcBef>
              <a:buFontTx/>
              <a:buChar char="•"/>
            </a:pPr>
            <a:r>
              <a:rPr lang="en-US" sz="2800" dirty="0" smtClean="0"/>
              <a:t>Dummy loads dissipate signals in the feed line as heat</a:t>
            </a:r>
          </a:p>
          <a:p>
            <a:pPr marL="800100" lvl="1" indent="-342900">
              <a:spcBef>
                <a:spcPct val="20000"/>
              </a:spcBef>
              <a:buFontTx/>
              <a:buChar char="•"/>
            </a:pPr>
            <a:r>
              <a:rPr lang="en-US" sz="2800" dirty="0" smtClean="0"/>
              <a:t>Allows transmitter testing without sending a signal over the air</a:t>
            </a:r>
          </a:p>
          <a:p>
            <a:pPr marL="800100" lvl="1" indent="-342900">
              <a:spcBef>
                <a:spcPct val="20000"/>
              </a:spcBef>
              <a:buFontTx/>
              <a:buChar char="•"/>
            </a:pPr>
            <a:r>
              <a:rPr lang="en-US" sz="2800" dirty="0" smtClean="0"/>
              <a:t>Helpful in troubleshooting an antenna system</a:t>
            </a:r>
            <a:endParaRPr lang="en-US" sz="2800" dirty="0"/>
          </a:p>
        </p:txBody>
      </p:sp>
      <p:sp>
        <p:nvSpPr>
          <p:cNvPr id="5" name="Footer Placeholder 4"/>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ChangeArrowheads="1"/>
          </p:cNvSpPr>
          <p:nvPr/>
        </p:nvSpPr>
        <p:spPr bwMode="auto">
          <a:xfrm>
            <a:off x="685800" y="2667000"/>
            <a:ext cx="7772400" cy="1143000"/>
          </a:xfrm>
          <a:prstGeom prst="rect">
            <a:avLst/>
          </a:prstGeom>
          <a:noFill/>
          <a:ln w="9525">
            <a:noFill/>
            <a:miter lim="800000"/>
            <a:headEnd/>
            <a:tailEnd/>
          </a:ln>
        </p:spPr>
        <p:txBody>
          <a:bodyPr anchor="ctr"/>
          <a:lstStyle/>
          <a:p>
            <a:pPr algn="ctr"/>
            <a:r>
              <a:rPr lang="en-US" sz="4400" dirty="0" smtClean="0"/>
              <a:t>Practice Questions</a:t>
            </a:r>
            <a:endParaRPr lang="en-US" sz="4400" dirty="0"/>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modulation sidebands might become inverted</a:t>
            </a:r>
          </a:p>
          <a:p>
            <a:r>
              <a:rPr lang="en-US" dirty="0" smtClean="0"/>
              <a:t>B. Signals could be significantly weaker</a:t>
            </a:r>
          </a:p>
          <a:p>
            <a:r>
              <a:rPr lang="en-US" dirty="0" smtClean="0"/>
              <a:t>C. Signals have an echo effect on voices</a:t>
            </a:r>
          </a:p>
          <a:p>
            <a:r>
              <a:rPr lang="en-US" dirty="0" smtClean="0"/>
              <a:t>D. Nothing significant will happen</a:t>
            </a:r>
          </a:p>
          <a:p>
            <a:pPr lvl="1"/>
            <a:r>
              <a:rPr lang="en-US" dirty="0" smtClean="0"/>
              <a:t> T3A04 HRLM (4-6)</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can happen if the antennas at opposite ends of a VHF or UHF line of sight radio link are not using the same polarization?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modulation sidebands might become inverted</a:t>
            </a:r>
          </a:p>
          <a:p>
            <a:r>
              <a:rPr lang="en-US" b="1" smtClean="0"/>
              <a:t>B. Signals could be significantly weaker</a:t>
            </a:r>
          </a:p>
          <a:p>
            <a:r>
              <a:rPr lang="en-US" smtClean="0"/>
              <a:t>C. Signals have an echo effect on voices</a:t>
            </a:r>
          </a:p>
          <a:p>
            <a:r>
              <a:rPr lang="en-US" smtClean="0"/>
              <a:t>D. Nothing significant will happen</a:t>
            </a:r>
          </a:p>
          <a:p>
            <a:pPr lvl="1"/>
            <a:r>
              <a:rPr lang="en-US" smtClean="0"/>
              <a:t> T3A04 HRLM (4-6)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can happen if the antennas at opposite ends of a VHF or UHF line of sight radio link are not using the same polarization?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Electromagnetic</a:t>
            </a:r>
          </a:p>
          <a:p>
            <a:r>
              <a:rPr lang="en-US" smtClean="0"/>
              <a:t>B. Electrostatic</a:t>
            </a:r>
          </a:p>
          <a:p>
            <a:r>
              <a:rPr lang="en-US" smtClean="0"/>
              <a:t>C. Surface acoustic</a:t>
            </a:r>
          </a:p>
          <a:p>
            <a:r>
              <a:rPr lang="en-US" smtClean="0"/>
              <a:t>D. Magnetostrictive</a:t>
            </a:r>
          </a:p>
          <a:p>
            <a:pPr lvl="1"/>
            <a:r>
              <a:rPr lang="en-US" smtClean="0"/>
              <a:t> T3A07 HRLM (4-6)</a:t>
            </a:r>
          </a:p>
        </p:txBody>
      </p:sp>
      <p:sp>
        <p:nvSpPr>
          <p:cNvPr id="471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type of wave carries radio signals between transmitting and receiving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The Antenna (Some Vocabulary)</a:t>
            </a:r>
          </a:p>
        </p:txBody>
      </p:sp>
      <p:sp>
        <p:nvSpPr>
          <p:cNvPr id="10242"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b="1" dirty="0"/>
              <a:t>Element</a:t>
            </a:r>
            <a:r>
              <a:rPr lang="en-US" sz="3200" dirty="0"/>
              <a:t>: The conducting part or parts of an antenna designed to radiate or receive radio waves.</a:t>
            </a:r>
          </a:p>
          <a:p>
            <a:pPr marL="342900" indent="-342900">
              <a:spcBef>
                <a:spcPct val="20000"/>
              </a:spcBef>
              <a:buFontTx/>
              <a:buChar char="•"/>
            </a:pPr>
            <a:r>
              <a:rPr lang="en-US" sz="3200" b="1" dirty="0"/>
              <a:t>Driven element</a:t>
            </a:r>
            <a:r>
              <a:rPr lang="en-US" sz="3200" dirty="0"/>
              <a:t>: The element supplied directly with power from the transmitter</a:t>
            </a:r>
            <a:r>
              <a:rPr lang="en-US" sz="3200" dirty="0" smtClean="0"/>
              <a:t>.</a:t>
            </a:r>
          </a:p>
          <a:p>
            <a:pPr marL="342900" indent="-342900">
              <a:spcBef>
                <a:spcPct val="20000"/>
              </a:spcBef>
              <a:buFontTx/>
              <a:buChar char="•"/>
            </a:pPr>
            <a:r>
              <a:rPr lang="en-US" sz="3200" b="1" dirty="0" smtClean="0"/>
              <a:t>Array</a:t>
            </a:r>
            <a:r>
              <a:rPr lang="en-US" sz="3200" dirty="0" smtClean="0"/>
              <a:t>: An antenna with more than one element.</a:t>
            </a:r>
            <a:endParaRPr lang="en-US" sz="3200" dirty="0"/>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Electromagnetic</a:t>
            </a:r>
          </a:p>
          <a:p>
            <a:r>
              <a:rPr lang="en-US" dirty="0" smtClean="0"/>
              <a:t>B. Electrostatic</a:t>
            </a:r>
          </a:p>
          <a:p>
            <a:r>
              <a:rPr lang="en-US" dirty="0" smtClean="0"/>
              <a:t>C. Surface acoustic</a:t>
            </a:r>
          </a:p>
          <a:p>
            <a:r>
              <a:rPr lang="en-US" dirty="0" smtClean="0"/>
              <a:t>D. </a:t>
            </a:r>
            <a:r>
              <a:rPr lang="en-US" dirty="0" err="1" smtClean="0"/>
              <a:t>Magnetostrictive</a:t>
            </a:r>
            <a:endParaRPr lang="en-US" dirty="0" smtClean="0"/>
          </a:p>
          <a:p>
            <a:pPr lvl="1"/>
            <a:r>
              <a:rPr lang="en-US" dirty="0" smtClean="0"/>
              <a:t> T3A07 HRLM (4-6)</a:t>
            </a:r>
          </a:p>
        </p:txBody>
      </p:sp>
      <p:sp>
        <p:nvSpPr>
          <p:cNvPr id="481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type of wave carries radio signals between transmitting and receiving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sidebands become reversed at each reflection</a:t>
            </a:r>
          </a:p>
          <a:p>
            <a:r>
              <a:rPr lang="en-US" smtClean="0"/>
              <a:t>B. The polarization of the original signal is randomized</a:t>
            </a:r>
          </a:p>
          <a:p>
            <a:r>
              <a:rPr lang="en-US" smtClean="0"/>
              <a:t>C. The apparent frequency of the received signal is shifted by a random amount</a:t>
            </a:r>
          </a:p>
          <a:p>
            <a:r>
              <a:rPr lang="en-US" smtClean="0"/>
              <a:t>D. Signals at frequencies above 30 MHz become stronger with each reflection</a:t>
            </a:r>
          </a:p>
          <a:p>
            <a:pPr lvl="1"/>
            <a:r>
              <a:rPr lang="en-US" smtClean="0"/>
              <a:t> T3A09 HRLM (4-6)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 common effect of "skip" reflections between the Earth and the ionosphere?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sidebands become reversed at each reflection</a:t>
            </a:r>
          </a:p>
          <a:p>
            <a:r>
              <a:rPr lang="en-US" b="1" smtClean="0"/>
              <a:t>B. The polarization of the original signal is randomized</a:t>
            </a:r>
          </a:p>
          <a:p>
            <a:r>
              <a:rPr lang="en-US" smtClean="0"/>
              <a:t>C. The apparent frequency of the received signal is shifted by a random amount</a:t>
            </a:r>
          </a:p>
          <a:p>
            <a:r>
              <a:rPr lang="en-US" smtClean="0"/>
              <a:t>D. Signals at frequencies above 30 MHz become stronger with each reflection</a:t>
            </a:r>
          </a:p>
          <a:p>
            <a:pPr lvl="1"/>
            <a:r>
              <a:rPr lang="en-US" smtClean="0"/>
              <a:t> T3A09 HRLM (4-6)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 common effect of "skip" reflections between the Earth and the ionosphere?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orientation of the electric field</a:t>
            </a:r>
          </a:p>
          <a:p>
            <a:r>
              <a:rPr lang="en-US" smtClean="0"/>
              <a:t>B. The orientation of the magnetic field</a:t>
            </a:r>
          </a:p>
          <a:p>
            <a:r>
              <a:rPr lang="en-US" smtClean="0"/>
              <a:t>C. The ratio of the energy in magnetic field to the energy in the electric field</a:t>
            </a:r>
          </a:p>
          <a:p>
            <a:r>
              <a:rPr lang="en-US" smtClean="0"/>
              <a:t>D. The ratio of the velocity to the wavelength</a:t>
            </a:r>
          </a:p>
          <a:p>
            <a:pPr lvl="1"/>
            <a:r>
              <a:rPr lang="en-US" smtClean="0"/>
              <a:t> T3B02 HRLM (4-6)</a:t>
            </a:r>
          </a:p>
        </p:txBody>
      </p:sp>
      <p:sp>
        <p:nvSpPr>
          <p:cNvPr id="358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property of a radio wave is used to describe its polarization?</a:t>
            </a:r>
          </a:p>
        </p:txBody>
      </p:sp>
      <p:sp>
        <p:nvSpPr>
          <p:cNvPr id="4" name="Footer Placeholder 3"/>
          <p:cNvSpPr>
            <a:spLocks noGrp="1"/>
          </p:cNvSpPr>
          <p:nvPr>
            <p:ph type="ftr" sz="quarter" idx="10"/>
          </p:nvPr>
        </p:nvSpPr>
        <p:spPr/>
        <p:txBody>
          <a:bodyPr/>
          <a:lstStyle/>
          <a:p>
            <a:pPr>
              <a:defRPr/>
            </a:pPr>
            <a:r>
              <a:rPr lang="en-US"/>
              <a:t>2014 Technician Question Pool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The orientation of the electric field</a:t>
            </a:r>
          </a:p>
          <a:p>
            <a:r>
              <a:rPr lang="en-US" smtClean="0"/>
              <a:t>B. The orientation of the magnetic field</a:t>
            </a:r>
          </a:p>
          <a:p>
            <a:r>
              <a:rPr lang="en-US" smtClean="0"/>
              <a:t>C. The ratio of the energy in magnetic field to the energy in the electric field</a:t>
            </a:r>
          </a:p>
          <a:p>
            <a:r>
              <a:rPr lang="en-US" smtClean="0"/>
              <a:t>D. The ratio of the velocity to the wavelength</a:t>
            </a:r>
          </a:p>
          <a:p>
            <a:pPr lvl="1"/>
            <a:r>
              <a:rPr lang="en-US" smtClean="0"/>
              <a:t> T3B02 HRLM (4-6)</a:t>
            </a:r>
          </a:p>
        </p:txBody>
      </p:sp>
      <p:sp>
        <p:nvSpPr>
          <p:cNvPr id="368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property of a radio wave is used to describe its polarization?</a:t>
            </a:r>
          </a:p>
        </p:txBody>
      </p:sp>
      <p:sp>
        <p:nvSpPr>
          <p:cNvPr id="4" name="Footer Placeholder 3"/>
          <p:cNvSpPr>
            <a:spLocks noGrp="1"/>
          </p:cNvSpPr>
          <p:nvPr>
            <p:ph type="ftr" sz="quarter" idx="10"/>
          </p:nvPr>
        </p:nvSpPr>
        <p:spPr/>
        <p:txBody>
          <a:bodyPr/>
          <a:lstStyle/>
          <a:p>
            <a:pPr>
              <a:defRPr/>
            </a:pPr>
            <a:r>
              <a:rPr lang="en-US"/>
              <a:t>2014 Technician Question Pool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AC and DC</a:t>
            </a:r>
          </a:p>
          <a:p>
            <a:r>
              <a:rPr lang="en-US" smtClean="0"/>
              <a:t>B. Voltage and current</a:t>
            </a:r>
          </a:p>
          <a:p>
            <a:r>
              <a:rPr lang="en-US" smtClean="0"/>
              <a:t>C. Electric and magnetic fields</a:t>
            </a:r>
          </a:p>
          <a:p>
            <a:r>
              <a:rPr lang="en-US" smtClean="0"/>
              <a:t>D. Ionizing and non-ionizing radiation</a:t>
            </a:r>
          </a:p>
          <a:p>
            <a:pPr lvl="1"/>
            <a:r>
              <a:rPr lang="en-US" smtClean="0"/>
              <a:t> T3B03 HRLM (4-6)</a:t>
            </a:r>
          </a:p>
        </p:txBody>
      </p:sp>
      <p:sp>
        <p:nvSpPr>
          <p:cNvPr id="512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are the two components of a radio wave?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AC and DC</a:t>
            </a:r>
          </a:p>
          <a:p>
            <a:r>
              <a:rPr lang="en-US" smtClean="0"/>
              <a:t>B. Voltage and current</a:t>
            </a:r>
          </a:p>
          <a:p>
            <a:r>
              <a:rPr lang="en-US" b="1" smtClean="0"/>
              <a:t>C. Electric and magnetic fields</a:t>
            </a:r>
          </a:p>
          <a:p>
            <a:r>
              <a:rPr lang="en-US" smtClean="0"/>
              <a:t>D. Ionizing and non-ionizing radiation</a:t>
            </a:r>
          </a:p>
          <a:p>
            <a:pPr lvl="1"/>
            <a:r>
              <a:rPr lang="en-US" smtClean="0"/>
              <a:t> T3B03 HRLM (4-6)</a:t>
            </a:r>
          </a:p>
        </p:txBody>
      </p:sp>
      <p:sp>
        <p:nvSpPr>
          <p:cNvPr id="522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are the two components of a radio wave?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2 dB</a:t>
            </a:r>
          </a:p>
          <a:p>
            <a:r>
              <a:rPr lang="en-US" smtClean="0"/>
              <a:t>B. 3 dB</a:t>
            </a:r>
          </a:p>
          <a:p>
            <a:r>
              <a:rPr lang="en-US" smtClean="0"/>
              <a:t>C. 5 dB</a:t>
            </a:r>
          </a:p>
          <a:p>
            <a:r>
              <a:rPr lang="en-US" smtClean="0"/>
              <a:t>D. 10 dB</a:t>
            </a:r>
          </a:p>
          <a:p>
            <a:pPr lvl="1"/>
            <a:r>
              <a:rPr lang="en-US" smtClean="0"/>
              <a:t> T5B09 HRLM (4-7)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amount of change, measured in decibels (dB), of a power increase from 5 watts to 10 watts?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2 dB</a:t>
            </a:r>
          </a:p>
          <a:p>
            <a:r>
              <a:rPr lang="en-US" b="1" smtClean="0"/>
              <a:t>B. 3 dB</a:t>
            </a:r>
          </a:p>
          <a:p>
            <a:r>
              <a:rPr lang="en-US" smtClean="0"/>
              <a:t>C. 5 dB</a:t>
            </a:r>
          </a:p>
          <a:p>
            <a:r>
              <a:rPr lang="en-US" smtClean="0"/>
              <a:t>D. 10 dB</a:t>
            </a:r>
          </a:p>
          <a:p>
            <a:pPr lvl="1"/>
            <a:r>
              <a:rPr lang="en-US" smtClean="0"/>
              <a:t> T5B09 HRLM (4-7)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amount of change, measured in decibels (dB), of a power increase from 5 watts to 10 watts?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-1 dB</a:t>
            </a:r>
          </a:p>
          <a:p>
            <a:r>
              <a:rPr lang="en-US" smtClean="0"/>
              <a:t>B. -3 dB</a:t>
            </a:r>
          </a:p>
          <a:p>
            <a:r>
              <a:rPr lang="en-US" smtClean="0"/>
              <a:t>C. -6 dB</a:t>
            </a:r>
          </a:p>
          <a:p>
            <a:r>
              <a:rPr lang="en-US" smtClean="0"/>
              <a:t>D. -9 dB</a:t>
            </a:r>
          </a:p>
          <a:p>
            <a:pPr lvl="1"/>
            <a:r>
              <a:rPr lang="en-US" smtClean="0"/>
              <a:t> T5B10 HRLM (4-7)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amount of change, measured in decibels (dB), of a power decrease from 12 watts to 3 watts?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533400"/>
            <a:ext cx="7772400" cy="1143000"/>
          </a:xfrm>
          <a:prstGeom prst="rect">
            <a:avLst/>
          </a:prstGeom>
          <a:noFill/>
          <a:ln w="9525">
            <a:noFill/>
            <a:miter lim="800000"/>
            <a:headEnd/>
            <a:tailEnd/>
          </a:ln>
        </p:spPr>
        <p:txBody>
          <a:bodyPr anchor="ctr"/>
          <a:lstStyle/>
          <a:p>
            <a:pPr algn="ctr"/>
            <a:r>
              <a:rPr lang="en-US" sz="4400" dirty="0"/>
              <a:t>The Antenna (Some Vocabulary)</a:t>
            </a:r>
          </a:p>
        </p:txBody>
      </p:sp>
      <p:sp>
        <p:nvSpPr>
          <p:cNvPr id="10242" name="Rectangle 5"/>
          <p:cNvSpPr>
            <a:spLocks noChangeArrowheads="1"/>
          </p:cNvSpPr>
          <p:nvPr/>
        </p:nvSpPr>
        <p:spPr bwMode="auto">
          <a:xfrm>
            <a:off x="685800" y="15240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b="1" dirty="0" smtClean="0"/>
              <a:t>Parasitic element</a:t>
            </a:r>
            <a:r>
              <a:rPr lang="en-US" sz="3200" dirty="0" smtClean="0"/>
              <a:t>: Elements not connected directly to a feed line.</a:t>
            </a:r>
          </a:p>
          <a:p>
            <a:pPr marL="342900" indent="-342900">
              <a:spcBef>
                <a:spcPct val="20000"/>
              </a:spcBef>
              <a:buFontTx/>
              <a:buChar char="•"/>
            </a:pPr>
            <a:r>
              <a:rPr lang="en-US" sz="3200" b="1" dirty="0" smtClean="0"/>
              <a:t>Resonant</a:t>
            </a:r>
            <a:r>
              <a:rPr lang="en-US" sz="3200" dirty="0" smtClean="0"/>
              <a:t>: An antenna is resonant when its feed point impedance has zero reactance.</a:t>
            </a:r>
          </a:p>
          <a:p>
            <a:pPr marL="342900" indent="-342900">
              <a:spcBef>
                <a:spcPct val="20000"/>
              </a:spcBef>
              <a:buFontTx/>
              <a:buChar char="•"/>
            </a:pPr>
            <a:r>
              <a:rPr lang="en-US" sz="3200" b="1" dirty="0" smtClean="0"/>
              <a:t>Feed point</a:t>
            </a:r>
            <a:r>
              <a:rPr lang="en-US" sz="3200" dirty="0" smtClean="0"/>
              <a:t>: Where the transmitted energy enters the antenna.</a:t>
            </a:r>
          </a:p>
          <a:p>
            <a:pPr marL="342900" indent="-342900">
              <a:spcBef>
                <a:spcPct val="20000"/>
              </a:spcBef>
              <a:buFontTx/>
              <a:buChar char="•"/>
            </a:pPr>
            <a:r>
              <a:rPr lang="en-US" sz="3200" b="1" dirty="0" smtClean="0"/>
              <a:t>Radiation</a:t>
            </a:r>
            <a:r>
              <a:rPr lang="en-US" sz="3200" dirty="0" smtClean="0"/>
              <a:t>: </a:t>
            </a:r>
            <a:r>
              <a:rPr lang="en-US" sz="3200" i="1" dirty="0" smtClean="0"/>
              <a:t>NOT</a:t>
            </a:r>
            <a:r>
              <a:rPr lang="en-US" sz="3200" dirty="0" smtClean="0"/>
              <a:t> radioactivity! An antenna emitting electromagnetic waves.</a:t>
            </a:r>
            <a:endParaRPr lang="en-US" sz="3200" b="1" dirty="0" smtClean="0"/>
          </a:p>
          <a:p>
            <a:pPr marL="342900" indent="-342900">
              <a:spcBef>
                <a:spcPct val="20000"/>
              </a:spcBef>
              <a:buFontTx/>
              <a:buChar char="•"/>
            </a:pPr>
            <a:endParaRPr lang="en-US" sz="3200" dirty="0" smtClean="0"/>
          </a:p>
          <a:p>
            <a:pPr marL="342900" indent="-342900">
              <a:spcBef>
                <a:spcPct val="20000"/>
              </a:spcBef>
              <a:buFontTx/>
              <a:buChar char="•"/>
            </a:pPr>
            <a:endParaRPr lang="en-US" sz="3200" dirty="0"/>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-1 dB</a:t>
            </a:r>
          </a:p>
          <a:p>
            <a:r>
              <a:rPr lang="en-US" smtClean="0"/>
              <a:t>B. -3 dB</a:t>
            </a:r>
          </a:p>
          <a:p>
            <a:r>
              <a:rPr lang="en-US" b="1" smtClean="0"/>
              <a:t>C. -6 dB</a:t>
            </a:r>
          </a:p>
          <a:p>
            <a:r>
              <a:rPr lang="en-US" smtClean="0"/>
              <a:t>D. -9 dB</a:t>
            </a:r>
          </a:p>
          <a:p>
            <a:pPr lvl="1"/>
            <a:r>
              <a:rPr lang="en-US" smtClean="0"/>
              <a:t> T5B10 HRLM (4-7)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amount of change, measured in decibels (dB), of a power decrease from 12 watts to 3 watts?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10 dB</a:t>
            </a:r>
          </a:p>
          <a:p>
            <a:r>
              <a:rPr lang="en-US" smtClean="0"/>
              <a:t>B. 12 dB</a:t>
            </a:r>
          </a:p>
          <a:p>
            <a:r>
              <a:rPr lang="en-US" smtClean="0"/>
              <a:t>C. 18 dB</a:t>
            </a:r>
          </a:p>
          <a:p>
            <a:r>
              <a:rPr lang="en-US" smtClean="0"/>
              <a:t>D. 28 dB</a:t>
            </a:r>
          </a:p>
          <a:p>
            <a:pPr lvl="1"/>
            <a:r>
              <a:rPr lang="en-US" smtClean="0"/>
              <a:t> T5B11 HRLM (4-7)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amount of change, measured in decibels (dB), of a power increase from 20 watts to 200 watts?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10 dB</a:t>
            </a:r>
          </a:p>
          <a:p>
            <a:r>
              <a:rPr lang="en-US" smtClean="0"/>
              <a:t>B. 12 dB</a:t>
            </a:r>
          </a:p>
          <a:p>
            <a:r>
              <a:rPr lang="en-US" smtClean="0"/>
              <a:t>C. 18 dB</a:t>
            </a:r>
          </a:p>
          <a:p>
            <a:r>
              <a:rPr lang="en-US" smtClean="0"/>
              <a:t>D. 28 dB</a:t>
            </a:r>
          </a:p>
          <a:p>
            <a:pPr lvl="1"/>
            <a:r>
              <a:rPr lang="en-US" smtClean="0"/>
              <a:t> T5B11 HRLM (4-7)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amount of change, measured in decibels (dB), of a power increase from 20 watts to 200 watts?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Gravity waves</a:t>
            </a:r>
          </a:p>
          <a:p>
            <a:r>
              <a:rPr lang="en-US" smtClean="0"/>
              <a:t>B. Sound waves</a:t>
            </a:r>
          </a:p>
          <a:p>
            <a:r>
              <a:rPr lang="en-US" smtClean="0"/>
              <a:t>C. Radio waves</a:t>
            </a:r>
          </a:p>
          <a:p>
            <a:r>
              <a:rPr lang="en-US" smtClean="0"/>
              <a:t>D. Pressure waves</a:t>
            </a:r>
          </a:p>
          <a:p>
            <a:pPr lvl="1"/>
            <a:r>
              <a:rPr lang="en-US" smtClean="0"/>
              <a:t> T5C07 HRLM (4-6)</a:t>
            </a:r>
          </a:p>
        </p:txBody>
      </p:sp>
      <p:sp>
        <p:nvSpPr>
          <p:cNvPr id="614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usual name for electromagnetic waves that travel through space?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Gravity waves</a:t>
            </a:r>
          </a:p>
          <a:p>
            <a:r>
              <a:rPr lang="en-US" smtClean="0"/>
              <a:t>B. Sound waves</a:t>
            </a:r>
          </a:p>
          <a:p>
            <a:r>
              <a:rPr lang="en-US" b="1" smtClean="0"/>
              <a:t>C. Radio waves</a:t>
            </a:r>
          </a:p>
          <a:p>
            <a:r>
              <a:rPr lang="en-US" smtClean="0"/>
              <a:t>D. Pressure waves</a:t>
            </a:r>
          </a:p>
          <a:p>
            <a:pPr lvl="1"/>
            <a:r>
              <a:rPr lang="en-US" smtClean="0"/>
              <a:t> T5C07 HRLM (4-6)</a:t>
            </a:r>
          </a:p>
        </p:txBody>
      </p:sp>
      <p:sp>
        <p:nvSpPr>
          <p:cNvPr id="624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usual name for electromagnetic waves that travel through space?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charset="0"/>
              </a:rPr>
              <a:t>A. To prevent the radiation of signals when making tests</a:t>
            </a:r>
          </a:p>
          <a:p>
            <a:r>
              <a:rPr lang="en-US" dirty="0">
                <a:latin typeface="Arial" charset="0"/>
              </a:rPr>
              <a:t>B. To prevent over-modulation of your transmitter</a:t>
            </a:r>
          </a:p>
          <a:p>
            <a:r>
              <a:rPr lang="en-US" dirty="0">
                <a:latin typeface="Arial" charset="0"/>
              </a:rPr>
              <a:t>C. To improve the radiation from your antenna</a:t>
            </a:r>
          </a:p>
          <a:p>
            <a:r>
              <a:rPr lang="en-US" dirty="0">
                <a:latin typeface="Arial" charset="0"/>
              </a:rPr>
              <a:t>D. To improve the signal to noise ratio of your receiver</a:t>
            </a:r>
          </a:p>
          <a:p>
            <a:pPr lvl="1"/>
            <a:r>
              <a:rPr lang="en-US" dirty="0">
                <a:latin typeface="Arial" charset="0"/>
                <a:cs typeface="Arial" charset="0"/>
              </a:rPr>
              <a:t> T7C01 HRLM (5-4)</a:t>
            </a:r>
          </a:p>
        </p:txBody>
      </p:sp>
      <p:sp>
        <p:nvSpPr>
          <p:cNvPr id="43010"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rgbClr val="000000"/>
                </a:solidFill>
                <a:latin typeface="Arial" charset="0"/>
              </a:rPr>
              <a:t>What is the primary purpose of a dummy load?</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latin typeface="Arial" charset="0"/>
              </a:rPr>
              <a:t>A. To prevent the radiation of signals when making tests</a:t>
            </a:r>
          </a:p>
          <a:p>
            <a:r>
              <a:rPr lang="en-US">
                <a:latin typeface="Arial" charset="0"/>
              </a:rPr>
              <a:t>B. To prevent over-modulation of your transmitter</a:t>
            </a:r>
          </a:p>
          <a:p>
            <a:r>
              <a:rPr lang="en-US">
                <a:latin typeface="Arial" charset="0"/>
              </a:rPr>
              <a:t>C. To improve the radiation from your antenna</a:t>
            </a:r>
          </a:p>
          <a:p>
            <a:r>
              <a:rPr lang="en-US">
                <a:latin typeface="Arial" charset="0"/>
              </a:rPr>
              <a:t>D. To improve the signal to noise ratio of your receiver</a:t>
            </a:r>
          </a:p>
          <a:p>
            <a:pPr lvl="1"/>
            <a:r>
              <a:rPr lang="en-US">
                <a:latin typeface="Arial" charset="0"/>
                <a:cs typeface="Arial" charset="0"/>
              </a:rPr>
              <a:t> T7C01 HRLM (5-4)</a:t>
            </a:r>
          </a:p>
        </p:txBody>
      </p:sp>
      <p:sp>
        <p:nvSpPr>
          <p:cNvPr id="44034"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solidFill>
                  <a:srgbClr val="000000"/>
                </a:solidFill>
                <a:latin typeface="Arial" charset="0"/>
              </a:rPr>
              <a:t>What is the primary purpose of a dummy load?</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measure of how well a load is matched to a transmission line</a:t>
            </a:r>
          </a:p>
          <a:p>
            <a:r>
              <a:rPr lang="en-US" dirty="0" smtClean="0"/>
              <a:t>B. The ratio of high to low impedance in a feed line</a:t>
            </a:r>
          </a:p>
          <a:p>
            <a:r>
              <a:rPr lang="en-US" dirty="0" smtClean="0"/>
              <a:t>C. The transmitter efficiency ratio</a:t>
            </a:r>
          </a:p>
          <a:p>
            <a:r>
              <a:rPr lang="en-US" dirty="0" smtClean="0"/>
              <a:t>D. An indication of the quality of your station</a:t>
            </a:r>
            <a:r>
              <a:rPr lang="en-US" altLang="en-US" dirty="0" smtClean="0"/>
              <a:t>’</a:t>
            </a:r>
            <a:r>
              <a:rPr lang="en-US" dirty="0" smtClean="0"/>
              <a:t>s ground connection</a:t>
            </a:r>
          </a:p>
          <a:p>
            <a:pPr lvl="1"/>
            <a:r>
              <a:rPr lang="en-US" dirty="0" smtClean="0"/>
              <a:t> T7C03 HRLM (4-10)</a:t>
            </a:r>
          </a:p>
        </p:txBody>
      </p:sp>
      <p:sp>
        <p:nvSpPr>
          <p:cNvPr id="634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in general terms, is standing wave ratio (SWR)?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A measure of how well a load is matched to a transmission line</a:t>
            </a:r>
          </a:p>
          <a:p>
            <a:r>
              <a:rPr lang="en-US" smtClean="0"/>
              <a:t>B. The ratio of high to low impedance in a feed line</a:t>
            </a:r>
          </a:p>
          <a:p>
            <a:r>
              <a:rPr lang="en-US" smtClean="0"/>
              <a:t>C. The transmitter efficiency ratio</a:t>
            </a:r>
          </a:p>
          <a:p>
            <a:r>
              <a:rPr lang="en-US" smtClean="0"/>
              <a:t>D. An indication of the quality of your station</a:t>
            </a:r>
            <a:r>
              <a:rPr lang="en-US" altLang="en-US" smtClean="0"/>
              <a:t>’</a:t>
            </a:r>
            <a:r>
              <a:rPr lang="en-US" smtClean="0"/>
              <a:t>s ground connection</a:t>
            </a:r>
          </a:p>
          <a:p>
            <a:pPr lvl="1"/>
            <a:r>
              <a:rPr lang="en-US" smtClean="0"/>
              <a:t> T7C03 HRLM (4-10)</a:t>
            </a:r>
          </a:p>
        </p:txBody>
      </p:sp>
      <p:sp>
        <p:nvSpPr>
          <p:cNvPr id="645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in general terms, is standing wave ratio (SWR)?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2 to 1</a:t>
            </a:r>
          </a:p>
          <a:p>
            <a:r>
              <a:rPr lang="en-US" smtClean="0"/>
              <a:t>B. 1 to 3</a:t>
            </a:r>
          </a:p>
          <a:p>
            <a:r>
              <a:rPr lang="en-US" smtClean="0"/>
              <a:t>C. 1 to 1</a:t>
            </a:r>
          </a:p>
          <a:p>
            <a:r>
              <a:rPr lang="en-US" smtClean="0"/>
              <a:t>D. 10 to 1</a:t>
            </a:r>
          </a:p>
          <a:p>
            <a:pPr lvl="1"/>
            <a:r>
              <a:rPr lang="en-US" smtClean="0"/>
              <a:t> T7C04 HRLM (4-10)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reading on an SWR meter indicates a perfect impedance match between the antenna and the feed line?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Electromagnetic Waves</a:t>
            </a:r>
            <a:endParaRPr lang="en-US" sz="4400" dirty="0"/>
          </a:p>
        </p:txBody>
      </p:sp>
      <p:sp>
        <p:nvSpPr>
          <p:cNvPr id="10242" name="Rectangle 5"/>
          <p:cNvSpPr>
            <a:spLocks noChangeArrowheads="1"/>
          </p:cNvSpPr>
          <p:nvPr/>
        </p:nvSpPr>
        <p:spPr bwMode="auto">
          <a:xfrm>
            <a:off x="685800" y="1828800"/>
            <a:ext cx="8001000" cy="4267200"/>
          </a:xfrm>
          <a:prstGeom prst="rect">
            <a:avLst/>
          </a:prstGeom>
          <a:noFill/>
          <a:ln w="9525">
            <a:noFill/>
            <a:miter lim="800000"/>
            <a:headEnd/>
            <a:tailEnd/>
          </a:ln>
        </p:spPr>
        <p:txBody>
          <a:bodyPr/>
          <a:lstStyle/>
          <a:p>
            <a:pPr marL="342900" indent="-342900">
              <a:spcBef>
                <a:spcPct val="20000"/>
              </a:spcBef>
              <a:buFontTx/>
              <a:buChar char="•"/>
            </a:pPr>
            <a:r>
              <a:rPr lang="en-US" sz="3200" dirty="0" smtClean="0"/>
              <a:t>Radio waves are electromagnetic waves</a:t>
            </a:r>
          </a:p>
          <a:p>
            <a:pPr marL="800100" lvl="1" indent="-342900">
              <a:spcBef>
                <a:spcPct val="20000"/>
              </a:spcBef>
              <a:buFontTx/>
              <a:buChar char="•"/>
            </a:pPr>
            <a:r>
              <a:rPr lang="en-US" sz="2800" dirty="0" smtClean="0"/>
              <a:t>Electric and magnetic fields at right angles to each other, oscillating at the wave’s frequency</a:t>
            </a:r>
          </a:p>
          <a:p>
            <a:pPr marL="800100" lvl="1" indent="-342900">
              <a:spcBef>
                <a:spcPct val="20000"/>
              </a:spcBef>
              <a:buFontTx/>
              <a:buChar char="•"/>
            </a:pPr>
            <a:r>
              <a:rPr lang="en-US" sz="2800" dirty="0" smtClean="0"/>
              <a:t>Spread out into space from the antenna</a:t>
            </a:r>
          </a:p>
          <a:p>
            <a:pPr marL="800100" lvl="1" indent="-342900">
              <a:spcBef>
                <a:spcPct val="20000"/>
              </a:spcBef>
              <a:buFontTx/>
              <a:buChar char="•"/>
            </a:pPr>
            <a:r>
              <a:rPr lang="en-US" sz="2800" dirty="0" smtClean="0"/>
              <a:t>Created by ac current</a:t>
            </a:r>
          </a:p>
          <a:p>
            <a:pPr marL="800100" lvl="1" indent="-342900">
              <a:spcBef>
                <a:spcPct val="20000"/>
              </a:spcBef>
              <a:buFontTx/>
              <a:buChar char="•"/>
            </a:pPr>
            <a:r>
              <a:rPr lang="en-US" sz="2800" dirty="0" smtClean="0"/>
              <a:t>Wave and current have the same frequency</a:t>
            </a:r>
          </a:p>
          <a:p>
            <a:pPr marL="342900" indent="-342900">
              <a:spcBef>
                <a:spcPct val="20000"/>
              </a:spcBef>
              <a:buFontTx/>
              <a:buChar char="•"/>
            </a:pPr>
            <a:endParaRPr lang="en-US" sz="3200" dirty="0" smtClean="0"/>
          </a:p>
          <a:p>
            <a:pPr marL="342900" indent="-342900">
              <a:spcBef>
                <a:spcPct val="20000"/>
              </a:spcBef>
              <a:buFontTx/>
              <a:buChar char="•"/>
            </a:pPr>
            <a:endParaRPr lang="en-US" sz="3200" dirty="0" smtClean="0"/>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2 to 1</a:t>
            </a:r>
          </a:p>
          <a:p>
            <a:r>
              <a:rPr lang="en-US" dirty="0" smtClean="0"/>
              <a:t>B. 1 to 3</a:t>
            </a:r>
          </a:p>
          <a:p>
            <a:r>
              <a:rPr lang="en-US" b="1" dirty="0" smtClean="0"/>
              <a:t>C. 1 to 1</a:t>
            </a:r>
          </a:p>
          <a:p>
            <a:r>
              <a:rPr lang="en-US" dirty="0" smtClean="0"/>
              <a:t>D. 10 to 1</a:t>
            </a:r>
          </a:p>
          <a:p>
            <a:pPr lvl="1"/>
            <a:r>
              <a:rPr lang="en-US" dirty="0" smtClean="0"/>
              <a:t> T7C04 HRLM (4-10)</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reading on an SWR meter indicates a perfect impedance match between the antenna and the feed line?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2 to 1</a:t>
            </a:r>
          </a:p>
          <a:p>
            <a:r>
              <a:rPr lang="en-US" smtClean="0"/>
              <a:t>B. 1 to 2</a:t>
            </a:r>
          </a:p>
          <a:p>
            <a:r>
              <a:rPr lang="en-US" smtClean="0"/>
              <a:t>C. 6 to 1</a:t>
            </a:r>
          </a:p>
          <a:p>
            <a:r>
              <a:rPr lang="en-US" smtClean="0"/>
              <a:t>D. 10 to 1 </a:t>
            </a:r>
          </a:p>
          <a:p>
            <a:pPr lvl="1"/>
            <a:r>
              <a:rPr lang="en-US" smtClean="0"/>
              <a:t> T7C05 HRLM (4-10)</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is the approximate SWR value above which the protection circuits in most solid-state transmitters begin to reduce transmitter power?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2 to 1</a:t>
            </a:r>
          </a:p>
          <a:p>
            <a:r>
              <a:rPr lang="en-US" smtClean="0"/>
              <a:t>B. 1 to 2</a:t>
            </a:r>
          </a:p>
          <a:p>
            <a:r>
              <a:rPr lang="en-US" smtClean="0"/>
              <a:t>C. 6 to 1</a:t>
            </a:r>
          </a:p>
          <a:p>
            <a:r>
              <a:rPr lang="en-US" smtClean="0"/>
              <a:t>D. 10 to 1 </a:t>
            </a:r>
          </a:p>
          <a:p>
            <a:pPr lvl="1"/>
            <a:r>
              <a:rPr lang="en-US" smtClean="0"/>
              <a:t> T7C05 HRLM (4-10)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SWR value above which the protection circuits in most solid-state transmitters begin to reduce transmitter power?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Loss of -4 dB</a:t>
            </a:r>
          </a:p>
          <a:p>
            <a:r>
              <a:rPr lang="en-US" dirty="0" smtClean="0"/>
              <a:t>B. Good impedance match</a:t>
            </a:r>
          </a:p>
          <a:p>
            <a:r>
              <a:rPr lang="en-US" dirty="0" smtClean="0"/>
              <a:t>C. Gain of +4 dB</a:t>
            </a:r>
          </a:p>
          <a:p>
            <a:r>
              <a:rPr lang="en-US" dirty="0" smtClean="0"/>
              <a:t>D. Impedance mismatch</a:t>
            </a:r>
          </a:p>
          <a:p>
            <a:pPr lvl="1"/>
            <a:r>
              <a:rPr lang="en-US" dirty="0" smtClean="0"/>
              <a:t> T7C06 HRLM (4-10)</a:t>
            </a:r>
          </a:p>
        </p:txBody>
      </p:sp>
      <p:sp>
        <p:nvSpPr>
          <p:cNvPr id="696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does an SWR reading of 4:1 indicate?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Loss of -4 dB</a:t>
            </a:r>
          </a:p>
          <a:p>
            <a:r>
              <a:rPr lang="en-US" smtClean="0"/>
              <a:t>B. Good impedance match</a:t>
            </a:r>
          </a:p>
          <a:p>
            <a:r>
              <a:rPr lang="en-US" smtClean="0"/>
              <a:t>C. Gain of +4 dB</a:t>
            </a:r>
          </a:p>
          <a:p>
            <a:r>
              <a:rPr lang="en-US" b="1" smtClean="0"/>
              <a:t>D. Impedance mismatch</a:t>
            </a:r>
          </a:p>
          <a:p>
            <a:pPr lvl="1"/>
            <a:r>
              <a:rPr lang="en-US" smtClean="0"/>
              <a:t> T7C06 HRLM (4-10)</a:t>
            </a:r>
          </a:p>
        </p:txBody>
      </p:sp>
      <p:sp>
        <p:nvSpPr>
          <p:cNvPr id="706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an SWR reading of 4:1 indicate?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It increases the SWR</a:t>
            </a:r>
          </a:p>
          <a:p>
            <a:r>
              <a:rPr lang="en-US" smtClean="0"/>
              <a:t>B. It comes back into your transmitter and could cause damage</a:t>
            </a:r>
          </a:p>
          <a:p>
            <a:r>
              <a:rPr lang="en-US" smtClean="0"/>
              <a:t>C. It is converted into heat</a:t>
            </a:r>
          </a:p>
          <a:p>
            <a:r>
              <a:rPr lang="en-US" smtClean="0"/>
              <a:t>D. It can cause distortion of your signal</a:t>
            </a:r>
          </a:p>
          <a:p>
            <a:pPr lvl="1"/>
            <a:r>
              <a:rPr lang="en-US" smtClean="0"/>
              <a:t> T7C07 HRLM (4-8)</a:t>
            </a:r>
          </a:p>
        </p:txBody>
      </p:sp>
      <p:sp>
        <p:nvSpPr>
          <p:cNvPr id="716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happens to power lost in a feed line?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It increases the SWR</a:t>
            </a:r>
          </a:p>
          <a:p>
            <a:r>
              <a:rPr lang="en-US" smtClean="0"/>
              <a:t>B. It comes back into your transmitter and could cause damage</a:t>
            </a:r>
          </a:p>
          <a:p>
            <a:r>
              <a:rPr lang="en-US" b="1" smtClean="0"/>
              <a:t>C. It is converted into heat</a:t>
            </a:r>
          </a:p>
          <a:p>
            <a:r>
              <a:rPr lang="en-US" smtClean="0"/>
              <a:t>D. It can cause distortion of your signal</a:t>
            </a:r>
          </a:p>
          <a:p>
            <a:pPr lvl="1"/>
            <a:r>
              <a:rPr lang="en-US" smtClean="0"/>
              <a:t> T7C07 HRLM (4-8)</a:t>
            </a:r>
          </a:p>
        </p:txBody>
      </p:sp>
      <p:sp>
        <p:nvSpPr>
          <p:cNvPr id="727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happens to power lost in a feed line?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Carrying dc power from a vehicle battery to a mobile radio</a:t>
            </a:r>
          </a:p>
          <a:p>
            <a:r>
              <a:rPr lang="en-US" dirty="0" smtClean="0"/>
              <a:t>B. Carrying RF signals between a radio and antenna</a:t>
            </a:r>
          </a:p>
          <a:p>
            <a:r>
              <a:rPr lang="en-US" dirty="0" smtClean="0"/>
              <a:t>C. Securing masts, tubing, and other cylindrical objects on towers</a:t>
            </a:r>
          </a:p>
          <a:p>
            <a:r>
              <a:rPr lang="en-US" dirty="0" smtClean="0"/>
              <a:t>D. Connecting data signals from a TNC to a computer</a:t>
            </a:r>
          </a:p>
          <a:p>
            <a:pPr lvl="1"/>
            <a:r>
              <a:rPr lang="en-US" dirty="0" smtClean="0"/>
              <a:t> T7C12 HRLM (4-9)</a:t>
            </a:r>
          </a:p>
        </p:txBody>
      </p:sp>
      <p:sp>
        <p:nvSpPr>
          <p:cNvPr id="737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Which of the following is a common use of coaxial cable?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Carrying dc power from a vehicle battery to a mobile radio</a:t>
            </a:r>
          </a:p>
          <a:p>
            <a:r>
              <a:rPr lang="en-US" b="1" smtClean="0"/>
              <a:t>B. Carrying RF signals between a radio and antenna</a:t>
            </a:r>
          </a:p>
          <a:p>
            <a:r>
              <a:rPr lang="en-US" smtClean="0"/>
              <a:t>C. Securing masts, tubing, and other cylindrical objects on towers</a:t>
            </a:r>
          </a:p>
          <a:p>
            <a:r>
              <a:rPr lang="en-US" smtClean="0"/>
              <a:t>D. Connecting data signals from a TNC to a computer</a:t>
            </a:r>
          </a:p>
          <a:p>
            <a:pPr lvl="1"/>
            <a:r>
              <a:rPr lang="en-US" smtClean="0"/>
              <a:t> T7C12 HRLM (4-9)</a:t>
            </a:r>
          </a:p>
        </p:txBody>
      </p:sp>
      <p:sp>
        <p:nvSpPr>
          <p:cNvPr id="747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a common use of coaxial cable?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high-gain amplifier and a TR switch</a:t>
            </a:r>
          </a:p>
          <a:p>
            <a:r>
              <a:rPr lang="en-US" dirty="0" smtClean="0"/>
              <a:t>B. A non-inductive resistor and a heat sink</a:t>
            </a:r>
          </a:p>
          <a:p>
            <a:r>
              <a:rPr lang="en-US" dirty="0" smtClean="0"/>
              <a:t>C. A low voltage power supply and a DC relay</a:t>
            </a:r>
          </a:p>
          <a:p>
            <a:r>
              <a:rPr lang="en-US" dirty="0" smtClean="0"/>
              <a:t>D. A 50 ohm reactance used to terminate transmission </a:t>
            </a:r>
          </a:p>
          <a:p>
            <a:pPr lvl="1"/>
            <a:r>
              <a:rPr lang="en-US" dirty="0" smtClean="0"/>
              <a:t> T7C13 HRLM (4-9)</a:t>
            </a:r>
            <a:endParaRPr lang="en-US" dirty="0" smtClean="0"/>
          </a:p>
        </p:txBody>
      </p:sp>
      <p:sp>
        <p:nvSpPr>
          <p:cNvPr id="73730" name="Title 1"/>
          <p:cNvSpPr>
            <a:spLocks noGrp="1"/>
          </p:cNvSpPr>
          <p:nvPr>
            <p:ph type="title"/>
          </p:nvPr>
        </p:nvSpPr>
        <p:spPr bwMode="auto">
          <a:xfrm>
            <a:off x="457200" y="381000"/>
            <a:ext cx="8229600" cy="1036638"/>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does a </a:t>
            </a:r>
            <a:r>
              <a:rPr lang="en-US" dirty="0" smtClean="0">
                <a:solidFill>
                  <a:srgbClr val="000000"/>
                </a:solidFill>
              </a:rPr>
              <a:t>dummy load </a:t>
            </a:r>
            <a:r>
              <a:rPr lang="en-US" dirty="0" smtClean="0">
                <a:solidFill>
                  <a:srgbClr val="000000"/>
                </a:solidFill>
              </a:rPr>
              <a:t>consist of?</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Wave Polarization</a:t>
            </a:r>
            <a:endParaRPr lang="en-US" sz="4400" dirty="0"/>
          </a:p>
        </p:txBody>
      </p:sp>
      <p:sp>
        <p:nvSpPr>
          <p:cNvPr id="10242"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spc="-150" dirty="0"/>
              <a:t>O</a:t>
            </a:r>
            <a:r>
              <a:rPr lang="en-US" sz="3200" spc="-150" dirty="0" smtClean="0"/>
              <a:t>rientation of the wave’s electric field component with respect to the surface of the Earth</a:t>
            </a:r>
          </a:p>
          <a:p>
            <a:pPr marL="800100" lvl="1" indent="-342900">
              <a:spcBef>
                <a:spcPct val="20000"/>
              </a:spcBef>
              <a:buFontTx/>
              <a:buChar char="•"/>
            </a:pPr>
            <a:r>
              <a:rPr lang="en-US" sz="2800" i="1" dirty="0" smtClean="0"/>
              <a:t>Vertical</a:t>
            </a:r>
            <a:r>
              <a:rPr lang="en-US" sz="2800" dirty="0" smtClean="0"/>
              <a:t> or </a:t>
            </a:r>
            <a:r>
              <a:rPr lang="en-US" sz="2800" i="1" dirty="0" smtClean="0"/>
              <a:t>horizontal – </a:t>
            </a:r>
            <a:r>
              <a:rPr lang="en-US" sz="2800" dirty="0" smtClean="0"/>
              <a:t>determined by elements</a:t>
            </a:r>
            <a:endParaRPr lang="en-US" sz="2800" i="1" dirty="0" smtClean="0"/>
          </a:p>
          <a:p>
            <a:pPr marL="800100" lvl="1" indent="-342900">
              <a:spcBef>
                <a:spcPct val="20000"/>
              </a:spcBef>
              <a:buFontTx/>
              <a:buChar char="•"/>
            </a:pPr>
            <a:r>
              <a:rPr lang="en-US" sz="2800" dirty="0" smtClean="0"/>
              <a:t>Can be </a:t>
            </a:r>
            <a:r>
              <a:rPr lang="en-US" sz="2800" i="1" dirty="0" smtClean="0"/>
              <a:t>circular</a:t>
            </a:r>
            <a:r>
              <a:rPr lang="en-US" sz="2800" dirty="0" smtClean="0"/>
              <a:t> if the orientation twists as the wave spreads through space</a:t>
            </a:r>
          </a:p>
          <a:p>
            <a:pPr marL="800100" lvl="1" indent="-342900">
              <a:spcBef>
                <a:spcPct val="20000"/>
              </a:spcBef>
              <a:buFontTx/>
              <a:buChar char="•"/>
            </a:pPr>
            <a:r>
              <a:rPr lang="en-US" sz="2800" dirty="0" smtClean="0"/>
              <a:t>Combinations of polarization are called </a:t>
            </a:r>
            <a:r>
              <a:rPr lang="en-US" sz="2800" i="1" dirty="0" smtClean="0"/>
              <a:t>elliptical </a:t>
            </a:r>
            <a:r>
              <a:rPr lang="en-US" sz="2800" dirty="0" smtClean="0"/>
              <a:t>polarization</a:t>
            </a:r>
          </a:p>
          <a:p>
            <a:pPr marL="800100" lvl="1" indent="-342900">
              <a:spcBef>
                <a:spcPct val="20000"/>
              </a:spcBef>
              <a:buFontTx/>
              <a:buChar char="•"/>
            </a:pPr>
            <a:endParaRPr lang="en-US" sz="3200" dirty="0" smtClean="0"/>
          </a:p>
          <a:p>
            <a:pPr marL="342900" indent="-342900">
              <a:spcBef>
                <a:spcPct val="20000"/>
              </a:spcBef>
              <a:buFontTx/>
              <a:buChar char="•"/>
            </a:pPr>
            <a:endParaRPr lang="en-US" sz="3200" dirty="0" smtClean="0"/>
          </a:p>
          <a:p>
            <a:pPr marL="342900" indent="-342900">
              <a:spcBef>
                <a:spcPct val="20000"/>
              </a:spcBef>
              <a:buFontTx/>
              <a:buChar char="•"/>
            </a:pPr>
            <a:endParaRPr lang="en-US" sz="3200" dirty="0"/>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high-gain amplifier and a TR switch</a:t>
            </a:r>
          </a:p>
          <a:p>
            <a:r>
              <a:rPr lang="en-US" b="1" dirty="0" smtClean="0"/>
              <a:t>B. A non-inductive resistor and a heat sink</a:t>
            </a:r>
          </a:p>
          <a:p>
            <a:r>
              <a:rPr lang="en-US" dirty="0" smtClean="0"/>
              <a:t>C. A low voltage power supply and a DC relay</a:t>
            </a:r>
          </a:p>
          <a:p>
            <a:r>
              <a:rPr lang="en-US" dirty="0" smtClean="0"/>
              <a:t>D. A 50 ohm reactance used to terminate transmission </a:t>
            </a:r>
          </a:p>
          <a:p>
            <a:pPr lvl="1"/>
            <a:r>
              <a:rPr lang="en-US" dirty="0" smtClean="0"/>
              <a:t> T7C13 HRLM (4-9)</a:t>
            </a:r>
            <a:endParaRPr lang="en-US" dirty="0" smtClean="0"/>
          </a:p>
        </p:txBody>
      </p:sp>
      <p:sp>
        <p:nvSpPr>
          <p:cNvPr id="73730" name="Title 1"/>
          <p:cNvSpPr>
            <a:spLocks noGrp="1"/>
          </p:cNvSpPr>
          <p:nvPr>
            <p:ph type="title"/>
          </p:nvPr>
        </p:nvSpPr>
        <p:spPr bwMode="auto">
          <a:xfrm>
            <a:off x="457200" y="381000"/>
            <a:ext cx="8229600" cy="1036638"/>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does a </a:t>
            </a:r>
            <a:r>
              <a:rPr lang="en-US" dirty="0" smtClean="0">
                <a:solidFill>
                  <a:srgbClr val="000000"/>
                </a:solidFill>
              </a:rPr>
              <a:t>dummy load </a:t>
            </a:r>
            <a:r>
              <a:rPr lang="en-US" dirty="0" smtClean="0">
                <a:solidFill>
                  <a:srgbClr val="000000"/>
                </a:solidFill>
              </a:rPr>
              <a:t>consist of?</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magnetic field is perpendicular to the Earth</a:t>
            </a:r>
          </a:p>
          <a:p>
            <a:r>
              <a:rPr lang="en-US" dirty="0" smtClean="0"/>
              <a:t>B. The electric field is perpendicular to the Earth</a:t>
            </a:r>
          </a:p>
          <a:p>
            <a:r>
              <a:rPr lang="en-US" dirty="0" smtClean="0"/>
              <a:t>C. The phase is inverted</a:t>
            </a:r>
          </a:p>
          <a:p>
            <a:r>
              <a:rPr lang="en-US" dirty="0" smtClean="0"/>
              <a:t>D. The phase is reversed</a:t>
            </a:r>
          </a:p>
          <a:p>
            <a:pPr lvl="1"/>
            <a:r>
              <a:rPr lang="en-US" dirty="0" smtClean="0"/>
              <a:t> T9A02 HRLM (4-6)</a:t>
            </a:r>
          </a:p>
        </p:txBody>
      </p:sp>
      <p:sp>
        <p:nvSpPr>
          <p:cNvPr id="757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true regarding vertical antennas?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magnetic field is perpendicular to the Earth</a:t>
            </a:r>
          </a:p>
          <a:p>
            <a:r>
              <a:rPr lang="en-US" b="1" smtClean="0"/>
              <a:t>B. The electric field is perpendicular to the Earth</a:t>
            </a:r>
          </a:p>
          <a:p>
            <a:r>
              <a:rPr lang="en-US" smtClean="0"/>
              <a:t>C. The phase is inverted</a:t>
            </a:r>
          </a:p>
          <a:p>
            <a:r>
              <a:rPr lang="en-US" smtClean="0"/>
              <a:t>D. The phase is reversed</a:t>
            </a:r>
          </a:p>
          <a:p>
            <a:pPr lvl="1"/>
            <a:r>
              <a:rPr lang="en-US" smtClean="0"/>
              <a:t> T9A02 HRLM (4-6)</a:t>
            </a:r>
          </a:p>
        </p:txBody>
      </p:sp>
      <p:sp>
        <p:nvSpPr>
          <p:cNvPr id="768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true regarding vertical antennas?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additional power that is added to the transmitter power</a:t>
            </a:r>
          </a:p>
          <a:p>
            <a:r>
              <a:rPr lang="en-US" smtClean="0"/>
              <a:t>B. The additional power that is lost in the antenna when transmitting on a higher frequency</a:t>
            </a:r>
          </a:p>
          <a:p>
            <a:r>
              <a:rPr lang="en-US" smtClean="0"/>
              <a:t>C. The increase in signal strength in a specified direction when compared to a reference antenna</a:t>
            </a:r>
          </a:p>
          <a:p>
            <a:r>
              <a:rPr lang="en-US" smtClean="0"/>
              <a:t>D. The increase in impedance on receive or transmit compared to a reference antenna</a:t>
            </a:r>
          </a:p>
          <a:p>
            <a:pPr lvl="1"/>
            <a:r>
              <a:rPr lang="en-US" smtClean="0"/>
              <a:t> T9A11 HRLM (4-6)</a:t>
            </a:r>
          </a:p>
        </p:txBody>
      </p:sp>
      <p:sp>
        <p:nvSpPr>
          <p:cNvPr id="778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meant by the gain of an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additional power that is added to the transmitter power</a:t>
            </a:r>
          </a:p>
          <a:p>
            <a:r>
              <a:rPr lang="en-US" smtClean="0"/>
              <a:t>B. The additional power that is lost in the antenna when transmitting on a higher frequency</a:t>
            </a:r>
          </a:p>
          <a:p>
            <a:r>
              <a:rPr lang="en-US" b="1" smtClean="0"/>
              <a:t>C. The increase in signal strength in a specified direction when compared to a reference antenna</a:t>
            </a:r>
          </a:p>
          <a:p>
            <a:r>
              <a:rPr lang="en-US" smtClean="0"/>
              <a:t>D. The increase in impedance on receive or transmit compared to a reference antenna</a:t>
            </a:r>
          </a:p>
          <a:p>
            <a:pPr lvl="1"/>
            <a:r>
              <a:rPr lang="en-US" smtClean="0"/>
              <a:t> T9A11 HRLM (4-6)</a:t>
            </a:r>
          </a:p>
        </p:txBody>
      </p:sp>
      <p:sp>
        <p:nvSpPr>
          <p:cNvPr id="788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meant by the gain of an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To reduce television interference </a:t>
            </a:r>
          </a:p>
          <a:p>
            <a:r>
              <a:rPr lang="en-US" smtClean="0"/>
              <a:t>B. To allow the efficient transfer of power and reduce losses</a:t>
            </a:r>
          </a:p>
          <a:p>
            <a:r>
              <a:rPr lang="en-US" smtClean="0"/>
              <a:t>C. To prolong antenna life</a:t>
            </a:r>
          </a:p>
          <a:p>
            <a:r>
              <a:rPr lang="en-US" smtClean="0"/>
              <a:t>D. All of these choices are correct</a:t>
            </a:r>
          </a:p>
          <a:p>
            <a:pPr lvl="1"/>
            <a:r>
              <a:rPr lang="en-US" smtClean="0"/>
              <a:t> T9B01 HRLM (4-10)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Why is it important to have a low SWR in an antenna system that uses coaxial cable feed line?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To reduce television interference </a:t>
            </a:r>
          </a:p>
          <a:p>
            <a:r>
              <a:rPr lang="en-US" b="1" smtClean="0"/>
              <a:t>B. To allow the efficient transfer of power and reduce losses</a:t>
            </a:r>
          </a:p>
          <a:p>
            <a:r>
              <a:rPr lang="en-US" smtClean="0"/>
              <a:t>C. To prolong antenna life</a:t>
            </a:r>
          </a:p>
          <a:p>
            <a:r>
              <a:rPr lang="en-US" smtClean="0"/>
              <a:t>D. All of these choices are correct</a:t>
            </a:r>
          </a:p>
          <a:p>
            <a:pPr lvl="1"/>
            <a:r>
              <a:rPr lang="en-US" smtClean="0"/>
              <a:t> T9B01 HRLM (4-10)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Why is it important to have a low SWR in an antenna system that uses coaxial cable feed line?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8 ohms</a:t>
            </a:r>
          </a:p>
          <a:p>
            <a:r>
              <a:rPr lang="en-US" smtClean="0"/>
              <a:t>B. 50 ohms</a:t>
            </a:r>
          </a:p>
          <a:p>
            <a:r>
              <a:rPr lang="en-US" smtClean="0"/>
              <a:t>C. 600 ohms</a:t>
            </a:r>
          </a:p>
          <a:p>
            <a:r>
              <a:rPr lang="en-US" smtClean="0"/>
              <a:t>D. 12 ohms</a:t>
            </a:r>
          </a:p>
          <a:p>
            <a:pPr lvl="1"/>
            <a:r>
              <a:rPr lang="en-US" smtClean="0"/>
              <a:t> T9B02 HRLM (4-9)</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is the impedance of the most commonly used coaxial cable in typical amateur radio installations?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8 ohms</a:t>
            </a:r>
          </a:p>
          <a:p>
            <a:r>
              <a:rPr lang="en-US" b="1" smtClean="0"/>
              <a:t>B. 50 ohms</a:t>
            </a:r>
          </a:p>
          <a:p>
            <a:r>
              <a:rPr lang="en-US" smtClean="0"/>
              <a:t>C. 600 ohms</a:t>
            </a:r>
          </a:p>
          <a:p>
            <a:r>
              <a:rPr lang="en-US" smtClean="0"/>
              <a:t>D. 12 ohms</a:t>
            </a:r>
          </a:p>
          <a:p>
            <a:pPr lvl="1"/>
            <a:r>
              <a:rPr lang="en-US" smtClean="0"/>
              <a:t> T9B02 HRLM (4-9)</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is the impedance of the most commonly used coaxial cable in typical amateur radio installations?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r>
              <a:rPr lang="en-US" dirty="0" smtClean="0"/>
              <a:t>A. It is easy to use and requires few special installation considerations</a:t>
            </a:r>
          </a:p>
          <a:p>
            <a:r>
              <a:rPr lang="en-US" dirty="0" smtClean="0"/>
              <a:t>B. It has less loss than any other type of feed line</a:t>
            </a:r>
          </a:p>
          <a:p>
            <a:r>
              <a:rPr lang="en-US" dirty="0" smtClean="0"/>
              <a:t>C. It can handle more power than any other type of feed line</a:t>
            </a:r>
          </a:p>
          <a:p>
            <a:r>
              <a:rPr lang="en-US" dirty="0" smtClean="0"/>
              <a:t>D. It is less expensive than any other types of feed line</a:t>
            </a:r>
          </a:p>
          <a:p>
            <a:pPr lvl="1"/>
            <a:r>
              <a:rPr lang="en-US" dirty="0" smtClean="0"/>
              <a:t> T9B03 HRLM (4-9)</a:t>
            </a:r>
          </a:p>
        </p:txBody>
      </p:sp>
      <p:sp>
        <p:nvSpPr>
          <p:cNvPr id="2" name="Title 1"/>
          <p:cNvSpPr>
            <a:spLocks noGrp="1"/>
          </p:cNvSpPr>
          <p:nvPr>
            <p:ph type="title"/>
          </p:nvPr>
        </p:nvSpPr>
        <p:spPr/>
        <p:txBody>
          <a:bodyPr anchor="ctr" anchorCtr="0">
            <a:normAutofit fontScale="90000"/>
          </a:bodyPr>
          <a:lstStyle/>
          <a:p>
            <a:pPr>
              <a:defRPr/>
            </a:pPr>
            <a:r>
              <a:rPr lang="en-US" sz="2900" dirty="0" smtClean="0">
                <a:solidFill>
                  <a:srgbClr val="000000"/>
                </a:solidFill>
                <a:latin typeface="Arial"/>
                <a:ea typeface="ＭＳ Ｐゴシック" charset="0"/>
                <a:cs typeface="+mj-cs"/>
              </a:rPr>
              <a:t>Why is coaxial cable used more often than any other feed line for amateur radio antenna systems?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Cross-Polarization</a:t>
            </a:r>
            <a:endParaRPr lang="en-US" sz="4400" dirty="0"/>
          </a:p>
        </p:txBody>
      </p:sp>
      <p:sp>
        <p:nvSpPr>
          <p:cNvPr id="10242" name="Rectangle 5"/>
          <p:cNvSpPr>
            <a:spLocks noChangeArrowheads="1"/>
          </p:cNvSpPr>
          <p:nvPr/>
        </p:nvSpPr>
        <p:spPr bwMode="auto">
          <a:xfrm>
            <a:off x="685800" y="16764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dirty="0" smtClean="0"/>
              <a:t>Antenna and wave polarization must match for maximum reception.</a:t>
            </a:r>
          </a:p>
          <a:p>
            <a:pPr marL="914400" lvl="1" indent="-457200">
              <a:spcBef>
                <a:spcPct val="20000"/>
              </a:spcBef>
              <a:buFont typeface="Arial"/>
              <a:buChar char="•"/>
            </a:pPr>
            <a:r>
              <a:rPr lang="en-US" sz="2800" b="1" dirty="0" smtClean="0"/>
              <a:t>Cross-polarized</a:t>
            </a:r>
            <a:r>
              <a:rPr lang="en-US" sz="2800" dirty="0" smtClean="0"/>
              <a:t>: antenna elements and the wave’s electric field at right angles</a:t>
            </a:r>
          </a:p>
          <a:p>
            <a:pPr marL="914400" lvl="1" indent="-457200">
              <a:spcBef>
                <a:spcPct val="20000"/>
              </a:spcBef>
              <a:buFont typeface="Arial"/>
              <a:buChar char="•"/>
            </a:pPr>
            <a:r>
              <a:rPr lang="en-US" sz="2800" dirty="0" smtClean="0"/>
              <a:t>Can reduce reception by a factor of 100</a:t>
            </a:r>
          </a:p>
          <a:p>
            <a:pPr marL="342900" indent="-342900">
              <a:spcBef>
                <a:spcPct val="20000"/>
              </a:spcBef>
              <a:buFontTx/>
              <a:buChar char="•"/>
            </a:pPr>
            <a:r>
              <a:rPr lang="en-US" sz="3200" dirty="0" smtClean="0"/>
              <a:t>For elliptically polarized waves (such as HF sky-wave) any antenna will respond at least partially.</a:t>
            </a:r>
          </a:p>
          <a:p>
            <a:pPr marL="342900" indent="-342900">
              <a:spcBef>
                <a:spcPct val="20000"/>
              </a:spcBef>
              <a:buFontTx/>
              <a:buChar char="•"/>
            </a:pPr>
            <a:endParaRPr lang="en-US" sz="3200" dirty="0" smtClean="0"/>
          </a:p>
          <a:p>
            <a:pPr marL="342900" indent="-342900">
              <a:spcBef>
                <a:spcPct val="20000"/>
              </a:spcBef>
              <a:buFontTx/>
              <a:buChar char="•"/>
            </a:pPr>
            <a:endParaRPr lang="en-US" sz="3200" dirty="0"/>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r>
              <a:rPr lang="en-US" b="1" dirty="0" smtClean="0"/>
              <a:t>A. It is easy to use and requires few special installation considerations</a:t>
            </a:r>
          </a:p>
          <a:p>
            <a:r>
              <a:rPr lang="en-US" dirty="0" smtClean="0"/>
              <a:t>B. It has less loss than any other type of feed line</a:t>
            </a:r>
          </a:p>
          <a:p>
            <a:r>
              <a:rPr lang="en-US" dirty="0" smtClean="0"/>
              <a:t>C. It can handle more power than any other type of feed line</a:t>
            </a:r>
          </a:p>
          <a:p>
            <a:r>
              <a:rPr lang="en-US" dirty="0" smtClean="0"/>
              <a:t>D. It is less expensive than any other types of feed line</a:t>
            </a:r>
          </a:p>
          <a:p>
            <a:pPr lvl="1"/>
            <a:r>
              <a:rPr lang="en-US" dirty="0" smtClean="0"/>
              <a:t> T9B03 HRLM (4-9)</a:t>
            </a:r>
          </a:p>
        </p:txBody>
      </p:sp>
      <p:sp>
        <p:nvSpPr>
          <p:cNvPr id="2" name="Title 1"/>
          <p:cNvSpPr>
            <a:spLocks noGrp="1"/>
          </p:cNvSpPr>
          <p:nvPr>
            <p:ph type="title"/>
          </p:nvPr>
        </p:nvSpPr>
        <p:spPr/>
        <p:txBody>
          <a:bodyPr anchor="ctr" anchorCtr="0">
            <a:normAutofit fontScale="90000"/>
          </a:bodyPr>
          <a:lstStyle/>
          <a:p>
            <a:pPr>
              <a:defRPr/>
            </a:pPr>
            <a:r>
              <a:rPr lang="en-US" sz="2900" dirty="0" smtClean="0">
                <a:solidFill>
                  <a:srgbClr val="000000"/>
                </a:solidFill>
                <a:latin typeface="Arial"/>
                <a:ea typeface="ＭＳ Ｐゴシック" charset="0"/>
                <a:cs typeface="+mj-cs"/>
              </a:rPr>
              <a:t>Why is coaxial cable used more often than any other feed line for amateur radio antenna systems?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AutoNum type="alphaUcPeriod"/>
            </a:pPr>
            <a:r>
              <a:rPr lang="en-US" dirty="0" smtClean="0"/>
              <a:t>The apparent SWR increases</a:t>
            </a:r>
          </a:p>
          <a:p>
            <a:pPr marL="457200" indent="-457200">
              <a:buAutoNum type="alphaUcPeriod"/>
            </a:pPr>
            <a:r>
              <a:rPr lang="en-US" dirty="0" smtClean="0"/>
              <a:t>The reflected power increases</a:t>
            </a:r>
          </a:p>
          <a:p>
            <a:pPr marL="457200" indent="-457200">
              <a:buAutoNum type="alphaUcPeriod"/>
            </a:pPr>
            <a:r>
              <a:rPr lang="en-US" dirty="0" smtClean="0"/>
              <a:t>The characteristic impedance increases</a:t>
            </a:r>
          </a:p>
          <a:p>
            <a:pPr marL="457200" indent="-457200">
              <a:buAutoNum type="alphaUcPeriod"/>
            </a:pPr>
            <a:r>
              <a:rPr lang="en-US" dirty="0" smtClean="0"/>
              <a:t>The loss increases</a:t>
            </a:r>
          </a:p>
          <a:p>
            <a:pPr marL="798512" lvl="1" indent="-457200"/>
            <a:r>
              <a:rPr lang="en-US" dirty="0" smtClean="0"/>
              <a:t>T9B05 HRLM (4-8)</a:t>
            </a:r>
          </a:p>
        </p:txBody>
      </p:sp>
      <p:sp>
        <p:nvSpPr>
          <p:cNvPr id="2" name="Title 1"/>
          <p:cNvSpPr>
            <a:spLocks noGrp="1"/>
          </p:cNvSpPr>
          <p:nvPr>
            <p:ph type="title"/>
          </p:nvPr>
        </p:nvSpPr>
        <p:spPr/>
        <p:txBody>
          <a:bodyPr anchor="ctr" anchorCtr="0">
            <a:normAutofit fontScale="90000"/>
          </a:bodyPr>
          <a:lstStyle/>
          <a:p>
            <a:pPr>
              <a:defRPr/>
            </a:pPr>
            <a:r>
              <a:rPr lang="en-US" sz="2900" dirty="0" smtClean="0">
                <a:solidFill>
                  <a:srgbClr val="000000"/>
                </a:solidFill>
                <a:latin typeface="Arial"/>
                <a:ea typeface="ＭＳ Ｐゴシック" charset="0"/>
                <a:cs typeface="+mj-cs"/>
              </a:rPr>
              <a:t>What generally happens as the frequency of a signal passing through coaxial cable is increased?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AutoNum type="alphaUcPeriod"/>
            </a:pPr>
            <a:r>
              <a:rPr lang="en-US" dirty="0" smtClean="0"/>
              <a:t>The apparent SWR increases</a:t>
            </a:r>
          </a:p>
          <a:p>
            <a:pPr marL="457200" indent="-457200">
              <a:buAutoNum type="alphaUcPeriod"/>
            </a:pPr>
            <a:r>
              <a:rPr lang="en-US" dirty="0" smtClean="0"/>
              <a:t>The reflected power increases</a:t>
            </a:r>
          </a:p>
          <a:p>
            <a:pPr marL="457200" indent="-457200">
              <a:buAutoNum type="alphaUcPeriod"/>
            </a:pPr>
            <a:r>
              <a:rPr lang="en-US" dirty="0" smtClean="0"/>
              <a:t>The characteristic impedance increases</a:t>
            </a:r>
          </a:p>
          <a:p>
            <a:pPr marL="457200" indent="-457200">
              <a:buAutoNum type="alphaUcPeriod"/>
            </a:pPr>
            <a:r>
              <a:rPr lang="en-US" b="1" dirty="0" smtClean="0"/>
              <a:t>The loss increases</a:t>
            </a:r>
          </a:p>
          <a:p>
            <a:pPr marL="798512" lvl="1" indent="-457200"/>
            <a:r>
              <a:rPr lang="en-US" dirty="0" smtClean="0"/>
              <a:t>T9B05 HRLM (4-8)</a:t>
            </a:r>
          </a:p>
        </p:txBody>
      </p:sp>
      <p:sp>
        <p:nvSpPr>
          <p:cNvPr id="2" name="Title 1"/>
          <p:cNvSpPr>
            <a:spLocks noGrp="1"/>
          </p:cNvSpPr>
          <p:nvPr>
            <p:ph type="title"/>
          </p:nvPr>
        </p:nvSpPr>
        <p:spPr/>
        <p:txBody>
          <a:bodyPr anchor="ctr" anchorCtr="0">
            <a:normAutofit fontScale="90000"/>
          </a:bodyPr>
          <a:lstStyle/>
          <a:p>
            <a:pPr>
              <a:defRPr/>
            </a:pPr>
            <a:r>
              <a:rPr lang="en-US" sz="2900" dirty="0" smtClean="0">
                <a:solidFill>
                  <a:srgbClr val="000000"/>
                </a:solidFill>
                <a:latin typeface="Arial"/>
                <a:ea typeface="ＭＳ Ｐゴシック" charset="0"/>
                <a:cs typeface="+mj-cs"/>
              </a:rPr>
              <a:t>What generally happens as the frequency of a signal passing through coaxial cable is increased?</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AutoNum type="alphaUcPeriod"/>
            </a:pPr>
            <a:r>
              <a:rPr lang="en-US" dirty="0" smtClean="0"/>
              <a:t>The transmitter is being modulated</a:t>
            </a:r>
          </a:p>
          <a:p>
            <a:pPr marL="457200" indent="-457200">
              <a:buAutoNum type="alphaUcPeriod"/>
            </a:pPr>
            <a:r>
              <a:rPr lang="en-US" dirty="0" smtClean="0"/>
              <a:t>A loose connection in an antenna or a feed line</a:t>
            </a:r>
          </a:p>
          <a:p>
            <a:pPr marL="457200" indent="-457200">
              <a:buAutoNum type="alphaUcPeriod"/>
            </a:pPr>
            <a:r>
              <a:rPr lang="en-US" dirty="0" smtClean="0"/>
              <a:t>The transmitter is being over-modulated</a:t>
            </a:r>
          </a:p>
          <a:p>
            <a:pPr marL="457200" indent="-457200">
              <a:buAutoNum type="alphaUcPeriod"/>
            </a:pPr>
            <a:r>
              <a:rPr lang="en-US" dirty="0" smtClean="0"/>
              <a:t>Interference from other stations is distorting your signal</a:t>
            </a:r>
          </a:p>
          <a:p>
            <a:pPr marL="798512" lvl="1" indent="-457200"/>
            <a:r>
              <a:rPr lang="en-US" dirty="0" smtClean="0"/>
              <a:t>T9B09 HRLM (4-10)</a:t>
            </a:r>
          </a:p>
        </p:txBody>
      </p:sp>
      <p:sp>
        <p:nvSpPr>
          <p:cNvPr id="2" name="Title 1"/>
          <p:cNvSpPr>
            <a:spLocks noGrp="1"/>
          </p:cNvSpPr>
          <p:nvPr>
            <p:ph type="title"/>
          </p:nvPr>
        </p:nvSpPr>
        <p:spPr/>
        <p:txBody>
          <a:bodyPr anchor="ctr" anchorCtr="0">
            <a:normAutofit/>
          </a:bodyPr>
          <a:lstStyle/>
          <a:p>
            <a:pPr>
              <a:defRPr/>
            </a:pPr>
            <a:r>
              <a:rPr lang="en-US" sz="2900" dirty="0" smtClean="0">
                <a:solidFill>
                  <a:srgbClr val="000000"/>
                </a:solidFill>
                <a:latin typeface="Arial"/>
                <a:ea typeface="ＭＳ Ｐゴシック" charset="0"/>
                <a:cs typeface="+mj-cs"/>
              </a:rPr>
              <a:t>What might cause erratic changes in SWR readings?</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AutoNum type="alphaUcPeriod"/>
            </a:pPr>
            <a:r>
              <a:rPr lang="en-US" dirty="0" smtClean="0"/>
              <a:t>The transmitter is being modulated</a:t>
            </a:r>
          </a:p>
          <a:p>
            <a:pPr marL="457200" indent="-457200">
              <a:buAutoNum type="alphaUcPeriod"/>
            </a:pPr>
            <a:r>
              <a:rPr lang="en-US" b="1" dirty="0" smtClean="0"/>
              <a:t>A loose connection in an antenna or a feed line</a:t>
            </a:r>
          </a:p>
          <a:p>
            <a:pPr marL="457200" indent="-457200">
              <a:buAutoNum type="alphaUcPeriod"/>
            </a:pPr>
            <a:r>
              <a:rPr lang="en-US" dirty="0" smtClean="0"/>
              <a:t>The transmitter is being over-modulated</a:t>
            </a:r>
          </a:p>
          <a:p>
            <a:pPr marL="457200" indent="-457200">
              <a:buAutoNum type="alphaUcPeriod"/>
            </a:pPr>
            <a:r>
              <a:rPr lang="en-US" dirty="0" smtClean="0"/>
              <a:t>Interference from other stations is distorting your signal</a:t>
            </a:r>
          </a:p>
          <a:p>
            <a:pPr marL="798512" lvl="1" indent="-457200"/>
            <a:r>
              <a:rPr lang="en-US" dirty="0" smtClean="0"/>
              <a:t>T9B09 HRLM (4-10)</a:t>
            </a:r>
          </a:p>
        </p:txBody>
      </p:sp>
      <p:sp>
        <p:nvSpPr>
          <p:cNvPr id="2" name="Title 1"/>
          <p:cNvSpPr>
            <a:spLocks noGrp="1"/>
          </p:cNvSpPr>
          <p:nvPr>
            <p:ph type="title"/>
          </p:nvPr>
        </p:nvSpPr>
        <p:spPr/>
        <p:txBody>
          <a:bodyPr anchor="ctr" anchorCtr="0">
            <a:normAutofit/>
          </a:bodyPr>
          <a:lstStyle/>
          <a:p>
            <a:pPr>
              <a:defRPr/>
            </a:pPr>
            <a:r>
              <a:rPr lang="en-US" sz="2900" dirty="0" smtClean="0">
                <a:solidFill>
                  <a:srgbClr val="000000"/>
                </a:solidFill>
                <a:latin typeface="Arial"/>
                <a:ea typeface="ＭＳ Ｐゴシック" charset="0"/>
                <a:cs typeface="+mj-cs"/>
              </a:rPr>
              <a:t>What might cause erratic changes in SWR readings?</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AutoNum type="alphaUcPeriod"/>
            </a:pPr>
            <a:r>
              <a:rPr lang="en-US" dirty="0" smtClean="0"/>
              <a:t>50-ohm flexible cable</a:t>
            </a:r>
          </a:p>
          <a:p>
            <a:pPr marL="457200" indent="-457200">
              <a:buAutoNum type="alphaUcPeriod"/>
            </a:pPr>
            <a:r>
              <a:rPr lang="en-US" dirty="0" smtClean="0"/>
              <a:t>Multi-conductor unbalanced cable</a:t>
            </a:r>
          </a:p>
          <a:p>
            <a:pPr marL="457200" indent="-457200">
              <a:buAutoNum type="alphaUcPeriod"/>
            </a:pPr>
            <a:r>
              <a:rPr lang="en-US" dirty="0" smtClean="0"/>
              <a:t>Air-insulated hard line</a:t>
            </a:r>
          </a:p>
          <a:p>
            <a:pPr marL="457200" indent="-457200">
              <a:buAutoNum type="alphaUcPeriod"/>
            </a:pPr>
            <a:r>
              <a:rPr lang="en-US" dirty="0" smtClean="0"/>
              <a:t>75-ohm flexible coax</a:t>
            </a:r>
          </a:p>
          <a:p>
            <a:pPr marL="798512" lvl="1" indent="-457200"/>
            <a:r>
              <a:rPr lang="en-US" dirty="0" smtClean="0"/>
              <a:t>T9B11 HRLM (4-9)</a:t>
            </a:r>
          </a:p>
        </p:txBody>
      </p:sp>
      <p:sp>
        <p:nvSpPr>
          <p:cNvPr id="2" name="Title 1"/>
          <p:cNvSpPr>
            <a:spLocks noGrp="1"/>
          </p:cNvSpPr>
          <p:nvPr>
            <p:ph type="title"/>
          </p:nvPr>
        </p:nvSpPr>
        <p:spPr/>
        <p:txBody>
          <a:bodyPr anchor="ctr" anchorCtr="0">
            <a:normAutofit/>
          </a:bodyPr>
          <a:lstStyle/>
          <a:p>
            <a:pPr>
              <a:defRPr/>
            </a:pPr>
            <a:r>
              <a:rPr lang="en-US" sz="2900" dirty="0" smtClean="0">
                <a:solidFill>
                  <a:srgbClr val="000000"/>
                </a:solidFill>
                <a:latin typeface="Arial"/>
                <a:ea typeface="ＭＳ Ｐゴシック" charset="0"/>
                <a:cs typeface="+mj-cs"/>
              </a:rPr>
              <a:t>Which of the following types of feed line has the lowest loss at VHF and UHF?</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AutoNum type="alphaUcPeriod"/>
            </a:pPr>
            <a:r>
              <a:rPr lang="en-US" dirty="0" smtClean="0"/>
              <a:t>50-ohm flexible cable</a:t>
            </a:r>
          </a:p>
          <a:p>
            <a:pPr marL="457200" indent="-457200">
              <a:buAutoNum type="alphaUcPeriod"/>
            </a:pPr>
            <a:r>
              <a:rPr lang="en-US" dirty="0" smtClean="0"/>
              <a:t>Multi-conductor unbalanced cable</a:t>
            </a:r>
          </a:p>
          <a:p>
            <a:pPr marL="457200" indent="-457200">
              <a:buAutoNum type="alphaUcPeriod"/>
            </a:pPr>
            <a:r>
              <a:rPr lang="en-US" b="1" dirty="0" smtClean="0"/>
              <a:t>Air-insulated hard line</a:t>
            </a:r>
          </a:p>
          <a:p>
            <a:pPr marL="457200" indent="-457200">
              <a:buAutoNum type="alphaUcPeriod"/>
            </a:pPr>
            <a:r>
              <a:rPr lang="en-US" dirty="0" smtClean="0"/>
              <a:t>75-ohm flexible coax</a:t>
            </a:r>
          </a:p>
          <a:p>
            <a:pPr marL="798512" lvl="1" indent="-457200"/>
            <a:r>
              <a:rPr lang="en-US" dirty="0" smtClean="0"/>
              <a:t>T9B11 HRLM (4-9)</a:t>
            </a:r>
          </a:p>
        </p:txBody>
      </p:sp>
      <p:sp>
        <p:nvSpPr>
          <p:cNvPr id="2" name="Title 1"/>
          <p:cNvSpPr>
            <a:spLocks noGrp="1"/>
          </p:cNvSpPr>
          <p:nvPr>
            <p:ph type="title"/>
          </p:nvPr>
        </p:nvSpPr>
        <p:spPr/>
        <p:txBody>
          <a:bodyPr anchor="ctr" anchorCtr="0">
            <a:normAutofit/>
          </a:bodyPr>
          <a:lstStyle/>
          <a:p>
            <a:pPr>
              <a:defRPr/>
            </a:pPr>
            <a:r>
              <a:rPr lang="en-US" sz="2900" dirty="0" smtClean="0">
                <a:solidFill>
                  <a:srgbClr val="000000"/>
                </a:solidFill>
                <a:latin typeface="Arial"/>
                <a:ea typeface="ＭＳ Ｐゴシック" charset="0"/>
                <a:cs typeface="+mj-cs"/>
              </a:rPr>
              <a:t>Which of the following types of feed line has the lowest loss at VHF and UHF?</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The Decibel (dB)</a:t>
            </a:r>
            <a:endParaRPr lang="en-US" sz="4400" dirty="0"/>
          </a:p>
        </p:txBody>
      </p:sp>
      <p:sp>
        <p:nvSpPr>
          <p:cNvPr id="14338" name="Rectangle 5"/>
          <p:cNvSpPr>
            <a:spLocks noChangeArrowheads="1"/>
          </p:cNvSpPr>
          <p:nvPr/>
        </p:nvSpPr>
        <p:spPr bwMode="auto">
          <a:xfrm>
            <a:off x="685800" y="17526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smtClean="0"/>
              <a:t>A ratio expressed as an power of 10 to make large numbers easier to work with.</a:t>
            </a:r>
          </a:p>
          <a:p>
            <a:pPr marL="800100" lvl="1" indent="-342900">
              <a:spcBef>
                <a:spcPct val="20000"/>
              </a:spcBef>
              <a:buFontTx/>
              <a:buChar char="•"/>
            </a:pPr>
            <a:r>
              <a:rPr lang="en-US" sz="3200" dirty="0" smtClean="0"/>
              <a:t>dB = 10 log (power ratio)</a:t>
            </a:r>
          </a:p>
          <a:p>
            <a:pPr marL="800100" lvl="1" indent="-342900">
              <a:spcBef>
                <a:spcPct val="20000"/>
              </a:spcBef>
              <a:buFontTx/>
              <a:buChar char="•"/>
            </a:pPr>
            <a:r>
              <a:rPr lang="en-US" sz="3200" dirty="0" smtClean="0"/>
              <a:t>dB = 20 log (voltage ratio)</a:t>
            </a:r>
          </a:p>
          <a:p>
            <a:pPr marL="342900" indent="-342900">
              <a:spcBef>
                <a:spcPct val="20000"/>
              </a:spcBef>
              <a:buFontTx/>
              <a:buChar char="•"/>
            </a:pPr>
            <a:r>
              <a:rPr lang="en-US" sz="3200" dirty="0" smtClean="0"/>
              <a:t>Positive values in dB indicate ratios &gt; 1 and negative values of dB are for ratios &lt; 1.</a:t>
            </a:r>
          </a:p>
          <a:p>
            <a:pPr marL="342900" indent="-342900">
              <a:spcBef>
                <a:spcPct val="20000"/>
              </a:spcBef>
              <a:buFontTx/>
              <a:buChar char="•"/>
            </a:pPr>
            <a:r>
              <a:rPr lang="en-US" sz="3200" dirty="0" smtClean="0"/>
              <a:t>Antenna gain </a:t>
            </a:r>
            <a:r>
              <a:rPr lang="en-US" sz="3200" dirty="0" smtClean="0"/>
              <a:t>is </a:t>
            </a:r>
            <a:r>
              <a:rPr lang="en-US" sz="3200" dirty="0" smtClean="0"/>
              <a:t>discussed in terms of dB.</a:t>
            </a: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457200"/>
            <a:ext cx="7772400" cy="1143000"/>
          </a:xfrm>
          <a:prstGeom prst="rect">
            <a:avLst/>
          </a:prstGeom>
          <a:noFill/>
          <a:ln w="9525">
            <a:noFill/>
            <a:miter lim="800000"/>
            <a:headEnd/>
            <a:tailEnd/>
          </a:ln>
        </p:spPr>
        <p:txBody>
          <a:bodyPr anchor="ctr"/>
          <a:lstStyle/>
          <a:p>
            <a:pPr algn="ctr"/>
            <a:r>
              <a:rPr lang="en-US" sz="4400" dirty="0"/>
              <a:t>The Antenna (Some Vocabulary)</a:t>
            </a:r>
          </a:p>
        </p:txBody>
      </p:sp>
      <p:sp>
        <p:nvSpPr>
          <p:cNvPr id="14338" name="Rectangle 5"/>
          <p:cNvSpPr>
            <a:spLocks noChangeArrowheads="1"/>
          </p:cNvSpPr>
          <p:nvPr/>
        </p:nvSpPr>
        <p:spPr bwMode="auto">
          <a:xfrm>
            <a:off x="685800" y="1447800"/>
            <a:ext cx="7772400" cy="4419600"/>
          </a:xfrm>
          <a:prstGeom prst="rect">
            <a:avLst/>
          </a:prstGeom>
          <a:noFill/>
          <a:ln w="9525">
            <a:noFill/>
            <a:miter lim="800000"/>
            <a:headEnd/>
            <a:tailEnd/>
          </a:ln>
        </p:spPr>
        <p:txBody>
          <a:bodyPr/>
          <a:lstStyle/>
          <a:p>
            <a:pPr marL="342900" indent="-342900">
              <a:spcBef>
                <a:spcPct val="20000"/>
              </a:spcBef>
              <a:buFontTx/>
              <a:buChar char="•"/>
            </a:pPr>
            <a:r>
              <a:rPr lang="en-US" sz="3200" b="1" dirty="0" smtClean="0"/>
              <a:t>Gain</a:t>
            </a:r>
            <a:r>
              <a:rPr lang="en-US" sz="3200" dirty="0" smtClean="0"/>
              <a:t>: </a:t>
            </a:r>
            <a:r>
              <a:rPr lang="en-US" sz="3200" dirty="0"/>
              <a:t>A</a:t>
            </a:r>
            <a:r>
              <a:rPr lang="en-US" sz="3200" dirty="0" smtClean="0"/>
              <a:t>pparent increase in power in a particular direction by focusing radiation in that direction. Measured in decibels (dB).</a:t>
            </a:r>
          </a:p>
          <a:p>
            <a:pPr marL="342900" indent="-342900">
              <a:spcBef>
                <a:spcPct val="20000"/>
              </a:spcBef>
              <a:buFontTx/>
              <a:buChar char="•"/>
            </a:pPr>
            <a:r>
              <a:rPr lang="en-US" sz="3200" b="1" dirty="0" smtClean="0"/>
              <a:t>Isotropic</a:t>
            </a:r>
            <a:r>
              <a:rPr lang="en-US" sz="3200" dirty="0" smtClean="0"/>
              <a:t>: Equal radiation in all directions.</a:t>
            </a:r>
          </a:p>
          <a:p>
            <a:pPr marL="342900" indent="-342900">
              <a:spcBef>
                <a:spcPct val="20000"/>
              </a:spcBef>
              <a:buFontTx/>
              <a:buChar char="•"/>
            </a:pPr>
            <a:r>
              <a:rPr lang="en-US" sz="3200" b="1" dirty="0" smtClean="0"/>
              <a:t>Omnidirectional</a:t>
            </a:r>
            <a:r>
              <a:rPr lang="en-US" sz="3200" dirty="0" smtClean="0"/>
              <a:t>: No preferred horizontal direction.</a:t>
            </a:r>
            <a:endParaRPr lang="en-US" sz="3200" dirty="0"/>
          </a:p>
          <a:p>
            <a:pPr marL="342900" indent="-342900">
              <a:spcBef>
                <a:spcPct val="20000"/>
              </a:spcBef>
              <a:buFontTx/>
              <a:buChar char="•"/>
            </a:pPr>
            <a:r>
              <a:rPr lang="en-US" sz="3200" b="1" dirty="0" smtClean="0"/>
              <a:t>Directional</a:t>
            </a:r>
            <a:r>
              <a:rPr lang="en-US" sz="3200" dirty="0" smtClean="0"/>
              <a:t>: Antenna that focuses </a:t>
            </a:r>
            <a:r>
              <a:rPr lang="en-US" sz="3200" dirty="0"/>
              <a:t>radiation in specific directions.</a:t>
            </a:r>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2649</TotalTime>
  <Words>4747</Words>
  <Application>Microsoft Office PowerPoint</Application>
  <PresentationFormat>On-screen Show (4:3)</PresentationFormat>
  <Paragraphs>557</Paragraphs>
  <Slides>76</Slides>
  <Notes>26</Notes>
  <HiddenSlides>0</HiddenSlides>
  <MMClips>0</MMClips>
  <ScaleCrop>false</ScaleCrop>
  <HeadingPairs>
    <vt:vector size="4" baseType="variant">
      <vt:variant>
        <vt:lpstr>Theme</vt:lpstr>
      </vt:variant>
      <vt:variant>
        <vt:i4>2</vt:i4>
      </vt:variant>
      <vt:variant>
        <vt:lpstr>Slide Titles</vt:lpstr>
      </vt:variant>
      <vt:variant>
        <vt:i4>76</vt:i4>
      </vt:variant>
    </vt:vector>
  </HeadingPairs>
  <TitlesOfParts>
    <vt:vector size="78" baseType="lpstr">
      <vt:lpstr>HORIZ NO SCREENED DIAMOND</vt:lpstr>
      <vt:lpstr>Placed JPEG Blend HORIZ GRAY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What can happen if the antennas at opposite ends of a VHF or UHF line of sight radio link are not using the same polarization?</vt:lpstr>
      <vt:lpstr>What can happen if the antennas at opposite ends of a VHF or UHF line of sight radio link are not using the same polarization?</vt:lpstr>
      <vt:lpstr>What type of wave carries radio signals between transmitting and receiving stations?</vt:lpstr>
      <vt:lpstr>What type of wave carries radio signals between transmitting and receiving stations?</vt:lpstr>
      <vt:lpstr>Which of the following is a common effect of "skip" reflections between the Earth and the ionosphere?</vt:lpstr>
      <vt:lpstr>Which of the following is a common effect of "skip" reflections between the Earth and the ionosphere?</vt:lpstr>
      <vt:lpstr>What property of a radio wave is used to describe its polarization?</vt:lpstr>
      <vt:lpstr>What property of a radio wave is used to describe its polarization?</vt:lpstr>
      <vt:lpstr>What are the two components of a radio wave?</vt:lpstr>
      <vt:lpstr>What are the two components of a radio wave?</vt:lpstr>
      <vt:lpstr>What is the approximate amount of change, measured in decibels (dB), of a power increase from 5 watts to 10 watts?</vt:lpstr>
      <vt:lpstr>What is the approximate amount of change, measured in decibels (dB), of a power increase from 5 watts to 10 watts?</vt:lpstr>
      <vt:lpstr>What is the approximate amount of change, measured in decibels (dB), of a power decrease from 12 watts to 3 watts?</vt:lpstr>
      <vt:lpstr>What is the approximate amount of change, measured in decibels (dB), of a power decrease from 12 watts to 3 watts?</vt:lpstr>
      <vt:lpstr>What is the approximate amount of change, measured in decibels (dB), of a power increase from 20 watts to 200 watts?</vt:lpstr>
      <vt:lpstr>What is the approximate amount of change, measured in decibels (dB), of a power increase from 20 watts to 200 watts?</vt:lpstr>
      <vt:lpstr>What is a usual name for electromagnetic waves that travel through space?</vt:lpstr>
      <vt:lpstr>What is a usual name for electromagnetic waves that travel through space?</vt:lpstr>
      <vt:lpstr>What is the primary purpose of a dummy load?</vt:lpstr>
      <vt:lpstr>What is the primary purpose of a dummy load?</vt:lpstr>
      <vt:lpstr>What, in general terms, is standing wave ratio (SWR)?</vt:lpstr>
      <vt:lpstr>What, in general terms, is standing wave ratio (SWR)?</vt:lpstr>
      <vt:lpstr>What reading on an SWR meter indicates a perfect impedance match between the antenna and the feed line?</vt:lpstr>
      <vt:lpstr>What reading on an SWR meter indicates a perfect impedance match between the antenna and the feed line?</vt:lpstr>
      <vt:lpstr>What is the approximate SWR value above which the protection circuits in most solid-state transmitters begin to reduce transmitter power?</vt:lpstr>
      <vt:lpstr>What is the approximate SWR value above which the protection circuits in most solid-state transmitters begin to reduce transmitter power?</vt:lpstr>
      <vt:lpstr>What does an SWR reading of 4:1 indicate?</vt:lpstr>
      <vt:lpstr>What does an SWR reading of 4:1 indicate?</vt:lpstr>
      <vt:lpstr>What happens to power lost in a feed line?</vt:lpstr>
      <vt:lpstr>What happens to power lost in a feed line?</vt:lpstr>
      <vt:lpstr>Which of the following is a common use of coaxial cable?</vt:lpstr>
      <vt:lpstr>Which of the following is a common use of coaxial cable?</vt:lpstr>
      <vt:lpstr>What does a dummy load consist of?</vt:lpstr>
      <vt:lpstr>What does a dummy load consist of?</vt:lpstr>
      <vt:lpstr>Which of the following is true regarding vertical antennas?</vt:lpstr>
      <vt:lpstr>Which of the following is true regarding vertical antennas?</vt:lpstr>
      <vt:lpstr>What is meant by the gain of an antenna?</vt:lpstr>
      <vt:lpstr>What is meant by the gain of an antenna?</vt:lpstr>
      <vt:lpstr>Why is it important to have a low SWR in an antenna system that uses coaxial cable feed line?</vt:lpstr>
      <vt:lpstr>Why is it important to have a low SWR in an antenna system that uses coaxial cable feed line?</vt:lpstr>
      <vt:lpstr>What is the impedance of the most commonly used coaxial cable in typical amateur radio installations?</vt:lpstr>
      <vt:lpstr>What is the impedance of the most commonly used coaxial cable in typical amateur radio installations?</vt:lpstr>
      <vt:lpstr>Why is coaxial cable used more often than any other feed line for amateur radio antenna systems?</vt:lpstr>
      <vt:lpstr>Why is coaxial cable used more often than any other feed line for amateur radio antenna systems?</vt:lpstr>
      <vt:lpstr>What generally happens as the frequency of a signal passing through coaxial cable is increased?</vt:lpstr>
      <vt:lpstr>What generally happens as the frequency of a signal passing through coaxial cable is increased?</vt:lpstr>
      <vt:lpstr>What might cause erratic changes in SWR readings?</vt:lpstr>
      <vt:lpstr>What might cause erratic changes in SWR readings?</vt:lpstr>
      <vt:lpstr>Which of the following types of feed line has the lowest loss at VHF and UHF?</vt:lpstr>
      <vt:lpstr>Which of the following types of feed line has the lowest loss at VHF and UHF?</vt:lpstr>
    </vt:vector>
  </TitlesOfParts>
  <Company>ARRL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Ward Silver</cp:lastModifiedBy>
  <cp:revision>119</cp:revision>
  <dcterms:created xsi:type="dcterms:W3CDTF">2005-07-28T14:19:34Z</dcterms:created>
  <dcterms:modified xsi:type="dcterms:W3CDTF">2014-05-24T03:18:41Z</dcterms:modified>
</cp:coreProperties>
</file>