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5" r:id="rId1"/>
    <p:sldMasterId id="2147483656" r:id="rId2"/>
  </p:sldMasterIdLst>
  <p:notesMasterIdLst>
    <p:notesMasterId r:id="rId38"/>
  </p:notesMasterIdLst>
  <p:handoutMasterIdLst>
    <p:handoutMasterId r:id="rId39"/>
  </p:handoutMasterIdLst>
  <p:sldIdLst>
    <p:sldId id="256" r:id="rId3"/>
    <p:sldId id="275" r:id="rId4"/>
    <p:sldId id="324" r:id="rId5"/>
    <p:sldId id="261" r:id="rId6"/>
    <p:sldId id="325" r:id="rId7"/>
    <p:sldId id="326" r:id="rId8"/>
    <p:sldId id="327" r:id="rId9"/>
    <p:sldId id="304" r:id="rId10"/>
    <p:sldId id="329" r:id="rId11"/>
    <p:sldId id="330" r:id="rId12"/>
    <p:sldId id="328" r:id="rId13"/>
    <p:sldId id="331" r:id="rId14"/>
    <p:sldId id="332" r:id="rId15"/>
    <p:sldId id="333" r:id="rId16"/>
    <p:sldId id="323" r:id="rId17"/>
    <p:sldId id="334" r:id="rId18"/>
    <p:sldId id="335" r:id="rId19"/>
    <p:sldId id="305" r:id="rId20"/>
    <p:sldId id="306" r:id="rId21"/>
    <p:sldId id="336" r:id="rId22"/>
    <p:sldId id="337" r:id="rId23"/>
    <p:sldId id="307" r:id="rId24"/>
    <p:sldId id="308" r:id="rId25"/>
    <p:sldId id="309" r:id="rId26"/>
    <p:sldId id="310" r:id="rId27"/>
    <p:sldId id="311" r:id="rId28"/>
    <p:sldId id="312" r:id="rId29"/>
    <p:sldId id="313" r:id="rId30"/>
    <p:sldId id="314" r:id="rId31"/>
    <p:sldId id="315" r:id="rId32"/>
    <p:sldId id="316" r:id="rId33"/>
    <p:sldId id="319" r:id="rId34"/>
    <p:sldId id="320" r:id="rId35"/>
    <p:sldId id="321" r:id="rId36"/>
    <p:sldId id="322" r:id="rId37"/>
  </p:sldIdLst>
  <p:sldSz cx="9144000" cy="6858000" type="screen4x3"/>
  <p:notesSz cx="9144000" cy="6858000"/>
  <p:defaultTextStyle>
    <a:defPPr>
      <a:defRPr lang="en-US"/>
    </a:defPPr>
    <a:lvl1pPr algn="l" rtl="0" fontAlgn="base">
      <a:spcBef>
        <a:spcPct val="0"/>
      </a:spcBef>
      <a:spcAft>
        <a:spcPct val="0"/>
      </a:spcAft>
      <a:defRPr sz="2400" kern="1200">
        <a:solidFill>
          <a:schemeClr val="tx1"/>
        </a:solidFill>
        <a:latin typeface="Times New Roman" pitchFamily="18" charset="0"/>
        <a:ea typeface="MS PGothic" pitchFamily="34" charset="-128"/>
        <a:cs typeface="+mn-cs"/>
      </a:defRPr>
    </a:lvl1pPr>
    <a:lvl2pPr marL="4572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2pPr>
    <a:lvl3pPr marL="9144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3pPr>
    <a:lvl4pPr marL="13716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4pPr>
    <a:lvl5pPr marL="18288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24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24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24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2400" kern="1200">
        <a:solidFill>
          <a:schemeClr val="tx1"/>
        </a:solidFill>
        <a:latin typeface="Times New Roman" pitchFamily="18" charset="0"/>
        <a:ea typeface="MS PGothic" pitchFamily="34"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dith Lennon" initials="" lastIdx="21" clrIdx="0"/>
  <p:cmAuthor id="1" name="Ward Silver" initials="W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4867" autoAdjust="0"/>
    <p:restoredTop sz="66383" autoAdjust="0"/>
  </p:normalViewPr>
  <p:slideViewPr>
    <p:cSldViewPr>
      <p:cViewPr varScale="1">
        <p:scale>
          <a:sx n="68" d="100"/>
          <a:sy n="68" d="100"/>
        </p:scale>
        <p:origin x="-87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400" d="100"/>
        <a:sy n="400" d="100"/>
      </p:scale>
      <p:origin x="0" y="0"/>
    </p:cViewPr>
  </p:sorterViewPr>
  <p:notesViewPr>
    <p:cSldViewPr>
      <p:cViewPr varScale="1">
        <p:scale>
          <a:sx n="113" d="100"/>
          <a:sy n="113" d="100"/>
        </p:scale>
        <p:origin x="-1752" y="-108"/>
      </p:cViewPr>
      <p:guideLst>
        <p:guide orient="horz" pos="2160"/>
        <p:guide pos="288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charset="0"/>
                <a:ea typeface="+mn-ea"/>
                <a:cs typeface="+mn-cs"/>
              </a:defRPr>
            </a:lvl1pPr>
          </a:lstStyle>
          <a:p>
            <a:pPr>
              <a:defRPr/>
            </a:pPr>
            <a:endParaRPr lang="en-US"/>
          </a:p>
        </p:txBody>
      </p:sp>
      <p:sp>
        <p:nvSpPr>
          <p:cNvPr id="4099" name="Rectangle 3"/>
          <p:cNvSpPr>
            <a:spLocks noGrp="1" noChangeArrowheads="1"/>
          </p:cNvSpPr>
          <p:nvPr>
            <p:ph type="dt" sz="quarter" idx="1"/>
          </p:nvPr>
        </p:nvSpPr>
        <p:spPr bwMode="auto">
          <a:xfrm>
            <a:off x="518160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charset="0"/>
                <a:ea typeface="+mn-ea"/>
                <a:cs typeface="+mn-cs"/>
              </a:defRPr>
            </a:lvl1pPr>
          </a:lstStyle>
          <a:p>
            <a:pPr>
              <a:defRPr/>
            </a:pPr>
            <a:endParaRPr lang="en-US"/>
          </a:p>
        </p:txBody>
      </p:sp>
      <p:sp>
        <p:nvSpPr>
          <p:cNvPr id="4100" name="Rectangle 4"/>
          <p:cNvSpPr>
            <a:spLocks noGrp="1" noChangeArrowheads="1"/>
          </p:cNvSpPr>
          <p:nvPr>
            <p:ph type="ftr" sz="quarter" idx="2"/>
          </p:nvPr>
        </p:nvSpPr>
        <p:spPr bwMode="auto">
          <a:xfrm>
            <a:off x="0" y="651510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charset="0"/>
                <a:ea typeface="+mn-ea"/>
                <a:cs typeface="+mn-cs"/>
              </a:defRPr>
            </a:lvl1pPr>
          </a:lstStyle>
          <a:p>
            <a:pPr>
              <a:defRPr/>
            </a:pPr>
            <a:endParaRPr lang="en-US"/>
          </a:p>
        </p:txBody>
      </p:sp>
      <p:sp>
        <p:nvSpPr>
          <p:cNvPr id="4101" name="Rectangle 5"/>
          <p:cNvSpPr>
            <a:spLocks noGrp="1" noChangeArrowheads="1"/>
          </p:cNvSpPr>
          <p:nvPr>
            <p:ph type="sldNum" sz="quarter" idx="3"/>
          </p:nvPr>
        </p:nvSpPr>
        <p:spPr bwMode="auto">
          <a:xfrm>
            <a:off x="5181600" y="651510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8419484C-9426-4CF4-81F3-2A9F07F7F8AE}" type="slidenum">
              <a:rPr lang="en-US"/>
              <a:pPr/>
              <a:t>‹#›</a:t>
            </a:fld>
            <a:endParaRPr lang="en-US"/>
          </a:p>
        </p:txBody>
      </p:sp>
    </p:spTree>
    <p:extLst>
      <p:ext uri="{BB962C8B-B14F-4D97-AF65-F5344CB8AC3E}">
        <p14:creationId xmlns:p14="http://schemas.microsoft.com/office/powerpoint/2010/main" xmlns="" val="375181339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5410"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charset="0"/>
                <a:ea typeface="+mn-ea"/>
                <a:cs typeface="+mn-cs"/>
              </a:defRPr>
            </a:lvl1pPr>
          </a:lstStyle>
          <a:p>
            <a:pPr>
              <a:defRPr/>
            </a:pPr>
            <a:endParaRPr lang="en-US"/>
          </a:p>
        </p:txBody>
      </p:sp>
      <p:sp>
        <p:nvSpPr>
          <p:cNvPr id="145411" name="Rectangle 3"/>
          <p:cNvSpPr>
            <a:spLocks noGrp="1" noChangeArrowheads="1"/>
          </p:cNvSpPr>
          <p:nvPr>
            <p:ph type="dt" idx="1"/>
          </p:nvPr>
        </p:nvSpPr>
        <p:spPr bwMode="auto">
          <a:xfrm>
            <a:off x="5180013"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charset="0"/>
                <a:ea typeface="+mn-ea"/>
                <a:cs typeface="+mn-cs"/>
              </a:defRPr>
            </a:lvl1pPr>
          </a:lstStyle>
          <a:p>
            <a:pPr>
              <a:defRPr/>
            </a:pPr>
            <a:endParaRPr lang="en-US"/>
          </a:p>
        </p:txBody>
      </p:sp>
      <p:sp>
        <p:nvSpPr>
          <p:cNvPr id="5124" name="Rectangle 4"/>
          <p:cNvSpPr>
            <a:spLocks noGrp="1" noRot="1" noChangeAspect="1" noChangeArrowheads="1" noTextEdit="1"/>
          </p:cNvSpPr>
          <p:nvPr>
            <p:ph type="sldImg" idx="2"/>
          </p:nvPr>
        </p:nvSpPr>
        <p:spPr bwMode="auto">
          <a:xfrm>
            <a:off x="2857500" y="514350"/>
            <a:ext cx="3429000" cy="2571750"/>
          </a:xfrm>
          <a:prstGeom prst="rect">
            <a:avLst/>
          </a:prstGeom>
          <a:noFill/>
          <a:ln w="9525">
            <a:solidFill>
              <a:srgbClr val="000000"/>
            </a:solidFill>
            <a:miter lim="800000"/>
            <a:headEnd/>
            <a:tailEnd/>
          </a:ln>
        </p:spPr>
      </p:sp>
      <p:sp>
        <p:nvSpPr>
          <p:cNvPr id="145413" name="Rectangle 5"/>
          <p:cNvSpPr>
            <a:spLocks noGrp="1" noChangeArrowheads="1"/>
          </p:cNvSpPr>
          <p:nvPr>
            <p:ph type="body" sz="quarter" idx="3"/>
          </p:nvPr>
        </p:nvSpPr>
        <p:spPr bwMode="auto">
          <a:xfrm>
            <a:off x="914400" y="3257550"/>
            <a:ext cx="7315200" cy="3086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5414" name="Rectangle 6"/>
          <p:cNvSpPr>
            <a:spLocks noGrp="1" noChangeArrowheads="1"/>
          </p:cNvSpPr>
          <p:nvPr>
            <p:ph type="ftr" sz="quarter" idx="4"/>
          </p:nvPr>
        </p:nvSpPr>
        <p:spPr bwMode="auto">
          <a:xfrm>
            <a:off x="0"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charset="0"/>
                <a:ea typeface="+mn-ea"/>
                <a:cs typeface="+mn-cs"/>
              </a:defRPr>
            </a:lvl1pPr>
          </a:lstStyle>
          <a:p>
            <a:pPr>
              <a:defRPr/>
            </a:pPr>
            <a:endParaRPr lang="en-US"/>
          </a:p>
        </p:txBody>
      </p:sp>
      <p:sp>
        <p:nvSpPr>
          <p:cNvPr id="145415" name="Rectangle 7"/>
          <p:cNvSpPr>
            <a:spLocks noGrp="1" noChangeArrowheads="1"/>
          </p:cNvSpPr>
          <p:nvPr>
            <p:ph type="sldNum" sz="quarter" idx="5"/>
          </p:nvPr>
        </p:nvSpPr>
        <p:spPr bwMode="auto">
          <a:xfrm>
            <a:off x="5180013"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5A3813D9-9C51-4481-9FB7-4B611A6F33A2}" type="slidenum">
              <a:rPr lang="en-US"/>
              <a:pPr/>
              <a:t>‹#›</a:t>
            </a:fld>
            <a:endParaRPr lang="en-US"/>
          </a:p>
        </p:txBody>
      </p:sp>
    </p:spTree>
    <p:extLst>
      <p:ext uri="{BB962C8B-B14F-4D97-AF65-F5344CB8AC3E}">
        <p14:creationId xmlns:p14="http://schemas.microsoft.com/office/powerpoint/2010/main" xmlns="" val="283646884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p:cNvSpPr>
            <a:spLocks noGrp="1" noRot="1" noChangeAspect="1" noTextEdit="1"/>
          </p:cNvSpPr>
          <p:nvPr>
            <p:ph type="sldImg"/>
          </p:nvPr>
        </p:nvSpPr>
        <p:spPr>
          <a:ln/>
        </p:spPr>
      </p:sp>
      <p:sp>
        <p:nvSpPr>
          <p:cNvPr id="12290" name="Notes Placeholder 2"/>
          <p:cNvSpPr>
            <a:spLocks noGrp="1"/>
          </p:cNvSpPr>
          <p:nvPr>
            <p:ph type="body" idx="1"/>
          </p:nvPr>
        </p:nvSpPr>
        <p:spPr>
          <a:noFill/>
          <a:ln/>
        </p:spPr>
        <p:txBody>
          <a:bodyPr/>
          <a:lstStyle/>
          <a:p>
            <a:r>
              <a:rPr lang="en-US" dirty="0" smtClean="0">
                <a:latin typeface="Times New Roman" pitchFamily="18" charset="0"/>
              </a:rPr>
              <a:t>Begin to work in bits of common jargon,</a:t>
            </a:r>
            <a:r>
              <a:rPr lang="en-US" baseline="0" dirty="0" smtClean="0">
                <a:latin typeface="Times New Roman" pitchFamily="18" charset="0"/>
              </a:rPr>
              <a:t> like XCVR, so that students will have seen it.  If you have pictures of older equipment, you can show them and compare to modern radios.</a:t>
            </a:r>
            <a:endParaRPr lang="en-US" dirty="0" smtClean="0">
              <a:latin typeface="Times New Roman" pitchFamily="18" charset="0"/>
            </a:endParaRPr>
          </a:p>
        </p:txBody>
      </p:sp>
      <p:sp>
        <p:nvSpPr>
          <p:cNvPr id="12291" name="Slide Number Placeholder 3"/>
          <p:cNvSpPr>
            <a:spLocks noGrp="1"/>
          </p:cNvSpPr>
          <p:nvPr>
            <p:ph type="sldNum" sz="quarter" idx="5"/>
          </p:nvPr>
        </p:nvSpPr>
        <p:spPr>
          <a:noFill/>
        </p:spPr>
        <p:txBody>
          <a:bodyPr/>
          <a:lstStyle/>
          <a:p>
            <a:fld id="{F554662C-CA2A-4C3C-B933-485ED467F3A7}" type="slidenum">
              <a:rPr lang="en-US"/>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0F702B38-A194-428D-A3AD-5E11EB1D89DF}" type="slidenum">
              <a:rPr lang="en-US"/>
              <a:pPr/>
              <a:t>11</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r>
              <a:rPr lang="en-US" dirty="0" smtClean="0">
                <a:latin typeface="Times New Roman" pitchFamily="18" charset="0"/>
              </a:rPr>
              <a:t>Review the modulation coverage from Module 3.  If you did not demonstrate modulation in Module 3, this would be a good time to do so.  </a:t>
            </a:r>
            <a:endParaRPr lang="en-US" dirty="0" smtClean="0">
              <a:latin typeface="Times New Roman" pitchFamily="18" charset="0"/>
            </a:endParaRPr>
          </a:p>
          <a:p>
            <a:pPr eaLnBrk="1" hangingPunct="1"/>
            <a:endParaRPr lang="en-US" dirty="0" smtClean="0">
              <a:latin typeface="Times New Roman" pitchFamily="18" charset="0"/>
            </a:endParaRPr>
          </a:p>
          <a:p>
            <a:pPr eaLnBrk="1" hangingPunct="1"/>
            <a:r>
              <a:rPr lang="en-US" dirty="0" smtClean="0">
                <a:latin typeface="Times New Roman" pitchFamily="18" charset="0"/>
              </a:rPr>
              <a:t>Explain</a:t>
            </a:r>
            <a:r>
              <a:rPr lang="en-US" baseline="0" dirty="0" smtClean="0">
                <a:latin typeface="Times New Roman" pitchFamily="18" charset="0"/>
              </a:rPr>
              <a:t> </a:t>
            </a:r>
            <a:r>
              <a:rPr lang="en-US" baseline="0" dirty="0" smtClean="0">
                <a:latin typeface="Times New Roman" pitchFamily="18" charset="0"/>
              </a:rPr>
              <a:t>that modulation and demodulation are usually performed by specific circuits if modulation is performed electronically.  </a:t>
            </a:r>
            <a:endParaRPr lang="en-US" baseline="0" dirty="0" smtClean="0">
              <a:latin typeface="Times New Roman" pitchFamily="18" charset="0"/>
            </a:endParaRPr>
          </a:p>
          <a:p>
            <a:pPr eaLnBrk="1" hangingPunct="1"/>
            <a:endParaRPr lang="en-US" baseline="0" dirty="0" smtClean="0">
              <a:latin typeface="Times New Roman" pitchFamily="18" charset="0"/>
            </a:endParaRPr>
          </a:p>
          <a:p>
            <a:pPr eaLnBrk="1" hangingPunct="1"/>
            <a:r>
              <a:rPr lang="en-US" baseline="0" dirty="0" smtClean="0">
                <a:latin typeface="Times New Roman" pitchFamily="18" charset="0"/>
              </a:rPr>
              <a:t>In </a:t>
            </a:r>
            <a:r>
              <a:rPr lang="en-US" baseline="0" dirty="0" smtClean="0">
                <a:latin typeface="Times New Roman" pitchFamily="18" charset="0"/>
              </a:rPr>
              <a:t>a software-defined radio, modulation and demodulation are </a:t>
            </a:r>
            <a:r>
              <a:rPr lang="en-US" baseline="0" dirty="0" smtClean="0">
                <a:latin typeface="Times New Roman" pitchFamily="18" charset="0"/>
              </a:rPr>
              <a:t>functions performed by a microprocessor on data </a:t>
            </a:r>
            <a:r>
              <a:rPr lang="en-US" baseline="0" dirty="0" smtClean="0">
                <a:latin typeface="Times New Roman" pitchFamily="18" charset="0"/>
              </a:rPr>
              <a:t>but this is too advanced for the course. Be prepared to answer questions about SDR but do not spend significant class time explaining what it is.</a:t>
            </a:r>
            <a:endParaRPr lang="en-US" dirty="0" smtClean="0">
              <a:latin typeface="Times New Roman" pitchFamily="18" charset="0"/>
            </a:endParaRPr>
          </a:p>
          <a:p>
            <a:pPr eaLnBrk="1" hangingPunct="1"/>
            <a:endParaRPr lang="en-US" dirty="0"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0F702B38-A194-428D-A3AD-5E11EB1D89DF}" type="slidenum">
              <a:rPr lang="en-US"/>
              <a:pPr/>
              <a:t>12</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r>
              <a:rPr lang="en-US" dirty="0" smtClean="0">
                <a:latin typeface="Times New Roman" pitchFamily="18" charset="0"/>
              </a:rPr>
              <a:t>You do not need to explain how a mixer works – only that it has two input signals and generates mixing products that are at the sum and difference of the input signal frequencies.  Technically, there are an infinite number of output signals but</a:t>
            </a:r>
            <a:r>
              <a:rPr lang="en-US" baseline="0" dirty="0" smtClean="0">
                <a:latin typeface="Times New Roman" pitchFamily="18" charset="0"/>
              </a:rPr>
              <a:t> again, this is not an appropriate topic for the course – keep it simple!</a:t>
            </a:r>
            <a:endParaRPr lang="en-US" dirty="0" smtClean="0">
              <a:latin typeface="Times New Roman" pitchFamily="18" charset="0"/>
            </a:endParaRPr>
          </a:p>
          <a:p>
            <a:pPr eaLnBrk="1" hangingPunct="1"/>
            <a:endParaRPr lang="en-US" dirty="0"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0F702B38-A194-428D-A3AD-5E11EB1D89DF}" type="slidenum">
              <a:rPr lang="en-US"/>
              <a:pPr/>
              <a:t>13</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r>
              <a:rPr lang="en-US" dirty="0" smtClean="0">
                <a:latin typeface="Times New Roman" pitchFamily="18" charset="0"/>
              </a:rPr>
              <a:t>Students will probably understand sensitivity</a:t>
            </a:r>
            <a:r>
              <a:rPr lang="en-US" baseline="0" dirty="0" smtClean="0">
                <a:latin typeface="Times New Roman" pitchFamily="18" charset="0"/>
              </a:rPr>
              <a:t> already.  Selectivity is best explained with a </a:t>
            </a:r>
            <a:r>
              <a:rPr lang="en-US" baseline="0" dirty="0" smtClean="0">
                <a:latin typeface="Times New Roman" pitchFamily="18" charset="0"/>
              </a:rPr>
              <a:t>demonstration using wide and narrow filters </a:t>
            </a:r>
            <a:r>
              <a:rPr lang="en-US" baseline="0" dirty="0" smtClean="0">
                <a:latin typeface="Times New Roman" pitchFamily="18" charset="0"/>
              </a:rPr>
              <a:t>or recording showing how filters can be used to eliminate or greatly reduce unwanted signals on nearby frequencies, leaving the desired signal clear and easy to understand.</a:t>
            </a:r>
          </a:p>
          <a:p>
            <a:pPr eaLnBrk="1" hangingPunct="1"/>
            <a:endParaRPr lang="en-US" baseline="0" dirty="0" smtClean="0">
              <a:latin typeface="Times New Roman" pitchFamily="18" charset="0"/>
            </a:endParaRPr>
          </a:p>
          <a:p>
            <a:pPr eaLnBrk="1" hangingPunct="1"/>
            <a:r>
              <a:rPr lang="en-US" baseline="0" dirty="0" smtClean="0">
                <a:latin typeface="Times New Roman" pitchFamily="18" charset="0"/>
              </a:rPr>
              <a:t>Most preamps students will encounter are inside the radio.  Explain that they are connected between the receiver’s antenna input and the rest of the receiver.  If an external preamp is available, explain that it is installed as close to the antenna as possible and may have its own transmit-receive switch to allow use of the same antenna on receive and transmit, just like a </a:t>
            </a:r>
            <a:r>
              <a:rPr lang="en-US" baseline="0" dirty="0" smtClean="0">
                <a:latin typeface="Times New Roman" pitchFamily="18" charset="0"/>
              </a:rPr>
              <a:t>TR </a:t>
            </a:r>
            <a:r>
              <a:rPr lang="en-US" baseline="0" dirty="0" smtClean="0">
                <a:latin typeface="Times New Roman" pitchFamily="18" charset="0"/>
              </a:rPr>
              <a:t>switch in a transceiver.</a:t>
            </a:r>
            <a:endParaRPr lang="en-US" dirty="0" smtClean="0">
              <a:latin typeface="Times New Roman" pitchFamily="18" charset="0"/>
            </a:endParaRPr>
          </a:p>
          <a:p>
            <a:pPr eaLnBrk="1" hangingPunct="1"/>
            <a:endParaRPr lang="en-US" dirty="0" smtClean="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0F702B38-A194-428D-A3AD-5E11EB1D89DF}" type="slidenum">
              <a:rPr lang="en-US"/>
              <a:pPr/>
              <a:t>14</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r>
              <a:rPr lang="en-US" dirty="0" smtClean="0">
                <a:latin typeface="Times New Roman" pitchFamily="18" charset="0"/>
              </a:rPr>
              <a:t>Download and show </a:t>
            </a:r>
            <a:r>
              <a:rPr lang="en-US" dirty="0" smtClean="0">
                <a:latin typeface="Times New Roman" pitchFamily="18" charset="0"/>
              </a:rPr>
              <a:t>some </a:t>
            </a:r>
            <a:r>
              <a:rPr lang="en-US" dirty="0" smtClean="0">
                <a:latin typeface="Times New Roman" pitchFamily="18" charset="0"/>
              </a:rPr>
              <a:t>product descriptions and photos for</a:t>
            </a:r>
            <a:r>
              <a:rPr lang="en-US" baseline="0" dirty="0" smtClean="0">
                <a:latin typeface="Times New Roman" pitchFamily="18" charset="0"/>
              </a:rPr>
              <a:t> </a:t>
            </a:r>
            <a:r>
              <a:rPr lang="en-US" baseline="0" dirty="0" smtClean="0">
                <a:latin typeface="Times New Roman" pitchFamily="18" charset="0"/>
              </a:rPr>
              <a:t>transverters.  Note that transverters allow use of sophisticated transceiver features on bands for which it would be expensive to purchase a separate radio.  A photo of a VHF/UHF rover station with several transverters would be interesting.</a:t>
            </a:r>
            <a:endParaRPr lang="en-US" dirty="0" smtClean="0">
              <a:latin typeface="Times New Roman" pitchFamily="18" charset="0"/>
            </a:endParaRPr>
          </a:p>
          <a:p>
            <a:pPr eaLnBrk="1" hangingPunct="1"/>
            <a:endParaRPr lang="en-US" dirty="0"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a:ln/>
        </p:spPr>
      </p:sp>
      <p:sp>
        <p:nvSpPr>
          <p:cNvPr id="20482" name="Notes Placeholder 2"/>
          <p:cNvSpPr>
            <a:spLocks noGrp="1"/>
          </p:cNvSpPr>
          <p:nvPr>
            <p:ph type="body" idx="1"/>
          </p:nvPr>
        </p:nvSpPr>
        <p:spPr>
          <a:noFill/>
          <a:ln/>
        </p:spPr>
        <p:txBody>
          <a:bodyPr/>
          <a:lstStyle/>
          <a:p>
            <a:endParaRPr lang="en-US" smtClean="0">
              <a:latin typeface="Times New Roman" pitchFamily="18" charset="0"/>
            </a:endParaRPr>
          </a:p>
        </p:txBody>
      </p:sp>
      <p:sp>
        <p:nvSpPr>
          <p:cNvPr id="20483" name="Slide Number Placeholder 3"/>
          <p:cNvSpPr>
            <a:spLocks noGrp="1"/>
          </p:cNvSpPr>
          <p:nvPr>
            <p:ph type="sldNum" sz="quarter" idx="5"/>
          </p:nvPr>
        </p:nvSpPr>
        <p:spPr>
          <a:noFill/>
        </p:spPr>
        <p:txBody>
          <a:bodyPr/>
          <a:lstStyle/>
          <a:p>
            <a:fld id="{AFB71958-9B7D-49D9-A107-89D024A26B59}" type="slidenum">
              <a:rPr lang="en-US"/>
              <a:pPr/>
              <a:t>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p:cNvSpPr>
            <a:spLocks noGrp="1" noRot="1" noChangeAspect="1" noTextEdit="1"/>
          </p:cNvSpPr>
          <p:nvPr>
            <p:ph type="sldImg"/>
          </p:nvPr>
        </p:nvSpPr>
        <p:spPr>
          <a:ln/>
        </p:spPr>
      </p:sp>
      <p:sp>
        <p:nvSpPr>
          <p:cNvPr id="12290" name="Notes Placeholder 2"/>
          <p:cNvSpPr>
            <a:spLocks noGrp="1"/>
          </p:cNvSpPr>
          <p:nvPr>
            <p:ph type="body" idx="1"/>
          </p:nvPr>
        </p:nvSpPr>
        <p:spPr>
          <a:noFill/>
          <a:ln/>
        </p:spPr>
        <p:txBody>
          <a:bodyPr/>
          <a:lstStyle/>
          <a:p>
            <a:endParaRPr lang="en-US" dirty="0" smtClean="0">
              <a:latin typeface="Times New Roman" pitchFamily="18" charset="0"/>
            </a:endParaRPr>
          </a:p>
        </p:txBody>
      </p:sp>
      <p:sp>
        <p:nvSpPr>
          <p:cNvPr id="12291" name="Slide Number Placeholder 3"/>
          <p:cNvSpPr>
            <a:spLocks noGrp="1"/>
          </p:cNvSpPr>
          <p:nvPr>
            <p:ph type="sldNum" sz="quarter" idx="5"/>
          </p:nvPr>
        </p:nvSpPr>
        <p:spPr>
          <a:noFill/>
        </p:spPr>
        <p:txBody>
          <a:bodyPr/>
          <a:lstStyle/>
          <a:p>
            <a:fld id="{F554662C-CA2A-4C3C-B933-485ED467F3A7}" type="slidenum">
              <a:rPr lang="en-US"/>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lide Image Placeholder 1"/>
          <p:cNvSpPr>
            <a:spLocks noGrp="1" noRot="1" noChangeAspect="1" noTextEdit="1"/>
          </p:cNvSpPr>
          <p:nvPr>
            <p:ph type="sldImg"/>
          </p:nvPr>
        </p:nvSpPr>
        <p:spPr>
          <a:ln/>
        </p:spPr>
      </p:sp>
      <p:sp>
        <p:nvSpPr>
          <p:cNvPr id="8194" name="Notes Placeholder 2"/>
          <p:cNvSpPr>
            <a:spLocks noGrp="1"/>
          </p:cNvSpPr>
          <p:nvPr>
            <p:ph type="body" idx="1"/>
          </p:nvPr>
        </p:nvSpPr>
        <p:spPr>
          <a:noFill/>
          <a:ln/>
        </p:spPr>
        <p:txBody>
          <a:bodyPr/>
          <a:lstStyle/>
          <a:p>
            <a:r>
              <a:rPr lang="en-US" dirty="0" smtClean="0">
                <a:latin typeface="Times New Roman" pitchFamily="18" charset="0"/>
              </a:rPr>
              <a:t>Contrast the duplexer</a:t>
            </a:r>
            <a:r>
              <a:rPr lang="en-US" baseline="0" dirty="0" smtClean="0">
                <a:latin typeface="Times New Roman" pitchFamily="18" charset="0"/>
              </a:rPr>
              <a:t> with the TR switch in that the duplexer routes signals based on their frequency.  The antenna is connected to both the transmitter and receiver at all times – there is no switching.</a:t>
            </a:r>
            <a:endParaRPr lang="en-US" dirty="0" smtClean="0">
              <a:latin typeface="Times New Roman" pitchFamily="18" charset="0"/>
            </a:endParaRPr>
          </a:p>
        </p:txBody>
      </p:sp>
      <p:sp>
        <p:nvSpPr>
          <p:cNvPr id="8195" name="Slide Number Placeholder 3"/>
          <p:cNvSpPr>
            <a:spLocks noGrp="1"/>
          </p:cNvSpPr>
          <p:nvPr>
            <p:ph type="sldNum" sz="quarter" idx="5"/>
          </p:nvPr>
        </p:nvSpPr>
        <p:spPr>
          <a:noFill/>
        </p:spPr>
        <p:txBody>
          <a:bodyPr/>
          <a:lstStyle/>
          <a:p>
            <a:fld id="{638F75A5-4AC5-4A0E-8431-96B45A9A430B}" type="slidenum">
              <a:rPr lang="en-US"/>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noTextEdit="1"/>
          </p:cNvSpPr>
          <p:nvPr>
            <p:ph type="sldImg"/>
          </p:nvPr>
        </p:nvSpPr>
        <p:spPr>
          <a:ln/>
        </p:spPr>
      </p:sp>
      <p:sp>
        <p:nvSpPr>
          <p:cNvPr id="11266" name="Notes Placeholder 2"/>
          <p:cNvSpPr>
            <a:spLocks noGrp="1"/>
          </p:cNvSpPr>
          <p:nvPr>
            <p:ph type="body" idx="1"/>
          </p:nvPr>
        </p:nvSpPr>
        <p:spPr>
          <a:noFill/>
          <a:ln/>
        </p:spPr>
        <p:txBody>
          <a:bodyPr/>
          <a:lstStyle/>
          <a:p>
            <a:endParaRPr lang="en-US" smtClean="0">
              <a:latin typeface="Times New Roman" pitchFamily="18" charset="0"/>
            </a:endParaRPr>
          </a:p>
        </p:txBody>
      </p:sp>
      <p:sp>
        <p:nvSpPr>
          <p:cNvPr id="11267" name="Slide Number Placeholder 3"/>
          <p:cNvSpPr>
            <a:spLocks noGrp="1"/>
          </p:cNvSpPr>
          <p:nvPr>
            <p:ph type="sldNum" sz="quarter" idx="5"/>
          </p:nvPr>
        </p:nvSpPr>
        <p:spPr>
          <a:noFill/>
        </p:spPr>
        <p:txBody>
          <a:bodyPr/>
          <a:lstStyle/>
          <a:p>
            <a:fld id="{D1FD311F-84B0-4A6F-B7EC-BDD7671F1994}" type="slidenum">
              <a:rPr lang="en-US"/>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TextEdit="1"/>
          </p:cNvSpPr>
          <p:nvPr>
            <p:ph type="sldImg"/>
          </p:nvPr>
        </p:nvSpPr>
        <p:spPr>
          <a:ln/>
        </p:spPr>
      </p:sp>
      <p:sp>
        <p:nvSpPr>
          <p:cNvPr id="13314" name="Notes Placeholder 2"/>
          <p:cNvSpPr>
            <a:spLocks noGrp="1"/>
          </p:cNvSpPr>
          <p:nvPr>
            <p:ph type="body" idx="1"/>
          </p:nvPr>
        </p:nvSpPr>
        <p:spPr>
          <a:noFill/>
          <a:ln/>
        </p:spPr>
        <p:txBody>
          <a:bodyPr/>
          <a:lstStyle/>
          <a:p>
            <a:endParaRPr lang="en-US" smtClean="0">
              <a:latin typeface="Times New Roman" pitchFamily="18" charset="0"/>
            </a:endParaRPr>
          </a:p>
        </p:txBody>
      </p:sp>
      <p:sp>
        <p:nvSpPr>
          <p:cNvPr id="13315" name="Slide Number Placeholder 3"/>
          <p:cNvSpPr>
            <a:spLocks noGrp="1"/>
          </p:cNvSpPr>
          <p:nvPr>
            <p:ph type="sldNum" sz="quarter" idx="5"/>
          </p:nvPr>
        </p:nvSpPr>
        <p:spPr>
          <a:noFill/>
        </p:spPr>
        <p:txBody>
          <a:bodyPr/>
          <a:lstStyle/>
          <a:p>
            <a:fld id="{2F151E6D-4EC0-42C5-BEAA-4EF9E9062DA9}" type="slidenum">
              <a:rPr lang="en-US"/>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a:ln/>
        </p:spPr>
      </p:sp>
      <p:sp>
        <p:nvSpPr>
          <p:cNvPr id="15362" name="Notes Placeholder 2"/>
          <p:cNvSpPr>
            <a:spLocks noGrp="1"/>
          </p:cNvSpPr>
          <p:nvPr>
            <p:ph type="body" idx="1"/>
          </p:nvPr>
        </p:nvSpPr>
        <p:spPr>
          <a:noFill/>
          <a:ln/>
        </p:spPr>
        <p:txBody>
          <a:bodyPr/>
          <a:lstStyle/>
          <a:p>
            <a:r>
              <a:rPr lang="en-US" dirty="0" smtClean="0">
                <a:latin typeface="Times New Roman" pitchFamily="18" charset="0"/>
              </a:rPr>
              <a:t>Note</a:t>
            </a:r>
            <a:r>
              <a:rPr lang="en-US" baseline="0" dirty="0" smtClean="0">
                <a:latin typeface="Times New Roman" pitchFamily="18" charset="0"/>
              </a:rPr>
              <a:t> that radios can be very simple – for AM or CW – or very complex such as for digital modes.  Show examples of a minimal low-power CW transmitter and a simple AM receiver.</a:t>
            </a:r>
            <a:endParaRPr lang="en-US" dirty="0" smtClean="0">
              <a:latin typeface="Times New Roman" pitchFamily="18" charset="0"/>
            </a:endParaRPr>
          </a:p>
        </p:txBody>
      </p:sp>
      <p:sp>
        <p:nvSpPr>
          <p:cNvPr id="15363" name="Slide Number Placeholder 3"/>
          <p:cNvSpPr>
            <a:spLocks noGrp="1"/>
          </p:cNvSpPr>
          <p:nvPr>
            <p:ph type="sldNum" sz="quarter" idx="5"/>
          </p:nvPr>
        </p:nvSpPr>
        <p:spPr>
          <a:noFill/>
        </p:spPr>
        <p:txBody>
          <a:bodyPr/>
          <a:lstStyle/>
          <a:p>
            <a:fld id="{5E4379D1-B43E-4A3A-A318-C823B9371F6D}" type="slidenum">
              <a:rPr lang="en-US"/>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a:ln/>
        </p:spPr>
      </p:sp>
      <p:sp>
        <p:nvSpPr>
          <p:cNvPr id="20482" name="Notes Placeholder 2"/>
          <p:cNvSpPr>
            <a:spLocks noGrp="1"/>
          </p:cNvSpPr>
          <p:nvPr>
            <p:ph type="body" idx="1"/>
          </p:nvPr>
        </p:nvSpPr>
        <p:spPr>
          <a:noFill/>
          <a:ln/>
        </p:spPr>
        <p:txBody>
          <a:bodyPr/>
          <a:lstStyle/>
          <a:p>
            <a:r>
              <a:rPr lang="en-US" dirty="0" smtClean="0">
                <a:latin typeface="Times New Roman" pitchFamily="18" charset="0"/>
              </a:rPr>
              <a:t>Explain that</a:t>
            </a:r>
            <a:r>
              <a:rPr lang="en-US" baseline="0" dirty="0" smtClean="0">
                <a:latin typeface="Times New Roman" pitchFamily="18" charset="0"/>
              </a:rPr>
              <a:t> each block is often called a “stage” and that signals generally progress from left to right.</a:t>
            </a:r>
          </a:p>
          <a:p>
            <a:endParaRPr lang="en-US" baseline="0" dirty="0" smtClean="0">
              <a:latin typeface="Times New Roman" pitchFamily="18" charset="0"/>
            </a:endParaRPr>
          </a:p>
          <a:p>
            <a:r>
              <a:rPr lang="en-US" baseline="0" dirty="0" smtClean="0">
                <a:latin typeface="Times New Roman" pitchFamily="18" charset="0"/>
              </a:rPr>
              <a:t>Explain that a Driver is really just a low-power amplifier stage.</a:t>
            </a:r>
            <a:endParaRPr lang="en-US" dirty="0" smtClean="0">
              <a:latin typeface="Times New Roman" pitchFamily="18" charset="0"/>
            </a:endParaRPr>
          </a:p>
        </p:txBody>
      </p:sp>
      <p:sp>
        <p:nvSpPr>
          <p:cNvPr id="20483" name="Slide Number Placeholder 3"/>
          <p:cNvSpPr>
            <a:spLocks noGrp="1"/>
          </p:cNvSpPr>
          <p:nvPr>
            <p:ph type="sldNum" sz="quarter" idx="5"/>
          </p:nvPr>
        </p:nvSpPr>
        <p:spPr>
          <a:noFill/>
        </p:spPr>
        <p:txBody>
          <a:bodyPr/>
          <a:lstStyle/>
          <a:p>
            <a:fld id="{AFB71958-9B7D-49D9-A107-89D024A26B59}" type="slidenum">
              <a:rPr lang="en-US"/>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0F702B38-A194-428D-A3AD-5E11EB1D89DF}" type="slidenum">
              <a:rPr lang="en-US"/>
              <a:pPr/>
              <a:t>9</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r>
              <a:rPr lang="en-US" dirty="0" smtClean="0">
                <a:latin typeface="Times New Roman" pitchFamily="18" charset="0"/>
              </a:rPr>
              <a:t>Although</a:t>
            </a:r>
            <a:r>
              <a:rPr lang="en-US" baseline="0" dirty="0" smtClean="0">
                <a:latin typeface="Times New Roman" pitchFamily="18" charset="0"/>
              </a:rPr>
              <a:t> there are no questions on filters, they are so fundamental and widely encountered that this is a good opportunity to spend some time explaining the basic types.</a:t>
            </a:r>
            <a:endParaRPr lang="en-US" dirty="0"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0F702B38-A194-428D-A3AD-5E11EB1D89DF}" type="slidenum">
              <a:rPr lang="en-US"/>
              <a:pPr/>
              <a:t>10</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r>
              <a:rPr lang="en-US" dirty="0" smtClean="0">
                <a:latin typeface="Times New Roman" pitchFamily="18" charset="0"/>
              </a:rPr>
              <a:t>You can demonstrate the</a:t>
            </a:r>
            <a:r>
              <a:rPr lang="en-US" baseline="0" dirty="0" smtClean="0">
                <a:latin typeface="Times New Roman" pitchFamily="18" charset="0"/>
              </a:rPr>
              <a:t> function of a filter by using an audio filter with a music source or spoken program.  A radio with adjustable passband tuning or audio filters that is tuned to a clear, strong station will also work.  Start with high-pass and low-pass.  Change to band-pass and explain it as a combination of high- and low-pass.  Then use the radio’s notch filter to remove a carrier or tone.</a:t>
            </a:r>
            <a:endParaRPr lang="en-US" dirty="0" smtClean="0">
              <a:latin typeface="Times New Roman" pitchFamily="18" charset="0"/>
            </a:endParaRPr>
          </a:p>
          <a:p>
            <a:pPr eaLnBrk="1" hangingPunct="1"/>
            <a:endParaRPr lang="en-US" dirty="0"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and Tex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828800"/>
            <a:ext cx="8229600" cy="4297363"/>
          </a:xfrm>
          <a:prstGeom prst="rect">
            <a:avLst/>
          </a:prstGeom>
        </p:spPr>
        <p:txBody>
          <a:bodyPr/>
          <a:lstStyle>
            <a:lvl1pPr marL="390525" indent="-390525">
              <a:buNone/>
              <a:defRPr sz="2400" baseline="0">
                <a:latin typeface="Arial" pitchFamily="34" charset="0"/>
              </a:defRPr>
            </a:lvl1pPr>
            <a:lvl2pPr marL="742950" indent="-285750" algn="r">
              <a:buNone/>
              <a:tabLst/>
              <a:defRPr sz="1600">
                <a:latin typeface="Arial" pitchFamily="34" charset="0"/>
                <a:cs typeface="Arial" pitchFamily="34" charset="0"/>
              </a:defRPr>
            </a:lvl2pPr>
          </a:lstStyle>
          <a:p>
            <a:pPr lvl="0"/>
            <a:r>
              <a:rPr lang="en-US" dirty="0" smtClean="0"/>
              <a:t>Click to edit Master text styles</a:t>
            </a:r>
          </a:p>
          <a:p>
            <a:pPr lvl="1"/>
            <a:r>
              <a:rPr lang="en-US" dirty="0" smtClean="0"/>
              <a:t>Second level</a:t>
            </a:r>
          </a:p>
        </p:txBody>
      </p:sp>
      <p:sp>
        <p:nvSpPr>
          <p:cNvPr id="7" name="Title 6"/>
          <p:cNvSpPr>
            <a:spLocks noGrp="1"/>
          </p:cNvSpPr>
          <p:nvPr>
            <p:ph type="title"/>
          </p:nvPr>
        </p:nvSpPr>
        <p:spPr>
          <a:xfrm>
            <a:off x="457200" y="274638"/>
            <a:ext cx="8229600" cy="1143000"/>
          </a:xfrm>
          <a:prstGeom prst="rect">
            <a:avLst/>
          </a:prstGeom>
        </p:spPr>
        <p:txBody>
          <a:bodyPr/>
          <a:lstStyle>
            <a:lvl1pPr>
              <a:defRPr sz="3200" baseline="0">
                <a:latin typeface="Arial" pitchFamily="34" charset="0"/>
              </a:defRPr>
            </a:lvl1pPr>
          </a:lstStyle>
          <a:p>
            <a:r>
              <a:rPr lang="en-US" smtClean="0"/>
              <a:t>Click to edit Master title style</a:t>
            </a:r>
            <a:endParaRPr lang="en-US" dirty="0"/>
          </a:p>
        </p:txBody>
      </p:sp>
      <p:sp>
        <p:nvSpPr>
          <p:cNvPr id="4" name="Footer Placeholder 3"/>
          <p:cNvSpPr>
            <a:spLocks noGrp="1"/>
          </p:cNvSpPr>
          <p:nvPr>
            <p:ph type="ftr" sz="quarter" idx="10"/>
          </p:nvPr>
        </p:nvSpPr>
        <p:spPr>
          <a:xfrm>
            <a:off x="3124200" y="6356350"/>
            <a:ext cx="2895600" cy="365125"/>
          </a:xfrm>
          <a:prstGeom prst="rect">
            <a:avLst/>
          </a:prstGeom>
        </p:spPr>
        <p:txBody>
          <a:bodyPr/>
          <a:lstStyle>
            <a:lvl1pPr algn="ctr">
              <a:defRPr sz="1050" dirty="0" smtClean="0">
                <a:latin typeface="Arial" pitchFamily="34" charset="0"/>
                <a:ea typeface="ＭＳ Ｐゴシック" charset="0"/>
                <a:cs typeface="Arial" pitchFamily="34" charset="0"/>
              </a:defRPr>
            </a:lvl1pPr>
          </a:lstStyle>
          <a:p>
            <a:pPr>
              <a:defRPr/>
            </a:pPr>
            <a:r>
              <a:rPr lang="en-US" dirty="0" smtClean="0"/>
              <a:t>2014 Technician License Course</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p>
            <a:r>
              <a:rPr lang="en-US" dirty="0" smtClean="0"/>
              <a:t>2014 Technician License Course</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smtClean="0"/>
              <a:t>2014 Technician License Course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HORIZ NO SCREENED DIAMOND copy"/>
          <p:cNvPicPr>
            <a:picLocks noChangeAspect="1" noChangeArrowheads="1"/>
          </p:cNvPicPr>
          <p:nvPr/>
        </p:nvPicPr>
        <p:blipFill>
          <a:blip r:embed="rId14" cstate="print"/>
          <a:srcRect/>
          <a:stretch>
            <a:fillRect/>
          </a:stretch>
        </p:blipFill>
        <p:spPr bwMode="auto">
          <a:xfrm>
            <a:off x="0" y="0"/>
            <a:ext cx="9144000" cy="6858000"/>
          </a:xfrm>
          <a:prstGeom prst="rect">
            <a:avLst/>
          </a:prstGeom>
          <a:noFill/>
          <a:ln w="9525">
            <a:noFill/>
            <a:miter lim="800000"/>
            <a:headEnd/>
            <a:tailEnd/>
          </a:ln>
        </p:spPr>
      </p:pic>
      <p:sp>
        <p:nvSpPr>
          <p:cNvPr id="3"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050">
                <a:solidFill>
                  <a:schemeClr val="tx1">
                    <a:tint val="75000"/>
                  </a:schemeClr>
                </a:solidFill>
                <a:latin typeface="Arial"/>
                <a:cs typeface="Arial"/>
              </a:defRPr>
            </a:lvl1pPr>
          </a:lstStyle>
          <a:p>
            <a:r>
              <a:rPr lang="en-US" dirty="0" smtClean="0"/>
              <a:t>2014 Technician License Course</a:t>
            </a:r>
            <a:endParaRPr lang="en-US" dirty="0"/>
          </a:p>
        </p:txBody>
      </p:sp>
    </p:spTree>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27" r:id="rId12"/>
  </p:sldLayoutIdLst>
  <p:hf sldNum="0" hdr="0" dt="0"/>
  <p:txStyles>
    <p:title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2"/>
          </a:solidFill>
          <a:latin typeface="Times New Roman" charset="0"/>
          <a:ea typeface="MS PGothic" pitchFamily="34" charset="-128"/>
          <a:cs typeface="ＭＳ Ｐゴシック" charset="0"/>
        </a:defRPr>
      </a:lvl2pPr>
      <a:lvl3pPr algn="ctr" rtl="0" eaLnBrk="0" fontAlgn="base" hangingPunct="0">
        <a:spcBef>
          <a:spcPct val="0"/>
        </a:spcBef>
        <a:spcAft>
          <a:spcPct val="0"/>
        </a:spcAft>
        <a:defRPr sz="4400">
          <a:solidFill>
            <a:schemeClr val="tx2"/>
          </a:solidFill>
          <a:latin typeface="Times New Roman" charset="0"/>
          <a:ea typeface="MS PGothic" pitchFamily="34" charset="-128"/>
          <a:cs typeface="ＭＳ Ｐゴシック" charset="0"/>
        </a:defRPr>
      </a:lvl3pPr>
      <a:lvl4pPr algn="ctr" rtl="0" eaLnBrk="0" fontAlgn="base" hangingPunct="0">
        <a:spcBef>
          <a:spcPct val="0"/>
        </a:spcBef>
        <a:spcAft>
          <a:spcPct val="0"/>
        </a:spcAft>
        <a:defRPr sz="4400">
          <a:solidFill>
            <a:schemeClr val="tx2"/>
          </a:solidFill>
          <a:latin typeface="Times New Roman" charset="0"/>
          <a:ea typeface="MS PGothic" pitchFamily="34" charset="-128"/>
          <a:cs typeface="ＭＳ Ｐゴシック" charset="0"/>
        </a:defRPr>
      </a:lvl4pPr>
      <a:lvl5pPr algn="ctr" rtl="0" eaLnBrk="0" fontAlgn="base" hangingPunct="0">
        <a:spcBef>
          <a:spcPct val="0"/>
        </a:spcBef>
        <a:spcAft>
          <a:spcPct val="0"/>
        </a:spcAft>
        <a:defRPr sz="4400">
          <a:solidFill>
            <a:schemeClr val="tx2"/>
          </a:solidFill>
          <a:latin typeface="Times New Roman" charset="0"/>
          <a:ea typeface="MS PGothic" pitchFamily="34" charset="-128"/>
          <a:cs typeface="ＭＳ Ｐゴシック"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Power Point Blend HORIZ GRAY copy"/>
          <p:cNvPicPr>
            <a:picLocks noChangeArrowheads="1"/>
          </p:cNvPicPr>
          <p:nvPr/>
        </p:nvPicPr>
        <p:blipFill>
          <a:blip r:embed="rId13" cstate="print"/>
          <a:srcRect/>
          <a:stretch>
            <a:fillRect/>
          </a:stretch>
        </p:blipFill>
        <p:spPr bwMode="auto">
          <a:xfrm>
            <a:off x="3175" y="0"/>
            <a:ext cx="9140825" cy="68643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hf sldNum="0" hdr="0" dt="0"/>
  <p:txStyles>
    <p:title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2"/>
          </a:solidFill>
          <a:latin typeface="Times New Roman" charset="0"/>
          <a:ea typeface="MS PGothic" pitchFamily="34" charset="-128"/>
          <a:cs typeface="ＭＳ Ｐゴシック" charset="0"/>
        </a:defRPr>
      </a:lvl2pPr>
      <a:lvl3pPr algn="ctr" rtl="0" eaLnBrk="0" fontAlgn="base" hangingPunct="0">
        <a:spcBef>
          <a:spcPct val="0"/>
        </a:spcBef>
        <a:spcAft>
          <a:spcPct val="0"/>
        </a:spcAft>
        <a:defRPr sz="4400">
          <a:solidFill>
            <a:schemeClr val="tx2"/>
          </a:solidFill>
          <a:latin typeface="Times New Roman" charset="0"/>
          <a:ea typeface="MS PGothic" pitchFamily="34" charset="-128"/>
          <a:cs typeface="ＭＳ Ｐゴシック" charset="0"/>
        </a:defRPr>
      </a:lvl3pPr>
      <a:lvl4pPr algn="ctr" rtl="0" eaLnBrk="0" fontAlgn="base" hangingPunct="0">
        <a:spcBef>
          <a:spcPct val="0"/>
        </a:spcBef>
        <a:spcAft>
          <a:spcPct val="0"/>
        </a:spcAft>
        <a:defRPr sz="4400">
          <a:solidFill>
            <a:schemeClr val="tx2"/>
          </a:solidFill>
          <a:latin typeface="Times New Roman" charset="0"/>
          <a:ea typeface="MS PGothic" pitchFamily="34" charset="-128"/>
          <a:cs typeface="ＭＳ Ｐゴシック" charset="0"/>
        </a:defRPr>
      </a:lvl4pPr>
      <a:lvl5pPr algn="ctr" rtl="0" eaLnBrk="0" fontAlgn="base" hangingPunct="0">
        <a:spcBef>
          <a:spcPct val="0"/>
        </a:spcBef>
        <a:spcAft>
          <a:spcPct val="0"/>
        </a:spcAft>
        <a:defRPr sz="4400">
          <a:solidFill>
            <a:schemeClr val="tx2"/>
          </a:solidFill>
          <a:latin typeface="Times New Roman" charset="0"/>
          <a:ea typeface="MS PGothic" pitchFamily="34" charset="-128"/>
          <a:cs typeface="ＭＳ Ｐゴシック"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3"/>
          <p:cNvSpPr>
            <a:spLocks noChangeArrowheads="1"/>
          </p:cNvSpPr>
          <p:nvPr/>
        </p:nvSpPr>
        <p:spPr bwMode="auto">
          <a:xfrm>
            <a:off x="685800" y="2362200"/>
            <a:ext cx="7772400" cy="1524000"/>
          </a:xfrm>
          <a:prstGeom prst="rect">
            <a:avLst/>
          </a:prstGeom>
          <a:noFill/>
          <a:ln w="9525">
            <a:noFill/>
            <a:miter lim="800000"/>
            <a:headEnd/>
            <a:tailEnd/>
          </a:ln>
        </p:spPr>
        <p:txBody>
          <a:bodyPr anchor="ctr"/>
          <a:lstStyle/>
          <a:p>
            <a:pPr algn="ctr"/>
            <a:r>
              <a:rPr lang="en-US" sz="4000" dirty="0">
                <a:latin typeface="Arial" pitchFamily="34" charset="0"/>
                <a:cs typeface="Arial" pitchFamily="34" charset="0"/>
              </a:rPr>
              <a:t>Technician </a:t>
            </a:r>
            <a:r>
              <a:rPr lang="en-US" sz="4000" dirty="0" smtClean="0">
                <a:latin typeface="Arial" pitchFamily="34" charset="0"/>
                <a:cs typeface="Arial" pitchFamily="34" charset="0"/>
              </a:rPr>
              <a:t>License </a:t>
            </a:r>
            <a:r>
              <a:rPr lang="en-US" sz="4000" dirty="0">
                <a:latin typeface="Arial" pitchFamily="34" charset="0"/>
                <a:cs typeface="Arial" pitchFamily="34" charset="0"/>
              </a:rPr>
              <a:t>Course</a:t>
            </a:r>
            <a:br>
              <a:rPr lang="en-US" sz="4000" dirty="0">
                <a:latin typeface="Arial" pitchFamily="34" charset="0"/>
                <a:cs typeface="Arial" pitchFamily="34" charset="0"/>
              </a:rPr>
            </a:br>
            <a:r>
              <a:rPr lang="en-US" sz="4000" dirty="0">
                <a:latin typeface="Arial" pitchFamily="34" charset="0"/>
                <a:cs typeface="Arial" pitchFamily="34" charset="0"/>
              </a:rPr>
              <a:t>Chapter 3</a:t>
            </a:r>
          </a:p>
          <a:p>
            <a:pPr algn="ctr"/>
            <a:endParaRPr lang="en-US" sz="4000" dirty="0"/>
          </a:p>
        </p:txBody>
      </p:sp>
      <p:sp>
        <p:nvSpPr>
          <p:cNvPr id="6146" name="Rectangle 14"/>
          <p:cNvSpPr>
            <a:spLocks noChangeArrowheads="1"/>
          </p:cNvSpPr>
          <p:nvPr/>
        </p:nvSpPr>
        <p:spPr bwMode="auto">
          <a:xfrm>
            <a:off x="1371600" y="3886200"/>
            <a:ext cx="6400800" cy="1752600"/>
          </a:xfrm>
          <a:prstGeom prst="rect">
            <a:avLst/>
          </a:prstGeom>
          <a:noFill/>
          <a:ln w="9525">
            <a:noFill/>
            <a:miter lim="800000"/>
            <a:headEnd/>
            <a:tailEnd/>
          </a:ln>
        </p:spPr>
        <p:txBody>
          <a:bodyPr/>
          <a:lstStyle/>
          <a:p>
            <a:pPr marL="342900" indent="-342900" algn="ctr">
              <a:spcBef>
                <a:spcPct val="20000"/>
              </a:spcBef>
            </a:pPr>
            <a:r>
              <a:rPr lang="en-US" sz="3200" dirty="0">
                <a:latin typeface="Arial" pitchFamily="34" charset="0"/>
                <a:cs typeface="Arial" pitchFamily="34" charset="0"/>
              </a:rPr>
              <a:t>Lesson Plan Module 7 –</a:t>
            </a:r>
          </a:p>
          <a:p>
            <a:pPr marL="342900" indent="-342900" algn="ctr">
              <a:spcBef>
                <a:spcPct val="20000"/>
              </a:spcBef>
            </a:pPr>
            <a:r>
              <a:rPr lang="en-US" sz="3200" dirty="0">
                <a:latin typeface="Arial" pitchFamily="34" charset="0"/>
                <a:cs typeface="Arial" pitchFamily="34" charset="0"/>
              </a:rPr>
              <a:t>Types of </a:t>
            </a:r>
            <a:r>
              <a:rPr lang="en-US" sz="3200" dirty="0" smtClean="0">
                <a:latin typeface="Arial" pitchFamily="34" charset="0"/>
                <a:cs typeface="Arial" pitchFamily="34" charset="0"/>
              </a:rPr>
              <a:t>Radio </a:t>
            </a:r>
            <a:r>
              <a:rPr lang="en-US" sz="3200" dirty="0">
                <a:latin typeface="Arial" pitchFamily="34" charset="0"/>
                <a:cs typeface="Arial" pitchFamily="34" charset="0"/>
              </a:rPr>
              <a:t>Circuits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smtClean="0"/>
              <a:t>Types of Filters</a:t>
            </a:r>
            <a:endParaRPr lang="en-US" sz="4400" dirty="0"/>
          </a:p>
        </p:txBody>
      </p:sp>
      <p:sp>
        <p:nvSpPr>
          <p:cNvPr id="36866" name="Rectangle 5"/>
          <p:cNvSpPr>
            <a:spLocks noChangeArrowheads="1"/>
          </p:cNvSpPr>
          <p:nvPr/>
        </p:nvSpPr>
        <p:spPr bwMode="auto">
          <a:xfrm>
            <a:off x="685800" y="1981200"/>
            <a:ext cx="7772400" cy="4114800"/>
          </a:xfrm>
          <a:prstGeom prst="rect">
            <a:avLst/>
          </a:prstGeom>
          <a:noFill/>
          <a:ln w="9525">
            <a:noFill/>
            <a:miter lim="800000"/>
            <a:headEnd/>
            <a:tailEnd/>
          </a:ln>
        </p:spPr>
        <p:txBody>
          <a:bodyPr/>
          <a:lstStyle/>
          <a:p>
            <a:pPr marL="800100" lvl="1" indent="-342900">
              <a:spcBef>
                <a:spcPct val="20000"/>
              </a:spcBef>
              <a:buFontTx/>
              <a:buChar char="•"/>
            </a:pPr>
            <a:endParaRPr lang="en-US" dirty="0"/>
          </a:p>
          <a:p>
            <a:pPr marL="742950" lvl="1" indent="-285750">
              <a:spcBef>
                <a:spcPct val="20000"/>
              </a:spcBef>
            </a:pPr>
            <a:endParaRPr lang="en-US" dirty="0"/>
          </a:p>
        </p:txBody>
      </p:sp>
      <p:sp>
        <p:nvSpPr>
          <p:cNvPr id="4" name="Footer Placeholder 3"/>
          <p:cNvSpPr>
            <a:spLocks noGrp="1"/>
          </p:cNvSpPr>
          <p:nvPr>
            <p:ph type="ftr" sz="quarter" idx="10"/>
          </p:nvPr>
        </p:nvSpPr>
        <p:spPr>
          <a:xfrm>
            <a:off x="3124200" y="6356350"/>
            <a:ext cx="2895600" cy="365125"/>
          </a:xfrm>
          <a:prstGeom prst="rect">
            <a:avLst/>
          </a:prstGeom>
        </p:spPr>
        <p:txBody>
          <a:bodyPr/>
          <a:lstStyle/>
          <a:p>
            <a:r>
              <a:rPr lang="en-US" smtClean="0"/>
              <a:t>2014 Technician License Course</a:t>
            </a:r>
            <a:endParaRPr lang="en-US"/>
          </a:p>
        </p:txBody>
      </p:sp>
      <p:pic>
        <p:nvPicPr>
          <p:cNvPr id="5" name="Picture 4" descr="HRLM3_03-08.png"/>
          <p:cNvPicPr>
            <a:picLocks noChangeAspect="1"/>
          </p:cNvPicPr>
          <p:nvPr/>
        </p:nvPicPr>
        <p:blipFill>
          <a:blip r:embed="rId3" cstate="print"/>
          <a:stretch>
            <a:fillRect/>
          </a:stretch>
        </p:blipFill>
        <p:spPr>
          <a:xfrm>
            <a:off x="1944618" y="1828800"/>
            <a:ext cx="5254763" cy="402946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a:t>Adding Information - Modulation</a:t>
            </a:r>
          </a:p>
        </p:txBody>
      </p:sp>
      <p:sp>
        <p:nvSpPr>
          <p:cNvPr id="36866" name="Rectangle 5"/>
          <p:cNvSpPr>
            <a:spLocks noChangeArrowheads="1"/>
          </p:cNvSpPr>
          <p:nvPr/>
        </p:nvSpPr>
        <p:spPr bwMode="auto">
          <a:xfrm>
            <a:off x="685800" y="1752600"/>
            <a:ext cx="7772400" cy="4267200"/>
          </a:xfrm>
          <a:prstGeom prst="rect">
            <a:avLst/>
          </a:prstGeom>
          <a:noFill/>
          <a:ln w="9525">
            <a:noFill/>
            <a:miter lim="800000"/>
            <a:headEnd/>
            <a:tailEnd/>
          </a:ln>
        </p:spPr>
        <p:txBody>
          <a:bodyPr/>
          <a:lstStyle/>
          <a:p>
            <a:pPr marL="342900" indent="-342900">
              <a:spcBef>
                <a:spcPct val="20000"/>
              </a:spcBef>
              <a:buFontTx/>
              <a:buChar char="•"/>
            </a:pPr>
            <a:r>
              <a:rPr lang="en-US" sz="2800" dirty="0"/>
              <a:t>When we </a:t>
            </a:r>
            <a:r>
              <a:rPr lang="en-US" sz="2800" dirty="0" smtClean="0"/>
              <a:t>add some </a:t>
            </a:r>
            <a:r>
              <a:rPr lang="en-US" sz="2800" dirty="0"/>
              <a:t>information </a:t>
            </a:r>
            <a:r>
              <a:rPr lang="en-US" sz="2800" dirty="0" smtClean="0"/>
              <a:t>to the </a:t>
            </a:r>
            <a:r>
              <a:rPr lang="en-US" sz="2800" dirty="0"/>
              <a:t>radio </a:t>
            </a:r>
            <a:r>
              <a:rPr lang="en-US" sz="2800" dirty="0" smtClean="0"/>
              <a:t>wave (the </a:t>
            </a:r>
            <a:r>
              <a:rPr lang="en-US" sz="2800" i="1" dirty="0" smtClean="0"/>
              <a:t>carrier</a:t>
            </a:r>
            <a:r>
              <a:rPr lang="en-US" sz="2800" dirty="0" smtClean="0"/>
              <a:t>), </a:t>
            </a:r>
            <a:r>
              <a:rPr lang="en-US" sz="2800" dirty="0"/>
              <a:t>we </a:t>
            </a:r>
            <a:r>
              <a:rPr lang="en-US" sz="2800" i="1" dirty="0"/>
              <a:t>modulate</a:t>
            </a:r>
            <a:r>
              <a:rPr lang="en-US" sz="2800" dirty="0"/>
              <a:t> the wave.</a:t>
            </a:r>
          </a:p>
          <a:p>
            <a:pPr marL="742950" lvl="1" indent="-285750">
              <a:spcBef>
                <a:spcPct val="20000"/>
              </a:spcBef>
              <a:buFont typeface="Arial" pitchFamily="34" charset="0"/>
              <a:buChar char="•"/>
            </a:pPr>
            <a:r>
              <a:rPr lang="en-US" dirty="0" smtClean="0"/>
              <a:t>Morse code (CW), speech, data</a:t>
            </a:r>
            <a:endParaRPr lang="en-US" dirty="0"/>
          </a:p>
          <a:p>
            <a:pPr marL="342900" indent="-342900">
              <a:spcBef>
                <a:spcPct val="20000"/>
              </a:spcBef>
              <a:buFontTx/>
              <a:buChar char="•"/>
            </a:pPr>
            <a:r>
              <a:rPr lang="en-US" sz="2800" dirty="0" smtClean="0"/>
              <a:t>Different </a:t>
            </a:r>
            <a:r>
              <a:rPr lang="en-US" sz="2800" dirty="0"/>
              <a:t>modulation techniques </a:t>
            </a:r>
            <a:r>
              <a:rPr lang="en-US" sz="2800" dirty="0" smtClean="0"/>
              <a:t>vary different properties of the wave to add the information:</a:t>
            </a:r>
          </a:p>
          <a:p>
            <a:pPr marL="800100" lvl="1" indent="-342900">
              <a:spcBef>
                <a:spcPct val="20000"/>
              </a:spcBef>
              <a:buFontTx/>
              <a:buChar char="•"/>
            </a:pPr>
            <a:r>
              <a:rPr lang="en-US" dirty="0" smtClean="0"/>
              <a:t>Amplitude, frequency, or phase</a:t>
            </a:r>
          </a:p>
          <a:p>
            <a:pPr marL="342900" indent="-342900">
              <a:spcBef>
                <a:spcPct val="20000"/>
              </a:spcBef>
              <a:buFontTx/>
              <a:buChar char="•"/>
            </a:pPr>
            <a:r>
              <a:rPr lang="en-US" sz="2800" dirty="0" smtClean="0"/>
              <a:t>Modulator and demodulator circuits</a:t>
            </a:r>
          </a:p>
          <a:p>
            <a:pPr marL="800100" lvl="1" indent="-342900">
              <a:spcBef>
                <a:spcPct val="20000"/>
              </a:spcBef>
              <a:buFontTx/>
              <a:buChar char="•"/>
            </a:pPr>
            <a:r>
              <a:rPr lang="en-US" dirty="0" smtClean="0"/>
              <a:t>Modulators add information to an RF signal, demodulators recover the information</a:t>
            </a:r>
            <a:endParaRPr lang="en-US" dirty="0"/>
          </a:p>
          <a:p>
            <a:pPr marL="742950" lvl="1" indent="-285750">
              <a:spcBef>
                <a:spcPct val="20000"/>
              </a:spcBef>
            </a:pPr>
            <a:endParaRPr lang="en-US" dirty="0"/>
          </a:p>
        </p:txBody>
      </p:sp>
      <p:sp>
        <p:nvSpPr>
          <p:cNvPr id="4" name="Footer Placeholder 3"/>
          <p:cNvSpPr>
            <a:spLocks noGrp="1"/>
          </p:cNvSpPr>
          <p:nvPr>
            <p:ph type="ftr" sz="quarter" idx="10"/>
          </p:nvPr>
        </p:nvSpPr>
        <p:spPr>
          <a:xfrm>
            <a:off x="3124200" y="6356350"/>
            <a:ext cx="2895600" cy="365125"/>
          </a:xfrm>
          <a:prstGeom prst="rect">
            <a:avLst/>
          </a:prstGeom>
        </p:spPr>
        <p:txBody>
          <a:bodyPr/>
          <a:lstStyle/>
          <a:p>
            <a:r>
              <a:rPr lang="en-US" smtClean="0"/>
              <a:t>2014 Technician License Course</a:t>
            </a: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smtClean="0"/>
              <a:t>Changing Frequency - Mixers</a:t>
            </a:r>
            <a:endParaRPr lang="en-US" sz="4400" dirty="0"/>
          </a:p>
        </p:txBody>
      </p:sp>
      <p:sp>
        <p:nvSpPr>
          <p:cNvPr id="36866" name="Rectangle 5"/>
          <p:cNvSpPr>
            <a:spLocks noChangeArrowheads="1"/>
          </p:cNvSpPr>
          <p:nvPr/>
        </p:nvSpPr>
        <p:spPr bwMode="auto">
          <a:xfrm>
            <a:off x="685800" y="1752600"/>
            <a:ext cx="7772400" cy="4267200"/>
          </a:xfrm>
          <a:prstGeom prst="rect">
            <a:avLst/>
          </a:prstGeom>
          <a:noFill/>
          <a:ln w="9525">
            <a:noFill/>
            <a:miter lim="800000"/>
            <a:headEnd/>
            <a:tailEnd/>
          </a:ln>
        </p:spPr>
        <p:txBody>
          <a:bodyPr/>
          <a:lstStyle/>
          <a:p>
            <a:pPr marL="342900" indent="-342900">
              <a:spcBef>
                <a:spcPct val="20000"/>
              </a:spcBef>
              <a:buFontTx/>
              <a:buChar char="•"/>
            </a:pPr>
            <a:r>
              <a:rPr lang="en-US" sz="2800" dirty="0" smtClean="0"/>
              <a:t>Signal frequencies can be changed by combining with another signal, called </a:t>
            </a:r>
            <a:r>
              <a:rPr lang="en-US" sz="2800" i="1" dirty="0" smtClean="0"/>
              <a:t>mixing</a:t>
            </a:r>
          </a:p>
          <a:p>
            <a:pPr marL="800100" lvl="1" indent="-342900">
              <a:spcBef>
                <a:spcPct val="20000"/>
              </a:spcBef>
              <a:buFontTx/>
              <a:buChar char="•"/>
            </a:pPr>
            <a:r>
              <a:rPr lang="en-US" dirty="0" smtClean="0"/>
              <a:t>Also </a:t>
            </a:r>
            <a:r>
              <a:rPr lang="en-US" dirty="0" smtClean="0"/>
              <a:t>referred to as </a:t>
            </a:r>
            <a:r>
              <a:rPr lang="en-US" i="1" dirty="0" smtClean="0"/>
              <a:t>heterodyning</a:t>
            </a:r>
          </a:p>
          <a:p>
            <a:pPr marL="342900" indent="-342900">
              <a:spcBef>
                <a:spcPct val="20000"/>
              </a:spcBef>
              <a:buFontTx/>
              <a:buChar char="•"/>
            </a:pPr>
            <a:r>
              <a:rPr lang="en-US" sz="2800" dirty="0" smtClean="0"/>
              <a:t>Two signals are combined in a </a:t>
            </a:r>
            <a:r>
              <a:rPr lang="en-US" sz="2800" i="1" dirty="0" smtClean="0"/>
              <a:t>mixer</a:t>
            </a:r>
            <a:endParaRPr lang="en-US" sz="2800" dirty="0" smtClean="0"/>
          </a:p>
          <a:p>
            <a:pPr marL="800100" lvl="1" indent="-342900">
              <a:spcBef>
                <a:spcPct val="20000"/>
              </a:spcBef>
              <a:buFontTx/>
              <a:buChar char="•"/>
            </a:pPr>
            <a:r>
              <a:rPr lang="en-US" dirty="0" smtClean="0"/>
              <a:t>Generates </a:t>
            </a:r>
            <a:r>
              <a:rPr lang="en-US" i="1" dirty="0" smtClean="0"/>
              <a:t>mixing product </a:t>
            </a:r>
            <a:r>
              <a:rPr lang="en-US" dirty="0" smtClean="0"/>
              <a:t>signals</a:t>
            </a:r>
          </a:p>
          <a:p>
            <a:pPr marL="800100" lvl="1" indent="-342900">
              <a:spcBef>
                <a:spcPct val="20000"/>
              </a:spcBef>
              <a:buFontTx/>
              <a:buChar char="•"/>
            </a:pPr>
            <a:r>
              <a:rPr lang="en-US" dirty="0" smtClean="0"/>
              <a:t>Sum and difference of the input signals</a:t>
            </a:r>
          </a:p>
          <a:p>
            <a:pPr marL="800100" lvl="1" indent="-342900">
              <a:spcBef>
                <a:spcPct val="20000"/>
              </a:spcBef>
              <a:buFontTx/>
              <a:buChar char="•"/>
            </a:pPr>
            <a:r>
              <a:rPr lang="en-US" dirty="0" smtClean="0"/>
              <a:t>Shifts frequency by adding or subtracting</a:t>
            </a:r>
          </a:p>
          <a:p>
            <a:pPr marL="342900" indent="-342900">
              <a:spcBef>
                <a:spcPct val="20000"/>
              </a:spcBef>
              <a:buFontTx/>
              <a:buChar char="•"/>
            </a:pPr>
            <a:r>
              <a:rPr lang="en-US" dirty="0" smtClean="0"/>
              <a:t>Different than a </a:t>
            </a:r>
            <a:r>
              <a:rPr lang="en-US" i="1" dirty="0" smtClean="0"/>
              <a:t>multiplier</a:t>
            </a:r>
            <a:r>
              <a:rPr lang="en-US" dirty="0" smtClean="0"/>
              <a:t> which multiplies a signal’s frequency by some integer, usually 2 or 3</a:t>
            </a:r>
          </a:p>
        </p:txBody>
      </p:sp>
      <p:sp>
        <p:nvSpPr>
          <p:cNvPr id="4" name="Footer Placeholder 3"/>
          <p:cNvSpPr>
            <a:spLocks noGrp="1"/>
          </p:cNvSpPr>
          <p:nvPr>
            <p:ph type="ftr" sz="quarter" idx="10"/>
          </p:nvPr>
        </p:nvSpPr>
        <p:spPr>
          <a:xfrm>
            <a:off x="3124200" y="6356350"/>
            <a:ext cx="2895600" cy="365125"/>
          </a:xfrm>
          <a:prstGeom prst="rect">
            <a:avLst/>
          </a:prstGeom>
        </p:spPr>
        <p:txBody>
          <a:bodyPr/>
          <a:lstStyle/>
          <a:p>
            <a:r>
              <a:rPr lang="en-US" smtClean="0"/>
              <a:t>2014 Technician License Course</a:t>
            </a: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smtClean="0"/>
              <a:t>Sensitivity and Selectivity</a:t>
            </a:r>
            <a:endParaRPr lang="en-US" sz="4400" dirty="0"/>
          </a:p>
        </p:txBody>
      </p:sp>
      <p:sp>
        <p:nvSpPr>
          <p:cNvPr id="36866" name="Rectangle 5"/>
          <p:cNvSpPr>
            <a:spLocks noChangeArrowheads="1"/>
          </p:cNvSpPr>
          <p:nvPr/>
        </p:nvSpPr>
        <p:spPr bwMode="auto">
          <a:xfrm>
            <a:off x="685800" y="1905000"/>
            <a:ext cx="7772400" cy="4114800"/>
          </a:xfrm>
          <a:prstGeom prst="rect">
            <a:avLst/>
          </a:prstGeom>
          <a:noFill/>
          <a:ln w="9525">
            <a:noFill/>
            <a:miter lim="800000"/>
            <a:headEnd/>
            <a:tailEnd/>
          </a:ln>
        </p:spPr>
        <p:txBody>
          <a:bodyPr/>
          <a:lstStyle/>
          <a:p>
            <a:pPr marL="342900" indent="-342900">
              <a:spcBef>
                <a:spcPct val="20000"/>
              </a:spcBef>
              <a:buFontTx/>
              <a:buChar char="•"/>
            </a:pPr>
            <a:r>
              <a:rPr lang="en-US" sz="2800" dirty="0" smtClean="0"/>
              <a:t>Two essential tasks for a receiver:</a:t>
            </a:r>
          </a:p>
          <a:p>
            <a:pPr marL="800100" lvl="1" indent="-342900">
              <a:spcBef>
                <a:spcPct val="20000"/>
              </a:spcBef>
              <a:buFontTx/>
              <a:buChar char="•"/>
            </a:pPr>
            <a:r>
              <a:rPr lang="en-US" dirty="0" smtClean="0"/>
              <a:t>Hear </a:t>
            </a:r>
            <a:r>
              <a:rPr lang="en-US" dirty="0" smtClean="0"/>
              <a:t>a signal </a:t>
            </a:r>
            <a:r>
              <a:rPr lang="en-US" dirty="0" smtClean="0"/>
              <a:t>and hear only one signal</a:t>
            </a:r>
          </a:p>
          <a:p>
            <a:pPr marL="342900" indent="-342900">
              <a:spcBef>
                <a:spcPct val="20000"/>
              </a:spcBef>
              <a:buFontTx/>
              <a:buChar char="•"/>
            </a:pPr>
            <a:r>
              <a:rPr lang="en-US" sz="2800" i="1" dirty="0" smtClean="0"/>
              <a:t>Sensitivity</a:t>
            </a:r>
            <a:r>
              <a:rPr lang="en-US" sz="2800" dirty="0" smtClean="0"/>
              <a:t> is a measure of how well the receiver can detect weak signals</a:t>
            </a:r>
          </a:p>
          <a:p>
            <a:pPr marL="342900" indent="-342900">
              <a:spcBef>
                <a:spcPct val="20000"/>
              </a:spcBef>
              <a:buFontTx/>
              <a:buChar char="•"/>
            </a:pPr>
            <a:r>
              <a:rPr lang="en-US" sz="2800" i="1" dirty="0" smtClean="0"/>
              <a:t>Selectivity</a:t>
            </a:r>
            <a:r>
              <a:rPr lang="en-US" sz="2800" dirty="0" smtClean="0"/>
              <a:t> is a measure of the receiver’s ability to discriminate between signals</a:t>
            </a:r>
          </a:p>
          <a:p>
            <a:pPr marL="342900" indent="-342900">
              <a:spcBef>
                <a:spcPct val="20000"/>
              </a:spcBef>
              <a:buFontTx/>
              <a:buChar char="•"/>
            </a:pPr>
            <a:r>
              <a:rPr lang="en-US" sz="2800" i="1" dirty="0" smtClean="0"/>
              <a:t>Preamplifiers</a:t>
            </a:r>
            <a:r>
              <a:rPr lang="en-US" sz="2800" dirty="0" smtClean="0"/>
              <a:t> make a receiver more sensitive</a:t>
            </a:r>
          </a:p>
          <a:p>
            <a:pPr marL="800100" lvl="1" indent="-342900">
              <a:spcBef>
                <a:spcPct val="20000"/>
              </a:spcBef>
              <a:buFontTx/>
              <a:buChar char="•"/>
            </a:pPr>
            <a:r>
              <a:rPr lang="en-US" dirty="0" smtClean="0"/>
              <a:t>Preamplifiers </a:t>
            </a:r>
            <a:r>
              <a:rPr lang="en-US" dirty="0" smtClean="0"/>
              <a:t>added between antenna and receiver</a:t>
            </a:r>
            <a:endParaRPr lang="en-US" dirty="0"/>
          </a:p>
        </p:txBody>
      </p:sp>
      <p:sp>
        <p:nvSpPr>
          <p:cNvPr id="4" name="Footer Placeholder 3"/>
          <p:cNvSpPr>
            <a:spLocks noGrp="1"/>
          </p:cNvSpPr>
          <p:nvPr>
            <p:ph type="ftr" sz="quarter" idx="10"/>
          </p:nvPr>
        </p:nvSpPr>
        <p:spPr>
          <a:xfrm>
            <a:off x="3124200" y="6356350"/>
            <a:ext cx="2895600" cy="365125"/>
          </a:xfrm>
          <a:prstGeom prst="rect">
            <a:avLst/>
          </a:prstGeom>
        </p:spPr>
        <p:txBody>
          <a:bodyPr/>
          <a:lstStyle/>
          <a:p>
            <a:r>
              <a:rPr lang="en-US" smtClean="0"/>
              <a:t>2014 Technician License Course</a:t>
            </a: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smtClean="0"/>
              <a:t>Transverter</a:t>
            </a:r>
            <a:endParaRPr lang="en-US" sz="4400" dirty="0"/>
          </a:p>
        </p:txBody>
      </p:sp>
      <p:sp>
        <p:nvSpPr>
          <p:cNvPr id="36866" name="Rectangle 5"/>
          <p:cNvSpPr>
            <a:spLocks noChangeArrowheads="1"/>
          </p:cNvSpPr>
          <p:nvPr/>
        </p:nvSpPr>
        <p:spPr bwMode="auto">
          <a:xfrm>
            <a:off x="685800" y="1905000"/>
            <a:ext cx="7772400" cy="4114800"/>
          </a:xfrm>
          <a:prstGeom prst="rect">
            <a:avLst/>
          </a:prstGeom>
          <a:noFill/>
          <a:ln w="9525">
            <a:noFill/>
            <a:miter lim="800000"/>
            <a:headEnd/>
            <a:tailEnd/>
          </a:ln>
        </p:spPr>
        <p:txBody>
          <a:bodyPr/>
          <a:lstStyle/>
          <a:p>
            <a:pPr marL="342900" indent="-342900">
              <a:spcBef>
                <a:spcPct val="20000"/>
              </a:spcBef>
              <a:buFontTx/>
              <a:buChar char="•"/>
            </a:pPr>
            <a:r>
              <a:rPr lang="en-US" sz="2800" dirty="0" smtClean="0"/>
              <a:t>Short for “</a:t>
            </a:r>
            <a:r>
              <a:rPr lang="en-US" sz="2800" dirty="0" err="1" smtClean="0"/>
              <a:t>transceiving</a:t>
            </a:r>
            <a:r>
              <a:rPr lang="en-US" sz="2800" dirty="0" smtClean="0"/>
              <a:t> converter” (XVTR)</a:t>
            </a:r>
          </a:p>
          <a:p>
            <a:pPr marL="342900" indent="-342900">
              <a:spcBef>
                <a:spcPct val="20000"/>
              </a:spcBef>
              <a:buFontTx/>
              <a:buChar char="•"/>
            </a:pPr>
            <a:r>
              <a:rPr lang="en-US" sz="2800" dirty="0" smtClean="0"/>
              <a:t>Converts a transceiver to operate on another band</a:t>
            </a:r>
          </a:p>
          <a:p>
            <a:pPr marL="800100" lvl="1" indent="-342900">
              <a:spcBef>
                <a:spcPct val="20000"/>
              </a:spcBef>
              <a:buFontTx/>
              <a:buChar char="•"/>
            </a:pPr>
            <a:r>
              <a:rPr lang="en-US" dirty="0" smtClean="0"/>
              <a:t>Usually </a:t>
            </a:r>
            <a:r>
              <a:rPr lang="en-US" dirty="0" smtClean="0"/>
              <a:t>to </a:t>
            </a:r>
            <a:r>
              <a:rPr lang="en-US" dirty="0" smtClean="0"/>
              <a:t>a higher frequency</a:t>
            </a:r>
          </a:p>
          <a:p>
            <a:pPr marL="800100" lvl="1" indent="-342900">
              <a:spcBef>
                <a:spcPct val="20000"/>
              </a:spcBef>
              <a:buFontTx/>
              <a:buChar char="•"/>
            </a:pPr>
            <a:r>
              <a:rPr lang="en-US" dirty="0" smtClean="0"/>
              <a:t>External mixers shift frequency</a:t>
            </a:r>
          </a:p>
          <a:p>
            <a:pPr marL="342900" indent="-342900">
              <a:spcBef>
                <a:spcPct val="20000"/>
              </a:spcBef>
              <a:buFontTx/>
              <a:buChar char="•"/>
            </a:pPr>
            <a:r>
              <a:rPr lang="en-US" dirty="0" smtClean="0"/>
              <a:t>Typical examples</a:t>
            </a:r>
          </a:p>
          <a:p>
            <a:pPr marL="800100" lvl="1" indent="-342900">
              <a:spcBef>
                <a:spcPct val="20000"/>
              </a:spcBef>
              <a:buFontTx/>
              <a:buChar char="•"/>
            </a:pPr>
            <a:r>
              <a:rPr lang="en-US" dirty="0" smtClean="0"/>
              <a:t>HF SSB/CW at 28 MHz converted to/from 222 MHz</a:t>
            </a:r>
          </a:p>
          <a:p>
            <a:pPr marL="800100" lvl="1" indent="-342900">
              <a:spcBef>
                <a:spcPct val="20000"/>
              </a:spcBef>
              <a:buFontTx/>
              <a:buChar char="•"/>
            </a:pPr>
            <a:r>
              <a:rPr lang="en-US" dirty="0" smtClean="0"/>
              <a:t>VHF SSB/CW at 144 MHz converted to/from 10 GHz</a:t>
            </a:r>
          </a:p>
          <a:p>
            <a:pPr marL="800100" lvl="1" indent="-342900">
              <a:spcBef>
                <a:spcPct val="20000"/>
              </a:spcBef>
              <a:buFontTx/>
              <a:buChar char="•"/>
            </a:pPr>
            <a:endParaRPr lang="en-US" dirty="0" smtClean="0"/>
          </a:p>
        </p:txBody>
      </p:sp>
      <p:sp>
        <p:nvSpPr>
          <p:cNvPr id="4" name="Footer Placeholder 3"/>
          <p:cNvSpPr>
            <a:spLocks noGrp="1"/>
          </p:cNvSpPr>
          <p:nvPr>
            <p:ph type="ftr" sz="quarter" idx="10"/>
          </p:nvPr>
        </p:nvSpPr>
        <p:spPr>
          <a:xfrm>
            <a:off x="3124200" y="6356350"/>
            <a:ext cx="2895600" cy="365125"/>
          </a:xfrm>
          <a:prstGeom prst="rect">
            <a:avLst/>
          </a:prstGeom>
        </p:spPr>
        <p:txBody>
          <a:bodyPr/>
          <a:lstStyle/>
          <a:p>
            <a:r>
              <a:rPr lang="en-US" smtClean="0"/>
              <a:t>2014 Technician License Course</a:t>
            </a: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ChangeArrowheads="1"/>
          </p:cNvSpPr>
          <p:nvPr/>
        </p:nvSpPr>
        <p:spPr bwMode="auto">
          <a:xfrm>
            <a:off x="685800" y="2667000"/>
            <a:ext cx="7772400" cy="1143000"/>
          </a:xfrm>
          <a:prstGeom prst="rect">
            <a:avLst/>
          </a:prstGeom>
          <a:noFill/>
          <a:ln w="9525">
            <a:noFill/>
            <a:miter lim="800000"/>
            <a:headEnd/>
            <a:tailEnd/>
          </a:ln>
        </p:spPr>
        <p:txBody>
          <a:bodyPr anchor="ctr"/>
          <a:lstStyle/>
          <a:p>
            <a:pPr algn="ctr">
              <a:defRPr/>
            </a:pPr>
            <a:r>
              <a:rPr lang="en-US" sz="4000" dirty="0" smtClean="0">
                <a:latin typeface="+mj-lt"/>
                <a:ea typeface="+mn-ea"/>
                <a:cs typeface="Arial" charset="0"/>
              </a:rPr>
              <a:t>Practice Questions</a:t>
            </a:r>
            <a:endParaRPr lang="en-US" sz="4000" dirty="0">
              <a:latin typeface="+mj-lt"/>
              <a:ea typeface="+mn-ea"/>
            </a:endParaRPr>
          </a:p>
        </p:txBody>
      </p:sp>
      <p:sp>
        <p:nvSpPr>
          <p:cNvPr id="19458" name="Rectangle 5"/>
          <p:cNvSpPr>
            <a:spLocks noChangeArrowheads="1"/>
          </p:cNvSpPr>
          <p:nvPr/>
        </p:nvSpPr>
        <p:spPr bwMode="auto">
          <a:xfrm>
            <a:off x="685800" y="1981200"/>
            <a:ext cx="7772400" cy="4114800"/>
          </a:xfrm>
          <a:prstGeom prst="rect">
            <a:avLst/>
          </a:prstGeom>
          <a:noFill/>
          <a:ln w="9525">
            <a:noFill/>
            <a:miter lim="800000"/>
            <a:headEnd/>
            <a:tailEnd/>
          </a:ln>
        </p:spPr>
        <p:txBody>
          <a:bodyPr/>
          <a:lstStyle/>
          <a:p>
            <a:pPr marL="342900" indent="-342900">
              <a:lnSpc>
                <a:spcPct val="90000"/>
              </a:lnSpc>
              <a:spcBef>
                <a:spcPct val="20000"/>
              </a:spcBef>
              <a:buFontTx/>
              <a:buChar char="•"/>
            </a:pPr>
            <a:endParaRPr lang="en-US" sz="2800"/>
          </a:p>
        </p:txBody>
      </p:sp>
      <p:sp>
        <p:nvSpPr>
          <p:cNvPr id="5" name="Footer Placeholder 4"/>
          <p:cNvSpPr>
            <a:spLocks noGrp="1"/>
          </p:cNvSpPr>
          <p:nvPr>
            <p:ph type="ftr" sz="quarter" idx="10"/>
          </p:nvPr>
        </p:nvSpPr>
        <p:spPr/>
        <p:txBody>
          <a:bodyPr/>
          <a:lstStyle/>
          <a:p>
            <a:r>
              <a:rPr lang="en-US" smtClean="0"/>
              <a:t>2014 Technician License Course</a:t>
            </a: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Placeholder 2"/>
          <p:cNvSpPr>
            <a:spLocks noGrp="1"/>
          </p:cNvSpPr>
          <p:nvPr>
            <p:ph type="body" idx="1"/>
          </p:nvPr>
        </p:nvSpPr>
        <p:spPr bwMode="auto">
          <a:xfrm>
            <a:off x="457200" y="2209800"/>
            <a:ext cx="8229600" cy="39163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Beacon station</a:t>
            </a:r>
          </a:p>
          <a:p>
            <a:r>
              <a:rPr lang="en-US" smtClean="0"/>
              <a:t>B. Earth station</a:t>
            </a:r>
          </a:p>
          <a:p>
            <a:r>
              <a:rPr lang="en-US" smtClean="0"/>
              <a:t>C. Repeater station</a:t>
            </a:r>
          </a:p>
          <a:p>
            <a:r>
              <a:rPr lang="en-US" smtClean="0"/>
              <a:t>D. Message forwarding station</a:t>
            </a:r>
          </a:p>
          <a:p>
            <a:pPr lvl="1"/>
            <a:r>
              <a:rPr lang="en-US" smtClean="0"/>
              <a:t>FCC Rule: [97.3(a)(40)] T1F09 HRLM (2-12)</a:t>
            </a:r>
          </a:p>
        </p:txBody>
      </p:sp>
      <p:sp>
        <p:nvSpPr>
          <p:cNvPr id="2" name="Title 1"/>
          <p:cNvSpPr>
            <a:spLocks noGrp="1"/>
          </p:cNvSpPr>
          <p:nvPr>
            <p:ph type="title"/>
          </p:nvPr>
        </p:nvSpPr>
        <p:spPr/>
        <p:txBody>
          <a:bodyPr>
            <a:normAutofit fontScale="90000"/>
          </a:bodyPr>
          <a:lstStyle/>
          <a:p>
            <a:pPr>
              <a:defRPr/>
            </a:pPr>
            <a:r>
              <a:rPr lang="en-US" dirty="0" smtClean="0">
                <a:solidFill>
                  <a:srgbClr val="000000"/>
                </a:solidFill>
                <a:latin typeface="Arial"/>
                <a:ea typeface="ＭＳ Ｐゴシック" charset="0"/>
                <a:cs typeface="+mj-cs"/>
              </a:rPr>
              <a:t>What type of amateur station simultaneously retransmits the signal of another amateur station on a different channel or channels?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 Placeholder 2"/>
          <p:cNvSpPr>
            <a:spLocks noGrp="1"/>
          </p:cNvSpPr>
          <p:nvPr>
            <p:ph type="body" idx="1"/>
          </p:nvPr>
        </p:nvSpPr>
        <p:spPr bwMode="auto">
          <a:xfrm>
            <a:off x="457200" y="2209800"/>
            <a:ext cx="8229600" cy="3916363"/>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A. Beacon station</a:t>
            </a:r>
          </a:p>
          <a:p>
            <a:r>
              <a:rPr lang="en-US" dirty="0" smtClean="0"/>
              <a:t>B. Earth station</a:t>
            </a:r>
          </a:p>
          <a:p>
            <a:r>
              <a:rPr lang="en-US" b="1" dirty="0" smtClean="0"/>
              <a:t>C. Repeater station</a:t>
            </a:r>
          </a:p>
          <a:p>
            <a:r>
              <a:rPr lang="en-US" dirty="0" smtClean="0"/>
              <a:t>D. Message forwarding station</a:t>
            </a:r>
          </a:p>
          <a:p>
            <a:pPr lvl="1"/>
            <a:r>
              <a:rPr lang="en-US" dirty="0" smtClean="0"/>
              <a:t>FCC Rule: [97.3(a)(40)] T1F09 HRLM (2-12)</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What type of amateur station simultaneously retransmits the signal of another amateur station on a different channel or channels?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t>A. Linearity</a:t>
            </a:r>
          </a:p>
          <a:p>
            <a:r>
              <a:rPr lang="en-US" dirty="0" smtClean="0"/>
              <a:t>B. Sensitivity</a:t>
            </a:r>
          </a:p>
          <a:p>
            <a:r>
              <a:rPr lang="en-US" dirty="0" smtClean="0"/>
              <a:t>C. Selectivity</a:t>
            </a:r>
          </a:p>
          <a:p>
            <a:r>
              <a:rPr lang="en-US" dirty="0" smtClean="0"/>
              <a:t>D. Total Harmonic Distortion</a:t>
            </a:r>
          </a:p>
          <a:p>
            <a:pPr lvl="1"/>
            <a:r>
              <a:rPr lang="en-US" dirty="0" smtClean="0"/>
              <a:t> T7A01 HRLM (3-18)</a:t>
            </a:r>
          </a:p>
        </p:txBody>
      </p:sp>
      <p:sp>
        <p:nvSpPr>
          <p:cNvPr id="23554"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Which term describes the ability of a receiver to detect the presence of a signal?</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Linearity</a:t>
            </a:r>
          </a:p>
          <a:p>
            <a:r>
              <a:rPr lang="en-US" b="1" smtClean="0"/>
              <a:t>B. Sensitivity</a:t>
            </a:r>
          </a:p>
          <a:p>
            <a:r>
              <a:rPr lang="en-US" smtClean="0"/>
              <a:t>C. Selectivity</a:t>
            </a:r>
          </a:p>
          <a:p>
            <a:r>
              <a:rPr lang="en-US" smtClean="0"/>
              <a:t>D. Total Harmonic Distortion</a:t>
            </a:r>
          </a:p>
          <a:p>
            <a:pPr lvl="1"/>
            <a:r>
              <a:rPr lang="en-US" smtClean="0"/>
              <a:t> T7A01 HRLM (3-18)</a:t>
            </a:r>
          </a:p>
        </p:txBody>
      </p:sp>
      <p:sp>
        <p:nvSpPr>
          <p:cNvPr id="24578"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Which term describes the ability of a receiver to detect the presence of a signal?</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smtClean="0"/>
              <a:t>The Basic Transceiver</a:t>
            </a:r>
            <a:endParaRPr lang="en-US" sz="4400" dirty="0"/>
          </a:p>
        </p:txBody>
      </p:sp>
      <p:sp>
        <p:nvSpPr>
          <p:cNvPr id="11266" name="Rectangle 5"/>
          <p:cNvSpPr>
            <a:spLocks noChangeArrowheads="1"/>
          </p:cNvSpPr>
          <p:nvPr/>
        </p:nvSpPr>
        <p:spPr bwMode="auto">
          <a:xfrm>
            <a:off x="685800" y="1828800"/>
            <a:ext cx="4038600" cy="4267200"/>
          </a:xfrm>
          <a:prstGeom prst="rect">
            <a:avLst/>
          </a:prstGeom>
          <a:noFill/>
          <a:ln w="9525">
            <a:noFill/>
            <a:miter lim="800000"/>
            <a:headEnd/>
            <a:tailEnd/>
          </a:ln>
        </p:spPr>
        <p:txBody>
          <a:bodyPr/>
          <a:lstStyle/>
          <a:p>
            <a:pPr marL="342900" indent="-342900">
              <a:spcBef>
                <a:spcPct val="20000"/>
              </a:spcBef>
              <a:buFontTx/>
              <a:buChar char="•"/>
            </a:pPr>
            <a:r>
              <a:rPr lang="en-US" sz="3200" dirty="0" smtClean="0"/>
              <a:t>Combination of “transmitter” and “receiver”</a:t>
            </a:r>
          </a:p>
          <a:p>
            <a:pPr marL="800100" lvl="1" indent="-342900">
              <a:spcBef>
                <a:spcPct val="20000"/>
              </a:spcBef>
              <a:buFontTx/>
              <a:buChar char="•"/>
            </a:pPr>
            <a:r>
              <a:rPr lang="en-US" dirty="0" smtClean="0"/>
              <a:t>Abbreviated “XCVR” (X = trans)</a:t>
            </a:r>
          </a:p>
          <a:p>
            <a:pPr marL="800100" lvl="1" indent="-342900">
              <a:spcBef>
                <a:spcPct val="20000"/>
              </a:spcBef>
              <a:buFontTx/>
              <a:buChar char="•"/>
            </a:pPr>
            <a:r>
              <a:rPr lang="en-US" dirty="0" smtClean="0"/>
              <a:t>Antenna switched between transmitter and receiver </a:t>
            </a:r>
            <a:r>
              <a:rPr lang="en-US" dirty="0" smtClean="0"/>
              <a:t>by the </a:t>
            </a:r>
            <a:r>
              <a:rPr lang="en-US" dirty="0" smtClean="0"/>
              <a:t>TR </a:t>
            </a:r>
            <a:r>
              <a:rPr lang="en-US" dirty="0" smtClean="0"/>
              <a:t>switch</a:t>
            </a:r>
          </a:p>
        </p:txBody>
      </p:sp>
      <p:sp>
        <p:nvSpPr>
          <p:cNvPr id="4" name="Footer Placeholder 3"/>
          <p:cNvSpPr>
            <a:spLocks noGrp="1"/>
          </p:cNvSpPr>
          <p:nvPr>
            <p:ph type="ftr" sz="quarter" idx="10"/>
          </p:nvPr>
        </p:nvSpPr>
        <p:spPr/>
        <p:txBody>
          <a:bodyPr/>
          <a:lstStyle/>
          <a:p>
            <a:r>
              <a:rPr lang="en-US" dirty="0" smtClean="0"/>
              <a:t>2014 Technician License Course</a:t>
            </a:r>
            <a:endParaRPr lang="en-US" dirty="0"/>
          </a:p>
        </p:txBody>
      </p:sp>
      <p:pic>
        <p:nvPicPr>
          <p:cNvPr id="5" name="Picture 5" descr="ARRL0001"/>
          <p:cNvPicPr>
            <a:picLocks noChangeAspect="1" noChangeArrowheads="1"/>
          </p:cNvPicPr>
          <p:nvPr/>
        </p:nvPicPr>
        <p:blipFill>
          <a:blip r:embed="rId3" cstate="print"/>
          <a:srcRect/>
          <a:stretch>
            <a:fillRect/>
          </a:stretch>
        </p:blipFill>
        <p:spPr bwMode="auto">
          <a:xfrm>
            <a:off x="4724400" y="2133600"/>
            <a:ext cx="3962400" cy="297180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 Placeholder 2"/>
          <p:cNvSpPr>
            <a:spLocks noGrp="1"/>
          </p:cNvSpPr>
          <p:nvPr>
            <p:ph type="body" idx="1"/>
          </p:nvPr>
        </p:nvSpPr>
        <p:spPr bwMode="auto">
          <a:xfrm>
            <a:off x="457200" y="1447800"/>
            <a:ext cx="8229600" cy="4678363"/>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A. A type of antenna switch</a:t>
            </a:r>
          </a:p>
          <a:p>
            <a:r>
              <a:rPr lang="en-US" dirty="0" smtClean="0"/>
              <a:t>B. A unit combining the functions of a transmitter and a receiver</a:t>
            </a:r>
          </a:p>
          <a:p>
            <a:r>
              <a:rPr lang="en-US" dirty="0" smtClean="0"/>
              <a:t>C. A component in a repeater which filters out unwanted interference</a:t>
            </a:r>
          </a:p>
          <a:p>
            <a:r>
              <a:rPr lang="en-US" dirty="0" smtClean="0"/>
              <a:t>D. A type of antenna matching network</a:t>
            </a:r>
          </a:p>
          <a:p>
            <a:pPr lvl="1"/>
            <a:r>
              <a:rPr lang="en-US" dirty="0" smtClean="0"/>
              <a:t> T7A02 HRLM (2-12)</a:t>
            </a:r>
          </a:p>
        </p:txBody>
      </p:sp>
      <p:sp>
        <p:nvSpPr>
          <p:cNvPr id="24578"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is a transceiver?</a:t>
            </a:r>
          </a:p>
        </p:txBody>
      </p:sp>
      <p:sp>
        <p:nvSpPr>
          <p:cNvPr id="4" name="Footer Placeholder 3"/>
          <p:cNvSpPr>
            <a:spLocks noGrp="1"/>
          </p:cNvSpPr>
          <p:nvPr>
            <p:ph type="ftr" sz="quarter" idx="10"/>
          </p:nvPr>
        </p:nvSpPr>
        <p:spPr/>
        <p:txBody>
          <a:bodyPr/>
          <a:lstStyle/>
          <a:p>
            <a:pPr>
              <a:defRPr/>
            </a:pPr>
            <a:r>
              <a:rPr lang="en-US" dirty="0" smtClean="0"/>
              <a:t>2014 Technician License Course</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 Placeholder 2"/>
          <p:cNvSpPr>
            <a:spLocks noGrp="1"/>
          </p:cNvSpPr>
          <p:nvPr>
            <p:ph type="body" idx="1"/>
          </p:nvPr>
        </p:nvSpPr>
        <p:spPr bwMode="auto">
          <a:xfrm>
            <a:off x="457200" y="1447800"/>
            <a:ext cx="8229600" cy="46783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A type of antenna switch</a:t>
            </a:r>
          </a:p>
          <a:p>
            <a:r>
              <a:rPr lang="en-US" b="1" smtClean="0"/>
              <a:t>B. A unit combining the functions of a transmitter and a receiver</a:t>
            </a:r>
          </a:p>
          <a:p>
            <a:r>
              <a:rPr lang="en-US" smtClean="0"/>
              <a:t>C. A component in a repeater which filters out unwanted interference</a:t>
            </a:r>
          </a:p>
          <a:p>
            <a:r>
              <a:rPr lang="en-US" smtClean="0"/>
              <a:t>D. A type of antenna matching network</a:t>
            </a:r>
          </a:p>
          <a:p>
            <a:pPr lvl="1"/>
            <a:r>
              <a:rPr lang="en-US" smtClean="0"/>
              <a:t> T7A02 HRLM (2-12)</a:t>
            </a:r>
          </a:p>
        </p:txBody>
      </p:sp>
      <p:sp>
        <p:nvSpPr>
          <p:cNvPr id="25602"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is a transceiver?</a:t>
            </a:r>
          </a:p>
        </p:txBody>
      </p:sp>
      <p:sp>
        <p:nvSpPr>
          <p:cNvPr id="4" name="Footer Placeholder 3"/>
          <p:cNvSpPr>
            <a:spLocks noGrp="1"/>
          </p:cNvSpPr>
          <p:nvPr>
            <p:ph type="ftr" sz="quarter" idx="10"/>
          </p:nvPr>
        </p:nvSpPr>
        <p:spPr/>
        <p:txBody>
          <a:bodyPr/>
          <a:lstStyle/>
          <a:p>
            <a:pPr>
              <a:defRPr/>
            </a:pPr>
            <a:r>
              <a:rPr lang="en-US" dirty="0" smtClean="0"/>
              <a:t>2014 Technician License Course</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Phase splitter</a:t>
            </a:r>
          </a:p>
          <a:p>
            <a:r>
              <a:rPr lang="en-US" smtClean="0"/>
              <a:t>B. Mixer</a:t>
            </a:r>
          </a:p>
          <a:p>
            <a:r>
              <a:rPr lang="en-US" smtClean="0"/>
              <a:t>C. Inverter</a:t>
            </a:r>
          </a:p>
          <a:p>
            <a:r>
              <a:rPr lang="en-US" smtClean="0"/>
              <a:t>D. Amplifier</a:t>
            </a:r>
          </a:p>
          <a:p>
            <a:pPr lvl="1"/>
            <a:r>
              <a:rPr lang="en-US" smtClean="0"/>
              <a:t> T7A03 HRLM (3-18)</a:t>
            </a:r>
          </a:p>
        </p:txBody>
      </p:sp>
      <p:sp>
        <p:nvSpPr>
          <p:cNvPr id="25602"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Which of the following is used to convert a radio signal from one frequency to another?</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Phase splitter</a:t>
            </a:r>
          </a:p>
          <a:p>
            <a:r>
              <a:rPr lang="en-US" b="1" smtClean="0"/>
              <a:t>B. Mixer</a:t>
            </a:r>
          </a:p>
          <a:p>
            <a:r>
              <a:rPr lang="en-US" smtClean="0"/>
              <a:t>C. Inverter</a:t>
            </a:r>
          </a:p>
          <a:p>
            <a:r>
              <a:rPr lang="en-US" smtClean="0"/>
              <a:t>D. Amplifier</a:t>
            </a:r>
          </a:p>
          <a:p>
            <a:pPr lvl="1"/>
            <a:r>
              <a:rPr lang="en-US" smtClean="0"/>
              <a:t> T7A03 HRLM (3-18)</a:t>
            </a:r>
          </a:p>
        </p:txBody>
      </p:sp>
      <p:sp>
        <p:nvSpPr>
          <p:cNvPr id="26626"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Which of the following is used to convert a radio signal from one frequency to another?</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Discrimination ratio</a:t>
            </a:r>
          </a:p>
          <a:p>
            <a:r>
              <a:rPr lang="en-US" smtClean="0"/>
              <a:t>B. Sensitivity</a:t>
            </a:r>
          </a:p>
          <a:p>
            <a:r>
              <a:rPr lang="en-US" smtClean="0"/>
              <a:t>C. Selectivity</a:t>
            </a:r>
          </a:p>
          <a:p>
            <a:r>
              <a:rPr lang="en-US" smtClean="0"/>
              <a:t>D. Harmonic Distortion</a:t>
            </a:r>
          </a:p>
          <a:p>
            <a:pPr lvl="1"/>
            <a:r>
              <a:rPr lang="en-US" smtClean="0"/>
              <a:t> T7A04 HRLM (3-18)</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Which term describes the ability of a receiver to discriminate between multiple signals?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Discrimination ratio</a:t>
            </a:r>
          </a:p>
          <a:p>
            <a:r>
              <a:rPr lang="en-US" smtClean="0"/>
              <a:t>B. Sensitivity</a:t>
            </a:r>
          </a:p>
          <a:p>
            <a:r>
              <a:rPr lang="en-US" b="1" smtClean="0"/>
              <a:t>C. Selectivity</a:t>
            </a:r>
          </a:p>
          <a:p>
            <a:r>
              <a:rPr lang="en-US" smtClean="0"/>
              <a:t>D. Harmonic Distortion</a:t>
            </a:r>
          </a:p>
          <a:p>
            <a:pPr lvl="1"/>
            <a:r>
              <a:rPr lang="en-US" smtClean="0"/>
              <a:t> T7A04 HRLM (3-18)</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Which term describes the ability of a receiver to discriminate between multiple signals?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Reactance modulator</a:t>
            </a:r>
          </a:p>
          <a:p>
            <a:r>
              <a:rPr lang="en-US" smtClean="0"/>
              <a:t>B. Product detector</a:t>
            </a:r>
          </a:p>
          <a:p>
            <a:r>
              <a:rPr lang="en-US" smtClean="0"/>
              <a:t>C. Low-pass filter</a:t>
            </a:r>
          </a:p>
          <a:p>
            <a:r>
              <a:rPr lang="en-US" smtClean="0"/>
              <a:t>D. Oscillator</a:t>
            </a:r>
          </a:p>
          <a:p>
            <a:pPr lvl="1"/>
            <a:r>
              <a:rPr lang="en-US" smtClean="0"/>
              <a:t> T7A05 HRLM (3-16)</a:t>
            </a:r>
          </a:p>
        </p:txBody>
      </p:sp>
      <p:sp>
        <p:nvSpPr>
          <p:cNvPr id="29698"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is the name of a circuit that generates a signal of a desired frequency?</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Reactance modulator</a:t>
            </a:r>
          </a:p>
          <a:p>
            <a:r>
              <a:rPr lang="en-US" smtClean="0"/>
              <a:t>B. Product detector</a:t>
            </a:r>
          </a:p>
          <a:p>
            <a:r>
              <a:rPr lang="en-US" smtClean="0"/>
              <a:t>C. Low-pass filter</a:t>
            </a:r>
          </a:p>
          <a:p>
            <a:r>
              <a:rPr lang="en-US" b="1" smtClean="0"/>
              <a:t>D. Oscillator</a:t>
            </a:r>
          </a:p>
          <a:p>
            <a:pPr lvl="1"/>
            <a:r>
              <a:rPr lang="en-US" smtClean="0"/>
              <a:t> T7A05 HRLM (3-16)</a:t>
            </a:r>
          </a:p>
        </p:txBody>
      </p:sp>
      <p:sp>
        <p:nvSpPr>
          <p:cNvPr id="30722"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is the name of a circuit that generates a signal of a desired frequency?</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High-pass filter</a:t>
            </a:r>
          </a:p>
          <a:p>
            <a:r>
              <a:rPr lang="en-US" smtClean="0"/>
              <a:t>B. Low-pass filter</a:t>
            </a:r>
          </a:p>
          <a:p>
            <a:r>
              <a:rPr lang="en-US" smtClean="0"/>
              <a:t>C. Transverter</a:t>
            </a:r>
          </a:p>
          <a:p>
            <a:r>
              <a:rPr lang="en-US" smtClean="0"/>
              <a:t>D. Phase converter</a:t>
            </a:r>
          </a:p>
          <a:p>
            <a:pPr lvl="1"/>
            <a:r>
              <a:rPr lang="en-US" smtClean="0"/>
              <a:t> T7A06 HRLM (3-19)</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What device takes the output of a low-powered 28 MHz SSB exciter and produces a 222 MHz output signal?</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High-pass filter</a:t>
            </a:r>
          </a:p>
          <a:p>
            <a:r>
              <a:rPr lang="en-US" smtClean="0"/>
              <a:t>B. Low-pass filter</a:t>
            </a:r>
          </a:p>
          <a:p>
            <a:r>
              <a:rPr lang="en-US" b="1" smtClean="0"/>
              <a:t>C. Transverter</a:t>
            </a:r>
          </a:p>
          <a:p>
            <a:r>
              <a:rPr lang="en-US" smtClean="0"/>
              <a:t>D. Phase converter</a:t>
            </a:r>
          </a:p>
          <a:p>
            <a:pPr lvl="1"/>
            <a:r>
              <a:rPr lang="en-US" smtClean="0"/>
              <a:t> T7A06 HRLM (3-19)</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What device takes the output of a low-powered 28 MHz SSB exciter and produces a 222 MHz output signal?</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a:t>Transmit/Receive (</a:t>
            </a:r>
            <a:r>
              <a:rPr lang="en-US" sz="4400" dirty="0" smtClean="0"/>
              <a:t>TR</a:t>
            </a:r>
            <a:r>
              <a:rPr lang="en-US" sz="4400" dirty="0"/>
              <a:t>) Switch</a:t>
            </a:r>
          </a:p>
        </p:txBody>
      </p:sp>
      <p:sp>
        <p:nvSpPr>
          <p:cNvPr id="11266" name="Rectangle 5"/>
          <p:cNvSpPr>
            <a:spLocks noChangeArrowheads="1"/>
          </p:cNvSpPr>
          <p:nvPr/>
        </p:nvSpPr>
        <p:spPr bwMode="auto">
          <a:xfrm>
            <a:off x="685800" y="1981200"/>
            <a:ext cx="7772400" cy="4114800"/>
          </a:xfrm>
          <a:prstGeom prst="rect">
            <a:avLst/>
          </a:prstGeom>
          <a:noFill/>
          <a:ln w="9525">
            <a:noFill/>
            <a:miter lim="800000"/>
            <a:headEnd/>
            <a:tailEnd/>
          </a:ln>
        </p:spPr>
        <p:txBody>
          <a:bodyPr/>
          <a:lstStyle/>
          <a:p>
            <a:pPr marL="342900" indent="-342900">
              <a:spcBef>
                <a:spcPct val="20000"/>
              </a:spcBef>
              <a:buFontTx/>
              <a:buChar char="•"/>
            </a:pPr>
            <a:r>
              <a:rPr lang="en-US" sz="3200" dirty="0" smtClean="0"/>
              <a:t>TR </a:t>
            </a:r>
            <a:r>
              <a:rPr lang="en-US" sz="3200" dirty="0"/>
              <a:t>switch allows </a:t>
            </a:r>
            <a:r>
              <a:rPr lang="en-US" sz="3200" dirty="0" smtClean="0"/>
              <a:t>a single antenna </a:t>
            </a:r>
            <a:r>
              <a:rPr lang="en-US" sz="3200" dirty="0"/>
              <a:t>to be switched to the transmitter when sending and to the receiver when receiving.</a:t>
            </a:r>
          </a:p>
          <a:p>
            <a:pPr marL="742950" lvl="1" indent="-285750">
              <a:spcBef>
                <a:spcPct val="20000"/>
              </a:spcBef>
              <a:buFontTx/>
              <a:buChar char="–"/>
            </a:pPr>
            <a:r>
              <a:rPr lang="en-US" sz="2800" dirty="0"/>
              <a:t>In a transceiver, </a:t>
            </a:r>
            <a:r>
              <a:rPr lang="en-US" sz="2800" dirty="0" smtClean="0"/>
              <a:t>the </a:t>
            </a:r>
            <a:r>
              <a:rPr lang="en-US" sz="2800" dirty="0"/>
              <a:t>TR switch is inside the unit </a:t>
            </a:r>
            <a:r>
              <a:rPr lang="en-US" sz="2800" dirty="0" smtClean="0"/>
              <a:t>and operates automatically.</a:t>
            </a:r>
          </a:p>
          <a:p>
            <a:pPr marL="742950" lvl="1" indent="-285750">
              <a:spcBef>
                <a:spcPct val="20000"/>
              </a:spcBef>
              <a:buFontTx/>
              <a:buChar char="–"/>
            </a:pPr>
            <a:r>
              <a:rPr lang="en-US" sz="2800" dirty="0" smtClean="0"/>
              <a:t>Transceivers </a:t>
            </a:r>
            <a:r>
              <a:rPr lang="en-US" sz="2800" dirty="0" smtClean="0"/>
              <a:t>cannot </a:t>
            </a:r>
            <a:r>
              <a:rPr lang="en-US" sz="2800" dirty="0" smtClean="0"/>
              <a:t>transmit and receive at the same time like a repeater.</a:t>
            </a:r>
            <a:endParaRPr lang="en-US" sz="2800" dirty="0"/>
          </a:p>
        </p:txBody>
      </p:sp>
      <p:sp>
        <p:nvSpPr>
          <p:cNvPr id="4" name="Footer Placeholder 3"/>
          <p:cNvSpPr>
            <a:spLocks noGrp="1"/>
          </p:cNvSpPr>
          <p:nvPr>
            <p:ph type="ftr" sz="quarter" idx="10"/>
          </p:nvPr>
        </p:nvSpPr>
        <p:spPr/>
        <p:txBody>
          <a:bodyPr/>
          <a:lstStyle/>
          <a:p>
            <a:r>
              <a:rPr lang="en-US" dirty="0" smtClean="0"/>
              <a:t>2014 Technician License Course</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Impedance matching</a:t>
            </a:r>
          </a:p>
          <a:p>
            <a:r>
              <a:rPr lang="en-US" smtClean="0"/>
              <a:t>B. Oscillation</a:t>
            </a:r>
          </a:p>
          <a:p>
            <a:r>
              <a:rPr lang="en-US" smtClean="0"/>
              <a:t>C. Modulation</a:t>
            </a:r>
          </a:p>
          <a:p>
            <a:r>
              <a:rPr lang="en-US" smtClean="0"/>
              <a:t>D. Low-pass filtering</a:t>
            </a:r>
          </a:p>
          <a:p>
            <a:pPr lvl="1"/>
            <a:r>
              <a:rPr lang="en-US" smtClean="0"/>
              <a:t> T7A08 HRLM (3-17)</a:t>
            </a:r>
          </a:p>
        </p:txBody>
      </p:sp>
      <p:sp>
        <p:nvSpPr>
          <p:cNvPr id="33794"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Which of the following describes combining speech with an RF carrier signal?</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Impedance matching</a:t>
            </a:r>
          </a:p>
          <a:p>
            <a:r>
              <a:rPr lang="en-US" smtClean="0"/>
              <a:t>B. Oscillation</a:t>
            </a:r>
          </a:p>
          <a:p>
            <a:r>
              <a:rPr lang="en-US" b="1" smtClean="0"/>
              <a:t>C. Modulation</a:t>
            </a:r>
          </a:p>
          <a:p>
            <a:r>
              <a:rPr lang="en-US" smtClean="0"/>
              <a:t>D. Low-pass filtering</a:t>
            </a:r>
          </a:p>
          <a:p>
            <a:pPr lvl="1"/>
            <a:r>
              <a:rPr lang="en-US" smtClean="0"/>
              <a:t> T7A08 HRLM (3-17)</a:t>
            </a:r>
          </a:p>
        </p:txBody>
      </p:sp>
      <p:sp>
        <p:nvSpPr>
          <p:cNvPr id="34818"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Which of the following describes combining speech with an RF carrier signal?</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A voltage divider</a:t>
            </a:r>
          </a:p>
          <a:p>
            <a:r>
              <a:rPr lang="en-US" smtClean="0"/>
              <a:t>B. An RF power amplifier</a:t>
            </a:r>
          </a:p>
          <a:p>
            <a:r>
              <a:rPr lang="en-US" smtClean="0"/>
              <a:t>C. An impedance network</a:t>
            </a:r>
          </a:p>
          <a:p>
            <a:r>
              <a:rPr lang="en-US" smtClean="0"/>
              <a:t>D. All of these choices are correct</a:t>
            </a:r>
          </a:p>
          <a:p>
            <a:pPr lvl="1"/>
            <a:r>
              <a:rPr lang="en-US" smtClean="0"/>
              <a:t> T7A10 HRLM (5-8)</a:t>
            </a:r>
          </a:p>
        </p:txBody>
      </p:sp>
      <p:sp>
        <p:nvSpPr>
          <p:cNvPr id="37890"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device increases the low-power output from a handheld transceiver?</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A voltage divider</a:t>
            </a:r>
          </a:p>
          <a:p>
            <a:r>
              <a:rPr lang="en-US" b="1" smtClean="0"/>
              <a:t>B. An RF power amplifier</a:t>
            </a:r>
          </a:p>
          <a:p>
            <a:r>
              <a:rPr lang="en-US" smtClean="0"/>
              <a:t>C. An impedance network</a:t>
            </a:r>
          </a:p>
          <a:p>
            <a:r>
              <a:rPr lang="en-US" smtClean="0"/>
              <a:t>D. All of these choices are correct</a:t>
            </a:r>
          </a:p>
          <a:p>
            <a:pPr lvl="1"/>
            <a:r>
              <a:rPr lang="en-US" smtClean="0"/>
              <a:t> T7A10 HRLM (5-8)</a:t>
            </a:r>
          </a:p>
        </p:txBody>
      </p:sp>
      <p:sp>
        <p:nvSpPr>
          <p:cNvPr id="38914"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device increases the low-power output from a handheld transceiver?</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ext Placeholder 2"/>
          <p:cNvSpPr>
            <a:spLocks noGrp="1"/>
          </p:cNvSpPr>
          <p:nvPr>
            <p:ph type="body" idx="1"/>
          </p:nvPr>
        </p:nvSpPr>
        <p:spPr bwMode="auto">
          <a:xfrm>
            <a:off x="457200" y="1371600"/>
            <a:ext cx="8229600" cy="47545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Between the antenna and receiver</a:t>
            </a:r>
          </a:p>
          <a:p>
            <a:r>
              <a:rPr lang="en-US" smtClean="0"/>
              <a:t>B. At the output of the transmitter's power amplifier</a:t>
            </a:r>
          </a:p>
          <a:p>
            <a:r>
              <a:rPr lang="en-US" smtClean="0"/>
              <a:t>C. Between a transmitter and antenna tuner</a:t>
            </a:r>
          </a:p>
          <a:p>
            <a:r>
              <a:rPr lang="en-US" smtClean="0"/>
              <a:t>D. At the receiver's audio output</a:t>
            </a:r>
          </a:p>
          <a:p>
            <a:pPr lvl="1"/>
            <a:r>
              <a:rPr lang="en-US" smtClean="0"/>
              <a:t> T7A11 HRLM (3-18)</a:t>
            </a:r>
          </a:p>
        </p:txBody>
      </p:sp>
      <p:sp>
        <p:nvSpPr>
          <p:cNvPr id="39938"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Where is an RF preamplifier installed?</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 Placeholder 2"/>
          <p:cNvSpPr>
            <a:spLocks noGrp="1"/>
          </p:cNvSpPr>
          <p:nvPr>
            <p:ph type="body" idx="1"/>
          </p:nvPr>
        </p:nvSpPr>
        <p:spPr bwMode="auto">
          <a:xfrm>
            <a:off x="457200" y="1371600"/>
            <a:ext cx="8229600" cy="4754563"/>
          </a:xfrm>
          <a:noFill/>
          <a:ln>
            <a:miter lim="800000"/>
            <a:headEnd/>
            <a:tailEnd/>
          </a:ln>
        </p:spPr>
        <p:txBody>
          <a:bodyPr vert="horz" wrap="square" lIns="91440" tIns="45720" rIns="91440" bIns="45720" numCol="1" anchor="t" anchorCtr="0" compatLnSpc="1">
            <a:prstTxWarp prst="textNoShape">
              <a:avLst/>
            </a:prstTxWarp>
          </a:bodyPr>
          <a:lstStyle/>
          <a:p>
            <a:r>
              <a:rPr lang="en-US" b="1" smtClean="0"/>
              <a:t>A. Between the antenna and receiver</a:t>
            </a:r>
          </a:p>
          <a:p>
            <a:r>
              <a:rPr lang="en-US" smtClean="0"/>
              <a:t>B. At the output of the transmitter's power amplifier</a:t>
            </a:r>
          </a:p>
          <a:p>
            <a:r>
              <a:rPr lang="en-US" smtClean="0"/>
              <a:t>C. Between a transmitter and antenna tuner</a:t>
            </a:r>
          </a:p>
          <a:p>
            <a:r>
              <a:rPr lang="en-US" smtClean="0"/>
              <a:t>D. At the receiver's audio output</a:t>
            </a:r>
          </a:p>
          <a:p>
            <a:pPr lvl="1"/>
            <a:r>
              <a:rPr lang="en-US" smtClean="0"/>
              <a:t> T7A11 HRLM (3-18)</a:t>
            </a:r>
          </a:p>
        </p:txBody>
      </p:sp>
      <p:sp>
        <p:nvSpPr>
          <p:cNvPr id="40962"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Where is an RF preamplifier installed?</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724400" y="2209800"/>
            <a:ext cx="3886200" cy="281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69"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a:t>The Basic </a:t>
            </a:r>
            <a:r>
              <a:rPr lang="en-US" sz="4400" dirty="0" smtClean="0"/>
              <a:t>Repeater</a:t>
            </a:r>
            <a:endParaRPr lang="en-US" sz="4400" dirty="0"/>
          </a:p>
        </p:txBody>
      </p:sp>
      <p:sp>
        <p:nvSpPr>
          <p:cNvPr id="4" name="Footer Placeholder 3"/>
          <p:cNvSpPr>
            <a:spLocks noGrp="1"/>
          </p:cNvSpPr>
          <p:nvPr>
            <p:ph type="ftr" sz="quarter" idx="10"/>
          </p:nvPr>
        </p:nvSpPr>
        <p:spPr/>
        <p:txBody>
          <a:bodyPr/>
          <a:lstStyle/>
          <a:p>
            <a:r>
              <a:rPr lang="en-US" dirty="0" smtClean="0"/>
              <a:t>2014 Technician License Course</a:t>
            </a:r>
            <a:endParaRPr lang="en-US" dirty="0"/>
          </a:p>
        </p:txBody>
      </p:sp>
      <p:pic>
        <p:nvPicPr>
          <p:cNvPr id="5" name="Picture 4" descr="HRLM3_02-11.png"/>
          <p:cNvPicPr>
            <a:picLocks noChangeAspect="1"/>
          </p:cNvPicPr>
          <p:nvPr/>
        </p:nvPicPr>
        <p:blipFill>
          <a:blip r:embed="rId3" cstate="print"/>
          <a:stretch>
            <a:fillRect/>
          </a:stretch>
        </p:blipFill>
        <p:spPr>
          <a:xfrm>
            <a:off x="4876800" y="2362200"/>
            <a:ext cx="3653351" cy="2438400"/>
          </a:xfrm>
          <a:prstGeom prst="rect">
            <a:avLst/>
          </a:prstGeom>
        </p:spPr>
      </p:pic>
      <p:sp>
        <p:nvSpPr>
          <p:cNvPr id="6" name="Rectangle 5"/>
          <p:cNvSpPr>
            <a:spLocks noChangeArrowheads="1"/>
          </p:cNvSpPr>
          <p:nvPr/>
        </p:nvSpPr>
        <p:spPr bwMode="auto">
          <a:xfrm>
            <a:off x="457200" y="1752600"/>
            <a:ext cx="4038600" cy="4114800"/>
          </a:xfrm>
          <a:prstGeom prst="rect">
            <a:avLst/>
          </a:prstGeom>
          <a:noFill/>
          <a:ln w="9525">
            <a:noFill/>
            <a:miter lim="800000"/>
            <a:headEnd/>
            <a:tailEnd/>
          </a:ln>
        </p:spPr>
        <p:txBody>
          <a:bodyPr/>
          <a:lstStyle/>
          <a:p>
            <a:pPr marL="342900" indent="-342900">
              <a:spcBef>
                <a:spcPct val="20000"/>
              </a:spcBef>
              <a:buFontTx/>
              <a:buChar char="•"/>
            </a:pPr>
            <a:r>
              <a:rPr lang="en-US" sz="2800" dirty="0" smtClean="0"/>
              <a:t>Relays signals from low-power stations over a wide area</a:t>
            </a:r>
          </a:p>
          <a:p>
            <a:pPr marL="800100" lvl="1" indent="-342900">
              <a:spcBef>
                <a:spcPct val="20000"/>
              </a:spcBef>
              <a:buFontTx/>
              <a:buChar char="•"/>
            </a:pPr>
            <a:r>
              <a:rPr lang="en-US" dirty="0" smtClean="0"/>
              <a:t>Simultaneously re-transmits received signal on the same band</a:t>
            </a:r>
          </a:p>
          <a:p>
            <a:pPr marL="800100" lvl="1" indent="-342900">
              <a:spcBef>
                <a:spcPct val="20000"/>
              </a:spcBef>
              <a:buFontTx/>
              <a:buChar char="•"/>
            </a:pPr>
            <a:r>
              <a:rPr lang="en-US" dirty="0" smtClean="0"/>
              <a:t>TR </a:t>
            </a:r>
            <a:r>
              <a:rPr lang="en-US" dirty="0" smtClean="0"/>
              <a:t>switch </a:t>
            </a:r>
            <a:r>
              <a:rPr lang="en-US" dirty="0" smtClean="0"/>
              <a:t>replaced with duplexer which allows antenna to be shared without switching</a:t>
            </a:r>
            <a:endParaRPr lang="en-US" dirty="0" smtClean="0"/>
          </a:p>
          <a:p>
            <a:pPr marL="800100" lvl="1" indent="-342900">
              <a:spcBef>
                <a:spcPct val="20000"/>
              </a:spcBef>
              <a:buFontTx/>
              <a:buChar char="•"/>
            </a:pPr>
            <a:endParaRPr lang="en-US"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a:t>What Happens During Radio Communication</a:t>
            </a:r>
            <a:r>
              <a:rPr lang="en-US" sz="4400" dirty="0" smtClean="0"/>
              <a:t>? (Review)</a:t>
            </a:r>
            <a:endParaRPr lang="en-US" sz="4400" dirty="0"/>
          </a:p>
        </p:txBody>
      </p:sp>
      <p:sp>
        <p:nvSpPr>
          <p:cNvPr id="10242" name="Rectangle 5"/>
          <p:cNvSpPr>
            <a:spLocks noChangeArrowheads="1"/>
          </p:cNvSpPr>
          <p:nvPr/>
        </p:nvSpPr>
        <p:spPr bwMode="auto">
          <a:xfrm>
            <a:off x="685800" y="2057400"/>
            <a:ext cx="7772400" cy="4038600"/>
          </a:xfrm>
          <a:prstGeom prst="rect">
            <a:avLst/>
          </a:prstGeom>
          <a:noFill/>
          <a:ln w="9525">
            <a:noFill/>
            <a:miter lim="800000"/>
            <a:headEnd/>
            <a:tailEnd/>
          </a:ln>
        </p:spPr>
        <p:txBody>
          <a:bodyPr/>
          <a:lstStyle/>
          <a:p>
            <a:pPr marL="342900" indent="-342900">
              <a:spcBef>
                <a:spcPct val="20000"/>
              </a:spcBef>
              <a:buFontTx/>
              <a:buChar char="•"/>
            </a:pPr>
            <a:r>
              <a:rPr lang="en-US" sz="3200" dirty="0"/>
              <a:t>Transmitting (sending a signal):</a:t>
            </a:r>
          </a:p>
          <a:p>
            <a:pPr marL="742950" lvl="1" indent="-285750">
              <a:spcBef>
                <a:spcPct val="20000"/>
              </a:spcBef>
              <a:buFontTx/>
              <a:buChar char="–"/>
            </a:pPr>
            <a:r>
              <a:rPr lang="en-US" sz="2800" dirty="0"/>
              <a:t>Information (voice, data, video, commands, etc.) is converted to electronic form.</a:t>
            </a:r>
          </a:p>
          <a:p>
            <a:pPr marL="742950" lvl="1" indent="-285750">
              <a:spcBef>
                <a:spcPct val="20000"/>
              </a:spcBef>
              <a:buFontTx/>
              <a:buChar char="–"/>
            </a:pPr>
            <a:r>
              <a:rPr lang="en-US" sz="2800" dirty="0"/>
              <a:t>The information in electronic form is </a:t>
            </a:r>
            <a:r>
              <a:rPr lang="en-US" sz="2800" dirty="0" smtClean="0"/>
              <a:t>added to a </a:t>
            </a:r>
            <a:r>
              <a:rPr lang="en-US" sz="2800" dirty="0"/>
              <a:t>radio </a:t>
            </a:r>
            <a:r>
              <a:rPr lang="en-US" sz="2800" dirty="0" smtClean="0"/>
              <a:t>wave.</a:t>
            </a:r>
            <a:endParaRPr lang="en-US" sz="2800" dirty="0"/>
          </a:p>
          <a:p>
            <a:pPr marL="742950" lvl="1" indent="-285750">
              <a:spcBef>
                <a:spcPct val="20000"/>
              </a:spcBef>
              <a:buFontTx/>
              <a:buChar char="–"/>
            </a:pPr>
            <a:r>
              <a:rPr lang="en-US" sz="2800" dirty="0" smtClean="0"/>
              <a:t>The radio wave carrying the information </a:t>
            </a:r>
            <a:r>
              <a:rPr lang="en-US" sz="2800" dirty="0"/>
              <a:t>is sent </a:t>
            </a:r>
            <a:r>
              <a:rPr lang="en-US" sz="2800" dirty="0" smtClean="0"/>
              <a:t>from </a:t>
            </a:r>
            <a:r>
              <a:rPr lang="en-US" sz="2800" dirty="0"/>
              <a:t>the station antenna into space.</a:t>
            </a:r>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4"/>
          <p:cNvSpPr>
            <a:spLocks noChangeArrowheads="1"/>
          </p:cNvSpPr>
          <p:nvPr/>
        </p:nvSpPr>
        <p:spPr bwMode="auto">
          <a:xfrm>
            <a:off x="685800" y="609600"/>
            <a:ext cx="7772400" cy="914400"/>
          </a:xfrm>
          <a:prstGeom prst="rect">
            <a:avLst/>
          </a:prstGeom>
          <a:noFill/>
          <a:ln w="9525">
            <a:noFill/>
            <a:miter lim="800000"/>
            <a:headEnd/>
            <a:tailEnd/>
          </a:ln>
        </p:spPr>
        <p:txBody>
          <a:bodyPr anchor="ctr"/>
          <a:lstStyle/>
          <a:p>
            <a:pPr algn="ctr"/>
            <a:r>
              <a:rPr lang="en-US" sz="4400" dirty="0"/>
              <a:t>What Happens During Radio Communication</a:t>
            </a:r>
            <a:r>
              <a:rPr lang="en-US" sz="4400" dirty="0" smtClean="0"/>
              <a:t>? (Review)</a:t>
            </a:r>
            <a:endParaRPr lang="en-US" sz="4400" dirty="0"/>
          </a:p>
        </p:txBody>
      </p:sp>
      <p:sp>
        <p:nvSpPr>
          <p:cNvPr id="11266" name="Rectangle 5"/>
          <p:cNvSpPr>
            <a:spLocks noChangeArrowheads="1"/>
          </p:cNvSpPr>
          <p:nvPr/>
        </p:nvSpPr>
        <p:spPr bwMode="auto">
          <a:xfrm>
            <a:off x="685800" y="1905000"/>
            <a:ext cx="7772400" cy="381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fontScale="85000" lnSpcReduction="20000"/>
          </a:bodyPr>
          <a:lstStyle/>
          <a:p>
            <a:pPr marL="342900" indent="-342900">
              <a:lnSpc>
                <a:spcPct val="90000"/>
              </a:lnSpc>
              <a:spcBef>
                <a:spcPct val="20000"/>
              </a:spcBef>
              <a:buFontTx/>
              <a:buChar char="•"/>
              <a:defRPr/>
            </a:pPr>
            <a:r>
              <a:rPr lang="en-US" sz="3800" dirty="0" smtClean="0">
                <a:latin typeface="Times New Roman" charset="0"/>
                <a:ea typeface="ＭＳ Ｐゴシック" charset="0"/>
                <a:cs typeface="ＭＳ Ｐゴシック" charset="0"/>
              </a:rPr>
              <a:t>Receiving:</a:t>
            </a:r>
            <a:endParaRPr lang="en-US" sz="3800" dirty="0">
              <a:latin typeface="Times New Roman" charset="0"/>
              <a:ea typeface="ＭＳ Ｐゴシック" charset="0"/>
              <a:cs typeface="ＭＳ Ｐゴシック" charset="0"/>
            </a:endParaRPr>
          </a:p>
          <a:p>
            <a:pPr marL="742950" lvl="1" indent="-285750">
              <a:lnSpc>
                <a:spcPct val="110000"/>
              </a:lnSpc>
              <a:spcBef>
                <a:spcPts val="1250"/>
              </a:spcBef>
              <a:buFontTx/>
              <a:buChar char="–"/>
              <a:defRPr/>
            </a:pPr>
            <a:r>
              <a:rPr lang="en-US" sz="3000" dirty="0">
                <a:latin typeface="Times New Roman" charset="0"/>
                <a:ea typeface="ＭＳ Ｐゴシック" charset="0"/>
                <a:cs typeface="ＭＳ Ｐゴシック" charset="0"/>
              </a:rPr>
              <a:t>The radio </a:t>
            </a:r>
            <a:r>
              <a:rPr lang="en-US" sz="3000" dirty="0" smtClean="0">
                <a:latin typeface="Times New Roman" charset="0"/>
                <a:ea typeface="ＭＳ Ｐゴシック" charset="0"/>
                <a:cs typeface="ＭＳ Ｐゴシック" charset="0"/>
              </a:rPr>
              <a:t>wave carrying the </a:t>
            </a:r>
            <a:r>
              <a:rPr lang="en-US" sz="3000" dirty="0">
                <a:latin typeface="Times New Roman" charset="0"/>
                <a:ea typeface="ＭＳ Ｐゴシック" charset="0"/>
                <a:cs typeface="ＭＳ Ｐゴシック" charset="0"/>
              </a:rPr>
              <a:t>information is intercepted by the receiving </a:t>
            </a:r>
            <a:r>
              <a:rPr lang="en-US" sz="3000" dirty="0" smtClean="0">
                <a:latin typeface="Times New Roman" charset="0"/>
                <a:ea typeface="ＭＳ Ｐゴシック" charset="0"/>
                <a:cs typeface="ＭＳ Ｐゴシック" charset="0"/>
              </a:rPr>
              <a:t>station’s </a:t>
            </a:r>
            <a:r>
              <a:rPr lang="en-US" sz="3000" dirty="0">
                <a:latin typeface="Times New Roman" charset="0"/>
                <a:ea typeface="ＭＳ Ｐゴシック" charset="0"/>
                <a:cs typeface="ＭＳ Ｐゴシック" charset="0"/>
              </a:rPr>
              <a:t>antenna.</a:t>
            </a:r>
          </a:p>
          <a:p>
            <a:pPr marL="742950" lvl="1" indent="-285750">
              <a:lnSpc>
                <a:spcPct val="110000"/>
              </a:lnSpc>
              <a:spcBef>
                <a:spcPts val="1250"/>
              </a:spcBef>
              <a:buFontTx/>
              <a:buChar char="–"/>
              <a:defRPr/>
            </a:pPr>
            <a:r>
              <a:rPr lang="en-US" sz="3000" dirty="0">
                <a:latin typeface="Times New Roman" charset="0"/>
                <a:ea typeface="ＭＳ Ｐゴシック" charset="0"/>
                <a:cs typeface="ＭＳ Ｐゴシック" charset="0"/>
              </a:rPr>
              <a:t>The receiver extracts the information from the </a:t>
            </a:r>
            <a:r>
              <a:rPr lang="en-US" sz="3000" dirty="0" smtClean="0">
                <a:latin typeface="Times New Roman" charset="0"/>
                <a:ea typeface="ＭＳ Ｐゴシック" charset="0"/>
                <a:cs typeface="ＭＳ Ｐゴシック" charset="0"/>
              </a:rPr>
              <a:t>received wave.</a:t>
            </a:r>
            <a:endParaRPr lang="en-US" sz="3000" dirty="0">
              <a:latin typeface="Times New Roman" charset="0"/>
              <a:ea typeface="ＭＳ Ｐゴシック" charset="0"/>
              <a:cs typeface="ＭＳ Ｐゴシック" charset="0"/>
            </a:endParaRPr>
          </a:p>
          <a:p>
            <a:pPr marL="742950" lvl="1" indent="-285750">
              <a:lnSpc>
                <a:spcPct val="110000"/>
              </a:lnSpc>
              <a:spcBef>
                <a:spcPts val="1250"/>
              </a:spcBef>
              <a:buFontTx/>
              <a:buChar char="–"/>
              <a:defRPr/>
            </a:pPr>
            <a:r>
              <a:rPr lang="en-US" sz="3000" dirty="0">
                <a:latin typeface="Times New Roman" charset="0"/>
                <a:ea typeface="ＭＳ Ｐゴシック" charset="0"/>
                <a:cs typeface="ＭＳ Ｐゴシック" charset="0"/>
              </a:rPr>
              <a:t>The information is then presented to the user in a format that can be understood (sound, picture, words on a computer screen, response to a </a:t>
            </a:r>
            <a:r>
              <a:rPr lang="en-US" sz="3000" dirty="0" smtClean="0">
                <a:latin typeface="Times New Roman" charset="0"/>
                <a:ea typeface="ＭＳ Ｐゴシック" charset="0"/>
                <a:cs typeface="ＭＳ Ｐゴシック" charset="0"/>
              </a:rPr>
              <a:t>command, etc.).</a:t>
            </a:r>
            <a:endParaRPr lang="en-US" sz="3000" dirty="0">
              <a:latin typeface="Times New Roman" charset="0"/>
              <a:ea typeface="ＭＳ Ｐゴシック" charset="0"/>
              <a:cs typeface="ＭＳ Ｐゴシック" charset="0"/>
            </a:endParaRPr>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a:t>What Happens During Radio Communication</a:t>
            </a:r>
            <a:r>
              <a:rPr lang="en-US" sz="4400" dirty="0" smtClean="0"/>
              <a:t>? (Review)</a:t>
            </a:r>
            <a:endParaRPr lang="en-US" sz="4400" dirty="0"/>
          </a:p>
        </p:txBody>
      </p:sp>
      <p:sp>
        <p:nvSpPr>
          <p:cNvPr id="13314" name="Rectangle 5"/>
          <p:cNvSpPr>
            <a:spLocks noChangeArrowheads="1"/>
          </p:cNvSpPr>
          <p:nvPr/>
        </p:nvSpPr>
        <p:spPr bwMode="auto">
          <a:xfrm>
            <a:off x="685800" y="2209800"/>
            <a:ext cx="7772400" cy="3886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buFontTx/>
              <a:buChar char="•"/>
            </a:pPr>
            <a:r>
              <a:rPr lang="en-US" sz="2800" dirty="0" smtClean="0">
                <a:cs typeface="Times New Roman" pitchFamily="18" charset="0"/>
              </a:rPr>
              <a:t>Adding and extracting the information can be simple or complex.</a:t>
            </a:r>
            <a:endParaRPr lang="en-US" sz="2800" dirty="0">
              <a:cs typeface="Times New Roman" pitchFamily="18" charset="0"/>
            </a:endParaRPr>
          </a:p>
          <a:p>
            <a:pPr marL="342900" indent="-342900">
              <a:spcBef>
                <a:spcPct val="20000"/>
              </a:spcBef>
              <a:buFontTx/>
              <a:buChar char="•"/>
            </a:pPr>
            <a:r>
              <a:rPr lang="en-US" sz="2800" dirty="0">
                <a:cs typeface="Times New Roman" pitchFamily="18" charset="0"/>
              </a:rPr>
              <a:t>This </a:t>
            </a:r>
            <a:r>
              <a:rPr lang="en-US" sz="2800" dirty="0" smtClean="0">
                <a:cs typeface="Times New Roman" pitchFamily="18" charset="0"/>
              </a:rPr>
              <a:t>makes </a:t>
            </a:r>
            <a:r>
              <a:rPr lang="en-US" sz="2800" dirty="0">
                <a:cs typeface="Times New Roman" pitchFamily="18" charset="0"/>
              </a:rPr>
              <a:t>ham radio fun…learning all about how radios work.</a:t>
            </a:r>
          </a:p>
          <a:p>
            <a:pPr marL="342900" indent="-342900">
              <a:spcBef>
                <a:spcPct val="20000"/>
              </a:spcBef>
              <a:buFontTx/>
              <a:buChar char="•"/>
            </a:pPr>
            <a:r>
              <a:rPr lang="en-US" sz="2800" dirty="0">
                <a:cs typeface="Times New Roman" pitchFamily="18" charset="0"/>
              </a:rPr>
              <a:t>Don</a:t>
            </a:r>
            <a:r>
              <a:rPr lang="en-US" altLang="en-US" sz="2800" dirty="0">
                <a:cs typeface="Times New Roman" pitchFamily="18" charset="0"/>
              </a:rPr>
              <a:t>’</a:t>
            </a:r>
            <a:r>
              <a:rPr lang="en-US" altLang="ja-JP" sz="2800" dirty="0">
                <a:cs typeface="Times New Roman" pitchFamily="18" charset="0"/>
              </a:rPr>
              <a:t>t be intimidated. You will be required to only know the basics, but you can learn as much about the “art and science” of radio as you want.</a:t>
            </a:r>
            <a:endParaRPr lang="en-US" sz="2800" dirty="0">
              <a:cs typeface="Times New Roman" pitchFamily="18" charset="0"/>
            </a:endParaRPr>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33600" y="2133600"/>
            <a:ext cx="5486400"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defRPr/>
            </a:pPr>
            <a:r>
              <a:rPr lang="en-US" sz="4400" dirty="0">
                <a:latin typeface="+mj-lt"/>
                <a:ea typeface="+mn-ea"/>
                <a:cs typeface="Arial" charset="0"/>
              </a:rPr>
              <a:t>Simple </a:t>
            </a:r>
            <a:r>
              <a:rPr lang="en-US" sz="4400" dirty="0" smtClean="0">
                <a:latin typeface="+mj-lt"/>
                <a:ea typeface="+mn-ea"/>
                <a:cs typeface="Arial" charset="0"/>
              </a:rPr>
              <a:t>Morse (CW) </a:t>
            </a:r>
            <a:r>
              <a:rPr lang="en-US" sz="4400" dirty="0">
                <a:latin typeface="+mj-lt"/>
                <a:ea typeface="+mn-ea"/>
                <a:cs typeface="Arial" charset="0"/>
              </a:rPr>
              <a:t>Transmitter </a:t>
            </a:r>
            <a:r>
              <a:rPr lang="en-US" sz="4400" dirty="0">
                <a:latin typeface="Times New Roman" charset="0"/>
                <a:ea typeface="+mn-ea"/>
                <a:cs typeface="Arial" charset="0"/>
              </a:rPr>
              <a:t/>
            </a:r>
            <a:br>
              <a:rPr lang="en-US" sz="4400" dirty="0">
                <a:latin typeface="Times New Roman" charset="0"/>
                <a:ea typeface="+mn-ea"/>
                <a:cs typeface="Arial" charset="0"/>
              </a:rPr>
            </a:br>
            <a:r>
              <a:rPr lang="en-US" sz="4400" dirty="0">
                <a:latin typeface="+mj-lt"/>
                <a:ea typeface="+mn-ea"/>
                <a:cs typeface="Arial" charset="0"/>
              </a:rPr>
              <a:t>Block Diagram</a:t>
            </a:r>
            <a:endParaRPr lang="en-US" sz="4400" dirty="0">
              <a:latin typeface="+mj-lt"/>
              <a:ea typeface="+mn-ea"/>
            </a:endParaRPr>
          </a:p>
        </p:txBody>
      </p:sp>
      <p:sp>
        <p:nvSpPr>
          <p:cNvPr id="19458" name="Rectangle 5"/>
          <p:cNvSpPr>
            <a:spLocks noChangeArrowheads="1"/>
          </p:cNvSpPr>
          <p:nvPr/>
        </p:nvSpPr>
        <p:spPr bwMode="auto">
          <a:xfrm>
            <a:off x="685800" y="1981200"/>
            <a:ext cx="7772400" cy="4114800"/>
          </a:xfrm>
          <a:prstGeom prst="rect">
            <a:avLst/>
          </a:prstGeom>
          <a:noFill/>
          <a:ln w="9525">
            <a:noFill/>
            <a:miter lim="800000"/>
            <a:headEnd/>
            <a:tailEnd/>
          </a:ln>
        </p:spPr>
        <p:txBody>
          <a:bodyPr/>
          <a:lstStyle/>
          <a:p>
            <a:pPr marL="342900" indent="-342900">
              <a:lnSpc>
                <a:spcPct val="90000"/>
              </a:lnSpc>
              <a:spcBef>
                <a:spcPct val="20000"/>
              </a:spcBef>
              <a:buFontTx/>
              <a:buChar char="•"/>
            </a:pPr>
            <a:endParaRPr lang="en-US" sz="2800"/>
          </a:p>
        </p:txBody>
      </p:sp>
      <p:sp>
        <p:nvSpPr>
          <p:cNvPr id="6" name="Footer Placeholder 5"/>
          <p:cNvSpPr>
            <a:spLocks noGrp="1"/>
          </p:cNvSpPr>
          <p:nvPr>
            <p:ph type="ftr" sz="quarter" idx="10"/>
          </p:nvPr>
        </p:nvSpPr>
        <p:spPr/>
        <p:txBody>
          <a:bodyPr/>
          <a:lstStyle/>
          <a:p>
            <a:r>
              <a:rPr lang="en-US" smtClean="0"/>
              <a:t>2014 Technician License Course</a:t>
            </a:r>
            <a:endParaRPr lang="en-US"/>
          </a:p>
        </p:txBody>
      </p:sp>
      <p:pic>
        <p:nvPicPr>
          <p:cNvPr id="3" name="Picture 2" descr="HRLM3_03-17.png"/>
          <p:cNvPicPr>
            <a:picLocks noChangeAspect="1"/>
          </p:cNvPicPr>
          <p:nvPr/>
        </p:nvPicPr>
        <p:blipFill rotWithShape="1">
          <a:blip r:embed="rId3" cstate="print">
            <a:extLst>
              <a:ext uri="{28A0092B-C50C-407E-A947-70E740481C1C}">
                <a14:useLocalDpi xmlns:a14="http://schemas.microsoft.com/office/drawing/2010/main" xmlns="" val="0"/>
              </a:ext>
            </a:extLst>
          </a:blip>
          <a:srcRect b="7313"/>
          <a:stretch/>
        </p:blipFill>
        <p:spPr>
          <a:xfrm>
            <a:off x="2455334" y="2544158"/>
            <a:ext cx="4783666" cy="278984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smtClean="0"/>
              <a:t>Filters</a:t>
            </a:r>
            <a:endParaRPr lang="en-US" sz="4400" dirty="0"/>
          </a:p>
        </p:txBody>
      </p:sp>
      <p:sp>
        <p:nvSpPr>
          <p:cNvPr id="36866" name="Rectangle 5"/>
          <p:cNvSpPr>
            <a:spLocks noChangeArrowheads="1"/>
          </p:cNvSpPr>
          <p:nvPr/>
        </p:nvSpPr>
        <p:spPr bwMode="auto">
          <a:xfrm>
            <a:off x="685800" y="1981200"/>
            <a:ext cx="7772400" cy="4114800"/>
          </a:xfrm>
          <a:prstGeom prst="rect">
            <a:avLst/>
          </a:prstGeom>
          <a:noFill/>
          <a:ln w="9525">
            <a:noFill/>
            <a:miter lim="800000"/>
            <a:headEnd/>
            <a:tailEnd/>
          </a:ln>
        </p:spPr>
        <p:txBody>
          <a:bodyPr/>
          <a:lstStyle/>
          <a:p>
            <a:pPr marL="342900" indent="-342900">
              <a:spcBef>
                <a:spcPct val="20000"/>
              </a:spcBef>
              <a:buFontTx/>
              <a:buChar char="•"/>
            </a:pPr>
            <a:r>
              <a:rPr lang="en-US" sz="3200" dirty="0" smtClean="0"/>
              <a:t>Circuits that act on signals differently according their frequency.</a:t>
            </a:r>
          </a:p>
          <a:p>
            <a:pPr marL="342900" indent="-342900">
              <a:spcBef>
                <a:spcPct val="20000"/>
              </a:spcBef>
              <a:buFontTx/>
              <a:buChar char="•"/>
            </a:pPr>
            <a:r>
              <a:rPr lang="en-US" sz="3200" dirty="0" smtClean="0"/>
              <a:t>Filters can reject, enhance, or modify signals.</a:t>
            </a:r>
            <a:endParaRPr lang="en-US" sz="2800" dirty="0" smtClean="0"/>
          </a:p>
          <a:p>
            <a:pPr marL="800100" lvl="1" indent="-342900">
              <a:spcBef>
                <a:spcPct val="20000"/>
              </a:spcBef>
              <a:buFontTx/>
              <a:buChar char="•"/>
            </a:pPr>
            <a:endParaRPr lang="en-US" dirty="0"/>
          </a:p>
          <a:p>
            <a:pPr marL="742950" lvl="1" indent="-285750">
              <a:spcBef>
                <a:spcPct val="20000"/>
              </a:spcBef>
            </a:pPr>
            <a:endParaRPr lang="en-US" dirty="0"/>
          </a:p>
        </p:txBody>
      </p:sp>
      <p:sp>
        <p:nvSpPr>
          <p:cNvPr id="4" name="Footer Placeholder 3"/>
          <p:cNvSpPr>
            <a:spLocks noGrp="1"/>
          </p:cNvSpPr>
          <p:nvPr>
            <p:ph type="ftr" sz="quarter" idx="10"/>
          </p:nvPr>
        </p:nvSpPr>
        <p:spPr>
          <a:xfrm>
            <a:off x="3124200" y="6356350"/>
            <a:ext cx="2895600" cy="365125"/>
          </a:xfrm>
          <a:prstGeom prst="rect">
            <a:avLst/>
          </a:prstGeom>
        </p:spPr>
        <p:txBody>
          <a:bodyPr/>
          <a:lstStyle/>
          <a:p>
            <a:r>
              <a:rPr lang="en-US" smtClean="0"/>
              <a:t>2014 Technician License Course</a:t>
            </a:r>
            <a:endParaRPr lang="en-US"/>
          </a:p>
        </p:txBody>
      </p:sp>
    </p:spTree>
  </p:cSld>
  <p:clrMapOvr>
    <a:masterClrMapping/>
  </p:clrMapOvr>
</p:sld>
</file>

<file path=ppt/theme/theme1.xml><?xml version="1.0" encoding="utf-8"?>
<a:theme xmlns:a="http://schemas.openxmlformats.org/drawingml/2006/main" name="HORIZ NO SCREENED DIAMOND">
  <a:themeElements>
    <a:clrScheme name="HORIZ NO SCREENED DIAMOND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HORIZ NO SCREENED DIAMOND">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HORIZ NO SCREENED DIAMOND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HORIZ NO SCREENED DIAMOND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HORIZ NO SCREENED DIAMOND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HORIZ NO SCREENED DIAMOND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HORIZ NO SCREENED DIAMON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HORIZ NO SCREENED DIAMON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HORIZ NO SCREENED DIAMON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laced JPEG Blend HORIZ GRAY">
  <a:themeElements>
    <a:clrScheme name="Placed JPEG Blend HORIZ GRAY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laced JPEG Blend HORIZ GRAY">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laced JPEG Blend HORIZ GRAY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laced JPEG Blend HORIZ GRAY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laced JPEG Blend HORIZ GRAY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laced JPEG Blend HORIZ GRAY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laced JPEG Blend HORIZ GRAY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laced JPEG Blend HORIZ GRAY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laced JPEG Blend HORIZ GRAY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 NO SCREENED DIAMOND</Template>
  <TotalTime>938</TotalTime>
  <Words>1990</Words>
  <Application>Microsoft Office PowerPoint</Application>
  <PresentationFormat>On-screen Show (4:3)</PresentationFormat>
  <Paragraphs>251</Paragraphs>
  <Slides>35</Slides>
  <Notes>14</Notes>
  <HiddenSlides>0</HiddenSlides>
  <MMClips>0</MMClips>
  <ScaleCrop>false</ScaleCrop>
  <HeadingPairs>
    <vt:vector size="4" baseType="variant">
      <vt:variant>
        <vt:lpstr>Theme</vt:lpstr>
      </vt:variant>
      <vt:variant>
        <vt:i4>2</vt:i4>
      </vt:variant>
      <vt:variant>
        <vt:lpstr>Slide Titles</vt:lpstr>
      </vt:variant>
      <vt:variant>
        <vt:i4>35</vt:i4>
      </vt:variant>
    </vt:vector>
  </HeadingPairs>
  <TitlesOfParts>
    <vt:vector size="37" baseType="lpstr">
      <vt:lpstr>HORIZ NO SCREENED DIAMOND</vt:lpstr>
      <vt:lpstr>Placed JPEG Blend HORIZ GRAY</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What type of amateur station simultaneously retransmits the signal of another amateur station on a different channel or channels?</vt:lpstr>
      <vt:lpstr>What type of amateur station simultaneously retransmits the signal of another amateur station on a different channel or channels?</vt:lpstr>
      <vt:lpstr>Which term describes the ability of a receiver to detect the presence of a signal?</vt:lpstr>
      <vt:lpstr>Which term describes the ability of a receiver to detect the presence of a signal?</vt:lpstr>
      <vt:lpstr>What is a transceiver?</vt:lpstr>
      <vt:lpstr>What is a transceiver?</vt:lpstr>
      <vt:lpstr>Which of the following is used to convert a radio signal from one frequency to another?</vt:lpstr>
      <vt:lpstr>Which of the following is used to convert a radio signal from one frequency to another?</vt:lpstr>
      <vt:lpstr>Which term describes the ability of a receiver to discriminate between multiple signals?</vt:lpstr>
      <vt:lpstr>Which term describes the ability of a receiver to discriminate between multiple signals?</vt:lpstr>
      <vt:lpstr>What is the name of a circuit that generates a signal of a desired frequency?</vt:lpstr>
      <vt:lpstr>What is the name of a circuit that generates a signal of a desired frequency?</vt:lpstr>
      <vt:lpstr>What device takes the output of a low-powered 28 MHz SSB exciter and produces a 222 MHz output signal?</vt:lpstr>
      <vt:lpstr>What device takes the output of a low-powered 28 MHz SSB exciter and produces a 222 MHz output signal?</vt:lpstr>
      <vt:lpstr>Which of the following describes combining speech with an RF carrier signal?</vt:lpstr>
      <vt:lpstr>Which of the following describes combining speech with an RF carrier signal?</vt:lpstr>
      <vt:lpstr>What device increases the low-power output from a handheld transceiver?</vt:lpstr>
      <vt:lpstr>What device increases the low-power output from a handheld transceiver?</vt:lpstr>
      <vt:lpstr>Where is an RF preamplifier installed?</vt:lpstr>
      <vt:lpstr>Where is an RF preamplifier installed?</vt:lpstr>
    </vt:vector>
  </TitlesOfParts>
  <Company>ARRL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DSZLACHETKA</dc:creator>
  <cp:lastModifiedBy>Ward Silver</cp:lastModifiedBy>
  <cp:revision>88</cp:revision>
  <dcterms:created xsi:type="dcterms:W3CDTF">2005-07-28T14:19:34Z</dcterms:created>
  <dcterms:modified xsi:type="dcterms:W3CDTF">2014-05-24T02:14:10Z</dcterms:modified>
</cp:coreProperties>
</file>