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776" r:id="rId2"/>
  </p:sldMasterIdLst>
  <p:notesMasterIdLst>
    <p:notesMasterId r:id="rId133"/>
  </p:notesMasterIdLst>
  <p:handoutMasterIdLst>
    <p:handoutMasterId r:id="rId134"/>
  </p:handoutMasterIdLst>
  <p:sldIdLst>
    <p:sldId id="256" r:id="rId3"/>
    <p:sldId id="270" r:id="rId4"/>
    <p:sldId id="468" r:id="rId5"/>
    <p:sldId id="485" r:id="rId6"/>
    <p:sldId id="271" r:id="rId7"/>
    <p:sldId id="272" r:id="rId8"/>
    <p:sldId id="273" r:id="rId9"/>
    <p:sldId id="475" r:id="rId10"/>
    <p:sldId id="469" r:id="rId11"/>
    <p:sldId id="483" r:id="rId12"/>
    <p:sldId id="476" r:id="rId13"/>
    <p:sldId id="355" r:id="rId14"/>
    <p:sldId id="473" r:id="rId15"/>
    <p:sldId id="470" r:id="rId16"/>
    <p:sldId id="471" r:id="rId17"/>
    <p:sldId id="478" r:id="rId18"/>
    <p:sldId id="274" r:id="rId19"/>
    <p:sldId id="479" r:id="rId20"/>
    <p:sldId id="477" r:id="rId21"/>
    <p:sldId id="484" r:id="rId22"/>
    <p:sldId id="275" r:id="rId23"/>
    <p:sldId id="276" r:id="rId24"/>
    <p:sldId id="481" r:id="rId25"/>
    <p:sldId id="482" r:id="rId26"/>
    <p:sldId id="277" r:id="rId27"/>
    <p:sldId id="480"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 id="397" r:id="rId69"/>
    <p:sldId id="398" r:id="rId70"/>
    <p:sldId id="399" r:id="rId71"/>
    <p:sldId id="400" r:id="rId72"/>
    <p:sldId id="401" r:id="rId73"/>
    <p:sldId id="402" r:id="rId74"/>
    <p:sldId id="403" r:id="rId75"/>
    <p:sldId id="404" r:id="rId76"/>
    <p:sldId id="405" r:id="rId77"/>
    <p:sldId id="406" r:id="rId78"/>
    <p:sldId id="407" r:id="rId79"/>
    <p:sldId id="408" r:id="rId80"/>
    <p:sldId id="409" r:id="rId81"/>
    <p:sldId id="410" r:id="rId82"/>
    <p:sldId id="411" r:id="rId83"/>
    <p:sldId id="412" r:id="rId84"/>
    <p:sldId id="413" r:id="rId85"/>
    <p:sldId id="414" r:id="rId86"/>
    <p:sldId id="415" r:id="rId87"/>
    <p:sldId id="416" r:id="rId88"/>
    <p:sldId id="417" r:id="rId89"/>
    <p:sldId id="418" r:id="rId90"/>
    <p:sldId id="419" r:id="rId91"/>
    <p:sldId id="420" r:id="rId92"/>
    <p:sldId id="421" r:id="rId93"/>
    <p:sldId id="422" r:id="rId94"/>
    <p:sldId id="423" r:id="rId95"/>
    <p:sldId id="424" r:id="rId96"/>
    <p:sldId id="425" r:id="rId97"/>
    <p:sldId id="426" r:id="rId98"/>
    <p:sldId id="427" r:id="rId99"/>
    <p:sldId id="428" r:id="rId100"/>
    <p:sldId id="429" r:id="rId101"/>
    <p:sldId id="430" r:id="rId102"/>
    <p:sldId id="431" r:id="rId103"/>
    <p:sldId id="432" r:id="rId104"/>
    <p:sldId id="433" r:id="rId105"/>
    <p:sldId id="434" r:id="rId106"/>
    <p:sldId id="435" r:id="rId107"/>
    <p:sldId id="436" r:id="rId108"/>
    <p:sldId id="437" r:id="rId109"/>
    <p:sldId id="438" r:id="rId110"/>
    <p:sldId id="439" r:id="rId111"/>
    <p:sldId id="440" r:id="rId112"/>
    <p:sldId id="441" r:id="rId113"/>
    <p:sldId id="442" r:id="rId114"/>
    <p:sldId id="443" r:id="rId115"/>
    <p:sldId id="444" r:id="rId116"/>
    <p:sldId id="445" r:id="rId117"/>
    <p:sldId id="446" r:id="rId118"/>
    <p:sldId id="447" r:id="rId119"/>
    <p:sldId id="448" r:id="rId120"/>
    <p:sldId id="449" r:id="rId121"/>
    <p:sldId id="450" r:id="rId122"/>
    <p:sldId id="451" r:id="rId123"/>
    <p:sldId id="452" r:id="rId124"/>
    <p:sldId id="453" r:id="rId125"/>
    <p:sldId id="454" r:id="rId126"/>
    <p:sldId id="455" r:id="rId127"/>
    <p:sldId id="456" r:id="rId128"/>
    <p:sldId id="463" r:id="rId129"/>
    <p:sldId id="464" r:id="rId130"/>
    <p:sldId id="465" r:id="rId131"/>
    <p:sldId id="466" r:id="rId132"/>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9" autoAdjust="0"/>
    <p:restoredTop sz="80051" autoAdjust="0"/>
  </p:normalViewPr>
  <p:slideViewPr>
    <p:cSldViewPr snapToGrid="0">
      <p:cViewPr varScale="1">
        <p:scale>
          <a:sx n="72" d="100"/>
          <a:sy n="72" d="100"/>
        </p:scale>
        <p:origin x="-8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0" d="100"/>
        <a:sy n="400" d="100"/>
      </p:scale>
      <p:origin x="0" y="27888"/>
    </p:cViewPr>
  </p:sorterViewPr>
  <p:notesViewPr>
    <p:cSldViewPr snapToGrid="0">
      <p:cViewPr varScale="1">
        <p:scale>
          <a:sx n="113" d="100"/>
          <a:sy n="113" d="100"/>
        </p:scale>
        <p:origin x="-1752" y="-108"/>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notesMaster" Target="notesMasters/notesMaster1.xml"/><Relationship Id="rId138"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handoutMaster" Target="handoutMasters/handoutMaster1.xml"/><Relationship Id="rId13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F0511EA-EB09-4054-870F-26B7D80D8673}" type="slidenum">
              <a:rPr lang="en-US"/>
              <a:pPr/>
              <a:t>‹#›</a:t>
            </a:fld>
            <a:endParaRPr lang="en-US"/>
          </a:p>
        </p:txBody>
      </p:sp>
    </p:spTree>
    <p:extLst>
      <p:ext uri="{BB962C8B-B14F-4D97-AF65-F5344CB8AC3E}">
        <p14:creationId xmlns:p14="http://schemas.microsoft.com/office/powerpoint/2010/main" xmlns="" val="1315642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147459"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7462"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147463"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A16A06-4455-4FF4-BC6D-9B9C0F049963}" type="slidenum">
              <a:rPr lang="en-US"/>
              <a:pPr/>
              <a:t>‹#›</a:t>
            </a:fld>
            <a:endParaRPr lang="en-US"/>
          </a:p>
        </p:txBody>
      </p:sp>
    </p:spTree>
    <p:extLst>
      <p:ext uri="{BB962C8B-B14F-4D97-AF65-F5344CB8AC3E}">
        <p14:creationId xmlns:p14="http://schemas.microsoft.com/office/powerpoint/2010/main" xmlns="" val="31629155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p:spPr>
        <p:txBody>
          <a:bodyPr/>
          <a:lstStyle/>
          <a:p>
            <a:pPr eaLnBrk="1" hangingPunct="1"/>
            <a:endParaRPr lang="en-US" smtClean="0"/>
          </a:p>
        </p:txBody>
      </p:sp>
      <p:sp>
        <p:nvSpPr>
          <p:cNvPr id="7171" name="Slide Number Placeholder 3"/>
          <p:cNvSpPr>
            <a:spLocks noGrp="1"/>
          </p:cNvSpPr>
          <p:nvPr>
            <p:ph type="sldNum" sz="quarter" idx="5"/>
          </p:nvPr>
        </p:nvSpPr>
        <p:spPr>
          <a:noFill/>
        </p:spPr>
        <p:txBody>
          <a:bodyPr/>
          <a:lstStyle/>
          <a:p>
            <a:fld id="{7FD360AE-9D61-4861-92FA-AD39000FB51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a schematic diagram with different component designators.</a:t>
            </a:r>
            <a:endParaRPr lang="en-US" dirty="0"/>
          </a:p>
        </p:txBody>
      </p:sp>
      <p:sp>
        <p:nvSpPr>
          <p:cNvPr id="4" name="Slide Number Placeholder 3"/>
          <p:cNvSpPr>
            <a:spLocks noGrp="1"/>
          </p:cNvSpPr>
          <p:nvPr>
            <p:ph type="sldNum" sz="quarter" idx="10"/>
          </p:nvPr>
        </p:nvSpPr>
        <p:spPr/>
        <p:txBody>
          <a:bodyPr/>
          <a:lstStyle/>
          <a:p>
            <a:fld id="{4BA16A06-4455-4FF4-BC6D-9B9C0F04996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Pass around different types of LEDs, meters, indicator bulbs, etc.</a:t>
            </a:r>
            <a:endParaRPr lang="en-US" dirty="0"/>
          </a:p>
        </p:txBody>
      </p:sp>
      <p:sp>
        <p:nvSpPr>
          <p:cNvPr id="4" name="Slide Number Placeholder 3"/>
          <p:cNvSpPr>
            <a:spLocks noGrp="1"/>
          </p:cNvSpPr>
          <p:nvPr>
            <p:ph type="sldNum" sz="quarter" idx="10"/>
          </p:nvPr>
        </p:nvSpPr>
        <p:spPr/>
        <p:txBody>
          <a:bodyPr/>
          <a:lstStyle/>
          <a:p>
            <a:fld id="{4BA16A06-4455-4FF4-BC6D-9B9C0F04996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r>
              <a:rPr lang="en-US" dirty="0" smtClean="0"/>
              <a:t>No</a:t>
            </a:r>
            <a:r>
              <a:rPr lang="en-US" baseline="0" dirty="0" smtClean="0"/>
              <a:t> need to get into phase differences.  Explain that as energy is stored by the component, it becomes more difficult to add more energy.  This increasing difficulty acts to oppose additional current flow in the component.  Note that reactance only acts on ac currents or dc currents that change in value.</a:t>
            </a:r>
          </a:p>
        </p:txBody>
      </p:sp>
      <p:sp>
        <p:nvSpPr>
          <p:cNvPr id="17411" name="Slide Number Placeholder 3"/>
          <p:cNvSpPr>
            <a:spLocks noGrp="1"/>
          </p:cNvSpPr>
          <p:nvPr>
            <p:ph type="sldNum" sz="quarter" idx="5"/>
          </p:nvPr>
        </p:nvSpPr>
        <p:spPr>
          <a:noFill/>
        </p:spPr>
        <p:txBody>
          <a:bodyPr/>
          <a:lstStyle/>
          <a:p>
            <a:fld id="{3D12DDA3-019D-427C-BACF-68724743E2CA}"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r>
              <a:rPr lang="en-US" dirty="0" smtClean="0"/>
              <a:t>Don’t get into imaginary numbers – stick with the basics and note that impedance includes the component’s effects on both ac and dc</a:t>
            </a:r>
            <a:r>
              <a:rPr lang="en-US" baseline="0" dirty="0" smtClean="0"/>
              <a:t> current.</a:t>
            </a:r>
            <a:endParaRPr lang="en-US" dirty="0" smtClean="0"/>
          </a:p>
        </p:txBody>
      </p:sp>
      <p:sp>
        <p:nvSpPr>
          <p:cNvPr id="17411" name="Slide Number Placeholder 3"/>
          <p:cNvSpPr>
            <a:spLocks noGrp="1"/>
          </p:cNvSpPr>
          <p:nvPr>
            <p:ph type="sldNum" sz="quarter" idx="5"/>
          </p:nvPr>
        </p:nvSpPr>
        <p:spPr>
          <a:noFill/>
        </p:spPr>
        <p:txBody>
          <a:bodyPr/>
          <a:lstStyle/>
          <a:p>
            <a:fld id="{3D12DDA3-019D-427C-BACF-68724743E2CA}"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r>
              <a:rPr lang="en-US" dirty="0" smtClean="0"/>
              <a:t>Show a basic graph with reactances rising and falling with frequency. (See figure 2.55 in recent editions of the ARRL Handbook)</a:t>
            </a:r>
          </a:p>
        </p:txBody>
      </p:sp>
      <p:sp>
        <p:nvSpPr>
          <p:cNvPr id="17411" name="Slide Number Placeholder 3"/>
          <p:cNvSpPr>
            <a:spLocks noGrp="1"/>
          </p:cNvSpPr>
          <p:nvPr>
            <p:ph type="sldNum" sz="quarter" idx="5"/>
          </p:nvPr>
        </p:nvSpPr>
        <p:spPr>
          <a:noFill/>
        </p:spPr>
        <p:txBody>
          <a:bodyPr/>
          <a:lstStyle/>
          <a:p>
            <a:fld id="{3D12DDA3-019D-427C-BACF-68724743E2CA}"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Reinforce that the effects of capacitive and inductive reactance are complementary</a:t>
            </a:r>
            <a:r>
              <a:rPr lang="en-US" baseline="0" dirty="0" smtClean="0"/>
              <a:t> and when both are present cancel each other out.  You can explain that the series circuit looks like a short at resonance and the parallel like an open, but don’t spend time explaining how the circuits work.</a:t>
            </a:r>
            <a:endParaRPr lang="en-US" dirty="0"/>
          </a:p>
        </p:txBody>
      </p:sp>
      <p:sp>
        <p:nvSpPr>
          <p:cNvPr id="4" name="Slide Number Placeholder 3"/>
          <p:cNvSpPr>
            <a:spLocks noGrp="1"/>
          </p:cNvSpPr>
          <p:nvPr>
            <p:ph type="sldNum" sz="quarter" idx="10"/>
          </p:nvPr>
        </p:nvSpPr>
        <p:spPr/>
        <p:txBody>
          <a:bodyPr/>
          <a:lstStyle/>
          <a:p>
            <a:fld id="{4BA16A06-4455-4FF4-BC6D-9B9C0F04996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dirty="0" smtClean="0"/>
          </a:p>
        </p:txBody>
      </p:sp>
      <p:sp>
        <p:nvSpPr>
          <p:cNvPr id="17411" name="Slide Number Placeholder 3"/>
          <p:cNvSpPr>
            <a:spLocks noGrp="1"/>
          </p:cNvSpPr>
          <p:nvPr>
            <p:ph type="sldNum" sz="quarter" idx="5"/>
          </p:nvPr>
        </p:nvSpPr>
        <p:spPr>
          <a:noFill/>
        </p:spPr>
        <p:txBody>
          <a:bodyPr/>
          <a:lstStyle/>
          <a:p>
            <a:fld id="{3D12DDA3-019D-427C-BACF-68724743E2CA}"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2B27B71F-FBD5-4223-BDD0-CE5F0F2FE9DD}" type="slidenum">
              <a:rPr lang="en-US"/>
              <a:pPr/>
              <a:t>17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Diodes are like check valves in a pipe that prevent</a:t>
            </a:r>
            <a:r>
              <a:rPr lang="en-US" baseline="0" dirty="0" smtClean="0"/>
              <a:t> backflow. Pass around different types of diodes and rectifiers.</a:t>
            </a:r>
            <a:endParaRPr lang="en-US" dirty="0" smtClean="0"/>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2B27B71F-FBD5-4223-BDD0-CE5F0F2FE9DD}" type="slidenum">
              <a:rPr lang="en-US"/>
              <a:pPr/>
              <a:t>18</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t>The water faucet analogy is a good one to explain the function of a transistor.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2B27B71F-FBD5-4223-BDD0-CE5F0F2FE9DD}" type="slidenum">
              <a:rPr lang="en-US"/>
              <a:pPr/>
              <a:t>19</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that small currents in the base control</a:t>
            </a:r>
            <a:r>
              <a:rPr lang="en-US" baseline="0" dirty="0" smtClean="0"/>
              <a:t> larger currents between the collector and emitter.  Draw a simple layer example of NPN and PNP transistors. Pass around different types of BJTs for inspection.</a:t>
            </a:r>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p>
            <a:fld id="{DFDE5196-AE7B-4FD2-B20D-4D7819C96980}"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r>
              <a:rPr lang="en-US" dirty="0" smtClean="0"/>
              <a:t>You are now going to shift into some specifics of electronic components.  Explain that there are several basic types</a:t>
            </a:r>
            <a:r>
              <a:rPr lang="en-US" baseline="0" dirty="0" smtClean="0"/>
              <a:t> of components that will be covered and the students will be expected to know the function of the components but not how electronic circuits work.</a:t>
            </a:r>
            <a:r>
              <a:rPr lang="en-US" dirty="0" smtClean="0"/>
              <a:t> </a:t>
            </a:r>
            <a:r>
              <a:rPr lang="en-US" altLang="ja-JP" dirty="0" smtClean="0"/>
              <a:t>Have several types of the basic components on hand for inspection.</a:t>
            </a:r>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2B27B71F-FBD5-4223-BDD0-CE5F0F2FE9DD}" type="slidenum">
              <a:rPr lang="en-US"/>
              <a:pPr/>
              <a:t>20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that voltage on the gate controls</a:t>
            </a:r>
            <a:r>
              <a:rPr lang="en-US" baseline="0" dirty="0" smtClean="0"/>
              <a:t> currents between the source and drain.  Show a simple cross-section of a channel with a gate on top of it. Pass around different types of FETs for inspection while explaining the only way to tell them apart is through part numbers on the device.</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D78A184C-CC62-4633-A78C-2743B33196D3}" type="slidenum">
              <a:rPr lang="en-US"/>
              <a:pPr/>
              <a:t>21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US" dirty="0" smtClean="0"/>
              <a:t>Give some examples of the specific kind of task that might be performed by an IC.</a:t>
            </a:r>
          </a:p>
          <a:p>
            <a:pPr eaLnBrk="1" hangingPunct="1"/>
            <a:endParaRPr lang="en-US" dirty="0" smtClean="0"/>
          </a:p>
          <a:p>
            <a:pPr eaLnBrk="1" hangingPunct="1"/>
            <a:r>
              <a:rPr lang="en-US" dirty="0" smtClean="0"/>
              <a:t>Note that the code practice oscillator circuit shown earlier could easily be created in an IC.  Show a 555 timer</a:t>
            </a:r>
            <a:r>
              <a:rPr lang="en-US" baseline="0" dirty="0" smtClean="0"/>
              <a:t> IC as an example of such a device.</a:t>
            </a:r>
            <a:endParaRPr lang="en-US" dirty="0" smtClean="0"/>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50340FA4-F297-40D4-B5BA-46AFB9A5F486}" type="slidenum">
              <a:rPr lang="en-US"/>
              <a:pPr/>
              <a:t>22</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Spend some time on the safety aspects of dealing with fuses and circuit breakers. </a:t>
            </a:r>
            <a:r>
              <a:rPr lang="en-US" baseline="0" dirty="0" smtClean="0"/>
              <a:t>Pass around different types of fuses and non-household circuit breakers for inspection.</a:t>
            </a:r>
            <a:endParaRPr lang="en-US" dirty="0" smtClean="0"/>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50340FA4-F297-40D4-B5BA-46AFB9A5F486}" type="slidenum">
              <a:rPr lang="en-US"/>
              <a:pPr/>
              <a:t>23</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dirty="0" smtClean="0"/>
              <a:t>Spend some time making sure the definitions</a:t>
            </a:r>
            <a:r>
              <a:rPr lang="en-US" baseline="0" dirty="0" smtClean="0"/>
              <a:t> of </a:t>
            </a:r>
            <a:r>
              <a:rPr lang="en-US" i="1" baseline="0" dirty="0" smtClean="0"/>
              <a:t>pole </a:t>
            </a:r>
            <a:r>
              <a:rPr lang="en-US" i="0" baseline="0" dirty="0" smtClean="0"/>
              <a:t>and </a:t>
            </a:r>
            <a:r>
              <a:rPr lang="en-US" i="1" baseline="0" dirty="0" smtClean="0"/>
              <a:t>throw</a:t>
            </a:r>
            <a:r>
              <a:rPr lang="en-US" i="0" baseline="0" dirty="0" smtClean="0"/>
              <a:t> are understood.  These are old words from the early days of electricity that have been carried through to modern usage.</a:t>
            </a:r>
          </a:p>
          <a:p>
            <a:pPr eaLnBrk="1" hangingPunct="1"/>
            <a:endParaRPr lang="en-US" i="0" baseline="0" dirty="0" smtClean="0"/>
          </a:p>
          <a:p>
            <a:pPr eaLnBrk="1" hangingPunct="1"/>
            <a:r>
              <a:rPr lang="en-US" i="0" baseline="0" dirty="0" smtClean="0"/>
              <a:t>Pass</a:t>
            </a:r>
            <a:r>
              <a:rPr lang="en-US" baseline="0" dirty="0" smtClean="0"/>
              <a:t> around different types of switches for inspection.</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50340FA4-F297-40D4-B5BA-46AFB9A5F486}" type="slidenum">
              <a:rPr lang="en-US"/>
              <a:pPr/>
              <a:t>24</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baseline="0" dirty="0" smtClean="0"/>
              <a:t>Pass around different types of relays for inspection.  If you have a small relay and power supply allow students to see it activate.</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r>
              <a:rPr lang="en-US" dirty="0" smtClean="0"/>
              <a:t>Draw other symbols not on this collection, such as an antenna,</a:t>
            </a:r>
            <a:r>
              <a:rPr lang="en-US" baseline="0" dirty="0" smtClean="0"/>
              <a:t> coax connector, some logic gates, etc.</a:t>
            </a:r>
            <a:endParaRPr lang="en-US" dirty="0" smtClean="0"/>
          </a:p>
        </p:txBody>
      </p:sp>
      <p:sp>
        <p:nvSpPr>
          <p:cNvPr id="29699" name="Slide Number Placeholder 3"/>
          <p:cNvSpPr>
            <a:spLocks noGrp="1"/>
          </p:cNvSpPr>
          <p:nvPr>
            <p:ph type="sldNum" sz="quarter" idx="5"/>
          </p:nvPr>
        </p:nvSpPr>
        <p:spPr>
          <a:noFill/>
        </p:spPr>
        <p:txBody>
          <a:bodyPr/>
          <a:lstStyle/>
          <a:p>
            <a:fld id="{744A2DE6-52DF-4A52-B6B7-90D129B2D8DF}"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endParaRPr lang="en-US" smtClean="0"/>
          </a:p>
        </p:txBody>
      </p:sp>
      <p:sp>
        <p:nvSpPr>
          <p:cNvPr id="29699" name="Slide Number Placeholder 3"/>
          <p:cNvSpPr>
            <a:spLocks noGrp="1"/>
          </p:cNvSpPr>
          <p:nvPr>
            <p:ph type="sldNum" sz="quarter" idx="5"/>
          </p:nvPr>
        </p:nvSpPr>
        <p:spPr>
          <a:noFill/>
        </p:spPr>
        <p:txBody>
          <a:bodyPr/>
          <a:lstStyle/>
          <a:p>
            <a:fld id="{744A2DE6-52DF-4A52-B6B7-90D129B2D8DF}"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16A06-4455-4FF4-BC6D-9B9C0F049963}" type="slidenum">
              <a:rPr lang="en-US" smtClean="0"/>
              <a:pPr/>
              <a:t>91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p>
            <a:fld id="{DFDE5196-AE7B-4FD2-B20D-4D7819C96980}" type="slidenum">
              <a:rPr lang="en-US"/>
              <a:pPr/>
              <a:t>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r>
              <a:rPr lang="en-US" dirty="0" smtClean="0"/>
              <a:t>Explain</a:t>
            </a:r>
            <a:r>
              <a:rPr lang="en-US" baseline="0" dirty="0" smtClean="0"/>
              <a:t> </a:t>
            </a:r>
            <a:r>
              <a:rPr lang="en-US" dirty="0" smtClean="0"/>
              <a:t>schematic diagrams as the way electronic circuits are described.  Note that each type of component has</a:t>
            </a:r>
            <a:r>
              <a:rPr lang="en-US" baseline="0" dirty="0" smtClean="0"/>
              <a:t> a different symbol.</a:t>
            </a:r>
            <a:r>
              <a:rPr lang="en-US" dirty="0" smtClean="0"/>
              <a:t>  Look at HRLM</a:t>
            </a:r>
            <a:r>
              <a:rPr lang="en-US" baseline="0" dirty="0" smtClean="0"/>
              <a:t> page 3-15 for an example.  Let the students become accustomed to schematic symbols as the lesson progresses.</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6B5A3D76-FCBD-42E3-A4F5-8C3413A6FABA}" type="slidenum">
              <a:rPr lang="en-US"/>
              <a:pPr/>
              <a:t>4</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t>It is also a good idea to have a simple circuit board with the associated circuit diagram so that students can see a practical application and the connection between the circuit diagram and an operative circuit.  A code practice oscillator would be a good example -- simple but does something.</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19D7DDA2-D041-49EB-B76F-8887CAE2A394}" type="slidenum">
              <a:rPr lang="en-US"/>
              <a:pPr/>
              <a:t>5</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t>Describe what causes</a:t>
            </a:r>
            <a:r>
              <a:rPr lang="en-US" baseline="0" dirty="0" smtClean="0"/>
              <a:t> a resistor to have resistance.  Pass around different types of resistors, including a couple of types of variable resistors.</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6B1B13BE-16A1-4F3C-9BBB-5EDAB3ED64E1}" type="slidenum">
              <a:rPr lang="en-US"/>
              <a:pPr/>
              <a:t>6</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r>
              <a:rPr lang="en-US" dirty="0" smtClean="0"/>
              <a:t>Describe the basic structure</a:t>
            </a:r>
            <a:r>
              <a:rPr lang="en-US" baseline="0" dirty="0" smtClean="0"/>
              <a:t> </a:t>
            </a:r>
            <a:r>
              <a:rPr lang="en-US" dirty="0" smtClean="0"/>
              <a:t>of a capacitor. </a:t>
            </a:r>
          </a:p>
          <a:p>
            <a:pPr eaLnBrk="1" hangingPunct="1"/>
            <a:endParaRPr lang="en-US" baseline="0" dirty="0" smtClean="0"/>
          </a:p>
          <a:p>
            <a:pPr eaLnBrk="1" hangingPunct="1"/>
            <a:r>
              <a:rPr lang="en-US" baseline="0" dirty="0" smtClean="0"/>
              <a:t>Pass around different types of capacitor, including variable.</a:t>
            </a:r>
            <a:endParaRPr lang="en-US"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eaLnBrk="1" hangingPunct="1"/>
            <a:r>
              <a:rPr lang="en-US" dirty="0" smtClean="0"/>
              <a:t>Describe the basic structure</a:t>
            </a:r>
            <a:r>
              <a:rPr lang="en-US" baseline="0" dirty="0" smtClean="0"/>
              <a:t> </a:t>
            </a:r>
            <a:r>
              <a:rPr lang="en-US" dirty="0" smtClean="0"/>
              <a:t>of a inductor. </a:t>
            </a:r>
          </a:p>
          <a:p>
            <a:pPr eaLnBrk="1" hangingPunct="1"/>
            <a:endParaRPr lang="en-US" baseline="0" dirty="0" smtClean="0"/>
          </a:p>
          <a:p>
            <a:pPr eaLnBrk="1" hangingPunct="1"/>
            <a:r>
              <a:rPr lang="en-US" baseline="0" dirty="0" smtClean="0"/>
              <a:t>Pass around different types of inductor, including variable.</a:t>
            </a:r>
            <a:endParaRPr lang="en-US" dirty="0" smtClean="0"/>
          </a:p>
        </p:txBody>
      </p:sp>
      <p:sp>
        <p:nvSpPr>
          <p:cNvPr id="15363" name="Slide Number Placeholder 3"/>
          <p:cNvSpPr>
            <a:spLocks noGrp="1"/>
          </p:cNvSpPr>
          <p:nvPr>
            <p:ph type="sldNum" sz="quarter" idx="5"/>
          </p:nvPr>
        </p:nvSpPr>
        <p:spPr>
          <a:noFill/>
        </p:spPr>
        <p:txBody>
          <a:bodyPr/>
          <a:lstStyle/>
          <a:p>
            <a:fld id="{8277F6FE-5B4B-49E3-8D1D-28607D3886A9}"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r>
              <a:rPr lang="en-US" dirty="0" smtClean="0"/>
              <a:t>A small power transformer with both windings visible is a good example.</a:t>
            </a:r>
            <a:r>
              <a:rPr lang="en-US" baseline="0" dirty="0" smtClean="0"/>
              <a:t>  Explain that electrical energy from current in the </a:t>
            </a:r>
            <a:r>
              <a:rPr lang="en-US" i="1" baseline="0" dirty="0" smtClean="0"/>
              <a:t>primary</a:t>
            </a:r>
            <a:r>
              <a:rPr lang="en-US" i="0" baseline="0" dirty="0" smtClean="0"/>
              <a:t> winding is transferred as magnetic energy through the core to the </a:t>
            </a:r>
            <a:r>
              <a:rPr lang="en-US" i="1" baseline="0" dirty="0" smtClean="0"/>
              <a:t>secondary</a:t>
            </a:r>
            <a:r>
              <a:rPr lang="en-US" i="0" baseline="0" dirty="0" smtClean="0"/>
              <a:t> where is converted back to electrical energy as current in the secondary.</a:t>
            </a:r>
            <a:endParaRPr lang="en-US" dirty="0" smtClean="0"/>
          </a:p>
        </p:txBody>
      </p:sp>
      <p:sp>
        <p:nvSpPr>
          <p:cNvPr id="15363" name="Slide Number Placeholder 3"/>
          <p:cNvSpPr>
            <a:spLocks noGrp="1"/>
          </p:cNvSpPr>
          <p:nvPr>
            <p:ph type="sldNum" sz="quarter" idx="5"/>
          </p:nvPr>
        </p:nvSpPr>
        <p:spPr>
          <a:noFill/>
        </p:spPr>
        <p:txBody>
          <a:bodyPr/>
          <a:lstStyle/>
          <a:p>
            <a:fld id="{8277F6FE-5B4B-49E3-8D1D-28607D3886A9}"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16A06-4455-4FF4-BC6D-9B9C0F04996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398463" indent="-398463">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normAutofit/>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solidFill>
                  <a:schemeClr val="bg2"/>
                </a:solidFill>
                <a:latin typeface="Arial" pitchFamily="34" charset="0"/>
                <a:ea typeface="ＭＳ Ｐゴシック" charset="0"/>
                <a:cs typeface="Arial" pitchFamily="34" charset="0"/>
              </a:defRPr>
            </a:lvl1pPr>
          </a:lstStyle>
          <a:p>
            <a:pPr>
              <a:defRPr/>
            </a:pPr>
            <a:r>
              <a:rPr lang="en-US" dirty="0" smtClean="0"/>
              <a:t>2014 Technician License Course </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733563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08192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819163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12682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74199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181238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915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610831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803917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11616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3963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sz="1050">
                <a:solidFill>
                  <a:schemeClr val="tx1">
                    <a:lumMod val="50000"/>
                    <a:lumOff val="50000"/>
                  </a:schemeClr>
                </a:solidFill>
                <a:latin typeface="Arial"/>
                <a:cs typeface="Arial"/>
              </a:defRPr>
            </a:lvl1pPr>
          </a:lstStyle>
          <a:p>
            <a:r>
              <a:rPr lang="en-US" dirty="0" smtClean="0"/>
              <a:t>2014 Technician License Course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2014 Technician License Course </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 </a:t>
            </a:r>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75"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Tree>
    <p:extLst>
      <p:ext uri="{BB962C8B-B14F-4D97-AF65-F5344CB8AC3E}">
        <p14:creationId xmlns:p14="http://schemas.microsoft.com/office/powerpoint/2010/main" xmlns="" val="88736219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362200"/>
            <a:ext cx="7772400" cy="1371600"/>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3 </a:t>
            </a:r>
          </a:p>
          <a:p>
            <a:pPr algn="ctr"/>
            <a:endParaRPr lang="en-US" sz="3200" dirty="0">
              <a:latin typeface="Arial" pitchFamily="34" charset="0"/>
              <a:cs typeface="Arial" pitchFamily="34" charset="0"/>
            </a:endParaRPr>
          </a:p>
        </p:txBody>
      </p:sp>
      <p:sp>
        <p:nvSpPr>
          <p:cNvPr id="6146" name="Rectangle 13"/>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endParaRPr lang="en-US" sz="3200">
              <a:latin typeface="Arial" pitchFamily="34" charset="0"/>
              <a:cs typeface="Arial" pitchFamily="34" charset="0"/>
            </a:endParaRPr>
          </a:p>
          <a:p>
            <a:pPr marL="342900" indent="-342900" algn="ctr">
              <a:spcBef>
                <a:spcPct val="20000"/>
              </a:spcBef>
            </a:pPr>
            <a:endParaRPr lang="en-US" sz="3200"/>
          </a:p>
        </p:txBody>
      </p:sp>
      <p:sp>
        <p:nvSpPr>
          <p:cNvPr id="6147" name="Rectangle 12"/>
          <p:cNvSpPr>
            <a:spLocks noChangeArrowheads="1"/>
          </p:cNvSpPr>
          <p:nvPr/>
        </p:nvSpPr>
        <p:spPr bwMode="auto">
          <a:xfrm>
            <a:off x="1371600" y="3886200"/>
            <a:ext cx="6477000" cy="1752600"/>
          </a:xfrm>
          <a:prstGeom prst="rect">
            <a:avLst/>
          </a:prstGeom>
          <a:noFill/>
          <a:ln w="9525">
            <a:noFill/>
            <a:miter lim="800000"/>
            <a:headEnd/>
            <a:tailEnd/>
          </a:ln>
        </p:spPr>
        <p:txBody>
          <a:bodyPr anchor="ctr"/>
          <a:lstStyle/>
          <a:p>
            <a:pPr algn="ctr"/>
            <a:r>
              <a:rPr lang="en-US" sz="3200" dirty="0">
                <a:latin typeface="Arial" pitchFamily="34" charset="0"/>
                <a:cs typeface="Arial" pitchFamily="34" charset="0"/>
              </a:rPr>
              <a:t>Lesson Plan Module 6 –</a:t>
            </a:r>
          </a:p>
          <a:p>
            <a:pPr algn="ctr"/>
            <a:r>
              <a:rPr lang="en-US" sz="3200" dirty="0" smtClean="0">
                <a:latin typeface="Arial" pitchFamily="34" charset="0"/>
                <a:cs typeface="Arial" pitchFamily="34" charset="0"/>
              </a:rPr>
              <a:t>Electrical Components</a:t>
            </a:r>
            <a:endParaRPr lang="en-US" sz="3200" dirty="0">
              <a:latin typeface="Arial" pitchFamily="34" charset="0"/>
              <a:cs typeface="Arial" pitchFamily="34" charset="0"/>
            </a:endParaRPr>
          </a:p>
          <a:p>
            <a:pPr algn="ctr"/>
            <a:endParaRPr lang="en-US" sz="32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Component Designators</a:t>
            </a:r>
            <a:endParaRPr lang="en-US" sz="4400" dirty="0"/>
          </a:p>
        </p:txBody>
      </p:sp>
      <p:sp>
        <p:nvSpPr>
          <p:cNvPr id="3" name="Rectangle 5"/>
          <p:cNvSpPr>
            <a:spLocks noChangeArrowheads="1"/>
          </p:cNvSpPr>
          <p:nvPr/>
        </p:nvSpPr>
        <p:spPr bwMode="auto">
          <a:xfrm>
            <a:off x="685800" y="18288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Each schematic symbol has a </a:t>
            </a:r>
            <a:r>
              <a:rPr lang="en-US" sz="3200" i="1" dirty="0" smtClean="0"/>
              <a:t>designator</a:t>
            </a:r>
            <a:r>
              <a:rPr lang="en-US" sz="3200" dirty="0" smtClean="0"/>
              <a:t> to denote which component it refers to. For example, the 10</a:t>
            </a:r>
            <a:r>
              <a:rPr lang="en-US" sz="3200" baseline="30000" dirty="0" smtClean="0"/>
              <a:t>th</a:t>
            </a:r>
            <a:r>
              <a:rPr lang="en-US" sz="3200" dirty="0" smtClean="0"/>
              <a:t> resistor in a circuit is R10.</a:t>
            </a:r>
          </a:p>
          <a:p>
            <a:pPr marL="342900" indent="-342900">
              <a:spcBef>
                <a:spcPct val="20000"/>
              </a:spcBef>
              <a:buFontTx/>
              <a:buChar char="•"/>
            </a:pPr>
            <a:r>
              <a:rPr lang="en-US" sz="3200" dirty="0" smtClean="0"/>
              <a:t>Resistors (R), capacitors (C), inductors (L).</a:t>
            </a:r>
          </a:p>
        </p:txBody>
      </p:sp>
      <p:sp>
        <p:nvSpPr>
          <p:cNvPr id="5" name="Footer Placeholder 4"/>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Placeholder 2"/>
          <p:cNvSpPr>
            <a:spLocks noGrp="1"/>
          </p:cNvSpPr>
          <p:nvPr>
            <p:ph type="body" idx="1"/>
          </p:nvPr>
        </p:nvSpPr>
        <p:spPr bwMode="auto">
          <a:xfrm>
            <a:off x="457200" y="1219200"/>
            <a:ext cx="8229600" cy="49069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Connector</a:t>
            </a:r>
          </a:p>
          <a:p>
            <a:r>
              <a:rPr lang="en-US" smtClean="0"/>
              <a:t>B. Meter</a:t>
            </a:r>
          </a:p>
          <a:p>
            <a:r>
              <a:rPr lang="en-US" smtClean="0"/>
              <a:t>C. Variable capacitor</a:t>
            </a:r>
          </a:p>
          <a:p>
            <a:r>
              <a:rPr lang="en-US" b="1" smtClean="0"/>
              <a:t>D. Variable inductor</a:t>
            </a:r>
          </a:p>
          <a:p>
            <a:endParaRPr lang="en-US" b="1" smtClean="0"/>
          </a:p>
          <a:p>
            <a:endParaRPr lang="en-US" b="1"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r>
              <a:rPr lang="en-US" smtClean="0"/>
              <a:t> T6C10 HRLM (3-13)</a:t>
            </a:r>
          </a:p>
        </p:txBody>
      </p:sp>
      <p:sp>
        <p:nvSpPr>
          <p:cNvPr id="1075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3 in figure T3?</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107524" name="Picture 5" descr="T3.jpg"/>
          <p:cNvPicPr>
            <a:picLocks noChangeAspect="1"/>
          </p:cNvPicPr>
          <p:nvPr/>
        </p:nvPicPr>
        <p:blipFill>
          <a:blip r:embed="rId2" cstate="print"/>
          <a:srcRect l="15900" t="4234" r="15437" b="9776"/>
          <a:stretch>
            <a:fillRect/>
          </a:stretch>
        </p:blipFill>
        <p:spPr bwMode="auto">
          <a:xfrm>
            <a:off x="3581400" y="1219200"/>
            <a:ext cx="5106988" cy="4262438"/>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Placeholder 2"/>
          <p:cNvSpPr>
            <a:spLocks noGrp="1"/>
          </p:cNvSpPr>
          <p:nvPr>
            <p:ph type="body" idx="1"/>
          </p:nvPr>
        </p:nvSpPr>
        <p:spPr bwMode="auto">
          <a:xfrm>
            <a:off x="457200" y="1219200"/>
            <a:ext cx="8229600" cy="49069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Antenna</a:t>
            </a:r>
          </a:p>
          <a:p>
            <a:r>
              <a:rPr lang="en-US" smtClean="0"/>
              <a:t>B. Transmitter</a:t>
            </a:r>
          </a:p>
          <a:p>
            <a:r>
              <a:rPr lang="en-US" smtClean="0"/>
              <a:t>C. Dummy load</a:t>
            </a:r>
          </a:p>
          <a:p>
            <a:r>
              <a:rPr lang="en-US" smtClean="0"/>
              <a:t>D. Ground</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r>
              <a:rPr lang="en-US" smtClean="0"/>
              <a:t> T6C11 HRLM (3-13)</a:t>
            </a:r>
          </a:p>
        </p:txBody>
      </p:sp>
      <p:sp>
        <p:nvSpPr>
          <p:cNvPr id="1085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4 in figure T3?</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108548" name="Picture 5" descr="T3.jpg"/>
          <p:cNvPicPr>
            <a:picLocks noChangeAspect="1"/>
          </p:cNvPicPr>
          <p:nvPr/>
        </p:nvPicPr>
        <p:blipFill>
          <a:blip r:embed="rId2" cstate="print"/>
          <a:srcRect l="15900" t="4234" r="15437" b="9776"/>
          <a:stretch>
            <a:fillRect/>
          </a:stretch>
        </p:blipFill>
        <p:spPr bwMode="auto">
          <a:xfrm>
            <a:off x="3581400" y="1219200"/>
            <a:ext cx="5106988" cy="4262438"/>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Placeholder 2"/>
          <p:cNvSpPr>
            <a:spLocks noGrp="1"/>
          </p:cNvSpPr>
          <p:nvPr>
            <p:ph type="body" idx="1"/>
          </p:nvPr>
        </p:nvSpPr>
        <p:spPr bwMode="auto">
          <a:xfrm>
            <a:off x="457200" y="1219200"/>
            <a:ext cx="8229600" cy="49069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Antenna</a:t>
            </a:r>
          </a:p>
          <a:p>
            <a:r>
              <a:rPr lang="en-US" smtClean="0"/>
              <a:t>B. Transmitter</a:t>
            </a:r>
          </a:p>
          <a:p>
            <a:r>
              <a:rPr lang="en-US" smtClean="0"/>
              <a:t>C. Dummy load</a:t>
            </a:r>
          </a:p>
          <a:p>
            <a:r>
              <a:rPr lang="en-US" smtClean="0"/>
              <a:t>D. Ground</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r>
              <a:rPr lang="en-US" smtClean="0"/>
              <a:t> T6C11 HRLM (3-13)</a:t>
            </a:r>
          </a:p>
        </p:txBody>
      </p:sp>
      <p:sp>
        <p:nvSpPr>
          <p:cNvPr id="1095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4 in figure T3?</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109572" name="Picture 5" descr="T3.jpg"/>
          <p:cNvPicPr>
            <a:picLocks noChangeAspect="1"/>
          </p:cNvPicPr>
          <p:nvPr/>
        </p:nvPicPr>
        <p:blipFill>
          <a:blip r:embed="rId2" cstate="print"/>
          <a:srcRect l="15900" t="4234" r="15437" b="9776"/>
          <a:stretch>
            <a:fillRect/>
          </a:stretch>
        </p:blipFill>
        <p:spPr bwMode="auto">
          <a:xfrm>
            <a:off x="3581400" y="1219200"/>
            <a:ext cx="5106988" cy="4262438"/>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Electrical components</a:t>
            </a:r>
          </a:p>
          <a:p>
            <a:r>
              <a:rPr lang="en-US" smtClean="0"/>
              <a:t>B. Logic states</a:t>
            </a:r>
          </a:p>
          <a:p>
            <a:r>
              <a:rPr lang="en-US" smtClean="0"/>
              <a:t>C. Digital codes</a:t>
            </a:r>
          </a:p>
          <a:p>
            <a:r>
              <a:rPr lang="en-US" smtClean="0"/>
              <a:t>D. Traffic nodes</a:t>
            </a:r>
          </a:p>
          <a:p>
            <a:pPr lvl="1"/>
            <a:r>
              <a:rPr lang="en-US" smtClean="0"/>
              <a:t> T6C12 HRLM (3-13)</a:t>
            </a:r>
          </a:p>
        </p:txBody>
      </p:sp>
      <p:sp>
        <p:nvSpPr>
          <p:cNvPr id="1105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 the symbols on an electrical circuit schematic diagram represent?</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Electrical components</a:t>
            </a:r>
          </a:p>
          <a:p>
            <a:r>
              <a:rPr lang="en-US" smtClean="0"/>
              <a:t>B. Logic states</a:t>
            </a:r>
          </a:p>
          <a:p>
            <a:r>
              <a:rPr lang="en-US" smtClean="0"/>
              <a:t>C. Digital codes</a:t>
            </a:r>
          </a:p>
          <a:p>
            <a:r>
              <a:rPr lang="en-US" smtClean="0"/>
              <a:t>D. Traffic nodes</a:t>
            </a:r>
          </a:p>
          <a:p>
            <a:pPr lvl="1"/>
            <a:r>
              <a:rPr lang="en-US" smtClean="0"/>
              <a:t> T6C12 HRLM (3-13)</a:t>
            </a:r>
          </a:p>
        </p:txBody>
      </p:sp>
      <p:sp>
        <p:nvSpPr>
          <p:cNvPr id="1116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 the symbols on an electrical circuit schematic diagram represent?</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Wire lengths</a:t>
            </a:r>
          </a:p>
          <a:p>
            <a:r>
              <a:rPr lang="en-US" smtClean="0"/>
              <a:t>B. Physical appearance of components</a:t>
            </a:r>
          </a:p>
          <a:p>
            <a:r>
              <a:rPr lang="en-US" smtClean="0"/>
              <a:t>C. The way components are interconnected</a:t>
            </a:r>
          </a:p>
          <a:p>
            <a:r>
              <a:rPr lang="en-US" smtClean="0"/>
              <a:t>D. All of these choices are correct</a:t>
            </a:r>
          </a:p>
          <a:p>
            <a:pPr lvl="1"/>
            <a:r>
              <a:rPr lang="en-US" smtClean="0"/>
              <a:t> T6C13 HRLM (3-14)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accurately represented in electrical circuit schematic diagrams?</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Wire lengths</a:t>
            </a:r>
          </a:p>
          <a:p>
            <a:r>
              <a:rPr lang="en-US" smtClean="0"/>
              <a:t>B. Physical appearance of components</a:t>
            </a:r>
          </a:p>
          <a:p>
            <a:r>
              <a:rPr lang="en-US" b="1" smtClean="0"/>
              <a:t>C. The way components are interconnected</a:t>
            </a:r>
          </a:p>
          <a:p>
            <a:r>
              <a:rPr lang="en-US" smtClean="0"/>
              <a:t>D. All of these choices are correct</a:t>
            </a:r>
          </a:p>
          <a:p>
            <a:pPr lvl="1"/>
            <a:r>
              <a:rPr lang="en-US" smtClean="0"/>
              <a:t> T6C13 HRLM (3-14)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accurately represented in electrical circuit schematic diagrams?</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Transformer</a:t>
            </a:r>
          </a:p>
          <a:p>
            <a:r>
              <a:rPr lang="en-US" smtClean="0"/>
              <a:t>B. Rectifier</a:t>
            </a:r>
          </a:p>
          <a:p>
            <a:r>
              <a:rPr lang="en-US" smtClean="0"/>
              <a:t>C. Amplifier</a:t>
            </a:r>
          </a:p>
          <a:p>
            <a:r>
              <a:rPr lang="en-US" smtClean="0"/>
              <a:t>D. Reflector</a:t>
            </a:r>
          </a:p>
          <a:p>
            <a:pPr lvl="1"/>
            <a:r>
              <a:rPr lang="en-US" smtClean="0"/>
              <a:t> T6D01 HRLM (3-10)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devices or circuits changes an alternating current into a varying direct current signal?</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Transformer</a:t>
            </a:r>
          </a:p>
          <a:p>
            <a:r>
              <a:rPr lang="en-US" b="1" smtClean="0"/>
              <a:t>B. Rectifier</a:t>
            </a:r>
          </a:p>
          <a:p>
            <a:r>
              <a:rPr lang="en-US" smtClean="0"/>
              <a:t>C. Amplifier</a:t>
            </a:r>
          </a:p>
          <a:p>
            <a:r>
              <a:rPr lang="en-US" smtClean="0"/>
              <a:t>D. Reflector</a:t>
            </a:r>
          </a:p>
          <a:p>
            <a:pPr lvl="1"/>
            <a:r>
              <a:rPr lang="en-US" smtClean="0"/>
              <a:t> T6D01 HRLM (3-10)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devices or circuits changes an alternating current into a varying direct current signal?</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Placeholder 2"/>
          <p:cNvSpPr>
            <a:spLocks noGrp="1"/>
          </p:cNvSpPr>
          <p:nvPr>
            <p:ph type="body" idx="1"/>
          </p:nvPr>
        </p:nvSpPr>
        <p:spPr bwMode="auto">
          <a:xfrm>
            <a:off x="457200" y="1295400"/>
            <a:ext cx="8229600" cy="4830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 switch controlled by an electromagnet</a:t>
            </a:r>
          </a:p>
          <a:p>
            <a:r>
              <a:rPr lang="en-US" smtClean="0"/>
              <a:t>B. A current controlled amplifier</a:t>
            </a:r>
          </a:p>
          <a:p>
            <a:r>
              <a:rPr lang="en-US" smtClean="0"/>
              <a:t>C. An optical sensor</a:t>
            </a:r>
          </a:p>
          <a:p>
            <a:r>
              <a:rPr lang="en-US" smtClean="0"/>
              <a:t>D. A pass transistor</a:t>
            </a:r>
          </a:p>
          <a:p>
            <a:pPr lvl="1"/>
            <a:r>
              <a:rPr lang="en-US" smtClean="0"/>
              <a:t> T6D02 HRLM (3-12)</a:t>
            </a:r>
          </a:p>
        </p:txBody>
      </p:sp>
      <p:sp>
        <p:nvSpPr>
          <p:cNvPr id="1167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best describes a relay?</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Indicators and Displays</a:t>
            </a:r>
            <a:endParaRPr lang="en-US" sz="4400" dirty="0"/>
          </a:p>
        </p:txBody>
      </p:sp>
      <p:sp>
        <p:nvSpPr>
          <p:cNvPr id="3" name="Rectangle 5"/>
          <p:cNvSpPr>
            <a:spLocks noChangeArrowheads="1"/>
          </p:cNvSpPr>
          <p:nvPr/>
        </p:nvSpPr>
        <p:spPr bwMode="auto">
          <a:xfrm>
            <a:off x="685800" y="18288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Indicators communicate status</a:t>
            </a:r>
          </a:p>
          <a:p>
            <a:pPr marL="800100" lvl="1" indent="-342900">
              <a:spcBef>
                <a:spcPct val="20000"/>
              </a:spcBef>
              <a:buFontTx/>
              <a:buChar char="•"/>
            </a:pPr>
            <a:r>
              <a:rPr lang="en-US" sz="2800" dirty="0" smtClean="0"/>
              <a:t>ON/OFF, ready/stand-by, left/right</a:t>
            </a:r>
          </a:p>
          <a:p>
            <a:pPr marL="800100" lvl="1" indent="-342900">
              <a:spcBef>
                <a:spcPct val="20000"/>
              </a:spcBef>
              <a:buFontTx/>
              <a:buChar char="•"/>
            </a:pPr>
            <a:r>
              <a:rPr lang="en-US" sz="2800" dirty="0" smtClean="0"/>
              <a:t>LEDs, light bulbs, symbols, audio tones</a:t>
            </a:r>
          </a:p>
          <a:p>
            <a:pPr marL="342900" indent="-342900">
              <a:spcBef>
                <a:spcPct val="20000"/>
              </a:spcBef>
              <a:buFontTx/>
              <a:buChar char="•"/>
            </a:pPr>
            <a:r>
              <a:rPr lang="en-US" sz="3200" dirty="0" smtClean="0"/>
              <a:t>Displays communicate values or text</a:t>
            </a:r>
          </a:p>
          <a:p>
            <a:pPr marL="800100" lvl="1" indent="-342900">
              <a:spcBef>
                <a:spcPct val="20000"/>
              </a:spcBef>
              <a:buFontTx/>
              <a:buChar char="•"/>
            </a:pPr>
            <a:r>
              <a:rPr lang="en-US" sz="2800" dirty="0" smtClean="0"/>
              <a:t>Numeric values, warnings, messages</a:t>
            </a:r>
          </a:p>
          <a:p>
            <a:pPr marL="800100" lvl="1" indent="-342900">
              <a:spcBef>
                <a:spcPct val="20000"/>
              </a:spcBef>
              <a:buFontTx/>
              <a:buChar char="•"/>
            </a:pPr>
            <a:r>
              <a:rPr lang="en-US" sz="2800" dirty="0" smtClean="0"/>
              <a:t>Digital and analog meters, LCD screens</a:t>
            </a:r>
            <a:endParaRPr lang="en-US" sz="2800" dirty="0"/>
          </a:p>
        </p:txBody>
      </p:sp>
      <p:sp>
        <p:nvSpPr>
          <p:cNvPr id="5" name="Footer Placeholder 4"/>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Placeholder 2"/>
          <p:cNvSpPr>
            <a:spLocks noGrp="1"/>
          </p:cNvSpPr>
          <p:nvPr>
            <p:ph type="body" idx="1"/>
          </p:nvPr>
        </p:nvSpPr>
        <p:spPr bwMode="auto">
          <a:xfrm>
            <a:off x="457200" y="1295400"/>
            <a:ext cx="8229600" cy="48307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A switch controlled by an electromagnet</a:t>
            </a:r>
          </a:p>
          <a:p>
            <a:r>
              <a:rPr lang="en-US" smtClean="0"/>
              <a:t>B. A current controlled amplifier</a:t>
            </a:r>
          </a:p>
          <a:p>
            <a:r>
              <a:rPr lang="en-US" smtClean="0"/>
              <a:t>C. An optical sensor</a:t>
            </a:r>
          </a:p>
          <a:p>
            <a:r>
              <a:rPr lang="en-US" smtClean="0"/>
              <a:t>D. A pass transistor</a:t>
            </a:r>
          </a:p>
          <a:p>
            <a:pPr lvl="1"/>
            <a:r>
              <a:rPr lang="en-US" smtClean="0"/>
              <a:t> T6D02 HRLM (3-12)</a:t>
            </a:r>
          </a:p>
        </p:txBody>
      </p:sp>
      <p:sp>
        <p:nvSpPr>
          <p:cNvPr id="1177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best describes a relay?</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900" smtClean="0">
                <a:solidFill>
                  <a:srgbClr val="000000"/>
                </a:solidFill>
              </a:rPr>
              <a:t>What type of switch is represented by component 3 in figure T2?</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118788" name="Picture 5" descr="T2.jpg"/>
          <p:cNvPicPr>
            <a:picLocks noChangeAspect="1"/>
          </p:cNvPicPr>
          <p:nvPr/>
        </p:nvPicPr>
        <p:blipFill>
          <a:blip r:embed="rId2" cstate="print"/>
          <a:srcRect l="7352" t="23683" r="7008" b="14015"/>
          <a:stretch>
            <a:fillRect/>
          </a:stretch>
        </p:blipFill>
        <p:spPr bwMode="auto">
          <a:xfrm>
            <a:off x="1219200" y="1371600"/>
            <a:ext cx="6604000" cy="3201988"/>
          </a:xfrm>
          <a:prstGeom prst="rect">
            <a:avLst/>
          </a:prstGeom>
          <a:noFill/>
          <a:ln w="9525">
            <a:noFill/>
            <a:miter lim="800000"/>
            <a:headEnd/>
            <a:tailEnd/>
          </a:ln>
        </p:spPr>
      </p:pic>
      <p:sp>
        <p:nvSpPr>
          <p:cNvPr id="7" name="Text Placeholder 2"/>
          <p:cNvSpPr txBox="1">
            <a:spLocks/>
          </p:cNvSpPr>
          <p:nvPr/>
        </p:nvSpPr>
        <p:spPr>
          <a:xfrm>
            <a:off x="457200" y="4724401"/>
            <a:ext cx="8229600" cy="1219199"/>
          </a:xfrm>
          <a:prstGeom prst="rect">
            <a:avLst/>
          </a:prstGeom>
        </p:spPr>
        <p:txBody>
          <a:bodyPr numCol="2"/>
          <a:lstStyle/>
          <a:p>
            <a:pPr marL="398463" marR="0" lvl="0" indent="-106363" algn="l" defTabSz="914400" rtl="0" eaLnBrk="0" fontAlgn="base" latinLnBrk="0" hangingPunct="0">
              <a:lnSpc>
                <a:spcPct val="100000"/>
              </a:lnSpc>
              <a:spcBef>
                <a:spcPct val="20000"/>
              </a:spcBef>
              <a:spcAft>
                <a:spcPct val="0"/>
              </a:spcAft>
              <a:buClrTx/>
              <a:buSzTx/>
              <a:buFontTx/>
              <a:buNone/>
              <a:tabLst/>
              <a:defRPr/>
            </a:pPr>
            <a:r>
              <a:rPr kumimoji="0" lang="en-US" sz="2400" i="0" u="none" strike="noStrike" kern="0" cap="none" spc="-60" normalizeH="0" baseline="0" noProof="0" dirty="0" smtClean="0">
                <a:ln>
                  <a:noFill/>
                </a:ln>
                <a:solidFill>
                  <a:schemeClr val="tx1"/>
                </a:solidFill>
                <a:effectLst/>
                <a:uLnTx/>
                <a:uFillTx/>
                <a:latin typeface="Arial"/>
                <a:ea typeface="ＭＳ Ｐゴシック" charset="0"/>
                <a:cs typeface="+mn-cs"/>
              </a:rPr>
              <a:t>A. Single-pole single-throw</a:t>
            </a:r>
          </a:p>
          <a:p>
            <a:pPr marL="398463" marR="0" lvl="0" indent="-106363"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60" normalizeH="0" baseline="0" noProof="0" dirty="0" smtClean="0">
                <a:ln>
                  <a:noFill/>
                </a:ln>
                <a:solidFill>
                  <a:schemeClr val="tx1"/>
                </a:solidFill>
                <a:effectLst/>
                <a:uLnTx/>
                <a:uFillTx/>
                <a:latin typeface="Arial"/>
                <a:ea typeface="ＭＳ Ｐゴシック" charset="0"/>
                <a:cs typeface="+mn-cs"/>
              </a:rPr>
              <a:t>B. Single-pole double-throw</a:t>
            </a:r>
          </a:p>
          <a:p>
            <a:pPr marL="398463" marR="0" lvl="0" indent="-106363"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60" normalizeH="0" baseline="0" noProof="0" dirty="0" smtClean="0">
                <a:ln>
                  <a:noFill/>
                </a:ln>
                <a:solidFill>
                  <a:schemeClr val="tx1"/>
                </a:solidFill>
                <a:effectLst/>
                <a:uLnTx/>
                <a:uFillTx/>
                <a:latin typeface="Arial"/>
                <a:ea typeface="ＭＳ Ｐゴシック" charset="0"/>
                <a:cs typeface="+mn-cs"/>
              </a:rPr>
              <a:t>C. Double-pole single-throw</a:t>
            </a:r>
          </a:p>
          <a:p>
            <a:pPr marL="398463" marR="0" lvl="0" indent="-106363"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60" normalizeH="0" baseline="0" noProof="0" dirty="0" smtClean="0">
                <a:ln>
                  <a:noFill/>
                </a:ln>
                <a:solidFill>
                  <a:schemeClr val="tx1"/>
                </a:solidFill>
                <a:effectLst/>
                <a:uLnTx/>
                <a:uFillTx/>
                <a:latin typeface="Arial"/>
                <a:ea typeface="ＭＳ Ｐゴシック" charset="0"/>
                <a:cs typeface="+mn-cs"/>
              </a:rPr>
              <a:t>D. Double-pole double-throw</a:t>
            </a:r>
          </a:p>
          <a:p>
            <a:pPr marL="742950" marR="0" lvl="1" indent="-285750" algn="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Arial"/>
                <a:ea typeface="ＭＳ Ｐゴシック" charset="0"/>
                <a:cs typeface="Arial" pitchFamily="34" charset="0"/>
              </a:rPr>
              <a:t>T6D03 HRLM (3-13)</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724401"/>
            <a:ext cx="8229600" cy="1219199"/>
          </a:xfrm>
        </p:spPr>
        <p:txBody>
          <a:bodyPr numCol="2"/>
          <a:lstStyle/>
          <a:p>
            <a:pPr indent="-106363">
              <a:defRPr/>
            </a:pPr>
            <a:r>
              <a:rPr lang="en-US" b="1" spc="-60" dirty="0" smtClean="0">
                <a:latin typeface="Arial"/>
                <a:ea typeface="ＭＳ Ｐゴシック" charset="0"/>
                <a:cs typeface="+mn-cs"/>
              </a:rPr>
              <a:t>A. Single-pole single-throw</a:t>
            </a:r>
          </a:p>
          <a:p>
            <a:pPr indent="-106363">
              <a:defRPr/>
            </a:pPr>
            <a:r>
              <a:rPr lang="en-US" spc="-60" dirty="0" smtClean="0">
                <a:latin typeface="Arial"/>
                <a:ea typeface="ＭＳ Ｐゴシック" charset="0"/>
                <a:cs typeface="+mn-cs"/>
              </a:rPr>
              <a:t>B. Single-pole double-throw</a:t>
            </a:r>
          </a:p>
          <a:p>
            <a:pPr indent="-106363">
              <a:defRPr/>
            </a:pPr>
            <a:r>
              <a:rPr lang="en-US" spc="-60" dirty="0" smtClean="0">
                <a:latin typeface="Arial"/>
                <a:ea typeface="ＭＳ Ｐゴシック" charset="0"/>
                <a:cs typeface="+mn-cs"/>
              </a:rPr>
              <a:t>C. Double-pole single-throw</a:t>
            </a:r>
          </a:p>
          <a:p>
            <a:pPr indent="-106363">
              <a:defRPr/>
            </a:pPr>
            <a:r>
              <a:rPr lang="en-US" spc="-60" dirty="0" smtClean="0">
                <a:latin typeface="Arial"/>
                <a:ea typeface="ＭＳ Ｐゴシック" charset="0"/>
                <a:cs typeface="+mn-cs"/>
              </a:rPr>
              <a:t>D. Double-pole double-throw</a:t>
            </a:r>
          </a:p>
          <a:p>
            <a:pPr lvl="1">
              <a:defRPr/>
            </a:pPr>
            <a:r>
              <a:rPr lang="en-US" dirty="0" smtClean="0">
                <a:latin typeface="Arial"/>
                <a:ea typeface="ＭＳ Ｐゴシック" charset="0"/>
              </a:rPr>
              <a:t>T6D03 HRLM (3-13)</a:t>
            </a:r>
          </a:p>
        </p:txBody>
      </p:sp>
      <p:sp>
        <p:nvSpPr>
          <p:cNvPr id="1198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900" smtClean="0">
                <a:solidFill>
                  <a:srgbClr val="000000"/>
                </a:solidFill>
              </a:rPr>
              <a:t>What type of switch is represented by component 3 in figure T2?</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119812" name="Picture 5" descr="T2.jpg"/>
          <p:cNvPicPr>
            <a:picLocks noChangeAspect="1"/>
          </p:cNvPicPr>
          <p:nvPr/>
        </p:nvPicPr>
        <p:blipFill>
          <a:blip r:embed="rId2" cstate="print"/>
          <a:srcRect l="7352" t="23683" r="7008" b="14015"/>
          <a:stretch>
            <a:fillRect/>
          </a:stretch>
        </p:blipFill>
        <p:spPr bwMode="auto">
          <a:xfrm>
            <a:off x="1219200" y="1371600"/>
            <a:ext cx="6604000" cy="3201988"/>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Potentiometer</a:t>
            </a:r>
          </a:p>
          <a:p>
            <a:r>
              <a:rPr lang="en-US" smtClean="0"/>
              <a:t>B. Transistor</a:t>
            </a:r>
          </a:p>
          <a:p>
            <a:r>
              <a:rPr lang="en-US" smtClean="0"/>
              <a:t>C. Meter</a:t>
            </a:r>
          </a:p>
          <a:p>
            <a:r>
              <a:rPr lang="en-US" smtClean="0"/>
              <a:t>D. Relay</a:t>
            </a:r>
          </a:p>
          <a:p>
            <a:pPr lvl="1"/>
            <a:r>
              <a:rPr lang="en-US" smtClean="0"/>
              <a:t> T6D04 HRLM (3-13)</a:t>
            </a:r>
          </a:p>
        </p:txBody>
      </p:sp>
      <p:sp>
        <p:nvSpPr>
          <p:cNvPr id="1208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can be used to display signal strength on a numeric scale?</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Potentiometer</a:t>
            </a:r>
          </a:p>
          <a:p>
            <a:r>
              <a:rPr lang="en-US" smtClean="0"/>
              <a:t>B. Transistor</a:t>
            </a:r>
          </a:p>
          <a:p>
            <a:r>
              <a:rPr lang="en-US" b="1" smtClean="0"/>
              <a:t>C. Meter</a:t>
            </a:r>
          </a:p>
          <a:p>
            <a:r>
              <a:rPr lang="en-US" smtClean="0"/>
              <a:t>D. Relay</a:t>
            </a:r>
          </a:p>
          <a:p>
            <a:pPr lvl="1"/>
            <a:r>
              <a:rPr lang="en-US" smtClean="0"/>
              <a:t> T6D04 HRLM (3-13)</a:t>
            </a:r>
          </a:p>
        </p:txBody>
      </p:sp>
      <p:sp>
        <p:nvSpPr>
          <p:cNvPr id="1218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can be used to display signal strength on a numeric scale?</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Variable capacitor</a:t>
            </a:r>
          </a:p>
          <a:p>
            <a:r>
              <a:rPr lang="en-US" smtClean="0"/>
              <a:t>B. Transformer</a:t>
            </a:r>
          </a:p>
          <a:p>
            <a:r>
              <a:rPr lang="en-US" smtClean="0"/>
              <a:t>C. Transistor</a:t>
            </a:r>
          </a:p>
          <a:p>
            <a:r>
              <a:rPr lang="en-US" smtClean="0"/>
              <a:t>D. Diode</a:t>
            </a:r>
          </a:p>
          <a:p>
            <a:pPr lvl="1"/>
            <a:r>
              <a:rPr lang="en-US" smtClean="0"/>
              <a:t> T6D06 HRLM (3-9)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component is commonly used to change 120V AC house current to a lower AC voltage for other uses?</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Variable capacitor</a:t>
            </a:r>
          </a:p>
          <a:p>
            <a:r>
              <a:rPr lang="en-US" b="1" smtClean="0"/>
              <a:t>B. Transformer</a:t>
            </a:r>
          </a:p>
          <a:p>
            <a:r>
              <a:rPr lang="en-US" smtClean="0"/>
              <a:t>C. Transistor</a:t>
            </a:r>
          </a:p>
          <a:p>
            <a:r>
              <a:rPr lang="en-US" smtClean="0"/>
              <a:t>D. Diode</a:t>
            </a:r>
          </a:p>
          <a:p>
            <a:pPr lvl="1"/>
            <a:r>
              <a:rPr lang="en-US" smtClean="0"/>
              <a:t> T6D06 HRLM (3-9)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component is commonly used to change 120V AC house current to a lower AC voltage for other uses?</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LED</a:t>
            </a:r>
          </a:p>
          <a:p>
            <a:r>
              <a:rPr lang="en-US" smtClean="0"/>
              <a:t>B. FET</a:t>
            </a:r>
          </a:p>
          <a:p>
            <a:r>
              <a:rPr lang="en-US" smtClean="0"/>
              <a:t>C. Zener diode</a:t>
            </a:r>
          </a:p>
          <a:p>
            <a:r>
              <a:rPr lang="en-US" smtClean="0"/>
              <a:t>D. Bipolar transistor</a:t>
            </a:r>
          </a:p>
          <a:p>
            <a:pPr lvl="1"/>
            <a:r>
              <a:rPr lang="en-US" smtClean="0"/>
              <a:t> T6D07 HRLM (3-11)</a:t>
            </a:r>
          </a:p>
        </p:txBody>
      </p:sp>
      <p:sp>
        <p:nvSpPr>
          <p:cNvPr id="1249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commonly used as a visual indicator?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LED</a:t>
            </a:r>
          </a:p>
          <a:p>
            <a:r>
              <a:rPr lang="en-US" smtClean="0"/>
              <a:t>B. FET</a:t>
            </a:r>
          </a:p>
          <a:p>
            <a:r>
              <a:rPr lang="en-US" smtClean="0"/>
              <a:t>C. Zener diode</a:t>
            </a:r>
          </a:p>
          <a:p>
            <a:r>
              <a:rPr lang="en-US" smtClean="0"/>
              <a:t>D. Bipolar transistor</a:t>
            </a:r>
          </a:p>
          <a:p>
            <a:pPr lvl="1"/>
            <a:r>
              <a:rPr lang="en-US" smtClean="0"/>
              <a:t> T6D07 HRLM (3-11)</a:t>
            </a:r>
          </a:p>
        </p:txBody>
      </p:sp>
      <p:sp>
        <p:nvSpPr>
          <p:cNvPr id="1259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commonly used as a visual indicator?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Zener diode</a:t>
            </a:r>
          </a:p>
          <a:p>
            <a:r>
              <a:rPr lang="en-US" smtClean="0"/>
              <a:t>C. Potentiometer</a:t>
            </a:r>
          </a:p>
          <a:p>
            <a:r>
              <a:rPr lang="en-US" smtClean="0"/>
              <a:t>D. Capacitor</a:t>
            </a:r>
          </a:p>
          <a:p>
            <a:pPr lvl="1"/>
            <a:r>
              <a:rPr lang="en-US" smtClean="0"/>
              <a:t> T6D08 HRLM (3-9)</a:t>
            </a:r>
          </a:p>
        </p:txBody>
      </p:sp>
      <p:sp>
        <p:nvSpPr>
          <p:cNvPr id="1269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used together with an inductor to make a tuned circuit?</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Reactance</a:t>
            </a:r>
            <a:endParaRPr lang="en-US" sz="4400" dirty="0"/>
          </a:p>
        </p:txBody>
      </p:sp>
      <p:sp>
        <p:nvSpPr>
          <p:cNvPr id="16386" name="Rectangle 5"/>
          <p:cNvSpPr>
            <a:spLocks noChangeArrowheads="1"/>
          </p:cNvSpPr>
          <p:nvPr/>
        </p:nvSpPr>
        <p:spPr bwMode="auto">
          <a:xfrm>
            <a:off x="685798" y="1828800"/>
            <a:ext cx="8343901"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t>Capacitors and inductors store energy, rather than dissipating it like resistors.</a:t>
            </a:r>
          </a:p>
          <a:p>
            <a:pPr marL="342900" indent="-342900">
              <a:lnSpc>
                <a:spcPct val="90000"/>
              </a:lnSpc>
              <a:spcBef>
                <a:spcPct val="20000"/>
              </a:spcBef>
              <a:buFontTx/>
              <a:buChar char="•"/>
            </a:pPr>
            <a:r>
              <a:rPr lang="en-US" sz="3200" dirty="0" smtClean="0"/>
              <a:t>Energy storage creates an effect called </a:t>
            </a:r>
            <a:r>
              <a:rPr lang="en-US" sz="3200" i="1" dirty="0" smtClean="0"/>
              <a:t>reactance</a:t>
            </a:r>
            <a:r>
              <a:rPr lang="en-US" sz="3200" dirty="0" smtClean="0"/>
              <a:t> (symbol </a:t>
            </a:r>
            <a:r>
              <a:rPr lang="en-US" sz="3200" i="1" dirty="0" smtClean="0"/>
              <a:t>X</a:t>
            </a:r>
            <a:r>
              <a:rPr lang="en-US" sz="3200" dirty="0" smtClean="0"/>
              <a:t>) that acts like a resistance in opposing the flow of ac current.</a:t>
            </a:r>
          </a:p>
          <a:p>
            <a:pPr marL="800100" lvl="1" indent="-342900">
              <a:lnSpc>
                <a:spcPct val="90000"/>
              </a:lnSpc>
              <a:spcBef>
                <a:spcPct val="20000"/>
              </a:spcBef>
              <a:buFontTx/>
              <a:buChar char="•"/>
            </a:pPr>
            <a:r>
              <a:rPr lang="en-US" sz="2800" dirty="0" smtClean="0"/>
              <a:t>Capacitors create </a:t>
            </a:r>
            <a:r>
              <a:rPr lang="en-US" sz="2800" i="1" dirty="0" smtClean="0"/>
              <a:t>capacitive reactance (X</a:t>
            </a:r>
            <a:r>
              <a:rPr lang="en-US" sz="2800" i="1" baseline="-25000" dirty="0" smtClean="0"/>
              <a:t>C </a:t>
            </a:r>
            <a:r>
              <a:rPr lang="en-US" sz="2800" i="1" dirty="0" smtClean="0"/>
              <a:t>) </a:t>
            </a:r>
          </a:p>
          <a:p>
            <a:pPr marL="800100" lvl="1" indent="-342900">
              <a:lnSpc>
                <a:spcPct val="90000"/>
              </a:lnSpc>
              <a:spcBef>
                <a:spcPct val="20000"/>
              </a:spcBef>
              <a:buFontTx/>
              <a:buChar char="•"/>
            </a:pPr>
            <a:r>
              <a:rPr lang="en-US" sz="2800" dirty="0" smtClean="0"/>
              <a:t>Inductors create </a:t>
            </a:r>
            <a:r>
              <a:rPr lang="en-US" sz="2800" i="1" dirty="0" smtClean="0"/>
              <a:t>inductive reactance (X</a:t>
            </a:r>
            <a:r>
              <a:rPr lang="en-US" sz="2800" i="1" baseline="-25000" dirty="0" smtClean="0"/>
              <a:t>L </a:t>
            </a:r>
            <a:r>
              <a:rPr lang="en-US" sz="2800" i="1" dirty="0" smtClean="0"/>
              <a:t>)</a:t>
            </a:r>
          </a:p>
          <a:p>
            <a:pPr marL="800100" lvl="1" indent="-342900">
              <a:lnSpc>
                <a:spcPct val="90000"/>
              </a:lnSpc>
              <a:spcBef>
                <a:spcPct val="20000"/>
              </a:spcBef>
              <a:buFontTx/>
              <a:buChar char="•"/>
            </a:pPr>
            <a:r>
              <a:rPr lang="en-US" sz="2800" dirty="0" smtClean="0"/>
              <a:t>The effects of each are complementary</a:t>
            </a:r>
          </a:p>
        </p:txBody>
      </p: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Zener diode</a:t>
            </a:r>
          </a:p>
          <a:p>
            <a:r>
              <a:rPr lang="en-US" smtClean="0"/>
              <a:t>C. Potentiometer</a:t>
            </a:r>
          </a:p>
          <a:p>
            <a:r>
              <a:rPr lang="en-US" b="1" smtClean="0"/>
              <a:t>D. Capacitor</a:t>
            </a:r>
          </a:p>
          <a:p>
            <a:pPr lvl="1"/>
            <a:r>
              <a:rPr lang="en-US" smtClean="0"/>
              <a:t> T6D08 HRLM (3-9)</a:t>
            </a:r>
          </a:p>
        </p:txBody>
      </p:sp>
      <p:sp>
        <p:nvSpPr>
          <p:cNvPr id="1280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used together with an inductor to make a tuned circuit?</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Transducer</a:t>
            </a:r>
          </a:p>
          <a:p>
            <a:r>
              <a:rPr lang="en-US" smtClean="0"/>
              <a:t>B. Multi-pole relay</a:t>
            </a:r>
          </a:p>
          <a:p>
            <a:r>
              <a:rPr lang="en-US" smtClean="0"/>
              <a:t>C. Integrated circuit</a:t>
            </a:r>
          </a:p>
          <a:p>
            <a:r>
              <a:rPr lang="en-US" smtClean="0"/>
              <a:t>D. Transformer</a:t>
            </a:r>
          </a:p>
          <a:p>
            <a:pPr lvl="1"/>
            <a:r>
              <a:rPr lang="en-US" smtClean="0"/>
              <a:t> T6D09 HRLM (3-11)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name of a device that combines several semiconductors and other components into one package?</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Transducer</a:t>
            </a:r>
          </a:p>
          <a:p>
            <a:r>
              <a:rPr lang="en-US" smtClean="0"/>
              <a:t>B. Multi-pole relay</a:t>
            </a:r>
          </a:p>
          <a:p>
            <a:r>
              <a:rPr lang="en-US" b="1" smtClean="0"/>
              <a:t>C. Integrated circuit</a:t>
            </a:r>
          </a:p>
          <a:p>
            <a:r>
              <a:rPr lang="en-US" smtClean="0"/>
              <a:t>D. Transformer</a:t>
            </a:r>
          </a:p>
          <a:p>
            <a:pPr lvl="1"/>
            <a:r>
              <a:rPr lang="en-US" smtClean="0"/>
              <a:t> T6D09 HRLM (3-11)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name of a device that combines several semiconductors and other components into one package?</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Placeholder 2"/>
          <p:cNvSpPr>
            <a:spLocks noGrp="1"/>
          </p:cNvSpPr>
          <p:nvPr>
            <p:ph type="body" idx="1"/>
          </p:nvPr>
        </p:nvSpPr>
        <p:spPr bwMode="auto">
          <a:xfrm>
            <a:off x="457200" y="1219200"/>
            <a:ext cx="8229600" cy="49069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Give off light when</a:t>
            </a:r>
            <a:br>
              <a:rPr lang="en-US" dirty="0" smtClean="0"/>
            </a:br>
            <a:r>
              <a:rPr lang="en-US" dirty="0" smtClean="0"/>
              <a:t>current flows</a:t>
            </a:r>
            <a:br>
              <a:rPr lang="en-US" dirty="0" smtClean="0"/>
            </a:br>
            <a:r>
              <a:rPr lang="en-US" dirty="0" smtClean="0"/>
              <a:t>through it</a:t>
            </a:r>
          </a:p>
          <a:p>
            <a:r>
              <a:rPr lang="en-US" dirty="0" smtClean="0"/>
              <a:t>B. Supply electrical</a:t>
            </a:r>
            <a:br>
              <a:rPr lang="en-US" dirty="0" smtClean="0"/>
            </a:br>
            <a:r>
              <a:rPr lang="en-US" dirty="0" smtClean="0"/>
              <a:t>energy</a:t>
            </a:r>
          </a:p>
          <a:p>
            <a:r>
              <a:rPr lang="en-US" dirty="0" smtClean="0"/>
              <a:t>C. Control the flow of</a:t>
            </a:r>
            <a:br>
              <a:rPr lang="en-US" dirty="0" smtClean="0"/>
            </a:br>
            <a:r>
              <a:rPr lang="en-US" dirty="0" smtClean="0"/>
              <a:t>current</a:t>
            </a:r>
          </a:p>
          <a:p>
            <a:r>
              <a:rPr lang="en-US" dirty="0" smtClean="0"/>
              <a:t>D. Convert electrical</a:t>
            </a:r>
            <a:br>
              <a:rPr lang="en-US" dirty="0" smtClean="0"/>
            </a:br>
            <a:r>
              <a:rPr lang="en-US" dirty="0" smtClean="0"/>
              <a:t>energy into radio</a:t>
            </a:r>
            <a:br>
              <a:rPr lang="en-US" dirty="0" smtClean="0"/>
            </a:br>
            <a:r>
              <a:rPr lang="en-US" dirty="0" smtClean="0"/>
              <a:t>waves</a:t>
            </a:r>
          </a:p>
          <a:p>
            <a:pPr lvl="1"/>
            <a:endParaRPr lang="en-US" dirty="0" smtClean="0"/>
          </a:p>
          <a:p>
            <a:pPr lvl="1"/>
            <a:r>
              <a:rPr lang="en-US" dirty="0" smtClean="0"/>
              <a:t> T6D10 HRLM (3-11)</a:t>
            </a:r>
          </a:p>
        </p:txBody>
      </p:sp>
      <p:sp>
        <p:nvSpPr>
          <p:cNvPr id="2" name="Title 1"/>
          <p:cNvSpPr>
            <a:spLocks noGrp="1"/>
          </p:cNvSpPr>
          <p:nvPr>
            <p:ph type="title"/>
          </p:nvPr>
        </p:nvSpPr>
        <p:spPr>
          <a:xfrm>
            <a:off x="457200" y="274638"/>
            <a:ext cx="8229600" cy="715962"/>
          </a:xfrm>
        </p:spPr>
        <p:txBody>
          <a:bodyPr>
            <a:normAutofit/>
          </a:bodyPr>
          <a:lstStyle/>
          <a:p>
            <a:pPr>
              <a:defRPr/>
            </a:pPr>
            <a:r>
              <a:rPr lang="en-US" sz="2900" spc="-20" dirty="0" smtClean="0">
                <a:solidFill>
                  <a:srgbClr val="000000"/>
                </a:solidFill>
                <a:latin typeface="Arial"/>
                <a:ea typeface="ＭＳ Ｐゴシック" charset="0"/>
                <a:cs typeface="+mj-cs"/>
              </a:rPr>
              <a:t>What is the function of component 2 in Figure T1?</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131076" name="Picture 5" descr="T1.jpg"/>
          <p:cNvPicPr>
            <a:picLocks noChangeAspect="1"/>
          </p:cNvPicPr>
          <p:nvPr/>
        </p:nvPicPr>
        <p:blipFill>
          <a:blip r:embed="rId2" cstate="print"/>
          <a:srcRect l="23026" t="20296" r="23099" b="14635"/>
          <a:stretch>
            <a:fillRect/>
          </a:stretch>
        </p:blipFill>
        <p:spPr bwMode="auto">
          <a:xfrm>
            <a:off x="3644900" y="1219200"/>
            <a:ext cx="5056188" cy="4038600"/>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Placeholder 2"/>
          <p:cNvSpPr>
            <a:spLocks noGrp="1"/>
          </p:cNvSpPr>
          <p:nvPr>
            <p:ph type="body" idx="1"/>
          </p:nvPr>
        </p:nvSpPr>
        <p:spPr bwMode="auto">
          <a:xfrm>
            <a:off x="457200" y="1219200"/>
            <a:ext cx="8229600" cy="49069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Give off light when</a:t>
            </a:r>
            <a:br>
              <a:rPr lang="en-US" smtClean="0"/>
            </a:br>
            <a:r>
              <a:rPr lang="en-US" smtClean="0"/>
              <a:t>current flows</a:t>
            </a:r>
            <a:br>
              <a:rPr lang="en-US" smtClean="0"/>
            </a:br>
            <a:r>
              <a:rPr lang="en-US" smtClean="0"/>
              <a:t>through it</a:t>
            </a:r>
          </a:p>
          <a:p>
            <a:r>
              <a:rPr lang="en-US" smtClean="0"/>
              <a:t>B. Supply electrical</a:t>
            </a:r>
            <a:br>
              <a:rPr lang="en-US" smtClean="0"/>
            </a:br>
            <a:r>
              <a:rPr lang="en-US" smtClean="0"/>
              <a:t>energy</a:t>
            </a:r>
          </a:p>
          <a:p>
            <a:r>
              <a:rPr lang="en-US" b="1" smtClean="0"/>
              <a:t>C. Control the flow</a:t>
            </a:r>
            <a:br>
              <a:rPr lang="en-US" b="1" smtClean="0"/>
            </a:br>
            <a:r>
              <a:rPr lang="en-US" b="1" smtClean="0"/>
              <a:t>of current</a:t>
            </a:r>
          </a:p>
          <a:p>
            <a:r>
              <a:rPr lang="en-US" smtClean="0"/>
              <a:t>D. Convert electrical</a:t>
            </a:r>
            <a:br>
              <a:rPr lang="en-US" smtClean="0"/>
            </a:br>
            <a:r>
              <a:rPr lang="en-US" smtClean="0"/>
              <a:t>energy into radio</a:t>
            </a:r>
            <a:br>
              <a:rPr lang="en-US" smtClean="0"/>
            </a:br>
            <a:r>
              <a:rPr lang="en-US" smtClean="0"/>
              <a:t>waves</a:t>
            </a:r>
          </a:p>
          <a:p>
            <a:pPr lvl="1"/>
            <a:endParaRPr lang="en-US" smtClean="0"/>
          </a:p>
          <a:p>
            <a:pPr lvl="1"/>
            <a:r>
              <a:rPr lang="en-US" smtClean="0"/>
              <a:t> T6D10 HRLM (3-11)</a:t>
            </a:r>
          </a:p>
        </p:txBody>
      </p:sp>
      <p:sp>
        <p:nvSpPr>
          <p:cNvPr id="2" name="Title 1"/>
          <p:cNvSpPr>
            <a:spLocks noGrp="1"/>
          </p:cNvSpPr>
          <p:nvPr>
            <p:ph type="title"/>
          </p:nvPr>
        </p:nvSpPr>
        <p:spPr>
          <a:xfrm>
            <a:off x="457200" y="274638"/>
            <a:ext cx="8229600" cy="715962"/>
          </a:xfrm>
        </p:spPr>
        <p:txBody>
          <a:bodyPr>
            <a:normAutofit/>
          </a:bodyPr>
          <a:lstStyle/>
          <a:p>
            <a:pPr>
              <a:defRPr/>
            </a:pPr>
            <a:r>
              <a:rPr lang="en-US" sz="2900" spc="-20" dirty="0" smtClean="0">
                <a:solidFill>
                  <a:srgbClr val="000000"/>
                </a:solidFill>
                <a:latin typeface="Arial"/>
                <a:ea typeface="ＭＳ Ｐゴシック" charset="0"/>
                <a:cs typeface="+mj-cs"/>
              </a:rPr>
              <a:t>What is the function of component 2 in Figure T1?</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132100" name="Picture 5" descr="T1.jpg"/>
          <p:cNvPicPr>
            <a:picLocks noChangeAspect="1"/>
          </p:cNvPicPr>
          <p:nvPr/>
        </p:nvPicPr>
        <p:blipFill>
          <a:blip r:embed="rId2" cstate="print"/>
          <a:srcRect l="23026" t="20296" r="23099" b="14635"/>
          <a:stretch>
            <a:fillRect/>
          </a:stretch>
        </p:blipFill>
        <p:spPr bwMode="auto">
          <a:xfrm>
            <a:off x="3644900" y="1219200"/>
            <a:ext cx="5056188" cy="4038600"/>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An inductor and a capacitor connected in series or parallel to form a filter</a:t>
            </a:r>
          </a:p>
          <a:p>
            <a:r>
              <a:rPr lang="en-US" smtClean="0"/>
              <a:t>B. A type of voltage regulator</a:t>
            </a:r>
          </a:p>
          <a:p>
            <a:r>
              <a:rPr lang="en-US" smtClean="0"/>
              <a:t>C. A resistor circuit used for reducing standing wave ratio</a:t>
            </a:r>
          </a:p>
          <a:p>
            <a:r>
              <a:rPr lang="en-US" smtClean="0"/>
              <a:t>D. A circuit designed to provide high fidelity audio</a:t>
            </a:r>
          </a:p>
          <a:p>
            <a:pPr lvl="1"/>
            <a:r>
              <a:rPr lang="en-US" smtClean="0"/>
              <a:t> T6D11 HRLM (3-9)</a:t>
            </a:r>
          </a:p>
        </p:txBody>
      </p:sp>
      <p:sp>
        <p:nvSpPr>
          <p:cNvPr id="133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simple resonant or tuned circuit?</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An inductor and a capacitor connected in series or parallel to form a filter</a:t>
            </a:r>
          </a:p>
          <a:p>
            <a:r>
              <a:rPr lang="en-US" smtClean="0"/>
              <a:t>B. A type of voltage regulator</a:t>
            </a:r>
          </a:p>
          <a:p>
            <a:r>
              <a:rPr lang="en-US" smtClean="0"/>
              <a:t>C. A resistor circuit used for reducing standing wave ratio</a:t>
            </a:r>
          </a:p>
          <a:p>
            <a:r>
              <a:rPr lang="en-US" smtClean="0"/>
              <a:t>D. A circuit designed to provide high fidelity audio</a:t>
            </a:r>
          </a:p>
          <a:p>
            <a:pPr lvl="1"/>
            <a:r>
              <a:rPr lang="en-US" smtClean="0"/>
              <a:t> T6D11 HRLM (3-9)</a:t>
            </a:r>
          </a:p>
        </p:txBody>
      </p:sp>
      <p:sp>
        <p:nvSpPr>
          <p:cNvPr id="1341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simple resonant or tuned circuit?</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To prevent power supply ripple from damaging a circuit</a:t>
            </a:r>
          </a:p>
          <a:p>
            <a:r>
              <a:rPr lang="en-US" smtClean="0"/>
              <a:t>B. To interrupt power in case of overload</a:t>
            </a:r>
          </a:p>
          <a:p>
            <a:r>
              <a:rPr lang="en-US" smtClean="0"/>
              <a:t>C. To limit current to prevent shocks</a:t>
            </a:r>
          </a:p>
          <a:p>
            <a:r>
              <a:rPr lang="en-US" smtClean="0"/>
              <a:t>D. All of these choices are correct</a:t>
            </a:r>
          </a:p>
          <a:p>
            <a:pPr lvl="1"/>
            <a:r>
              <a:rPr lang="en-US" smtClean="0"/>
              <a:t> T0A04 HRLM (3-12)</a:t>
            </a:r>
          </a:p>
        </p:txBody>
      </p:sp>
      <p:sp>
        <p:nvSpPr>
          <p:cNvPr id="1351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purpose of a fuse in an electrical circuit?</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To prevent power supply ripple from damaging a circuit</a:t>
            </a:r>
          </a:p>
          <a:p>
            <a:r>
              <a:rPr lang="en-US" b="1" smtClean="0"/>
              <a:t>B. To interrupt power in case of overload</a:t>
            </a:r>
          </a:p>
          <a:p>
            <a:r>
              <a:rPr lang="en-US" smtClean="0"/>
              <a:t>C. To limit current to prevent shocks</a:t>
            </a:r>
          </a:p>
          <a:p>
            <a:r>
              <a:rPr lang="en-US" smtClean="0"/>
              <a:t>D. All of these choices are correct</a:t>
            </a:r>
          </a:p>
          <a:p>
            <a:pPr lvl="1"/>
            <a:r>
              <a:rPr lang="en-US" smtClean="0"/>
              <a:t> T0A04 HRLM (3-12)</a:t>
            </a:r>
          </a:p>
        </p:txBody>
      </p:sp>
      <p:sp>
        <p:nvSpPr>
          <p:cNvPr id="1361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purpose of a fuse in an electrical circuit?</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larger fuse would be likely to blow because it is rated for higher current</a:t>
            </a:r>
          </a:p>
          <a:p>
            <a:r>
              <a:rPr lang="en-US" smtClean="0"/>
              <a:t>B. The power supply ripple would greatly increase</a:t>
            </a:r>
          </a:p>
          <a:p>
            <a:r>
              <a:rPr lang="en-US" smtClean="0"/>
              <a:t>C. Excessive current could cause a fire</a:t>
            </a:r>
          </a:p>
          <a:p>
            <a:r>
              <a:rPr lang="en-US" smtClean="0"/>
              <a:t>D. All of these choices are correct</a:t>
            </a:r>
          </a:p>
          <a:p>
            <a:pPr lvl="1"/>
            <a:r>
              <a:rPr lang="en-US" smtClean="0"/>
              <a:t> T0A05 HRLM (3-12)</a:t>
            </a:r>
          </a:p>
        </p:txBody>
      </p:sp>
      <p:sp>
        <p:nvSpPr>
          <p:cNvPr id="1372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Why is it unwise to install a 20-ampere fuse in the place of a 5-ampere fuse?</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Impedance</a:t>
            </a:r>
            <a:endParaRPr lang="en-US" sz="4400" dirty="0"/>
          </a:p>
        </p:txBody>
      </p:sp>
      <p:sp>
        <p:nvSpPr>
          <p:cNvPr id="16386" name="Rectangle 5"/>
          <p:cNvSpPr>
            <a:spLocks noChangeArrowheads="1"/>
          </p:cNvSpPr>
          <p:nvPr/>
        </p:nvSpPr>
        <p:spPr bwMode="auto">
          <a:xfrm>
            <a:off x="685798" y="1828800"/>
            <a:ext cx="8343901"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t>The combination of resistance (</a:t>
            </a:r>
            <a:r>
              <a:rPr lang="en-US" sz="3200" i="1" dirty="0" smtClean="0"/>
              <a:t>R</a:t>
            </a:r>
            <a:r>
              <a:rPr lang="en-US" sz="3200" dirty="0" smtClean="0"/>
              <a:t>) and reactance (</a:t>
            </a:r>
            <a:r>
              <a:rPr lang="en-US" sz="3200" i="1" dirty="0" smtClean="0"/>
              <a:t>X</a:t>
            </a:r>
            <a:r>
              <a:rPr lang="en-US" sz="3200" dirty="0" smtClean="0"/>
              <a:t>) is called </a:t>
            </a:r>
            <a:r>
              <a:rPr lang="en-US" sz="3200" i="1" dirty="0" smtClean="0"/>
              <a:t>impedance</a:t>
            </a:r>
            <a:r>
              <a:rPr lang="en-US" sz="3200" dirty="0" smtClean="0"/>
              <a:t>, represented by the symbol </a:t>
            </a:r>
            <a:r>
              <a:rPr lang="en-US" sz="3200" i="1" dirty="0" smtClean="0"/>
              <a:t>Z</a:t>
            </a:r>
            <a:r>
              <a:rPr lang="en-US" sz="3200" dirty="0" smtClean="0"/>
              <a:t>.</a:t>
            </a:r>
          </a:p>
          <a:p>
            <a:pPr marL="342900" indent="-342900">
              <a:lnSpc>
                <a:spcPct val="90000"/>
              </a:lnSpc>
              <a:spcBef>
                <a:spcPct val="20000"/>
              </a:spcBef>
              <a:buFontTx/>
              <a:buChar char="•"/>
            </a:pPr>
            <a:r>
              <a:rPr lang="en-US" sz="3200" dirty="0" smtClean="0"/>
              <a:t>Impedance represents a circuit’s opposition to both ac and dc currents.</a:t>
            </a:r>
          </a:p>
        </p:txBody>
      </p: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larger fuse would be likely to blow because it is rated for higher current</a:t>
            </a:r>
          </a:p>
          <a:p>
            <a:r>
              <a:rPr lang="en-US" smtClean="0"/>
              <a:t>B. The power supply ripple would greatly increase</a:t>
            </a:r>
          </a:p>
          <a:p>
            <a:r>
              <a:rPr lang="en-US" b="1" smtClean="0"/>
              <a:t>C. Excessive current could cause a fire</a:t>
            </a:r>
          </a:p>
          <a:p>
            <a:r>
              <a:rPr lang="en-US" smtClean="0"/>
              <a:t>D. All of these choices are correct</a:t>
            </a:r>
          </a:p>
          <a:p>
            <a:pPr lvl="1"/>
            <a:r>
              <a:rPr lang="en-US" smtClean="0"/>
              <a:t> T0A05 HRLM (3-12)</a:t>
            </a:r>
          </a:p>
        </p:txBody>
      </p:sp>
      <p:sp>
        <p:nvSpPr>
          <p:cNvPr id="1382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Why is it unwise to install a 20-ampere fuse in the place of a 5-ampere fuse?</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Resonance</a:t>
            </a:r>
          </a:p>
        </p:txBody>
      </p:sp>
      <p:sp>
        <p:nvSpPr>
          <p:cNvPr id="16386" name="Rectangle 5"/>
          <p:cNvSpPr>
            <a:spLocks noChangeArrowheads="1"/>
          </p:cNvSpPr>
          <p:nvPr/>
        </p:nvSpPr>
        <p:spPr bwMode="auto">
          <a:xfrm>
            <a:off x="685800" y="18288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t>A component’s reactance depends on frequency: </a:t>
            </a:r>
            <a:r>
              <a:rPr lang="en-US" sz="3200" i="1" dirty="0" smtClean="0"/>
              <a:t>X</a:t>
            </a:r>
            <a:r>
              <a:rPr lang="en-US" sz="3200" i="1" baseline="-25000" dirty="0" smtClean="0"/>
              <a:t>L</a:t>
            </a:r>
            <a:r>
              <a:rPr lang="en-US" sz="3200" dirty="0" smtClean="0"/>
              <a:t> increases with frequency while</a:t>
            </a:r>
            <a:r>
              <a:rPr lang="en-US" sz="3200" i="1" dirty="0" smtClean="0"/>
              <a:t> X</a:t>
            </a:r>
            <a:r>
              <a:rPr lang="en-US" sz="3200" i="1" baseline="-25000" dirty="0" smtClean="0"/>
              <a:t>C</a:t>
            </a:r>
            <a:r>
              <a:rPr lang="en-US" sz="3200" i="1" dirty="0" smtClean="0"/>
              <a:t> </a:t>
            </a:r>
            <a:r>
              <a:rPr lang="en-US" sz="3200" dirty="0" smtClean="0"/>
              <a:t>decreases.</a:t>
            </a:r>
          </a:p>
          <a:p>
            <a:pPr marL="342900" indent="-342900">
              <a:lnSpc>
                <a:spcPct val="90000"/>
              </a:lnSpc>
              <a:spcBef>
                <a:spcPct val="20000"/>
              </a:spcBef>
              <a:buFontTx/>
              <a:buChar char="•"/>
            </a:pPr>
            <a:r>
              <a:rPr lang="en-US" sz="3200" dirty="0" smtClean="0"/>
              <a:t>At the frequency for which a circuit’s </a:t>
            </a:r>
            <a:r>
              <a:rPr lang="en-US" sz="3200" i="1" dirty="0" smtClean="0"/>
              <a:t>X</a:t>
            </a:r>
            <a:r>
              <a:rPr lang="en-US" sz="3200" i="1" baseline="-25000" dirty="0" smtClean="0"/>
              <a:t>L</a:t>
            </a:r>
            <a:r>
              <a:rPr lang="en-US" sz="3200" dirty="0" smtClean="0"/>
              <a:t> and </a:t>
            </a:r>
            <a:r>
              <a:rPr lang="en-US" sz="3200" i="1" dirty="0" smtClean="0"/>
              <a:t>X</a:t>
            </a:r>
            <a:r>
              <a:rPr lang="en-US" sz="3200" i="1" baseline="-25000" dirty="0" smtClean="0"/>
              <a:t>C </a:t>
            </a:r>
            <a:r>
              <a:rPr lang="en-US" sz="3200" dirty="0" smtClean="0"/>
              <a:t>are equal, their effects cancel. This is the circuit’s </a:t>
            </a:r>
            <a:r>
              <a:rPr lang="en-US" sz="3200" i="1" dirty="0" smtClean="0"/>
              <a:t>resonant frequency.</a:t>
            </a:r>
          </a:p>
          <a:p>
            <a:pPr marL="342900" indent="-342900">
              <a:lnSpc>
                <a:spcPct val="90000"/>
              </a:lnSpc>
              <a:spcBef>
                <a:spcPct val="20000"/>
              </a:spcBef>
              <a:buFontTx/>
              <a:buChar char="•"/>
            </a:pPr>
            <a:r>
              <a:rPr lang="en-US" sz="3200" dirty="0" smtClean="0"/>
              <a:t>At </a:t>
            </a:r>
            <a:r>
              <a:rPr lang="en-US" sz="3200" i="1" dirty="0" smtClean="0"/>
              <a:t>resonance</a:t>
            </a:r>
            <a:r>
              <a:rPr lang="en-US" sz="3200" dirty="0" smtClean="0"/>
              <a:t>, a circuit has only resistance, which affects ac and dc current equally.</a:t>
            </a:r>
          </a:p>
        </p:txBody>
      </p: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514975" y="2219325"/>
            <a:ext cx="3086100" cy="358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Resonant or Tuned Circuit</a:t>
            </a:r>
            <a:endParaRPr lang="en-US" sz="4400" dirty="0"/>
          </a:p>
        </p:txBody>
      </p:sp>
      <p:sp>
        <p:nvSpPr>
          <p:cNvPr id="3" name="Rectangle 5"/>
          <p:cNvSpPr>
            <a:spLocks noChangeArrowheads="1"/>
          </p:cNvSpPr>
          <p:nvPr/>
        </p:nvSpPr>
        <p:spPr bwMode="auto">
          <a:xfrm>
            <a:off x="707065" y="1892596"/>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3200" dirty="0"/>
          </a:p>
        </p:txBody>
      </p:sp>
      <p:sp>
        <p:nvSpPr>
          <p:cNvPr id="4" name="Rectangle 5"/>
          <p:cNvSpPr>
            <a:spLocks noChangeArrowheads="1"/>
          </p:cNvSpPr>
          <p:nvPr/>
        </p:nvSpPr>
        <p:spPr bwMode="auto">
          <a:xfrm>
            <a:off x="838199" y="1981200"/>
            <a:ext cx="4619625"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t>Capacitors and inductors connected together create a </a:t>
            </a:r>
            <a:r>
              <a:rPr lang="en-US" sz="3200" i="1" dirty="0" smtClean="0"/>
              <a:t>tuned circuit</a:t>
            </a:r>
            <a:r>
              <a:rPr lang="en-US" sz="3200" dirty="0" smtClean="0"/>
              <a:t>.</a:t>
            </a:r>
          </a:p>
          <a:p>
            <a:pPr marL="800100" lvl="1" indent="-342900">
              <a:lnSpc>
                <a:spcPct val="90000"/>
              </a:lnSpc>
              <a:spcBef>
                <a:spcPct val="20000"/>
              </a:spcBef>
              <a:buFontTx/>
              <a:buChar char="•"/>
            </a:pPr>
            <a:r>
              <a:rPr lang="en-US" sz="2800" dirty="0" smtClean="0"/>
              <a:t>When X</a:t>
            </a:r>
            <a:r>
              <a:rPr lang="en-US" sz="2800" baseline="-25000" dirty="0" smtClean="0"/>
              <a:t>L </a:t>
            </a:r>
            <a:r>
              <a:rPr lang="en-US" sz="2800" dirty="0" smtClean="0"/>
              <a:t>and X</a:t>
            </a:r>
            <a:r>
              <a:rPr lang="en-US" sz="2800" baseline="-25000" dirty="0" smtClean="0"/>
              <a:t>C </a:t>
            </a:r>
            <a:r>
              <a:rPr lang="en-US" sz="2800" dirty="0" smtClean="0"/>
              <a:t> are equal, the circuit is </a:t>
            </a:r>
            <a:r>
              <a:rPr lang="en-US" sz="2800" i="1" dirty="0" smtClean="0"/>
              <a:t>resonant.</a:t>
            </a:r>
          </a:p>
          <a:p>
            <a:pPr marL="800100" lvl="1" indent="-342900">
              <a:lnSpc>
                <a:spcPct val="90000"/>
              </a:lnSpc>
              <a:spcBef>
                <a:spcPct val="20000"/>
              </a:spcBef>
              <a:buFontTx/>
              <a:buChar char="•"/>
            </a:pPr>
            <a:r>
              <a:rPr lang="en-US" sz="2800" dirty="0" smtClean="0"/>
              <a:t>If C or L are adjustable the resonant frequency can be varied or tuned.</a:t>
            </a:r>
          </a:p>
          <a:p>
            <a:pPr marL="342900" indent="-342900">
              <a:lnSpc>
                <a:spcPct val="90000"/>
              </a:lnSpc>
              <a:spcBef>
                <a:spcPct val="20000"/>
              </a:spcBef>
              <a:buFontTx/>
              <a:buChar char="•"/>
            </a:pPr>
            <a:endParaRPr lang="en-US" sz="3200" dirty="0"/>
          </a:p>
        </p:txBody>
      </p:sp>
      <p:grpSp>
        <p:nvGrpSpPr>
          <p:cNvPr id="6" name="Group 22"/>
          <p:cNvGrpSpPr>
            <a:grpSpLocks/>
          </p:cNvGrpSpPr>
          <p:nvPr/>
        </p:nvGrpSpPr>
        <p:grpSpPr bwMode="auto">
          <a:xfrm rot="10800000">
            <a:off x="6348616" y="3691184"/>
            <a:ext cx="1521709" cy="198192"/>
            <a:chOff x="3141" y="1413"/>
            <a:chExt cx="453" cy="59"/>
          </a:xfrm>
        </p:grpSpPr>
        <p:grpSp>
          <p:nvGrpSpPr>
            <p:cNvPr id="17" name="Group 23"/>
            <p:cNvGrpSpPr>
              <a:grpSpLocks/>
            </p:cNvGrpSpPr>
            <p:nvPr/>
          </p:nvGrpSpPr>
          <p:grpSpPr bwMode="auto">
            <a:xfrm>
              <a:off x="3235" y="1413"/>
              <a:ext cx="268" cy="59"/>
              <a:chOff x="2689" y="2353"/>
              <a:chExt cx="1022" cy="203"/>
            </a:xfrm>
          </p:grpSpPr>
          <p:sp>
            <p:nvSpPr>
              <p:cNvPr id="20" name="Arc 24"/>
              <p:cNvSpPr>
                <a:spLocks/>
              </p:cNvSpPr>
              <p:nvPr/>
            </p:nvSpPr>
            <p:spPr bwMode="auto">
              <a:xfrm rot="16200000" flipV="1">
                <a:off x="2752" y="2296"/>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21" name="Arc 25"/>
              <p:cNvSpPr>
                <a:spLocks/>
              </p:cNvSpPr>
              <p:nvPr/>
            </p:nvSpPr>
            <p:spPr bwMode="auto">
              <a:xfrm rot="16200000" flipV="1">
                <a:off x="3007" y="2296"/>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22" name="Arc 26"/>
              <p:cNvSpPr>
                <a:spLocks/>
              </p:cNvSpPr>
              <p:nvPr/>
            </p:nvSpPr>
            <p:spPr bwMode="auto">
              <a:xfrm rot="16200000" flipV="1">
                <a:off x="3262" y="2293"/>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23" name="Arc 27"/>
              <p:cNvSpPr>
                <a:spLocks/>
              </p:cNvSpPr>
              <p:nvPr/>
            </p:nvSpPr>
            <p:spPr bwMode="auto">
              <a:xfrm rot="16200000" flipV="1">
                <a:off x="3517" y="2290"/>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24" name="Line 28"/>
              <p:cNvSpPr>
                <a:spLocks noChangeShapeType="1"/>
              </p:cNvSpPr>
              <p:nvPr/>
            </p:nvSpPr>
            <p:spPr bwMode="auto">
              <a:xfrm>
                <a:off x="2691" y="2472"/>
                <a:ext cx="0" cy="84"/>
              </a:xfrm>
              <a:prstGeom prst="line">
                <a:avLst/>
              </a:prstGeom>
              <a:noFill/>
              <a:ln w="9525">
                <a:solidFill>
                  <a:schemeClr val="tx1"/>
                </a:solidFill>
                <a:round/>
                <a:headEnd/>
                <a:tailEnd/>
              </a:ln>
            </p:spPr>
            <p:txBody>
              <a:bodyPr wrap="none" anchor="ctr"/>
              <a:lstStyle/>
              <a:p>
                <a:endParaRPr lang="en-US"/>
              </a:p>
            </p:txBody>
          </p:sp>
          <p:sp>
            <p:nvSpPr>
              <p:cNvPr id="25" name="Line 29"/>
              <p:cNvSpPr>
                <a:spLocks noChangeShapeType="1"/>
              </p:cNvSpPr>
              <p:nvPr/>
            </p:nvSpPr>
            <p:spPr bwMode="auto">
              <a:xfrm>
                <a:off x="2946" y="2472"/>
                <a:ext cx="0" cy="84"/>
              </a:xfrm>
              <a:prstGeom prst="line">
                <a:avLst/>
              </a:prstGeom>
              <a:noFill/>
              <a:ln w="9525">
                <a:solidFill>
                  <a:schemeClr val="tx1"/>
                </a:solidFill>
                <a:round/>
                <a:headEnd/>
                <a:tailEnd/>
              </a:ln>
            </p:spPr>
            <p:txBody>
              <a:bodyPr wrap="none" anchor="ctr"/>
              <a:lstStyle/>
              <a:p>
                <a:endParaRPr lang="en-US"/>
              </a:p>
            </p:txBody>
          </p:sp>
          <p:sp>
            <p:nvSpPr>
              <p:cNvPr id="26" name="Line 30"/>
              <p:cNvSpPr>
                <a:spLocks noChangeShapeType="1"/>
              </p:cNvSpPr>
              <p:nvPr/>
            </p:nvSpPr>
            <p:spPr bwMode="auto">
              <a:xfrm>
                <a:off x="3201" y="2472"/>
                <a:ext cx="0" cy="84"/>
              </a:xfrm>
              <a:prstGeom prst="line">
                <a:avLst/>
              </a:prstGeom>
              <a:noFill/>
              <a:ln w="9525">
                <a:solidFill>
                  <a:schemeClr val="tx1"/>
                </a:solidFill>
                <a:round/>
                <a:headEnd/>
                <a:tailEnd/>
              </a:ln>
            </p:spPr>
            <p:txBody>
              <a:bodyPr wrap="none" anchor="ctr"/>
              <a:lstStyle/>
              <a:p>
                <a:endParaRPr lang="en-US"/>
              </a:p>
            </p:txBody>
          </p:sp>
          <p:sp>
            <p:nvSpPr>
              <p:cNvPr id="27" name="Line 31"/>
              <p:cNvSpPr>
                <a:spLocks noChangeShapeType="1"/>
              </p:cNvSpPr>
              <p:nvPr/>
            </p:nvSpPr>
            <p:spPr bwMode="auto">
              <a:xfrm>
                <a:off x="3456" y="2472"/>
                <a:ext cx="0" cy="84"/>
              </a:xfrm>
              <a:prstGeom prst="line">
                <a:avLst/>
              </a:prstGeom>
              <a:noFill/>
              <a:ln w="9525">
                <a:solidFill>
                  <a:schemeClr val="tx1"/>
                </a:solidFill>
                <a:round/>
                <a:headEnd/>
                <a:tailEnd/>
              </a:ln>
            </p:spPr>
            <p:txBody>
              <a:bodyPr wrap="none" anchor="ctr"/>
              <a:lstStyle/>
              <a:p>
                <a:endParaRPr lang="en-US"/>
              </a:p>
            </p:txBody>
          </p:sp>
          <p:sp>
            <p:nvSpPr>
              <p:cNvPr id="28" name="Line 32"/>
              <p:cNvSpPr>
                <a:spLocks noChangeShapeType="1"/>
              </p:cNvSpPr>
              <p:nvPr/>
            </p:nvSpPr>
            <p:spPr bwMode="auto">
              <a:xfrm>
                <a:off x="3711" y="2472"/>
                <a:ext cx="0" cy="84"/>
              </a:xfrm>
              <a:prstGeom prst="line">
                <a:avLst/>
              </a:prstGeom>
              <a:noFill/>
              <a:ln w="9525">
                <a:solidFill>
                  <a:schemeClr val="tx1"/>
                </a:solidFill>
                <a:round/>
                <a:headEnd/>
                <a:tailEnd/>
              </a:ln>
            </p:spPr>
            <p:txBody>
              <a:bodyPr wrap="none" anchor="ctr"/>
              <a:lstStyle/>
              <a:p>
                <a:endParaRPr lang="en-US"/>
              </a:p>
            </p:txBody>
          </p:sp>
        </p:grpSp>
        <p:sp>
          <p:nvSpPr>
            <p:cNvPr id="18" name="Line 33"/>
            <p:cNvSpPr>
              <a:spLocks noChangeShapeType="1"/>
            </p:cNvSpPr>
            <p:nvPr/>
          </p:nvSpPr>
          <p:spPr bwMode="auto">
            <a:xfrm flipH="1">
              <a:off x="3141" y="1469"/>
              <a:ext cx="96" cy="0"/>
            </a:xfrm>
            <a:prstGeom prst="line">
              <a:avLst/>
            </a:prstGeom>
            <a:noFill/>
            <a:ln w="9525">
              <a:solidFill>
                <a:schemeClr val="tx1"/>
              </a:solidFill>
              <a:round/>
              <a:headEnd/>
              <a:tailEnd/>
            </a:ln>
          </p:spPr>
          <p:txBody>
            <a:bodyPr wrap="none" anchor="ctr"/>
            <a:lstStyle/>
            <a:p>
              <a:endParaRPr lang="en-US"/>
            </a:p>
          </p:txBody>
        </p:sp>
        <p:sp>
          <p:nvSpPr>
            <p:cNvPr id="19" name="Line 34"/>
            <p:cNvSpPr>
              <a:spLocks noChangeShapeType="1"/>
            </p:cNvSpPr>
            <p:nvPr/>
          </p:nvSpPr>
          <p:spPr bwMode="auto">
            <a:xfrm flipH="1">
              <a:off x="3498" y="1472"/>
              <a:ext cx="96" cy="0"/>
            </a:xfrm>
            <a:prstGeom prst="line">
              <a:avLst/>
            </a:prstGeom>
            <a:noFill/>
            <a:ln w="9525">
              <a:solidFill>
                <a:schemeClr val="tx1"/>
              </a:solidFill>
              <a:round/>
              <a:headEnd/>
              <a:tailEnd/>
            </a:ln>
          </p:spPr>
          <p:txBody>
            <a:bodyPr wrap="none" anchor="ctr"/>
            <a:lstStyle/>
            <a:p>
              <a:endParaRPr lang="en-US"/>
            </a:p>
          </p:txBody>
        </p:sp>
      </p:grpSp>
      <p:grpSp>
        <p:nvGrpSpPr>
          <p:cNvPr id="7" name="Group 35"/>
          <p:cNvGrpSpPr>
            <a:grpSpLocks/>
          </p:cNvGrpSpPr>
          <p:nvPr/>
        </p:nvGrpSpPr>
        <p:grpSpPr bwMode="auto">
          <a:xfrm rot="10800000">
            <a:off x="6704689" y="2682875"/>
            <a:ext cx="833077" cy="624809"/>
            <a:chOff x="2832" y="672"/>
            <a:chExt cx="384" cy="288"/>
          </a:xfrm>
        </p:grpSpPr>
        <p:grpSp>
          <p:nvGrpSpPr>
            <p:cNvPr id="12" name="Group 36"/>
            <p:cNvGrpSpPr>
              <a:grpSpLocks/>
            </p:cNvGrpSpPr>
            <p:nvPr/>
          </p:nvGrpSpPr>
          <p:grpSpPr bwMode="auto">
            <a:xfrm>
              <a:off x="2976" y="672"/>
              <a:ext cx="96" cy="288"/>
              <a:chOff x="2960" y="708"/>
              <a:chExt cx="68" cy="252"/>
            </a:xfrm>
          </p:grpSpPr>
          <p:sp>
            <p:nvSpPr>
              <p:cNvPr id="15" name="Line 37"/>
              <p:cNvSpPr>
                <a:spLocks noChangeShapeType="1"/>
              </p:cNvSpPr>
              <p:nvPr/>
            </p:nvSpPr>
            <p:spPr bwMode="auto">
              <a:xfrm>
                <a:off x="2960" y="708"/>
                <a:ext cx="0" cy="252"/>
              </a:xfrm>
              <a:prstGeom prst="line">
                <a:avLst/>
              </a:prstGeom>
              <a:noFill/>
              <a:ln w="28575">
                <a:solidFill>
                  <a:schemeClr val="tx1"/>
                </a:solidFill>
                <a:round/>
                <a:headEnd/>
                <a:tailEnd/>
              </a:ln>
            </p:spPr>
            <p:txBody>
              <a:bodyPr wrap="none" anchor="ctr"/>
              <a:lstStyle/>
              <a:p>
                <a:endParaRPr lang="en-US"/>
              </a:p>
            </p:txBody>
          </p:sp>
          <p:sp>
            <p:nvSpPr>
              <p:cNvPr id="16" name="Line 38"/>
              <p:cNvSpPr>
                <a:spLocks noChangeShapeType="1"/>
              </p:cNvSpPr>
              <p:nvPr/>
            </p:nvSpPr>
            <p:spPr bwMode="auto">
              <a:xfrm>
                <a:off x="3028" y="708"/>
                <a:ext cx="0" cy="252"/>
              </a:xfrm>
              <a:prstGeom prst="line">
                <a:avLst/>
              </a:prstGeom>
              <a:noFill/>
              <a:ln w="28575">
                <a:solidFill>
                  <a:schemeClr val="tx1"/>
                </a:solidFill>
                <a:round/>
                <a:headEnd/>
                <a:tailEnd/>
              </a:ln>
            </p:spPr>
            <p:txBody>
              <a:bodyPr wrap="none" anchor="ctr"/>
              <a:lstStyle/>
              <a:p>
                <a:endParaRPr lang="en-US"/>
              </a:p>
            </p:txBody>
          </p:sp>
        </p:grpSp>
        <p:sp>
          <p:nvSpPr>
            <p:cNvPr id="13" name="Line 39"/>
            <p:cNvSpPr>
              <a:spLocks noChangeShapeType="1"/>
            </p:cNvSpPr>
            <p:nvPr/>
          </p:nvSpPr>
          <p:spPr bwMode="auto">
            <a:xfrm>
              <a:off x="3072" y="816"/>
              <a:ext cx="144" cy="0"/>
            </a:xfrm>
            <a:prstGeom prst="line">
              <a:avLst/>
            </a:prstGeom>
            <a:noFill/>
            <a:ln w="9525">
              <a:solidFill>
                <a:schemeClr val="tx1"/>
              </a:solidFill>
              <a:round/>
              <a:headEnd/>
              <a:tailEnd/>
            </a:ln>
          </p:spPr>
          <p:txBody>
            <a:bodyPr wrap="none" anchor="ctr"/>
            <a:lstStyle/>
            <a:p>
              <a:endParaRPr lang="en-US"/>
            </a:p>
          </p:txBody>
        </p:sp>
        <p:sp>
          <p:nvSpPr>
            <p:cNvPr id="14" name="Line 40"/>
            <p:cNvSpPr>
              <a:spLocks noChangeShapeType="1"/>
            </p:cNvSpPr>
            <p:nvPr/>
          </p:nvSpPr>
          <p:spPr bwMode="auto">
            <a:xfrm>
              <a:off x="2832" y="816"/>
              <a:ext cx="144" cy="0"/>
            </a:xfrm>
            <a:prstGeom prst="line">
              <a:avLst/>
            </a:prstGeom>
            <a:noFill/>
            <a:ln w="9525">
              <a:solidFill>
                <a:schemeClr val="tx1"/>
              </a:solidFill>
              <a:round/>
              <a:headEnd/>
              <a:tailEnd/>
            </a:ln>
          </p:spPr>
          <p:txBody>
            <a:bodyPr wrap="none" anchor="ctr"/>
            <a:lstStyle/>
            <a:p>
              <a:endParaRPr lang="en-US"/>
            </a:p>
          </p:txBody>
        </p:sp>
      </p:grpSp>
      <p:sp>
        <p:nvSpPr>
          <p:cNvPr id="8" name="Freeform 41"/>
          <p:cNvSpPr>
            <a:spLocks/>
          </p:cNvSpPr>
          <p:nvPr/>
        </p:nvSpPr>
        <p:spPr bwMode="auto">
          <a:xfrm rot="16200000">
            <a:off x="6212459" y="3128410"/>
            <a:ext cx="695571" cy="429975"/>
          </a:xfrm>
          <a:custGeom>
            <a:avLst/>
            <a:gdLst>
              <a:gd name="T0" fmla="*/ 208 w 208"/>
              <a:gd name="T1" fmla="*/ 128 h 80"/>
              <a:gd name="T2" fmla="*/ 208 w 208"/>
              <a:gd name="T3" fmla="*/ 0 h 80"/>
              <a:gd name="T4" fmla="*/ 0 w 208"/>
              <a:gd name="T5" fmla="*/ 0 h 80"/>
              <a:gd name="T6" fmla="*/ 0 60000 65536"/>
              <a:gd name="T7" fmla="*/ 0 60000 65536"/>
              <a:gd name="T8" fmla="*/ 0 60000 65536"/>
              <a:gd name="T9" fmla="*/ 0 w 208"/>
              <a:gd name="T10" fmla="*/ 0 h 80"/>
              <a:gd name="T11" fmla="*/ 208 w 208"/>
              <a:gd name="T12" fmla="*/ 80 h 80"/>
            </a:gdLst>
            <a:ahLst/>
            <a:cxnLst>
              <a:cxn ang="T6">
                <a:pos x="T0" y="T1"/>
              </a:cxn>
              <a:cxn ang="T7">
                <a:pos x="T2" y="T3"/>
              </a:cxn>
              <a:cxn ang="T8">
                <a:pos x="T4" y="T5"/>
              </a:cxn>
            </a:cxnLst>
            <a:rect l="T9" t="T10" r="T11" b="T12"/>
            <a:pathLst>
              <a:path w="208" h="80">
                <a:moveTo>
                  <a:pt x="208" y="80"/>
                </a:moveTo>
                <a:lnTo>
                  <a:pt x="208" y="0"/>
                </a:lnTo>
                <a:lnTo>
                  <a:pt x="0" y="0"/>
                </a:lnTo>
              </a:path>
            </a:pathLst>
          </a:custGeom>
          <a:noFill/>
          <a:ln w="9525">
            <a:solidFill>
              <a:schemeClr val="tx1"/>
            </a:solidFill>
            <a:round/>
            <a:headEnd/>
            <a:tailEnd/>
          </a:ln>
        </p:spPr>
        <p:txBody>
          <a:bodyPr wrap="none" anchor="ctr"/>
          <a:lstStyle/>
          <a:p>
            <a:endParaRPr lang="en-US"/>
          </a:p>
        </p:txBody>
      </p:sp>
      <p:sp>
        <p:nvSpPr>
          <p:cNvPr id="9" name="Freeform 42"/>
          <p:cNvSpPr>
            <a:spLocks/>
          </p:cNvSpPr>
          <p:nvPr/>
        </p:nvSpPr>
        <p:spPr bwMode="auto">
          <a:xfrm rot="16200000" flipV="1">
            <a:off x="7300832" y="3128410"/>
            <a:ext cx="695571" cy="429975"/>
          </a:xfrm>
          <a:custGeom>
            <a:avLst/>
            <a:gdLst>
              <a:gd name="T0" fmla="*/ 208 w 208"/>
              <a:gd name="T1" fmla="*/ 128 h 80"/>
              <a:gd name="T2" fmla="*/ 208 w 208"/>
              <a:gd name="T3" fmla="*/ 0 h 80"/>
              <a:gd name="T4" fmla="*/ 0 w 208"/>
              <a:gd name="T5" fmla="*/ 0 h 80"/>
              <a:gd name="T6" fmla="*/ 0 60000 65536"/>
              <a:gd name="T7" fmla="*/ 0 60000 65536"/>
              <a:gd name="T8" fmla="*/ 0 60000 65536"/>
              <a:gd name="T9" fmla="*/ 0 w 208"/>
              <a:gd name="T10" fmla="*/ 0 h 80"/>
              <a:gd name="T11" fmla="*/ 208 w 208"/>
              <a:gd name="T12" fmla="*/ 80 h 80"/>
            </a:gdLst>
            <a:ahLst/>
            <a:cxnLst>
              <a:cxn ang="T6">
                <a:pos x="T0" y="T1"/>
              </a:cxn>
              <a:cxn ang="T7">
                <a:pos x="T2" y="T3"/>
              </a:cxn>
              <a:cxn ang="T8">
                <a:pos x="T4" y="T5"/>
              </a:cxn>
            </a:cxnLst>
            <a:rect l="T9" t="T10" r="T11" b="T12"/>
            <a:pathLst>
              <a:path w="208" h="80">
                <a:moveTo>
                  <a:pt x="208" y="80"/>
                </a:moveTo>
                <a:lnTo>
                  <a:pt x="208" y="0"/>
                </a:lnTo>
                <a:lnTo>
                  <a:pt x="0" y="0"/>
                </a:lnTo>
              </a:path>
            </a:pathLst>
          </a:custGeom>
          <a:noFill/>
          <a:ln w="9525">
            <a:solidFill>
              <a:schemeClr val="tx1"/>
            </a:solidFill>
            <a:round/>
            <a:headEnd/>
            <a:tailEnd/>
          </a:ln>
        </p:spPr>
        <p:txBody>
          <a:bodyPr wrap="none" anchor="ctr"/>
          <a:lstStyle/>
          <a:p>
            <a:endParaRPr lang="en-US"/>
          </a:p>
        </p:txBody>
      </p:sp>
      <p:sp>
        <p:nvSpPr>
          <p:cNvPr id="10" name="Oval 43"/>
          <p:cNvSpPr>
            <a:spLocks noChangeArrowheads="1"/>
          </p:cNvSpPr>
          <p:nvPr/>
        </p:nvSpPr>
        <p:spPr bwMode="auto">
          <a:xfrm rot="16200000">
            <a:off x="6257918" y="3617282"/>
            <a:ext cx="161241" cy="161241"/>
          </a:xfrm>
          <a:prstGeom prst="ellipse">
            <a:avLst/>
          </a:prstGeom>
          <a:solidFill>
            <a:schemeClr val="tx1"/>
          </a:solidFill>
          <a:ln w="9525">
            <a:solidFill>
              <a:schemeClr val="tx1"/>
            </a:solidFill>
            <a:round/>
            <a:headEnd/>
            <a:tailEnd/>
          </a:ln>
        </p:spPr>
        <p:txBody>
          <a:bodyPr wrap="none" anchor="ctr"/>
          <a:lstStyle/>
          <a:p>
            <a:endParaRPr lang="en-US"/>
          </a:p>
        </p:txBody>
      </p:sp>
      <p:sp>
        <p:nvSpPr>
          <p:cNvPr id="11" name="Oval 44"/>
          <p:cNvSpPr>
            <a:spLocks noChangeArrowheads="1"/>
          </p:cNvSpPr>
          <p:nvPr/>
        </p:nvSpPr>
        <p:spPr bwMode="auto">
          <a:xfrm rot="16200000">
            <a:off x="7776267" y="3630719"/>
            <a:ext cx="161241" cy="161241"/>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30" name="Group 22"/>
          <p:cNvGrpSpPr>
            <a:grpSpLocks/>
          </p:cNvGrpSpPr>
          <p:nvPr/>
        </p:nvGrpSpPr>
        <p:grpSpPr bwMode="auto">
          <a:xfrm rot="10800000">
            <a:off x="6034291" y="4672259"/>
            <a:ext cx="1521709" cy="198192"/>
            <a:chOff x="3141" y="1413"/>
            <a:chExt cx="453" cy="59"/>
          </a:xfrm>
        </p:grpSpPr>
        <p:grpSp>
          <p:nvGrpSpPr>
            <p:cNvPr id="31" name="Group 23"/>
            <p:cNvGrpSpPr>
              <a:grpSpLocks/>
            </p:cNvGrpSpPr>
            <p:nvPr/>
          </p:nvGrpSpPr>
          <p:grpSpPr bwMode="auto">
            <a:xfrm>
              <a:off x="3235" y="1413"/>
              <a:ext cx="268" cy="59"/>
              <a:chOff x="2689" y="2353"/>
              <a:chExt cx="1022" cy="203"/>
            </a:xfrm>
          </p:grpSpPr>
          <p:sp>
            <p:nvSpPr>
              <p:cNvPr id="34" name="Arc 24"/>
              <p:cNvSpPr>
                <a:spLocks/>
              </p:cNvSpPr>
              <p:nvPr/>
            </p:nvSpPr>
            <p:spPr bwMode="auto">
              <a:xfrm rot="16200000" flipV="1">
                <a:off x="2752" y="2296"/>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35" name="Arc 25"/>
              <p:cNvSpPr>
                <a:spLocks/>
              </p:cNvSpPr>
              <p:nvPr/>
            </p:nvSpPr>
            <p:spPr bwMode="auto">
              <a:xfrm rot="16200000" flipV="1">
                <a:off x="3007" y="2296"/>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36" name="Arc 26"/>
              <p:cNvSpPr>
                <a:spLocks/>
              </p:cNvSpPr>
              <p:nvPr/>
            </p:nvSpPr>
            <p:spPr bwMode="auto">
              <a:xfrm rot="16200000" flipV="1">
                <a:off x="3262" y="2293"/>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37" name="Arc 27"/>
              <p:cNvSpPr>
                <a:spLocks/>
              </p:cNvSpPr>
              <p:nvPr/>
            </p:nvSpPr>
            <p:spPr bwMode="auto">
              <a:xfrm rot="16200000" flipV="1">
                <a:off x="3517" y="2290"/>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38" name="Line 28"/>
              <p:cNvSpPr>
                <a:spLocks noChangeShapeType="1"/>
              </p:cNvSpPr>
              <p:nvPr/>
            </p:nvSpPr>
            <p:spPr bwMode="auto">
              <a:xfrm>
                <a:off x="2691" y="2472"/>
                <a:ext cx="0" cy="84"/>
              </a:xfrm>
              <a:prstGeom prst="line">
                <a:avLst/>
              </a:prstGeom>
              <a:noFill/>
              <a:ln w="9525">
                <a:solidFill>
                  <a:schemeClr val="tx1"/>
                </a:solidFill>
                <a:round/>
                <a:headEnd/>
                <a:tailEnd/>
              </a:ln>
            </p:spPr>
            <p:txBody>
              <a:bodyPr wrap="none" anchor="ctr"/>
              <a:lstStyle/>
              <a:p>
                <a:endParaRPr lang="en-US"/>
              </a:p>
            </p:txBody>
          </p:sp>
          <p:sp>
            <p:nvSpPr>
              <p:cNvPr id="39" name="Line 29"/>
              <p:cNvSpPr>
                <a:spLocks noChangeShapeType="1"/>
              </p:cNvSpPr>
              <p:nvPr/>
            </p:nvSpPr>
            <p:spPr bwMode="auto">
              <a:xfrm>
                <a:off x="2946" y="2472"/>
                <a:ext cx="0" cy="84"/>
              </a:xfrm>
              <a:prstGeom prst="line">
                <a:avLst/>
              </a:prstGeom>
              <a:noFill/>
              <a:ln w="9525">
                <a:solidFill>
                  <a:schemeClr val="tx1"/>
                </a:solidFill>
                <a:round/>
                <a:headEnd/>
                <a:tailEnd/>
              </a:ln>
            </p:spPr>
            <p:txBody>
              <a:bodyPr wrap="none" anchor="ctr"/>
              <a:lstStyle/>
              <a:p>
                <a:endParaRPr lang="en-US"/>
              </a:p>
            </p:txBody>
          </p:sp>
          <p:sp>
            <p:nvSpPr>
              <p:cNvPr id="40" name="Line 30"/>
              <p:cNvSpPr>
                <a:spLocks noChangeShapeType="1"/>
              </p:cNvSpPr>
              <p:nvPr/>
            </p:nvSpPr>
            <p:spPr bwMode="auto">
              <a:xfrm>
                <a:off x="3201" y="2472"/>
                <a:ext cx="0" cy="84"/>
              </a:xfrm>
              <a:prstGeom prst="line">
                <a:avLst/>
              </a:prstGeom>
              <a:noFill/>
              <a:ln w="9525">
                <a:solidFill>
                  <a:schemeClr val="tx1"/>
                </a:solidFill>
                <a:round/>
                <a:headEnd/>
                <a:tailEnd/>
              </a:ln>
            </p:spPr>
            <p:txBody>
              <a:bodyPr wrap="none" anchor="ctr"/>
              <a:lstStyle/>
              <a:p>
                <a:endParaRPr lang="en-US"/>
              </a:p>
            </p:txBody>
          </p:sp>
          <p:sp>
            <p:nvSpPr>
              <p:cNvPr id="41" name="Line 31"/>
              <p:cNvSpPr>
                <a:spLocks noChangeShapeType="1"/>
              </p:cNvSpPr>
              <p:nvPr/>
            </p:nvSpPr>
            <p:spPr bwMode="auto">
              <a:xfrm>
                <a:off x="3456" y="2472"/>
                <a:ext cx="0" cy="84"/>
              </a:xfrm>
              <a:prstGeom prst="line">
                <a:avLst/>
              </a:prstGeom>
              <a:noFill/>
              <a:ln w="9525">
                <a:solidFill>
                  <a:schemeClr val="tx1"/>
                </a:solidFill>
                <a:round/>
                <a:headEnd/>
                <a:tailEnd/>
              </a:ln>
            </p:spPr>
            <p:txBody>
              <a:bodyPr wrap="none" anchor="ctr"/>
              <a:lstStyle/>
              <a:p>
                <a:endParaRPr lang="en-US"/>
              </a:p>
            </p:txBody>
          </p:sp>
          <p:sp>
            <p:nvSpPr>
              <p:cNvPr id="42" name="Line 32"/>
              <p:cNvSpPr>
                <a:spLocks noChangeShapeType="1"/>
              </p:cNvSpPr>
              <p:nvPr/>
            </p:nvSpPr>
            <p:spPr bwMode="auto">
              <a:xfrm>
                <a:off x="3711" y="2472"/>
                <a:ext cx="0" cy="84"/>
              </a:xfrm>
              <a:prstGeom prst="line">
                <a:avLst/>
              </a:prstGeom>
              <a:noFill/>
              <a:ln w="9525">
                <a:solidFill>
                  <a:schemeClr val="tx1"/>
                </a:solidFill>
                <a:round/>
                <a:headEnd/>
                <a:tailEnd/>
              </a:ln>
            </p:spPr>
            <p:txBody>
              <a:bodyPr wrap="none" anchor="ctr"/>
              <a:lstStyle/>
              <a:p>
                <a:endParaRPr lang="en-US"/>
              </a:p>
            </p:txBody>
          </p:sp>
        </p:grpSp>
        <p:sp>
          <p:nvSpPr>
            <p:cNvPr id="32" name="Line 33"/>
            <p:cNvSpPr>
              <a:spLocks noChangeShapeType="1"/>
            </p:cNvSpPr>
            <p:nvPr/>
          </p:nvSpPr>
          <p:spPr bwMode="auto">
            <a:xfrm flipH="1">
              <a:off x="3141" y="1469"/>
              <a:ext cx="96" cy="0"/>
            </a:xfrm>
            <a:prstGeom prst="line">
              <a:avLst/>
            </a:prstGeom>
            <a:noFill/>
            <a:ln w="9525">
              <a:solidFill>
                <a:schemeClr val="tx1"/>
              </a:solidFill>
              <a:round/>
              <a:headEnd/>
              <a:tailEnd/>
            </a:ln>
          </p:spPr>
          <p:txBody>
            <a:bodyPr wrap="none" anchor="ctr"/>
            <a:lstStyle/>
            <a:p>
              <a:endParaRPr lang="en-US"/>
            </a:p>
          </p:txBody>
        </p:sp>
        <p:sp>
          <p:nvSpPr>
            <p:cNvPr id="33" name="Line 34"/>
            <p:cNvSpPr>
              <a:spLocks noChangeShapeType="1"/>
            </p:cNvSpPr>
            <p:nvPr/>
          </p:nvSpPr>
          <p:spPr bwMode="auto">
            <a:xfrm flipH="1">
              <a:off x="3498" y="1472"/>
              <a:ext cx="96" cy="0"/>
            </a:xfrm>
            <a:prstGeom prst="line">
              <a:avLst/>
            </a:prstGeom>
            <a:noFill/>
            <a:ln w="9525">
              <a:solidFill>
                <a:schemeClr val="tx1"/>
              </a:solidFill>
              <a:round/>
              <a:headEnd/>
              <a:tailEnd/>
            </a:ln>
          </p:spPr>
          <p:txBody>
            <a:bodyPr wrap="none" anchor="ctr"/>
            <a:lstStyle/>
            <a:p>
              <a:endParaRPr lang="en-US"/>
            </a:p>
          </p:txBody>
        </p:sp>
      </p:grpSp>
      <p:grpSp>
        <p:nvGrpSpPr>
          <p:cNvPr id="43" name="Group 35"/>
          <p:cNvGrpSpPr>
            <a:grpSpLocks/>
          </p:cNvGrpSpPr>
          <p:nvPr/>
        </p:nvGrpSpPr>
        <p:grpSpPr bwMode="auto">
          <a:xfrm rot="10800000">
            <a:off x="7485739" y="4368800"/>
            <a:ext cx="833077" cy="624809"/>
            <a:chOff x="2832" y="672"/>
            <a:chExt cx="384" cy="288"/>
          </a:xfrm>
        </p:grpSpPr>
        <p:grpSp>
          <p:nvGrpSpPr>
            <p:cNvPr id="44" name="Group 36"/>
            <p:cNvGrpSpPr>
              <a:grpSpLocks/>
            </p:cNvGrpSpPr>
            <p:nvPr/>
          </p:nvGrpSpPr>
          <p:grpSpPr bwMode="auto">
            <a:xfrm>
              <a:off x="2976" y="672"/>
              <a:ext cx="96" cy="288"/>
              <a:chOff x="2960" y="708"/>
              <a:chExt cx="68" cy="252"/>
            </a:xfrm>
          </p:grpSpPr>
          <p:sp>
            <p:nvSpPr>
              <p:cNvPr id="47" name="Line 37"/>
              <p:cNvSpPr>
                <a:spLocks noChangeShapeType="1"/>
              </p:cNvSpPr>
              <p:nvPr/>
            </p:nvSpPr>
            <p:spPr bwMode="auto">
              <a:xfrm>
                <a:off x="2960" y="708"/>
                <a:ext cx="0" cy="252"/>
              </a:xfrm>
              <a:prstGeom prst="line">
                <a:avLst/>
              </a:prstGeom>
              <a:noFill/>
              <a:ln w="28575">
                <a:solidFill>
                  <a:schemeClr val="tx1"/>
                </a:solidFill>
                <a:round/>
                <a:headEnd/>
                <a:tailEnd/>
              </a:ln>
            </p:spPr>
            <p:txBody>
              <a:bodyPr wrap="none" anchor="ctr"/>
              <a:lstStyle/>
              <a:p>
                <a:endParaRPr lang="en-US"/>
              </a:p>
            </p:txBody>
          </p:sp>
          <p:sp>
            <p:nvSpPr>
              <p:cNvPr id="48" name="Line 38"/>
              <p:cNvSpPr>
                <a:spLocks noChangeShapeType="1"/>
              </p:cNvSpPr>
              <p:nvPr/>
            </p:nvSpPr>
            <p:spPr bwMode="auto">
              <a:xfrm>
                <a:off x="3028" y="708"/>
                <a:ext cx="0" cy="252"/>
              </a:xfrm>
              <a:prstGeom prst="line">
                <a:avLst/>
              </a:prstGeom>
              <a:noFill/>
              <a:ln w="28575">
                <a:solidFill>
                  <a:schemeClr val="tx1"/>
                </a:solidFill>
                <a:round/>
                <a:headEnd/>
                <a:tailEnd/>
              </a:ln>
            </p:spPr>
            <p:txBody>
              <a:bodyPr wrap="none" anchor="ctr"/>
              <a:lstStyle/>
              <a:p>
                <a:endParaRPr lang="en-US"/>
              </a:p>
            </p:txBody>
          </p:sp>
        </p:grpSp>
        <p:sp>
          <p:nvSpPr>
            <p:cNvPr id="45" name="Line 39"/>
            <p:cNvSpPr>
              <a:spLocks noChangeShapeType="1"/>
            </p:cNvSpPr>
            <p:nvPr/>
          </p:nvSpPr>
          <p:spPr bwMode="auto">
            <a:xfrm>
              <a:off x="3072" y="816"/>
              <a:ext cx="144" cy="0"/>
            </a:xfrm>
            <a:prstGeom prst="line">
              <a:avLst/>
            </a:prstGeom>
            <a:noFill/>
            <a:ln w="9525">
              <a:solidFill>
                <a:schemeClr val="tx1"/>
              </a:solidFill>
              <a:round/>
              <a:headEnd/>
              <a:tailEnd/>
            </a:ln>
          </p:spPr>
          <p:txBody>
            <a:bodyPr wrap="none" anchor="ctr"/>
            <a:lstStyle/>
            <a:p>
              <a:endParaRPr lang="en-US"/>
            </a:p>
          </p:txBody>
        </p:sp>
        <p:sp>
          <p:nvSpPr>
            <p:cNvPr id="46" name="Line 40"/>
            <p:cNvSpPr>
              <a:spLocks noChangeShapeType="1"/>
            </p:cNvSpPr>
            <p:nvPr/>
          </p:nvSpPr>
          <p:spPr bwMode="auto">
            <a:xfrm>
              <a:off x="2832" y="816"/>
              <a:ext cx="144" cy="0"/>
            </a:xfrm>
            <a:prstGeom prst="line">
              <a:avLst/>
            </a:prstGeom>
            <a:noFill/>
            <a:ln w="9525">
              <a:solidFill>
                <a:schemeClr val="tx1"/>
              </a:solidFill>
              <a:round/>
              <a:headEnd/>
              <a:tailEnd/>
            </a:ln>
          </p:spPr>
          <p:txBody>
            <a:bodyPr wrap="none" anchor="ctr"/>
            <a:lstStyle/>
            <a:p>
              <a:endParaRPr lang="en-US"/>
            </a:p>
          </p:txBody>
        </p:sp>
      </p:grpSp>
      <p:cxnSp>
        <p:nvCxnSpPr>
          <p:cNvPr id="50" name="Straight Connector 49"/>
          <p:cNvCxnSpPr>
            <a:stCxn id="11" idx="4"/>
          </p:cNvCxnSpPr>
          <p:nvPr/>
        </p:nvCxnSpPr>
        <p:spPr>
          <a:xfrm>
            <a:off x="7937508" y="3711339"/>
            <a:ext cx="396867" cy="3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861058" y="3701814"/>
            <a:ext cx="396867" cy="3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Footer Placeholder 48"/>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Semiconductor Components</a:t>
            </a:r>
            <a:endParaRPr lang="en-US" sz="4400" dirty="0"/>
          </a:p>
        </p:txBody>
      </p:sp>
      <p:sp>
        <p:nvSpPr>
          <p:cNvPr id="16386" name="Rectangle 5"/>
          <p:cNvSpPr>
            <a:spLocks noChangeArrowheads="1"/>
          </p:cNvSpPr>
          <p:nvPr/>
        </p:nvSpPr>
        <p:spPr bwMode="auto">
          <a:xfrm>
            <a:off x="663498" y="1806497"/>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t>Made of material like silicon that are “OK” conductors but not as good as metals.</a:t>
            </a:r>
          </a:p>
          <a:p>
            <a:pPr marL="342900" indent="-342900">
              <a:lnSpc>
                <a:spcPct val="90000"/>
              </a:lnSpc>
              <a:spcBef>
                <a:spcPct val="20000"/>
              </a:spcBef>
              <a:buFontTx/>
              <a:buChar char="•"/>
            </a:pPr>
            <a:r>
              <a:rPr lang="en-US" sz="3200" dirty="0" smtClean="0"/>
              <a:t>Impurities added to semiconductors create material with more than usual electrons (</a:t>
            </a:r>
            <a:r>
              <a:rPr lang="en-US" sz="3200" i="1" dirty="0" smtClean="0"/>
              <a:t>N-type) </a:t>
            </a:r>
            <a:r>
              <a:rPr lang="en-US" sz="3200" dirty="0" smtClean="0"/>
              <a:t>and fewer than usual (</a:t>
            </a:r>
            <a:r>
              <a:rPr lang="en-US" sz="3200" i="1" dirty="0" smtClean="0"/>
              <a:t>P-type</a:t>
            </a:r>
            <a:r>
              <a:rPr lang="en-US" sz="3200" dirty="0" smtClean="0"/>
              <a:t>) electrons.</a:t>
            </a:r>
          </a:p>
          <a:p>
            <a:pPr marL="342900" indent="-342900">
              <a:lnSpc>
                <a:spcPct val="90000"/>
              </a:lnSpc>
              <a:spcBef>
                <a:spcPct val="20000"/>
              </a:spcBef>
              <a:buFontTx/>
              <a:buChar char="•"/>
            </a:pPr>
            <a:r>
              <a:rPr lang="en-US" sz="3200" dirty="0" smtClean="0"/>
              <a:t>Structures of N and P material can control current flow through the semiconductor.</a:t>
            </a:r>
          </a:p>
          <a:p>
            <a:pPr marL="342900" indent="-342900">
              <a:lnSpc>
                <a:spcPct val="90000"/>
              </a:lnSpc>
              <a:spcBef>
                <a:spcPct val="20000"/>
              </a:spcBef>
              <a:buFontTx/>
              <a:buChar char="•"/>
            </a:pPr>
            <a:endParaRPr lang="en-US" sz="3200" dirty="0" smtClean="0"/>
          </a:p>
          <a:p>
            <a:pPr marL="342900" indent="-342900">
              <a:lnSpc>
                <a:spcPct val="90000"/>
              </a:lnSpc>
              <a:spcBef>
                <a:spcPct val="20000"/>
              </a:spcBef>
            </a:pPr>
            <a:endParaRPr lang="en-US" sz="3200" dirty="0" smtClean="0"/>
          </a:p>
          <a:p>
            <a:pPr marL="342900" indent="-342900">
              <a:lnSpc>
                <a:spcPct val="90000"/>
              </a:lnSpc>
              <a:spcBef>
                <a:spcPct val="20000"/>
              </a:spcBef>
              <a:buFontTx/>
              <a:buChar char="•"/>
            </a:pPr>
            <a:endParaRPr lang="en-US" sz="3200" dirty="0" smtClean="0"/>
          </a:p>
        </p:txBody>
      </p: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The </a:t>
            </a:r>
            <a:r>
              <a:rPr lang="en-US" sz="4400" dirty="0" smtClean="0"/>
              <a:t>Diode</a:t>
            </a:r>
            <a:endParaRPr lang="en-US" sz="4400" dirty="0"/>
          </a:p>
        </p:txBody>
      </p:sp>
      <p:sp>
        <p:nvSpPr>
          <p:cNvPr id="22530" name="Rectangle 5"/>
          <p:cNvSpPr>
            <a:spLocks noChangeArrowheads="1"/>
          </p:cNvSpPr>
          <p:nvPr/>
        </p:nvSpPr>
        <p:spPr bwMode="auto">
          <a:xfrm>
            <a:off x="685800" y="1722826"/>
            <a:ext cx="3810000" cy="4373174"/>
          </a:xfrm>
          <a:prstGeom prst="rect">
            <a:avLst/>
          </a:prstGeom>
          <a:noFill/>
          <a:ln w="9525">
            <a:noFill/>
            <a:miter lim="800000"/>
            <a:headEnd/>
            <a:tailEnd/>
          </a:ln>
        </p:spPr>
        <p:txBody>
          <a:bodyPr/>
          <a:lstStyle/>
          <a:p>
            <a:pPr marL="342900" indent="-342900">
              <a:spcBef>
                <a:spcPct val="20000"/>
              </a:spcBef>
              <a:buFontTx/>
              <a:buChar char="•"/>
            </a:pPr>
            <a:r>
              <a:rPr lang="en-US" sz="2800" dirty="0" smtClean="0"/>
              <a:t>Allows current to flow in only one direction.</a:t>
            </a:r>
            <a:endParaRPr lang="en-US" sz="2800" dirty="0"/>
          </a:p>
          <a:p>
            <a:pPr marL="742950" lvl="1" indent="-285750">
              <a:spcBef>
                <a:spcPct val="20000"/>
              </a:spcBef>
              <a:buFontTx/>
              <a:buChar char="–"/>
            </a:pPr>
            <a:r>
              <a:rPr lang="en-US" dirty="0" smtClean="0"/>
              <a:t>Two electrodes: </a:t>
            </a:r>
            <a:r>
              <a:rPr lang="en-US" i="1" dirty="0" smtClean="0"/>
              <a:t>anode</a:t>
            </a:r>
            <a:r>
              <a:rPr lang="en-US" dirty="0" smtClean="0"/>
              <a:t>  and </a:t>
            </a:r>
            <a:r>
              <a:rPr lang="en-US" i="1" dirty="0" smtClean="0"/>
              <a:t>cathode</a:t>
            </a:r>
          </a:p>
          <a:p>
            <a:pPr marL="742950" lvl="1" indent="-285750">
              <a:spcBef>
                <a:spcPct val="20000"/>
              </a:spcBef>
              <a:buFontTx/>
              <a:buChar char="–"/>
            </a:pPr>
            <a:r>
              <a:rPr lang="en-US" dirty="0" smtClean="0"/>
              <a:t>AC current is changed to varying pulses of dc – called </a:t>
            </a:r>
            <a:r>
              <a:rPr lang="en-US" i="1" dirty="0" smtClean="0"/>
              <a:t>rectification</a:t>
            </a:r>
            <a:endParaRPr lang="en-US" dirty="0" smtClean="0"/>
          </a:p>
          <a:p>
            <a:pPr marL="742950" lvl="1" indent="-285750">
              <a:spcBef>
                <a:spcPct val="20000"/>
              </a:spcBef>
              <a:buFontTx/>
              <a:buChar char="–"/>
            </a:pPr>
            <a:r>
              <a:rPr lang="en-US" dirty="0" smtClean="0"/>
              <a:t>Diodes used to change ac power to dc power are called </a:t>
            </a:r>
            <a:r>
              <a:rPr lang="en-US" i="1" dirty="0" smtClean="0"/>
              <a:t>rectifiers</a:t>
            </a:r>
            <a:endParaRPr lang="en-US" dirty="0" smtClean="0"/>
          </a:p>
        </p:txBody>
      </p:sp>
      <p:sp>
        <p:nvSpPr>
          <p:cNvPr id="22531" name="Rectangle 6"/>
          <p:cNvSpPr>
            <a:spLocks noChangeArrowheads="1"/>
          </p:cNvSpPr>
          <p:nvPr/>
        </p:nvSpPr>
        <p:spPr bwMode="auto">
          <a:xfrm>
            <a:off x="4648200" y="1731706"/>
            <a:ext cx="3810000" cy="4364294"/>
          </a:xfrm>
          <a:prstGeom prst="rect">
            <a:avLst/>
          </a:prstGeom>
          <a:noFill/>
          <a:ln w="9525">
            <a:noFill/>
            <a:miter lim="800000"/>
            <a:headEnd/>
            <a:tailEnd/>
          </a:ln>
        </p:spPr>
        <p:txBody>
          <a:bodyPr/>
          <a:lstStyle/>
          <a:p>
            <a:pPr marL="342900" indent="-342900">
              <a:spcBef>
                <a:spcPct val="20000"/>
              </a:spcBef>
              <a:buFontTx/>
              <a:buChar char="•"/>
            </a:pPr>
            <a:r>
              <a:rPr lang="en-US" sz="2800" dirty="0" smtClean="0"/>
              <a:t>Schematic symbol</a:t>
            </a:r>
          </a:p>
          <a:p>
            <a:pPr marL="342900" indent="-342900">
              <a:spcBef>
                <a:spcPct val="20000"/>
              </a:spcBef>
              <a:buFontTx/>
              <a:buChar char="•"/>
            </a:pPr>
            <a:r>
              <a:rPr lang="en-US" sz="2800" dirty="0" smtClean="0"/>
              <a:t>Designator (D or CR)</a:t>
            </a:r>
            <a:endParaRPr lang="en-US" sz="2800" dirty="0"/>
          </a:p>
        </p:txBody>
      </p:sp>
      <p:sp>
        <p:nvSpPr>
          <p:cNvPr id="7" name="Rectangle 6"/>
          <p:cNvSpPr/>
          <p:nvPr/>
        </p:nvSpPr>
        <p:spPr>
          <a:xfrm>
            <a:off x="4689117" y="3072668"/>
            <a:ext cx="3952001" cy="3125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59"/>
          <p:cNvGrpSpPr>
            <a:grpSpLocks/>
          </p:cNvGrpSpPr>
          <p:nvPr/>
        </p:nvGrpSpPr>
        <p:grpSpPr bwMode="auto">
          <a:xfrm rot="5400000">
            <a:off x="6010470" y="3723484"/>
            <a:ext cx="238125" cy="685800"/>
            <a:chOff x="4368" y="1419"/>
            <a:chExt cx="150" cy="432"/>
          </a:xfrm>
        </p:grpSpPr>
        <p:grpSp>
          <p:nvGrpSpPr>
            <p:cNvPr id="22" name="Group 56"/>
            <p:cNvGrpSpPr>
              <a:grpSpLocks/>
            </p:cNvGrpSpPr>
            <p:nvPr/>
          </p:nvGrpSpPr>
          <p:grpSpPr bwMode="auto">
            <a:xfrm rot="-5400000">
              <a:off x="4351" y="1553"/>
              <a:ext cx="184" cy="150"/>
              <a:chOff x="868" y="2240"/>
              <a:chExt cx="184" cy="150"/>
            </a:xfrm>
          </p:grpSpPr>
          <p:grpSp>
            <p:nvGrpSpPr>
              <p:cNvPr id="25" name="Group 57"/>
              <p:cNvGrpSpPr>
                <a:grpSpLocks/>
              </p:cNvGrpSpPr>
              <p:nvPr/>
            </p:nvGrpSpPr>
            <p:grpSpPr bwMode="auto">
              <a:xfrm rot="-5400000">
                <a:off x="869" y="2239"/>
                <a:ext cx="150" cy="151"/>
                <a:chOff x="4578" y="1865"/>
                <a:chExt cx="150" cy="151"/>
              </a:xfrm>
            </p:grpSpPr>
            <p:sp>
              <p:nvSpPr>
                <p:cNvPr id="28" name="AutoShape 58"/>
                <p:cNvSpPr>
                  <a:spLocks noChangeArrowheads="1"/>
                </p:cNvSpPr>
                <p:nvPr/>
              </p:nvSpPr>
              <p:spPr bwMode="auto">
                <a:xfrm flipV="1">
                  <a:off x="4580" y="1865"/>
                  <a:ext cx="144" cy="144"/>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29" name="Line 59"/>
                <p:cNvSpPr>
                  <a:spLocks noChangeShapeType="1"/>
                </p:cNvSpPr>
                <p:nvPr/>
              </p:nvSpPr>
              <p:spPr bwMode="auto">
                <a:xfrm>
                  <a:off x="4578" y="2016"/>
                  <a:ext cx="150" cy="0"/>
                </a:xfrm>
                <a:prstGeom prst="line">
                  <a:avLst/>
                </a:prstGeom>
                <a:noFill/>
                <a:ln w="38100">
                  <a:solidFill>
                    <a:schemeClr val="tx1"/>
                  </a:solidFill>
                  <a:round/>
                  <a:headEnd/>
                  <a:tailEnd/>
                </a:ln>
              </p:spPr>
              <p:txBody>
                <a:bodyPr wrap="none" anchor="ctr"/>
                <a:lstStyle/>
                <a:p>
                  <a:endParaRPr lang="en-US"/>
                </a:p>
              </p:txBody>
            </p:sp>
          </p:grpSp>
          <p:sp>
            <p:nvSpPr>
              <p:cNvPr id="26" name="Line 60"/>
              <p:cNvSpPr>
                <a:spLocks noChangeShapeType="1"/>
              </p:cNvSpPr>
              <p:nvPr/>
            </p:nvSpPr>
            <p:spPr bwMode="auto">
              <a:xfrm flipH="1">
                <a:off x="988" y="2240"/>
                <a:ext cx="44" cy="0"/>
              </a:xfrm>
              <a:prstGeom prst="line">
                <a:avLst/>
              </a:prstGeom>
              <a:noFill/>
              <a:ln w="28575">
                <a:solidFill>
                  <a:schemeClr val="tx1"/>
                </a:solidFill>
                <a:round/>
                <a:headEnd/>
                <a:tailEnd/>
              </a:ln>
            </p:spPr>
            <p:txBody>
              <a:bodyPr wrap="none" anchor="ctr"/>
              <a:lstStyle/>
              <a:p>
                <a:endParaRPr lang="en-US"/>
              </a:p>
            </p:txBody>
          </p:sp>
          <p:sp>
            <p:nvSpPr>
              <p:cNvPr id="27" name="Line 61"/>
              <p:cNvSpPr>
                <a:spLocks noChangeShapeType="1"/>
              </p:cNvSpPr>
              <p:nvPr/>
            </p:nvSpPr>
            <p:spPr bwMode="auto">
              <a:xfrm flipH="1">
                <a:off x="1008" y="2384"/>
                <a:ext cx="44" cy="0"/>
              </a:xfrm>
              <a:prstGeom prst="line">
                <a:avLst/>
              </a:prstGeom>
              <a:noFill/>
              <a:ln w="28575">
                <a:solidFill>
                  <a:schemeClr val="tx1"/>
                </a:solidFill>
                <a:round/>
                <a:headEnd/>
                <a:tailEnd/>
              </a:ln>
            </p:spPr>
            <p:txBody>
              <a:bodyPr wrap="none" anchor="ctr"/>
              <a:lstStyle/>
              <a:p>
                <a:endParaRPr lang="en-US"/>
              </a:p>
            </p:txBody>
          </p:sp>
        </p:grpSp>
        <p:sp>
          <p:nvSpPr>
            <p:cNvPr id="23" name="Line 62"/>
            <p:cNvSpPr>
              <a:spLocks noChangeShapeType="1"/>
            </p:cNvSpPr>
            <p:nvPr/>
          </p:nvSpPr>
          <p:spPr bwMode="auto">
            <a:xfrm flipV="1">
              <a:off x="4439" y="1419"/>
              <a:ext cx="0" cy="144"/>
            </a:xfrm>
            <a:prstGeom prst="line">
              <a:avLst/>
            </a:prstGeom>
            <a:noFill/>
            <a:ln w="9525">
              <a:solidFill>
                <a:schemeClr val="tx1"/>
              </a:solidFill>
              <a:round/>
              <a:headEnd/>
              <a:tailEnd/>
            </a:ln>
          </p:spPr>
          <p:txBody>
            <a:bodyPr wrap="none" anchor="ctr"/>
            <a:lstStyle/>
            <a:p>
              <a:endParaRPr lang="en-US"/>
            </a:p>
          </p:txBody>
        </p:sp>
        <p:sp>
          <p:nvSpPr>
            <p:cNvPr id="24" name="Line 63"/>
            <p:cNvSpPr>
              <a:spLocks noChangeShapeType="1"/>
            </p:cNvSpPr>
            <p:nvPr/>
          </p:nvSpPr>
          <p:spPr bwMode="auto">
            <a:xfrm flipV="1">
              <a:off x="4440" y="1707"/>
              <a:ext cx="0" cy="144"/>
            </a:xfrm>
            <a:prstGeom prst="line">
              <a:avLst/>
            </a:prstGeom>
            <a:noFill/>
            <a:ln w="9525">
              <a:solidFill>
                <a:schemeClr val="tx1"/>
              </a:solidFill>
              <a:round/>
              <a:headEnd/>
              <a:tailEnd/>
            </a:ln>
          </p:spPr>
          <p:txBody>
            <a:bodyPr wrap="none" anchor="ctr"/>
            <a:lstStyle/>
            <a:p>
              <a:endParaRPr lang="en-US"/>
            </a:p>
          </p:txBody>
        </p:sp>
      </p:grpSp>
      <p:grpSp>
        <p:nvGrpSpPr>
          <p:cNvPr id="30" name="Group 158"/>
          <p:cNvGrpSpPr>
            <a:grpSpLocks/>
          </p:cNvGrpSpPr>
          <p:nvPr/>
        </p:nvGrpSpPr>
        <p:grpSpPr bwMode="auto">
          <a:xfrm rot="5400000">
            <a:off x="6008883" y="3134522"/>
            <a:ext cx="238125" cy="679450"/>
            <a:chOff x="3995" y="1422"/>
            <a:chExt cx="150" cy="428"/>
          </a:xfrm>
        </p:grpSpPr>
        <p:grpSp>
          <p:nvGrpSpPr>
            <p:cNvPr id="31" name="Group 151"/>
            <p:cNvGrpSpPr>
              <a:grpSpLocks/>
            </p:cNvGrpSpPr>
            <p:nvPr/>
          </p:nvGrpSpPr>
          <p:grpSpPr bwMode="auto">
            <a:xfrm rot="10800000">
              <a:off x="3995" y="1566"/>
              <a:ext cx="150" cy="151"/>
              <a:chOff x="4578" y="1865"/>
              <a:chExt cx="150" cy="151"/>
            </a:xfrm>
          </p:grpSpPr>
          <p:sp>
            <p:nvSpPr>
              <p:cNvPr id="34" name="AutoShape 152"/>
              <p:cNvSpPr>
                <a:spLocks noChangeArrowheads="1"/>
              </p:cNvSpPr>
              <p:nvPr/>
            </p:nvSpPr>
            <p:spPr bwMode="auto">
              <a:xfrm flipV="1">
                <a:off x="4580" y="1865"/>
                <a:ext cx="144" cy="144"/>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35" name="Line 153"/>
              <p:cNvSpPr>
                <a:spLocks noChangeShapeType="1"/>
              </p:cNvSpPr>
              <p:nvPr/>
            </p:nvSpPr>
            <p:spPr bwMode="auto">
              <a:xfrm>
                <a:off x="4578" y="2016"/>
                <a:ext cx="150" cy="0"/>
              </a:xfrm>
              <a:prstGeom prst="line">
                <a:avLst/>
              </a:prstGeom>
              <a:noFill/>
              <a:ln w="38100">
                <a:solidFill>
                  <a:schemeClr val="tx1"/>
                </a:solidFill>
                <a:round/>
                <a:headEnd/>
                <a:tailEnd/>
              </a:ln>
            </p:spPr>
            <p:txBody>
              <a:bodyPr wrap="none" anchor="ctr"/>
              <a:lstStyle/>
              <a:p>
                <a:endParaRPr lang="en-US"/>
              </a:p>
            </p:txBody>
          </p:sp>
        </p:grpSp>
        <p:sp>
          <p:nvSpPr>
            <p:cNvPr id="32" name="Line 156"/>
            <p:cNvSpPr>
              <a:spLocks noChangeShapeType="1"/>
            </p:cNvSpPr>
            <p:nvPr/>
          </p:nvSpPr>
          <p:spPr bwMode="auto">
            <a:xfrm flipV="1">
              <a:off x="4067" y="1422"/>
              <a:ext cx="0" cy="144"/>
            </a:xfrm>
            <a:prstGeom prst="line">
              <a:avLst/>
            </a:prstGeom>
            <a:noFill/>
            <a:ln w="9525">
              <a:solidFill>
                <a:schemeClr val="tx1"/>
              </a:solidFill>
              <a:round/>
              <a:headEnd/>
              <a:tailEnd/>
            </a:ln>
          </p:spPr>
          <p:txBody>
            <a:bodyPr wrap="none" anchor="ctr"/>
            <a:lstStyle/>
            <a:p>
              <a:endParaRPr lang="en-US"/>
            </a:p>
          </p:txBody>
        </p:sp>
        <p:sp>
          <p:nvSpPr>
            <p:cNvPr id="33" name="Line 157"/>
            <p:cNvSpPr>
              <a:spLocks noChangeShapeType="1"/>
            </p:cNvSpPr>
            <p:nvPr/>
          </p:nvSpPr>
          <p:spPr bwMode="auto">
            <a:xfrm flipV="1">
              <a:off x="4068" y="1706"/>
              <a:ext cx="0" cy="144"/>
            </a:xfrm>
            <a:prstGeom prst="line">
              <a:avLst/>
            </a:prstGeom>
            <a:noFill/>
            <a:ln w="9525">
              <a:solidFill>
                <a:schemeClr val="tx1"/>
              </a:solidFill>
              <a:round/>
              <a:headEnd/>
              <a:tailEnd/>
            </a:ln>
          </p:spPr>
          <p:txBody>
            <a:bodyPr wrap="none" anchor="ctr"/>
            <a:lstStyle/>
            <a:p>
              <a:endParaRPr lang="en-US"/>
            </a:p>
          </p:txBody>
        </p:sp>
      </p:grpSp>
      <p:grpSp>
        <p:nvGrpSpPr>
          <p:cNvPr id="36" name="Group 246"/>
          <p:cNvGrpSpPr>
            <a:grpSpLocks/>
          </p:cNvGrpSpPr>
          <p:nvPr/>
        </p:nvGrpSpPr>
        <p:grpSpPr bwMode="auto">
          <a:xfrm rot="5400000">
            <a:off x="5838226" y="4681540"/>
            <a:ext cx="592138" cy="679450"/>
            <a:chOff x="3436" y="1430"/>
            <a:chExt cx="373" cy="428"/>
          </a:xfrm>
        </p:grpSpPr>
        <p:grpSp>
          <p:nvGrpSpPr>
            <p:cNvPr id="37" name="Group 237"/>
            <p:cNvGrpSpPr>
              <a:grpSpLocks/>
            </p:cNvGrpSpPr>
            <p:nvPr/>
          </p:nvGrpSpPr>
          <p:grpSpPr bwMode="auto">
            <a:xfrm>
              <a:off x="3659" y="1430"/>
              <a:ext cx="150" cy="428"/>
              <a:chOff x="3995" y="1422"/>
              <a:chExt cx="150" cy="428"/>
            </a:xfrm>
          </p:grpSpPr>
          <p:grpSp>
            <p:nvGrpSpPr>
              <p:cNvPr id="41" name="Group 238"/>
              <p:cNvGrpSpPr>
                <a:grpSpLocks/>
              </p:cNvGrpSpPr>
              <p:nvPr/>
            </p:nvGrpSpPr>
            <p:grpSpPr bwMode="auto">
              <a:xfrm rot="10800000">
                <a:off x="3995" y="1566"/>
                <a:ext cx="150" cy="151"/>
                <a:chOff x="4578" y="1865"/>
                <a:chExt cx="150" cy="151"/>
              </a:xfrm>
            </p:grpSpPr>
            <p:sp>
              <p:nvSpPr>
                <p:cNvPr id="44" name="AutoShape 239"/>
                <p:cNvSpPr>
                  <a:spLocks noChangeArrowheads="1"/>
                </p:cNvSpPr>
                <p:nvPr/>
              </p:nvSpPr>
              <p:spPr bwMode="auto">
                <a:xfrm flipV="1">
                  <a:off x="4580" y="1865"/>
                  <a:ext cx="144" cy="144"/>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45" name="Line 240"/>
                <p:cNvSpPr>
                  <a:spLocks noChangeShapeType="1"/>
                </p:cNvSpPr>
                <p:nvPr/>
              </p:nvSpPr>
              <p:spPr bwMode="auto">
                <a:xfrm>
                  <a:off x="4578" y="2016"/>
                  <a:ext cx="150" cy="0"/>
                </a:xfrm>
                <a:prstGeom prst="line">
                  <a:avLst/>
                </a:prstGeom>
                <a:noFill/>
                <a:ln w="38100">
                  <a:solidFill>
                    <a:schemeClr val="tx1"/>
                  </a:solidFill>
                  <a:round/>
                  <a:headEnd/>
                  <a:tailEnd/>
                </a:ln>
              </p:spPr>
              <p:txBody>
                <a:bodyPr wrap="none" anchor="ctr"/>
                <a:lstStyle/>
                <a:p>
                  <a:endParaRPr lang="en-US"/>
                </a:p>
              </p:txBody>
            </p:sp>
          </p:grpSp>
          <p:sp>
            <p:nvSpPr>
              <p:cNvPr id="42" name="Line 241"/>
              <p:cNvSpPr>
                <a:spLocks noChangeShapeType="1"/>
              </p:cNvSpPr>
              <p:nvPr/>
            </p:nvSpPr>
            <p:spPr bwMode="auto">
              <a:xfrm flipV="1">
                <a:off x="4067" y="1422"/>
                <a:ext cx="0" cy="144"/>
              </a:xfrm>
              <a:prstGeom prst="line">
                <a:avLst/>
              </a:prstGeom>
              <a:noFill/>
              <a:ln w="9525">
                <a:solidFill>
                  <a:schemeClr val="tx1"/>
                </a:solidFill>
                <a:round/>
                <a:headEnd/>
                <a:tailEnd/>
              </a:ln>
            </p:spPr>
            <p:txBody>
              <a:bodyPr wrap="none" anchor="ctr"/>
              <a:lstStyle/>
              <a:p>
                <a:endParaRPr lang="en-US"/>
              </a:p>
            </p:txBody>
          </p:sp>
          <p:sp>
            <p:nvSpPr>
              <p:cNvPr id="43" name="Line 242"/>
              <p:cNvSpPr>
                <a:spLocks noChangeShapeType="1"/>
              </p:cNvSpPr>
              <p:nvPr/>
            </p:nvSpPr>
            <p:spPr bwMode="auto">
              <a:xfrm flipV="1">
                <a:off x="4068" y="1706"/>
                <a:ext cx="0" cy="144"/>
              </a:xfrm>
              <a:prstGeom prst="line">
                <a:avLst/>
              </a:prstGeom>
              <a:noFill/>
              <a:ln w="9525">
                <a:solidFill>
                  <a:schemeClr val="tx1"/>
                </a:solidFill>
                <a:round/>
                <a:headEnd/>
                <a:tailEnd/>
              </a:ln>
            </p:spPr>
            <p:txBody>
              <a:bodyPr wrap="none" anchor="ctr"/>
              <a:lstStyle/>
              <a:p>
                <a:endParaRPr lang="en-US"/>
              </a:p>
            </p:txBody>
          </p:sp>
        </p:grpSp>
        <p:grpSp>
          <p:nvGrpSpPr>
            <p:cNvPr id="38" name="Group 245"/>
            <p:cNvGrpSpPr>
              <a:grpSpLocks/>
            </p:cNvGrpSpPr>
            <p:nvPr/>
          </p:nvGrpSpPr>
          <p:grpSpPr bwMode="auto">
            <a:xfrm rot="-8754142">
              <a:off x="3436" y="1513"/>
              <a:ext cx="252" cy="79"/>
              <a:chOff x="3356" y="1265"/>
              <a:chExt cx="252" cy="79"/>
            </a:xfrm>
          </p:grpSpPr>
          <p:sp>
            <p:nvSpPr>
              <p:cNvPr id="39" name="Freeform 243"/>
              <p:cNvSpPr>
                <a:spLocks/>
              </p:cNvSpPr>
              <p:nvPr/>
            </p:nvSpPr>
            <p:spPr bwMode="auto">
              <a:xfrm>
                <a:off x="3356" y="1297"/>
                <a:ext cx="172" cy="47"/>
              </a:xfrm>
              <a:custGeom>
                <a:avLst/>
                <a:gdLst>
                  <a:gd name="T0" fmla="*/ 0 w 144"/>
                  <a:gd name="T1" fmla="*/ 0 h 36"/>
                  <a:gd name="T2" fmla="*/ 119 w 144"/>
                  <a:gd name="T3" fmla="*/ 0 h 36"/>
                  <a:gd name="T4" fmla="*/ 53 w 144"/>
                  <a:gd name="T5" fmla="*/ 47 h 36"/>
                  <a:gd name="T6" fmla="*/ 172 w 144"/>
                  <a:gd name="T7" fmla="*/ 47 h 36"/>
                  <a:gd name="T8" fmla="*/ 0 60000 65536"/>
                  <a:gd name="T9" fmla="*/ 0 60000 65536"/>
                  <a:gd name="T10" fmla="*/ 0 60000 65536"/>
                  <a:gd name="T11" fmla="*/ 0 60000 65536"/>
                  <a:gd name="T12" fmla="*/ 0 w 144"/>
                  <a:gd name="T13" fmla="*/ 0 h 36"/>
                  <a:gd name="T14" fmla="*/ 144 w 144"/>
                  <a:gd name="T15" fmla="*/ 36 h 36"/>
                </a:gdLst>
                <a:ahLst/>
                <a:cxnLst>
                  <a:cxn ang="T8">
                    <a:pos x="T0" y="T1"/>
                  </a:cxn>
                  <a:cxn ang="T9">
                    <a:pos x="T2" y="T3"/>
                  </a:cxn>
                  <a:cxn ang="T10">
                    <a:pos x="T4" y="T5"/>
                  </a:cxn>
                  <a:cxn ang="T11">
                    <a:pos x="T6" y="T7"/>
                  </a:cxn>
                </a:cxnLst>
                <a:rect l="T12" t="T13" r="T14" b="T15"/>
                <a:pathLst>
                  <a:path w="144" h="36">
                    <a:moveTo>
                      <a:pt x="0" y="0"/>
                    </a:moveTo>
                    <a:lnTo>
                      <a:pt x="100" y="0"/>
                    </a:lnTo>
                    <a:lnTo>
                      <a:pt x="44" y="36"/>
                    </a:lnTo>
                    <a:lnTo>
                      <a:pt x="144" y="36"/>
                    </a:lnTo>
                  </a:path>
                </a:pathLst>
              </a:custGeom>
              <a:noFill/>
              <a:ln w="9525">
                <a:solidFill>
                  <a:schemeClr val="tx1"/>
                </a:solidFill>
                <a:round/>
                <a:headEnd type="none" w="med" len="med"/>
                <a:tailEnd type="triangle" w="med" len="med"/>
              </a:ln>
            </p:spPr>
            <p:txBody>
              <a:bodyPr wrap="none" anchor="ctr"/>
              <a:lstStyle/>
              <a:p>
                <a:endParaRPr lang="en-US"/>
              </a:p>
            </p:txBody>
          </p:sp>
          <p:sp>
            <p:nvSpPr>
              <p:cNvPr id="40" name="Freeform 244"/>
              <p:cNvSpPr>
                <a:spLocks/>
              </p:cNvSpPr>
              <p:nvPr/>
            </p:nvSpPr>
            <p:spPr bwMode="auto">
              <a:xfrm>
                <a:off x="3436" y="1265"/>
                <a:ext cx="172" cy="47"/>
              </a:xfrm>
              <a:custGeom>
                <a:avLst/>
                <a:gdLst>
                  <a:gd name="T0" fmla="*/ 0 w 144"/>
                  <a:gd name="T1" fmla="*/ 0 h 36"/>
                  <a:gd name="T2" fmla="*/ 119 w 144"/>
                  <a:gd name="T3" fmla="*/ 0 h 36"/>
                  <a:gd name="T4" fmla="*/ 53 w 144"/>
                  <a:gd name="T5" fmla="*/ 47 h 36"/>
                  <a:gd name="T6" fmla="*/ 172 w 144"/>
                  <a:gd name="T7" fmla="*/ 47 h 36"/>
                  <a:gd name="T8" fmla="*/ 0 60000 65536"/>
                  <a:gd name="T9" fmla="*/ 0 60000 65536"/>
                  <a:gd name="T10" fmla="*/ 0 60000 65536"/>
                  <a:gd name="T11" fmla="*/ 0 60000 65536"/>
                  <a:gd name="T12" fmla="*/ 0 w 144"/>
                  <a:gd name="T13" fmla="*/ 0 h 36"/>
                  <a:gd name="T14" fmla="*/ 144 w 144"/>
                  <a:gd name="T15" fmla="*/ 36 h 36"/>
                </a:gdLst>
                <a:ahLst/>
                <a:cxnLst>
                  <a:cxn ang="T8">
                    <a:pos x="T0" y="T1"/>
                  </a:cxn>
                  <a:cxn ang="T9">
                    <a:pos x="T2" y="T3"/>
                  </a:cxn>
                  <a:cxn ang="T10">
                    <a:pos x="T4" y="T5"/>
                  </a:cxn>
                  <a:cxn ang="T11">
                    <a:pos x="T6" y="T7"/>
                  </a:cxn>
                </a:cxnLst>
                <a:rect l="T12" t="T13" r="T14" b="T15"/>
                <a:pathLst>
                  <a:path w="144" h="36">
                    <a:moveTo>
                      <a:pt x="0" y="0"/>
                    </a:moveTo>
                    <a:lnTo>
                      <a:pt x="100" y="0"/>
                    </a:lnTo>
                    <a:lnTo>
                      <a:pt x="44" y="36"/>
                    </a:lnTo>
                    <a:lnTo>
                      <a:pt x="144" y="36"/>
                    </a:lnTo>
                  </a:path>
                </a:pathLst>
              </a:custGeom>
              <a:noFill/>
              <a:ln w="9525">
                <a:solidFill>
                  <a:schemeClr val="tx1"/>
                </a:solidFill>
                <a:round/>
                <a:headEnd type="none" w="med" len="med"/>
                <a:tailEnd type="triangle" w="med" len="med"/>
              </a:ln>
            </p:spPr>
            <p:txBody>
              <a:bodyPr wrap="none" anchor="ctr"/>
              <a:lstStyle/>
              <a:p>
                <a:endParaRPr lang="en-US"/>
              </a:p>
            </p:txBody>
          </p:sp>
        </p:grpSp>
      </p:grpSp>
      <p:grpSp>
        <p:nvGrpSpPr>
          <p:cNvPr id="46" name="Group 417"/>
          <p:cNvGrpSpPr>
            <a:grpSpLocks/>
          </p:cNvGrpSpPr>
          <p:nvPr/>
        </p:nvGrpSpPr>
        <p:grpSpPr bwMode="auto">
          <a:xfrm>
            <a:off x="5802507" y="4420396"/>
            <a:ext cx="652463" cy="257175"/>
            <a:chOff x="4345" y="569"/>
            <a:chExt cx="736" cy="335"/>
          </a:xfrm>
        </p:grpSpPr>
        <p:grpSp>
          <p:nvGrpSpPr>
            <p:cNvPr id="47" name="Group 418"/>
            <p:cNvGrpSpPr>
              <a:grpSpLocks/>
            </p:cNvGrpSpPr>
            <p:nvPr/>
          </p:nvGrpSpPr>
          <p:grpSpPr bwMode="auto">
            <a:xfrm rot="-5400000">
              <a:off x="4535" y="612"/>
              <a:ext cx="326" cy="258"/>
              <a:chOff x="4578" y="1865"/>
              <a:chExt cx="150" cy="151"/>
            </a:xfrm>
          </p:grpSpPr>
          <p:sp>
            <p:nvSpPr>
              <p:cNvPr id="54" name="AutoShape 419"/>
              <p:cNvSpPr>
                <a:spLocks noChangeArrowheads="1"/>
              </p:cNvSpPr>
              <p:nvPr/>
            </p:nvSpPr>
            <p:spPr bwMode="auto">
              <a:xfrm flipV="1">
                <a:off x="4580" y="1865"/>
                <a:ext cx="144" cy="144"/>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55" name="Line 420"/>
              <p:cNvSpPr>
                <a:spLocks noChangeShapeType="1"/>
              </p:cNvSpPr>
              <p:nvPr/>
            </p:nvSpPr>
            <p:spPr bwMode="auto">
              <a:xfrm>
                <a:off x="4578" y="2016"/>
                <a:ext cx="150" cy="0"/>
              </a:xfrm>
              <a:prstGeom prst="line">
                <a:avLst/>
              </a:prstGeom>
              <a:noFill/>
              <a:ln w="38100">
                <a:solidFill>
                  <a:schemeClr val="tx1"/>
                </a:solidFill>
                <a:round/>
                <a:headEnd/>
                <a:tailEnd/>
              </a:ln>
            </p:spPr>
            <p:txBody>
              <a:bodyPr wrap="none" anchor="ctr"/>
              <a:lstStyle/>
              <a:p>
                <a:endParaRPr lang="en-US"/>
              </a:p>
            </p:txBody>
          </p:sp>
        </p:grpSp>
        <p:sp>
          <p:nvSpPr>
            <p:cNvPr id="48" name="Line 421"/>
            <p:cNvSpPr>
              <a:spLocks noChangeShapeType="1"/>
            </p:cNvSpPr>
            <p:nvPr/>
          </p:nvSpPr>
          <p:spPr bwMode="auto">
            <a:xfrm flipH="1">
              <a:off x="4814" y="570"/>
              <a:ext cx="75" cy="0"/>
            </a:xfrm>
            <a:prstGeom prst="line">
              <a:avLst/>
            </a:prstGeom>
            <a:noFill/>
            <a:ln w="28575">
              <a:solidFill>
                <a:schemeClr val="tx1"/>
              </a:solidFill>
              <a:round/>
              <a:headEnd/>
              <a:tailEnd/>
            </a:ln>
          </p:spPr>
          <p:txBody>
            <a:bodyPr wrap="none" anchor="ctr"/>
            <a:lstStyle/>
            <a:p>
              <a:endParaRPr lang="en-US"/>
            </a:p>
          </p:txBody>
        </p:sp>
        <p:sp>
          <p:nvSpPr>
            <p:cNvPr id="49" name="Line 422"/>
            <p:cNvSpPr>
              <a:spLocks noChangeShapeType="1"/>
            </p:cNvSpPr>
            <p:nvPr/>
          </p:nvSpPr>
          <p:spPr bwMode="auto">
            <a:xfrm flipH="1">
              <a:off x="4756" y="895"/>
              <a:ext cx="75" cy="0"/>
            </a:xfrm>
            <a:prstGeom prst="line">
              <a:avLst/>
            </a:prstGeom>
            <a:noFill/>
            <a:ln w="28575">
              <a:solidFill>
                <a:schemeClr val="tx1"/>
              </a:solidFill>
              <a:round/>
              <a:headEnd/>
              <a:tailEnd/>
            </a:ln>
          </p:spPr>
          <p:txBody>
            <a:bodyPr wrap="none" anchor="ctr"/>
            <a:lstStyle/>
            <a:p>
              <a:endParaRPr lang="en-US"/>
            </a:p>
          </p:txBody>
        </p:sp>
        <p:sp>
          <p:nvSpPr>
            <p:cNvPr id="50" name="Line 423"/>
            <p:cNvSpPr>
              <a:spLocks noChangeShapeType="1"/>
            </p:cNvSpPr>
            <p:nvPr/>
          </p:nvSpPr>
          <p:spPr bwMode="auto">
            <a:xfrm rot="5400000" flipV="1">
              <a:off x="4959" y="609"/>
              <a:ext cx="0" cy="245"/>
            </a:xfrm>
            <a:prstGeom prst="line">
              <a:avLst/>
            </a:prstGeom>
            <a:noFill/>
            <a:ln w="9525">
              <a:solidFill>
                <a:schemeClr val="tx1"/>
              </a:solidFill>
              <a:round/>
              <a:headEnd/>
              <a:tailEnd/>
            </a:ln>
          </p:spPr>
          <p:txBody>
            <a:bodyPr wrap="none" anchor="ctr"/>
            <a:lstStyle/>
            <a:p>
              <a:endParaRPr lang="en-US"/>
            </a:p>
          </p:txBody>
        </p:sp>
        <p:sp>
          <p:nvSpPr>
            <p:cNvPr id="51" name="Line 424"/>
            <p:cNvSpPr>
              <a:spLocks noChangeShapeType="1"/>
            </p:cNvSpPr>
            <p:nvPr/>
          </p:nvSpPr>
          <p:spPr bwMode="auto">
            <a:xfrm rot="5400000" flipV="1">
              <a:off x="4468" y="611"/>
              <a:ext cx="0" cy="245"/>
            </a:xfrm>
            <a:prstGeom prst="line">
              <a:avLst/>
            </a:prstGeom>
            <a:noFill/>
            <a:ln w="9525">
              <a:solidFill>
                <a:schemeClr val="tx1"/>
              </a:solidFill>
              <a:round/>
              <a:headEnd/>
              <a:tailEnd/>
            </a:ln>
          </p:spPr>
          <p:txBody>
            <a:bodyPr wrap="none" anchor="ctr"/>
            <a:lstStyle/>
            <a:p>
              <a:endParaRPr lang="en-US"/>
            </a:p>
          </p:txBody>
        </p:sp>
        <p:sp>
          <p:nvSpPr>
            <p:cNvPr id="52" name="Line 425"/>
            <p:cNvSpPr>
              <a:spLocks noChangeShapeType="1"/>
            </p:cNvSpPr>
            <p:nvPr/>
          </p:nvSpPr>
          <p:spPr bwMode="auto">
            <a:xfrm rot="16200000" flipH="1">
              <a:off x="4720" y="865"/>
              <a:ext cx="75" cy="0"/>
            </a:xfrm>
            <a:prstGeom prst="line">
              <a:avLst/>
            </a:prstGeom>
            <a:noFill/>
            <a:ln w="28575">
              <a:solidFill>
                <a:schemeClr val="tx1"/>
              </a:solidFill>
              <a:round/>
              <a:headEnd/>
              <a:tailEnd/>
            </a:ln>
          </p:spPr>
          <p:txBody>
            <a:bodyPr wrap="none" anchor="ctr"/>
            <a:lstStyle/>
            <a:p>
              <a:endParaRPr lang="en-US"/>
            </a:p>
          </p:txBody>
        </p:sp>
        <p:sp>
          <p:nvSpPr>
            <p:cNvPr id="53" name="Line 426"/>
            <p:cNvSpPr>
              <a:spLocks noChangeShapeType="1"/>
            </p:cNvSpPr>
            <p:nvPr/>
          </p:nvSpPr>
          <p:spPr bwMode="auto">
            <a:xfrm rot="16200000" flipH="1">
              <a:off x="4843" y="607"/>
              <a:ext cx="75" cy="0"/>
            </a:xfrm>
            <a:prstGeom prst="line">
              <a:avLst/>
            </a:prstGeom>
            <a:noFill/>
            <a:ln w="28575">
              <a:solidFill>
                <a:schemeClr val="tx1"/>
              </a:solidFill>
              <a:round/>
              <a:headEnd/>
              <a:tailEnd/>
            </a:ln>
          </p:spPr>
          <p:txBody>
            <a:bodyPr wrap="none" anchor="ctr"/>
            <a:lstStyle/>
            <a:p>
              <a:endParaRPr lang="en-US"/>
            </a:p>
          </p:txBody>
        </p:sp>
      </p:grpSp>
      <p:sp>
        <p:nvSpPr>
          <p:cNvPr id="57" name="Rectangle 56"/>
          <p:cNvSpPr/>
          <p:nvPr/>
        </p:nvSpPr>
        <p:spPr>
          <a:xfrm>
            <a:off x="4759955" y="3260106"/>
            <a:ext cx="1005403" cy="461665"/>
          </a:xfrm>
          <a:prstGeom prst="rect">
            <a:avLst/>
          </a:prstGeom>
        </p:spPr>
        <p:txBody>
          <a:bodyPr wrap="none">
            <a:spAutoFit/>
          </a:bodyPr>
          <a:lstStyle/>
          <a:p>
            <a:r>
              <a:rPr lang="en-US" dirty="0" smtClean="0"/>
              <a:t>Anode</a:t>
            </a:r>
            <a:endParaRPr lang="en-US" dirty="0"/>
          </a:p>
        </p:txBody>
      </p:sp>
      <p:sp>
        <p:nvSpPr>
          <p:cNvPr id="58" name="Rectangle 57"/>
          <p:cNvSpPr/>
          <p:nvPr/>
        </p:nvSpPr>
        <p:spPr>
          <a:xfrm>
            <a:off x="6550655" y="3260106"/>
            <a:ext cx="1208985" cy="461665"/>
          </a:xfrm>
          <a:prstGeom prst="rect">
            <a:avLst/>
          </a:prstGeom>
        </p:spPr>
        <p:txBody>
          <a:bodyPr wrap="none">
            <a:spAutoFit/>
          </a:bodyPr>
          <a:lstStyle/>
          <a:p>
            <a:r>
              <a:rPr lang="en-US" dirty="0" smtClean="0"/>
              <a:t>Cathode</a:t>
            </a:r>
            <a:endParaRPr lang="en-US" dirty="0"/>
          </a:p>
        </p:txBody>
      </p:sp>
      <p:cxnSp>
        <p:nvCxnSpPr>
          <p:cNvPr id="61" name="Straight Connector 60"/>
          <p:cNvCxnSpPr/>
          <p:nvPr/>
        </p:nvCxnSpPr>
        <p:spPr>
          <a:xfrm>
            <a:off x="5422301" y="5895976"/>
            <a:ext cx="14573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784251" y="5753101"/>
            <a:ext cx="742950" cy="28575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a:off x="6381750" y="5772151"/>
            <a:ext cx="0" cy="25717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6241451" y="5381626"/>
            <a:ext cx="95250" cy="31432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23958" y="4019551"/>
            <a:ext cx="1700571" cy="1200329"/>
          </a:xfrm>
          <a:prstGeom prst="rect">
            <a:avLst/>
          </a:prstGeom>
        </p:spPr>
        <p:txBody>
          <a:bodyPr wrap="square">
            <a:spAutoFit/>
          </a:bodyPr>
          <a:lstStyle/>
          <a:p>
            <a:r>
              <a:rPr lang="en-US" dirty="0" smtClean="0"/>
              <a:t>Arrows</a:t>
            </a:r>
          </a:p>
          <a:p>
            <a:r>
              <a:rPr lang="en-US" dirty="0" smtClean="0"/>
              <a:t>indicate light (LED)</a:t>
            </a:r>
            <a:endParaRPr lang="en-US" dirty="0"/>
          </a:p>
        </p:txBody>
      </p:sp>
      <p:cxnSp>
        <p:nvCxnSpPr>
          <p:cNvPr id="72" name="Straight Arrow Connector 71"/>
          <p:cNvCxnSpPr/>
          <p:nvPr/>
        </p:nvCxnSpPr>
        <p:spPr>
          <a:xfrm flipH="1">
            <a:off x="6499915" y="4688927"/>
            <a:ext cx="471594" cy="1497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
          <p:cNvSpPr>
            <a:spLocks noChangeArrowheads="1"/>
          </p:cNvSpPr>
          <p:nvPr/>
        </p:nvSpPr>
        <p:spPr bwMode="auto">
          <a:xfrm>
            <a:off x="707065" y="1892596"/>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3200" dirty="0"/>
          </a:p>
        </p:txBody>
      </p: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The Transistor</a:t>
            </a:r>
          </a:p>
        </p:txBody>
      </p:sp>
      <p:sp>
        <p:nvSpPr>
          <p:cNvPr id="22530" name="Rectangle 5"/>
          <p:cNvSpPr>
            <a:spLocks noChangeArrowheads="1"/>
          </p:cNvSpPr>
          <p:nvPr/>
        </p:nvSpPr>
        <p:spPr bwMode="auto">
          <a:xfrm>
            <a:off x="685799" y="1655673"/>
            <a:ext cx="4200525" cy="4440327"/>
          </a:xfrm>
          <a:prstGeom prst="rect">
            <a:avLst/>
          </a:prstGeom>
          <a:noFill/>
          <a:ln w="9525">
            <a:noFill/>
            <a:miter lim="800000"/>
            <a:headEnd/>
            <a:tailEnd/>
          </a:ln>
        </p:spPr>
        <p:txBody>
          <a:bodyPr/>
          <a:lstStyle/>
          <a:p>
            <a:pPr marL="342900" indent="-342900">
              <a:spcBef>
                <a:spcPct val="20000"/>
              </a:spcBef>
              <a:buFontTx/>
              <a:buChar char="•"/>
            </a:pPr>
            <a:r>
              <a:rPr lang="en-US" sz="2800" dirty="0"/>
              <a:t>The function of </a:t>
            </a:r>
            <a:r>
              <a:rPr lang="en-US" sz="2800" dirty="0" smtClean="0"/>
              <a:t>a transistor is to control large signals with small ones.</a:t>
            </a:r>
            <a:endParaRPr lang="en-US" sz="2800" dirty="0"/>
          </a:p>
          <a:p>
            <a:pPr marL="742950" lvl="1" indent="-285750">
              <a:spcBef>
                <a:spcPct val="20000"/>
              </a:spcBef>
              <a:buFontTx/>
              <a:buChar char="–"/>
            </a:pPr>
            <a:r>
              <a:rPr lang="en-US" dirty="0" smtClean="0"/>
              <a:t>An “electronically </a:t>
            </a:r>
            <a:r>
              <a:rPr lang="en-US" dirty="0"/>
              <a:t>controlled </a:t>
            </a:r>
            <a:r>
              <a:rPr lang="en-US" dirty="0" smtClean="0"/>
              <a:t>current valve”</a:t>
            </a:r>
          </a:p>
          <a:p>
            <a:pPr marL="742950" lvl="1" indent="-285750">
              <a:spcBef>
                <a:spcPct val="20000"/>
              </a:spcBef>
              <a:buFontTx/>
              <a:buChar char="–"/>
            </a:pPr>
            <a:r>
              <a:rPr lang="en-US" dirty="0" smtClean="0"/>
              <a:t>When used as an amplifier a transistor produces </a:t>
            </a:r>
            <a:r>
              <a:rPr lang="en-US" i="1" dirty="0" smtClean="0"/>
              <a:t>gain</a:t>
            </a:r>
          </a:p>
          <a:p>
            <a:pPr marL="742950" lvl="1" indent="-285750">
              <a:spcBef>
                <a:spcPct val="20000"/>
              </a:spcBef>
              <a:buFontTx/>
              <a:buChar char="–"/>
            </a:pPr>
            <a:r>
              <a:rPr lang="en-US" dirty="0" smtClean="0"/>
              <a:t>Transistors can also be used as a switch</a:t>
            </a:r>
            <a:endParaRPr lang="en-US" dirty="0"/>
          </a:p>
        </p:txBody>
      </p:sp>
      <p:sp>
        <p:nvSpPr>
          <p:cNvPr id="22531" name="Rectangle 6"/>
          <p:cNvSpPr>
            <a:spLocks noChangeArrowheads="1"/>
          </p:cNvSpPr>
          <p:nvPr/>
        </p:nvSpPr>
        <p:spPr bwMode="auto">
          <a:xfrm>
            <a:off x="4867275" y="1655673"/>
            <a:ext cx="3810000" cy="4440327"/>
          </a:xfrm>
          <a:prstGeom prst="rect">
            <a:avLst/>
          </a:prstGeom>
          <a:noFill/>
          <a:ln w="9525">
            <a:noFill/>
            <a:miter lim="800000"/>
            <a:headEnd/>
            <a:tailEnd/>
          </a:ln>
        </p:spPr>
        <p:txBody>
          <a:bodyPr/>
          <a:lstStyle/>
          <a:p>
            <a:pPr marL="342900" indent="-342900">
              <a:spcBef>
                <a:spcPct val="20000"/>
              </a:spcBef>
              <a:buFontTx/>
              <a:buChar char="•"/>
            </a:pPr>
            <a:r>
              <a:rPr lang="en-US" sz="2800" dirty="0" smtClean="0"/>
              <a:t>Schematic symbol</a:t>
            </a:r>
          </a:p>
          <a:p>
            <a:pPr marL="342900" indent="-342900">
              <a:spcBef>
                <a:spcPct val="20000"/>
              </a:spcBef>
              <a:buFontTx/>
              <a:buChar char="•"/>
            </a:pPr>
            <a:r>
              <a:rPr lang="en-US" sz="2800" dirty="0" smtClean="0"/>
              <a:t>Designator (Q)</a:t>
            </a:r>
          </a:p>
          <a:p>
            <a:pPr marL="342900" indent="-342900">
              <a:spcBef>
                <a:spcPct val="20000"/>
              </a:spcBef>
            </a:pPr>
            <a:endParaRPr lang="en-US" sz="2800" dirty="0"/>
          </a:p>
        </p:txBody>
      </p:sp>
      <p:sp>
        <p:nvSpPr>
          <p:cNvPr id="7" name="Rectangle 6"/>
          <p:cNvSpPr/>
          <p:nvPr/>
        </p:nvSpPr>
        <p:spPr>
          <a:xfrm>
            <a:off x="5044352" y="2973734"/>
            <a:ext cx="3650051" cy="26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25"/>
          <p:cNvGrpSpPr>
            <a:grpSpLocks/>
          </p:cNvGrpSpPr>
          <p:nvPr/>
        </p:nvGrpSpPr>
        <p:grpSpPr bwMode="auto">
          <a:xfrm flipH="1">
            <a:off x="5297734" y="3283595"/>
            <a:ext cx="854075" cy="882650"/>
            <a:chOff x="1570" y="516"/>
            <a:chExt cx="538" cy="556"/>
          </a:xfrm>
        </p:grpSpPr>
        <p:grpSp>
          <p:nvGrpSpPr>
            <p:cNvPr id="3" name="Group 326"/>
            <p:cNvGrpSpPr>
              <a:grpSpLocks/>
            </p:cNvGrpSpPr>
            <p:nvPr/>
          </p:nvGrpSpPr>
          <p:grpSpPr bwMode="auto">
            <a:xfrm flipH="1">
              <a:off x="1660" y="599"/>
              <a:ext cx="242" cy="397"/>
              <a:chOff x="4559" y="1832"/>
              <a:chExt cx="242" cy="397"/>
            </a:xfrm>
          </p:grpSpPr>
          <p:sp>
            <p:nvSpPr>
              <p:cNvPr id="12" name="Line 327"/>
              <p:cNvSpPr>
                <a:spLocks noChangeShapeType="1"/>
              </p:cNvSpPr>
              <p:nvPr/>
            </p:nvSpPr>
            <p:spPr bwMode="auto">
              <a:xfrm>
                <a:off x="4559" y="1832"/>
                <a:ext cx="0" cy="397"/>
              </a:xfrm>
              <a:prstGeom prst="line">
                <a:avLst/>
              </a:prstGeom>
              <a:noFill/>
              <a:ln w="57150">
                <a:solidFill>
                  <a:schemeClr val="tx1"/>
                </a:solidFill>
                <a:round/>
                <a:headEnd/>
                <a:tailEnd/>
              </a:ln>
            </p:spPr>
            <p:txBody>
              <a:bodyPr/>
              <a:lstStyle/>
              <a:p>
                <a:endParaRPr lang="en-US"/>
              </a:p>
            </p:txBody>
          </p:sp>
          <p:sp>
            <p:nvSpPr>
              <p:cNvPr id="13" name="Line 328"/>
              <p:cNvSpPr>
                <a:spLocks noChangeShapeType="1"/>
              </p:cNvSpPr>
              <p:nvPr/>
            </p:nvSpPr>
            <p:spPr bwMode="auto">
              <a:xfrm>
                <a:off x="4559" y="2096"/>
                <a:ext cx="242" cy="133"/>
              </a:xfrm>
              <a:prstGeom prst="line">
                <a:avLst/>
              </a:prstGeom>
              <a:noFill/>
              <a:ln w="9525">
                <a:solidFill>
                  <a:schemeClr val="tx1"/>
                </a:solidFill>
                <a:round/>
                <a:headEnd/>
                <a:tailEnd type="triangle" w="med" len="med"/>
              </a:ln>
            </p:spPr>
            <p:txBody>
              <a:bodyPr/>
              <a:lstStyle/>
              <a:p>
                <a:endParaRPr lang="en-US"/>
              </a:p>
            </p:txBody>
          </p:sp>
          <p:sp>
            <p:nvSpPr>
              <p:cNvPr id="14" name="Line 329"/>
              <p:cNvSpPr>
                <a:spLocks noChangeShapeType="1"/>
              </p:cNvSpPr>
              <p:nvPr/>
            </p:nvSpPr>
            <p:spPr bwMode="auto">
              <a:xfrm flipV="1">
                <a:off x="4559" y="1832"/>
                <a:ext cx="242" cy="132"/>
              </a:xfrm>
              <a:prstGeom prst="line">
                <a:avLst/>
              </a:prstGeom>
              <a:noFill/>
              <a:ln w="9525">
                <a:solidFill>
                  <a:schemeClr val="tx1"/>
                </a:solidFill>
                <a:round/>
                <a:headEnd/>
                <a:tailEnd/>
              </a:ln>
            </p:spPr>
            <p:txBody>
              <a:bodyPr/>
              <a:lstStyle/>
              <a:p>
                <a:endParaRPr lang="en-US"/>
              </a:p>
            </p:txBody>
          </p:sp>
        </p:grpSp>
        <p:sp>
          <p:nvSpPr>
            <p:cNvPr id="10" name="Oval 330"/>
            <p:cNvSpPr>
              <a:spLocks noChangeArrowheads="1"/>
            </p:cNvSpPr>
            <p:nvPr/>
          </p:nvSpPr>
          <p:spPr bwMode="auto">
            <a:xfrm>
              <a:off x="1570" y="516"/>
              <a:ext cx="538" cy="556"/>
            </a:xfrm>
            <a:prstGeom prst="ellipse">
              <a:avLst/>
            </a:prstGeom>
            <a:noFill/>
            <a:ln w="38100">
              <a:solidFill>
                <a:schemeClr val="tx1"/>
              </a:solidFill>
              <a:round/>
              <a:headEnd/>
              <a:tailEnd/>
            </a:ln>
          </p:spPr>
          <p:txBody>
            <a:bodyPr wrap="none" anchor="ctr"/>
            <a:lstStyle/>
            <a:p>
              <a:endParaRPr lang="en-US"/>
            </a:p>
          </p:txBody>
        </p:sp>
        <p:sp>
          <p:nvSpPr>
            <p:cNvPr id="11" name="Line 331"/>
            <p:cNvSpPr>
              <a:spLocks noChangeShapeType="1"/>
            </p:cNvSpPr>
            <p:nvPr/>
          </p:nvSpPr>
          <p:spPr bwMode="auto">
            <a:xfrm>
              <a:off x="1904" y="796"/>
              <a:ext cx="204" cy="0"/>
            </a:xfrm>
            <a:prstGeom prst="line">
              <a:avLst/>
            </a:prstGeom>
            <a:noFill/>
            <a:ln w="9525">
              <a:solidFill>
                <a:schemeClr val="tx1"/>
              </a:solidFill>
              <a:round/>
              <a:headEnd/>
              <a:tailEnd/>
            </a:ln>
          </p:spPr>
          <p:txBody>
            <a:bodyPr wrap="none" anchor="ctr"/>
            <a:lstStyle/>
            <a:p>
              <a:endParaRPr lang="en-US"/>
            </a:p>
          </p:txBody>
        </p:sp>
      </p:grpSp>
      <p:grpSp>
        <p:nvGrpSpPr>
          <p:cNvPr id="4" name="Group 460"/>
          <p:cNvGrpSpPr>
            <a:grpSpLocks/>
          </p:cNvGrpSpPr>
          <p:nvPr/>
        </p:nvGrpSpPr>
        <p:grpSpPr bwMode="auto">
          <a:xfrm>
            <a:off x="5190083" y="4468813"/>
            <a:ext cx="1001712" cy="895350"/>
            <a:chOff x="2048" y="2395"/>
            <a:chExt cx="631" cy="564"/>
          </a:xfrm>
        </p:grpSpPr>
        <p:sp>
          <p:nvSpPr>
            <p:cNvPr id="16" name="Line 341"/>
            <p:cNvSpPr>
              <a:spLocks noChangeShapeType="1"/>
            </p:cNvSpPr>
            <p:nvPr/>
          </p:nvSpPr>
          <p:spPr bwMode="auto">
            <a:xfrm flipH="1">
              <a:off x="2392" y="2515"/>
              <a:ext cx="0" cy="328"/>
            </a:xfrm>
            <a:prstGeom prst="line">
              <a:avLst/>
            </a:prstGeom>
            <a:noFill/>
            <a:ln w="28575">
              <a:solidFill>
                <a:schemeClr val="tx1"/>
              </a:solidFill>
              <a:round/>
              <a:headEnd/>
              <a:tailEnd/>
            </a:ln>
          </p:spPr>
          <p:txBody>
            <a:bodyPr/>
            <a:lstStyle/>
            <a:p>
              <a:endParaRPr lang="en-US"/>
            </a:p>
          </p:txBody>
        </p:sp>
        <p:sp>
          <p:nvSpPr>
            <p:cNvPr id="17" name="Freeform 343"/>
            <p:cNvSpPr>
              <a:spLocks/>
            </p:cNvSpPr>
            <p:nvPr/>
          </p:nvSpPr>
          <p:spPr bwMode="auto">
            <a:xfrm>
              <a:off x="2395" y="2395"/>
              <a:ext cx="247" cy="168"/>
            </a:xfrm>
            <a:custGeom>
              <a:avLst/>
              <a:gdLst>
                <a:gd name="T0" fmla="*/ 0 w 247"/>
                <a:gd name="T1" fmla="*/ 168 h 168"/>
                <a:gd name="T2" fmla="*/ 247 w 247"/>
                <a:gd name="T3" fmla="*/ 168 h 168"/>
                <a:gd name="T4" fmla="*/ 247 w 247"/>
                <a:gd name="T5" fmla="*/ 0 h 168"/>
                <a:gd name="T6" fmla="*/ 0 60000 65536"/>
                <a:gd name="T7" fmla="*/ 0 60000 65536"/>
                <a:gd name="T8" fmla="*/ 0 60000 65536"/>
                <a:gd name="T9" fmla="*/ 0 w 247"/>
                <a:gd name="T10" fmla="*/ 0 h 168"/>
                <a:gd name="T11" fmla="*/ 247 w 247"/>
                <a:gd name="T12" fmla="*/ 168 h 168"/>
              </a:gdLst>
              <a:ahLst/>
              <a:cxnLst>
                <a:cxn ang="T6">
                  <a:pos x="T0" y="T1"/>
                </a:cxn>
                <a:cxn ang="T7">
                  <a:pos x="T2" y="T3"/>
                </a:cxn>
                <a:cxn ang="T8">
                  <a:pos x="T4" y="T5"/>
                </a:cxn>
              </a:cxnLst>
              <a:rect l="T9" t="T10" r="T11" b="T12"/>
              <a:pathLst>
                <a:path w="247" h="168">
                  <a:moveTo>
                    <a:pt x="0" y="168"/>
                  </a:moveTo>
                  <a:lnTo>
                    <a:pt x="247" y="168"/>
                  </a:lnTo>
                  <a:lnTo>
                    <a:pt x="247" y="0"/>
                  </a:lnTo>
                </a:path>
              </a:pathLst>
            </a:custGeom>
            <a:noFill/>
            <a:ln w="9525">
              <a:solidFill>
                <a:schemeClr val="tx1"/>
              </a:solidFill>
              <a:round/>
              <a:headEnd/>
              <a:tailEnd/>
            </a:ln>
          </p:spPr>
          <p:txBody>
            <a:bodyPr wrap="none" anchor="ctr"/>
            <a:lstStyle/>
            <a:p>
              <a:endParaRPr lang="en-US"/>
            </a:p>
          </p:txBody>
        </p:sp>
        <p:sp>
          <p:nvSpPr>
            <p:cNvPr id="18" name="Freeform 344"/>
            <p:cNvSpPr>
              <a:spLocks/>
            </p:cNvSpPr>
            <p:nvPr/>
          </p:nvSpPr>
          <p:spPr bwMode="auto">
            <a:xfrm flipV="1">
              <a:off x="2394" y="2791"/>
              <a:ext cx="247" cy="168"/>
            </a:xfrm>
            <a:custGeom>
              <a:avLst/>
              <a:gdLst>
                <a:gd name="T0" fmla="*/ 0 w 247"/>
                <a:gd name="T1" fmla="*/ 168 h 168"/>
                <a:gd name="T2" fmla="*/ 247 w 247"/>
                <a:gd name="T3" fmla="*/ 168 h 168"/>
                <a:gd name="T4" fmla="*/ 247 w 247"/>
                <a:gd name="T5" fmla="*/ 0 h 168"/>
                <a:gd name="T6" fmla="*/ 0 60000 65536"/>
                <a:gd name="T7" fmla="*/ 0 60000 65536"/>
                <a:gd name="T8" fmla="*/ 0 60000 65536"/>
                <a:gd name="T9" fmla="*/ 0 w 247"/>
                <a:gd name="T10" fmla="*/ 0 h 168"/>
                <a:gd name="T11" fmla="*/ 247 w 247"/>
                <a:gd name="T12" fmla="*/ 168 h 168"/>
              </a:gdLst>
              <a:ahLst/>
              <a:cxnLst>
                <a:cxn ang="T6">
                  <a:pos x="T0" y="T1"/>
                </a:cxn>
                <a:cxn ang="T7">
                  <a:pos x="T2" y="T3"/>
                </a:cxn>
                <a:cxn ang="T8">
                  <a:pos x="T4" y="T5"/>
                </a:cxn>
              </a:cxnLst>
              <a:rect l="T9" t="T10" r="T11" b="T12"/>
              <a:pathLst>
                <a:path w="247" h="168">
                  <a:moveTo>
                    <a:pt x="0" y="168"/>
                  </a:moveTo>
                  <a:lnTo>
                    <a:pt x="247" y="168"/>
                  </a:lnTo>
                  <a:lnTo>
                    <a:pt x="247" y="0"/>
                  </a:lnTo>
                </a:path>
              </a:pathLst>
            </a:custGeom>
            <a:noFill/>
            <a:ln w="9525">
              <a:solidFill>
                <a:schemeClr val="tx1"/>
              </a:solidFill>
              <a:round/>
              <a:headEnd/>
              <a:tailEnd/>
            </a:ln>
          </p:spPr>
          <p:txBody>
            <a:bodyPr wrap="none" anchor="ctr"/>
            <a:lstStyle/>
            <a:p>
              <a:endParaRPr lang="en-US"/>
            </a:p>
          </p:txBody>
        </p:sp>
        <p:sp>
          <p:nvSpPr>
            <p:cNvPr id="19" name="Oval 347"/>
            <p:cNvSpPr>
              <a:spLocks noChangeArrowheads="1"/>
            </p:cNvSpPr>
            <p:nvPr/>
          </p:nvSpPr>
          <p:spPr bwMode="auto">
            <a:xfrm>
              <a:off x="2176" y="2418"/>
              <a:ext cx="503" cy="503"/>
            </a:xfrm>
            <a:prstGeom prst="ellipse">
              <a:avLst/>
            </a:prstGeom>
            <a:noFill/>
            <a:ln w="38100">
              <a:solidFill>
                <a:schemeClr val="tx1"/>
              </a:solidFill>
              <a:round/>
              <a:headEnd/>
              <a:tailEnd/>
            </a:ln>
          </p:spPr>
          <p:txBody>
            <a:bodyPr wrap="none" anchor="ctr"/>
            <a:lstStyle/>
            <a:p>
              <a:endParaRPr lang="en-US"/>
            </a:p>
          </p:txBody>
        </p:sp>
        <p:sp>
          <p:nvSpPr>
            <p:cNvPr id="20" name="Line 348"/>
            <p:cNvSpPr>
              <a:spLocks noChangeShapeType="1"/>
            </p:cNvSpPr>
            <p:nvPr/>
          </p:nvSpPr>
          <p:spPr bwMode="auto">
            <a:xfrm>
              <a:off x="2048" y="2667"/>
              <a:ext cx="340" cy="0"/>
            </a:xfrm>
            <a:prstGeom prst="line">
              <a:avLst/>
            </a:prstGeom>
            <a:noFill/>
            <a:ln w="9525">
              <a:solidFill>
                <a:schemeClr val="tx1"/>
              </a:solidFill>
              <a:round/>
              <a:headEnd/>
              <a:tailEnd type="triangle" w="med" len="med"/>
            </a:ln>
          </p:spPr>
          <p:txBody>
            <a:bodyPr wrap="none" anchor="ctr"/>
            <a:lstStyle/>
            <a:p>
              <a:endParaRPr lang="en-US"/>
            </a:p>
          </p:txBody>
        </p:sp>
      </p:grpSp>
      <p:sp>
        <p:nvSpPr>
          <p:cNvPr id="21" name="Rectangle 20"/>
          <p:cNvSpPr/>
          <p:nvPr/>
        </p:nvSpPr>
        <p:spPr>
          <a:xfrm>
            <a:off x="6385369" y="3245793"/>
            <a:ext cx="2202464" cy="830997"/>
          </a:xfrm>
          <a:prstGeom prst="rect">
            <a:avLst/>
          </a:prstGeom>
        </p:spPr>
        <p:txBody>
          <a:bodyPr wrap="square">
            <a:spAutoFit/>
          </a:bodyPr>
          <a:lstStyle/>
          <a:p>
            <a:r>
              <a:rPr lang="en-US" dirty="0" smtClean="0"/>
              <a:t>Bipolar Junction Transistor (BJT)</a:t>
            </a:r>
            <a:endParaRPr lang="en-US" dirty="0"/>
          </a:p>
        </p:txBody>
      </p:sp>
      <p:sp>
        <p:nvSpPr>
          <p:cNvPr id="22" name="Rectangle 21"/>
          <p:cNvSpPr/>
          <p:nvPr/>
        </p:nvSpPr>
        <p:spPr>
          <a:xfrm>
            <a:off x="6385368" y="4487691"/>
            <a:ext cx="2255750" cy="830997"/>
          </a:xfrm>
          <a:prstGeom prst="rect">
            <a:avLst/>
          </a:prstGeom>
        </p:spPr>
        <p:txBody>
          <a:bodyPr wrap="square">
            <a:spAutoFit/>
          </a:bodyPr>
          <a:lstStyle/>
          <a:p>
            <a:r>
              <a:rPr lang="en-US" dirty="0" smtClean="0"/>
              <a:t>Field-Effect Transistor (FET)</a:t>
            </a:r>
            <a:endParaRPr lang="en-US" dirty="0"/>
          </a:p>
        </p:txBody>
      </p:sp>
      <p:sp>
        <p:nvSpPr>
          <p:cNvPr id="6" name="Footer Placeholder 5"/>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The Transistor</a:t>
            </a:r>
          </a:p>
        </p:txBody>
      </p:sp>
      <p:sp>
        <p:nvSpPr>
          <p:cNvPr id="22530" name="Rectangle 5"/>
          <p:cNvSpPr>
            <a:spLocks noChangeArrowheads="1"/>
          </p:cNvSpPr>
          <p:nvPr/>
        </p:nvSpPr>
        <p:spPr bwMode="auto">
          <a:xfrm>
            <a:off x="685799" y="1828800"/>
            <a:ext cx="7781925" cy="4267200"/>
          </a:xfrm>
          <a:prstGeom prst="rect">
            <a:avLst/>
          </a:prstGeom>
          <a:noFill/>
          <a:ln w="9525">
            <a:noFill/>
            <a:miter lim="800000"/>
            <a:headEnd/>
            <a:tailEnd/>
          </a:ln>
        </p:spPr>
        <p:txBody>
          <a:bodyPr/>
          <a:lstStyle/>
          <a:p>
            <a:pPr marL="342900" indent="-342900">
              <a:spcBef>
                <a:spcPct val="20000"/>
              </a:spcBef>
              <a:buFontTx/>
              <a:buChar char="•"/>
            </a:pPr>
            <a:r>
              <a:rPr lang="en-US" sz="2800" dirty="0" smtClean="0"/>
              <a:t>The Bipolar Junction Transistor (BJT) has three layers of N or P material connected to electrodes:</a:t>
            </a:r>
          </a:p>
          <a:p>
            <a:pPr marL="342900" indent="-342900">
              <a:spcBef>
                <a:spcPct val="20000"/>
              </a:spcBef>
              <a:buFontTx/>
              <a:buChar char="•"/>
            </a:pPr>
            <a:endParaRPr lang="en-US" sz="2800" dirty="0" smtClean="0"/>
          </a:p>
          <a:p>
            <a:pPr marL="342900" indent="-342900">
              <a:spcBef>
                <a:spcPct val="20000"/>
              </a:spcBef>
              <a:buFontTx/>
              <a:buChar char="•"/>
            </a:pPr>
            <a:endParaRPr lang="en-US" sz="2800" dirty="0" smtClean="0"/>
          </a:p>
          <a:p>
            <a:pPr marL="342900" indent="-342900">
              <a:spcBef>
                <a:spcPct val="20000"/>
              </a:spcBef>
              <a:buFontTx/>
              <a:buChar char="•"/>
            </a:pPr>
            <a:endParaRPr lang="en-US" sz="2800" dirty="0" smtClean="0"/>
          </a:p>
          <a:p>
            <a:pPr marL="342900" indent="-342900">
              <a:spcBef>
                <a:spcPct val="20000"/>
              </a:spcBef>
              <a:buFontTx/>
              <a:buChar char="•"/>
            </a:pPr>
            <a:r>
              <a:rPr lang="en-US" sz="2800" dirty="0" smtClean="0"/>
              <a:t>Depending on the arrangement of layers, a BJT is either an NPN or PNP transistor.</a:t>
            </a:r>
          </a:p>
          <a:p>
            <a:pPr marL="342900" indent="-342900">
              <a:spcBef>
                <a:spcPct val="20000"/>
              </a:spcBef>
            </a:pPr>
            <a:endParaRPr lang="en-US" dirty="0"/>
          </a:p>
        </p:txBody>
      </p:sp>
      <p:grpSp>
        <p:nvGrpSpPr>
          <p:cNvPr id="25" name="Group 24"/>
          <p:cNvGrpSpPr/>
          <p:nvPr/>
        </p:nvGrpSpPr>
        <p:grpSpPr>
          <a:xfrm>
            <a:off x="3161602" y="2952752"/>
            <a:ext cx="2708675" cy="1209674"/>
            <a:chOff x="3971227" y="4010027"/>
            <a:chExt cx="2708675" cy="1209674"/>
          </a:xfrm>
        </p:grpSpPr>
        <p:sp>
          <p:nvSpPr>
            <p:cNvPr id="24" name="Rectangle 23"/>
            <p:cNvSpPr/>
            <p:nvPr/>
          </p:nvSpPr>
          <p:spPr>
            <a:xfrm>
              <a:off x="3971227" y="4010027"/>
              <a:ext cx="2708675" cy="1209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Collector</a:t>
              </a:r>
              <a:endParaRPr lang="en-US" dirty="0"/>
            </a:p>
          </p:txBody>
        </p:sp>
        <p:grpSp>
          <p:nvGrpSpPr>
            <p:cNvPr id="2" name="Group 325"/>
            <p:cNvGrpSpPr>
              <a:grpSpLocks/>
            </p:cNvGrpSpPr>
            <p:nvPr/>
          </p:nvGrpSpPr>
          <p:grpSpPr bwMode="auto">
            <a:xfrm flipH="1">
              <a:off x="4761622" y="4149725"/>
              <a:ext cx="854075" cy="882650"/>
              <a:chOff x="1570" y="516"/>
              <a:chExt cx="538" cy="556"/>
            </a:xfrm>
          </p:grpSpPr>
          <p:grpSp>
            <p:nvGrpSpPr>
              <p:cNvPr id="3" name="Group 326"/>
              <p:cNvGrpSpPr>
                <a:grpSpLocks/>
              </p:cNvGrpSpPr>
              <p:nvPr/>
            </p:nvGrpSpPr>
            <p:grpSpPr bwMode="auto">
              <a:xfrm flipH="1">
                <a:off x="1660" y="599"/>
                <a:ext cx="242" cy="397"/>
                <a:chOff x="4559" y="1832"/>
                <a:chExt cx="242" cy="397"/>
              </a:xfrm>
            </p:grpSpPr>
            <p:sp>
              <p:nvSpPr>
                <p:cNvPr id="12" name="Line 327"/>
                <p:cNvSpPr>
                  <a:spLocks noChangeShapeType="1"/>
                </p:cNvSpPr>
                <p:nvPr/>
              </p:nvSpPr>
              <p:spPr bwMode="auto">
                <a:xfrm>
                  <a:off x="4559" y="1832"/>
                  <a:ext cx="0" cy="397"/>
                </a:xfrm>
                <a:prstGeom prst="line">
                  <a:avLst/>
                </a:prstGeom>
                <a:noFill/>
                <a:ln w="57150">
                  <a:solidFill>
                    <a:schemeClr val="tx1"/>
                  </a:solidFill>
                  <a:round/>
                  <a:headEnd/>
                  <a:tailEnd/>
                </a:ln>
              </p:spPr>
              <p:txBody>
                <a:bodyPr/>
                <a:lstStyle/>
                <a:p>
                  <a:endParaRPr lang="en-US"/>
                </a:p>
              </p:txBody>
            </p:sp>
            <p:sp>
              <p:nvSpPr>
                <p:cNvPr id="13" name="Line 328"/>
                <p:cNvSpPr>
                  <a:spLocks noChangeShapeType="1"/>
                </p:cNvSpPr>
                <p:nvPr/>
              </p:nvSpPr>
              <p:spPr bwMode="auto">
                <a:xfrm>
                  <a:off x="4559" y="2096"/>
                  <a:ext cx="242" cy="133"/>
                </a:xfrm>
                <a:prstGeom prst="line">
                  <a:avLst/>
                </a:prstGeom>
                <a:noFill/>
                <a:ln w="9525">
                  <a:solidFill>
                    <a:schemeClr val="tx1"/>
                  </a:solidFill>
                  <a:round/>
                  <a:headEnd/>
                  <a:tailEnd type="triangle" w="med" len="med"/>
                </a:ln>
              </p:spPr>
              <p:txBody>
                <a:bodyPr/>
                <a:lstStyle/>
                <a:p>
                  <a:endParaRPr lang="en-US"/>
                </a:p>
              </p:txBody>
            </p:sp>
            <p:sp>
              <p:nvSpPr>
                <p:cNvPr id="14" name="Line 329"/>
                <p:cNvSpPr>
                  <a:spLocks noChangeShapeType="1"/>
                </p:cNvSpPr>
                <p:nvPr/>
              </p:nvSpPr>
              <p:spPr bwMode="auto">
                <a:xfrm flipV="1">
                  <a:off x="4559" y="1832"/>
                  <a:ext cx="242" cy="132"/>
                </a:xfrm>
                <a:prstGeom prst="line">
                  <a:avLst/>
                </a:prstGeom>
                <a:noFill/>
                <a:ln w="9525">
                  <a:solidFill>
                    <a:schemeClr val="tx1"/>
                  </a:solidFill>
                  <a:round/>
                  <a:headEnd/>
                  <a:tailEnd/>
                </a:ln>
              </p:spPr>
              <p:txBody>
                <a:bodyPr/>
                <a:lstStyle/>
                <a:p>
                  <a:endParaRPr lang="en-US"/>
                </a:p>
              </p:txBody>
            </p:sp>
          </p:grpSp>
          <p:sp>
            <p:nvSpPr>
              <p:cNvPr id="10" name="Oval 330"/>
              <p:cNvSpPr>
                <a:spLocks noChangeArrowheads="1"/>
              </p:cNvSpPr>
              <p:nvPr/>
            </p:nvSpPr>
            <p:spPr bwMode="auto">
              <a:xfrm>
                <a:off x="1570" y="516"/>
                <a:ext cx="538" cy="556"/>
              </a:xfrm>
              <a:prstGeom prst="ellipse">
                <a:avLst/>
              </a:prstGeom>
              <a:noFill/>
              <a:ln w="38100">
                <a:solidFill>
                  <a:schemeClr val="tx1"/>
                </a:solidFill>
                <a:round/>
                <a:headEnd/>
                <a:tailEnd/>
              </a:ln>
            </p:spPr>
            <p:txBody>
              <a:bodyPr wrap="none" anchor="ctr"/>
              <a:lstStyle/>
              <a:p>
                <a:endParaRPr lang="en-US"/>
              </a:p>
            </p:txBody>
          </p:sp>
          <p:sp>
            <p:nvSpPr>
              <p:cNvPr id="11" name="Line 331"/>
              <p:cNvSpPr>
                <a:spLocks noChangeShapeType="1"/>
              </p:cNvSpPr>
              <p:nvPr/>
            </p:nvSpPr>
            <p:spPr bwMode="auto">
              <a:xfrm>
                <a:off x="1904" y="796"/>
                <a:ext cx="204" cy="0"/>
              </a:xfrm>
              <a:prstGeom prst="line">
                <a:avLst/>
              </a:prstGeom>
              <a:noFill/>
              <a:ln w="9525">
                <a:solidFill>
                  <a:schemeClr val="tx1"/>
                </a:solidFill>
                <a:round/>
                <a:headEnd/>
                <a:tailEnd/>
              </a:ln>
            </p:spPr>
            <p:txBody>
              <a:bodyPr wrap="none" anchor="ctr"/>
              <a:lstStyle/>
              <a:p>
                <a:endParaRPr lang="en-US"/>
              </a:p>
            </p:txBody>
          </p:sp>
        </p:grpSp>
      </p:grpSp>
      <p:sp>
        <p:nvSpPr>
          <p:cNvPr id="27" name="TextBox 26"/>
          <p:cNvSpPr txBox="1"/>
          <p:nvPr/>
        </p:nvSpPr>
        <p:spPr>
          <a:xfrm>
            <a:off x="4724400" y="2981325"/>
            <a:ext cx="1043876" cy="369332"/>
          </a:xfrm>
          <a:prstGeom prst="rect">
            <a:avLst/>
          </a:prstGeom>
          <a:noFill/>
        </p:spPr>
        <p:txBody>
          <a:bodyPr wrap="none" rtlCol="0">
            <a:spAutoFit/>
          </a:bodyPr>
          <a:lstStyle/>
          <a:p>
            <a:r>
              <a:rPr lang="en-US" sz="1800" dirty="0" smtClean="0"/>
              <a:t>Collector</a:t>
            </a:r>
            <a:endParaRPr lang="en-US" sz="1800" dirty="0"/>
          </a:p>
        </p:txBody>
      </p:sp>
      <p:sp>
        <p:nvSpPr>
          <p:cNvPr id="28" name="TextBox 27"/>
          <p:cNvSpPr txBox="1"/>
          <p:nvPr/>
        </p:nvSpPr>
        <p:spPr>
          <a:xfrm>
            <a:off x="4781550" y="3743325"/>
            <a:ext cx="877163" cy="369332"/>
          </a:xfrm>
          <a:prstGeom prst="rect">
            <a:avLst/>
          </a:prstGeom>
          <a:noFill/>
        </p:spPr>
        <p:txBody>
          <a:bodyPr wrap="none" rtlCol="0">
            <a:spAutoFit/>
          </a:bodyPr>
          <a:lstStyle/>
          <a:p>
            <a:r>
              <a:rPr lang="en-US" sz="1800" dirty="0" smtClean="0"/>
              <a:t>Emitter</a:t>
            </a:r>
            <a:endParaRPr lang="en-US" sz="1800" dirty="0"/>
          </a:p>
        </p:txBody>
      </p:sp>
      <p:sp>
        <p:nvSpPr>
          <p:cNvPr id="29" name="TextBox 28"/>
          <p:cNvSpPr txBox="1"/>
          <p:nvPr/>
        </p:nvSpPr>
        <p:spPr>
          <a:xfrm>
            <a:off x="3295650" y="3352800"/>
            <a:ext cx="633507" cy="369332"/>
          </a:xfrm>
          <a:prstGeom prst="rect">
            <a:avLst/>
          </a:prstGeom>
          <a:noFill/>
        </p:spPr>
        <p:txBody>
          <a:bodyPr wrap="none" rtlCol="0">
            <a:spAutoFit/>
          </a:bodyPr>
          <a:lstStyle/>
          <a:p>
            <a:r>
              <a:rPr lang="en-US" sz="1800" dirty="0" smtClean="0"/>
              <a:t>Base</a:t>
            </a:r>
            <a:endParaRPr lang="en-US" sz="1800" dirty="0"/>
          </a:p>
        </p:txBody>
      </p:sp>
      <p:sp>
        <p:nvSpPr>
          <p:cNvPr id="5" name="Footer Placeholder 4"/>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t>Electronics – Controlling the Flow of Current</a:t>
            </a:r>
          </a:p>
        </p:txBody>
      </p:sp>
      <p:sp>
        <p:nvSpPr>
          <p:cNvPr id="8194"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To make an electronic device (like a radio) do something useful (like a receiver), we need to control and manipulate the flow of current.</a:t>
            </a:r>
          </a:p>
          <a:p>
            <a:pPr marL="342900" indent="-342900">
              <a:spcBef>
                <a:spcPct val="20000"/>
              </a:spcBef>
              <a:buFontTx/>
              <a:buChar char="•"/>
            </a:pPr>
            <a:r>
              <a:rPr lang="en-US" sz="3200" dirty="0"/>
              <a:t>There are a number of different electronic components that </a:t>
            </a:r>
            <a:r>
              <a:rPr lang="en-US" sz="3200" dirty="0" smtClean="0"/>
              <a:t>are used to </a:t>
            </a:r>
            <a:r>
              <a:rPr lang="en-US" sz="3200" dirty="0"/>
              <a:t>do this.</a:t>
            </a:r>
          </a:p>
        </p:txBody>
      </p: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The Transistor</a:t>
            </a:r>
          </a:p>
        </p:txBody>
      </p:sp>
      <p:sp>
        <p:nvSpPr>
          <p:cNvPr id="22530" name="Rectangle 5"/>
          <p:cNvSpPr>
            <a:spLocks noChangeArrowheads="1"/>
          </p:cNvSpPr>
          <p:nvPr/>
        </p:nvSpPr>
        <p:spPr bwMode="auto">
          <a:xfrm>
            <a:off x="685799" y="1828800"/>
            <a:ext cx="7781925" cy="4267200"/>
          </a:xfrm>
          <a:prstGeom prst="rect">
            <a:avLst/>
          </a:prstGeom>
          <a:noFill/>
          <a:ln w="9525">
            <a:noFill/>
            <a:miter lim="800000"/>
            <a:headEnd/>
            <a:tailEnd/>
          </a:ln>
        </p:spPr>
        <p:txBody>
          <a:bodyPr/>
          <a:lstStyle/>
          <a:p>
            <a:pPr marL="342900" indent="-342900">
              <a:spcBef>
                <a:spcPct val="20000"/>
              </a:spcBef>
              <a:buFontTx/>
              <a:buChar char="•"/>
            </a:pPr>
            <a:r>
              <a:rPr lang="en-US" sz="2800" dirty="0" smtClean="0"/>
              <a:t>The Field-Effect Transistor (FET) has a conducting path or channel of N and P material connected to the drain and source electrodes.</a:t>
            </a:r>
          </a:p>
          <a:p>
            <a:pPr marL="342900" indent="-342900">
              <a:spcBef>
                <a:spcPct val="20000"/>
              </a:spcBef>
              <a:buFontTx/>
              <a:buChar char="•"/>
            </a:pPr>
            <a:endParaRPr lang="en-US" sz="2800" dirty="0" smtClean="0"/>
          </a:p>
          <a:p>
            <a:pPr marL="342900" indent="-342900">
              <a:spcBef>
                <a:spcPct val="20000"/>
              </a:spcBef>
              <a:buFontTx/>
              <a:buChar char="•"/>
            </a:pPr>
            <a:endParaRPr lang="en-US" sz="2800" dirty="0" smtClean="0"/>
          </a:p>
          <a:p>
            <a:pPr marL="342900" indent="-342900">
              <a:spcBef>
                <a:spcPct val="20000"/>
              </a:spcBef>
              <a:buFontTx/>
              <a:buChar char="•"/>
            </a:pPr>
            <a:endParaRPr lang="en-US" sz="2800" dirty="0" smtClean="0"/>
          </a:p>
          <a:p>
            <a:pPr marL="342900" indent="-342900">
              <a:spcBef>
                <a:spcPct val="20000"/>
              </a:spcBef>
              <a:buFontTx/>
              <a:buChar char="•"/>
            </a:pPr>
            <a:r>
              <a:rPr lang="en-US" sz="2800" dirty="0" smtClean="0"/>
              <a:t>Voltage applied to the gate electrode controls current through the channel.</a:t>
            </a:r>
          </a:p>
          <a:p>
            <a:pPr marL="342900" indent="-342900">
              <a:spcBef>
                <a:spcPct val="20000"/>
              </a:spcBef>
            </a:pPr>
            <a:endParaRPr lang="en-US" dirty="0"/>
          </a:p>
        </p:txBody>
      </p:sp>
      <p:grpSp>
        <p:nvGrpSpPr>
          <p:cNvPr id="2" name="Group 25"/>
          <p:cNvGrpSpPr/>
          <p:nvPr/>
        </p:nvGrpSpPr>
        <p:grpSpPr>
          <a:xfrm>
            <a:off x="3090554" y="3259161"/>
            <a:ext cx="2886294" cy="1438647"/>
            <a:chOff x="1176029" y="3373462"/>
            <a:chExt cx="2886294" cy="1438647"/>
          </a:xfrm>
        </p:grpSpPr>
        <p:sp>
          <p:nvSpPr>
            <p:cNvPr id="23" name="Rectangle 22"/>
            <p:cNvSpPr/>
            <p:nvPr/>
          </p:nvSpPr>
          <p:spPr>
            <a:xfrm>
              <a:off x="1176029" y="3373462"/>
              <a:ext cx="2886294" cy="1438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60"/>
            <p:cNvGrpSpPr>
              <a:grpSpLocks/>
            </p:cNvGrpSpPr>
            <p:nvPr/>
          </p:nvGrpSpPr>
          <p:grpSpPr bwMode="auto">
            <a:xfrm>
              <a:off x="1978735" y="3705226"/>
              <a:ext cx="1001712" cy="895350"/>
              <a:chOff x="2048" y="2568"/>
              <a:chExt cx="631" cy="564"/>
            </a:xfrm>
          </p:grpSpPr>
          <p:sp>
            <p:nvSpPr>
              <p:cNvPr id="16" name="Line 341"/>
              <p:cNvSpPr>
                <a:spLocks noChangeShapeType="1"/>
              </p:cNvSpPr>
              <p:nvPr/>
            </p:nvSpPr>
            <p:spPr bwMode="auto">
              <a:xfrm flipH="1">
                <a:off x="2392" y="2688"/>
                <a:ext cx="0" cy="328"/>
              </a:xfrm>
              <a:prstGeom prst="line">
                <a:avLst/>
              </a:prstGeom>
              <a:noFill/>
              <a:ln w="28575">
                <a:solidFill>
                  <a:schemeClr val="tx1"/>
                </a:solidFill>
                <a:round/>
                <a:headEnd/>
                <a:tailEnd/>
              </a:ln>
            </p:spPr>
            <p:txBody>
              <a:bodyPr/>
              <a:lstStyle/>
              <a:p>
                <a:endParaRPr lang="en-US"/>
              </a:p>
            </p:txBody>
          </p:sp>
          <p:sp>
            <p:nvSpPr>
              <p:cNvPr id="17" name="Freeform 343"/>
              <p:cNvSpPr>
                <a:spLocks/>
              </p:cNvSpPr>
              <p:nvPr/>
            </p:nvSpPr>
            <p:spPr bwMode="auto">
              <a:xfrm>
                <a:off x="2395" y="2568"/>
                <a:ext cx="247" cy="168"/>
              </a:xfrm>
              <a:custGeom>
                <a:avLst/>
                <a:gdLst>
                  <a:gd name="T0" fmla="*/ 0 w 247"/>
                  <a:gd name="T1" fmla="*/ 168 h 168"/>
                  <a:gd name="T2" fmla="*/ 247 w 247"/>
                  <a:gd name="T3" fmla="*/ 168 h 168"/>
                  <a:gd name="T4" fmla="*/ 247 w 247"/>
                  <a:gd name="T5" fmla="*/ 0 h 168"/>
                  <a:gd name="T6" fmla="*/ 0 60000 65536"/>
                  <a:gd name="T7" fmla="*/ 0 60000 65536"/>
                  <a:gd name="T8" fmla="*/ 0 60000 65536"/>
                  <a:gd name="T9" fmla="*/ 0 w 247"/>
                  <a:gd name="T10" fmla="*/ 0 h 168"/>
                  <a:gd name="T11" fmla="*/ 247 w 247"/>
                  <a:gd name="T12" fmla="*/ 168 h 168"/>
                </a:gdLst>
                <a:ahLst/>
                <a:cxnLst>
                  <a:cxn ang="T6">
                    <a:pos x="T0" y="T1"/>
                  </a:cxn>
                  <a:cxn ang="T7">
                    <a:pos x="T2" y="T3"/>
                  </a:cxn>
                  <a:cxn ang="T8">
                    <a:pos x="T4" y="T5"/>
                  </a:cxn>
                </a:cxnLst>
                <a:rect l="T9" t="T10" r="T11" b="T12"/>
                <a:pathLst>
                  <a:path w="247" h="168">
                    <a:moveTo>
                      <a:pt x="0" y="168"/>
                    </a:moveTo>
                    <a:lnTo>
                      <a:pt x="247" y="168"/>
                    </a:lnTo>
                    <a:lnTo>
                      <a:pt x="247" y="0"/>
                    </a:lnTo>
                  </a:path>
                </a:pathLst>
              </a:custGeom>
              <a:noFill/>
              <a:ln w="9525">
                <a:solidFill>
                  <a:schemeClr val="tx1"/>
                </a:solidFill>
                <a:round/>
                <a:headEnd/>
                <a:tailEnd/>
              </a:ln>
            </p:spPr>
            <p:txBody>
              <a:bodyPr wrap="none" anchor="ctr"/>
              <a:lstStyle/>
              <a:p>
                <a:endParaRPr lang="en-US"/>
              </a:p>
            </p:txBody>
          </p:sp>
          <p:sp>
            <p:nvSpPr>
              <p:cNvPr id="18" name="Freeform 344"/>
              <p:cNvSpPr>
                <a:spLocks/>
              </p:cNvSpPr>
              <p:nvPr/>
            </p:nvSpPr>
            <p:spPr bwMode="auto">
              <a:xfrm flipV="1">
                <a:off x="2394" y="2964"/>
                <a:ext cx="247" cy="168"/>
              </a:xfrm>
              <a:custGeom>
                <a:avLst/>
                <a:gdLst>
                  <a:gd name="T0" fmla="*/ 0 w 247"/>
                  <a:gd name="T1" fmla="*/ 168 h 168"/>
                  <a:gd name="T2" fmla="*/ 247 w 247"/>
                  <a:gd name="T3" fmla="*/ 168 h 168"/>
                  <a:gd name="T4" fmla="*/ 247 w 247"/>
                  <a:gd name="T5" fmla="*/ 0 h 168"/>
                  <a:gd name="T6" fmla="*/ 0 60000 65536"/>
                  <a:gd name="T7" fmla="*/ 0 60000 65536"/>
                  <a:gd name="T8" fmla="*/ 0 60000 65536"/>
                  <a:gd name="T9" fmla="*/ 0 w 247"/>
                  <a:gd name="T10" fmla="*/ 0 h 168"/>
                  <a:gd name="T11" fmla="*/ 247 w 247"/>
                  <a:gd name="T12" fmla="*/ 168 h 168"/>
                </a:gdLst>
                <a:ahLst/>
                <a:cxnLst>
                  <a:cxn ang="T6">
                    <a:pos x="T0" y="T1"/>
                  </a:cxn>
                  <a:cxn ang="T7">
                    <a:pos x="T2" y="T3"/>
                  </a:cxn>
                  <a:cxn ang="T8">
                    <a:pos x="T4" y="T5"/>
                  </a:cxn>
                </a:cxnLst>
                <a:rect l="T9" t="T10" r="T11" b="T12"/>
                <a:pathLst>
                  <a:path w="247" h="168">
                    <a:moveTo>
                      <a:pt x="0" y="168"/>
                    </a:moveTo>
                    <a:lnTo>
                      <a:pt x="247" y="168"/>
                    </a:lnTo>
                    <a:lnTo>
                      <a:pt x="247" y="0"/>
                    </a:lnTo>
                  </a:path>
                </a:pathLst>
              </a:custGeom>
              <a:noFill/>
              <a:ln w="9525">
                <a:solidFill>
                  <a:schemeClr val="tx1"/>
                </a:solidFill>
                <a:round/>
                <a:headEnd/>
                <a:tailEnd/>
              </a:ln>
            </p:spPr>
            <p:txBody>
              <a:bodyPr wrap="none" anchor="ctr"/>
              <a:lstStyle/>
              <a:p>
                <a:endParaRPr lang="en-US"/>
              </a:p>
            </p:txBody>
          </p:sp>
          <p:sp>
            <p:nvSpPr>
              <p:cNvPr id="19" name="Oval 347"/>
              <p:cNvSpPr>
                <a:spLocks noChangeArrowheads="1"/>
              </p:cNvSpPr>
              <p:nvPr/>
            </p:nvSpPr>
            <p:spPr bwMode="auto">
              <a:xfrm>
                <a:off x="2176" y="2591"/>
                <a:ext cx="503" cy="503"/>
              </a:xfrm>
              <a:prstGeom prst="ellipse">
                <a:avLst/>
              </a:prstGeom>
              <a:noFill/>
              <a:ln w="38100">
                <a:solidFill>
                  <a:schemeClr val="tx1"/>
                </a:solidFill>
                <a:round/>
                <a:headEnd/>
                <a:tailEnd/>
              </a:ln>
            </p:spPr>
            <p:txBody>
              <a:bodyPr wrap="none" anchor="ctr"/>
              <a:lstStyle/>
              <a:p>
                <a:endParaRPr lang="en-US"/>
              </a:p>
            </p:txBody>
          </p:sp>
          <p:sp>
            <p:nvSpPr>
              <p:cNvPr id="20" name="Line 348"/>
              <p:cNvSpPr>
                <a:spLocks noChangeShapeType="1"/>
              </p:cNvSpPr>
              <p:nvPr/>
            </p:nvSpPr>
            <p:spPr bwMode="auto">
              <a:xfrm>
                <a:off x="2048" y="2840"/>
                <a:ext cx="340" cy="0"/>
              </a:xfrm>
              <a:prstGeom prst="line">
                <a:avLst/>
              </a:prstGeom>
              <a:noFill/>
              <a:ln w="9525">
                <a:solidFill>
                  <a:schemeClr val="tx1"/>
                </a:solidFill>
                <a:round/>
                <a:headEnd/>
                <a:tailEnd type="triangle" w="med" len="med"/>
              </a:ln>
            </p:spPr>
            <p:txBody>
              <a:bodyPr wrap="none" anchor="ctr"/>
              <a:lstStyle/>
              <a:p>
                <a:endParaRPr lang="en-US"/>
              </a:p>
            </p:txBody>
          </p:sp>
        </p:grpSp>
      </p:grpSp>
      <p:sp>
        <p:nvSpPr>
          <p:cNvPr id="31" name="TextBox 30"/>
          <p:cNvSpPr txBox="1"/>
          <p:nvPr/>
        </p:nvSpPr>
        <p:spPr>
          <a:xfrm>
            <a:off x="4948492" y="3536590"/>
            <a:ext cx="710451" cy="369332"/>
          </a:xfrm>
          <a:prstGeom prst="rect">
            <a:avLst/>
          </a:prstGeom>
          <a:noFill/>
        </p:spPr>
        <p:txBody>
          <a:bodyPr wrap="none" rtlCol="0">
            <a:spAutoFit/>
          </a:bodyPr>
          <a:lstStyle/>
          <a:p>
            <a:r>
              <a:rPr lang="en-US" sz="1800" dirty="0" smtClean="0"/>
              <a:t>Drain</a:t>
            </a:r>
            <a:endParaRPr lang="en-US" sz="1800" dirty="0"/>
          </a:p>
        </p:txBody>
      </p:sp>
      <p:sp>
        <p:nvSpPr>
          <p:cNvPr id="32" name="TextBox 31"/>
          <p:cNvSpPr txBox="1"/>
          <p:nvPr/>
        </p:nvSpPr>
        <p:spPr>
          <a:xfrm>
            <a:off x="4943475" y="4138732"/>
            <a:ext cx="825867" cy="369332"/>
          </a:xfrm>
          <a:prstGeom prst="rect">
            <a:avLst/>
          </a:prstGeom>
          <a:noFill/>
        </p:spPr>
        <p:txBody>
          <a:bodyPr wrap="none" rtlCol="0">
            <a:spAutoFit/>
          </a:bodyPr>
          <a:lstStyle/>
          <a:p>
            <a:r>
              <a:rPr lang="en-US" sz="1800" dirty="0" smtClean="0"/>
              <a:t>Source</a:t>
            </a:r>
            <a:endParaRPr lang="en-US" sz="1800" dirty="0"/>
          </a:p>
        </p:txBody>
      </p:sp>
      <p:sp>
        <p:nvSpPr>
          <p:cNvPr id="33" name="TextBox 32"/>
          <p:cNvSpPr txBox="1"/>
          <p:nvPr/>
        </p:nvSpPr>
        <p:spPr>
          <a:xfrm>
            <a:off x="3267075" y="3801494"/>
            <a:ext cx="620683" cy="369332"/>
          </a:xfrm>
          <a:prstGeom prst="rect">
            <a:avLst/>
          </a:prstGeom>
          <a:noFill/>
        </p:spPr>
        <p:txBody>
          <a:bodyPr wrap="none" rtlCol="0">
            <a:spAutoFit/>
          </a:bodyPr>
          <a:lstStyle/>
          <a:p>
            <a:r>
              <a:rPr lang="en-US" sz="1800" dirty="0" smtClean="0"/>
              <a:t>Gate</a:t>
            </a:r>
            <a:endParaRPr lang="en-US" sz="1800" dirty="0"/>
          </a:p>
        </p:txBody>
      </p:sp>
      <p:sp>
        <p:nvSpPr>
          <p:cNvPr id="5" name="Footer Placeholder 4"/>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410200" y="3276600"/>
            <a:ext cx="22098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The Integrated Circuit</a:t>
            </a:r>
          </a:p>
        </p:txBody>
      </p:sp>
      <p:sp>
        <p:nvSpPr>
          <p:cNvPr id="24578" name="Rectangle 5"/>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dirty="0"/>
              <a:t>The integrated circuit is a collection of components contained in one device that accomplishes a specific task</a:t>
            </a:r>
            <a:r>
              <a:rPr lang="en-US" sz="2800" dirty="0" smtClean="0"/>
              <a:t>.</a:t>
            </a:r>
          </a:p>
        </p:txBody>
      </p:sp>
      <p:sp>
        <p:nvSpPr>
          <p:cNvPr id="24579" name="Rectangle 6"/>
          <p:cNvSpPr>
            <a:spLocks noChangeArrowheads="1"/>
          </p:cNvSpPr>
          <p:nvPr/>
        </p:nvSpPr>
        <p:spPr bwMode="auto">
          <a:xfrm>
            <a:off x="46482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Schematic symbol</a:t>
            </a:r>
          </a:p>
          <a:p>
            <a:pPr marL="342900" indent="-342900">
              <a:spcBef>
                <a:spcPct val="20000"/>
              </a:spcBef>
              <a:buFontTx/>
              <a:buChar char="•"/>
            </a:pPr>
            <a:r>
              <a:rPr lang="en-US" sz="2800" dirty="0" smtClean="0"/>
              <a:t>Designator (IC or U)</a:t>
            </a:r>
            <a:endParaRPr lang="en-US" sz="2800" dirty="0"/>
          </a:p>
        </p:txBody>
      </p:sp>
      <p:grpSp>
        <p:nvGrpSpPr>
          <p:cNvPr id="6" name="Group 128"/>
          <p:cNvGrpSpPr>
            <a:grpSpLocks/>
          </p:cNvGrpSpPr>
          <p:nvPr/>
        </p:nvGrpSpPr>
        <p:grpSpPr bwMode="auto">
          <a:xfrm>
            <a:off x="5867400" y="3429000"/>
            <a:ext cx="1371600" cy="1168400"/>
            <a:chOff x="2724" y="543"/>
            <a:chExt cx="864" cy="736"/>
          </a:xfrm>
        </p:grpSpPr>
        <p:sp>
          <p:nvSpPr>
            <p:cNvPr id="7" name="Rectangle 129"/>
            <p:cNvSpPr>
              <a:spLocks noChangeArrowheads="1"/>
            </p:cNvSpPr>
            <p:nvPr/>
          </p:nvSpPr>
          <p:spPr bwMode="auto">
            <a:xfrm>
              <a:off x="2852" y="543"/>
              <a:ext cx="616" cy="736"/>
            </a:xfrm>
            <a:prstGeom prst="rect">
              <a:avLst/>
            </a:prstGeom>
            <a:noFill/>
            <a:ln w="28575">
              <a:solidFill>
                <a:schemeClr val="tx1"/>
              </a:solidFill>
              <a:miter lim="800000"/>
              <a:headEnd/>
              <a:tailEnd/>
            </a:ln>
          </p:spPr>
          <p:txBody>
            <a:bodyPr wrap="none" anchor="ctr"/>
            <a:lstStyle/>
            <a:p>
              <a:endParaRPr lang="en-US"/>
            </a:p>
          </p:txBody>
        </p:sp>
        <p:sp>
          <p:nvSpPr>
            <p:cNvPr id="8" name="Rectangle 130"/>
            <p:cNvSpPr>
              <a:spLocks noChangeArrowheads="1"/>
            </p:cNvSpPr>
            <p:nvPr/>
          </p:nvSpPr>
          <p:spPr bwMode="auto">
            <a:xfrm>
              <a:off x="2840" y="572"/>
              <a:ext cx="197" cy="192"/>
            </a:xfrm>
            <a:prstGeom prst="rect">
              <a:avLst/>
            </a:prstGeom>
            <a:noFill/>
            <a:ln w="9525">
              <a:noFill/>
              <a:miter lim="800000"/>
              <a:headEnd/>
              <a:tailEnd/>
            </a:ln>
          </p:spPr>
          <p:txBody>
            <a:bodyPr wrap="none">
              <a:spAutoFit/>
            </a:bodyPr>
            <a:lstStyle/>
            <a:p>
              <a:r>
                <a:rPr lang="en-US" sz="1400" b="1">
                  <a:latin typeface="Arial" charset="0"/>
                </a:rPr>
                <a:t>D</a:t>
              </a:r>
            </a:p>
          </p:txBody>
        </p:sp>
        <p:sp>
          <p:nvSpPr>
            <p:cNvPr id="9" name="Rectangle 131"/>
            <p:cNvSpPr>
              <a:spLocks noChangeArrowheads="1"/>
            </p:cNvSpPr>
            <p:nvPr/>
          </p:nvSpPr>
          <p:spPr bwMode="auto">
            <a:xfrm>
              <a:off x="3276" y="572"/>
              <a:ext cx="203" cy="192"/>
            </a:xfrm>
            <a:prstGeom prst="rect">
              <a:avLst/>
            </a:prstGeom>
            <a:noFill/>
            <a:ln w="9525">
              <a:noFill/>
              <a:miter lim="800000"/>
              <a:headEnd/>
              <a:tailEnd/>
            </a:ln>
          </p:spPr>
          <p:txBody>
            <a:bodyPr wrap="none">
              <a:spAutoFit/>
            </a:bodyPr>
            <a:lstStyle/>
            <a:p>
              <a:r>
                <a:rPr lang="en-US" sz="1400" b="1">
                  <a:latin typeface="Arial" charset="0"/>
                </a:rPr>
                <a:t>Q</a:t>
              </a:r>
            </a:p>
          </p:txBody>
        </p:sp>
        <p:sp>
          <p:nvSpPr>
            <p:cNvPr id="10" name="Rectangle 132"/>
            <p:cNvSpPr>
              <a:spLocks noChangeArrowheads="1"/>
            </p:cNvSpPr>
            <p:nvPr/>
          </p:nvSpPr>
          <p:spPr bwMode="auto">
            <a:xfrm>
              <a:off x="3272" y="1064"/>
              <a:ext cx="203" cy="192"/>
            </a:xfrm>
            <a:prstGeom prst="rect">
              <a:avLst/>
            </a:prstGeom>
            <a:noFill/>
            <a:ln w="9525">
              <a:noFill/>
              <a:miter lim="800000"/>
              <a:headEnd/>
              <a:tailEnd/>
            </a:ln>
          </p:spPr>
          <p:txBody>
            <a:bodyPr wrap="none">
              <a:spAutoFit/>
            </a:bodyPr>
            <a:lstStyle/>
            <a:p>
              <a:r>
                <a:rPr lang="en-US" sz="1400" b="1">
                  <a:latin typeface="Arial" charset="0"/>
                </a:rPr>
                <a:t>Q</a:t>
              </a:r>
            </a:p>
          </p:txBody>
        </p:sp>
        <p:sp>
          <p:nvSpPr>
            <p:cNvPr id="11" name="Line 133"/>
            <p:cNvSpPr>
              <a:spLocks noChangeShapeType="1"/>
            </p:cNvSpPr>
            <p:nvPr/>
          </p:nvSpPr>
          <p:spPr bwMode="auto">
            <a:xfrm>
              <a:off x="3328" y="1095"/>
              <a:ext cx="92" cy="0"/>
            </a:xfrm>
            <a:prstGeom prst="line">
              <a:avLst/>
            </a:prstGeom>
            <a:noFill/>
            <a:ln w="28575">
              <a:solidFill>
                <a:schemeClr val="tx1"/>
              </a:solidFill>
              <a:round/>
              <a:headEnd/>
              <a:tailEnd/>
            </a:ln>
          </p:spPr>
          <p:txBody>
            <a:bodyPr wrap="none" anchor="ctr"/>
            <a:lstStyle/>
            <a:p>
              <a:endParaRPr lang="en-US"/>
            </a:p>
          </p:txBody>
        </p:sp>
        <p:sp>
          <p:nvSpPr>
            <p:cNvPr id="12" name="Line 134"/>
            <p:cNvSpPr>
              <a:spLocks noChangeShapeType="1"/>
            </p:cNvSpPr>
            <p:nvPr/>
          </p:nvSpPr>
          <p:spPr bwMode="auto">
            <a:xfrm>
              <a:off x="3468" y="655"/>
              <a:ext cx="120" cy="0"/>
            </a:xfrm>
            <a:prstGeom prst="line">
              <a:avLst/>
            </a:prstGeom>
            <a:noFill/>
            <a:ln w="9525">
              <a:solidFill>
                <a:schemeClr val="tx1"/>
              </a:solidFill>
              <a:round/>
              <a:headEnd/>
              <a:tailEnd/>
            </a:ln>
          </p:spPr>
          <p:txBody>
            <a:bodyPr wrap="none" anchor="ctr"/>
            <a:lstStyle/>
            <a:p>
              <a:endParaRPr lang="en-US"/>
            </a:p>
          </p:txBody>
        </p:sp>
        <p:sp>
          <p:nvSpPr>
            <p:cNvPr id="13" name="Line 135"/>
            <p:cNvSpPr>
              <a:spLocks noChangeShapeType="1"/>
            </p:cNvSpPr>
            <p:nvPr/>
          </p:nvSpPr>
          <p:spPr bwMode="auto">
            <a:xfrm>
              <a:off x="3468" y="1159"/>
              <a:ext cx="120" cy="0"/>
            </a:xfrm>
            <a:prstGeom prst="line">
              <a:avLst/>
            </a:prstGeom>
            <a:noFill/>
            <a:ln w="9525">
              <a:solidFill>
                <a:schemeClr val="tx1"/>
              </a:solidFill>
              <a:round/>
              <a:headEnd/>
              <a:tailEnd/>
            </a:ln>
          </p:spPr>
          <p:txBody>
            <a:bodyPr wrap="none" anchor="ctr"/>
            <a:lstStyle/>
            <a:p>
              <a:endParaRPr lang="en-US"/>
            </a:p>
          </p:txBody>
        </p:sp>
        <p:sp>
          <p:nvSpPr>
            <p:cNvPr id="14" name="Line 136"/>
            <p:cNvSpPr>
              <a:spLocks noChangeShapeType="1"/>
            </p:cNvSpPr>
            <p:nvPr/>
          </p:nvSpPr>
          <p:spPr bwMode="auto">
            <a:xfrm>
              <a:off x="2732" y="655"/>
              <a:ext cx="120" cy="0"/>
            </a:xfrm>
            <a:prstGeom prst="line">
              <a:avLst/>
            </a:prstGeom>
            <a:noFill/>
            <a:ln w="9525">
              <a:solidFill>
                <a:schemeClr val="tx1"/>
              </a:solidFill>
              <a:round/>
              <a:headEnd/>
              <a:tailEnd/>
            </a:ln>
          </p:spPr>
          <p:txBody>
            <a:bodyPr wrap="none" anchor="ctr"/>
            <a:lstStyle/>
            <a:p>
              <a:endParaRPr lang="en-US"/>
            </a:p>
          </p:txBody>
        </p:sp>
        <p:sp>
          <p:nvSpPr>
            <p:cNvPr id="15" name="Rectangle 137"/>
            <p:cNvSpPr>
              <a:spLocks noChangeArrowheads="1"/>
            </p:cNvSpPr>
            <p:nvPr/>
          </p:nvSpPr>
          <p:spPr bwMode="auto">
            <a:xfrm>
              <a:off x="2852" y="816"/>
              <a:ext cx="377" cy="192"/>
            </a:xfrm>
            <a:prstGeom prst="rect">
              <a:avLst/>
            </a:prstGeom>
            <a:noFill/>
            <a:ln w="9525">
              <a:noFill/>
              <a:miter lim="800000"/>
              <a:headEnd/>
              <a:tailEnd/>
            </a:ln>
          </p:spPr>
          <p:txBody>
            <a:bodyPr wrap="none">
              <a:spAutoFit/>
            </a:bodyPr>
            <a:lstStyle/>
            <a:p>
              <a:r>
                <a:rPr lang="en-US" sz="1400" b="1">
                  <a:latin typeface="Arial" charset="0"/>
                </a:rPr>
                <a:t> CLK</a:t>
              </a:r>
            </a:p>
          </p:txBody>
        </p:sp>
        <p:sp>
          <p:nvSpPr>
            <p:cNvPr id="16" name="Line 138"/>
            <p:cNvSpPr>
              <a:spLocks noChangeShapeType="1"/>
            </p:cNvSpPr>
            <p:nvPr/>
          </p:nvSpPr>
          <p:spPr bwMode="auto">
            <a:xfrm>
              <a:off x="2724" y="904"/>
              <a:ext cx="128" cy="0"/>
            </a:xfrm>
            <a:prstGeom prst="line">
              <a:avLst/>
            </a:prstGeom>
            <a:noFill/>
            <a:ln w="9525">
              <a:solidFill>
                <a:schemeClr val="tx1"/>
              </a:solidFill>
              <a:round/>
              <a:headEnd/>
              <a:tailEnd/>
            </a:ln>
          </p:spPr>
          <p:txBody>
            <a:bodyPr wrap="none" anchor="ctr"/>
            <a:lstStyle/>
            <a:p>
              <a:endParaRPr lang="en-US"/>
            </a:p>
          </p:txBody>
        </p:sp>
        <p:sp>
          <p:nvSpPr>
            <p:cNvPr id="17" name="Freeform 139"/>
            <p:cNvSpPr>
              <a:spLocks/>
            </p:cNvSpPr>
            <p:nvPr/>
          </p:nvSpPr>
          <p:spPr bwMode="auto">
            <a:xfrm>
              <a:off x="2852" y="860"/>
              <a:ext cx="64" cy="80"/>
            </a:xfrm>
            <a:custGeom>
              <a:avLst/>
              <a:gdLst>
                <a:gd name="T0" fmla="*/ 0 w 64"/>
                <a:gd name="T1" fmla="*/ 0 h 80"/>
                <a:gd name="T2" fmla="*/ 64 w 64"/>
                <a:gd name="T3" fmla="*/ 40 h 80"/>
                <a:gd name="T4" fmla="*/ 0 w 64"/>
                <a:gd name="T5" fmla="*/ 80 h 80"/>
                <a:gd name="T6" fmla="*/ 0 60000 65536"/>
                <a:gd name="T7" fmla="*/ 0 60000 65536"/>
                <a:gd name="T8" fmla="*/ 0 60000 65536"/>
                <a:gd name="T9" fmla="*/ 0 w 64"/>
                <a:gd name="T10" fmla="*/ 0 h 80"/>
                <a:gd name="T11" fmla="*/ 64 w 64"/>
                <a:gd name="T12" fmla="*/ 80 h 80"/>
              </a:gdLst>
              <a:ahLst/>
              <a:cxnLst>
                <a:cxn ang="T6">
                  <a:pos x="T0" y="T1"/>
                </a:cxn>
                <a:cxn ang="T7">
                  <a:pos x="T2" y="T3"/>
                </a:cxn>
                <a:cxn ang="T8">
                  <a:pos x="T4" y="T5"/>
                </a:cxn>
              </a:cxnLst>
              <a:rect l="T9" t="T10" r="T11" b="T12"/>
              <a:pathLst>
                <a:path w="64" h="80">
                  <a:moveTo>
                    <a:pt x="0" y="0"/>
                  </a:moveTo>
                  <a:lnTo>
                    <a:pt x="64" y="40"/>
                  </a:lnTo>
                  <a:lnTo>
                    <a:pt x="0" y="80"/>
                  </a:lnTo>
                </a:path>
              </a:pathLst>
            </a:custGeom>
            <a:noFill/>
            <a:ln w="28575" cmpd="sng">
              <a:solidFill>
                <a:schemeClr val="tx1"/>
              </a:solidFill>
              <a:round/>
              <a:headEnd/>
              <a:tailEnd/>
            </a:ln>
          </p:spPr>
          <p:txBody>
            <a:bodyPr wrap="none" anchor="ctr"/>
            <a:lstStyle/>
            <a:p>
              <a:endParaRPr lang="en-US"/>
            </a:p>
          </p:txBody>
        </p:sp>
      </p:grpSp>
      <p:grpSp>
        <p:nvGrpSpPr>
          <p:cNvPr id="19" name="Group 363"/>
          <p:cNvGrpSpPr>
            <a:grpSpLocks/>
          </p:cNvGrpSpPr>
          <p:nvPr/>
        </p:nvGrpSpPr>
        <p:grpSpPr bwMode="auto">
          <a:xfrm>
            <a:off x="6172200" y="5105400"/>
            <a:ext cx="747713" cy="933450"/>
            <a:chOff x="4469" y="1176"/>
            <a:chExt cx="471" cy="588"/>
          </a:xfrm>
        </p:grpSpPr>
        <p:sp>
          <p:nvSpPr>
            <p:cNvPr id="20" name="AutoShape 364"/>
            <p:cNvSpPr>
              <a:spLocks noChangeArrowheads="1"/>
            </p:cNvSpPr>
            <p:nvPr/>
          </p:nvSpPr>
          <p:spPr bwMode="auto">
            <a:xfrm rot="5400000">
              <a:off x="4442" y="1265"/>
              <a:ext cx="544" cy="453"/>
            </a:xfrm>
            <a:prstGeom prst="triangle">
              <a:avLst>
                <a:gd name="adj" fmla="val 50000"/>
              </a:avLst>
            </a:prstGeom>
            <a:noFill/>
            <a:ln w="38100">
              <a:solidFill>
                <a:schemeClr val="tx1"/>
              </a:solidFill>
              <a:miter lim="800000"/>
              <a:headEnd/>
              <a:tailEnd/>
            </a:ln>
          </p:spPr>
          <p:txBody>
            <a:bodyPr wrap="none" anchor="ctr"/>
            <a:lstStyle/>
            <a:p>
              <a:endParaRPr lang="en-US"/>
            </a:p>
          </p:txBody>
        </p:sp>
        <p:sp>
          <p:nvSpPr>
            <p:cNvPr id="21" name="Text Box 365"/>
            <p:cNvSpPr txBox="1">
              <a:spLocks noChangeArrowheads="1"/>
            </p:cNvSpPr>
            <p:nvPr/>
          </p:nvSpPr>
          <p:spPr bwMode="auto">
            <a:xfrm>
              <a:off x="4472" y="1487"/>
              <a:ext cx="197" cy="231"/>
            </a:xfrm>
            <a:prstGeom prst="rect">
              <a:avLst/>
            </a:prstGeom>
            <a:noFill/>
            <a:ln w="9525">
              <a:noFill/>
              <a:miter lim="800000"/>
              <a:headEnd/>
              <a:tailEnd/>
            </a:ln>
          </p:spPr>
          <p:txBody>
            <a:bodyPr wrap="none">
              <a:spAutoFit/>
            </a:bodyPr>
            <a:lstStyle/>
            <a:p>
              <a:r>
                <a:rPr lang="en-US" sz="1800"/>
                <a:t>+</a:t>
              </a:r>
            </a:p>
          </p:txBody>
        </p:sp>
        <p:sp>
          <p:nvSpPr>
            <p:cNvPr id="22" name="Text Box 366"/>
            <p:cNvSpPr txBox="1">
              <a:spLocks noChangeArrowheads="1"/>
            </p:cNvSpPr>
            <p:nvPr/>
          </p:nvSpPr>
          <p:spPr bwMode="auto">
            <a:xfrm>
              <a:off x="4469" y="1176"/>
              <a:ext cx="188" cy="231"/>
            </a:xfrm>
            <a:prstGeom prst="rect">
              <a:avLst/>
            </a:prstGeom>
            <a:noFill/>
            <a:ln w="9525">
              <a:noFill/>
              <a:miter lim="800000"/>
              <a:headEnd/>
              <a:tailEnd/>
            </a:ln>
          </p:spPr>
          <p:txBody>
            <a:bodyPr wrap="none">
              <a:spAutoFit/>
            </a:bodyPr>
            <a:lstStyle/>
            <a:p>
              <a:pPr algn="ctr"/>
              <a:r>
                <a:rPr lang="en-US" sz="1800"/>
                <a:t>_</a:t>
              </a:r>
            </a:p>
          </p:txBody>
        </p:sp>
      </p:grpSp>
      <p:cxnSp>
        <p:nvCxnSpPr>
          <p:cNvPr id="24" name="Straight Connector 23"/>
          <p:cNvCxnSpPr/>
          <p:nvPr/>
        </p:nvCxnSpPr>
        <p:spPr>
          <a:xfrm flipH="1">
            <a:off x="5867400" y="54102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867400" y="57912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953250" y="56007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Protective </a:t>
            </a:r>
            <a:r>
              <a:rPr lang="en-US" sz="4400" dirty="0" smtClean="0"/>
              <a:t>Components</a:t>
            </a:r>
            <a:endParaRPr lang="en-US" sz="4400" dirty="0"/>
          </a:p>
        </p:txBody>
      </p:sp>
      <p:sp>
        <p:nvSpPr>
          <p:cNvPr id="26626" name="Rectangle 5"/>
          <p:cNvSpPr>
            <a:spLocks noChangeArrowheads="1"/>
          </p:cNvSpPr>
          <p:nvPr/>
        </p:nvSpPr>
        <p:spPr bwMode="auto">
          <a:xfrm>
            <a:off x="685799" y="1981200"/>
            <a:ext cx="4012199" cy="4114800"/>
          </a:xfrm>
          <a:prstGeom prst="rect">
            <a:avLst/>
          </a:prstGeom>
          <a:noFill/>
          <a:ln w="9525">
            <a:noFill/>
            <a:miter lim="800000"/>
            <a:headEnd/>
            <a:tailEnd/>
          </a:ln>
        </p:spPr>
        <p:txBody>
          <a:bodyPr/>
          <a:lstStyle/>
          <a:p>
            <a:pPr marL="342900" indent="-342900">
              <a:spcBef>
                <a:spcPct val="20000"/>
              </a:spcBef>
              <a:buFontTx/>
              <a:buChar char="•"/>
            </a:pPr>
            <a:r>
              <a:rPr lang="en-US" sz="2800" dirty="0"/>
              <a:t>Fuses and circuit </a:t>
            </a:r>
            <a:r>
              <a:rPr lang="en-US" sz="2800" spc="-80" dirty="0"/>
              <a:t>breakers are designed to </a:t>
            </a:r>
            <a:r>
              <a:rPr lang="en-US" sz="2800" spc="-80" dirty="0" smtClean="0"/>
              <a:t>remove power in case of</a:t>
            </a:r>
            <a:br>
              <a:rPr lang="en-US" sz="2800" spc="-80" dirty="0" smtClean="0"/>
            </a:br>
            <a:r>
              <a:rPr lang="en-US" sz="2800" dirty="0" smtClean="0"/>
              <a:t>a circuit overload.</a:t>
            </a:r>
            <a:endParaRPr lang="en-US" sz="2800" dirty="0"/>
          </a:p>
          <a:p>
            <a:pPr marL="742950" lvl="1" indent="-285750">
              <a:spcBef>
                <a:spcPct val="20000"/>
              </a:spcBef>
              <a:buFontTx/>
              <a:buChar char="–"/>
            </a:pPr>
            <a:r>
              <a:rPr lang="en-US" dirty="0"/>
              <a:t>Fuses blow – one time </a:t>
            </a:r>
            <a:r>
              <a:rPr lang="en-US" dirty="0" smtClean="0"/>
              <a:t>protection</a:t>
            </a:r>
            <a:endParaRPr lang="en-US" dirty="0"/>
          </a:p>
          <a:p>
            <a:pPr marL="742950" lvl="1" indent="-285750">
              <a:spcBef>
                <a:spcPct val="20000"/>
              </a:spcBef>
              <a:buFontTx/>
              <a:buChar char="–"/>
            </a:pPr>
            <a:r>
              <a:rPr lang="en-US" dirty="0"/>
              <a:t>Circuit breakers trip – can be reset and </a:t>
            </a:r>
            <a:r>
              <a:rPr lang="en-US" dirty="0" smtClean="0"/>
              <a:t>reused</a:t>
            </a:r>
          </a:p>
          <a:p>
            <a:pPr marL="742950" lvl="1" indent="-285750">
              <a:spcBef>
                <a:spcPct val="20000"/>
              </a:spcBef>
              <a:buFontTx/>
              <a:buChar char="–"/>
            </a:pPr>
            <a:r>
              <a:rPr lang="en-US" dirty="0" smtClean="0"/>
              <a:t>Always use proper rating</a:t>
            </a:r>
            <a:endParaRPr lang="en-US" dirty="0"/>
          </a:p>
        </p:txBody>
      </p:sp>
      <p:sp>
        <p:nvSpPr>
          <p:cNvPr id="26627" name="Rectangle 6"/>
          <p:cNvSpPr>
            <a:spLocks noChangeArrowheads="1"/>
          </p:cNvSpPr>
          <p:nvPr/>
        </p:nvSpPr>
        <p:spPr bwMode="auto">
          <a:xfrm>
            <a:off x="4742402" y="1981200"/>
            <a:ext cx="3715798"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Schematic symbol</a:t>
            </a:r>
          </a:p>
          <a:p>
            <a:pPr marL="342900" indent="-342900">
              <a:spcBef>
                <a:spcPct val="20000"/>
              </a:spcBef>
              <a:buFontTx/>
              <a:buChar char="•"/>
            </a:pPr>
            <a:r>
              <a:rPr lang="en-US" sz="2800" dirty="0" smtClean="0"/>
              <a:t>Designator (F or CB)</a:t>
            </a:r>
            <a:endParaRPr lang="en-US" sz="2800" dirty="0"/>
          </a:p>
        </p:txBody>
      </p:sp>
      <p:sp>
        <p:nvSpPr>
          <p:cNvPr id="6" name="Rectangle 5"/>
          <p:cNvSpPr/>
          <p:nvPr/>
        </p:nvSpPr>
        <p:spPr>
          <a:xfrm>
            <a:off x="4875616" y="3162300"/>
            <a:ext cx="3516839" cy="245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19"/>
          <p:cNvGrpSpPr>
            <a:grpSpLocks/>
          </p:cNvGrpSpPr>
          <p:nvPr/>
        </p:nvGrpSpPr>
        <p:grpSpPr bwMode="auto">
          <a:xfrm>
            <a:off x="5194799" y="3438525"/>
            <a:ext cx="1440346" cy="298450"/>
            <a:chOff x="2296" y="3390"/>
            <a:chExt cx="444" cy="92"/>
          </a:xfrm>
        </p:grpSpPr>
        <p:sp>
          <p:nvSpPr>
            <p:cNvPr id="8" name="Rectangle 120"/>
            <p:cNvSpPr>
              <a:spLocks noChangeArrowheads="1"/>
            </p:cNvSpPr>
            <p:nvPr/>
          </p:nvSpPr>
          <p:spPr bwMode="auto">
            <a:xfrm>
              <a:off x="2392" y="3390"/>
              <a:ext cx="248" cy="88"/>
            </a:xfrm>
            <a:prstGeom prst="rect">
              <a:avLst/>
            </a:prstGeom>
            <a:noFill/>
            <a:ln w="19050">
              <a:solidFill>
                <a:schemeClr val="tx1"/>
              </a:solidFill>
              <a:miter lim="800000"/>
              <a:headEnd/>
              <a:tailEnd/>
            </a:ln>
          </p:spPr>
          <p:txBody>
            <a:bodyPr wrap="none" anchor="ctr"/>
            <a:lstStyle/>
            <a:p>
              <a:endParaRPr lang="en-US"/>
            </a:p>
          </p:txBody>
        </p:sp>
        <p:sp>
          <p:nvSpPr>
            <p:cNvPr id="9" name="Line 121"/>
            <p:cNvSpPr>
              <a:spLocks noChangeShapeType="1"/>
            </p:cNvSpPr>
            <p:nvPr/>
          </p:nvSpPr>
          <p:spPr bwMode="auto">
            <a:xfrm>
              <a:off x="2436" y="3390"/>
              <a:ext cx="0" cy="88"/>
            </a:xfrm>
            <a:prstGeom prst="line">
              <a:avLst/>
            </a:prstGeom>
            <a:noFill/>
            <a:ln w="9525">
              <a:solidFill>
                <a:schemeClr val="tx1"/>
              </a:solidFill>
              <a:round/>
              <a:headEnd/>
              <a:tailEnd/>
            </a:ln>
          </p:spPr>
          <p:txBody>
            <a:bodyPr wrap="none" anchor="ctr"/>
            <a:lstStyle/>
            <a:p>
              <a:endParaRPr lang="en-US"/>
            </a:p>
          </p:txBody>
        </p:sp>
        <p:sp>
          <p:nvSpPr>
            <p:cNvPr id="10" name="Line 122"/>
            <p:cNvSpPr>
              <a:spLocks noChangeShapeType="1"/>
            </p:cNvSpPr>
            <p:nvPr/>
          </p:nvSpPr>
          <p:spPr bwMode="auto">
            <a:xfrm>
              <a:off x="2596" y="3394"/>
              <a:ext cx="0" cy="88"/>
            </a:xfrm>
            <a:prstGeom prst="line">
              <a:avLst/>
            </a:prstGeom>
            <a:noFill/>
            <a:ln w="9525">
              <a:solidFill>
                <a:schemeClr val="tx1"/>
              </a:solidFill>
              <a:round/>
              <a:headEnd/>
              <a:tailEnd/>
            </a:ln>
          </p:spPr>
          <p:txBody>
            <a:bodyPr wrap="none" anchor="ctr"/>
            <a:lstStyle/>
            <a:p>
              <a:endParaRPr lang="en-US"/>
            </a:p>
          </p:txBody>
        </p:sp>
        <p:sp>
          <p:nvSpPr>
            <p:cNvPr id="11" name="Line 123"/>
            <p:cNvSpPr>
              <a:spLocks noChangeShapeType="1"/>
            </p:cNvSpPr>
            <p:nvPr/>
          </p:nvSpPr>
          <p:spPr bwMode="auto">
            <a:xfrm flipV="1">
              <a:off x="2296" y="3436"/>
              <a:ext cx="96" cy="0"/>
            </a:xfrm>
            <a:prstGeom prst="line">
              <a:avLst/>
            </a:prstGeom>
            <a:noFill/>
            <a:ln w="9525">
              <a:solidFill>
                <a:schemeClr val="tx1"/>
              </a:solidFill>
              <a:round/>
              <a:headEnd/>
              <a:tailEnd/>
            </a:ln>
          </p:spPr>
          <p:txBody>
            <a:bodyPr wrap="none" anchor="ctr"/>
            <a:lstStyle/>
            <a:p>
              <a:endParaRPr lang="en-US"/>
            </a:p>
          </p:txBody>
        </p:sp>
        <p:sp>
          <p:nvSpPr>
            <p:cNvPr id="12" name="Line 124"/>
            <p:cNvSpPr>
              <a:spLocks noChangeShapeType="1"/>
            </p:cNvSpPr>
            <p:nvPr/>
          </p:nvSpPr>
          <p:spPr bwMode="auto">
            <a:xfrm flipV="1">
              <a:off x="2644" y="3436"/>
              <a:ext cx="96" cy="0"/>
            </a:xfrm>
            <a:prstGeom prst="line">
              <a:avLst/>
            </a:prstGeom>
            <a:noFill/>
            <a:ln w="9525">
              <a:solidFill>
                <a:schemeClr val="tx1"/>
              </a:solidFill>
              <a:round/>
              <a:headEnd/>
              <a:tailEnd/>
            </a:ln>
          </p:spPr>
          <p:txBody>
            <a:bodyPr wrap="none" anchor="ctr"/>
            <a:lstStyle/>
            <a:p>
              <a:endParaRPr lang="en-US"/>
            </a:p>
          </p:txBody>
        </p:sp>
      </p:grpSp>
      <p:sp>
        <p:nvSpPr>
          <p:cNvPr id="14" name="Oval 110"/>
          <p:cNvSpPr>
            <a:spLocks noChangeArrowheads="1"/>
          </p:cNvSpPr>
          <p:nvPr/>
        </p:nvSpPr>
        <p:spPr bwMode="auto">
          <a:xfrm>
            <a:off x="5635572" y="4876800"/>
            <a:ext cx="139700" cy="139700"/>
          </a:xfrm>
          <a:prstGeom prst="ellipse">
            <a:avLst/>
          </a:prstGeom>
          <a:noFill/>
          <a:ln w="19050">
            <a:solidFill>
              <a:schemeClr val="tx1"/>
            </a:solidFill>
            <a:round/>
            <a:headEnd/>
            <a:tailEnd/>
          </a:ln>
        </p:spPr>
        <p:txBody>
          <a:bodyPr wrap="none" anchor="ctr"/>
          <a:lstStyle/>
          <a:p>
            <a:endParaRPr lang="en-US"/>
          </a:p>
        </p:txBody>
      </p:sp>
      <p:sp>
        <p:nvSpPr>
          <p:cNvPr id="16" name="Oval 305"/>
          <p:cNvSpPr>
            <a:spLocks noChangeArrowheads="1"/>
          </p:cNvSpPr>
          <p:nvPr/>
        </p:nvSpPr>
        <p:spPr bwMode="auto">
          <a:xfrm>
            <a:off x="6026097" y="4876800"/>
            <a:ext cx="139700" cy="139700"/>
          </a:xfrm>
          <a:prstGeom prst="ellipse">
            <a:avLst/>
          </a:prstGeom>
          <a:noFill/>
          <a:ln w="19050">
            <a:solidFill>
              <a:schemeClr val="tx1"/>
            </a:solidFill>
            <a:round/>
            <a:headEnd/>
            <a:tailEnd/>
          </a:ln>
        </p:spPr>
        <p:txBody>
          <a:bodyPr wrap="none" anchor="ctr"/>
          <a:lstStyle/>
          <a:p>
            <a:endParaRPr lang="en-US"/>
          </a:p>
        </p:txBody>
      </p:sp>
      <p:sp>
        <p:nvSpPr>
          <p:cNvPr id="17" name="Rectangle 16"/>
          <p:cNvSpPr/>
          <p:nvPr/>
        </p:nvSpPr>
        <p:spPr>
          <a:xfrm>
            <a:off x="7057580" y="3560118"/>
            <a:ext cx="886781" cy="461665"/>
          </a:xfrm>
          <a:prstGeom prst="rect">
            <a:avLst/>
          </a:prstGeom>
        </p:spPr>
        <p:txBody>
          <a:bodyPr wrap="none">
            <a:spAutoFit/>
          </a:bodyPr>
          <a:lstStyle/>
          <a:p>
            <a:r>
              <a:rPr lang="en-US" dirty="0" smtClean="0"/>
              <a:t>Fuses</a:t>
            </a:r>
            <a:endParaRPr lang="en-US" dirty="0"/>
          </a:p>
        </p:txBody>
      </p:sp>
      <p:sp>
        <p:nvSpPr>
          <p:cNvPr id="18" name="Arc 17"/>
          <p:cNvSpPr/>
          <p:nvPr/>
        </p:nvSpPr>
        <p:spPr>
          <a:xfrm>
            <a:off x="5660973" y="4733925"/>
            <a:ext cx="476250" cy="209551"/>
          </a:xfrm>
          <a:prstGeom prst="arc">
            <a:avLst>
              <a:gd name="adj1" fmla="val 10975408"/>
              <a:gd name="adj2" fmla="val 2131999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Connector 19"/>
          <p:cNvCxnSpPr>
            <a:stCxn id="16" idx="6"/>
          </p:cNvCxnSpPr>
          <p:nvPr/>
        </p:nvCxnSpPr>
        <p:spPr>
          <a:xfrm>
            <a:off x="6165797" y="4946650"/>
            <a:ext cx="3286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99022" y="4946650"/>
            <a:ext cx="3286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038530" y="4522143"/>
            <a:ext cx="1157689" cy="830997"/>
          </a:xfrm>
          <a:prstGeom prst="rect">
            <a:avLst/>
          </a:prstGeom>
        </p:spPr>
        <p:txBody>
          <a:bodyPr wrap="none">
            <a:spAutoFit/>
          </a:bodyPr>
          <a:lstStyle/>
          <a:p>
            <a:r>
              <a:rPr lang="en-US" dirty="0" smtClean="0"/>
              <a:t>Circuit</a:t>
            </a:r>
          </a:p>
          <a:p>
            <a:r>
              <a:rPr lang="en-US" dirty="0" smtClean="0"/>
              <a:t>Breaker</a:t>
            </a:r>
            <a:endParaRPr lang="en-US" dirty="0"/>
          </a:p>
        </p:txBody>
      </p:sp>
      <p:grpSp>
        <p:nvGrpSpPr>
          <p:cNvPr id="23" name="Group 350"/>
          <p:cNvGrpSpPr>
            <a:grpSpLocks/>
          </p:cNvGrpSpPr>
          <p:nvPr/>
        </p:nvGrpSpPr>
        <p:grpSpPr bwMode="auto">
          <a:xfrm>
            <a:off x="5626047" y="3967163"/>
            <a:ext cx="568325" cy="139700"/>
            <a:chOff x="2946400" y="4205288"/>
            <a:chExt cx="568325" cy="139700"/>
          </a:xfrm>
        </p:grpSpPr>
        <p:sp>
          <p:nvSpPr>
            <p:cNvPr id="24" name="Oval 110"/>
            <p:cNvSpPr>
              <a:spLocks noChangeArrowheads="1"/>
            </p:cNvSpPr>
            <p:nvPr/>
          </p:nvSpPr>
          <p:spPr bwMode="auto">
            <a:xfrm>
              <a:off x="2946400" y="4205288"/>
              <a:ext cx="139700" cy="139700"/>
            </a:xfrm>
            <a:prstGeom prst="ellipse">
              <a:avLst/>
            </a:prstGeom>
            <a:noFill/>
            <a:ln w="19050">
              <a:solidFill>
                <a:schemeClr val="tx1"/>
              </a:solidFill>
              <a:round/>
              <a:headEnd/>
              <a:tailEnd/>
            </a:ln>
          </p:spPr>
          <p:txBody>
            <a:bodyPr wrap="none" anchor="ctr"/>
            <a:lstStyle/>
            <a:p>
              <a:endParaRPr lang="en-US"/>
            </a:p>
          </p:txBody>
        </p:sp>
        <p:sp>
          <p:nvSpPr>
            <p:cNvPr id="25" name="Oval 305"/>
            <p:cNvSpPr>
              <a:spLocks noChangeArrowheads="1"/>
            </p:cNvSpPr>
            <p:nvPr/>
          </p:nvSpPr>
          <p:spPr bwMode="auto">
            <a:xfrm>
              <a:off x="3375025" y="4205288"/>
              <a:ext cx="139700" cy="139700"/>
            </a:xfrm>
            <a:prstGeom prst="ellipse">
              <a:avLst/>
            </a:prstGeom>
            <a:noFill/>
            <a:ln w="19050">
              <a:solidFill>
                <a:schemeClr val="tx1"/>
              </a:solidFill>
              <a:round/>
              <a:headEnd/>
              <a:tailEnd/>
            </a:ln>
          </p:spPr>
          <p:txBody>
            <a:bodyPr wrap="none" anchor="ctr"/>
            <a:lstStyle/>
            <a:p>
              <a:endParaRPr lang="en-US"/>
            </a:p>
          </p:txBody>
        </p:sp>
        <p:sp>
          <p:nvSpPr>
            <p:cNvPr id="26" name="Freeform 236"/>
            <p:cNvSpPr>
              <a:spLocks/>
            </p:cNvSpPr>
            <p:nvPr/>
          </p:nvSpPr>
          <p:spPr bwMode="auto">
            <a:xfrm rot="10800000">
              <a:off x="3098800" y="4227513"/>
              <a:ext cx="279400" cy="74612"/>
            </a:xfrm>
            <a:custGeom>
              <a:avLst/>
              <a:gdLst>
                <a:gd name="T0" fmla="*/ 0 w 220"/>
                <a:gd name="T1" fmla="*/ 2147483647 h 37"/>
                <a:gd name="T2" fmla="*/ 2147483647 w 220"/>
                <a:gd name="T3" fmla="*/ 2147483647 h 37"/>
                <a:gd name="T4" fmla="*/ 2147483647 w 220"/>
                <a:gd name="T5" fmla="*/ 2147483647 h 37"/>
                <a:gd name="T6" fmla="*/ 2147483647 w 220"/>
                <a:gd name="T7" fmla="*/ 2147483647 h 37"/>
                <a:gd name="T8" fmla="*/ 0 60000 65536"/>
                <a:gd name="T9" fmla="*/ 0 60000 65536"/>
                <a:gd name="T10" fmla="*/ 0 60000 65536"/>
                <a:gd name="T11" fmla="*/ 0 60000 65536"/>
                <a:gd name="T12" fmla="*/ 0 w 220"/>
                <a:gd name="T13" fmla="*/ 0 h 37"/>
                <a:gd name="T14" fmla="*/ 220 w 220"/>
                <a:gd name="T15" fmla="*/ 37 h 37"/>
              </a:gdLst>
              <a:ahLst/>
              <a:cxnLst>
                <a:cxn ang="T8">
                  <a:pos x="T0" y="T1"/>
                </a:cxn>
                <a:cxn ang="T9">
                  <a:pos x="T2" y="T3"/>
                </a:cxn>
                <a:cxn ang="T10">
                  <a:pos x="T4" y="T5"/>
                </a:cxn>
                <a:cxn ang="T11">
                  <a:pos x="T6" y="T7"/>
                </a:cxn>
              </a:cxnLst>
              <a:rect l="T12" t="T13" r="T14" b="T15"/>
              <a:pathLst>
                <a:path w="220" h="37">
                  <a:moveTo>
                    <a:pt x="0" y="22"/>
                  </a:moveTo>
                  <a:cubicBezTo>
                    <a:pt x="20" y="11"/>
                    <a:pt x="41" y="0"/>
                    <a:pt x="68" y="2"/>
                  </a:cubicBezTo>
                  <a:cubicBezTo>
                    <a:pt x="95" y="4"/>
                    <a:pt x="135" y="31"/>
                    <a:pt x="160" y="34"/>
                  </a:cubicBezTo>
                  <a:cubicBezTo>
                    <a:pt x="185" y="37"/>
                    <a:pt x="202" y="27"/>
                    <a:pt x="220" y="18"/>
                  </a:cubicBezTo>
                </a:path>
              </a:pathLst>
            </a:custGeom>
            <a:noFill/>
            <a:ln w="19050">
              <a:solidFill>
                <a:schemeClr val="tx1"/>
              </a:solidFill>
              <a:round/>
              <a:headEnd/>
              <a:tailEnd/>
            </a:ln>
          </p:spPr>
          <p:txBody>
            <a:bodyPr wrap="none" anchor="ctr"/>
            <a:lstStyle/>
            <a:p>
              <a:endParaRPr lang="en-US"/>
            </a:p>
          </p:txBody>
        </p:sp>
      </p:grpSp>
      <p:cxnSp>
        <p:nvCxnSpPr>
          <p:cNvPr id="27" name="Straight Connector 26"/>
          <p:cNvCxnSpPr/>
          <p:nvPr/>
        </p:nvCxnSpPr>
        <p:spPr>
          <a:xfrm>
            <a:off x="6194372" y="4041775"/>
            <a:ext cx="3286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70447" y="4032250"/>
            <a:ext cx="3286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Switches</a:t>
            </a:r>
            <a:endParaRPr lang="en-US" sz="4400" dirty="0"/>
          </a:p>
        </p:txBody>
      </p:sp>
      <p:sp>
        <p:nvSpPr>
          <p:cNvPr id="26626" name="Rectangle 5"/>
          <p:cNvSpPr>
            <a:spLocks noChangeArrowheads="1"/>
          </p:cNvSpPr>
          <p:nvPr/>
        </p:nvSpPr>
        <p:spPr bwMode="auto">
          <a:xfrm>
            <a:off x="723899" y="1749466"/>
            <a:ext cx="4124325" cy="4365583"/>
          </a:xfrm>
          <a:prstGeom prst="rect">
            <a:avLst/>
          </a:prstGeom>
          <a:noFill/>
          <a:ln w="9525">
            <a:noFill/>
            <a:miter lim="800000"/>
            <a:headEnd/>
            <a:tailEnd/>
          </a:ln>
        </p:spPr>
        <p:txBody>
          <a:bodyPr/>
          <a:lstStyle/>
          <a:p>
            <a:pPr marL="342900" indent="-342900">
              <a:spcBef>
                <a:spcPct val="20000"/>
              </a:spcBef>
              <a:buFontTx/>
              <a:buChar char="•"/>
            </a:pPr>
            <a:r>
              <a:rPr lang="en-US" sz="2800" dirty="0" smtClean="0"/>
              <a:t>Switches are used to interrupt or allow current to flow.</a:t>
            </a:r>
          </a:p>
          <a:p>
            <a:pPr marL="800100" lvl="1" indent="-342900">
              <a:spcBef>
                <a:spcPct val="20000"/>
              </a:spcBef>
              <a:buFontTx/>
              <a:buChar char="•"/>
            </a:pPr>
            <a:r>
              <a:rPr lang="en-US" dirty="0" smtClean="0"/>
              <a:t>Each circuit controlled by the switch is a </a:t>
            </a:r>
            <a:r>
              <a:rPr lang="en-US" i="1" dirty="0" smtClean="0"/>
              <a:t>pole</a:t>
            </a:r>
            <a:endParaRPr lang="en-US" dirty="0" smtClean="0"/>
          </a:p>
          <a:p>
            <a:pPr marL="800100" lvl="1" indent="-342900">
              <a:spcBef>
                <a:spcPct val="20000"/>
              </a:spcBef>
              <a:buFontTx/>
              <a:buChar char="•"/>
            </a:pPr>
            <a:r>
              <a:rPr lang="en-US" dirty="0" smtClean="0"/>
              <a:t>Each position is called a </a:t>
            </a:r>
            <a:r>
              <a:rPr lang="en-US" i="1" dirty="0" smtClean="0"/>
              <a:t>throw</a:t>
            </a:r>
            <a:endParaRPr lang="en-US" dirty="0"/>
          </a:p>
        </p:txBody>
      </p:sp>
      <p:sp>
        <p:nvSpPr>
          <p:cNvPr id="26627" name="Rectangle 6"/>
          <p:cNvSpPr>
            <a:spLocks noChangeArrowheads="1"/>
          </p:cNvSpPr>
          <p:nvPr/>
        </p:nvSpPr>
        <p:spPr bwMode="auto">
          <a:xfrm>
            <a:off x="4867275" y="1749467"/>
            <a:ext cx="3810000" cy="4346533"/>
          </a:xfrm>
          <a:prstGeom prst="rect">
            <a:avLst/>
          </a:prstGeom>
          <a:noFill/>
          <a:ln w="9525">
            <a:noFill/>
            <a:miter lim="800000"/>
            <a:headEnd/>
            <a:tailEnd/>
          </a:ln>
        </p:spPr>
        <p:txBody>
          <a:bodyPr/>
          <a:lstStyle/>
          <a:p>
            <a:pPr marL="342900" indent="-342900">
              <a:spcBef>
                <a:spcPct val="20000"/>
              </a:spcBef>
              <a:buFontTx/>
              <a:buChar char="•"/>
            </a:pPr>
            <a:r>
              <a:rPr lang="en-US" sz="2800" dirty="0" smtClean="0"/>
              <a:t>Schematic symbol</a:t>
            </a:r>
          </a:p>
          <a:p>
            <a:pPr marL="342900" indent="-342900">
              <a:spcBef>
                <a:spcPct val="20000"/>
              </a:spcBef>
              <a:buFontTx/>
              <a:buChar char="•"/>
            </a:pPr>
            <a:r>
              <a:rPr lang="en-US" sz="2800" dirty="0" smtClean="0"/>
              <a:t>Designator (S or SW)</a:t>
            </a:r>
            <a:endParaRPr lang="en-US" sz="2800" dirty="0"/>
          </a:p>
        </p:txBody>
      </p:sp>
      <p:sp>
        <p:nvSpPr>
          <p:cNvPr id="6" name="Rectangle 5"/>
          <p:cNvSpPr/>
          <p:nvPr/>
        </p:nvSpPr>
        <p:spPr>
          <a:xfrm>
            <a:off x="5026590" y="2877295"/>
            <a:ext cx="3587886" cy="3268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676952" y="2897502"/>
            <a:ext cx="886781" cy="461665"/>
          </a:xfrm>
          <a:prstGeom prst="rect">
            <a:avLst/>
          </a:prstGeom>
        </p:spPr>
        <p:txBody>
          <a:bodyPr wrap="none">
            <a:spAutoFit/>
          </a:bodyPr>
          <a:lstStyle/>
          <a:p>
            <a:r>
              <a:rPr lang="en-US" dirty="0" smtClean="0"/>
              <a:t>SPST</a:t>
            </a:r>
            <a:endParaRPr lang="en-US" dirty="0"/>
          </a:p>
        </p:txBody>
      </p:sp>
      <p:grpSp>
        <p:nvGrpSpPr>
          <p:cNvPr id="55" name="Group 54"/>
          <p:cNvGrpSpPr/>
          <p:nvPr/>
        </p:nvGrpSpPr>
        <p:grpSpPr>
          <a:xfrm>
            <a:off x="5628307" y="5486808"/>
            <a:ext cx="530225" cy="511174"/>
            <a:chOff x="6188076" y="5334003"/>
            <a:chExt cx="530225" cy="511174"/>
          </a:xfrm>
        </p:grpSpPr>
        <p:sp>
          <p:nvSpPr>
            <p:cNvPr id="29" name="Oval 216"/>
            <p:cNvSpPr>
              <a:spLocks noChangeArrowheads="1"/>
            </p:cNvSpPr>
            <p:nvPr/>
          </p:nvSpPr>
          <p:spPr bwMode="auto">
            <a:xfrm>
              <a:off x="6188076" y="5705477"/>
              <a:ext cx="139700" cy="139700"/>
            </a:xfrm>
            <a:prstGeom prst="ellipse">
              <a:avLst/>
            </a:prstGeom>
            <a:noFill/>
            <a:ln w="19050">
              <a:solidFill>
                <a:schemeClr val="tx1"/>
              </a:solidFill>
              <a:round/>
              <a:headEnd/>
              <a:tailEnd/>
            </a:ln>
          </p:spPr>
          <p:txBody>
            <a:bodyPr wrap="none" anchor="ctr"/>
            <a:lstStyle/>
            <a:p>
              <a:endParaRPr lang="en-US"/>
            </a:p>
          </p:txBody>
        </p:sp>
        <p:sp>
          <p:nvSpPr>
            <p:cNvPr id="30" name="Oval 217"/>
            <p:cNvSpPr>
              <a:spLocks noChangeArrowheads="1"/>
            </p:cNvSpPr>
            <p:nvPr/>
          </p:nvSpPr>
          <p:spPr bwMode="auto">
            <a:xfrm>
              <a:off x="6575426" y="5705477"/>
              <a:ext cx="139700" cy="139700"/>
            </a:xfrm>
            <a:prstGeom prst="ellipse">
              <a:avLst/>
            </a:prstGeom>
            <a:noFill/>
            <a:ln w="19050">
              <a:solidFill>
                <a:schemeClr val="tx1"/>
              </a:solidFill>
              <a:round/>
              <a:headEnd/>
              <a:tailEnd/>
            </a:ln>
          </p:spPr>
          <p:txBody>
            <a:bodyPr wrap="none" anchor="ctr"/>
            <a:lstStyle/>
            <a:p>
              <a:endParaRPr lang="en-US"/>
            </a:p>
          </p:txBody>
        </p:sp>
        <p:sp>
          <p:nvSpPr>
            <p:cNvPr id="31" name="Line 218"/>
            <p:cNvSpPr>
              <a:spLocks noChangeShapeType="1"/>
            </p:cNvSpPr>
            <p:nvPr/>
          </p:nvSpPr>
          <p:spPr bwMode="auto">
            <a:xfrm rot="5400000" flipV="1">
              <a:off x="6454776" y="5330827"/>
              <a:ext cx="0" cy="527050"/>
            </a:xfrm>
            <a:prstGeom prst="line">
              <a:avLst/>
            </a:prstGeom>
            <a:noFill/>
            <a:ln w="28575">
              <a:solidFill>
                <a:schemeClr val="tx1"/>
              </a:solidFill>
              <a:round/>
              <a:headEnd/>
              <a:tailEnd/>
            </a:ln>
          </p:spPr>
          <p:txBody>
            <a:bodyPr wrap="none" anchor="ctr"/>
            <a:lstStyle/>
            <a:p>
              <a:endParaRPr lang="en-US"/>
            </a:p>
          </p:txBody>
        </p:sp>
        <p:sp>
          <p:nvSpPr>
            <p:cNvPr id="32" name="Rectangle 219"/>
            <p:cNvSpPr>
              <a:spLocks noChangeArrowheads="1"/>
            </p:cNvSpPr>
            <p:nvPr/>
          </p:nvSpPr>
          <p:spPr bwMode="auto">
            <a:xfrm rot="5400000">
              <a:off x="6327776" y="5345115"/>
              <a:ext cx="254000" cy="231775"/>
            </a:xfrm>
            <a:prstGeom prst="rect">
              <a:avLst/>
            </a:prstGeom>
            <a:solidFill>
              <a:schemeClr val="bg1"/>
            </a:solidFill>
            <a:ln w="28575">
              <a:solidFill>
                <a:schemeClr val="tx1"/>
              </a:solidFill>
              <a:miter lim="800000"/>
              <a:headEnd/>
              <a:tailEnd/>
            </a:ln>
          </p:spPr>
          <p:txBody>
            <a:bodyPr wrap="none" anchor="ctr"/>
            <a:lstStyle/>
            <a:p>
              <a:endParaRPr lang="en-US"/>
            </a:p>
          </p:txBody>
        </p:sp>
      </p:grpSp>
      <p:grpSp>
        <p:nvGrpSpPr>
          <p:cNvPr id="45" name="Group 44"/>
          <p:cNvGrpSpPr/>
          <p:nvPr/>
        </p:nvGrpSpPr>
        <p:grpSpPr>
          <a:xfrm>
            <a:off x="5524722" y="4275752"/>
            <a:ext cx="670718" cy="965200"/>
            <a:chOff x="6084491" y="3568700"/>
            <a:chExt cx="670718" cy="965200"/>
          </a:xfrm>
        </p:grpSpPr>
        <p:grpSp>
          <p:nvGrpSpPr>
            <p:cNvPr id="23" name="Group 131"/>
            <p:cNvGrpSpPr>
              <a:grpSpLocks/>
            </p:cNvGrpSpPr>
            <p:nvPr/>
          </p:nvGrpSpPr>
          <p:grpSpPr bwMode="auto">
            <a:xfrm>
              <a:off x="6084491" y="3568700"/>
              <a:ext cx="670718" cy="412750"/>
              <a:chOff x="2400" y="2064"/>
              <a:chExt cx="624" cy="384"/>
            </a:xfrm>
          </p:grpSpPr>
          <p:sp>
            <p:nvSpPr>
              <p:cNvPr id="24" name="Oval 132"/>
              <p:cNvSpPr>
                <a:spLocks noChangeArrowheads="1"/>
              </p:cNvSpPr>
              <p:nvPr/>
            </p:nvSpPr>
            <p:spPr bwMode="auto">
              <a:xfrm>
                <a:off x="2400" y="2208"/>
                <a:ext cx="96" cy="96"/>
              </a:xfrm>
              <a:prstGeom prst="ellipse">
                <a:avLst/>
              </a:prstGeom>
              <a:solidFill>
                <a:schemeClr val="bg1"/>
              </a:solidFill>
              <a:ln w="19050">
                <a:solidFill>
                  <a:schemeClr val="tx1"/>
                </a:solidFill>
                <a:round/>
                <a:headEnd/>
                <a:tailEnd/>
              </a:ln>
            </p:spPr>
            <p:txBody>
              <a:bodyPr wrap="none" anchor="ctr"/>
              <a:lstStyle/>
              <a:p>
                <a:endParaRPr lang="en-US"/>
              </a:p>
            </p:txBody>
          </p:sp>
          <p:sp>
            <p:nvSpPr>
              <p:cNvPr id="25" name="Oval 133"/>
              <p:cNvSpPr>
                <a:spLocks noChangeArrowheads="1"/>
              </p:cNvSpPr>
              <p:nvPr/>
            </p:nvSpPr>
            <p:spPr bwMode="auto">
              <a:xfrm>
                <a:off x="2928" y="2352"/>
                <a:ext cx="96" cy="96"/>
              </a:xfrm>
              <a:prstGeom prst="ellipse">
                <a:avLst/>
              </a:prstGeom>
              <a:solidFill>
                <a:schemeClr val="bg1"/>
              </a:solidFill>
              <a:ln w="19050">
                <a:solidFill>
                  <a:schemeClr val="tx1"/>
                </a:solidFill>
                <a:round/>
                <a:headEnd/>
                <a:tailEnd/>
              </a:ln>
            </p:spPr>
            <p:txBody>
              <a:bodyPr wrap="none" anchor="ctr"/>
              <a:lstStyle/>
              <a:p>
                <a:endParaRPr lang="en-US"/>
              </a:p>
            </p:txBody>
          </p:sp>
          <p:sp>
            <p:nvSpPr>
              <p:cNvPr id="26" name="Oval 134"/>
              <p:cNvSpPr>
                <a:spLocks noChangeArrowheads="1"/>
              </p:cNvSpPr>
              <p:nvPr/>
            </p:nvSpPr>
            <p:spPr bwMode="auto">
              <a:xfrm>
                <a:off x="2928" y="2064"/>
                <a:ext cx="96" cy="96"/>
              </a:xfrm>
              <a:prstGeom prst="ellipse">
                <a:avLst/>
              </a:prstGeom>
              <a:solidFill>
                <a:schemeClr val="bg1"/>
              </a:solidFill>
              <a:ln w="19050">
                <a:solidFill>
                  <a:schemeClr val="tx1"/>
                </a:solidFill>
                <a:round/>
                <a:headEnd/>
                <a:tailEnd/>
              </a:ln>
            </p:spPr>
            <p:txBody>
              <a:bodyPr wrap="none" anchor="ctr"/>
              <a:lstStyle/>
              <a:p>
                <a:endParaRPr lang="en-US"/>
              </a:p>
            </p:txBody>
          </p:sp>
          <p:sp>
            <p:nvSpPr>
              <p:cNvPr id="27" name="Line 135"/>
              <p:cNvSpPr>
                <a:spLocks noChangeShapeType="1"/>
              </p:cNvSpPr>
              <p:nvPr/>
            </p:nvSpPr>
            <p:spPr bwMode="auto">
              <a:xfrm flipV="1">
                <a:off x="2496" y="2112"/>
                <a:ext cx="432" cy="144"/>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38" name="Group 131"/>
            <p:cNvGrpSpPr>
              <a:grpSpLocks/>
            </p:cNvGrpSpPr>
            <p:nvPr/>
          </p:nvGrpSpPr>
          <p:grpSpPr bwMode="auto">
            <a:xfrm>
              <a:off x="6084491" y="4121150"/>
              <a:ext cx="670718" cy="412750"/>
              <a:chOff x="2400" y="2064"/>
              <a:chExt cx="624" cy="384"/>
            </a:xfrm>
          </p:grpSpPr>
          <p:sp>
            <p:nvSpPr>
              <p:cNvPr id="39" name="Oval 132"/>
              <p:cNvSpPr>
                <a:spLocks noChangeArrowheads="1"/>
              </p:cNvSpPr>
              <p:nvPr/>
            </p:nvSpPr>
            <p:spPr bwMode="auto">
              <a:xfrm>
                <a:off x="2400" y="2208"/>
                <a:ext cx="96" cy="96"/>
              </a:xfrm>
              <a:prstGeom prst="ellipse">
                <a:avLst/>
              </a:prstGeom>
              <a:solidFill>
                <a:schemeClr val="bg1"/>
              </a:solidFill>
              <a:ln w="19050">
                <a:solidFill>
                  <a:schemeClr val="tx1"/>
                </a:solidFill>
                <a:round/>
                <a:headEnd/>
                <a:tailEnd/>
              </a:ln>
            </p:spPr>
            <p:txBody>
              <a:bodyPr wrap="none" anchor="ctr"/>
              <a:lstStyle/>
              <a:p>
                <a:endParaRPr lang="en-US"/>
              </a:p>
            </p:txBody>
          </p:sp>
          <p:sp>
            <p:nvSpPr>
              <p:cNvPr id="40" name="Oval 133"/>
              <p:cNvSpPr>
                <a:spLocks noChangeArrowheads="1"/>
              </p:cNvSpPr>
              <p:nvPr/>
            </p:nvSpPr>
            <p:spPr bwMode="auto">
              <a:xfrm>
                <a:off x="2928" y="2352"/>
                <a:ext cx="96" cy="96"/>
              </a:xfrm>
              <a:prstGeom prst="ellipse">
                <a:avLst/>
              </a:prstGeom>
              <a:solidFill>
                <a:schemeClr val="bg1"/>
              </a:solidFill>
              <a:ln w="19050">
                <a:solidFill>
                  <a:schemeClr val="tx1"/>
                </a:solidFill>
                <a:round/>
                <a:headEnd/>
                <a:tailEnd/>
              </a:ln>
            </p:spPr>
            <p:txBody>
              <a:bodyPr wrap="none" anchor="ctr"/>
              <a:lstStyle/>
              <a:p>
                <a:endParaRPr lang="en-US"/>
              </a:p>
            </p:txBody>
          </p:sp>
          <p:sp>
            <p:nvSpPr>
              <p:cNvPr id="41" name="Oval 134"/>
              <p:cNvSpPr>
                <a:spLocks noChangeArrowheads="1"/>
              </p:cNvSpPr>
              <p:nvPr/>
            </p:nvSpPr>
            <p:spPr bwMode="auto">
              <a:xfrm>
                <a:off x="2928" y="2064"/>
                <a:ext cx="96" cy="96"/>
              </a:xfrm>
              <a:prstGeom prst="ellipse">
                <a:avLst/>
              </a:prstGeom>
              <a:solidFill>
                <a:schemeClr val="bg1"/>
              </a:solidFill>
              <a:ln w="19050">
                <a:solidFill>
                  <a:schemeClr val="tx1"/>
                </a:solidFill>
                <a:round/>
                <a:headEnd/>
                <a:tailEnd/>
              </a:ln>
            </p:spPr>
            <p:txBody>
              <a:bodyPr wrap="none" anchor="ctr"/>
              <a:lstStyle/>
              <a:p>
                <a:endParaRPr lang="en-US"/>
              </a:p>
            </p:txBody>
          </p:sp>
          <p:sp>
            <p:nvSpPr>
              <p:cNvPr id="42" name="Line 135"/>
              <p:cNvSpPr>
                <a:spLocks noChangeShapeType="1"/>
              </p:cNvSpPr>
              <p:nvPr/>
            </p:nvSpPr>
            <p:spPr bwMode="auto">
              <a:xfrm flipV="1">
                <a:off x="2496" y="2112"/>
                <a:ext cx="432" cy="144"/>
              </a:xfrm>
              <a:prstGeom prst="line">
                <a:avLst/>
              </a:prstGeom>
              <a:noFill/>
              <a:ln w="28575">
                <a:solidFill>
                  <a:schemeClr val="tx1"/>
                </a:solidFill>
                <a:round/>
                <a:headEnd/>
                <a:tailEnd type="triangle" w="med" len="med"/>
              </a:ln>
            </p:spPr>
            <p:txBody>
              <a:bodyPr wrap="none" anchor="ctr"/>
              <a:lstStyle/>
              <a:p>
                <a:endParaRPr lang="en-US"/>
              </a:p>
            </p:txBody>
          </p:sp>
        </p:grpSp>
        <p:cxnSp>
          <p:nvCxnSpPr>
            <p:cNvPr id="44" name="Straight Connector 43"/>
            <p:cNvCxnSpPr/>
            <p:nvPr/>
          </p:nvCxnSpPr>
          <p:spPr>
            <a:xfrm>
              <a:off x="6410325" y="3714750"/>
              <a:ext cx="0" cy="5429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6" name="Group 131"/>
          <p:cNvGrpSpPr>
            <a:grpSpLocks/>
          </p:cNvGrpSpPr>
          <p:nvPr/>
        </p:nvGrpSpPr>
        <p:grpSpPr bwMode="auto">
          <a:xfrm>
            <a:off x="5543772" y="3628052"/>
            <a:ext cx="670718" cy="412750"/>
            <a:chOff x="2400" y="2064"/>
            <a:chExt cx="624" cy="384"/>
          </a:xfrm>
        </p:grpSpPr>
        <p:sp>
          <p:nvSpPr>
            <p:cNvPr id="47" name="Oval 132"/>
            <p:cNvSpPr>
              <a:spLocks noChangeArrowheads="1"/>
            </p:cNvSpPr>
            <p:nvPr/>
          </p:nvSpPr>
          <p:spPr bwMode="auto">
            <a:xfrm>
              <a:off x="2400" y="2208"/>
              <a:ext cx="96" cy="96"/>
            </a:xfrm>
            <a:prstGeom prst="ellipse">
              <a:avLst/>
            </a:prstGeom>
            <a:solidFill>
              <a:schemeClr val="bg1"/>
            </a:solidFill>
            <a:ln w="19050">
              <a:solidFill>
                <a:schemeClr val="tx1"/>
              </a:solidFill>
              <a:round/>
              <a:headEnd/>
              <a:tailEnd/>
            </a:ln>
          </p:spPr>
          <p:txBody>
            <a:bodyPr wrap="none" anchor="ctr"/>
            <a:lstStyle/>
            <a:p>
              <a:endParaRPr lang="en-US"/>
            </a:p>
          </p:txBody>
        </p:sp>
        <p:sp>
          <p:nvSpPr>
            <p:cNvPr id="48" name="Oval 133"/>
            <p:cNvSpPr>
              <a:spLocks noChangeArrowheads="1"/>
            </p:cNvSpPr>
            <p:nvPr/>
          </p:nvSpPr>
          <p:spPr bwMode="auto">
            <a:xfrm>
              <a:off x="2928" y="2352"/>
              <a:ext cx="96" cy="96"/>
            </a:xfrm>
            <a:prstGeom prst="ellipse">
              <a:avLst/>
            </a:prstGeom>
            <a:solidFill>
              <a:schemeClr val="bg1"/>
            </a:solidFill>
            <a:ln w="19050">
              <a:solidFill>
                <a:schemeClr val="tx1"/>
              </a:solidFill>
              <a:round/>
              <a:headEnd/>
              <a:tailEnd/>
            </a:ln>
          </p:spPr>
          <p:txBody>
            <a:bodyPr wrap="none" anchor="ctr"/>
            <a:lstStyle/>
            <a:p>
              <a:endParaRPr lang="en-US"/>
            </a:p>
          </p:txBody>
        </p:sp>
        <p:sp>
          <p:nvSpPr>
            <p:cNvPr id="49" name="Oval 134"/>
            <p:cNvSpPr>
              <a:spLocks noChangeArrowheads="1"/>
            </p:cNvSpPr>
            <p:nvPr/>
          </p:nvSpPr>
          <p:spPr bwMode="auto">
            <a:xfrm>
              <a:off x="2928" y="2064"/>
              <a:ext cx="96" cy="96"/>
            </a:xfrm>
            <a:prstGeom prst="ellipse">
              <a:avLst/>
            </a:prstGeom>
            <a:solidFill>
              <a:schemeClr val="bg1"/>
            </a:solidFill>
            <a:ln w="19050">
              <a:solidFill>
                <a:schemeClr val="tx1"/>
              </a:solidFill>
              <a:round/>
              <a:headEnd/>
              <a:tailEnd/>
            </a:ln>
          </p:spPr>
          <p:txBody>
            <a:bodyPr wrap="none" anchor="ctr"/>
            <a:lstStyle/>
            <a:p>
              <a:endParaRPr lang="en-US"/>
            </a:p>
          </p:txBody>
        </p:sp>
        <p:sp>
          <p:nvSpPr>
            <p:cNvPr id="50" name="Line 135"/>
            <p:cNvSpPr>
              <a:spLocks noChangeShapeType="1"/>
            </p:cNvSpPr>
            <p:nvPr/>
          </p:nvSpPr>
          <p:spPr bwMode="auto">
            <a:xfrm flipV="1">
              <a:off x="2496" y="2112"/>
              <a:ext cx="432" cy="144"/>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51" name="Group 311"/>
          <p:cNvGrpSpPr>
            <a:grpSpLocks/>
          </p:cNvGrpSpPr>
          <p:nvPr/>
        </p:nvGrpSpPr>
        <p:grpSpPr bwMode="auto">
          <a:xfrm>
            <a:off x="5625131" y="3056552"/>
            <a:ext cx="530225" cy="190500"/>
            <a:chOff x="2576" y="3280"/>
            <a:chExt cx="334" cy="120"/>
          </a:xfrm>
        </p:grpSpPr>
        <p:sp>
          <p:nvSpPr>
            <p:cNvPr id="52" name="Oval 110"/>
            <p:cNvSpPr>
              <a:spLocks noChangeArrowheads="1"/>
            </p:cNvSpPr>
            <p:nvPr/>
          </p:nvSpPr>
          <p:spPr bwMode="auto">
            <a:xfrm>
              <a:off x="2576" y="3312"/>
              <a:ext cx="88" cy="88"/>
            </a:xfrm>
            <a:prstGeom prst="ellipse">
              <a:avLst/>
            </a:prstGeom>
            <a:noFill/>
            <a:ln w="19050">
              <a:solidFill>
                <a:schemeClr val="tx1"/>
              </a:solidFill>
              <a:round/>
              <a:headEnd/>
              <a:tailEnd/>
            </a:ln>
          </p:spPr>
          <p:txBody>
            <a:bodyPr wrap="none" anchor="ctr"/>
            <a:lstStyle/>
            <a:p>
              <a:endParaRPr lang="en-US"/>
            </a:p>
          </p:txBody>
        </p:sp>
        <p:sp>
          <p:nvSpPr>
            <p:cNvPr id="53" name="Line 112"/>
            <p:cNvSpPr>
              <a:spLocks noChangeShapeType="1"/>
            </p:cNvSpPr>
            <p:nvPr/>
          </p:nvSpPr>
          <p:spPr bwMode="auto">
            <a:xfrm flipV="1">
              <a:off x="2665" y="3280"/>
              <a:ext cx="168" cy="62"/>
            </a:xfrm>
            <a:prstGeom prst="line">
              <a:avLst/>
            </a:prstGeom>
            <a:noFill/>
            <a:ln w="28575">
              <a:solidFill>
                <a:schemeClr val="tx1"/>
              </a:solidFill>
              <a:round/>
              <a:headEnd/>
              <a:tailEnd/>
            </a:ln>
          </p:spPr>
          <p:txBody>
            <a:bodyPr wrap="none" anchor="ctr"/>
            <a:lstStyle/>
            <a:p>
              <a:endParaRPr lang="en-US"/>
            </a:p>
          </p:txBody>
        </p:sp>
        <p:sp>
          <p:nvSpPr>
            <p:cNvPr id="54" name="Oval 305"/>
            <p:cNvSpPr>
              <a:spLocks noChangeArrowheads="1"/>
            </p:cNvSpPr>
            <p:nvPr/>
          </p:nvSpPr>
          <p:spPr bwMode="auto">
            <a:xfrm>
              <a:off x="2822" y="3312"/>
              <a:ext cx="88" cy="88"/>
            </a:xfrm>
            <a:prstGeom prst="ellipse">
              <a:avLst/>
            </a:prstGeom>
            <a:noFill/>
            <a:ln w="19050">
              <a:solidFill>
                <a:schemeClr val="tx1"/>
              </a:solidFill>
              <a:round/>
              <a:headEnd/>
              <a:tailEnd/>
            </a:ln>
          </p:spPr>
          <p:txBody>
            <a:bodyPr wrap="none" anchor="ctr"/>
            <a:lstStyle/>
            <a:p>
              <a:endParaRPr lang="en-US"/>
            </a:p>
          </p:txBody>
        </p:sp>
      </p:grpSp>
      <p:sp>
        <p:nvSpPr>
          <p:cNvPr id="56" name="Rectangle 55"/>
          <p:cNvSpPr/>
          <p:nvPr/>
        </p:nvSpPr>
        <p:spPr>
          <a:xfrm>
            <a:off x="6676952" y="3551706"/>
            <a:ext cx="938077" cy="461665"/>
          </a:xfrm>
          <a:prstGeom prst="rect">
            <a:avLst/>
          </a:prstGeom>
        </p:spPr>
        <p:txBody>
          <a:bodyPr wrap="none">
            <a:spAutoFit/>
          </a:bodyPr>
          <a:lstStyle/>
          <a:p>
            <a:r>
              <a:rPr lang="en-US" dirty="0" smtClean="0"/>
              <a:t>SPDT</a:t>
            </a:r>
            <a:endParaRPr lang="en-US" dirty="0"/>
          </a:p>
        </p:txBody>
      </p:sp>
      <p:sp>
        <p:nvSpPr>
          <p:cNvPr id="57" name="Rectangle 56"/>
          <p:cNvSpPr/>
          <p:nvPr/>
        </p:nvSpPr>
        <p:spPr>
          <a:xfrm>
            <a:off x="6676952" y="4507891"/>
            <a:ext cx="989373" cy="461665"/>
          </a:xfrm>
          <a:prstGeom prst="rect">
            <a:avLst/>
          </a:prstGeom>
        </p:spPr>
        <p:txBody>
          <a:bodyPr wrap="none">
            <a:spAutoFit/>
          </a:bodyPr>
          <a:lstStyle/>
          <a:p>
            <a:r>
              <a:rPr lang="en-US" dirty="0" smtClean="0"/>
              <a:t>DPDT</a:t>
            </a:r>
            <a:endParaRPr lang="en-US" dirty="0"/>
          </a:p>
        </p:txBody>
      </p:sp>
      <p:sp>
        <p:nvSpPr>
          <p:cNvPr id="58" name="Rectangle 57"/>
          <p:cNvSpPr/>
          <p:nvPr/>
        </p:nvSpPr>
        <p:spPr>
          <a:xfrm>
            <a:off x="6676952" y="5424847"/>
            <a:ext cx="1569660" cy="461665"/>
          </a:xfrm>
          <a:prstGeom prst="rect">
            <a:avLst/>
          </a:prstGeom>
        </p:spPr>
        <p:txBody>
          <a:bodyPr wrap="none">
            <a:spAutoFit/>
          </a:bodyPr>
          <a:lstStyle/>
          <a:p>
            <a:r>
              <a:rPr lang="en-US" dirty="0" smtClean="0"/>
              <a:t>Pushbutton</a:t>
            </a:r>
            <a:endParaRPr lang="en-US" dirty="0"/>
          </a:p>
        </p:txBody>
      </p: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Relays</a:t>
            </a:r>
            <a:endParaRPr lang="en-US" sz="4400" dirty="0"/>
          </a:p>
        </p:txBody>
      </p:sp>
      <p:sp>
        <p:nvSpPr>
          <p:cNvPr id="26626" name="Rectangle 5"/>
          <p:cNvSpPr>
            <a:spLocks noChangeArrowheads="1"/>
          </p:cNvSpPr>
          <p:nvPr/>
        </p:nvSpPr>
        <p:spPr bwMode="auto">
          <a:xfrm>
            <a:off x="723899" y="1737603"/>
            <a:ext cx="4124325"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Relays are switches activated by current in a coil (electromagnet)</a:t>
            </a:r>
          </a:p>
          <a:p>
            <a:pPr marL="800100" lvl="1" indent="-342900">
              <a:spcBef>
                <a:spcPct val="20000"/>
              </a:spcBef>
              <a:buFontTx/>
              <a:buChar char="•"/>
            </a:pPr>
            <a:r>
              <a:rPr lang="en-US" dirty="0" smtClean="0"/>
              <a:t>Relays use the same pole/throw names as switches</a:t>
            </a:r>
          </a:p>
          <a:p>
            <a:pPr marL="800100" lvl="1" indent="-342900">
              <a:spcBef>
                <a:spcPct val="20000"/>
              </a:spcBef>
              <a:buFontTx/>
              <a:buChar char="•"/>
            </a:pPr>
            <a:r>
              <a:rPr lang="en-US" dirty="0" smtClean="0"/>
              <a:t>The moving switch is called the </a:t>
            </a:r>
            <a:r>
              <a:rPr lang="en-US" i="1" dirty="0" smtClean="0"/>
              <a:t>armature</a:t>
            </a:r>
          </a:p>
          <a:p>
            <a:pPr marL="800100" lvl="1" indent="-342900">
              <a:spcBef>
                <a:spcPct val="20000"/>
              </a:spcBef>
              <a:buFontTx/>
              <a:buChar char="•"/>
            </a:pPr>
            <a:r>
              <a:rPr lang="en-US" i="1" dirty="0" smtClean="0"/>
              <a:t>Contacts</a:t>
            </a:r>
            <a:r>
              <a:rPr lang="en-US" dirty="0" smtClean="0"/>
              <a:t> are named by when they are connected</a:t>
            </a:r>
            <a:endParaRPr lang="en-US" i="1" dirty="0"/>
          </a:p>
        </p:txBody>
      </p:sp>
      <p:sp>
        <p:nvSpPr>
          <p:cNvPr id="26627" name="Rectangle 6"/>
          <p:cNvSpPr>
            <a:spLocks noChangeArrowheads="1"/>
          </p:cNvSpPr>
          <p:nvPr/>
        </p:nvSpPr>
        <p:spPr bwMode="auto">
          <a:xfrm>
            <a:off x="4743450" y="1718553"/>
            <a:ext cx="394335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Schematic symbol</a:t>
            </a:r>
          </a:p>
          <a:p>
            <a:pPr marL="342900" indent="-342900">
              <a:spcBef>
                <a:spcPct val="20000"/>
              </a:spcBef>
              <a:buFontTx/>
              <a:buChar char="•"/>
            </a:pPr>
            <a:r>
              <a:rPr lang="en-US" sz="2800" dirty="0" smtClean="0"/>
              <a:t>Designator (K or RLY)</a:t>
            </a:r>
            <a:endParaRPr lang="en-US" sz="2800" dirty="0"/>
          </a:p>
        </p:txBody>
      </p:sp>
      <p:sp>
        <p:nvSpPr>
          <p:cNvPr id="6" name="Rectangle 5"/>
          <p:cNvSpPr/>
          <p:nvPr/>
        </p:nvSpPr>
        <p:spPr>
          <a:xfrm>
            <a:off x="4848973" y="2912218"/>
            <a:ext cx="3907598" cy="2251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31"/>
          <p:cNvGrpSpPr>
            <a:grpSpLocks/>
          </p:cNvGrpSpPr>
          <p:nvPr/>
        </p:nvGrpSpPr>
        <p:grpSpPr bwMode="auto">
          <a:xfrm>
            <a:off x="6282648" y="3289534"/>
            <a:ext cx="767913" cy="429602"/>
            <a:chOff x="2400" y="2064"/>
            <a:chExt cx="624" cy="384"/>
          </a:xfrm>
        </p:grpSpPr>
        <p:sp>
          <p:nvSpPr>
            <p:cNvPr id="37" name="Oval 132"/>
            <p:cNvSpPr>
              <a:spLocks noChangeArrowheads="1"/>
            </p:cNvSpPr>
            <p:nvPr/>
          </p:nvSpPr>
          <p:spPr bwMode="auto">
            <a:xfrm>
              <a:off x="2400" y="2208"/>
              <a:ext cx="96" cy="96"/>
            </a:xfrm>
            <a:prstGeom prst="ellipse">
              <a:avLst/>
            </a:prstGeom>
            <a:solidFill>
              <a:schemeClr val="bg1"/>
            </a:solidFill>
            <a:ln w="19050">
              <a:solidFill>
                <a:schemeClr val="tx1"/>
              </a:solidFill>
              <a:round/>
              <a:headEnd/>
              <a:tailEnd/>
            </a:ln>
          </p:spPr>
          <p:txBody>
            <a:bodyPr wrap="none" anchor="ctr"/>
            <a:lstStyle/>
            <a:p>
              <a:endParaRPr lang="en-US"/>
            </a:p>
          </p:txBody>
        </p:sp>
        <p:sp>
          <p:nvSpPr>
            <p:cNvPr id="38" name="Oval 133"/>
            <p:cNvSpPr>
              <a:spLocks noChangeArrowheads="1"/>
            </p:cNvSpPr>
            <p:nvPr/>
          </p:nvSpPr>
          <p:spPr bwMode="auto">
            <a:xfrm>
              <a:off x="2928" y="2352"/>
              <a:ext cx="96" cy="96"/>
            </a:xfrm>
            <a:prstGeom prst="ellipse">
              <a:avLst/>
            </a:prstGeom>
            <a:solidFill>
              <a:schemeClr val="bg1"/>
            </a:solidFill>
            <a:ln w="19050">
              <a:solidFill>
                <a:schemeClr val="tx1"/>
              </a:solidFill>
              <a:round/>
              <a:headEnd/>
              <a:tailEnd/>
            </a:ln>
          </p:spPr>
          <p:txBody>
            <a:bodyPr wrap="none" anchor="ctr"/>
            <a:lstStyle/>
            <a:p>
              <a:endParaRPr lang="en-US"/>
            </a:p>
          </p:txBody>
        </p:sp>
        <p:sp>
          <p:nvSpPr>
            <p:cNvPr id="43" name="Oval 134"/>
            <p:cNvSpPr>
              <a:spLocks noChangeArrowheads="1"/>
            </p:cNvSpPr>
            <p:nvPr/>
          </p:nvSpPr>
          <p:spPr bwMode="auto">
            <a:xfrm>
              <a:off x="2928" y="2064"/>
              <a:ext cx="96" cy="96"/>
            </a:xfrm>
            <a:prstGeom prst="ellipse">
              <a:avLst/>
            </a:prstGeom>
            <a:solidFill>
              <a:schemeClr val="bg1"/>
            </a:solidFill>
            <a:ln w="19050">
              <a:solidFill>
                <a:schemeClr val="tx1"/>
              </a:solidFill>
              <a:round/>
              <a:headEnd/>
              <a:tailEnd/>
            </a:ln>
          </p:spPr>
          <p:txBody>
            <a:bodyPr wrap="none" anchor="ctr"/>
            <a:lstStyle/>
            <a:p>
              <a:endParaRPr lang="en-US"/>
            </a:p>
          </p:txBody>
        </p:sp>
        <p:sp>
          <p:nvSpPr>
            <p:cNvPr id="45" name="Line 135"/>
            <p:cNvSpPr>
              <a:spLocks noChangeShapeType="1"/>
            </p:cNvSpPr>
            <p:nvPr/>
          </p:nvSpPr>
          <p:spPr bwMode="auto">
            <a:xfrm flipV="1">
              <a:off x="2496" y="2112"/>
              <a:ext cx="432" cy="144"/>
            </a:xfrm>
            <a:prstGeom prst="line">
              <a:avLst/>
            </a:prstGeom>
            <a:noFill/>
            <a:ln w="28575">
              <a:solidFill>
                <a:schemeClr val="tx1"/>
              </a:solidFill>
              <a:round/>
              <a:headEnd/>
              <a:tailEnd type="triangle" w="med" len="med"/>
            </a:ln>
          </p:spPr>
          <p:txBody>
            <a:bodyPr wrap="none" anchor="ctr"/>
            <a:lstStyle/>
            <a:p>
              <a:endParaRPr lang="en-US"/>
            </a:p>
          </p:txBody>
        </p:sp>
      </p:grpSp>
      <p:sp>
        <p:nvSpPr>
          <p:cNvPr id="46" name="Rectangle 45"/>
          <p:cNvSpPr/>
          <p:nvPr/>
        </p:nvSpPr>
        <p:spPr>
          <a:xfrm>
            <a:off x="6535119" y="3937234"/>
            <a:ext cx="303848"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flipH="1">
            <a:off x="6209841" y="4089634"/>
            <a:ext cx="335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219366" y="4384909"/>
            <a:ext cx="335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955431" y="3156994"/>
            <a:ext cx="1998175" cy="307777"/>
          </a:xfrm>
          <a:prstGeom prst="rect">
            <a:avLst/>
          </a:prstGeom>
          <a:noFill/>
        </p:spPr>
        <p:txBody>
          <a:bodyPr wrap="none" rtlCol="0">
            <a:spAutoFit/>
          </a:bodyPr>
          <a:lstStyle/>
          <a:p>
            <a:r>
              <a:rPr lang="en-US" sz="1400" dirty="0" smtClean="0"/>
              <a:t>NC - Normally Closed</a:t>
            </a:r>
            <a:endParaRPr lang="en-US" sz="1400" dirty="0"/>
          </a:p>
        </p:txBody>
      </p:sp>
      <p:sp>
        <p:nvSpPr>
          <p:cNvPr id="61" name="TextBox 60"/>
          <p:cNvSpPr txBox="1"/>
          <p:nvPr/>
        </p:nvSpPr>
        <p:spPr>
          <a:xfrm>
            <a:off x="6966966" y="3513674"/>
            <a:ext cx="1887087" cy="307777"/>
          </a:xfrm>
          <a:prstGeom prst="rect">
            <a:avLst/>
          </a:prstGeom>
          <a:noFill/>
        </p:spPr>
        <p:txBody>
          <a:bodyPr wrap="none" rtlCol="0">
            <a:spAutoFit/>
          </a:bodyPr>
          <a:lstStyle/>
          <a:p>
            <a:r>
              <a:rPr lang="en-US" sz="1400" dirty="0" smtClean="0"/>
              <a:t>NO - Normally Open</a:t>
            </a:r>
            <a:endParaRPr lang="en-US" sz="1400" dirty="0"/>
          </a:p>
        </p:txBody>
      </p:sp>
      <p:sp>
        <p:nvSpPr>
          <p:cNvPr id="62" name="TextBox 61"/>
          <p:cNvSpPr txBox="1"/>
          <p:nvPr/>
        </p:nvSpPr>
        <p:spPr>
          <a:xfrm>
            <a:off x="4832302" y="3338576"/>
            <a:ext cx="1553823" cy="307777"/>
          </a:xfrm>
          <a:prstGeom prst="rect">
            <a:avLst/>
          </a:prstGeom>
          <a:noFill/>
        </p:spPr>
        <p:txBody>
          <a:bodyPr wrap="none" rtlCol="0">
            <a:spAutoFit/>
          </a:bodyPr>
          <a:lstStyle/>
          <a:p>
            <a:r>
              <a:rPr lang="en-US" sz="1400" dirty="0" smtClean="0"/>
              <a:t>COM - Common</a:t>
            </a:r>
            <a:endParaRPr lang="en-US" sz="1400" dirty="0"/>
          </a:p>
        </p:txBody>
      </p:sp>
      <p:sp>
        <p:nvSpPr>
          <p:cNvPr id="63" name="Rectangle 62"/>
          <p:cNvSpPr/>
          <p:nvPr/>
        </p:nvSpPr>
        <p:spPr>
          <a:xfrm>
            <a:off x="6424548" y="4635800"/>
            <a:ext cx="543451" cy="307777"/>
          </a:xfrm>
          <a:prstGeom prst="rect">
            <a:avLst/>
          </a:prstGeom>
        </p:spPr>
        <p:txBody>
          <a:bodyPr wrap="none">
            <a:spAutoFit/>
          </a:bodyPr>
          <a:lstStyle/>
          <a:p>
            <a:r>
              <a:rPr lang="en-US" sz="1400" dirty="0" smtClean="0"/>
              <a:t>Coil</a:t>
            </a:r>
            <a:endParaRPr lang="en-US" sz="1400" dirty="0"/>
          </a:p>
        </p:txBody>
      </p:sp>
      <p:cxnSp>
        <p:nvCxnSpPr>
          <p:cNvPr id="65" name="Straight Connector 64"/>
          <p:cNvCxnSpPr>
            <a:stCxn id="46" idx="0"/>
          </p:cNvCxnSpPr>
          <p:nvPr/>
        </p:nvCxnSpPr>
        <p:spPr>
          <a:xfrm flipH="1" flipV="1">
            <a:off x="6678212" y="3422074"/>
            <a:ext cx="8831" cy="5151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arrl_symbols02"/>
          <p:cNvPicPr>
            <a:picLocks noChangeAspect="1" noChangeArrowheads="1"/>
          </p:cNvPicPr>
          <p:nvPr/>
        </p:nvPicPr>
        <p:blipFill>
          <a:blip r:embed="rId3" cstate="print"/>
          <a:srcRect/>
          <a:stretch>
            <a:fillRect/>
          </a:stretch>
        </p:blipFill>
        <p:spPr bwMode="auto">
          <a:xfrm>
            <a:off x="1200150" y="1019564"/>
            <a:ext cx="6515100" cy="4886326"/>
          </a:xfrm>
          <a:prstGeom prst="rect">
            <a:avLst/>
          </a:prstGeom>
          <a:noFill/>
          <a:ln w="9525">
            <a:noFill/>
            <a:miter lim="800000"/>
            <a:headEnd/>
            <a:tailEnd/>
          </a:ln>
        </p:spPr>
      </p:pic>
      <p:sp>
        <p:nvSpPr>
          <p:cNvPr id="28673"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400" dirty="0"/>
              <a:t>Other Circuit Symbols</a:t>
            </a:r>
          </a:p>
        </p:txBody>
      </p: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685800" y="2581275"/>
            <a:ext cx="7772400" cy="1143000"/>
          </a:xfrm>
          <a:prstGeom prst="rect">
            <a:avLst/>
          </a:prstGeom>
          <a:noFill/>
          <a:ln w="9525">
            <a:noFill/>
            <a:miter lim="800000"/>
            <a:headEnd/>
            <a:tailEnd/>
          </a:ln>
        </p:spPr>
        <p:txBody>
          <a:bodyPr anchor="ctr"/>
          <a:lstStyle/>
          <a:p>
            <a:pPr algn="ctr"/>
            <a:r>
              <a:rPr lang="en-US" sz="4400" dirty="0" smtClean="0"/>
              <a:t>Practice Questions</a:t>
            </a:r>
            <a:endParaRPr lang="en-US" sz="4400" dirty="0"/>
          </a:p>
        </p:txBody>
      </p: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Inductance</a:t>
            </a:r>
          </a:p>
          <a:p>
            <a:r>
              <a:rPr lang="en-US" smtClean="0"/>
              <a:t>B. Resistance</a:t>
            </a:r>
          </a:p>
          <a:p>
            <a:r>
              <a:rPr lang="en-US" smtClean="0"/>
              <a:t>C. Tolerance </a:t>
            </a:r>
          </a:p>
          <a:p>
            <a:r>
              <a:rPr lang="en-US" smtClean="0"/>
              <a:t>D. Capacitance</a:t>
            </a:r>
          </a:p>
          <a:p>
            <a:pPr lvl="1"/>
            <a:r>
              <a:rPr lang="en-US" smtClean="0"/>
              <a:t> T5C01 HRLM (3-7)</a:t>
            </a:r>
          </a:p>
        </p:txBody>
      </p:sp>
      <p:sp>
        <p:nvSpPr>
          <p:cNvPr id="327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ability to store energy in an electric field called?</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Inductance</a:t>
            </a:r>
          </a:p>
          <a:p>
            <a:r>
              <a:rPr lang="en-US" smtClean="0"/>
              <a:t>B. Resistance</a:t>
            </a:r>
          </a:p>
          <a:p>
            <a:r>
              <a:rPr lang="en-US" smtClean="0"/>
              <a:t>C. Tolerance </a:t>
            </a:r>
          </a:p>
          <a:p>
            <a:r>
              <a:rPr lang="en-US" b="1" smtClean="0"/>
              <a:t>D. Capacitance</a:t>
            </a:r>
          </a:p>
          <a:p>
            <a:pPr lvl="1"/>
            <a:r>
              <a:rPr lang="en-US" smtClean="0"/>
              <a:t> T5C01 HRLM (3-7)</a:t>
            </a:r>
          </a:p>
        </p:txBody>
      </p:sp>
      <p:sp>
        <p:nvSpPr>
          <p:cNvPr id="337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ability to store energy in an electric field called?</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farad</a:t>
            </a:r>
          </a:p>
          <a:p>
            <a:r>
              <a:rPr lang="en-US" smtClean="0"/>
              <a:t>B. The ohm</a:t>
            </a:r>
          </a:p>
          <a:p>
            <a:r>
              <a:rPr lang="en-US" smtClean="0"/>
              <a:t>C. The volt</a:t>
            </a:r>
          </a:p>
          <a:p>
            <a:r>
              <a:rPr lang="en-US" smtClean="0"/>
              <a:t>D. The henry</a:t>
            </a:r>
          </a:p>
          <a:p>
            <a:pPr lvl="1"/>
            <a:r>
              <a:rPr lang="en-US" smtClean="0"/>
              <a:t> T5C02 HRLM (3-7)</a:t>
            </a:r>
          </a:p>
        </p:txBody>
      </p:sp>
      <p:sp>
        <p:nvSpPr>
          <p:cNvPr id="348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basic unit of capacitance?</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smtClean="0"/>
              <a:t>Schematic Diagrams</a:t>
            </a:r>
            <a:endParaRPr lang="en-US" sz="4000" dirty="0"/>
          </a:p>
        </p:txBody>
      </p:sp>
      <p:sp>
        <p:nvSpPr>
          <p:cNvPr id="8194" name="Rectangle 5"/>
          <p:cNvSpPr>
            <a:spLocks noChangeArrowheads="1"/>
          </p:cNvSpPr>
          <p:nvPr/>
        </p:nvSpPr>
        <p:spPr bwMode="auto">
          <a:xfrm>
            <a:off x="685800" y="18288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We can draw pictures of electronic components forming circuits, such as for the parallel and series circuit examples. This is too cumbersome for most circuits.</a:t>
            </a:r>
          </a:p>
          <a:p>
            <a:pPr marL="342900" indent="-342900">
              <a:spcBef>
                <a:spcPct val="20000"/>
              </a:spcBef>
              <a:buFontTx/>
              <a:buChar char="•"/>
            </a:pPr>
            <a:r>
              <a:rPr lang="en-US" sz="3200" dirty="0" smtClean="0"/>
              <a:t>Schematic diagrams use symbols with different components, each having a different symbol.</a:t>
            </a:r>
          </a:p>
        </p:txBody>
      </p: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The farad</a:t>
            </a:r>
          </a:p>
          <a:p>
            <a:r>
              <a:rPr lang="en-US" smtClean="0"/>
              <a:t>B. The ohm</a:t>
            </a:r>
          </a:p>
          <a:p>
            <a:r>
              <a:rPr lang="en-US" smtClean="0"/>
              <a:t>C. The volt</a:t>
            </a:r>
          </a:p>
          <a:p>
            <a:r>
              <a:rPr lang="en-US" smtClean="0"/>
              <a:t>D. The henry</a:t>
            </a:r>
          </a:p>
          <a:p>
            <a:pPr lvl="1"/>
            <a:r>
              <a:rPr lang="en-US" smtClean="0"/>
              <a:t> T5C02 HRLM (3-7)</a:t>
            </a:r>
          </a:p>
        </p:txBody>
      </p:sp>
      <p:sp>
        <p:nvSpPr>
          <p:cNvPr id="358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basic unit of capacitance?</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Admittance</a:t>
            </a:r>
          </a:p>
          <a:p>
            <a:r>
              <a:rPr lang="en-US" smtClean="0"/>
              <a:t>B. Capacitance</a:t>
            </a:r>
          </a:p>
          <a:p>
            <a:r>
              <a:rPr lang="en-US" smtClean="0"/>
              <a:t>C. Resistance</a:t>
            </a:r>
          </a:p>
          <a:p>
            <a:r>
              <a:rPr lang="en-US" smtClean="0"/>
              <a:t>D. Inductance</a:t>
            </a:r>
          </a:p>
          <a:p>
            <a:pPr lvl="1"/>
            <a:r>
              <a:rPr lang="en-US" smtClean="0"/>
              <a:t> T5C03 HRLM (3-7)</a:t>
            </a:r>
          </a:p>
        </p:txBody>
      </p:sp>
      <p:sp>
        <p:nvSpPr>
          <p:cNvPr id="368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ability to store energy in a magnetic field called?</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Admittance</a:t>
            </a:r>
          </a:p>
          <a:p>
            <a:r>
              <a:rPr lang="en-US" smtClean="0"/>
              <a:t>B. Capacitance</a:t>
            </a:r>
          </a:p>
          <a:p>
            <a:r>
              <a:rPr lang="en-US" smtClean="0"/>
              <a:t>C. Resistance</a:t>
            </a:r>
          </a:p>
          <a:p>
            <a:r>
              <a:rPr lang="en-US" b="1" smtClean="0"/>
              <a:t>D. Inductance</a:t>
            </a:r>
          </a:p>
          <a:p>
            <a:pPr lvl="1"/>
            <a:r>
              <a:rPr lang="en-US" smtClean="0"/>
              <a:t> T5C03 HRLM (3-7)</a:t>
            </a:r>
          </a:p>
        </p:txBody>
      </p:sp>
      <p:sp>
        <p:nvSpPr>
          <p:cNvPr id="378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ability to store energy in a magnetic field called?</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coulomb</a:t>
            </a:r>
          </a:p>
          <a:p>
            <a:r>
              <a:rPr lang="en-US" smtClean="0"/>
              <a:t>B. The farad</a:t>
            </a:r>
          </a:p>
          <a:p>
            <a:r>
              <a:rPr lang="en-US" smtClean="0"/>
              <a:t>C. The henry</a:t>
            </a:r>
          </a:p>
          <a:p>
            <a:r>
              <a:rPr lang="en-US" smtClean="0"/>
              <a:t>D. The ohm</a:t>
            </a:r>
          </a:p>
          <a:p>
            <a:pPr lvl="1"/>
            <a:r>
              <a:rPr lang="en-US" smtClean="0"/>
              <a:t> T5C04 HRLM (3-7)</a:t>
            </a:r>
          </a:p>
        </p:txBody>
      </p:sp>
      <p:sp>
        <p:nvSpPr>
          <p:cNvPr id="389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basic unit of inductance?</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coulomb</a:t>
            </a:r>
          </a:p>
          <a:p>
            <a:r>
              <a:rPr lang="en-US" smtClean="0"/>
              <a:t>B. The farad</a:t>
            </a:r>
          </a:p>
          <a:p>
            <a:r>
              <a:rPr lang="en-US" b="1" smtClean="0"/>
              <a:t>C. The henry</a:t>
            </a:r>
          </a:p>
          <a:p>
            <a:r>
              <a:rPr lang="en-US" smtClean="0"/>
              <a:t>D. The ohm</a:t>
            </a:r>
          </a:p>
          <a:p>
            <a:pPr lvl="1"/>
            <a:r>
              <a:rPr lang="en-US" smtClean="0"/>
              <a:t> T5C04 HRLM (3-7)</a:t>
            </a:r>
          </a:p>
        </p:txBody>
      </p:sp>
      <p:sp>
        <p:nvSpPr>
          <p:cNvPr id="399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basic unit of inductance?</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It is a measure of the opposition to AC current flow in a circuit</a:t>
            </a:r>
          </a:p>
          <a:p>
            <a:r>
              <a:rPr lang="en-US" smtClean="0"/>
              <a:t>B. It is the inverse of resistance</a:t>
            </a:r>
          </a:p>
          <a:p>
            <a:r>
              <a:rPr lang="en-US" smtClean="0"/>
              <a:t>C. It is a measure of the Q or Quality Factor of a component</a:t>
            </a:r>
          </a:p>
          <a:p>
            <a:r>
              <a:rPr lang="en-US" smtClean="0"/>
              <a:t>D. It is a measure of the power handling capability of a component</a:t>
            </a:r>
          </a:p>
          <a:p>
            <a:pPr lvl="1"/>
            <a:r>
              <a:rPr lang="en-US" smtClean="0"/>
              <a:t> T5C12 HRLM (3-9)</a:t>
            </a:r>
          </a:p>
        </p:txBody>
      </p:sp>
      <p:sp>
        <p:nvSpPr>
          <p:cNvPr id="409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meant by the term impedance? </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It is a measure of the opposition to AC current flow in a circuit</a:t>
            </a:r>
          </a:p>
          <a:p>
            <a:r>
              <a:rPr lang="en-US" smtClean="0"/>
              <a:t>B. It is the inverse of resistance</a:t>
            </a:r>
          </a:p>
          <a:p>
            <a:r>
              <a:rPr lang="en-US" smtClean="0"/>
              <a:t>C. It is a measure of the Q or Quality Factor of a component</a:t>
            </a:r>
          </a:p>
          <a:p>
            <a:r>
              <a:rPr lang="en-US" smtClean="0"/>
              <a:t>D. It is a measure of the power handling capability of a component</a:t>
            </a:r>
          </a:p>
          <a:p>
            <a:pPr lvl="1"/>
            <a:r>
              <a:rPr lang="en-US" smtClean="0"/>
              <a:t> T5C12 HRLM (3-9)</a:t>
            </a:r>
          </a:p>
        </p:txBody>
      </p:sp>
      <p:sp>
        <p:nvSpPr>
          <p:cNvPr id="419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meant by the term impedance? </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Volts</a:t>
            </a:r>
          </a:p>
          <a:p>
            <a:r>
              <a:rPr lang="en-US" smtClean="0"/>
              <a:t>B. Amperes</a:t>
            </a:r>
          </a:p>
          <a:p>
            <a:r>
              <a:rPr lang="en-US" smtClean="0"/>
              <a:t>C. Coulombs</a:t>
            </a:r>
          </a:p>
          <a:p>
            <a:r>
              <a:rPr lang="en-US" smtClean="0"/>
              <a:t>D. Ohms</a:t>
            </a:r>
          </a:p>
          <a:p>
            <a:pPr lvl="1"/>
            <a:r>
              <a:rPr lang="en-US" smtClean="0"/>
              <a:t> T5C13 HRLM (3-9)</a:t>
            </a:r>
          </a:p>
        </p:txBody>
      </p:sp>
      <p:sp>
        <p:nvSpPr>
          <p:cNvPr id="430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are the units of impedance? </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Volts</a:t>
            </a:r>
          </a:p>
          <a:p>
            <a:r>
              <a:rPr lang="en-US" smtClean="0"/>
              <a:t>B. Amperes</a:t>
            </a:r>
          </a:p>
          <a:p>
            <a:r>
              <a:rPr lang="en-US" smtClean="0"/>
              <a:t>C. Coulombs</a:t>
            </a:r>
          </a:p>
          <a:p>
            <a:r>
              <a:rPr lang="en-US" b="1" smtClean="0"/>
              <a:t>D. Ohms</a:t>
            </a:r>
          </a:p>
          <a:p>
            <a:pPr lvl="1"/>
            <a:r>
              <a:rPr lang="en-US" smtClean="0"/>
              <a:t> T5C13 HRLM (3-9)</a:t>
            </a:r>
          </a:p>
        </p:txBody>
      </p:sp>
      <p:sp>
        <p:nvSpPr>
          <p:cNvPr id="440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are the units of impedance? </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Inductor</a:t>
            </a:r>
          </a:p>
          <a:p>
            <a:r>
              <a:rPr lang="en-US" smtClean="0"/>
              <a:t>B. Resistor</a:t>
            </a:r>
          </a:p>
          <a:p>
            <a:r>
              <a:rPr lang="en-US" smtClean="0"/>
              <a:t>C. Voltmeter</a:t>
            </a:r>
          </a:p>
          <a:p>
            <a:r>
              <a:rPr lang="en-US" smtClean="0"/>
              <a:t>D. Transformer</a:t>
            </a:r>
          </a:p>
          <a:p>
            <a:pPr lvl="1"/>
            <a:r>
              <a:rPr lang="en-US" smtClean="0"/>
              <a:t> T6A01 HRLM (3-7)</a:t>
            </a:r>
          </a:p>
        </p:txBody>
      </p:sp>
      <p:sp>
        <p:nvSpPr>
          <p:cNvPr id="450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electrical component is used to oppose the flow of current in a DC circuit?</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smtClean="0"/>
              <a:t>Schematic Diagrams</a:t>
            </a:r>
            <a:endParaRPr lang="en-US" sz="4000" dirty="0"/>
          </a:p>
        </p:txBody>
      </p:sp>
      <p:pic>
        <p:nvPicPr>
          <p:cNvPr id="30722" name="Picture 5" descr="ARRL0009"/>
          <p:cNvPicPr>
            <a:picLocks noChangeAspect="1" noChangeArrowheads="1"/>
          </p:cNvPicPr>
          <p:nvPr/>
        </p:nvPicPr>
        <p:blipFill rotWithShape="1">
          <a:blip r:embed="rId3" cstate="print"/>
          <a:srcRect t="12648" b="-22379"/>
          <a:stretch/>
        </p:blipFill>
        <p:spPr bwMode="auto">
          <a:xfrm>
            <a:off x="2140298" y="1713943"/>
            <a:ext cx="4964064" cy="4085050"/>
          </a:xfrm>
          <a:prstGeom prst="rect">
            <a:avLst/>
          </a:prstGeom>
          <a:solidFill>
            <a:schemeClr val="bg1"/>
          </a:solidFill>
          <a:ln w="9525">
            <a:noFill/>
            <a:miter lim="800000"/>
            <a:headEnd/>
            <a:tailEnd/>
          </a:ln>
        </p:spPr>
      </p:pic>
      <p:sp>
        <p:nvSpPr>
          <p:cNvPr id="4" name="Rectangle 3"/>
          <p:cNvSpPr/>
          <p:nvPr/>
        </p:nvSpPr>
        <p:spPr>
          <a:xfrm>
            <a:off x="2543760" y="4577724"/>
            <a:ext cx="4294536" cy="1200328"/>
          </a:xfrm>
          <a:prstGeom prst="rect">
            <a:avLst/>
          </a:prstGeom>
        </p:spPr>
        <p:txBody>
          <a:bodyPr wrap="square">
            <a:spAutoFit/>
          </a:bodyPr>
          <a:lstStyle/>
          <a:p>
            <a:pPr>
              <a:spcBef>
                <a:spcPct val="20000"/>
              </a:spcBef>
            </a:pPr>
            <a:r>
              <a:rPr lang="en-US" dirty="0" smtClean="0"/>
              <a:t>The lines and dots on schematics represent electrical connections between the components.</a:t>
            </a:r>
            <a:endParaRPr lang="en-US" dirty="0"/>
          </a:p>
        </p:txBody>
      </p:sp>
      <p:cxnSp>
        <p:nvCxnSpPr>
          <p:cNvPr id="6" name="Straight Arrow Connector 5"/>
          <p:cNvCxnSpPr/>
          <p:nvPr/>
        </p:nvCxnSpPr>
        <p:spPr>
          <a:xfrm flipH="1" flipV="1">
            <a:off x="4065242" y="4327637"/>
            <a:ext cx="2286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724400" y="2552120"/>
            <a:ext cx="0" cy="1981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115400" y="3610040"/>
            <a:ext cx="482724" cy="9634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289209" y="4292114"/>
            <a:ext cx="334199" cy="2991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Inductor</a:t>
            </a:r>
          </a:p>
          <a:p>
            <a:r>
              <a:rPr lang="en-US" b="1" smtClean="0"/>
              <a:t>B. Resistor</a:t>
            </a:r>
          </a:p>
          <a:p>
            <a:r>
              <a:rPr lang="en-US" smtClean="0"/>
              <a:t>C. Voltmeter</a:t>
            </a:r>
          </a:p>
          <a:p>
            <a:r>
              <a:rPr lang="en-US" smtClean="0"/>
              <a:t>D. Transformer</a:t>
            </a:r>
          </a:p>
          <a:p>
            <a:pPr lvl="1"/>
            <a:r>
              <a:rPr lang="en-US" smtClean="0"/>
              <a:t> T6A01 HRLM (3-7)</a:t>
            </a:r>
          </a:p>
        </p:txBody>
      </p:sp>
      <p:sp>
        <p:nvSpPr>
          <p:cNvPr id="460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electrical component is used to oppose the flow of current in a DC circuit?</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Fixed resistor</a:t>
            </a:r>
          </a:p>
          <a:p>
            <a:r>
              <a:rPr lang="en-US" smtClean="0"/>
              <a:t>B. Power resistor</a:t>
            </a:r>
          </a:p>
          <a:p>
            <a:r>
              <a:rPr lang="en-US" smtClean="0"/>
              <a:t>C. Potentiometer</a:t>
            </a:r>
          </a:p>
          <a:p>
            <a:r>
              <a:rPr lang="en-US" smtClean="0"/>
              <a:t>D. Transformer</a:t>
            </a:r>
          </a:p>
          <a:p>
            <a:pPr lvl="1"/>
            <a:r>
              <a:rPr lang="en-US" smtClean="0"/>
              <a:t> T6A02 HRLM (3-9)</a:t>
            </a:r>
          </a:p>
        </p:txBody>
      </p:sp>
      <p:sp>
        <p:nvSpPr>
          <p:cNvPr id="471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type of component is often used as an adjustable volume control?</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Fixed resistor</a:t>
            </a:r>
          </a:p>
          <a:p>
            <a:r>
              <a:rPr lang="en-US" smtClean="0"/>
              <a:t>B. Power resistor</a:t>
            </a:r>
          </a:p>
          <a:p>
            <a:r>
              <a:rPr lang="en-US" b="1" smtClean="0"/>
              <a:t>C. Potentiometer</a:t>
            </a:r>
          </a:p>
          <a:p>
            <a:r>
              <a:rPr lang="en-US" smtClean="0"/>
              <a:t>D. Transformer</a:t>
            </a:r>
          </a:p>
          <a:p>
            <a:pPr lvl="1"/>
            <a:r>
              <a:rPr lang="en-US" smtClean="0"/>
              <a:t> T6A02 HRLM (3-9)</a:t>
            </a:r>
          </a:p>
        </p:txBody>
      </p:sp>
      <p:sp>
        <p:nvSpPr>
          <p:cNvPr id="481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type of component is often used as an adjustable volume control?</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Inductance</a:t>
            </a:r>
          </a:p>
          <a:p>
            <a:r>
              <a:rPr lang="en-US" smtClean="0"/>
              <a:t>B. Resistance</a:t>
            </a:r>
          </a:p>
          <a:p>
            <a:r>
              <a:rPr lang="en-US" smtClean="0"/>
              <a:t>C. Capacitance</a:t>
            </a:r>
          </a:p>
          <a:p>
            <a:r>
              <a:rPr lang="en-US" smtClean="0"/>
              <a:t>D. Field strength</a:t>
            </a:r>
          </a:p>
          <a:p>
            <a:pPr lvl="1"/>
            <a:r>
              <a:rPr lang="en-US" smtClean="0"/>
              <a:t> T6A03 HRLM (3-9)</a:t>
            </a:r>
          </a:p>
        </p:txBody>
      </p:sp>
      <p:sp>
        <p:nvSpPr>
          <p:cNvPr id="491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electrical parameter is controlled by a potentiometer?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Inductance</a:t>
            </a:r>
          </a:p>
          <a:p>
            <a:r>
              <a:rPr lang="en-US" b="1" smtClean="0"/>
              <a:t>B. Resistance</a:t>
            </a:r>
          </a:p>
          <a:p>
            <a:r>
              <a:rPr lang="en-US" smtClean="0"/>
              <a:t>C. Capacitance</a:t>
            </a:r>
          </a:p>
          <a:p>
            <a:r>
              <a:rPr lang="en-US" smtClean="0"/>
              <a:t>D. Field strength</a:t>
            </a:r>
          </a:p>
          <a:p>
            <a:pPr lvl="1"/>
            <a:r>
              <a:rPr lang="en-US" smtClean="0"/>
              <a:t> T6A03 HRLM (3-9)</a:t>
            </a:r>
          </a:p>
        </p:txBody>
      </p:sp>
      <p:sp>
        <p:nvSpPr>
          <p:cNvPr id="501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electrical parameter is controlled by a potentiometer?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Capacitor</a:t>
            </a:r>
          </a:p>
          <a:p>
            <a:r>
              <a:rPr lang="en-US" smtClean="0"/>
              <a:t>C. Inductor</a:t>
            </a:r>
          </a:p>
          <a:p>
            <a:r>
              <a:rPr lang="en-US" smtClean="0"/>
              <a:t>D. Diode</a:t>
            </a:r>
          </a:p>
          <a:p>
            <a:pPr lvl="1"/>
            <a:r>
              <a:rPr lang="en-US" smtClean="0"/>
              <a:t> T6A04 HRLM (3-7)</a:t>
            </a:r>
          </a:p>
        </p:txBody>
      </p:sp>
      <p:sp>
        <p:nvSpPr>
          <p:cNvPr id="512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electrical component stores energy in an electric field?</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b="1" smtClean="0"/>
              <a:t>B. Capacitor</a:t>
            </a:r>
          </a:p>
          <a:p>
            <a:r>
              <a:rPr lang="en-US" smtClean="0"/>
              <a:t>C. Inductor</a:t>
            </a:r>
          </a:p>
          <a:p>
            <a:r>
              <a:rPr lang="en-US" smtClean="0"/>
              <a:t>D. Diode</a:t>
            </a:r>
          </a:p>
          <a:p>
            <a:pPr lvl="1"/>
            <a:r>
              <a:rPr lang="en-US" smtClean="0"/>
              <a:t> T6A04 HRLM (3-7)</a:t>
            </a:r>
          </a:p>
        </p:txBody>
      </p:sp>
      <p:sp>
        <p:nvSpPr>
          <p:cNvPr id="522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electrical component stores energy in an electric field?</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Potentiometer</a:t>
            </a:r>
          </a:p>
          <a:p>
            <a:r>
              <a:rPr lang="en-US" smtClean="0"/>
              <a:t>C. Oscillator</a:t>
            </a:r>
          </a:p>
          <a:p>
            <a:r>
              <a:rPr lang="en-US" smtClean="0"/>
              <a:t>D. Capacitor</a:t>
            </a:r>
          </a:p>
          <a:p>
            <a:pPr lvl="1"/>
            <a:r>
              <a:rPr lang="en-US" smtClean="0"/>
              <a:t> T6A05 HRLM (3-7)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type of electrical component consists of two or more conductive surfaces separated by an insulator?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Potentiometer</a:t>
            </a:r>
          </a:p>
          <a:p>
            <a:r>
              <a:rPr lang="en-US" smtClean="0"/>
              <a:t>C. Oscillator</a:t>
            </a:r>
          </a:p>
          <a:p>
            <a:r>
              <a:rPr lang="en-US" b="1" smtClean="0"/>
              <a:t>D. Capacitor</a:t>
            </a:r>
          </a:p>
          <a:p>
            <a:pPr lvl="1"/>
            <a:r>
              <a:rPr lang="en-US" smtClean="0"/>
              <a:t> T6A05 HRLM (3-7)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type of electrical component consists of two or more conductive surfaces separated by an insulator?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Capacitor</a:t>
            </a:r>
          </a:p>
          <a:p>
            <a:r>
              <a:rPr lang="en-US" smtClean="0"/>
              <a:t>C. Inductor</a:t>
            </a:r>
          </a:p>
          <a:p>
            <a:r>
              <a:rPr lang="en-US" smtClean="0"/>
              <a:t>D. Diode</a:t>
            </a:r>
          </a:p>
          <a:p>
            <a:pPr lvl="1"/>
            <a:r>
              <a:rPr lang="en-US" smtClean="0"/>
              <a:t> T6A06 HRLM (3-7)</a:t>
            </a:r>
          </a:p>
        </p:txBody>
      </p:sp>
      <p:sp>
        <p:nvSpPr>
          <p:cNvPr id="552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type of electrical component stores energy in a magnetic field?</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The Resistor</a:t>
            </a:r>
          </a:p>
        </p:txBody>
      </p:sp>
      <p:sp>
        <p:nvSpPr>
          <p:cNvPr id="10242" name="Rectangle 5"/>
          <p:cNvSpPr>
            <a:spLocks noChangeArrowheads="1"/>
          </p:cNvSpPr>
          <p:nvPr/>
        </p:nvSpPr>
        <p:spPr bwMode="auto">
          <a:xfrm>
            <a:off x="685800" y="1981200"/>
            <a:ext cx="3962400" cy="4114800"/>
          </a:xfrm>
          <a:prstGeom prst="rect">
            <a:avLst/>
          </a:prstGeom>
          <a:noFill/>
          <a:ln w="9525">
            <a:noFill/>
            <a:miter lim="800000"/>
            <a:headEnd/>
            <a:tailEnd/>
          </a:ln>
        </p:spPr>
        <p:txBody>
          <a:bodyPr/>
          <a:lstStyle/>
          <a:p>
            <a:pPr marL="342900" indent="-342900">
              <a:spcBef>
                <a:spcPct val="20000"/>
              </a:spcBef>
              <a:buFontTx/>
              <a:buChar char="•"/>
            </a:pPr>
            <a:r>
              <a:rPr lang="en-US" sz="2800" dirty="0"/>
              <a:t>The function of </a:t>
            </a:r>
            <a:r>
              <a:rPr lang="en-US" sz="2800" dirty="0" smtClean="0"/>
              <a:t>a resistor </a:t>
            </a:r>
            <a:r>
              <a:rPr lang="en-US" sz="2800" dirty="0"/>
              <a:t>is to restrict </a:t>
            </a:r>
            <a:r>
              <a:rPr lang="en-US" sz="2800" dirty="0" smtClean="0"/>
              <a:t>the </a:t>
            </a:r>
            <a:r>
              <a:rPr lang="en-US" sz="2800" dirty="0"/>
              <a:t>flow of </a:t>
            </a:r>
            <a:r>
              <a:rPr lang="en-US" sz="2800" dirty="0" smtClean="0"/>
              <a:t>current.</a:t>
            </a:r>
          </a:p>
          <a:p>
            <a:pPr marL="342900" indent="-342900">
              <a:spcBef>
                <a:spcPct val="20000"/>
              </a:spcBef>
              <a:buFontTx/>
              <a:buChar char="•"/>
            </a:pPr>
            <a:r>
              <a:rPr lang="en-US" sz="2800" dirty="0" smtClean="0"/>
              <a:t>Remember Ohm’s Law:</a:t>
            </a:r>
          </a:p>
          <a:p>
            <a:pPr marL="342900" indent="-342900">
              <a:spcBef>
                <a:spcPct val="20000"/>
              </a:spcBef>
            </a:pPr>
            <a:r>
              <a:rPr lang="en-US" sz="2800" dirty="0"/>
              <a:t>	</a:t>
            </a:r>
            <a:r>
              <a:rPr lang="en-US" sz="2800" dirty="0" smtClean="0"/>
              <a:t>I = E / R</a:t>
            </a:r>
          </a:p>
          <a:p>
            <a:pPr marL="342900" indent="-342900">
              <a:spcBef>
                <a:spcPct val="20000"/>
              </a:spcBef>
            </a:pPr>
            <a:r>
              <a:rPr lang="en-US" sz="2800" dirty="0"/>
              <a:t>	</a:t>
            </a:r>
            <a:r>
              <a:rPr lang="en-US" sz="2800" dirty="0" smtClean="0"/>
              <a:t>E = I </a:t>
            </a:r>
            <a:r>
              <a:rPr lang="en-US" sz="2800" dirty="0" smtClean="0">
                <a:sym typeface="Symbol"/>
              </a:rPr>
              <a:t> R</a:t>
            </a:r>
            <a:endParaRPr lang="en-US" sz="2800" dirty="0"/>
          </a:p>
        </p:txBody>
      </p:sp>
      <p:sp>
        <p:nvSpPr>
          <p:cNvPr id="10243" name="Rectangle 6"/>
          <p:cNvSpPr>
            <a:spLocks noChangeArrowheads="1"/>
          </p:cNvSpPr>
          <p:nvPr/>
        </p:nvSpPr>
        <p:spPr bwMode="auto">
          <a:xfrm>
            <a:off x="46482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Schematic symbol</a:t>
            </a:r>
            <a:endParaRPr lang="en-US" sz="2800" dirty="0"/>
          </a:p>
        </p:txBody>
      </p:sp>
      <p:sp>
        <p:nvSpPr>
          <p:cNvPr id="8" name="Rectangle 7"/>
          <p:cNvSpPr/>
          <p:nvPr/>
        </p:nvSpPr>
        <p:spPr>
          <a:xfrm>
            <a:off x="4771571" y="2648857"/>
            <a:ext cx="4018643" cy="3510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74"/>
          <p:cNvGrpSpPr>
            <a:grpSpLocks/>
          </p:cNvGrpSpPr>
          <p:nvPr/>
        </p:nvGrpSpPr>
        <p:grpSpPr bwMode="auto">
          <a:xfrm rot="10800000">
            <a:off x="5082084" y="2923721"/>
            <a:ext cx="1269236" cy="561976"/>
            <a:chOff x="2892" y="864"/>
            <a:chExt cx="477" cy="192"/>
          </a:xfrm>
        </p:grpSpPr>
        <p:sp>
          <p:nvSpPr>
            <p:cNvPr id="10" name="Freeform 75"/>
            <p:cNvSpPr>
              <a:spLocks/>
            </p:cNvSpPr>
            <p:nvPr/>
          </p:nvSpPr>
          <p:spPr bwMode="auto">
            <a:xfrm>
              <a:off x="3009" y="864"/>
              <a:ext cx="240" cy="192"/>
            </a:xfrm>
            <a:custGeom>
              <a:avLst/>
              <a:gdLst>
                <a:gd name="T0" fmla="*/ 0 w 240"/>
                <a:gd name="T1" fmla="*/ 0 h 192"/>
                <a:gd name="T2" fmla="*/ 48 w 240"/>
                <a:gd name="T3" fmla="*/ 192 h 192"/>
                <a:gd name="T4" fmla="*/ 96 w 240"/>
                <a:gd name="T5" fmla="*/ 0 h 192"/>
                <a:gd name="T6" fmla="*/ 144 w 240"/>
                <a:gd name="T7" fmla="*/ 192 h 192"/>
                <a:gd name="T8" fmla="*/ 192 w 240"/>
                <a:gd name="T9" fmla="*/ 0 h 192"/>
                <a:gd name="T10" fmla="*/ 240 w 240"/>
                <a:gd name="T11" fmla="*/ 192 h 192"/>
                <a:gd name="T12" fmla="*/ 0 60000 65536"/>
                <a:gd name="T13" fmla="*/ 0 60000 65536"/>
                <a:gd name="T14" fmla="*/ 0 60000 65536"/>
                <a:gd name="T15" fmla="*/ 0 60000 65536"/>
                <a:gd name="T16" fmla="*/ 0 60000 65536"/>
                <a:gd name="T17" fmla="*/ 0 60000 65536"/>
                <a:gd name="T18" fmla="*/ 0 w 240"/>
                <a:gd name="T19" fmla="*/ 0 h 192"/>
                <a:gd name="T20" fmla="*/ 240 w 24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0" h="192">
                  <a:moveTo>
                    <a:pt x="0" y="0"/>
                  </a:moveTo>
                  <a:lnTo>
                    <a:pt x="48" y="192"/>
                  </a:lnTo>
                  <a:lnTo>
                    <a:pt x="96" y="0"/>
                  </a:lnTo>
                  <a:lnTo>
                    <a:pt x="144" y="192"/>
                  </a:lnTo>
                  <a:lnTo>
                    <a:pt x="192" y="0"/>
                  </a:lnTo>
                  <a:lnTo>
                    <a:pt x="240" y="192"/>
                  </a:lnTo>
                </a:path>
              </a:pathLst>
            </a:custGeom>
            <a:noFill/>
            <a:ln w="9525">
              <a:solidFill>
                <a:schemeClr val="tx1"/>
              </a:solidFill>
              <a:round/>
              <a:headEnd/>
              <a:tailEnd/>
            </a:ln>
          </p:spPr>
          <p:txBody>
            <a:bodyPr wrap="none" anchor="ctr"/>
            <a:lstStyle/>
            <a:p>
              <a:endParaRPr lang="en-US"/>
            </a:p>
          </p:txBody>
        </p:sp>
        <p:sp>
          <p:nvSpPr>
            <p:cNvPr id="11" name="Freeform 76"/>
            <p:cNvSpPr>
              <a:spLocks/>
            </p:cNvSpPr>
            <p:nvPr/>
          </p:nvSpPr>
          <p:spPr bwMode="auto">
            <a:xfrm>
              <a:off x="3249" y="960"/>
              <a:ext cx="120" cy="93"/>
            </a:xfrm>
            <a:custGeom>
              <a:avLst/>
              <a:gdLst>
                <a:gd name="T0" fmla="*/ 0 w 120"/>
                <a:gd name="T1" fmla="*/ 93 h 93"/>
                <a:gd name="T2" fmla="*/ 24 w 120"/>
                <a:gd name="T3" fmla="*/ 0 h 93"/>
                <a:gd name="T4" fmla="*/ 120 w 120"/>
                <a:gd name="T5" fmla="*/ 0 h 93"/>
                <a:gd name="T6" fmla="*/ 0 60000 65536"/>
                <a:gd name="T7" fmla="*/ 0 60000 65536"/>
                <a:gd name="T8" fmla="*/ 0 60000 65536"/>
                <a:gd name="T9" fmla="*/ 0 w 120"/>
                <a:gd name="T10" fmla="*/ 0 h 93"/>
                <a:gd name="T11" fmla="*/ 120 w 120"/>
                <a:gd name="T12" fmla="*/ 93 h 93"/>
              </a:gdLst>
              <a:ahLst/>
              <a:cxnLst>
                <a:cxn ang="T6">
                  <a:pos x="T0" y="T1"/>
                </a:cxn>
                <a:cxn ang="T7">
                  <a:pos x="T2" y="T3"/>
                </a:cxn>
                <a:cxn ang="T8">
                  <a:pos x="T4" y="T5"/>
                </a:cxn>
              </a:cxnLst>
              <a:rect l="T9" t="T10" r="T11" b="T12"/>
              <a:pathLst>
                <a:path w="120" h="93">
                  <a:moveTo>
                    <a:pt x="0" y="93"/>
                  </a:moveTo>
                  <a:lnTo>
                    <a:pt x="24" y="0"/>
                  </a:lnTo>
                  <a:lnTo>
                    <a:pt x="120" y="0"/>
                  </a:lnTo>
                </a:path>
              </a:pathLst>
            </a:custGeom>
            <a:noFill/>
            <a:ln w="9525">
              <a:solidFill>
                <a:schemeClr val="tx1"/>
              </a:solidFill>
              <a:round/>
              <a:headEnd/>
              <a:tailEnd/>
            </a:ln>
          </p:spPr>
          <p:txBody>
            <a:bodyPr wrap="none" anchor="ctr"/>
            <a:lstStyle/>
            <a:p>
              <a:endParaRPr lang="en-US"/>
            </a:p>
          </p:txBody>
        </p:sp>
        <p:sp>
          <p:nvSpPr>
            <p:cNvPr id="12" name="Freeform 77"/>
            <p:cNvSpPr>
              <a:spLocks/>
            </p:cNvSpPr>
            <p:nvPr/>
          </p:nvSpPr>
          <p:spPr bwMode="auto">
            <a:xfrm>
              <a:off x="2892" y="866"/>
              <a:ext cx="117" cy="94"/>
            </a:xfrm>
            <a:custGeom>
              <a:avLst/>
              <a:gdLst>
                <a:gd name="T0" fmla="*/ 117 w 117"/>
                <a:gd name="T1" fmla="*/ 0 h 94"/>
                <a:gd name="T2" fmla="*/ 95 w 117"/>
                <a:gd name="T3" fmla="*/ 94 h 94"/>
                <a:gd name="T4" fmla="*/ 0 w 117"/>
                <a:gd name="T5" fmla="*/ 94 h 94"/>
                <a:gd name="T6" fmla="*/ 0 60000 65536"/>
                <a:gd name="T7" fmla="*/ 0 60000 65536"/>
                <a:gd name="T8" fmla="*/ 0 60000 65536"/>
                <a:gd name="T9" fmla="*/ 0 w 117"/>
                <a:gd name="T10" fmla="*/ 0 h 94"/>
                <a:gd name="T11" fmla="*/ 117 w 117"/>
                <a:gd name="T12" fmla="*/ 94 h 94"/>
              </a:gdLst>
              <a:ahLst/>
              <a:cxnLst>
                <a:cxn ang="T6">
                  <a:pos x="T0" y="T1"/>
                </a:cxn>
                <a:cxn ang="T7">
                  <a:pos x="T2" y="T3"/>
                </a:cxn>
                <a:cxn ang="T8">
                  <a:pos x="T4" y="T5"/>
                </a:cxn>
              </a:cxnLst>
              <a:rect l="T9" t="T10" r="T11" b="T12"/>
              <a:pathLst>
                <a:path w="117" h="94">
                  <a:moveTo>
                    <a:pt x="117" y="0"/>
                  </a:moveTo>
                  <a:lnTo>
                    <a:pt x="95" y="94"/>
                  </a:lnTo>
                  <a:lnTo>
                    <a:pt x="0" y="94"/>
                  </a:lnTo>
                </a:path>
              </a:pathLst>
            </a:custGeom>
            <a:noFill/>
            <a:ln w="9525">
              <a:solidFill>
                <a:schemeClr val="tx1"/>
              </a:solidFill>
              <a:round/>
              <a:headEnd/>
              <a:tailEnd/>
            </a:ln>
          </p:spPr>
          <p:txBody>
            <a:bodyPr wrap="none" anchor="ctr"/>
            <a:lstStyle/>
            <a:p>
              <a:endParaRPr lang="en-US"/>
            </a:p>
          </p:txBody>
        </p:sp>
      </p:grpSp>
      <p:grpSp>
        <p:nvGrpSpPr>
          <p:cNvPr id="13" name="Group 143"/>
          <p:cNvGrpSpPr>
            <a:grpSpLocks/>
          </p:cNvGrpSpPr>
          <p:nvPr/>
        </p:nvGrpSpPr>
        <p:grpSpPr bwMode="auto">
          <a:xfrm rot="5400000">
            <a:off x="5225342" y="3808886"/>
            <a:ext cx="1053704" cy="1396156"/>
            <a:chOff x="2706" y="538"/>
            <a:chExt cx="396" cy="477"/>
          </a:xfrm>
        </p:grpSpPr>
        <p:grpSp>
          <p:nvGrpSpPr>
            <p:cNvPr id="14" name="Group 82"/>
            <p:cNvGrpSpPr>
              <a:grpSpLocks/>
            </p:cNvGrpSpPr>
            <p:nvPr/>
          </p:nvGrpSpPr>
          <p:grpSpPr bwMode="auto">
            <a:xfrm rot="5400000">
              <a:off x="2563" y="681"/>
              <a:ext cx="477" cy="192"/>
              <a:chOff x="2892" y="864"/>
              <a:chExt cx="477" cy="192"/>
            </a:xfrm>
          </p:grpSpPr>
          <p:sp>
            <p:nvSpPr>
              <p:cNvPr id="16" name="Freeform 83"/>
              <p:cNvSpPr>
                <a:spLocks/>
              </p:cNvSpPr>
              <p:nvPr/>
            </p:nvSpPr>
            <p:spPr bwMode="auto">
              <a:xfrm>
                <a:off x="3009" y="864"/>
                <a:ext cx="240" cy="192"/>
              </a:xfrm>
              <a:custGeom>
                <a:avLst/>
                <a:gdLst>
                  <a:gd name="T0" fmla="*/ 0 w 240"/>
                  <a:gd name="T1" fmla="*/ 0 h 192"/>
                  <a:gd name="T2" fmla="*/ 48 w 240"/>
                  <a:gd name="T3" fmla="*/ 192 h 192"/>
                  <a:gd name="T4" fmla="*/ 96 w 240"/>
                  <a:gd name="T5" fmla="*/ 0 h 192"/>
                  <a:gd name="T6" fmla="*/ 144 w 240"/>
                  <a:gd name="T7" fmla="*/ 192 h 192"/>
                  <a:gd name="T8" fmla="*/ 192 w 240"/>
                  <a:gd name="T9" fmla="*/ 0 h 192"/>
                  <a:gd name="T10" fmla="*/ 240 w 240"/>
                  <a:gd name="T11" fmla="*/ 192 h 192"/>
                  <a:gd name="T12" fmla="*/ 0 60000 65536"/>
                  <a:gd name="T13" fmla="*/ 0 60000 65536"/>
                  <a:gd name="T14" fmla="*/ 0 60000 65536"/>
                  <a:gd name="T15" fmla="*/ 0 60000 65536"/>
                  <a:gd name="T16" fmla="*/ 0 60000 65536"/>
                  <a:gd name="T17" fmla="*/ 0 60000 65536"/>
                  <a:gd name="T18" fmla="*/ 0 w 240"/>
                  <a:gd name="T19" fmla="*/ 0 h 192"/>
                  <a:gd name="T20" fmla="*/ 240 w 24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0" h="192">
                    <a:moveTo>
                      <a:pt x="0" y="0"/>
                    </a:moveTo>
                    <a:lnTo>
                      <a:pt x="48" y="192"/>
                    </a:lnTo>
                    <a:lnTo>
                      <a:pt x="96" y="0"/>
                    </a:lnTo>
                    <a:lnTo>
                      <a:pt x="144" y="192"/>
                    </a:lnTo>
                    <a:lnTo>
                      <a:pt x="192" y="0"/>
                    </a:lnTo>
                    <a:lnTo>
                      <a:pt x="240" y="192"/>
                    </a:lnTo>
                  </a:path>
                </a:pathLst>
              </a:custGeom>
              <a:noFill/>
              <a:ln w="9525">
                <a:solidFill>
                  <a:schemeClr val="tx1"/>
                </a:solidFill>
                <a:round/>
                <a:headEnd/>
                <a:tailEnd/>
              </a:ln>
            </p:spPr>
            <p:txBody>
              <a:bodyPr wrap="none" anchor="ctr"/>
              <a:lstStyle/>
              <a:p>
                <a:endParaRPr lang="en-US"/>
              </a:p>
            </p:txBody>
          </p:sp>
          <p:sp>
            <p:nvSpPr>
              <p:cNvPr id="17" name="Freeform 84"/>
              <p:cNvSpPr>
                <a:spLocks/>
              </p:cNvSpPr>
              <p:nvPr/>
            </p:nvSpPr>
            <p:spPr bwMode="auto">
              <a:xfrm>
                <a:off x="3249" y="960"/>
                <a:ext cx="120" cy="93"/>
              </a:xfrm>
              <a:custGeom>
                <a:avLst/>
                <a:gdLst>
                  <a:gd name="T0" fmla="*/ 0 w 120"/>
                  <a:gd name="T1" fmla="*/ 93 h 93"/>
                  <a:gd name="T2" fmla="*/ 24 w 120"/>
                  <a:gd name="T3" fmla="*/ 0 h 93"/>
                  <a:gd name="T4" fmla="*/ 120 w 120"/>
                  <a:gd name="T5" fmla="*/ 0 h 93"/>
                  <a:gd name="T6" fmla="*/ 0 60000 65536"/>
                  <a:gd name="T7" fmla="*/ 0 60000 65536"/>
                  <a:gd name="T8" fmla="*/ 0 60000 65536"/>
                  <a:gd name="T9" fmla="*/ 0 w 120"/>
                  <a:gd name="T10" fmla="*/ 0 h 93"/>
                  <a:gd name="T11" fmla="*/ 120 w 120"/>
                  <a:gd name="T12" fmla="*/ 93 h 93"/>
                </a:gdLst>
                <a:ahLst/>
                <a:cxnLst>
                  <a:cxn ang="T6">
                    <a:pos x="T0" y="T1"/>
                  </a:cxn>
                  <a:cxn ang="T7">
                    <a:pos x="T2" y="T3"/>
                  </a:cxn>
                  <a:cxn ang="T8">
                    <a:pos x="T4" y="T5"/>
                  </a:cxn>
                </a:cxnLst>
                <a:rect l="T9" t="T10" r="T11" b="T12"/>
                <a:pathLst>
                  <a:path w="120" h="93">
                    <a:moveTo>
                      <a:pt x="0" y="93"/>
                    </a:moveTo>
                    <a:lnTo>
                      <a:pt x="24" y="0"/>
                    </a:lnTo>
                    <a:lnTo>
                      <a:pt x="120" y="0"/>
                    </a:lnTo>
                  </a:path>
                </a:pathLst>
              </a:custGeom>
              <a:noFill/>
              <a:ln w="9525">
                <a:solidFill>
                  <a:schemeClr val="tx1"/>
                </a:solidFill>
                <a:round/>
                <a:headEnd/>
                <a:tailEnd/>
              </a:ln>
            </p:spPr>
            <p:txBody>
              <a:bodyPr wrap="none" anchor="ctr"/>
              <a:lstStyle/>
              <a:p>
                <a:endParaRPr lang="en-US"/>
              </a:p>
            </p:txBody>
          </p:sp>
          <p:sp>
            <p:nvSpPr>
              <p:cNvPr id="18" name="Freeform 85"/>
              <p:cNvSpPr>
                <a:spLocks/>
              </p:cNvSpPr>
              <p:nvPr/>
            </p:nvSpPr>
            <p:spPr bwMode="auto">
              <a:xfrm>
                <a:off x="2892" y="866"/>
                <a:ext cx="117" cy="94"/>
              </a:xfrm>
              <a:custGeom>
                <a:avLst/>
                <a:gdLst>
                  <a:gd name="T0" fmla="*/ 117 w 117"/>
                  <a:gd name="T1" fmla="*/ 0 h 94"/>
                  <a:gd name="T2" fmla="*/ 95 w 117"/>
                  <a:gd name="T3" fmla="*/ 94 h 94"/>
                  <a:gd name="T4" fmla="*/ 0 w 117"/>
                  <a:gd name="T5" fmla="*/ 94 h 94"/>
                  <a:gd name="T6" fmla="*/ 0 60000 65536"/>
                  <a:gd name="T7" fmla="*/ 0 60000 65536"/>
                  <a:gd name="T8" fmla="*/ 0 60000 65536"/>
                  <a:gd name="T9" fmla="*/ 0 w 117"/>
                  <a:gd name="T10" fmla="*/ 0 h 94"/>
                  <a:gd name="T11" fmla="*/ 117 w 117"/>
                  <a:gd name="T12" fmla="*/ 94 h 94"/>
                </a:gdLst>
                <a:ahLst/>
                <a:cxnLst>
                  <a:cxn ang="T6">
                    <a:pos x="T0" y="T1"/>
                  </a:cxn>
                  <a:cxn ang="T7">
                    <a:pos x="T2" y="T3"/>
                  </a:cxn>
                  <a:cxn ang="T8">
                    <a:pos x="T4" y="T5"/>
                  </a:cxn>
                </a:cxnLst>
                <a:rect l="T9" t="T10" r="T11" b="T12"/>
                <a:pathLst>
                  <a:path w="117" h="94">
                    <a:moveTo>
                      <a:pt x="117" y="0"/>
                    </a:moveTo>
                    <a:lnTo>
                      <a:pt x="95" y="94"/>
                    </a:lnTo>
                    <a:lnTo>
                      <a:pt x="0" y="94"/>
                    </a:lnTo>
                  </a:path>
                </a:pathLst>
              </a:custGeom>
              <a:noFill/>
              <a:ln w="9525">
                <a:solidFill>
                  <a:schemeClr val="tx1"/>
                </a:solidFill>
                <a:round/>
                <a:headEnd/>
                <a:tailEnd/>
              </a:ln>
            </p:spPr>
            <p:txBody>
              <a:bodyPr wrap="none" anchor="ctr"/>
              <a:lstStyle/>
              <a:p>
                <a:endParaRPr lang="en-US"/>
              </a:p>
            </p:txBody>
          </p:sp>
        </p:grpSp>
        <p:sp>
          <p:nvSpPr>
            <p:cNvPr id="15" name="Line 142"/>
            <p:cNvSpPr>
              <a:spLocks noChangeShapeType="1"/>
            </p:cNvSpPr>
            <p:nvPr/>
          </p:nvSpPr>
          <p:spPr bwMode="auto">
            <a:xfrm>
              <a:off x="2898" y="748"/>
              <a:ext cx="204" cy="0"/>
            </a:xfrm>
            <a:prstGeom prst="line">
              <a:avLst/>
            </a:prstGeom>
            <a:noFill/>
            <a:ln w="9525">
              <a:solidFill>
                <a:schemeClr val="tx1"/>
              </a:solidFill>
              <a:round/>
              <a:headEnd type="triangle" w="med" len="med"/>
              <a:tailEnd/>
            </a:ln>
          </p:spPr>
          <p:txBody>
            <a:bodyPr wrap="none" anchor="ctr"/>
            <a:lstStyle/>
            <a:p>
              <a:endParaRPr lang="en-US"/>
            </a:p>
          </p:txBody>
        </p:sp>
      </p:grpSp>
      <p:sp>
        <p:nvSpPr>
          <p:cNvPr id="19" name="Rectangle 18"/>
          <p:cNvSpPr/>
          <p:nvPr/>
        </p:nvSpPr>
        <p:spPr>
          <a:xfrm>
            <a:off x="4777773" y="5159835"/>
            <a:ext cx="4075942" cy="830997"/>
          </a:xfrm>
          <a:prstGeom prst="rect">
            <a:avLst/>
          </a:prstGeom>
        </p:spPr>
        <p:txBody>
          <a:bodyPr wrap="square">
            <a:spAutoFit/>
          </a:bodyPr>
          <a:lstStyle/>
          <a:p>
            <a:r>
              <a:rPr lang="en-US" spc="-70" dirty="0" smtClean="0"/>
              <a:t>Arrow indicates adjustable value, such as for a volume control.</a:t>
            </a:r>
            <a:endParaRPr lang="en-US" spc="-70" dirty="0"/>
          </a:p>
        </p:txBody>
      </p:sp>
      <p:sp>
        <p:nvSpPr>
          <p:cNvPr id="20" name="Rectangle 19"/>
          <p:cNvSpPr/>
          <p:nvPr/>
        </p:nvSpPr>
        <p:spPr>
          <a:xfrm>
            <a:off x="6655524" y="3933407"/>
            <a:ext cx="1907895" cy="830997"/>
          </a:xfrm>
          <a:prstGeom prst="rect">
            <a:avLst/>
          </a:prstGeom>
        </p:spPr>
        <p:txBody>
          <a:bodyPr wrap="none">
            <a:spAutoFit/>
          </a:bodyPr>
          <a:lstStyle/>
          <a:p>
            <a:r>
              <a:rPr lang="en-US" dirty="0" smtClean="0"/>
              <a:t>Potentiometer</a:t>
            </a:r>
          </a:p>
          <a:p>
            <a:r>
              <a:rPr lang="en-US" dirty="0" smtClean="0"/>
              <a:t>or “Pot”</a:t>
            </a:r>
            <a:endParaRPr lang="en-US" dirty="0"/>
          </a:p>
        </p:txBody>
      </p: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Capacitor</a:t>
            </a:r>
          </a:p>
          <a:p>
            <a:r>
              <a:rPr lang="en-US" b="1" smtClean="0"/>
              <a:t>C. Inductor</a:t>
            </a:r>
          </a:p>
          <a:p>
            <a:r>
              <a:rPr lang="en-US" smtClean="0"/>
              <a:t>D. Diode</a:t>
            </a:r>
          </a:p>
          <a:p>
            <a:pPr lvl="1"/>
            <a:r>
              <a:rPr lang="en-US" smtClean="0"/>
              <a:t> T6A06 HRLM (3-7)</a:t>
            </a:r>
          </a:p>
        </p:txBody>
      </p:sp>
      <p:sp>
        <p:nvSpPr>
          <p:cNvPr id="563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type of electrical component stores energy in a magnetic field?</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Switch</a:t>
            </a:r>
          </a:p>
          <a:p>
            <a:r>
              <a:rPr lang="en-US" smtClean="0"/>
              <a:t>B. Capacitor</a:t>
            </a:r>
          </a:p>
          <a:p>
            <a:r>
              <a:rPr lang="en-US" smtClean="0"/>
              <a:t>C. Diode</a:t>
            </a:r>
          </a:p>
          <a:p>
            <a:r>
              <a:rPr lang="en-US" smtClean="0"/>
              <a:t>D. Inductor</a:t>
            </a:r>
          </a:p>
          <a:p>
            <a:pPr lvl="1"/>
            <a:r>
              <a:rPr lang="en-US" smtClean="0"/>
              <a:t> T6A07 HRLM (3-7)</a:t>
            </a:r>
          </a:p>
        </p:txBody>
      </p:sp>
      <p:sp>
        <p:nvSpPr>
          <p:cNvPr id="573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electrical component is usually composed of a coil of wire?</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Switch</a:t>
            </a:r>
          </a:p>
          <a:p>
            <a:r>
              <a:rPr lang="en-US" smtClean="0"/>
              <a:t>B. Capacitor</a:t>
            </a:r>
          </a:p>
          <a:p>
            <a:r>
              <a:rPr lang="en-US" smtClean="0"/>
              <a:t>C. Diode</a:t>
            </a:r>
          </a:p>
          <a:p>
            <a:r>
              <a:rPr lang="en-US" b="1" smtClean="0"/>
              <a:t>D. Inductor</a:t>
            </a:r>
          </a:p>
          <a:p>
            <a:pPr lvl="1"/>
            <a:r>
              <a:rPr lang="en-US" smtClean="0"/>
              <a:t> T6A07 HRLM (3-7)</a:t>
            </a:r>
          </a:p>
        </p:txBody>
      </p:sp>
      <p:sp>
        <p:nvSpPr>
          <p:cNvPr id="583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electrical component is usually composed of a coil of wire?</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Magnetron</a:t>
            </a:r>
          </a:p>
          <a:p>
            <a:r>
              <a:rPr lang="en-US" smtClean="0"/>
              <a:t>B. Switch</a:t>
            </a:r>
          </a:p>
          <a:p>
            <a:r>
              <a:rPr lang="en-US" smtClean="0"/>
              <a:t>C. Thermistor</a:t>
            </a:r>
          </a:p>
          <a:p>
            <a:r>
              <a:rPr lang="en-US" smtClean="0"/>
              <a:t>D. All of these choices are correct</a:t>
            </a:r>
          </a:p>
          <a:p>
            <a:pPr lvl="1"/>
            <a:r>
              <a:rPr lang="en-US" smtClean="0"/>
              <a:t> T6A08 HRLM (3-12)</a:t>
            </a:r>
          </a:p>
        </p:txBody>
      </p:sp>
      <p:sp>
        <p:nvSpPr>
          <p:cNvPr id="593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electrical component is used to connect or disconnect electrical circuits?</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Magnetron</a:t>
            </a:r>
          </a:p>
          <a:p>
            <a:r>
              <a:rPr lang="en-US" b="1" smtClean="0"/>
              <a:t>B. Switch</a:t>
            </a:r>
          </a:p>
          <a:p>
            <a:r>
              <a:rPr lang="en-US" smtClean="0"/>
              <a:t>C. Thermistor</a:t>
            </a:r>
          </a:p>
          <a:p>
            <a:r>
              <a:rPr lang="en-US" smtClean="0"/>
              <a:t>D. All of these choices are correct</a:t>
            </a:r>
          </a:p>
          <a:p>
            <a:pPr lvl="1"/>
            <a:r>
              <a:rPr lang="en-US" smtClean="0"/>
              <a:t> T6A08 HRLM (3-12)</a:t>
            </a:r>
          </a:p>
        </p:txBody>
      </p:sp>
      <p:sp>
        <p:nvSpPr>
          <p:cNvPr id="604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electrical component is used to connect or disconnect electrical circuits?</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Fuse</a:t>
            </a:r>
          </a:p>
          <a:p>
            <a:r>
              <a:rPr lang="en-US" smtClean="0"/>
              <a:t>B. Capacitor</a:t>
            </a:r>
          </a:p>
          <a:p>
            <a:r>
              <a:rPr lang="en-US" smtClean="0"/>
              <a:t>C. Inductor</a:t>
            </a:r>
          </a:p>
          <a:p>
            <a:r>
              <a:rPr lang="en-US" smtClean="0"/>
              <a:t>D. All of these choices are correct</a:t>
            </a:r>
          </a:p>
          <a:p>
            <a:pPr lvl="1"/>
            <a:r>
              <a:rPr lang="en-US" smtClean="0"/>
              <a:t> T6A09 HRLM (3-12)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electrical component is used to protect other circuit components from current overloads?</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Fuse</a:t>
            </a:r>
          </a:p>
          <a:p>
            <a:r>
              <a:rPr lang="en-US" smtClean="0"/>
              <a:t>B. Capacitor</a:t>
            </a:r>
          </a:p>
          <a:p>
            <a:r>
              <a:rPr lang="en-US" smtClean="0"/>
              <a:t>C. Inductor</a:t>
            </a:r>
          </a:p>
          <a:p>
            <a:r>
              <a:rPr lang="en-US" smtClean="0"/>
              <a:t>D. All of these choices are correct</a:t>
            </a:r>
          </a:p>
          <a:p>
            <a:pPr lvl="1"/>
            <a:r>
              <a:rPr lang="en-US" smtClean="0"/>
              <a:t> T6A09 HRLM (3-12)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electrical component is used to protect other circuit components from current overloads?</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Capacitors</a:t>
            </a:r>
          </a:p>
          <a:p>
            <a:r>
              <a:rPr lang="en-US" smtClean="0"/>
              <a:t>B. Inductors</a:t>
            </a:r>
          </a:p>
          <a:p>
            <a:r>
              <a:rPr lang="en-US" smtClean="0"/>
              <a:t>C. Resistors</a:t>
            </a:r>
          </a:p>
          <a:p>
            <a:r>
              <a:rPr lang="en-US" smtClean="0"/>
              <a:t>D. Transistors</a:t>
            </a:r>
          </a:p>
          <a:p>
            <a:pPr lvl="1"/>
            <a:r>
              <a:rPr lang="en-US" smtClean="0"/>
              <a:t> T6B01 HRLM (3-11)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class of electronic components is capable of using a voltage or current signal to control current flow?</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Capacitors</a:t>
            </a:r>
          </a:p>
          <a:p>
            <a:r>
              <a:rPr lang="en-US" smtClean="0"/>
              <a:t>B. Inductors</a:t>
            </a:r>
          </a:p>
          <a:p>
            <a:r>
              <a:rPr lang="en-US" smtClean="0"/>
              <a:t>C. Resistors</a:t>
            </a:r>
          </a:p>
          <a:p>
            <a:r>
              <a:rPr lang="en-US" b="1" smtClean="0"/>
              <a:t>D. Transistors</a:t>
            </a:r>
          </a:p>
          <a:p>
            <a:pPr lvl="1"/>
            <a:r>
              <a:rPr lang="en-US" smtClean="0"/>
              <a:t> T6B01 HRLM (3-11)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class of electronic components is capable of using a voltage or current signal to control current flow?</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Fuse</a:t>
            </a:r>
          </a:p>
          <a:p>
            <a:r>
              <a:rPr lang="en-US" smtClean="0"/>
              <a:t>C. Diode</a:t>
            </a:r>
          </a:p>
          <a:p>
            <a:r>
              <a:rPr lang="en-US" smtClean="0"/>
              <a:t>D. Driven Element</a:t>
            </a:r>
          </a:p>
          <a:p>
            <a:pPr lvl="1"/>
            <a:r>
              <a:rPr lang="en-US" smtClean="0"/>
              <a:t> T6B02 HRLM (3-10)</a:t>
            </a:r>
          </a:p>
        </p:txBody>
      </p:sp>
      <p:sp>
        <p:nvSpPr>
          <p:cNvPr id="655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electronic component allows current to flow in only one direction?</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248614" y="2609850"/>
            <a:ext cx="3454671" cy="2656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The Capacitor</a:t>
            </a:r>
          </a:p>
        </p:txBody>
      </p:sp>
      <p:sp>
        <p:nvSpPr>
          <p:cNvPr id="12290" name="Rectangle 5"/>
          <p:cNvSpPr>
            <a:spLocks noChangeArrowheads="1"/>
          </p:cNvSpPr>
          <p:nvPr/>
        </p:nvSpPr>
        <p:spPr bwMode="auto">
          <a:xfrm>
            <a:off x="685799" y="1981200"/>
            <a:ext cx="4495801" cy="4114800"/>
          </a:xfrm>
          <a:prstGeom prst="rect">
            <a:avLst/>
          </a:prstGeom>
          <a:noFill/>
          <a:ln w="9525">
            <a:noFill/>
            <a:miter lim="800000"/>
            <a:headEnd/>
            <a:tailEnd/>
          </a:ln>
        </p:spPr>
        <p:txBody>
          <a:bodyPr/>
          <a:lstStyle/>
          <a:p>
            <a:pPr marL="342900" indent="-342900">
              <a:spcBef>
                <a:spcPct val="20000"/>
              </a:spcBef>
              <a:buFontTx/>
              <a:buChar char="•"/>
            </a:pPr>
            <a:r>
              <a:rPr lang="en-US" sz="2800" spc="-40" dirty="0"/>
              <a:t>The function of </a:t>
            </a:r>
            <a:r>
              <a:rPr lang="en-US" sz="2800" spc="-40" dirty="0" smtClean="0"/>
              <a:t>a capacitor </a:t>
            </a:r>
            <a:r>
              <a:rPr lang="en-US" sz="2800" spc="-40" dirty="0"/>
              <a:t>is to </a:t>
            </a:r>
            <a:r>
              <a:rPr lang="en-US" sz="2800" spc="-40" dirty="0" smtClean="0"/>
              <a:t>store electrical energy – </a:t>
            </a:r>
            <a:r>
              <a:rPr lang="en-US" sz="2800" dirty="0" smtClean="0"/>
              <a:t>called </a:t>
            </a:r>
            <a:r>
              <a:rPr lang="en-US" sz="2800" i="1" dirty="0" smtClean="0"/>
              <a:t>capacitance.</a:t>
            </a:r>
            <a:endParaRPr lang="en-US" sz="2800" dirty="0"/>
          </a:p>
          <a:p>
            <a:pPr marL="742950" lvl="1" indent="-285750">
              <a:spcBef>
                <a:spcPct val="20000"/>
              </a:spcBef>
              <a:buFontTx/>
              <a:buChar char="–"/>
            </a:pPr>
            <a:r>
              <a:rPr lang="en-US" dirty="0" smtClean="0"/>
              <a:t>Acts like a battery</a:t>
            </a:r>
            <a:endParaRPr lang="en-US" dirty="0"/>
          </a:p>
          <a:p>
            <a:pPr marL="742950" lvl="1" indent="-285750">
              <a:spcBef>
                <a:spcPct val="20000"/>
              </a:spcBef>
              <a:buFontTx/>
              <a:buChar char="–"/>
            </a:pPr>
            <a:r>
              <a:rPr lang="en-US" dirty="0"/>
              <a:t>Stores energy in an </a:t>
            </a:r>
            <a:r>
              <a:rPr lang="en-US" dirty="0" smtClean="0"/>
              <a:t>electric field created by voltage between the electrodes with insulating </a:t>
            </a:r>
            <a:r>
              <a:rPr lang="en-US" i="1" dirty="0" smtClean="0"/>
              <a:t>dielectric</a:t>
            </a:r>
            <a:r>
              <a:rPr lang="en-US" dirty="0" smtClean="0"/>
              <a:t> material between them</a:t>
            </a:r>
            <a:endParaRPr lang="en-US" dirty="0"/>
          </a:p>
        </p:txBody>
      </p:sp>
      <p:sp>
        <p:nvSpPr>
          <p:cNvPr id="12291" name="Rectangle 6"/>
          <p:cNvSpPr>
            <a:spLocks noChangeArrowheads="1"/>
          </p:cNvSpPr>
          <p:nvPr/>
        </p:nvSpPr>
        <p:spPr bwMode="auto">
          <a:xfrm>
            <a:off x="5114925"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Schematic symbol</a:t>
            </a:r>
            <a:endParaRPr lang="en-US" sz="2800" dirty="0"/>
          </a:p>
        </p:txBody>
      </p:sp>
      <p:sp>
        <p:nvSpPr>
          <p:cNvPr id="6" name="Rectangle 5"/>
          <p:cNvSpPr/>
          <p:nvPr/>
        </p:nvSpPr>
        <p:spPr>
          <a:xfrm>
            <a:off x="7111774" y="3038475"/>
            <a:ext cx="1346815" cy="461665"/>
          </a:xfrm>
          <a:prstGeom prst="rect">
            <a:avLst/>
          </a:prstGeom>
        </p:spPr>
        <p:txBody>
          <a:bodyPr wrap="none">
            <a:spAutoFit/>
          </a:bodyPr>
          <a:lstStyle/>
          <a:p>
            <a:r>
              <a:rPr lang="en-US" dirty="0" smtClean="0"/>
              <a:t>Electrodes</a:t>
            </a:r>
            <a:endParaRPr lang="en-US" dirty="0"/>
          </a:p>
        </p:txBody>
      </p:sp>
      <p:cxnSp>
        <p:nvCxnSpPr>
          <p:cNvPr id="8" name="Straight Arrow Connector 7"/>
          <p:cNvCxnSpPr/>
          <p:nvPr/>
        </p:nvCxnSpPr>
        <p:spPr>
          <a:xfrm flipH="1" flipV="1">
            <a:off x="6686505" y="3162300"/>
            <a:ext cx="359026" cy="85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686738" y="3362325"/>
            <a:ext cx="363682" cy="85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267"/>
          <p:cNvGrpSpPr>
            <a:grpSpLocks/>
          </p:cNvGrpSpPr>
          <p:nvPr/>
        </p:nvGrpSpPr>
        <p:grpSpPr bwMode="auto">
          <a:xfrm rot="16200000">
            <a:off x="5746361" y="2879725"/>
            <a:ext cx="923636" cy="762000"/>
            <a:chOff x="3295" y="882"/>
            <a:chExt cx="384" cy="288"/>
          </a:xfrm>
        </p:grpSpPr>
        <p:sp>
          <p:nvSpPr>
            <p:cNvPr id="12" name="Line 261"/>
            <p:cNvSpPr>
              <a:spLocks noChangeShapeType="1"/>
            </p:cNvSpPr>
            <p:nvPr/>
          </p:nvSpPr>
          <p:spPr bwMode="auto">
            <a:xfrm>
              <a:off x="3535" y="1026"/>
              <a:ext cx="144" cy="0"/>
            </a:xfrm>
            <a:prstGeom prst="line">
              <a:avLst/>
            </a:prstGeom>
            <a:noFill/>
            <a:ln w="9525">
              <a:solidFill>
                <a:schemeClr val="tx1"/>
              </a:solidFill>
              <a:round/>
              <a:headEnd/>
              <a:tailEnd/>
            </a:ln>
          </p:spPr>
          <p:txBody>
            <a:bodyPr wrap="none" anchor="ctr"/>
            <a:lstStyle/>
            <a:p>
              <a:endParaRPr lang="en-US"/>
            </a:p>
          </p:txBody>
        </p:sp>
        <p:sp>
          <p:nvSpPr>
            <p:cNvPr id="13" name="Line 262"/>
            <p:cNvSpPr>
              <a:spLocks noChangeShapeType="1"/>
            </p:cNvSpPr>
            <p:nvPr/>
          </p:nvSpPr>
          <p:spPr bwMode="auto">
            <a:xfrm>
              <a:off x="3295" y="1026"/>
              <a:ext cx="171" cy="0"/>
            </a:xfrm>
            <a:prstGeom prst="line">
              <a:avLst/>
            </a:prstGeom>
            <a:noFill/>
            <a:ln w="9525">
              <a:solidFill>
                <a:schemeClr val="tx1"/>
              </a:solidFill>
              <a:round/>
              <a:headEnd/>
              <a:tailEnd/>
            </a:ln>
          </p:spPr>
          <p:txBody>
            <a:bodyPr wrap="none" anchor="ctr"/>
            <a:lstStyle/>
            <a:p>
              <a:endParaRPr lang="en-US"/>
            </a:p>
          </p:txBody>
        </p:sp>
        <p:grpSp>
          <p:nvGrpSpPr>
            <p:cNvPr id="14" name="Group 266"/>
            <p:cNvGrpSpPr>
              <a:grpSpLocks/>
            </p:cNvGrpSpPr>
            <p:nvPr/>
          </p:nvGrpSpPr>
          <p:grpSpPr bwMode="auto">
            <a:xfrm>
              <a:off x="3415" y="882"/>
              <a:ext cx="120" cy="288"/>
              <a:chOff x="3415" y="882"/>
              <a:chExt cx="120" cy="288"/>
            </a:xfrm>
          </p:grpSpPr>
          <p:sp>
            <p:nvSpPr>
              <p:cNvPr id="15" name="Line 260"/>
              <p:cNvSpPr>
                <a:spLocks noChangeShapeType="1"/>
              </p:cNvSpPr>
              <p:nvPr/>
            </p:nvSpPr>
            <p:spPr bwMode="auto">
              <a:xfrm>
                <a:off x="3535" y="882"/>
                <a:ext cx="0" cy="288"/>
              </a:xfrm>
              <a:prstGeom prst="line">
                <a:avLst/>
              </a:prstGeom>
              <a:noFill/>
              <a:ln w="28575">
                <a:solidFill>
                  <a:schemeClr val="tx1"/>
                </a:solidFill>
                <a:round/>
                <a:headEnd/>
                <a:tailEnd/>
              </a:ln>
            </p:spPr>
            <p:txBody>
              <a:bodyPr wrap="none" anchor="ctr"/>
              <a:lstStyle/>
              <a:p>
                <a:endParaRPr lang="en-US"/>
              </a:p>
            </p:txBody>
          </p:sp>
          <p:grpSp>
            <p:nvGrpSpPr>
              <p:cNvPr id="16" name="Group 265"/>
              <p:cNvGrpSpPr>
                <a:grpSpLocks/>
              </p:cNvGrpSpPr>
              <p:nvPr/>
            </p:nvGrpSpPr>
            <p:grpSpPr bwMode="auto">
              <a:xfrm>
                <a:off x="3415" y="888"/>
                <a:ext cx="52" cy="276"/>
                <a:chOff x="3418" y="885"/>
                <a:chExt cx="47" cy="282"/>
              </a:xfrm>
            </p:grpSpPr>
            <p:sp>
              <p:nvSpPr>
                <p:cNvPr id="17" name="Arc 263"/>
                <p:cNvSpPr>
                  <a:spLocks/>
                </p:cNvSpPr>
                <p:nvPr/>
              </p:nvSpPr>
              <p:spPr bwMode="auto">
                <a:xfrm>
                  <a:off x="3418" y="885"/>
                  <a:ext cx="47" cy="141"/>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sp>
              <p:nvSpPr>
                <p:cNvPr id="18" name="Arc 264"/>
                <p:cNvSpPr>
                  <a:spLocks/>
                </p:cNvSpPr>
                <p:nvPr/>
              </p:nvSpPr>
              <p:spPr bwMode="auto">
                <a:xfrm flipV="1">
                  <a:off x="3418" y="1026"/>
                  <a:ext cx="47" cy="141"/>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grpSp>
        </p:grpSp>
      </p:grpSp>
      <p:grpSp>
        <p:nvGrpSpPr>
          <p:cNvPr id="21" name="Group 267"/>
          <p:cNvGrpSpPr>
            <a:grpSpLocks/>
          </p:cNvGrpSpPr>
          <p:nvPr/>
        </p:nvGrpSpPr>
        <p:grpSpPr bwMode="auto">
          <a:xfrm rot="16200000">
            <a:off x="5736836" y="4194175"/>
            <a:ext cx="923636" cy="762000"/>
            <a:chOff x="3295" y="882"/>
            <a:chExt cx="384" cy="288"/>
          </a:xfrm>
        </p:grpSpPr>
        <p:sp>
          <p:nvSpPr>
            <p:cNvPr id="22" name="Line 261"/>
            <p:cNvSpPr>
              <a:spLocks noChangeShapeType="1"/>
            </p:cNvSpPr>
            <p:nvPr/>
          </p:nvSpPr>
          <p:spPr bwMode="auto">
            <a:xfrm>
              <a:off x="3535" y="1026"/>
              <a:ext cx="144" cy="0"/>
            </a:xfrm>
            <a:prstGeom prst="line">
              <a:avLst/>
            </a:prstGeom>
            <a:noFill/>
            <a:ln w="9525">
              <a:solidFill>
                <a:schemeClr val="tx1"/>
              </a:solidFill>
              <a:round/>
              <a:headEnd/>
              <a:tailEnd/>
            </a:ln>
          </p:spPr>
          <p:txBody>
            <a:bodyPr wrap="none" anchor="ctr"/>
            <a:lstStyle/>
            <a:p>
              <a:endParaRPr lang="en-US"/>
            </a:p>
          </p:txBody>
        </p:sp>
        <p:sp>
          <p:nvSpPr>
            <p:cNvPr id="23" name="Line 262"/>
            <p:cNvSpPr>
              <a:spLocks noChangeShapeType="1"/>
            </p:cNvSpPr>
            <p:nvPr/>
          </p:nvSpPr>
          <p:spPr bwMode="auto">
            <a:xfrm>
              <a:off x="3295" y="1026"/>
              <a:ext cx="171" cy="0"/>
            </a:xfrm>
            <a:prstGeom prst="line">
              <a:avLst/>
            </a:prstGeom>
            <a:noFill/>
            <a:ln w="9525">
              <a:solidFill>
                <a:schemeClr val="tx1"/>
              </a:solidFill>
              <a:round/>
              <a:headEnd/>
              <a:tailEnd/>
            </a:ln>
          </p:spPr>
          <p:txBody>
            <a:bodyPr wrap="none" anchor="ctr"/>
            <a:lstStyle/>
            <a:p>
              <a:endParaRPr lang="en-US"/>
            </a:p>
          </p:txBody>
        </p:sp>
        <p:grpSp>
          <p:nvGrpSpPr>
            <p:cNvPr id="24" name="Group 266"/>
            <p:cNvGrpSpPr>
              <a:grpSpLocks/>
            </p:cNvGrpSpPr>
            <p:nvPr/>
          </p:nvGrpSpPr>
          <p:grpSpPr bwMode="auto">
            <a:xfrm>
              <a:off x="3415" y="882"/>
              <a:ext cx="120" cy="288"/>
              <a:chOff x="3415" y="882"/>
              <a:chExt cx="120" cy="288"/>
            </a:xfrm>
          </p:grpSpPr>
          <p:sp>
            <p:nvSpPr>
              <p:cNvPr id="25" name="Line 260"/>
              <p:cNvSpPr>
                <a:spLocks noChangeShapeType="1"/>
              </p:cNvSpPr>
              <p:nvPr/>
            </p:nvSpPr>
            <p:spPr bwMode="auto">
              <a:xfrm>
                <a:off x="3535" y="882"/>
                <a:ext cx="0" cy="288"/>
              </a:xfrm>
              <a:prstGeom prst="line">
                <a:avLst/>
              </a:prstGeom>
              <a:noFill/>
              <a:ln w="28575">
                <a:solidFill>
                  <a:schemeClr val="tx1"/>
                </a:solidFill>
                <a:round/>
                <a:headEnd/>
                <a:tailEnd/>
              </a:ln>
            </p:spPr>
            <p:txBody>
              <a:bodyPr wrap="none" anchor="ctr"/>
              <a:lstStyle/>
              <a:p>
                <a:endParaRPr lang="en-US"/>
              </a:p>
            </p:txBody>
          </p:sp>
          <p:grpSp>
            <p:nvGrpSpPr>
              <p:cNvPr id="26" name="Group 265"/>
              <p:cNvGrpSpPr>
                <a:grpSpLocks/>
              </p:cNvGrpSpPr>
              <p:nvPr/>
            </p:nvGrpSpPr>
            <p:grpSpPr bwMode="auto">
              <a:xfrm>
                <a:off x="3415" y="888"/>
                <a:ext cx="52" cy="276"/>
                <a:chOff x="3418" y="885"/>
                <a:chExt cx="47" cy="282"/>
              </a:xfrm>
            </p:grpSpPr>
            <p:sp>
              <p:nvSpPr>
                <p:cNvPr id="27" name="Arc 263"/>
                <p:cNvSpPr>
                  <a:spLocks/>
                </p:cNvSpPr>
                <p:nvPr/>
              </p:nvSpPr>
              <p:spPr bwMode="auto">
                <a:xfrm>
                  <a:off x="3418" y="885"/>
                  <a:ext cx="47" cy="141"/>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sp>
              <p:nvSpPr>
                <p:cNvPr id="28" name="Arc 264"/>
                <p:cNvSpPr>
                  <a:spLocks/>
                </p:cNvSpPr>
                <p:nvPr/>
              </p:nvSpPr>
              <p:spPr bwMode="auto">
                <a:xfrm flipV="1">
                  <a:off x="3418" y="1026"/>
                  <a:ext cx="47" cy="141"/>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grpSp>
        </p:grpSp>
      </p:grpSp>
      <p:cxnSp>
        <p:nvCxnSpPr>
          <p:cNvPr id="30" name="Straight Arrow Connector 29"/>
          <p:cNvCxnSpPr/>
          <p:nvPr/>
        </p:nvCxnSpPr>
        <p:spPr>
          <a:xfrm flipV="1">
            <a:off x="5958236" y="4079720"/>
            <a:ext cx="600075" cy="85725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Fuse</a:t>
            </a:r>
          </a:p>
          <a:p>
            <a:r>
              <a:rPr lang="en-US" b="1" smtClean="0"/>
              <a:t>C. Diode</a:t>
            </a:r>
          </a:p>
          <a:p>
            <a:r>
              <a:rPr lang="en-US" smtClean="0"/>
              <a:t>D. Driven Element</a:t>
            </a:r>
          </a:p>
          <a:p>
            <a:pPr lvl="1"/>
            <a:r>
              <a:rPr lang="en-US" smtClean="0"/>
              <a:t> T6B02 HRLM (3-10)</a:t>
            </a:r>
          </a:p>
        </p:txBody>
      </p:sp>
      <p:sp>
        <p:nvSpPr>
          <p:cNvPr id="665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electronic component allows current to flow in only one direction?</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Oscillator</a:t>
            </a:r>
          </a:p>
          <a:p>
            <a:r>
              <a:rPr lang="en-US" smtClean="0"/>
              <a:t>B. Potentiometer</a:t>
            </a:r>
          </a:p>
          <a:p>
            <a:r>
              <a:rPr lang="en-US" smtClean="0"/>
              <a:t>C. Transistor</a:t>
            </a:r>
          </a:p>
          <a:p>
            <a:r>
              <a:rPr lang="en-US" smtClean="0"/>
              <a:t>D. Voltmeter</a:t>
            </a:r>
          </a:p>
          <a:p>
            <a:pPr lvl="1"/>
            <a:r>
              <a:rPr lang="en-US" smtClean="0"/>
              <a:t> T6B03 HRLM (3-11)</a:t>
            </a:r>
          </a:p>
        </p:txBody>
      </p:sp>
      <p:sp>
        <p:nvSpPr>
          <p:cNvPr id="675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these components can be used as an electronic switch or amplifier?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Oscillator</a:t>
            </a:r>
          </a:p>
          <a:p>
            <a:r>
              <a:rPr lang="en-US" smtClean="0"/>
              <a:t>B. Potentiometer</a:t>
            </a:r>
          </a:p>
          <a:p>
            <a:r>
              <a:rPr lang="en-US" b="1" smtClean="0"/>
              <a:t>C. Transistor</a:t>
            </a:r>
          </a:p>
          <a:p>
            <a:r>
              <a:rPr lang="en-US" smtClean="0"/>
              <a:t>D. Voltmeter</a:t>
            </a:r>
          </a:p>
          <a:p>
            <a:pPr lvl="1"/>
            <a:r>
              <a:rPr lang="en-US" smtClean="0"/>
              <a:t> T6B03 HRLM (3-11)</a:t>
            </a:r>
          </a:p>
        </p:txBody>
      </p:sp>
      <p:sp>
        <p:nvSpPr>
          <p:cNvPr id="686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these components can be used as an electronic switch or amplifier?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Alternator</a:t>
            </a:r>
          </a:p>
          <a:p>
            <a:r>
              <a:rPr lang="en-US" smtClean="0"/>
              <a:t>B. Transistor</a:t>
            </a:r>
          </a:p>
          <a:p>
            <a:r>
              <a:rPr lang="en-US" smtClean="0"/>
              <a:t>C. Triode</a:t>
            </a:r>
          </a:p>
          <a:p>
            <a:r>
              <a:rPr lang="en-US" smtClean="0"/>
              <a:t>D. Pentagrid converter</a:t>
            </a:r>
          </a:p>
          <a:p>
            <a:pPr lvl="1"/>
            <a:r>
              <a:rPr lang="en-US" smtClean="0"/>
              <a:t> T6B04 HRLM (3-11)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components can be made of three layers of semiconductor material?</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Alternator</a:t>
            </a:r>
          </a:p>
          <a:p>
            <a:r>
              <a:rPr lang="en-US" b="1" smtClean="0"/>
              <a:t>B. Transistor</a:t>
            </a:r>
          </a:p>
          <a:p>
            <a:r>
              <a:rPr lang="en-US" smtClean="0"/>
              <a:t>C. Triode</a:t>
            </a:r>
          </a:p>
          <a:p>
            <a:r>
              <a:rPr lang="en-US" smtClean="0"/>
              <a:t>D. Pentagrid converter</a:t>
            </a:r>
          </a:p>
          <a:p>
            <a:pPr lvl="1"/>
            <a:r>
              <a:rPr lang="en-US" smtClean="0"/>
              <a:t> T6B04 HRLM (3-11)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components can be made of three layers of semiconductor material?</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Transistor</a:t>
            </a:r>
          </a:p>
          <a:p>
            <a:r>
              <a:rPr lang="en-US" smtClean="0"/>
              <a:t>B. Variable resistor</a:t>
            </a:r>
          </a:p>
          <a:p>
            <a:r>
              <a:rPr lang="en-US" smtClean="0"/>
              <a:t>C. Electrolytic capacitor</a:t>
            </a:r>
          </a:p>
          <a:p>
            <a:r>
              <a:rPr lang="en-US" smtClean="0"/>
              <a:t>D. Multi-cell battery</a:t>
            </a:r>
          </a:p>
          <a:p>
            <a:pPr lvl="1"/>
            <a:r>
              <a:rPr lang="en-US" smtClean="0"/>
              <a:t> T6B05 HRLM (3-11)</a:t>
            </a:r>
          </a:p>
        </p:txBody>
      </p:sp>
      <p:sp>
        <p:nvSpPr>
          <p:cNvPr id="716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electronic components can amplify signals?</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Transistor</a:t>
            </a:r>
          </a:p>
          <a:p>
            <a:r>
              <a:rPr lang="en-US" smtClean="0"/>
              <a:t>B. Variable resistor</a:t>
            </a:r>
          </a:p>
          <a:p>
            <a:r>
              <a:rPr lang="en-US" smtClean="0"/>
              <a:t>C. Electrolytic capacitor</a:t>
            </a:r>
          </a:p>
          <a:p>
            <a:r>
              <a:rPr lang="en-US" smtClean="0"/>
              <a:t>D. Multi-cell battery</a:t>
            </a:r>
          </a:p>
          <a:p>
            <a:pPr lvl="1"/>
            <a:r>
              <a:rPr lang="en-US" smtClean="0"/>
              <a:t> T6B05 HRLM (3-11)</a:t>
            </a:r>
          </a:p>
        </p:txBody>
      </p:sp>
      <p:sp>
        <p:nvSpPr>
          <p:cNvPr id="727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electronic components can amplify signals?</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With the word "cathode"</a:t>
            </a:r>
          </a:p>
          <a:p>
            <a:r>
              <a:rPr lang="en-US" smtClean="0"/>
              <a:t>B. With a stripe</a:t>
            </a:r>
          </a:p>
          <a:p>
            <a:r>
              <a:rPr lang="en-US" smtClean="0"/>
              <a:t>C. With the letter "C"</a:t>
            </a:r>
          </a:p>
          <a:p>
            <a:r>
              <a:rPr lang="en-US" smtClean="0"/>
              <a:t>D. All of these choices are correct</a:t>
            </a:r>
          </a:p>
          <a:p>
            <a:pPr lvl="1"/>
            <a:r>
              <a:rPr lang="en-US" smtClean="0"/>
              <a:t> T6B06 HRLM (3-10)</a:t>
            </a:r>
          </a:p>
        </p:txBody>
      </p:sp>
      <p:sp>
        <p:nvSpPr>
          <p:cNvPr id="737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is the cathode lead of a semiconductor diode usually identified?</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With the word "cathode"</a:t>
            </a:r>
          </a:p>
          <a:p>
            <a:r>
              <a:rPr lang="en-US" b="1" smtClean="0"/>
              <a:t>B. With a stripe</a:t>
            </a:r>
          </a:p>
          <a:p>
            <a:r>
              <a:rPr lang="en-US" smtClean="0"/>
              <a:t>C. With the letter "C"</a:t>
            </a:r>
          </a:p>
          <a:p>
            <a:r>
              <a:rPr lang="en-US" smtClean="0"/>
              <a:t>D. All of these choices are correct</a:t>
            </a:r>
          </a:p>
          <a:p>
            <a:pPr lvl="1"/>
            <a:r>
              <a:rPr lang="en-US" smtClean="0"/>
              <a:t> T6B06 HRLM (3-10)</a:t>
            </a:r>
          </a:p>
        </p:txBody>
      </p:sp>
      <p:sp>
        <p:nvSpPr>
          <p:cNvPr id="747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is the cathode lead of a semiconductor diode usually identified?</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Low Emission Diode</a:t>
            </a:r>
          </a:p>
          <a:p>
            <a:r>
              <a:rPr lang="en-US" smtClean="0"/>
              <a:t>B. Light Emitting Diode</a:t>
            </a:r>
          </a:p>
          <a:p>
            <a:r>
              <a:rPr lang="en-US" smtClean="0"/>
              <a:t>C. Liquid Emission Detector</a:t>
            </a:r>
          </a:p>
          <a:p>
            <a:r>
              <a:rPr lang="en-US" smtClean="0"/>
              <a:t>D. Long Echo Delay</a:t>
            </a:r>
          </a:p>
          <a:p>
            <a:pPr lvl="1"/>
            <a:r>
              <a:rPr lang="en-US" smtClean="0"/>
              <a:t> T6B07 HRLM (3-10)</a:t>
            </a:r>
          </a:p>
        </p:txBody>
      </p:sp>
      <p:sp>
        <p:nvSpPr>
          <p:cNvPr id="757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abbreviation LED stand for?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610225" y="2609850"/>
            <a:ext cx="2038350" cy="275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The Inductor</a:t>
            </a:r>
          </a:p>
        </p:txBody>
      </p:sp>
      <p:sp>
        <p:nvSpPr>
          <p:cNvPr id="14338" name="Rectangle 5"/>
          <p:cNvSpPr>
            <a:spLocks noChangeArrowheads="1"/>
          </p:cNvSpPr>
          <p:nvPr/>
        </p:nvSpPr>
        <p:spPr bwMode="auto">
          <a:xfrm>
            <a:off x="685800" y="1731707"/>
            <a:ext cx="4248150" cy="4249994"/>
          </a:xfrm>
          <a:prstGeom prst="rect">
            <a:avLst/>
          </a:prstGeom>
          <a:noFill/>
          <a:ln w="9525">
            <a:noFill/>
            <a:miter lim="800000"/>
            <a:headEnd/>
            <a:tailEnd/>
          </a:ln>
        </p:spPr>
        <p:txBody>
          <a:bodyPr/>
          <a:lstStyle/>
          <a:p>
            <a:pPr marL="342900" indent="-342900">
              <a:spcBef>
                <a:spcPct val="20000"/>
              </a:spcBef>
              <a:buFontTx/>
              <a:buChar char="•"/>
            </a:pPr>
            <a:r>
              <a:rPr lang="en-US" sz="2800" dirty="0"/>
              <a:t>The function of </a:t>
            </a:r>
            <a:r>
              <a:rPr lang="en-US" sz="2800" dirty="0" smtClean="0"/>
              <a:t>an inductor </a:t>
            </a:r>
            <a:r>
              <a:rPr lang="en-US" sz="2800" dirty="0"/>
              <a:t>is to </a:t>
            </a:r>
            <a:r>
              <a:rPr lang="en-US" sz="2800" dirty="0" smtClean="0"/>
              <a:t>store magnetic energy – called </a:t>
            </a:r>
            <a:r>
              <a:rPr lang="en-US" sz="2800" i="1" dirty="0" smtClean="0"/>
              <a:t>inductance.</a:t>
            </a:r>
            <a:endParaRPr lang="en-US" sz="2800" dirty="0"/>
          </a:p>
          <a:p>
            <a:pPr marL="742950" lvl="1" indent="-285750">
              <a:spcBef>
                <a:spcPct val="20000"/>
              </a:spcBef>
              <a:buFontTx/>
              <a:buChar char="–"/>
            </a:pPr>
            <a:r>
              <a:rPr lang="en-US" dirty="0" smtClean="0"/>
              <a:t>A coil </a:t>
            </a:r>
            <a:r>
              <a:rPr lang="en-US" dirty="0"/>
              <a:t>of </a:t>
            </a:r>
            <a:r>
              <a:rPr lang="en-US" dirty="0" smtClean="0"/>
              <a:t>wire around a </a:t>
            </a:r>
            <a:r>
              <a:rPr lang="en-US" i="1" dirty="0" smtClean="0"/>
              <a:t>core</a:t>
            </a:r>
            <a:r>
              <a:rPr lang="en-US" dirty="0" smtClean="0"/>
              <a:t> of air or magnetic material like iron or ferrite</a:t>
            </a:r>
            <a:endParaRPr lang="en-US" dirty="0"/>
          </a:p>
          <a:p>
            <a:pPr marL="742950" lvl="1" indent="-285750">
              <a:spcBef>
                <a:spcPct val="20000"/>
              </a:spcBef>
              <a:buFontTx/>
              <a:buChar char="–"/>
            </a:pPr>
            <a:r>
              <a:rPr lang="en-US" dirty="0"/>
              <a:t>Stores energy in a magnetic </a:t>
            </a:r>
            <a:r>
              <a:rPr lang="en-US" dirty="0" smtClean="0"/>
              <a:t>field created by current in the wire</a:t>
            </a:r>
          </a:p>
        </p:txBody>
      </p:sp>
      <p:sp>
        <p:nvSpPr>
          <p:cNvPr id="14339" name="Rectangle 6"/>
          <p:cNvSpPr>
            <a:spLocks noChangeArrowheads="1"/>
          </p:cNvSpPr>
          <p:nvPr/>
        </p:nvSpPr>
        <p:spPr bwMode="auto">
          <a:xfrm>
            <a:off x="4648200" y="1749467"/>
            <a:ext cx="3810000" cy="4196711"/>
          </a:xfrm>
          <a:prstGeom prst="rect">
            <a:avLst/>
          </a:prstGeom>
          <a:noFill/>
          <a:ln w="9525">
            <a:noFill/>
            <a:miter lim="800000"/>
            <a:headEnd/>
            <a:tailEnd/>
          </a:ln>
        </p:spPr>
        <p:txBody>
          <a:bodyPr/>
          <a:lstStyle/>
          <a:p>
            <a:pPr marL="342900" indent="-342900">
              <a:spcBef>
                <a:spcPct val="20000"/>
              </a:spcBef>
              <a:buFontTx/>
              <a:buChar char="•"/>
            </a:pPr>
            <a:r>
              <a:rPr lang="en-US" sz="2800" dirty="0" smtClean="0"/>
              <a:t>Schematic symbol</a:t>
            </a:r>
            <a:endParaRPr lang="en-US" sz="2800" dirty="0"/>
          </a:p>
        </p:txBody>
      </p:sp>
      <p:grpSp>
        <p:nvGrpSpPr>
          <p:cNvPr id="6" name="Group 8"/>
          <p:cNvGrpSpPr>
            <a:grpSpLocks/>
          </p:cNvGrpSpPr>
          <p:nvPr/>
        </p:nvGrpSpPr>
        <p:grpSpPr bwMode="auto">
          <a:xfrm rot="-5400000">
            <a:off x="5052676" y="3798887"/>
            <a:ext cx="1913612" cy="249238"/>
            <a:chOff x="3141" y="1413"/>
            <a:chExt cx="453" cy="59"/>
          </a:xfrm>
        </p:grpSpPr>
        <p:grpSp>
          <p:nvGrpSpPr>
            <p:cNvPr id="7" name="Group 9"/>
            <p:cNvGrpSpPr>
              <a:grpSpLocks/>
            </p:cNvGrpSpPr>
            <p:nvPr/>
          </p:nvGrpSpPr>
          <p:grpSpPr bwMode="auto">
            <a:xfrm>
              <a:off x="3235" y="1413"/>
              <a:ext cx="268" cy="59"/>
              <a:chOff x="2689" y="2353"/>
              <a:chExt cx="1022" cy="203"/>
            </a:xfrm>
          </p:grpSpPr>
          <p:sp>
            <p:nvSpPr>
              <p:cNvPr id="10" name="Arc 10"/>
              <p:cNvSpPr>
                <a:spLocks/>
              </p:cNvSpPr>
              <p:nvPr/>
            </p:nvSpPr>
            <p:spPr bwMode="auto">
              <a:xfrm rot="16200000" flipV="1">
                <a:off x="2752" y="2296"/>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11" name="Arc 11"/>
              <p:cNvSpPr>
                <a:spLocks/>
              </p:cNvSpPr>
              <p:nvPr/>
            </p:nvSpPr>
            <p:spPr bwMode="auto">
              <a:xfrm rot="16200000" flipV="1">
                <a:off x="3007" y="2296"/>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12" name="Arc 12"/>
              <p:cNvSpPr>
                <a:spLocks/>
              </p:cNvSpPr>
              <p:nvPr/>
            </p:nvSpPr>
            <p:spPr bwMode="auto">
              <a:xfrm rot="16200000" flipV="1">
                <a:off x="3262" y="2293"/>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13" name="Arc 13"/>
              <p:cNvSpPr>
                <a:spLocks/>
              </p:cNvSpPr>
              <p:nvPr/>
            </p:nvSpPr>
            <p:spPr bwMode="auto">
              <a:xfrm rot="16200000" flipV="1">
                <a:off x="3517" y="2290"/>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14" name="Line 14"/>
              <p:cNvSpPr>
                <a:spLocks noChangeShapeType="1"/>
              </p:cNvSpPr>
              <p:nvPr/>
            </p:nvSpPr>
            <p:spPr bwMode="auto">
              <a:xfrm>
                <a:off x="2691" y="2472"/>
                <a:ext cx="0" cy="84"/>
              </a:xfrm>
              <a:prstGeom prst="line">
                <a:avLst/>
              </a:prstGeom>
              <a:noFill/>
              <a:ln w="9525">
                <a:solidFill>
                  <a:schemeClr val="tx1"/>
                </a:solidFill>
                <a:round/>
                <a:headEnd/>
                <a:tailEnd/>
              </a:ln>
            </p:spPr>
            <p:txBody>
              <a:bodyPr wrap="none" anchor="ctr"/>
              <a:lstStyle/>
              <a:p>
                <a:endParaRPr lang="en-US"/>
              </a:p>
            </p:txBody>
          </p:sp>
          <p:sp>
            <p:nvSpPr>
              <p:cNvPr id="15" name="Line 15"/>
              <p:cNvSpPr>
                <a:spLocks noChangeShapeType="1"/>
              </p:cNvSpPr>
              <p:nvPr/>
            </p:nvSpPr>
            <p:spPr bwMode="auto">
              <a:xfrm>
                <a:off x="2946" y="2472"/>
                <a:ext cx="0" cy="84"/>
              </a:xfrm>
              <a:prstGeom prst="line">
                <a:avLst/>
              </a:prstGeom>
              <a:noFill/>
              <a:ln w="9525">
                <a:solidFill>
                  <a:schemeClr val="tx1"/>
                </a:solidFill>
                <a:round/>
                <a:headEnd/>
                <a:tailEnd/>
              </a:ln>
            </p:spPr>
            <p:txBody>
              <a:bodyPr wrap="none" anchor="ctr"/>
              <a:lstStyle/>
              <a:p>
                <a:endParaRPr lang="en-US"/>
              </a:p>
            </p:txBody>
          </p:sp>
          <p:sp>
            <p:nvSpPr>
              <p:cNvPr id="16" name="Line 16"/>
              <p:cNvSpPr>
                <a:spLocks noChangeShapeType="1"/>
              </p:cNvSpPr>
              <p:nvPr/>
            </p:nvSpPr>
            <p:spPr bwMode="auto">
              <a:xfrm>
                <a:off x="3201" y="2472"/>
                <a:ext cx="0" cy="84"/>
              </a:xfrm>
              <a:prstGeom prst="line">
                <a:avLst/>
              </a:prstGeom>
              <a:noFill/>
              <a:ln w="9525">
                <a:solidFill>
                  <a:schemeClr val="tx1"/>
                </a:solidFill>
                <a:round/>
                <a:headEnd/>
                <a:tailEnd/>
              </a:ln>
            </p:spPr>
            <p:txBody>
              <a:bodyPr wrap="none" anchor="ctr"/>
              <a:lstStyle/>
              <a:p>
                <a:endParaRPr lang="en-US"/>
              </a:p>
            </p:txBody>
          </p:sp>
          <p:sp>
            <p:nvSpPr>
              <p:cNvPr id="17" name="Line 17"/>
              <p:cNvSpPr>
                <a:spLocks noChangeShapeType="1"/>
              </p:cNvSpPr>
              <p:nvPr/>
            </p:nvSpPr>
            <p:spPr bwMode="auto">
              <a:xfrm>
                <a:off x="3456" y="2472"/>
                <a:ext cx="0" cy="84"/>
              </a:xfrm>
              <a:prstGeom prst="line">
                <a:avLst/>
              </a:prstGeom>
              <a:noFill/>
              <a:ln w="9525">
                <a:solidFill>
                  <a:schemeClr val="tx1"/>
                </a:solidFill>
                <a:round/>
                <a:headEnd/>
                <a:tailEnd/>
              </a:ln>
            </p:spPr>
            <p:txBody>
              <a:bodyPr wrap="none" anchor="ctr"/>
              <a:lstStyle/>
              <a:p>
                <a:endParaRPr lang="en-US"/>
              </a:p>
            </p:txBody>
          </p:sp>
          <p:sp>
            <p:nvSpPr>
              <p:cNvPr id="18" name="Line 18"/>
              <p:cNvSpPr>
                <a:spLocks noChangeShapeType="1"/>
              </p:cNvSpPr>
              <p:nvPr/>
            </p:nvSpPr>
            <p:spPr bwMode="auto">
              <a:xfrm>
                <a:off x="3711" y="2472"/>
                <a:ext cx="0" cy="84"/>
              </a:xfrm>
              <a:prstGeom prst="line">
                <a:avLst/>
              </a:prstGeom>
              <a:noFill/>
              <a:ln w="9525">
                <a:solidFill>
                  <a:schemeClr val="tx1"/>
                </a:solidFill>
                <a:round/>
                <a:headEnd/>
                <a:tailEnd/>
              </a:ln>
            </p:spPr>
            <p:txBody>
              <a:bodyPr wrap="none" anchor="ctr"/>
              <a:lstStyle/>
              <a:p>
                <a:endParaRPr lang="en-US"/>
              </a:p>
            </p:txBody>
          </p:sp>
        </p:grpSp>
        <p:sp>
          <p:nvSpPr>
            <p:cNvPr id="8" name="Line 19"/>
            <p:cNvSpPr>
              <a:spLocks noChangeShapeType="1"/>
            </p:cNvSpPr>
            <p:nvPr/>
          </p:nvSpPr>
          <p:spPr bwMode="auto">
            <a:xfrm flipH="1">
              <a:off x="3141" y="1469"/>
              <a:ext cx="96" cy="0"/>
            </a:xfrm>
            <a:prstGeom prst="line">
              <a:avLst/>
            </a:prstGeom>
            <a:noFill/>
            <a:ln w="9525">
              <a:solidFill>
                <a:schemeClr val="tx1"/>
              </a:solidFill>
              <a:round/>
              <a:headEnd/>
              <a:tailEnd/>
            </a:ln>
          </p:spPr>
          <p:txBody>
            <a:bodyPr wrap="none" anchor="ctr"/>
            <a:lstStyle/>
            <a:p>
              <a:endParaRPr lang="en-US"/>
            </a:p>
          </p:txBody>
        </p:sp>
        <p:sp>
          <p:nvSpPr>
            <p:cNvPr id="9" name="Line 20"/>
            <p:cNvSpPr>
              <a:spLocks noChangeShapeType="1"/>
            </p:cNvSpPr>
            <p:nvPr/>
          </p:nvSpPr>
          <p:spPr bwMode="auto">
            <a:xfrm flipH="1">
              <a:off x="3498" y="1472"/>
              <a:ext cx="96" cy="0"/>
            </a:xfrm>
            <a:prstGeom prst="line">
              <a:avLst/>
            </a:prstGeom>
            <a:noFill/>
            <a:ln w="9525">
              <a:solidFill>
                <a:schemeClr val="tx1"/>
              </a:solidFill>
              <a:round/>
              <a:headEnd/>
              <a:tailEnd/>
            </a:ln>
          </p:spPr>
          <p:txBody>
            <a:bodyPr wrap="none" anchor="ctr"/>
            <a:lstStyle/>
            <a:p>
              <a:endParaRPr lang="en-US"/>
            </a:p>
          </p:txBody>
        </p:sp>
      </p:grpSp>
      <p:sp>
        <p:nvSpPr>
          <p:cNvPr id="24" name="Freeform 150"/>
          <p:cNvSpPr>
            <a:spLocks/>
          </p:cNvSpPr>
          <p:nvPr/>
        </p:nvSpPr>
        <p:spPr bwMode="auto">
          <a:xfrm>
            <a:off x="6948488" y="3914775"/>
            <a:ext cx="481012" cy="750888"/>
          </a:xfrm>
          <a:custGeom>
            <a:avLst/>
            <a:gdLst>
              <a:gd name="T0" fmla="*/ 100 w 276"/>
              <a:gd name="T1" fmla="*/ 0 h 244"/>
              <a:gd name="T2" fmla="*/ 276 w 276"/>
              <a:gd name="T3" fmla="*/ 0 h 244"/>
              <a:gd name="T4" fmla="*/ 276 w 276"/>
              <a:gd name="T5" fmla="*/ 244 h 244"/>
              <a:gd name="T6" fmla="*/ 0 w 276"/>
              <a:gd name="T7" fmla="*/ 244 h 244"/>
              <a:gd name="T8" fmla="*/ 0 60000 65536"/>
              <a:gd name="T9" fmla="*/ 0 60000 65536"/>
              <a:gd name="T10" fmla="*/ 0 60000 65536"/>
              <a:gd name="T11" fmla="*/ 0 60000 65536"/>
              <a:gd name="T12" fmla="*/ 0 w 276"/>
              <a:gd name="T13" fmla="*/ 0 h 244"/>
              <a:gd name="T14" fmla="*/ 276 w 276"/>
              <a:gd name="T15" fmla="*/ 244 h 244"/>
              <a:gd name="connsiteX0" fmla="*/ 851 w 10000"/>
              <a:gd name="connsiteY0" fmla="*/ 0 h 10000"/>
              <a:gd name="connsiteX1" fmla="*/ 10000 w 10000"/>
              <a:gd name="connsiteY1" fmla="*/ 0 h 10000"/>
              <a:gd name="connsiteX2" fmla="*/ 10000 w 10000"/>
              <a:gd name="connsiteY2" fmla="*/ 1000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851" y="0"/>
                </a:moveTo>
                <a:lnTo>
                  <a:pt x="10000" y="0"/>
                </a:lnTo>
                <a:lnTo>
                  <a:pt x="10000" y="10000"/>
                </a:lnTo>
                <a:lnTo>
                  <a:pt x="0" y="10000"/>
                </a:lnTo>
              </a:path>
            </a:pathLst>
          </a:custGeom>
          <a:noFill/>
          <a:ln w="9525">
            <a:solidFill>
              <a:schemeClr val="tx1"/>
            </a:solidFill>
            <a:round/>
            <a:headEnd type="triangle" w="med" len="med"/>
            <a:tailEnd type="none" w="med" len="med"/>
          </a:ln>
        </p:spPr>
        <p:txBody>
          <a:bodyPr wrap="none" anchor="ctr"/>
          <a:lstStyle/>
          <a:p>
            <a:endParaRPr lang="en-US"/>
          </a:p>
        </p:txBody>
      </p:sp>
      <p:grpSp>
        <p:nvGrpSpPr>
          <p:cNvPr id="26" name="Group 8"/>
          <p:cNvGrpSpPr>
            <a:grpSpLocks/>
          </p:cNvGrpSpPr>
          <p:nvPr/>
        </p:nvGrpSpPr>
        <p:grpSpPr bwMode="auto">
          <a:xfrm rot="-5400000">
            <a:off x="5881351" y="3798887"/>
            <a:ext cx="1913612" cy="249238"/>
            <a:chOff x="3141" y="1413"/>
            <a:chExt cx="453" cy="59"/>
          </a:xfrm>
        </p:grpSpPr>
        <p:grpSp>
          <p:nvGrpSpPr>
            <p:cNvPr id="27" name="Group 9"/>
            <p:cNvGrpSpPr>
              <a:grpSpLocks/>
            </p:cNvGrpSpPr>
            <p:nvPr/>
          </p:nvGrpSpPr>
          <p:grpSpPr bwMode="auto">
            <a:xfrm>
              <a:off x="3235" y="1413"/>
              <a:ext cx="268" cy="59"/>
              <a:chOff x="2689" y="2353"/>
              <a:chExt cx="1022" cy="203"/>
            </a:xfrm>
          </p:grpSpPr>
          <p:sp>
            <p:nvSpPr>
              <p:cNvPr id="30" name="Arc 10"/>
              <p:cNvSpPr>
                <a:spLocks/>
              </p:cNvSpPr>
              <p:nvPr/>
            </p:nvSpPr>
            <p:spPr bwMode="auto">
              <a:xfrm rot="16200000" flipV="1">
                <a:off x="2752" y="2296"/>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31" name="Arc 11"/>
              <p:cNvSpPr>
                <a:spLocks/>
              </p:cNvSpPr>
              <p:nvPr/>
            </p:nvSpPr>
            <p:spPr bwMode="auto">
              <a:xfrm rot="16200000" flipV="1">
                <a:off x="3007" y="2296"/>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32" name="Arc 12"/>
              <p:cNvSpPr>
                <a:spLocks/>
              </p:cNvSpPr>
              <p:nvPr/>
            </p:nvSpPr>
            <p:spPr bwMode="auto">
              <a:xfrm rot="16200000" flipV="1">
                <a:off x="3262" y="2293"/>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33" name="Arc 13"/>
              <p:cNvSpPr>
                <a:spLocks/>
              </p:cNvSpPr>
              <p:nvPr/>
            </p:nvSpPr>
            <p:spPr bwMode="auto">
              <a:xfrm rot="16200000" flipV="1">
                <a:off x="3517" y="2290"/>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34" name="Line 14"/>
              <p:cNvSpPr>
                <a:spLocks noChangeShapeType="1"/>
              </p:cNvSpPr>
              <p:nvPr/>
            </p:nvSpPr>
            <p:spPr bwMode="auto">
              <a:xfrm>
                <a:off x="2691" y="2472"/>
                <a:ext cx="0" cy="84"/>
              </a:xfrm>
              <a:prstGeom prst="line">
                <a:avLst/>
              </a:prstGeom>
              <a:noFill/>
              <a:ln w="9525">
                <a:solidFill>
                  <a:schemeClr val="tx1"/>
                </a:solidFill>
                <a:round/>
                <a:headEnd/>
                <a:tailEnd/>
              </a:ln>
            </p:spPr>
            <p:txBody>
              <a:bodyPr wrap="none" anchor="ctr"/>
              <a:lstStyle/>
              <a:p>
                <a:endParaRPr lang="en-US"/>
              </a:p>
            </p:txBody>
          </p:sp>
          <p:sp>
            <p:nvSpPr>
              <p:cNvPr id="35" name="Line 15"/>
              <p:cNvSpPr>
                <a:spLocks noChangeShapeType="1"/>
              </p:cNvSpPr>
              <p:nvPr/>
            </p:nvSpPr>
            <p:spPr bwMode="auto">
              <a:xfrm>
                <a:off x="2946" y="2472"/>
                <a:ext cx="0" cy="84"/>
              </a:xfrm>
              <a:prstGeom prst="line">
                <a:avLst/>
              </a:prstGeom>
              <a:noFill/>
              <a:ln w="9525">
                <a:solidFill>
                  <a:schemeClr val="tx1"/>
                </a:solidFill>
                <a:round/>
                <a:headEnd/>
                <a:tailEnd/>
              </a:ln>
            </p:spPr>
            <p:txBody>
              <a:bodyPr wrap="none" anchor="ctr"/>
              <a:lstStyle/>
              <a:p>
                <a:endParaRPr lang="en-US"/>
              </a:p>
            </p:txBody>
          </p:sp>
          <p:sp>
            <p:nvSpPr>
              <p:cNvPr id="36" name="Line 16"/>
              <p:cNvSpPr>
                <a:spLocks noChangeShapeType="1"/>
              </p:cNvSpPr>
              <p:nvPr/>
            </p:nvSpPr>
            <p:spPr bwMode="auto">
              <a:xfrm>
                <a:off x="3201" y="2472"/>
                <a:ext cx="0" cy="84"/>
              </a:xfrm>
              <a:prstGeom prst="line">
                <a:avLst/>
              </a:prstGeom>
              <a:noFill/>
              <a:ln w="9525">
                <a:solidFill>
                  <a:schemeClr val="tx1"/>
                </a:solidFill>
                <a:round/>
                <a:headEnd/>
                <a:tailEnd/>
              </a:ln>
            </p:spPr>
            <p:txBody>
              <a:bodyPr wrap="none" anchor="ctr"/>
              <a:lstStyle/>
              <a:p>
                <a:endParaRPr lang="en-US"/>
              </a:p>
            </p:txBody>
          </p:sp>
          <p:sp>
            <p:nvSpPr>
              <p:cNvPr id="37" name="Line 17"/>
              <p:cNvSpPr>
                <a:spLocks noChangeShapeType="1"/>
              </p:cNvSpPr>
              <p:nvPr/>
            </p:nvSpPr>
            <p:spPr bwMode="auto">
              <a:xfrm>
                <a:off x="3456" y="2472"/>
                <a:ext cx="0" cy="84"/>
              </a:xfrm>
              <a:prstGeom prst="line">
                <a:avLst/>
              </a:prstGeom>
              <a:noFill/>
              <a:ln w="9525">
                <a:solidFill>
                  <a:schemeClr val="tx1"/>
                </a:solidFill>
                <a:round/>
                <a:headEnd/>
                <a:tailEnd/>
              </a:ln>
            </p:spPr>
            <p:txBody>
              <a:bodyPr wrap="none" anchor="ctr"/>
              <a:lstStyle/>
              <a:p>
                <a:endParaRPr lang="en-US"/>
              </a:p>
            </p:txBody>
          </p:sp>
          <p:sp>
            <p:nvSpPr>
              <p:cNvPr id="38" name="Line 18"/>
              <p:cNvSpPr>
                <a:spLocks noChangeShapeType="1"/>
              </p:cNvSpPr>
              <p:nvPr/>
            </p:nvSpPr>
            <p:spPr bwMode="auto">
              <a:xfrm>
                <a:off x="3711" y="2472"/>
                <a:ext cx="0" cy="84"/>
              </a:xfrm>
              <a:prstGeom prst="line">
                <a:avLst/>
              </a:prstGeom>
              <a:noFill/>
              <a:ln w="9525">
                <a:solidFill>
                  <a:schemeClr val="tx1"/>
                </a:solidFill>
                <a:round/>
                <a:headEnd/>
                <a:tailEnd/>
              </a:ln>
            </p:spPr>
            <p:txBody>
              <a:bodyPr wrap="none" anchor="ctr"/>
              <a:lstStyle/>
              <a:p>
                <a:endParaRPr lang="en-US"/>
              </a:p>
            </p:txBody>
          </p:sp>
        </p:grpSp>
        <p:sp>
          <p:nvSpPr>
            <p:cNvPr id="28" name="Line 19"/>
            <p:cNvSpPr>
              <a:spLocks noChangeShapeType="1"/>
            </p:cNvSpPr>
            <p:nvPr/>
          </p:nvSpPr>
          <p:spPr bwMode="auto">
            <a:xfrm flipH="1">
              <a:off x="3141" y="1469"/>
              <a:ext cx="96" cy="0"/>
            </a:xfrm>
            <a:prstGeom prst="line">
              <a:avLst/>
            </a:prstGeom>
            <a:noFill/>
            <a:ln w="9525">
              <a:solidFill>
                <a:schemeClr val="tx1"/>
              </a:solidFill>
              <a:round/>
              <a:headEnd/>
              <a:tailEnd/>
            </a:ln>
          </p:spPr>
          <p:txBody>
            <a:bodyPr wrap="none" anchor="ctr"/>
            <a:lstStyle/>
            <a:p>
              <a:endParaRPr lang="en-US"/>
            </a:p>
          </p:txBody>
        </p:sp>
        <p:sp>
          <p:nvSpPr>
            <p:cNvPr id="29" name="Line 20"/>
            <p:cNvSpPr>
              <a:spLocks noChangeShapeType="1"/>
            </p:cNvSpPr>
            <p:nvPr/>
          </p:nvSpPr>
          <p:spPr bwMode="auto">
            <a:xfrm flipH="1">
              <a:off x="3498" y="1472"/>
              <a:ext cx="96" cy="0"/>
            </a:xfrm>
            <a:prstGeom prst="line">
              <a:avLst/>
            </a:prstGeom>
            <a:noFill/>
            <a:ln w="9525">
              <a:solidFill>
                <a:schemeClr val="tx1"/>
              </a:solidFill>
              <a:round/>
              <a:headEnd/>
              <a:tailEnd/>
            </a:ln>
          </p:spPr>
          <p:txBody>
            <a:bodyPr wrap="none" anchor="ctr"/>
            <a:lstStyle/>
            <a:p>
              <a:endParaRPr lang="en-US"/>
            </a:p>
          </p:txBody>
        </p:sp>
      </p:grpSp>
      <p:sp>
        <p:nvSpPr>
          <p:cNvPr id="40" name="Oval 39"/>
          <p:cNvSpPr/>
          <p:nvPr/>
        </p:nvSpPr>
        <p:spPr>
          <a:xfrm>
            <a:off x="6915150" y="4629150"/>
            <a:ext cx="85726" cy="857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Low Emission Diode</a:t>
            </a:r>
          </a:p>
          <a:p>
            <a:r>
              <a:rPr lang="en-US" b="1" smtClean="0"/>
              <a:t>B. Light Emitting Diode</a:t>
            </a:r>
          </a:p>
          <a:p>
            <a:r>
              <a:rPr lang="en-US" smtClean="0"/>
              <a:t>C. Liquid Emission Detector</a:t>
            </a:r>
          </a:p>
          <a:p>
            <a:r>
              <a:rPr lang="en-US" smtClean="0"/>
              <a:t>D. Long Echo Delay</a:t>
            </a:r>
          </a:p>
          <a:p>
            <a:pPr lvl="1"/>
            <a:r>
              <a:rPr lang="en-US" smtClean="0"/>
              <a:t> T6B07 HRLM (3-10)</a:t>
            </a:r>
          </a:p>
        </p:txBody>
      </p:sp>
      <p:sp>
        <p:nvSpPr>
          <p:cNvPr id="768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abbreviation LED stand for?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Field Effect Transistor</a:t>
            </a:r>
          </a:p>
          <a:p>
            <a:r>
              <a:rPr lang="en-US" smtClean="0"/>
              <a:t>B. Fast Electron Transistor</a:t>
            </a:r>
          </a:p>
          <a:p>
            <a:r>
              <a:rPr lang="en-US" smtClean="0"/>
              <a:t>C. Free Electron Transition</a:t>
            </a:r>
          </a:p>
          <a:p>
            <a:r>
              <a:rPr lang="en-US" smtClean="0"/>
              <a:t>D. Field Emission Thickness</a:t>
            </a:r>
          </a:p>
          <a:p>
            <a:pPr lvl="1"/>
            <a:r>
              <a:rPr lang="en-US" smtClean="0"/>
              <a:t> T6B08 HRLM (3-11)</a:t>
            </a:r>
          </a:p>
        </p:txBody>
      </p:sp>
      <p:sp>
        <p:nvSpPr>
          <p:cNvPr id="778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abbreviation FET stand for?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Field Effect Transistor</a:t>
            </a:r>
          </a:p>
          <a:p>
            <a:r>
              <a:rPr lang="en-US" smtClean="0"/>
              <a:t>B. Fast Electron Transistor</a:t>
            </a:r>
          </a:p>
          <a:p>
            <a:r>
              <a:rPr lang="en-US" smtClean="0"/>
              <a:t>C. Free Electron Transition</a:t>
            </a:r>
          </a:p>
          <a:p>
            <a:r>
              <a:rPr lang="en-US" smtClean="0"/>
              <a:t>D. Field Emission Thickness</a:t>
            </a:r>
          </a:p>
          <a:p>
            <a:pPr lvl="1"/>
            <a:r>
              <a:rPr lang="en-US" smtClean="0"/>
              <a:t> T6B08 HRLM (3-11)</a:t>
            </a:r>
          </a:p>
        </p:txBody>
      </p:sp>
      <p:sp>
        <p:nvSpPr>
          <p:cNvPr id="788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abbreviation FET stand for?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Plus and minus</a:t>
            </a:r>
          </a:p>
          <a:p>
            <a:r>
              <a:rPr lang="en-US" smtClean="0"/>
              <a:t>B. Source and drain</a:t>
            </a:r>
          </a:p>
          <a:p>
            <a:r>
              <a:rPr lang="en-US" smtClean="0"/>
              <a:t>C. Anode and cathode</a:t>
            </a:r>
          </a:p>
          <a:p>
            <a:r>
              <a:rPr lang="en-US" smtClean="0"/>
              <a:t>D. Gate and base</a:t>
            </a:r>
          </a:p>
          <a:p>
            <a:pPr lvl="1"/>
            <a:r>
              <a:rPr lang="en-US" smtClean="0"/>
              <a:t> T6B09 HRLM (3-10)</a:t>
            </a:r>
          </a:p>
        </p:txBody>
      </p:sp>
      <p:sp>
        <p:nvSpPr>
          <p:cNvPr id="798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are the names of the two electrodes of a diode?</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Plus and minus</a:t>
            </a:r>
          </a:p>
          <a:p>
            <a:r>
              <a:rPr lang="en-US" smtClean="0"/>
              <a:t>B. Source and drain</a:t>
            </a:r>
          </a:p>
          <a:p>
            <a:r>
              <a:rPr lang="en-US" b="1" smtClean="0"/>
              <a:t>C. Anode and cathode</a:t>
            </a:r>
          </a:p>
          <a:p>
            <a:r>
              <a:rPr lang="en-US" smtClean="0"/>
              <a:t>D. Gate and base</a:t>
            </a:r>
          </a:p>
          <a:p>
            <a:pPr lvl="1"/>
            <a:r>
              <a:rPr lang="en-US" smtClean="0"/>
              <a:t> T6B09 HRLM (3-10)</a:t>
            </a:r>
          </a:p>
        </p:txBody>
      </p:sp>
      <p:sp>
        <p:nvSpPr>
          <p:cNvPr id="808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are the names of the two electrodes of a diode?</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Emitter, base, and collector</a:t>
            </a:r>
          </a:p>
          <a:p>
            <a:r>
              <a:rPr lang="en-US" smtClean="0"/>
              <a:t>B. Source, gate, and drain</a:t>
            </a:r>
          </a:p>
          <a:p>
            <a:r>
              <a:rPr lang="en-US" smtClean="0"/>
              <a:t>C. Cathode, grid, and plate</a:t>
            </a:r>
          </a:p>
          <a:p>
            <a:r>
              <a:rPr lang="en-US" smtClean="0"/>
              <a:t>D. Cathode, drift cavity, and collector</a:t>
            </a:r>
          </a:p>
          <a:p>
            <a:pPr lvl="1"/>
            <a:r>
              <a:rPr lang="en-US" smtClean="0"/>
              <a:t> T6B10 HRLM (3-11)</a:t>
            </a:r>
          </a:p>
        </p:txBody>
      </p:sp>
      <p:sp>
        <p:nvSpPr>
          <p:cNvPr id="819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are the three electrodes of a PNP or NPN transistor?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Emitter, base, and collector</a:t>
            </a:r>
          </a:p>
          <a:p>
            <a:r>
              <a:rPr lang="en-US" smtClean="0"/>
              <a:t>B. Source, gate, and drain</a:t>
            </a:r>
          </a:p>
          <a:p>
            <a:r>
              <a:rPr lang="en-US" smtClean="0"/>
              <a:t>C. Cathode, grid, and plate</a:t>
            </a:r>
          </a:p>
          <a:p>
            <a:r>
              <a:rPr lang="en-US" smtClean="0"/>
              <a:t>D. Cathode, drift cavity, and collector</a:t>
            </a:r>
          </a:p>
          <a:p>
            <a:pPr lvl="1"/>
            <a:r>
              <a:rPr lang="en-US" smtClean="0"/>
              <a:t> T6B10 HRLM (3-11)</a:t>
            </a:r>
          </a:p>
        </p:txBody>
      </p:sp>
      <p:sp>
        <p:nvSpPr>
          <p:cNvPr id="829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are the three electrodes of a PNP or NPN transistor?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Emitter, base, and collector</a:t>
            </a:r>
          </a:p>
          <a:p>
            <a:r>
              <a:rPr lang="en-US" smtClean="0"/>
              <a:t>B. Source, gate, and drain</a:t>
            </a:r>
          </a:p>
          <a:p>
            <a:r>
              <a:rPr lang="en-US" smtClean="0"/>
              <a:t>C. Cathode, grid, and plate</a:t>
            </a:r>
          </a:p>
          <a:p>
            <a:r>
              <a:rPr lang="en-US" smtClean="0"/>
              <a:t>D. Cathode, gate, and anode</a:t>
            </a:r>
          </a:p>
          <a:p>
            <a:pPr lvl="1"/>
            <a:r>
              <a:rPr lang="en-US" smtClean="0"/>
              <a:t> T6B11 HRLM (3-11)</a:t>
            </a:r>
          </a:p>
        </p:txBody>
      </p:sp>
      <p:sp>
        <p:nvSpPr>
          <p:cNvPr id="839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are the three electrodes of a field effect transistor?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Emitter, base, and collector</a:t>
            </a:r>
          </a:p>
          <a:p>
            <a:r>
              <a:rPr lang="en-US" b="1" smtClean="0"/>
              <a:t>B. Source, gate, and drain</a:t>
            </a:r>
          </a:p>
          <a:p>
            <a:r>
              <a:rPr lang="en-US" smtClean="0"/>
              <a:t>C. Cathode, grid, and plate</a:t>
            </a:r>
          </a:p>
          <a:p>
            <a:r>
              <a:rPr lang="en-US" smtClean="0"/>
              <a:t>D. Cathode, gate, and anode</a:t>
            </a:r>
          </a:p>
          <a:p>
            <a:pPr lvl="1"/>
            <a:r>
              <a:rPr lang="en-US" smtClean="0"/>
              <a:t> T6B11 HRLM (3-11)</a:t>
            </a:r>
          </a:p>
        </p:txBody>
      </p:sp>
      <p:sp>
        <p:nvSpPr>
          <p:cNvPr id="849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are the three electrodes of a field effect transistor?</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Gain</a:t>
            </a:r>
          </a:p>
          <a:p>
            <a:r>
              <a:rPr lang="en-US" smtClean="0"/>
              <a:t>B. Forward resistance</a:t>
            </a:r>
          </a:p>
          <a:p>
            <a:r>
              <a:rPr lang="en-US" smtClean="0"/>
              <a:t>C. Forward voltage drop</a:t>
            </a:r>
          </a:p>
          <a:p>
            <a:r>
              <a:rPr lang="en-US" smtClean="0"/>
              <a:t>D. On resistance</a:t>
            </a:r>
          </a:p>
          <a:p>
            <a:pPr lvl="1"/>
            <a:r>
              <a:rPr lang="en-US" smtClean="0"/>
              <a:t> T6B12 HRLM (3-11)</a:t>
            </a:r>
          </a:p>
        </p:txBody>
      </p:sp>
      <p:sp>
        <p:nvSpPr>
          <p:cNvPr id="860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term that describes a transistor's ability to amplify a signal?</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610225" y="2609850"/>
            <a:ext cx="2038350" cy="275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The </a:t>
            </a:r>
            <a:r>
              <a:rPr lang="en-US" sz="4400" dirty="0" smtClean="0"/>
              <a:t>Transformer</a:t>
            </a:r>
            <a:endParaRPr lang="en-US" sz="4400" dirty="0"/>
          </a:p>
        </p:txBody>
      </p:sp>
      <p:sp>
        <p:nvSpPr>
          <p:cNvPr id="14338" name="Rectangle 5"/>
          <p:cNvSpPr>
            <a:spLocks noChangeArrowheads="1"/>
          </p:cNvSpPr>
          <p:nvPr/>
        </p:nvSpPr>
        <p:spPr bwMode="auto">
          <a:xfrm>
            <a:off x="685800" y="1866900"/>
            <a:ext cx="424815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A pair of inductors sharing a common core</a:t>
            </a:r>
            <a:endParaRPr lang="en-US" sz="2800" dirty="0"/>
          </a:p>
          <a:p>
            <a:pPr marL="742950" lvl="1" indent="-285750">
              <a:spcBef>
                <a:spcPct val="20000"/>
              </a:spcBef>
              <a:buFontTx/>
              <a:buChar char="–"/>
            </a:pPr>
            <a:r>
              <a:rPr lang="en-US" dirty="0" smtClean="0"/>
              <a:t>Also share their magnetic field</a:t>
            </a:r>
            <a:endParaRPr lang="en-US" dirty="0"/>
          </a:p>
          <a:p>
            <a:pPr marL="742950" lvl="1" indent="-285750">
              <a:spcBef>
                <a:spcPct val="20000"/>
              </a:spcBef>
              <a:buFontTx/>
              <a:buChar char="–"/>
            </a:pPr>
            <a:r>
              <a:rPr lang="en-US" dirty="0" smtClean="0"/>
              <a:t>Used to transfer energy from one circuit to another without a direct connection</a:t>
            </a:r>
          </a:p>
          <a:p>
            <a:pPr marL="742950" lvl="1" indent="-285750">
              <a:spcBef>
                <a:spcPct val="20000"/>
              </a:spcBef>
              <a:buFontTx/>
              <a:buChar char="–"/>
            </a:pPr>
            <a:r>
              <a:rPr lang="en-US" dirty="0" smtClean="0"/>
              <a:t>Changes the ratio of voltage and current </a:t>
            </a:r>
          </a:p>
        </p:txBody>
      </p:sp>
      <p:sp>
        <p:nvSpPr>
          <p:cNvPr id="14339" name="Rectangle 6"/>
          <p:cNvSpPr>
            <a:spLocks noChangeArrowheads="1"/>
          </p:cNvSpPr>
          <p:nvPr/>
        </p:nvSpPr>
        <p:spPr bwMode="auto">
          <a:xfrm>
            <a:off x="4648200" y="18669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Schematic symbol</a:t>
            </a:r>
            <a:endParaRPr lang="en-US" sz="2800" dirty="0"/>
          </a:p>
        </p:txBody>
      </p:sp>
      <p:grpSp>
        <p:nvGrpSpPr>
          <p:cNvPr id="6" name="Group 45"/>
          <p:cNvGrpSpPr>
            <a:grpSpLocks/>
          </p:cNvGrpSpPr>
          <p:nvPr/>
        </p:nvGrpSpPr>
        <p:grpSpPr bwMode="auto">
          <a:xfrm>
            <a:off x="6065838" y="2958883"/>
            <a:ext cx="1163638" cy="1880036"/>
            <a:chOff x="2840" y="651"/>
            <a:chExt cx="281" cy="454"/>
          </a:xfrm>
        </p:grpSpPr>
        <p:grpSp>
          <p:nvGrpSpPr>
            <p:cNvPr id="7" name="Group 46"/>
            <p:cNvGrpSpPr>
              <a:grpSpLocks/>
            </p:cNvGrpSpPr>
            <p:nvPr/>
          </p:nvGrpSpPr>
          <p:grpSpPr bwMode="auto">
            <a:xfrm rot="-5400000">
              <a:off x="2865" y="849"/>
              <a:ext cx="453" cy="59"/>
              <a:chOff x="3141" y="1413"/>
              <a:chExt cx="453" cy="59"/>
            </a:xfrm>
          </p:grpSpPr>
          <p:grpSp>
            <p:nvGrpSpPr>
              <p:cNvPr id="23" name="Group 47"/>
              <p:cNvGrpSpPr>
                <a:grpSpLocks/>
              </p:cNvGrpSpPr>
              <p:nvPr/>
            </p:nvGrpSpPr>
            <p:grpSpPr bwMode="auto">
              <a:xfrm>
                <a:off x="3235" y="1413"/>
                <a:ext cx="268" cy="59"/>
                <a:chOff x="2689" y="2353"/>
                <a:chExt cx="1022" cy="203"/>
              </a:xfrm>
            </p:grpSpPr>
            <p:sp>
              <p:nvSpPr>
                <p:cNvPr id="26" name="Arc 48"/>
                <p:cNvSpPr>
                  <a:spLocks/>
                </p:cNvSpPr>
                <p:nvPr/>
              </p:nvSpPr>
              <p:spPr bwMode="auto">
                <a:xfrm rot="16200000" flipV="1">
                  <a:off x="2752" y="2296"/>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27" name="Arc 49"/>
                <p:cNvSpPr>
                  <a:spLocks/>
                </p:cNvSpPr>
                <p:nvPr/>
              </p:nvSpPr>
              <p:spPr bwMode="auto">
                <a:xfrm rot="16200000" flipV="1">
                  <a:off x="3007" y="2296"/>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28" name="Arc 50"/>
                <p:cNvSpPr>
                  <a:spLocks/>
                </p:cNvSpPr>
                <p:nvPr/>
              </p:nvSpPr>
              <p:spPr bwMode="auto">
                <a:xfrm rot="16200000" flipV="1">
                  <a:off x="3262" y="2293"/>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29" name="Arc 51"/>
                <p:cNvSpPr>
                  <a:spLocks/>
                </p:cNvSpPr>
                <p:nvPr/>
              </p:nvSpPr>
              <p:spPr bwMode="auto">
                <a:xfrm rot="16200000" flipV="1">
                  <a:off x="3517" y="2290"/>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30" name="Line 52"/>
                <p:cNvSpPr>
                  <a:spLocks noChangeShapeType="1"/>
                </p:cNvSpPr>
                <p:nvPr/>
              </p:nvSpPr>
              <p:spPr bwMode="auto">
                <a:xfrm>
                  <a:off x="2691" y="2472"/>
                  <a:ext cx="0" cy="84"/>
                </a:xfrm>
                <a:prstGeom prst="line">
                  <a:avLst/>
                </a:prstGeom>
                <a:noFill/>
                <a:ln w="9525">
                  <a:solidFill>
                    <a:schemeClr val="tx1"/>
                  </a:solidFill>
                  <a:round/>
                  <a:headEnd/>
                  <a:tailEnd/>
                </a:ln>
              </p:spPr>
              <p:txBody>
                <a:bodyPr wrap="none" anchor="ctr"/>
                <a:lstStyle/>
                <a:p>
                  <a:endParaRPr lang="en-US"/>
                </a:p>
              </p:txBody>
            </p:sp>
            <p:sp>
              <p:nvSpPr>
                <p:cNvPr id="31" name="Line 53"/>
                <p:cNvSpPr>
                  <a:spLocks noChangeShapeType="1"/>
                </p:cNvSpPr>
                <p:nvPr/>
              </p:nvSpPr>
              <p:spPr bwMode="auto">
                <a:xfrm>
                  <a:off x="2946" y="2472"/>
                  <a:ext cx="0" cy="84"/>
                </a:xfrm>
                <a:prstGeom prst="line">
                  <a:avLst/>
                </a:prstGeom>
                <a:noFill/>
                <a:ln w="9525">
                  <a:solidFill>
                    <a:schemeClr val="tx1"/>
                  </a:solidFill>
                  <a:round/>
                  <a:headEnd/>
                  <a:tailEnd/>
                </a:ln>
              </p:spPr>
              <p:txBody>
                <a:bodyPr wrap="none" anchor="ctr"/>
                <a:lstStyle/>
                <a:p>
                  <a:endParaRPr lang="en-US"/>
                </a:p>
              </p:txBody>
            </p:sp>
            <p:sp>
              <p:nvSpPr>
                <p:cNvPr id="32" name="Line 54"/>
                <p:cNvSpPr>
                  <a:spLocks noChangeShapeType="1"/>
                </p:cNvSpPr>
                <p:nvPr/>
              </p:nvSpPr>
              <p:spPr bwMode="auto">
                <a:xfrm>
                  <a:off x="3201" y="2472"/>
                  <a:ext cx="0" cy="84"/>
                </a:xfrm>
                <a:prstGeom prst="line">
                  <a:avLst/>
                </a:prstGeom>
                <a:noFill/>
                <a:ln w="9525">
                  <a:solidFill>
                    <a:schemeClr val="tx1"/>
                  </a:solidFill>
                  <a:round/>
                  <a:headEnd/>
                  <a:tailEnd/>
                </a:ln>
              </p:spPr>
              <p:txBody>
                <a:bodyPr wrap="none" anchor="ctr"/>
                <a:lstStyle/>
                <a:p>
                  <a:endParaRPr lang="en-US"/>
                </a:p>
              </p:txBody>
            </p:sp>
            <p:sp>
              <p:nvSpPr>
                <p:cNvPr id="33" name="Line 55"/>
                <p:cNvSpPr>
                  <a:spLocks noChangeShapeType="1"/>
                </p:cNvSpPr>
                <p:nvPr/>
              </p:nvSpPr>
              <p:spPr bwMode="auto">
                <a:xfrm>
                  <a:off x="3456" y="2472"/>
                  <a:ext cx="0" cy="84"/>
                </a:xfrm>
                <a:prstGeom prst="line">
                  <a:avLst/>
                </a:prstGeom>
                <a:noFill/>
                <a:ln w="9525">
                  <a:solidFill>
                    <a:schemeClr val="tx1"/>
                  </a:solidFill>
                  <a:round/>
                  <a:headEnd/>
                  <a:tailEnd/>
                </a:ln>
              </p:spPr>
              <p:txBody>
                <a:bodyPr wrap="none" anchor="ctr"/>
                <a:lstStyle/>
                <a:p>
                  <a:endParaRPr lang="en-US"/>
                </a:p>
              </p:txBody>
            </p:sp>
            <p:sp>
              <p:nvSpPr>
                <p:cNvPr id="34" name="Line 56"/>
                <p:cNvSpPr>
                  <a:spLocks noChangeShapeType="1"/>
                </p:cNvSpPr>
                <p:nvPr/>
              </p:nvSpPr>
              <p:spPr bwMode="auto">
                <a:xfrm>
                  <a:off x="3711" y="2472"/>
                  <a:ext cx="0" cy="84"/>
                </a:xfrm>
                <a:prstGeom prst="line">
                  <a:avLst/>
                </a:prstGeom>
                <a:noFill/>
                <a:ln w="9525">
                  <a:solidFill>
                    <a:schemeClr val="tx1"/>
                  </a:solidFill>
                  <a:round/>
                  <a:headEnd/>
                  <a:tailEnd/>
                </a:ln>
              </p:spPr>
              <p:txBody>
                <a:bodyPr wrap="none" anchor="ctr"/>
                <a:lstStyle/>
                <a:p>
                  <a:endParaRPr lang="en-US"/>
                </a:p>
              </p:txBody>
            </p:sp>
          </p:grpSp>
          <p:sp>
            <p:nvSpPr>
              <p:cNvPr id="24" name="Line 57"/>
              <p:cNvSpPr>
                <a:spLocks noChangeShapeType="1"/>
              </p:cNvSpPr>
              <p:nvPr/>
            </p:nvSpPr>
            <p:spPr bwMode="auto">
              <a:xfrm flipH="1">
                <a:off x="3141" y="1469"/>
                <a:ext cx="96" cy="0"/>
              </a:xfrm>
              <a:prstGeom prst="line">
                <a:avLst/>
              </a:prstGeom>
              <a:noFill/>
              <a:ln w="9525">
                <a:solidFill>
                  <a:schemeClr val="tx1"/>
                </a:solidFill>
                <a:round/>
                <a:headEnd/>
                <a:tailEnd/>
              </a:ln>
            </p:spPr>
            <p:txBody>
              <a:bodyPr wrap="none" anchor="ctr"/>
              <a:lstStyle/>
              <a:p>
                <a:endParaRPr lang="en-US"/>
              </a:p>
            </p:txBody>
          </p:sp>
          <p:sp>
            <p:nvSpPr>
              <p:cNvPr id="25" name="Line 58"/>
              <p:cNvSpPr>
                <a:spLocks noChangeShapeType="1"/>
              </p:cNvSpPr>
              <p:nvPr/>
            </p:nvSpPr>
            <p:spPr bwMode="auto">
              <a:xfrm flipH="1">
                <a:off x="3498" y="1472"/>
                <a:ext cx="96" cy="0"/>
              </a:xfrm>
              <a:prstGeom prst="line">
                <a:avLst/>
              </a:prstGeom>
              <a:noFill/>
              <a:ln w="9525">
                <a:solidFill>
                  <a:schemeClr val="tx1"/>
                </a:solidFill>
                <a:round/>
                <a:headEnd/>
                <a:tailEnd/>
              </a:ln>
            </p:spPr>
            <p:txBody>
              <a:bodyPr wrap="none" anchor="ctr"/>
              <a:lstStyle/>
              <a:p>
                <a:endParaRPr lang="en-US"/>
              </a:p>
            </p:txBody>
          </p:sp>
        </p:grpSp>
        <p:grpSp>
          <p:nvGrpSpPr>
            <p:cNvPr id="8" name="Group 59"/>
            <p:cNvGrpSpPr>
              <a:grpSpLocks/>
            </p:cNvGrpSpPr>
            <p:nvPr/>
          </p:nvGrpSpPr>
          <p:grpSpPr bwMode="auto">
            <a:xfrm rot="5400000" flipH="1">
              <a:off x="2643" y="848"/>
              <a:ext cx="453" cy="59"/>
              <a:chOff x="3141" y="1413"/>
              <a:chExt cx="453" cy="59"/>
            </a:xfrm>
          </p:grpSpPr>
          <p:grpSp>
            <p:nvGrpSpPr>
              <p:cNvPr id="11" name="Group 60"/>
              <p:cNvGrpSpPr>
                <a:grpSpLocks/>
              </p:cNvGrpSpPr>
              <p:nvPr/>
            </p:nvGrpSpPr>
            <p:grpSpPr bwMode="auto">
              <a:xfrm>
                <a:off x="3235" y="1413"/>
                <a:ext cx="268" cy="59"/>
                <a:chOff x="2689" y="2353"/>
                <a:chExt cx="1022" cy="203"/>
              </a:xfrm>
            </p:grpSpPr>
            <p:sp>
              <p:nvSpPr>
                <p:cNvPr id="14" name="Arc 61"/>
                <p:cNvSpPr>
                  <a:spLocks/>
                </p:cNvSpPr>
                <p:nvPr/>
              </p:nvSpPr>
              <p:spPr bwMode="auto">
                <a:xfrm rot="16200000" flipV="1">
                  <a:off x="2752" y="2296"/>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15" name="Arc 62"/>
                <p:cNvSpPr>
                  <a:spLocks/>
                </p:cNvSpPr>
                <p:nvPr/>
              </p:nvSpPr>
              <p:spPr bwMode="auto">
                <a:xfrm rot="16200000" flipV="1">
                  <a:off x="3007" y="2296"/>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16" name="Arc 63"/>
                <p:cNvSpPr>
                  <a:spLocks/>
                </p:cNvSpPr>
                <p:nvPr/>
              </p:nvSpPr>
              <p:spPr bwMode="auto">
                <a:xfrm rot="16200000" flipV="1">
                  <a:off x="3262" y="2293"/>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17" name="Arc 64"/>
                <p:cNvSpPr>
                  <a:spLocks/>
                </p:cNvSpPr>
                <p:nvPr/>
              </p:nvSpPr>
              <p:spPr bwMode="auto">
                <a:xfrm rot="16200000" flipV="1">
                  <a:off x="3517" y="2290"/>
                  <a:ext cx="130" cy="256"/>
                </a:xfrm>
                <a:custGeom>
                  <a:avLst/>
                  <a:gdLst>
                    <a:gd name="T0" fmla="*/ 0 w 22022"/>
                    <a:gd name="T1" fmla="*/ 0 h 43200"/>
                    <a:gd name="T2" fmla="*/ 0 w 22022"/>
                    <a:gd name="T3" fmla="*/ 2 h 43200"/>
                    <a:gd name="T4" fmla="*/ 0 w 22022"/>
                    <a:gd name="T5" fmla="*/ 1 h 43200"/>
                    <a:gd name="T6" fmla="*/ 0 60000 65536"/>
                    <a:gd name="T7" fmla="*/ 0 60000 65536"/>
                    <a:gd name="T8" fmla="*/ 0 60000 65536"/>
                    <a:gd name="T9" fmla="*/ 0 w 22022"/>
                    <a:gd name="T10" fmla="*/ 0 h 43200"/>
                    <a:gd name="T11" fmla="*/ 22022 w 22022"/>
                    <a:gd name="T12" fmla="*/ 43200 h 43200"/>
                  </a:gdLst>
                  <a:ahLst/>
                  <a:cxnLst>
                    <a:cxn ang="T6">
                      <a:pos x="T0" y="T1"/>
                    </a:cxn>
                    <a:cxn ang="T7">
                      <a:pos x="T2" y="T3"/>
                    </a:cxn>
                    <a:cxn ang="T8">
                      <a:pos x="T4" y="T5"/>
                    </a:cxn>
                  </a:cxnLst>
                  <a:rect l="T9" t="T10" r="T11" b="T12"/>
                  <a:pathLst>
                    <a:path w="22022" h="43200" fill="none" extrusionOk="0">
                      <a:moveTo>
                        <a:pt x="421" y="0"/>
                      </a:moveTo>
                      <a:cubicBezTo>
                        <a:pt x="12351" y="0"/>
                        <a:pt x="22022" y="9670"/>
                        <a:pt x="22022" y="21600"/>
                      </a:cubicBezTo>
                      <a:cubicBezTo>
                        <a:pt x="22022" y="33529"/>
                        <a:pt x="12351" y="43200"/>
                        <a:pt x="422" y="43200"/>
                      </a:cubicBezTo>
                      <a:cubicBezTo>
                        <a:pt x="281" y="43200"/>
                        <a:pt x="140" y="43198"/>
                        <a:pt x="0" y="43195"/>
                      </a:cubicBezTo>
                    </a:path>
                    <a:path w="22022" h="43200" stroke="0" extrusionOk="0">
                      <a:moveTo>
                        <a:pt x="421" y="0"/>
                      </a:moveTo>
                      <a:cubicBezTo>
                        <a:pt x="12351" y="0"/>
                        <a:pt x="22022" y="9670"/>
                        <a:pt x="22022" y="21600"/>
                      </a:cubicBezTo>
                      <a:cubicBezTo>
                        <a:pt x="22022" y="33529"/>
                        <a:pt x="12351" y="43200"/>
                        <a:pt x="422" y="43200"/>
                      </a:cubicBezTo>
                      <a:cubicBezTo>
                        <a:pt x="281" y="43200"/>
                        <a:pt x="140" y="43198"/>
                        <a:pt x="0" y="43195"/>
                      </a:cubicBezTo>
                      <a:lnTo>
                        <a:pt x="422" y="21600"/>
                      </a:lnTo>
                      <a:close/>
                    </a:path>
                  </a:pathLst>
                </a:custGeom>
                <a:noFill/>
                <a:ln w="9525">
                  <a:solidFill>
                    <a:schemeClr val="tx1"/>
                  </a:solidFill>
                  <a:round/>
                  <a:headEnd/>
                  <a:tailEnd/>
                </a:ln>
              </p:spPr>
              <p:txBody>
                <a:bodyPr wrap="none" anchor="ctr"/>
                <a:lstStyle/>
                <a:p>
                  <a:endParaRPr lang="en-US"/>
                </a:p>
              </p:txBody>
            </p:sp>
            <p:sp>
              <p:nvSpPr>
                <p:cNvPr id="18" name="Line 65"/>
                <p:cNvSpPr>
                  <a:spLocks noChangeShapeType="1"/>
                </p:cNvSpPr>
                <p:nvPr/>
              </p:nvSpPr>
              <p:spPr bwMode="auto">
                <a:xfrm>
                  <a:off x="2691" y="2472"/>
                  <a:ext cx="0" cy="84"/>
                </a:xfrm>
                <a:prstGeom prst="line">
                  <a:avLst/>
                </a:prstGeom>
                <a:noFill/>
                <a:ln w="9525">
                  <a:solidFill>
                    <a:schemeClr val="tx1"/>
                  </a:solidFill>
                  <a:round/>
                  <a:headEnd/>
                  <a:tailEnd/>
                </a:ln>
              </p:spPr>
              <p:txBody>
                <a:bodyPr wrap="none" anchor="ctr"/>
                <a:lstStyle/>
                <a:p>
                  <a:endParaRPr lang="en-US"/>
                </a:p>
              </p:txBody>
            </p:sp>
            <p:sp>
              <p:nvSpPr>
                <p:cNvPr id="19" name="Line 66"/>
                <p:cNvSpPr>
                  <a:spLocks noChangeShapeType="1"/>
                </p:cNvSpPr>
                <p:nvPr/>
              </p:nvSpPr>
              <p:spPr bwMode="auto">
                <a:xfrm>
                  <a:off x="2946" y="2472"/>
                  <a:ext cx="0" cy="84"/>
                </a:xfrm>
                <a:prstGeom prst="line">
                  <a:avLst/>
                </a:prstGeom>
                <a:noFill/>
                <a:ln w="9525">
                  <a:solidFill>
                    <a:schemeClr val="tx1"/>
                  </a:solidFill>
                  <a:round/>
                  <a:headEnd/>
                  <a:tailEnd/>
                </a:ln>
              </p:spPr>
              <p:txBody>
                <a:bodyPr wrap="none" anchor="ctr"/>
                <a:lstStyle/>
                <a:p>
                  <a:endParaRPr lang="en-US"/>
                </a:p>
              </p:txBody>
            </p:sp>
            <p:sp>
              <p:nvSpPr>
                <p:cNvPr id="20" name="Line 67"/>
                <p:cNvSpPr>
                  <a:spLocks noChangeShapeType="1"/>
                </p:cNvSpPr>
                <p:nvPr/>
              </p:nvSpPr>
              <p:spPr bwMode="auto">
                <a:xfrm>
                  <a:off x="3201" y="2472"/>
                  <a:ext cx="0" cy="84"/>
                </a:xfrm>
                <a:prstGeom prst="line">
                  <a:avLst/>
                </a:prstGeom>
                <a:noFill/>
                <a:ln w="9525">
                  <a:solidFill>
                    <a:schemeClr val="tx1"/>
                  </a:solidFill>
                  <a:round/>
                  <a:headEnd/>
                  <a:tailEnd/>
                </a:ln>
              </p:spPr>
              <p:txBody>
                <a:bodyPr wrap="none" anchor="ctr"/>
                <a:lstStyle/>
                <a:p>
                  <a:endParaRPr lang="en-US"/>
                </a:p>
              </p:txBody>
            </p:sp>
            <p:sp>
              <p:nvSpPr>
                <p:cNvPr id="21" name="Line 68"/>
                <p:cNvSpPr>
                  <a:spLocks noChangeShapeType="1"/>
                </p:cNvSpPr>
                <p:nvPr/>
              </p:nvSpPr>
              <p:spPr bwMode="auto">
                <a:xfrm>
                  <a:off x="3456" y="2472"/>
                  <a:ext cx="0" cy="84"/>
                </a:xfrm>
                <a:prstGeom prst="line">
                  <a:avLst/>
                </a:prstGeom>
                <a:noFill/>
                <a:ln w="9525">
                  <a:solidFill>
                    <a:schemeClr val="tx1"/>
                  </a:solidFill>
                  <a:round/>
                  <a:headEnd/>
                  <a:tailEnd/>
                </a:ln>
              </p:spPr>
              <p:txBody>
                <a:bodyPr wrap="none" anchor="ctr"/>
                <a:lstStyle/>
                <a:p>
                  <a:endParaRPr lang="en-US"/>
                </a:p>
              </p:txBody>
            </p:sp>
            <p:sp>
              <p:nvSpPr>
                <p:cNvPr id="22" name="Line 69"/>
                <p:cNvSpPr>
                  <a:spLocks noChangeShapeType="1"/>
                </p:cNvSpPr>
                <p:nvPr/>
              </p:nvSpPr>
              <p:spPr bwMode="auto">
                <a:xfrm>
                  <a:off x="3711" y="2472"/>
                  <a:ext cx="0" cy="84"/>
                </a:xfrm>
                <a:prstGeom prst="line">
                  <a:avLst/>
                </a:prstGeom>
                <a:noFill/>
                <a:ln w="9525">
                  <a:solidFill>
                    <a:schemeClr val="tx1"/>
                  </a:solidFill>
                  <a:round/>
                  <a:headEnd/>
                  <a:tailEnd/>
                </a:ln>
              </p:spPr>
              <p:txBody>
                <a:bodyPr wrap="none" anchor="ctr"/>
                <a:lstStyle/>
                <a:p>
                  <a:endParaRPr lang="en-US"/>
                </a:p>
              </p:txBody>
            </p:sp>
          </p:grpSp>
          <p:sp>
            <p:nvSpPr>
              <p:cNvPr id="12" name="Line 70"/>
              <p:cNvSpPr>
                <a:spLocks noChangeShapeType="1"/>
              </p:cNvSpPr>
              <p:nvPr/>
            </p:nvSpPr>
            <p:spPr bwMode="auto">
              <a:xfrm flipH="1">
                <a:off x="3141" y="1469"/>
                <a:ext cx="96" cy="0"/>
              </a:xfrm>
              <a:prstGeom prst="line">
                <a:avLst/>
              </a:prstGeom>
              <a:noFill/>
              <a:ln w="9525">
                <a:solidFill>
                  <a:schemeClr val="tx1"/>
                </a:solidFill>
                <a:round/>
                <a:headEnd/>
                <a:tailEnd/>
              </a:ln>
            </p:spPr>
            <p:txBody>
              <a:bodyPr wrap="none" anchor="ctr"/>
              <a:lstStyle/>
              <a:p>
                <a:endParaRPr lang="en-US"/>
              </a:p>
            </p:txBody>
          </p:sp>
          <p:sp>
            <p:nvSpPr>
              <p:cNvPr id="13" name="Line 71"/>
              <p:cNvSpPr>
                <a:spLocks noChangeShapeType="1"/>
              </p:cNvSpPr>
              <p:nvPr/>
            </p:nvSpPr>
            <p:spPr bwMode="auto">
              <a:xfrm flipH="1">
                <a:off x="3498" y="1472"/>
                <a:ext cx="96" cy="0"/>
              </a:xfrm>
              <a:prstGeom prst="line">
                <a:avLst/>
              </a:prstGeom>
              <a:noFill/>
              <a:ln w="9525">
                <a:solidFill>
                  <a:schemeClr val="tx1"/>
                </a:solidFill>
                <a:round/>
                <a:headEnd/>
                <a:tailEnd/>
              </a:ln>
            </p:spPr>
            <p:txBody>
              <a:bodyPr wrap="none" anchor="ctr"/>
              <a:lstStyle/>
              <a:p>
                <a:endParaRPr lang="en-US"/>
              </a:p>
            </p:txBody>
          </p:sp>
        </p:grpSp>
        <p:sp>
          <p:nvSpPr>
            <p:cNvPr id="9" name="Line 72"/>
            <p:cNvSpPr>
              <a:spLocks noChangeShapeType="1"/>
            </p:cNvSpPr>
            <p:nvPr/>
          </p:nvSpPr>
          <p:spPr bwMode="auto">
            <a:xfrm>
              <a:off x="3009" y="740"/>
              <a:ext cx="0" cy="274"/>
            </a:xfrm>
            <a:prstGeom prst="line">
              <a:avLst/>
            </a:prstGeom>
            <a:noFill/>
            <a:ln w="9525">
              <a:solidFill>
                <a:schemeClr val="tx1"/>
              </a:solidFill>
              <a:round/>
              <a:headEnd/>
              <a:tailEnd/>
            </a:ln>
          </p:spPr>
          <p:txBody>
            <a:bodyPr wrap="none" anchor="ctr"/>
            <a:lstStyle/>
            <a:p>
              <a:endParaRPr lang="en-US"/>
            </a:p>
          </p:txBody>
        </p:sp>
        <p:sp>
          <p:nvSpPr>
            <p:cNvPr id="10" name="Line 73"/>
            <p:cNvSpPr>
              <a:spLocks noChangeShapeType="1"/>
            </p:cNvSpPr>
            <p:nvPr/>
          </p:nvSpPr>
          <p:spPr bwMode="auto">
            <a:xfrm>
              <a:off x="2953" y="740"/>
              <a:ext cx="0" cy="274"/>
            </a:xfrm>
            <a:prstGeom prst="line">
              <a:avLst/>
            </a:prstGeom>
            <a:noFill/>
            <a:ln w="9525">
              <a:solidFill>
                <a:schemeClr val="tx1"/>
              </a:solidFill>
              <a:round/>
              <a:headEnd/>
              <a:tailEnd/>
            </a:ln>
          </p:spPr>
          <p:txBody>
            <a:bodyPr wrap="none" anchor="ctr"/>
            <a:lstStyle/>
            <a:p>
              <a:endParaRPr lang="en-US"/>
            </a:p>
          </p:txBody>
        </p:sp>
      </p:grpSp>
      <p:sp>
        <p:nvSpPr>
          <p:cNvPr id="36" name="Rectangle 35"/>
          <p:cNvSpPr/>
          <p:nvPr/>
        </p:nvSpPr>
        <p:spPr>
          <a:xfrm>
            <a:off x="6271854" y="4914900"/>
            <a:ext cx="782587" cy="461665"/>
          </a:xfrm>
          <a:prstGeom prst="rect">
            <a:avLst/>
          </a:prstGeom>
        </p:spPr>
        <p:txBody>
          <a:bodyPr wrap="none">
            <a:spAutoFit/>
          </a:bodyPr>
          <a:lstStyle/>
          <a:p>
            <a:r>
              <a:rPr lang="en-US" dirty="0" smtClean="0"/>
              <a:t>Core</a:t>
            </a:r>
            <a:endParaRPr lang="en-US" dirty="0"/>
          </a:p>
        </p:txBody>
      </p:sp>
      <p:cxnSp>
        <p:nvCxnSpPr>
          <p:cNvPr id="37" name="Straight Arrow Connector 36"/>
          <p:cNvCxnSpPr>
            <a:stCxn id="36" idx="0"/>
          </p:cNvCxnSpPr>
          <p:nvPr/>
        </p:nvCxnSpPr>
        <p:spPr>
          <a:xfrm flipH="1" flipV="1">
            <a:off x="6657975" y="4562475"/>
            <a:ext cx="5173" cy="352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Gain</a:t>
            </a:r>
          </a:p>
          <a:p>
            <a:r>
              <a:rPr lang="en-US" smtClean="0"/>
              <a:t>B. Forward resistance</a:t>
            </a:r>
          </a:p>
          <a:p>
            <a:r>
              <a:rPr lang="en-US" smtClean="0"/>
              <a:t>C. Forward voltage drop</a:t>
            </a:r>
          </a:p>
          <a:p>
            <a:r>
              <a:rPr lang="en-US" smtClean="0"/>
              <a:t>D. On resistance</a:t>
            </a:r>
          </a:p>
          <a:p>
            <a:pPr lvl="1"/>
            <a:r>
              <a:rPr lang="en-US" smtClean="0"/>
              <a:t> T6B12 HRLM (3-11)</a:t>
            </a:r>
          </a:p>
        </p:txBody>
      </p:sp>
      <p:sp>
        <p:nvSpPr>
          <p:cNvPr id="870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term that describes a transistor's ability to amplify a signal?</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Electrical depictions</a:t>
            </a:r>
          </a:p>
          <a:p>
            <a:r>
              <a:rPr lang="en-US" smtClean="0"/>
              <a:t>B. Grey sketch</a:t>
            </a:r>
          </a:p>
          <a:p>
            <a:r>
              <a:rPr lang="en-US" smtClean="0"/>
              <a:t>C. Schematic symbols</a:t>
            </a:r>
          </a:p>
          <a:p>
            <a:r>
              <a:rPr lang="en-US" smtClean="0"/>
              <a:t>D. Component callouts</a:t>
            </a:r>
          </a:p>
          <a:p>
            <a:pPr lvl="1"/>
            <a:r>
              <a:rPr lang="en-US" smtClean="0"/>
              <a:t> T6C01 HRLM (3-13)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name for standardized representations of components in an electrical wiring diagram?</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Electrical depictions</a:t>
            </a:r>
          </a:p>
          <a:p>
            <a:r>
              <a:rPr lang="en-US" smtClean="0"/>
              <a:t>B. Grey sketch</a:t>
            </a:r>
          </a:p>
          <a:p>
            <a:r>
              <a:rPr lang="en-US" b="1" smtClean="0"/>
              <a:t>C. Schematic symbols</a:t>
            </a:r>
          </a:p>
          <a:p>
            <a:r>
              <a:rPr lang="en-US" smtClean="0"/>
              <a:t>D. Component callouts</a:t>
            </a:r>
          </a:p>
          <a:p>
            <a:pPr lvl="1"/>
            <a:r>
              <a:rPr lang="en-US" smtClean="0"/>
              <a:t> T6C01 HRLM (3-13)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name for standardized representations of components in an electrical wiring diagram?</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Placeholder 2"/>
          <p:cNvSpPr>
            <a:spLocks noGrp="1"/>
          </p:cNvSpPr>
          <p:nvPr>
            <p:ph type="body" idx="1"/>
          </p:nvPr>
        </p:nvSpPr>
        <p:spPr bwMode="auto">
          <a:xfrm>
            <a:off x="457200" y="1295400"/>
            <a:ext cx="8229600" cy="4830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Transistor</a:t>
            </a:r>
          </a:p>
          <a:p>
            <a:r>
              <a:rPr lang="en-US" smtClean="0"/>
              <a:t>C. Battery</a:t>
            </a:r>
          </a:p>
          <a:p>
            <a:r>
              <a:rPr lang="en-US" smtClean="0"/>
              <a:t>D. Connector</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r>
              <a:rPr lang="en-US" smtClean="0"/>
              <a:t> </a:t>
            </a:r>
          </a:p>
          <a:p>
            <a:pPr lvl="1"/>
            <a:r>
              <a:rPr lang="en-US" smtClean="0"/>
              <a:t>T6C02 HRLM (3-13)</a:t>
            </a:r>
          </a:p>
        </p:txBody>
      </p:sp>
      <p:sp>
        <p:nvSpPr>
          <p:cNvPr id="901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1 in figure T1?</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90116" name="Picture 4" descr="T1.jpg"/>
          <p:cNvPicPr>
            <a:picLocks noChangeAspect="1"/>
          </p:cNvPicPr>
          <p:nvPr/>
        </p:nvPicPr>
        <p:blipFill>
          <a:blip r:embed="rId2" cstate="print"/>
          <a:srcRect l="18916" t="20004" r="18962" b="14049"/>
          <a:stretch>
            <a:fillRect/>
          </a:stretch>
        </p:blipFill>
        <p:spPr bwMode="auto">
          <a:xfrm>
            <a:off x="2743200" y="1295400"/>
            <a:ext cx="5932488" cy="4164013"/>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Placeholder 2"/>
          <p:cNvSpPr>
            <a:spLocks noGrp="1"/>
          </p:cNvSpPr>
          <p:nvPr>
            <p:ph type="body" idx="1"/>
          </p:nvPr>
        </p:nvSpPr>
        <p:spPr bwMode="auto">
          <a:xfrm>
            <a:off x="457200" y="1295400"/>
            <a:ext cx="8229600" cy="48307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Resistor</a:t>
            </a:r>
          </a:p>
          <a:p>
            <a:r>
              <a:rPr lang="en-US" smtClean="0"/>
              <a:t>B. Transistor</a:t>
            </a:r>
          </a:p>
          <a:p>
            <a:r>
              <a:rPr lang="en-US" smtClean="0"/>
              <a:t>C. Battery</a:t>
            </a:r>
          </a:p>
          <a:p>
            <a:r>
              <a:rPr lang="en-US" smtClean="0"/>
              <a:t>D. Connector</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r>
              <a:rPr lang="en-US" smtClean="0"/>
              <a:t> T6C02 HRLM (3-13)</a:t>
            </a:r>
          </a:p>
        </p:txBody>
      </p:sp>
      <p:sp>
        <p:nvSpPr>
          <p:cNvPr id="911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1 in figure T1?</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91140" name="Picture 8" descr="T1.jpg"/>
          <p:cNvPicPr>
            <a:picLocks noChangeAspect="1"/>
          </p:cNvPicPr>
          <p:nvPr/>
        </p:nvPicPr>
        <p:blipFill>
          <a:blip r:embed="rId2" cstate="print"/>
          <a:srcRect l="18916" t="20004" r="18962" b="14049"/>
          <a:stretch>
            <a:fillRect/>
          </a:stretch>
        </p:blipFill>
        <p:spPr bwMode="auto">
          <a:xfrm>
            <a:off x="2743200" y="1295400"/>
            <a:ext cx="5932488" cy="4164013"/>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Placeholder 2"/>
          <p:cNvSpPr>
            <a:spLocks noGrp="1"/>
          </p:cNvSpPr>
          <p:nvPr>
            <p:ph type="body" idx="1"/>
          </p:nvPr>
        </p:nvSpPr>
        <p:spPr bwMode="auto">
          <a:xfrm>
            <a:off x="457200" y="1295400"/>
            <a:ext cx="8229600" cy="4830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Transistor</a:t>
            </a:r>
          </a:p>
          <a:p>
            <a:r>
              <a:rPr lang="en-US" smtClean="0"/>
              <a:t>C. Indicator lamp</a:t>
            </a:r>
          </a:p>
          <a:p>
            <a:r>
              <a:rPr lang="en-US" smtClean="0"/>
              <a:t>D. Connector</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r>
              <a:rPr lang="en-US" smtClean="0"/>
              <a:t> T6C03 HRLM (3-13)</a:t>
            </a:r>
          </a:p>
        </p:txBody>
      </p:sp>
      <p:sp>
        <p:nvSpPr>
          <p:cNvPr id="921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2 in figure T1?</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92164" name="Picture 7" descr="T1.jpg"/>
          <p:cNvPicPr>
            <a:picLocks noChangeAspect="1"/>
          </p:cNvPicPr>
          <p:nvPr/>
        </p:nvPicPr>
        <p:blipFill>
          <a:blip r:embed="rId2" cstate="print"/>
          <a:srcRect l="19574" t="20699" r="22110" b="13354"/>
          <a:stretch>
            <a:fillRect/>
          </a:stretch>
        </p:blipFill>
        <p:spPr bwMode="auto">
          <a:xfrm>
            <a:off x="3124200" y="1295400"/>
            <a:ext cx="5568950" cy="4164013"/>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Placeholder 2"/>
          <p:cNvSpPr>
            <a:spLocks noGrp="1"/>
          </p:cNvSpPr>
          <p:nvPr>
            <p:ph type="body" idx="1"/>
          </p:nvPr>
        </p:nvSpPr>
        <p:spPr bwMode="auto">
          <a:xfrm>
            <a:off x="457200" y="1295400"/>
            <a:ext cx="8229600" cy="4830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b="1" smtClean="0"/>
              <a:t>B. Transistor</a:t>
            </a:r>
          </a:p>
          <a:p>
            <a:r>
              <a:rPr lang="en-US" smtClean="0"/>
              <a:t>C. Indicator lamp</a:t>
            </a:r>
          </a:p>
          <a:p>
            <a:r>
              <a:rPr lang="en-US" smtClean="0"/>
              <a:t>D. Connector</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r>
              <a:rPr lang="en-US" smtClean="0"/>
              <a:t> T6C03 HRLM (3-13)</a:t>
            </a:r>
          </a:p>
        </p:txBody>
      </p:sp>
      <p:sp>
        <p:nvSpPr>
          <p:cNvPr id="931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2 in figure T1?</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93188" name="Picture 9" descr="T1.jpg"/>
          <p:cNvPicPr>
            <a:picLocks noChangeAspect="1"/>
          </p:cNvPicPr>
          <p:nvPr/>
        </p:nvPicPr>
        <p:blipFill>
          <a:blip r:embed="rId2" cstate="print"/>
          <a:srcRect l="19574" t="20699" r="22110" b="13354"/>
          <a:stretch>
            <a:fillRect/>
          </a:stretch>
        </p:blipFill>
        <p:spPr bwMode="auto">
          <a:xfrm>
            <a:off x="3124200" y="1295400"/>
            <a:ext cx="5568950" cy="4164013"/>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Placeholder 2"/>
          <p:cNvSpPr>
            <a:spLocks noGrp="1"/>
          </p:cNvSpPr>
          <p:nvPr>
            <p:ph type="body" idx="1"/>
          </p:nvPr>
        </p:nvSpPr>
        <p:spPr bwMode="auto">
          <a:xfrm>
            <a:off x="457200" y="1295400"/>
            <a:ext cx="8229600" cy="4830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Transistor</a:t>
            </a:r>
          </a:p>
          <a:p>
            <a:r>
              <a:rPr lang="en-US" smtClean="0"/>
              <a:t>C. Lamp</a:t>
            </a:r>
          </a:p>
          <a:p>
            <a:r>
              <a:rPr lang="en-US" smtClean="0"/>
              <a:t>D. Ground symbol</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r>
              <a:rPr lang="en-US" smtClean="0"/>
              <a:t> T6C04 HRLM (3-13)</a:t>
            </a:r>
          </a:p>
        </p:txBody>
      </p:sp>
      <p:sp>
        <p:nvSpPr>
          <p:cNvPr id="942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3 in figure T1?</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94212" name="Picture 8" descr="T1.jpg"/>
          <p:cNvPicPr>
            <a:picLocks noChangeAspect="1"/>
          </p:cNvPicPr>
          <p:nvPr/>
        </p:nvPicPr>
        <p:blipFill>
          <a:blip r:embed="rId2" cstate="print"/>
          <a:srcRect l="19574" t="20699" r="22110" b="13354"/>
          <a:stretch>
            <a:fillRect/>
          </a:stretch>
        </p:blipFill>
        <p:spPr bwMode="auto">
          <a:xfrm>
            <a:off x="3124200" y="1295400"/>
            <a:ext cx="5568950" cy="4164013"/>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Placeholder 2"/>
          <p:cNvSpPr>
            <a:spLocks noGrp="1"/>
          </p:cNvSpPr>
          <p:nvPr>
            <p:ph type="body" idx="1"/>
          </p:nvPr>
        </p:nvSpPr>
        <p:spPr bwMode="auto">
          <a:xfrm>
            <a:off x="457200" y="1295400"/>
            <a:ext cx="8229600" cy="4830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Transistor</a:t>
            </a:r>
          </a:p>
          <a:p>
            <a:r>
              <a:rPr lang="en-US" b="1" smtClean="0"/>
              <a:t>C. Lamp</a:t>
            </a:r>
          </a:p>
          <a:p>
            <a:r>
              <a:rPr lang="en-US" smtClean="0"/>
              <a:t>D. Ground symbol</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r>
              <a:rPr lang="en-US" smtClean="0"/>
              <a:t> T6C04 HRLM (3-13)</a:t>
            </a:r>
          </a:p>
        </p:txBody>
      </p:sp>
      <p:sp>
        <p:nvSpPr>
          <p:cNvPr id="952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3 in figure T1?</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95236" name="Picture 7" descr="T1.jpg"/>
          <p:cNvPicPr>
            <a:picLocks noChangeAspect="1"/>
          </p:cNvPicPr>
          <p:nvPr/>
        </p:nvPicPr>
        <p:blipFill>
          <a:blip r:embed="rId2" cstate="print"/>
          <a:srcRect l="19574" t="20699" r="22110" b="13354"/>
          <a:stretch>
            <a:fillRect/>
          </a:stretch>
        </p:blipFill>
        <p:spPr bwMode="auto">
          <a:xfrm>
            <a:off x="3124200" y="1295400"/>
            <a:ext cx="5568950" cy="4164013"/>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Placeholder 2"/>
          <p:cNvSpPr>
            <a:spLocks noGrp="1"/>
          </p:cNvSpPr>
          <p:nvPr>
            <p:ph type="body" idx="1"/>
          </p:nvPr>
        </p:nvSpPr>
        <p:spPr bwMode="auto">
          <a:xfrm>
            <a:off x="457200" y="1295400"/>
            <a:ext cx="8229600" cy="4830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Transistor</a:t>
            </a:r>
          </a:p>
          <a:p>
            <a:r>
              <a:rPr lang="en-US" smtClean="0"/>
              <a:t>C. Battery</a:t>
            </a:r>
          </a:p>
          <a:p>
            <a:r>
              <a:rPr lang="en-US" smtClean="0"/>
              <a:t>D. Ground symbol</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r>
              <a:rPr lang="en-US" smtClean="0"/>
              <a:t> T6C05 HRLM (3-13)</a:t>
            </a:r>
          </a:p>
        </p:txBody>
      </p:sp>
      <p:sp>
        <p:nvSpPr>
          <p:cNvPr id="962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4 in figure T1?</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96260" name="Picture 7" descr="T1.jpg"/>
          <p:cNvPicPr>
            <a:picLocks noChangeAspect="1"/>
          </p:cNvPicPr>
          <p:nvPr/>
        </p:nvPicPr>
        <p:blipFill>
          <a:blip r:embed="rId2" cstate="print"/>
          <a:srcRect l="19574" t="20699" r="22110" b="13354"/>
          <a:stretch>
            <a:fillRect/>
          </a:stretch>
        </p:blipFill>
        <p:spPr bwMode="auto">
          <a:xfrm>
            <a:off x="3124200" y="1295400"/>
            <a:ext cx="5568950" cy="41640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Electrical Units</a:t>
            </a:r>
            <a:endParaRPr lang="en-US" sz="4400" dirty="0"/>
          </a:p>
        </p:txBody>
      </p:sp>
      <p:sp>
        <p:nvSpPr>
          <p:cNvPr id="3" name="Rectangle 5"/>
          <p:cNvSpPr>
            <a:spLocks noChangeArrowheads="1"/>
          </p:cNvSpPr>
          <p:nvPr/>
        </p:nvSpPr>
        <p:spPr bwMode="auto">
          <a:xfrm>
            <a:off x="685800" y="18288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Each type of component has a value measured in specific units:</a:t>
            </a:r>
          </a:p>
          <a:p>
            <a:pPr marL="800100" lvl="1" indent="-342900">
              <a:spcBef>
                <a:spcPct val="20000"/>
              </a:spcBef>
              <a:buFontTx/>
              <a:buChar char="•"/>
            </a:pPr>
            <a:r>
              <a:rPr lang="en-US" sz="3200" dirty="0" smtClean="0"/>
              <a:t>Resistors &gt; resistance &gt; ohms (</a:t>
            </a:r>
            <a:r>
              <a:rPr lang="el-GR" sz="3200" dirty="0" smtClean="0">
                <a:latin typeface="Times New Roman"/>
                <a:cs typeface="Times New Roman"/>
              </a:rPr>
              <a:t>Ω</a:t>
            </a:r>
            <a:r>
              <a:rPr lang="en-US" sz="3200" dirty="0" smtClean="0">
                <a:latin typeface="Times New Roman"/>
                <a:cs typeface="Times New Roman"/>
              </a:rPr>
              <a:t>)</a:t>
            </a:r>
          </a:p>
          <a:p>
            <a:pPr marL="800100" lvl="1" indent="-342900">
              <a:spcBef>
                <a:spcPct val="20000"/>
              </a:spcBef>
              <a:buFontTx/>
              <a:buChar char="•"/>
            </a:pPr>
            <a:r>
              <a:rPr lang="en-US" sz="3200" dirty="0" smtClean="0">
                <a:latin typeface="Times New Roman"/>
                <a:cs typeface="Times New Roman"/>
              </a:rPr>
              <a:t>Capacitors &gt; capacitance &gt; farads (F)</a:t>
            </a:r>
          </a:p>
          <a:p>
            <a:pPr marL="800100" lvl="1" indent="-342900">
              <a:spcBef>
                <a:spcPct val="20000"/>
              </a:spcBef>
              <a:buFontTx/>
              <a:buChar char="•"/>
            </a:pPr>
            <a:r>
              <a:rPr lang="en-US" sz="3200" dirty="0" smtClean="0">
                <a:latin typeface="Times New Roman"/>
                <a:cs typeface="Times New Roman"/>
              </a:rPr>
              <a:t>Inductors &gt; inductance &gt; henrys (H)</a:t>
            </a:r>
            <a:endParaRPr lang="en-US" sz="3200" dirty="0"/>
          </a:p>
        </p:txBody>
      </p:sp>
      <p:sp>
        <p:nvSpPr>
          <p:cNvPr id="5" name="Footer Placeholder 4"/>
          <p:cNvSpPr>
            <a:spLocks noGrp="1"/>
          </p:cNvSpPr>
          <p:nvPr>
            <p:ph type="ftr" sz="quarter" idx="10"/>
          </p:nvPr>
        </p:nvSpPr>
        <p:spPr/>
        <p:txBody>
          <a:bodyPr/>
          <a:lstStyle/>
          <a:p>
            <a:r>
              <a:rPr lang="en-US" smtClean="0"/>
              <a:t>2014 Technician License Course </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Placeholder 2"/>
          <p:cNvSpPr>
            <a:spLocks noGrp="1"/>
          </p:cNvSpPr>
          <p:nvPr>
            <p:ph type="body" idx="1"/>
          </p:nvPr>
        </p:nvSpPr>
        <p:spPr bwMode="auto">
          <a:xfrm>
            <a:off x="457200" y="1295400"/>
            <a:ext cx="8229600" cy="4830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Resistor</a:t>
            </a:r>
          </a:p>
          <a:p>
            <a:r>
              <a:rPr lang="en-US" smtClean="0"/>
              <a:t>B. Transistor</a:t>
            </a:r>
          </a:p>
          <a:p>
            <a:r>
              <a:rPr lang="en-US" b="1" smtClean="0"/>
              <a:t>C. Battery</a:t>
            </a:r>
          </a:p>
          <a:p>
            <a:r>
              <a:rPr lang="en-US" smtClean="0"/>
              <a:t>D. Ground symbol</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r>
              <a:rPr lang="en-US" smtClean="0"/>
              <a:t> T6C05 HRLM (3-13)</a:t>
            </a:r>
          </a:p>
        </p:txBody>
      </p:sp>
      <p:sp>
        <p:nvSpPr>
          <p:cNvPr id="972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4 in figure T1?</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97284" name="Picture 7" descr="T1.jpg"/>
          <p:cNvPicPr>
            <a:picLocks noChangeAspect="1"/>
          </p:cNvPicPr>
          <p:nvPr/>
        </p:nvPicPr>
        <p:blipFill>
          <a:blip r:embed="rId2" cstate="print"/>
          <a:srcRect l="19574" t="20699" r="22110" b="13354"/>
          <a:stretch>
            <a:fillRect/>
          </a:stretch>
        </p:blipFill>
        <p:spPr bwMode="auto">
          <a:xfrm>
            <a:off x="3124200" y="1295400"/>
            <a:ext cx="5568950" cy="4164013"/>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648201"/>
            <a:ext cx="8229600" cy="1219199"/>
          </a:xfrm>
        </p:spPr>
        <p:txBody>
          <a:bodyPr numCol="2"/>
          <a:lstStyle/>
          <a:p>
            <a:pPr>
              <a:defRPr/>
            </a:pPr>
            <a:r>
              <a:rPr lang="en-US" dirty="0" smtClean="0">
                <a:latin typeface="Arial"/>
                <a:ea typeface="ＭＳ Ｐゴシック" charset="0"/>
                <a:cs typeface="+mn-cs"/>
              </a:rPr>
              <a:t>		A. Resistor</a:t>
            </a:r>
            <a:r>
              <a:rPr lang="en-US" dirty="0">
                <a:latin typeface="Arial"/>
                <a:ea typeface="ＭＳ Ｐゴシック" charset="0"/>
                <a:cs typeface="+mn-cs"/>
              </a:rPr>
              <a:t>		</a:t>
            </a:r>
            <a:endParaRPr lang="en-US" dirty="0" smtClean="0">
              <a:latin typeface="Arial"/>
              <a:ea typeface="ＭＳ Ｐゴシック" charset="0"/>
              <a:cs typeface="+mn-cs"/>
            </a:endParaRPr>
          </a:p>
          <a:p>
            <a:pPr>
              <a:defRPr/>
            </a:pPr>
            <a:r>
              <a:rPr lang="en-US" dirty="0" smtClean="0">
                <a:latin typeface="Arial"/>
                <a:ea typeface="ＭＳ Ｐゴシック" charset="0"/>
                <a:cs typeface="+mn-cs"/>
              </a:rPr>
              <a:t>		B. Capacitor</a:t>
            </a:r>
          </a:p>
          <a:p>
            <a:pPr>
              <a:defRPr/>
            </a:pPr>
            <a:r>
              <a:rPr lang="en-US" dirty="0" smtClean="0">
                <a:latin typeface="Arial"/>
                <a:ea typeface="ＭＳ Ｐゴシック" charset="0"/>
                <a:cs typeface="+mn-cs"/>
              </a:rPr>
              <a:t>           C</a:t>
            </a:r>
            <a:r>
              <a:rPr lang="en-US" dirty="0">
                <a:latin typeface="Arial"/>
                <a:ea typeface="ＭＳ Ｐゴシック" charset="0"/>
                <a:cs typeface="+mn-cs"/>
              </a:rPr>
              <a:t>. Regulator </a:t>
            </a:r>
            <a:r>
              <a:rPr lang="en-US" dirty="0" smtClean="0">
                <a:latin typeface="Arial"/>
                <a:ea typeface="ＭＳ Ｐゴシック" charset="0"/>
                <a:cs typeface="+mn-cs"/>
              </a:rPr>
              <a:t>IC</a:t>
            </a:r>
          </a:p>
          <a:p>
            <a:pPr>
              <a:defRPr/>
            </a:pPr>
            <a:r>
              <a:rPr lang="en-US" dirty="0" smtClean="0">
                <a:latin typeface="Arial"/>
                <a:ea typeface="ＭＳ Ｐゴシック" charset="0"/>
                <a:cs typeface="+mn-cs"/>
              </a:rPr>
              <a:t>D</a:t>
            </a:r>
            <a:r>
              <a:rPr lang="en-US" dirty="0">
                <a:latin typeface="Arial"/>
                <a:ea typeface="ＭＳ Ｐゴシック" charset="0"/>
                <a:cs typeface="+mn-cs"/>
              </a:rPr>
              <a:t>. </a:t>
            </a:r>
            <a:r>
              <a:rPr lang="en-US" dirty="0" smtClean="0">
                <a:latin typeface="Arial"/>
                <a:ea typeface="ＭＳ Ｐゴシック" charset="0"/>
                <a:cs typeface="+mn-cs"/>
              </a:rPr>
              <a:t>Transistor</a:t>
            </a:r>
          </a:p>
          <a:p>
            <a:pPr lvl="1">
              <a:defRPr/>
            </a:pPr>
            <a:r>
              <a:rPr lang="en-US" dirty="0" smtClean="0">
                <a:latin typeface="Arial"/>
                <a:ea typeface="ＭＳ Ｐゴシック" charset="0"/>
              </a:rPr>
              <a:t> T6C06 HRLM (3-13)</a:t>
            </a:r>
          </a:p>
        </p:txBody>
      </p:sp>
      <p:sp>
        <p:nvSpPr>
          <p:cNvPr id="983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6 in figure T2?</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98308" name="Picture 4" descr="T2.jpg"/>
          <p:cNvPicPr>
            <a:picLocks noChangeAspect="1"/>
          </p:cNvPicPr>
          <p:nvPr/>
        </p:nvPicPr>
        <p:blipFill>
          <a:blip r:embed="rId3" cstate="print"/>
          <a:srcRect l="7352" t="23683" r="7008" b="14015"/>
          <a:stretch>
            <a:fillRect/>
          </a:stretch>
        </p:blipFill>
        <p:spPr bwMode="auto">
          <a:xfrm>
            <a:off x="1066800" y="1219200"/>
            <a:ext cx="6756400" cy="32766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648201"/>
            <a:ext cx="8229600" cy="1219199"/>
          </a:xfrm>
        </p:spPr>
        <p:txBody>
          <a:bodyPr numCol="2"/>
          <a:lstStyle/>
          <a:p>
            <a:pPr>
              <a:defRPr/>
            </a:pPr>
            <a:r>
              <a:rPr lang="en-US" dirty="0" smtClean="0">
                <a:latin typeface="Arial"/>
                <a:ea typeface="ＭＳ Ｐゴシック" charset="0"/>
                <a:cs typeface="+mn-cs"/>
              </a:rPr>
              <a:t>		A. Resistor</a:t>
            </a:r>
          </a:p>
          <a:p>
            <a:pPr>
              <a:defRPr/>
            </a:pPr>
            <a:r>
              <a:rPr lang="en-US" b="1" dirty="0" smtClean="0">
                <a:latin typeface="Arial"/>
                <a:ea typeface="ＭＳ Ｐゴシック" charset="0"/>
                <a:cs typeface="+mn-cs"/>
              </a:rPr>
              <a:t>		B. Capacitor	</a:t>
            </a:r>
          </a:p>
          <a:p>
            <a:pPr>
              <a:defRPr/>
            </a:pPr>
            <a:r>
              <a:rPr lang="en-US" dirty="0">
                <a:latin typeface="Arial"/>
                <a:ea typeface="ＭＳ Ｐゴシック" charset="0"/>
                <a:cs typeface="+mn-cs"/>
              </a:rPr>
              <a:t>C. Regulator </a:t>
            </a:r>
            <a:r>
              <a:rPr lang="en-US" dirty="0" smtClean="0">
                <a:latin typeface="Arial"/>
                <a:ea typeface="ＭＳ Ｐゴシック" charset="0"/>
                <a:cs typeface="+mn-cs"/>
              </a:rPr>
              <a:t>IC</a:t>
            </a:r>
          </a:p>
          <a:p>
            <a:pPr>
              <a:defRPr/>
            </a:pPr>
            <a:r>
              <a:rPr lang="en-US" dirty="0" smtClean="0">
                <a:latin typeface="Arial"/>
                <a:ea typeface="ＭＳ Ｐゴシック" charset="0"/>
                <a:cs typeface="+mn-cs"/>
              </a:rPr>
              <a:t>D. Transistor</a:t>
            </a:r>
          </a:p>
          <a:p>
            <a:pPr lvl="1">
              <a:defRPr/>
            </a:pPr>
            <a:r>
              <a:rPr lang="en-US" dirty="0" smtClean="0">
                <a:latin typeface="Arial"/>
                <a:ea typeface="ＭＳ Ｐゴシック" charset="0"/>
              </a:rPr>
              <a:t> T6C06 HRLM (3-13)</a:t>
            </a:r>
          </a:p>
        </p:txBody>
      </p:sp>
      <p:sp>
        <p:nvSpPr>
          <p:cNvPr id="993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6 in figure T2?</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99332" name="Picture 8" descr="T2.jpg"/>
          <p:cNvPicPr>
            <a:picLocks noChangeAspect="1"/>
          </p:cNvPicPr>
          <p:nvPr/>
        </p:nvPicPr>
        <p:blipFill>
          <a:blip r:embed="rId2" cstate="print"/>
          <a:srcRect l="7352" t="23683" r="7008" b="14015"/>
          <a:stretch>
            <a:fillRect/>
          </a:stretch>
        </p:blipFill>
        <p:spPr bwMode="auto">
          <a:xfrm>
            <a:off x="1066800" y="1219200"/>
            <a:ext cx="6756400" cy="327660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648201"/>
            <a:ext cx="8229600" cy="1323974"/>
          </a:xfrm>
        </p:spPr>
        <p:txBody>
          <a:bodyPr numCol="2"/>
          <a:lstStyle/>
          <a:p>
            <a:pPr>
              <a:defRPr/>
            </a:pPr>
            <a:r>
              <a:rPr lang="en-US" dirty="0" smtClean="0">
                <a:latin typeface="Arial"/>
                <a:ea typeface="ＭＳ Ｐゴシック" charset="0"/>
                <a:cs typeface="+mn-cs"/>
              </a:rPr>
              <a:t>		A. Resistor</a:t>
            </a:r>
          </a:p>
          <a:p>
            <a:pPr>
              <a:defRPr/>
            </a:pPr>
            <a:r>
              <a:rPr lang="en-US" dirty="0" smtClean="0">
                <a:latin typeface="Arial"/>
                <a:ea typeface="ＭＳ Ｐゴシック" charset="0"/>
                <a:cs typeface="+mn-cs"/>
              </a:rPr>
              <a:t>		B. Inductor</a:t>
            </a:r>
          </a:p>
          <a:p>
            <a:pPr>
              <a:defRPr/>
            </a:pPr>
            <a:r>
              <a:rPr lang="en-US" dirty="0" smtClean="0">
                <a:latin typeface="Arial"/>
                <a:ea typeface="ＭＳ Ｐゴシック" charset="0"/>
                <a:cs typeface="+mn-cs"/>
              </a:rPr>
              <a:t>		 </a:t>
            </a:r>
          </a:p>
          <a:p>
            <a:pPr>
              <a:defRPr/>
            </a:pPr>
            <a:r>
              <a:rPr lang="en-US" spc="-50" dirty="0" smtClean="0">
                <a:latin typeface="Arial"/>
                <a:ea typeface="ＭＳ Ｐゴシック" charset="0"/>
                <a:cs typeface="+mn-cs"/>
              </a:rPr>
              <a:t>C. Regulator IC</a:t>
            </a:r>
          </a:p>
          <a:p>
            <a:pPr>
              <a:defRPr/>
            </a:pPr>
            <a:r>
              <a:rPr lang="en-US" spc="-50" dirty="0" smtClean="0">
                <a:latin typeface="Arial"/>
                <a:ea typeface="ＭＳ Ｐゴシック" charset="0"/>
                <a:cs typeface="+mn-cs"/>
              </a:rPr>
              <a:t>D. Light emitting diode</a:t>
            </a:r>
            <a:endParaRPr lang="en-US" dirty="0" smtClean="0">
              <a:latin typeface="Arial"/>
              <a:ea typeface="ＭＳ Ｐゴシック" charset="0"/>
              <a:cs typeface="+mn-cs"/>
            </a:endParaRPr>
          </a:p>
          <a:p>
            <a:pPr lvl="1">
              <a:defRPr/>
            </a:pPr>
            <a:r>
              <a:rPr lang="en-US" dirty="0" smtClean="0">
                <a:latin typeface="Arial"/>
                <a:ea typeface="ＭＳ Ｐゴシック" charset="0"/>
              </a:rPr>
              <a:t> T6C07 HRLM (3-13)</a:t>
            </a:r>
          </a:p>
        </p:txBody>
      </p:sp>
      <p:sp>
        <p:nvSpPr>
          <p:cNvPr id="1003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is component 8 in figure T2?</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dirty="0"/>
          </a:p>
        </p:txBody>
      </p:sp>
      <p:pic>
        <p:nvPicPr>
          <p:cNvPr id="100356" name="Picture 6" descr="T2.jpg"/>
          <p:cNvPicPr>
            <a:picLocks noChangeAspect="1"/>
          </p:cNvPicPr>
          <p:nvPr/>
        </p:nvPicPr>
        <p:blipFill>
          <a:blip r:embed="rId2" cstate="print"/>
          <a:srcRect l="7352" t="23683" r="7008" b="14015"/>
          <a:stretch>
            <a:fillRect/>
          </a:stretch>
        </p:blipFill>
        <p:spPr bwMode="auto">
          <a:xfrm>
            <a:off x="1066800" y="1219200"/>
            <a:ext cx="6756400" cy="327660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8 in figure T2?</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101380" name="Picture 5" descr="T2.jpg"/>
          <p:cNvPicPr>
            <a:picLocks noChangeAspect="1"/>
          </p:cNvPicPr>
          <p:nvPr/>
        </p:nvPicPr>
        <p:blipFill>
          <a:blip r:embed="rId2" cstate="print"/>
          <a:srcRect l="7352" t="23683" r="7008" b="14015"/>
          <a:stretch>
            <a:fillRect/>
          </a:stretch>
        </p:blipFill>
        <p:spPr bwMode="auto">
          <a:xfrm>
            <a:off x="1066800" y="1219200"/>
            <a:ext cx="6756400" cy="3276600"/>
          </a:xfrm>
          <a:prstGeom prst="rect">
            <a:avLst/>
          </a:prstGeom>
          <a:noFill/>
          <a:ln w="9525">
            <a:noFill/>
            <a:miter lim="800000"/>
            <a:headEnd/>
            <a:tailEnd/>
          </a:ln>
        </p:spPr>
      </p:pic>
      <p:sp>
        <p:nvSpPr>
          <p:cNvPr id="7" name="Text Placeholder 2"/>
          <p:cNvSpPr txBox="1">
            <a:spLocks/>
          </p:cNvSpPr>
          <p:nvPr/>
        </p:nvSpPr>
        <p:spPr>
          <a:xfrm>
            <a:off x="457200" y="4648201"/>
            <a:ext cx="8229600" cy="1323974"/>
          </a:xfrm>
          <a:prstGeom prst="rect">
            <a:avLst/>
          </a:prstGeom>
        </p:spPr>
        <p:txBody>
          <a:bodyPr numCol="2"/>
          <a:lstStyle/>
          <a:p>
            <a:pPr marL="398463" marR="0" lvl="0" indent="-398463"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Arial"/>
                <a:ea typeface="ＭＳ Ｐゴシック" charset="0"/>
                <a:cs typeface="+mn-cs"/>
              </a:rPr>
              <a:t>		A. Resistor</a:t>
            </a:r>
          </a:p>
          <a:p>
            <a:pPr marL="398463" marR="0" lvl="0" indent="-398463"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Arial"/>
                <a:ea typeface="ＭＳ Ｐゴシック" charset="0"/>
                <a:cs typeface="+mn-cs"/>
              </a:rPr>
              <a:t>		B. Inductor</a:t>
            </a:r>
          </a:p>
          <a:p>
            <a:pPr marL="398463" marR="0" lvl="0" indent="-398463"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Arial"/>
                <a:ea typeface="ＭＳ Ｐゴシック" charset="0"/>
                <a:cs typeface="+mn-cs"/>
              </a:rPr>
              <a:t>		 </a:t>
            </a:r>
          </a:p>
          <a:p>
            <a:pPr marL="398463" marR="0" lvl="0" indent="-398463"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50" normalizeH="0" baseline="0" noProof="0" dirty="0" smtClean="0">
                <a:ln>
                  <a:noFill/>
                </a:ln>
                <a:solidFill>
                  <a:schemeClr val="tx1"/>
                </a:solidFill>
                <a:effectLst/>
                <a:uLnTx/>
                <a:uFillTx/>
                <a:latin typeface="Arial"/>
                <a:ea typeface="ＭＳ Ｐゴシック" charset="0"/>
                <a:cs typeface="+mn-cs"/>
              </a:rPr>
              <a:t>C. Regulator IC</a:t>
            </a:r>
          </a:p>
          <a:p>
            <a:pPr marL="398463" marR="0" lvl="0" indent="-398463"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50" normalizeH="0" baseline="0" noProof="0" dirty="0" smtClean="0">
                <a:ln>
                  <a:noFill/>
                </a:ln>
                <a:solidFill>
                  <a:schemeClr val="tx1"/>
                </a:solidFill>
                <a:effectLst/>
                <a:uLnTx/>
                <a:uFillTx/>
                <a:latin typeface="Arial"/>
                <a:ea typeface="ＭＳ Ｐゴシック" charset="0"/>
                <a:cs typeface="+mn-cs"/>
              </a:rPr>
              <a:t>D. Light emitting diode</a:t>
            </a:r>
            <a:endParaRPr kumimoji="0" lang="en-US" sz="2400" b="1" i="0" u="none" strike="noStrike" kern="0" cap="none" spc="0" normalizeH="0" baseline="0" noProof="0" dirty="0" smtClean="0">
              <a:ln>
                <a:noFill/>
              </a:ln>
              <a:solidFill>
                <a:schemeClr val="tx1"/>
              </a:solidFill>
              <a:effectLst/>
              <a:uLnTx/>
              <a:uFillTx/>
              <a:latin typeface="Arial"/>
              <a:ea typeface="ＭＳ Ｐゴシック" charset="0"/>
              <a:cs typeface="+mn-cs"/>
            </a:endParaRPr>
          </a:p>
          <a:p>
            <a:pPr marL="742950" marR="0" lvl="1" indent="-285750" algn="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Arial"/>
                <a:ea typeface="ＭＳ Ｐゴシック" charset="0"/>
                <a:cs typeface="Arial" pitchFamily="34" charset="0"/>
              </a:rPr>
              <a:t> T6C07 HRLM (3-13)</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648201"/>
            <a:ext cx="8229600" cy="1341782"/>
          </a:xfrm>
        </p:spPr>
        <p:txBody>
          <a:bodyPr numCol="2"/>
          <a:lstStyle/>
          <a:p>
            <a:pPr>
              <a:defRPr/>
            </a:pPr>
            <a:r>
              <a:rPr lang="en-US" dirty="0" smtClean="0">
                <a:latin typeface="Arial"/>
                <a:ea typeface="ＭＳ Ｐゴシック" charset="0"/>
                <a:cs typeface="+mn-cs"/>
              </a:rPr>
              <a:t>		A. Variable capacitor</a:t>
            </a:r>
          </a:p>
          <a:p>
            <a:pPr>
              <a:defRPr/>
            </a:pPr>
            <a:r>
              <a:rPr lang="en-US" dirty="0" smtClean="0">
                <a:latin typeface="Arial"/>
                <a:ea typeface="ＭＳ Ｐゴシック" charset="0"/>
                <a:cs typeface="+mn-cs"/>
              </a:rPr>
              <a:t>		B. Variable inductor</a:t>
            </a:r>
          </a:p>
          <a:p>
            <a:pPr>
              <a:defRPr/>
            </a:pPr>
            <a:r>
              <a:rPr lang="en-US" dirty="0" smtClean="0">
                <a:latin typeface="Arial"/>
                <a:ea typeface="ＭＳ Ｐゴシック" charset="0"/>
                <a:cs typeface="+mn-cs"/>
              </a:rPr>
              <a:t>           C</a:t>
            </a:r>
            <a:r>
              <a:rPr lang="en-US" dirty="0" smtClean="0">
                <a:latin typeface="Arial"/>
                <a:ea typeface="ＭＳ Ｐゴシック" charset="0"/>
                <a:cs typeface="+mn-cs"/>
              </a:rPr>
              <a:t>. Variable resistor</a:t>
            </a:r>
          </a:p>
          <a:p>
            <a:pPr>
              <a:defRPr/>
            </a:pPr>
            <a:r>
              <a:rPr lang="en-US" dirty="0" smtClean="0">
                <a:latin typeface="Arial"/>
                <a:ea typeface="ＭＳ Ｐゴシック" charset="0"/>
                <a:cs typeface="+mn-cs"/>
              </a:rPr>
              <a:t>D. Variable transformer</a:t>
            </a:r>
            <a:endParaRPr lang="en-US" dirty="0" smtClean="0">
              <a:latin typeface="Arial"/>
              <a:ea typeface="ＭＳ Ｐゴシック" charset="0"/>
            </a:endParaRPr>
          </a:p>
          <a:p>
            <a:pPr lvl="1">
              <a:defRPr/>
            </a:pPr>
            <a:r>
              <a:rPr lang="en-US" dirty="0" smtClean="0">
                <a:latin typeface="Arial"/>
                <a:ea typeface="ＭＳ Ｐゴシック" charset="0"/>
              </a:rPr>
              <a:t>T6C08 HRLM (3-13)</a:t>
            </a:r>
          </a:p>
        </p:txBody>
      </p:sp>
      <p:sp>
        <p:nvSpPr>
          <p:cNvPr id="1024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9 in figure T2?</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dirty="0"/>
          </a:p>
        </p:txBody>
      </p:sp>
      <p:pic>
        <p:nvPicPr>
          <p:cNvPr id="102404" name="Picture 5" descr="T2.jpg"/>
          <p:cNvPicPr>
            <a:picLocks noChangeAspect="1"/>
          </p:cNvPicPr>
          <p:nvPr/>
        </p:nvPicPr>
        <p:blipFill>
          <a:blip r:embed="rId2" cstate="print"/>
          <a:srcRect l="7352" t="23683" r="7008" b="14015"/>
          <a:stretch>
            <a:fillRect/>
          </a:stretch>
        </p:blipFill>
        <p:spPr bwMode="auto">
          <a:xfrm>
            <a:off x="1066800" y="1219200"/>
            <a:ext cx="6756400" cy="327660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9 in figure T2?</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103428" name="Picture 5" descr="T2.jpg"/>
          <p:cNvPicPr>
            <a:picLocks noChangeAspect="1"/>
          </p:cNvPicPr>
          <p:nvPr/>
        </p:nvPicPr>
        <p:blipFill>
          <a:blip r:embed="rId2" cstate="print"/>
          <a:srcRect l="7352" t="23683" r="7008" b="14015"/>
          <a:stretch>
            <a:fillRect/>
          </a:stretch>
        </p:blipFill>
        <p:spPr bwMode="auto">
          <a:xfrm>
            <a:off x="1066800" y="1219200"/>
            <a:ext cx="6756400" cy="3276600"/>
          </a:xfrm>
          <a:prstGeom prst="rect">
            <a:avLst/>
          </a:prstGeom>
          <a:noFill/>
          <a:ln w="9525">
            <a:noFill/>
            <a:miter lim="800000"/>
            <a:headEnd/>
            <a:tailEnd/>
          </a:ln>
        </p:spPr>
      </p:pic>
      <p:sp>
        <p:nvSpPr>
          <p:cNvPr id="7" name="Text Placeholder 2"/>
          <p:cNvSpPr txBox="1">
            <a:spLocks/>
          </p:cNvSpPr>
          <p:nvPr/>
        </p:nvSpPr>
        <p:spPr>
          <a:xfrm>
            <a:off x="457200" y="4648201"/>
            <a:ext cx="8229600" cy="1143000"/>
          </a:xfrm>
          <a:prstGeom prst="rect">
            <a:avLst/>
          </a:prstGeom>
        </p:spPr>
        <p:txBody>
          <a:bodyPr numCol="2"/>
          <a:lstStyle/>
          <a:p>
            <a:pPr marL="398463" marR="0" lvl="0" indent="-398463"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Arial"/>
                <a:ea typeface="ＭＳ Ｐゴシック" charset="0"/>
                <a:cs typeface="+mn-cs"/>
              </a:rPr>
              <a:t>		A. Variable capacitor</a:t>
            </a:r>
          </a:p>
          <a:p>
            <a:pPr marL="398463" marR="0" lvl="0" indent="-398463"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Arial"/>
                <a:ea typeface="ＭＳ Ｐゴシック" charset="0"/>
                <a:cs typeface="+mn-cs"/>
              </a:rPr>
              <a:t>		B. Variable inductor</a:t>
            </a:r>
          </a:p>
          <a:p>
            <a:pPr marL="398463" marR="0" lvl="0" indent="-398463"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latin typeface="Arial"/>
                <a:ea typeface="ＭＳ Ｐゴシック" charset="0"/>
                <a:cs typeface="+mn-cs"/>
              </a:rPr>
              <a:t>           C</a:t>
            </a:r>
            <a:r>
              <a:rPr kumimoji="0" lang="en-US" sz="2400" b="1" i="0" u="none" strike="noStrike" kern="0" cap="none" spc="0" normalizeH="0" baseline="0" noProof="0" dirty="0" smtClean="0">
                <a:ln>
                  <a:noFill/>
                </a:ln>
                <a:solidFill>
                  <a:schemeClr val="tx1"/>
                </a:solidFill>
                <a:effectLst/>
                <a:uLnTx/>
                <a:uFillTx/>
                <a:latin typeface="Arial"/>
                <a:ea typeface="ＭＳ Ｐゴシック" charset="0"/>
                <a:cs typeface="+mn-cs"/>
              </a:rPr>
              <a:t>. Variable resistor</a:t>
            </a:r>
          </a:p>
          <a:p>
            <a:pPr marL="398463" marR="0" lvl="0" indent="-398463"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Arial"/>
                <a:ea typeface="ＭＳ Ｐゴシック" charset="0"/>
                <a:cs typeface="+mn-cs"/>
              </a:rPr>
              <a:t>D. Variable transformer</a:t>
            </a:r>
            <a:endParaRPr kumimoji="0" lang="en-US" sz="2400" b="0" i="0" u="none" strike="noStrike" kern="0" cap="none" spc="0" normalizeH="0" baseline="0" noProof="0" dirty="0" smtClean="0">
              <a:ln>
                <a:noFill/>
              </a:ln>
              <a:solidFill>
                <a:schemeClr val="tx1"/>
              </a:solidFill>
              <a:effectLst/>
              <a:uLnTx/>
              <a:uFillTx/>
              <a:latin typeface="Arial"/>
              <a:ea typeface="ＭＳ Ｐゴシック" charset="0"/>
              <a:cs typeface="ＭＳ Ｐゴシック" charset="0"/>
            </a:endParaRPr>
          </a:p>
          <a:p>
            <a:pPr marL="742950" marR="0" lvl="1" indent="-285750" algn="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Arial"/>
                <a:ea typeface="ＭＳ Ｐゴシック" charset="0"/>
                <a:cs typeface="Arial" pitchFamily="34" charset="0"/>
              </a:rPr>
              <a:t>T6C08 HRLM (3-13)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4 in figure T2?</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104452" name="Picture 5" descr="T2.jpg"/>
          <p:cNvPicPr>
            <a:picLocks noChangeAspect="1"/>
          </p:cNvPicPr>
          <p:nvPr/>
        </p:nvPicPr>
        <p:blipFill>
          <a:blip r:embed="rId2" cstate="print"/>
          <a:srcRect l="7352" t="23683" r="7008" b="14015"/>
          <a:stretch>
            <a:fillRect/>
          </a:stretch>
        </p:blipFill>
        <p:spPr bwMode="auto">
          <a:xfrm>
            <a:off x="1066800" y="1219200"/>
            <a:ext cx="6756400" cy="3276600"/>
          </a:xfrm>
          <a:prstGeom prst="rect">
            <a:avLst/>
          </a:prstGeom>
          <a:noFill/>
          <a:ln w="9525">
            <a:noFill/>
            <a:miter lim="800000"/>
            <a:headEnd/>
            <a:tailEnd/>
          </a:ln>
        </p:spPr>
      </p:pic>
      <p:sp>
        <p:nvSpPr>
          <p:cNvPr id="7" name="Text Placeholder 2"/>
          <p:cNvSpPr txBox="1">
            <a:spLocks/>
          </p:cNvSpPr>
          <p:nvPr/>
        </p:nvSpPr>
        <p:spPr>
          <a:xfrm>
            <a:off x="457200" y="4648201"/>
            <a:ext cx="8229600" cy="1355034"/>
          </a:xfrm>
          <a:prstGeom prst="rect">
            <a:avLst/>
          </a:prstGeom>
        </p:spPr>
        <p:txBody>
          <a:bodyPr numCol="2"/>
          <a:lstStyle/>
          <a:p>
            <a:pPr marL="398463" marR="0" lvl="0" indent="-398463"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Arial"/>
                <a:ea typeface="ＭＳ Ｐゴシック" charset="0"/>
                <a:cs typeface="+mn-cs"/>
              </a:rPr>
              <a:t>		A. Variable inductor</a:t>
            </a:r>
          </a:p>
          <a:p>
            <a:pPr marL="398463" marR="0" lvl="0" indent="-398463"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Arial"/>
                <a:ea typeface="ＭＳ Ｐゴシック" charset="0"/>
                <a:cs typeface="+mn-cs"/>
              </a:rPr>
              <a:t>		B. </a:t>
            </a:r>
            <a:r>
              <a:rPr kumimoji="0" lang="en-US" sz="2400" b="0" i="0" u="none" strike="noStrike" kern="0" cap="none" spc="-50" normalizeH="0" baseline="0" noProof="0" dirty="0" smtClean="0">
                <a:ln>
                  <a:noFill/>
                </a:ln>
                <a:solidFill>
                  <a:schemeClr val="tx1"/>
                </a:solidFill>
                <a:effectLst/>
                <a:uLnTx/>
                <a:uFillTx/>
                <a:latin typeface="Arial"/>
                <a:ea typeface="ＭＳ Ｐゴシック" charset="0"/>
                <a:cs typeface="+mn-cs"/>
              </a:rPr>
              <a:t>Double-pole switch</a:t>
            </a:r>
          </a:p>
          <a:p>
            <a:pPr marL="398463" marR="0" lvl="0" indent="-398463"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Arial"/>
                <a:ea typeface="ＭＳ Ｐゴシック" charset="0"/>
                <a:cs typeface="+mn-cs"/>
              </a:rPr>
              <a:t>           C</a:t>
            </a:r>
            <a:r>
              <a:rPr kumimoji="0" lang="en-US" sz="2400" b="0" i="0" u="none" strike="noStrike" kern="0" cap="none" spc="0" normalizeH="0" baseline="0" noProof="0" dirty="0" smtClean="0">
                <a:ln>
                  <a:noFill/>
                </a:ln>
                <a:solidFill>
                  <a:schemeClr val="tx1"/>
                </a:solidFill>
                <a:effectLst/>
                <a:uLnTx/>
                <a:uFillTx/>
                <a:latin typeface="Arial"/>
                <a:ea typeface="ＭＳ Ｐゴシック" charset="0"/>
                <a:cs typeface="+mn-cs"/>
              </a:rPr>
              <a:t>. Potentiometer</a:t>
            </a:r>
          </a:p>
          <a:p>
            <a:pPr marL="398463" marR="0" lvl="0" indent="-398463" algn="l" defTabSz="914400" rtl="0" eaLnBrk="0" fontAlgn="base" latinLnBrk="0" hangingPunct="0">
              <a:lnSpc>
                <a:spcPct val="100000"/>
              </a:lnSpc>
              <a:spcBef>
                <a:spcPct val="20000"/>
              </a:spcBef>
              <a:spcAft>
                <a:spcPct val="0"/>
              </a:spcAft>
              <a:buClrTx/>
              <a:buSzTx/>
              <a:buFontTx/>
              <a:buNone/>
              <a:tabLst/>
              <a:defRPr/>
            </a:pPr>
            <a:r>
              <a:rPr kumimoji="0" lang="en-US" sz="2400" i="0" u="none" strike="noStrike" kern="0" cap="none" spc="0" normalizeH="0" baseline="0" noProof="0" dirty="0" smtClean="0">
                <a:ln>
                  <a:noFill/>
                </a:ln>
                <a:solidFill>
                  <a:schemeClr val="tx1"/>
                </a:solidFill>
                <a:effectLst/>
                <a:uLnTx/>
                <a:uFillTx/>
                <a:latin typeface="Arial"/>
                <a:ea typeface="ＭＳ Ｐゴシック" charset="0"/>
                <a:cs typeface="+mn-cs"/>
              </a:rPr>
              <a:t>D. Transformer</a:t>
            </a:r>
          </a:p>
          <a:p>
            <a:pPr marL="742950" marR="0" lvl="1" indent="-285750" algn="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Arial"/>
                <a:ea typeface="ＭＳ Ｐゴシック" charset="0"/>
                <a:cs typeface="Arial" pitchFamily="34" charset="0"/>
              </a:rPr>
              <a:t> T6C09 HRLM (3-13)</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648201"/>
            <a:ext cx="8229600" cy="1341782"/>
          </a:xfrm>
        </p:spPr>
        <p:txBody>
          <a:bodyPr numCol="2"/>
          <a:lstStyle/>
          <a:p>
            <a:pPr>
              <a:defRPr/>
            </a:pPr>
            <a:r>
              <a:rPr lang="en-US" dirty="0" smtClean="0">
                <a:latin typeface="Arial"/>
                <a:ea typeface="ＭＳ Ｐゴシック" charset="0"/>
                <a:cs typeface="+mn-cs"/>
              </a:rPr>
              <a:t>		A. Variable inductor</a:t>
            </a:r>
          </a:p>
          <a:p>
            <a:pPr>
              <a:defRPr/>
            </a:pPr>
            <a:r>
              <a:rPr lang="en-US" dirty="0">
                <a:latin typeface="Arial"/>
                <a:ea typeface="ＭＳ Ｐゴシック" charset="0"/>
                <a:cs typeface="+mn-cs"/>
              </a:rPr>
              <a:t>		B. </a:t>
            </a:r>
            <a:r>
              <a:rPr lang="en-US" spc="-50" dirty="0">
                <a:latin typeface="Arial"/>
                <a:ea typeface="ＭＳ Ｐゴシック" charset="0"/>
                <a:cs typeface="+mn-cs"/>
              </a:rPr>
              <a:t>Double-pole switch</a:t>
            </a:r>
          </a:p>
          <a:p>
            <a:pPr>
              <a:defRPr/>
            </a:pPr>
            <a:r>
              <a:rPr lang="en-US" dirty="0" smtClean="0">
                <a:latin typeface="Arial"/>
                <a:ea typeface="ＭＳ Ｐゴシック" charset="0"/>
                <a:cs typeface="+mn-cs"/>
              </a:rPr>
              <a:t>           C</a:t>
            </a:r>
            <a:r>
              <a:rPr lang="en-US" dirty="0" smtClean="0">
                <a:latin typeface="Arial"/>
                <a:ea typeface="ＭＳ Ｐゴシック" charset="0"/>
                <a:cs typeface="+mn-cs"/>
              </a:rPr>
              <a:t>. Potentiometer</a:t>
            </a:r>
          </a:p>
          <a:p>
            <a:pPr>
              <a:defRPr/>
            </a:pPr>
            <a:r>
              <a:rPr lang="en-US" b="1" dirty="0" smtClean="0">
                <a:latin typeface="Arial"/>
                <a:ea typeface="ＭＳ Ｐゴシック" charset="0"/>
                <a:cs typeface="+mn-cs"/>
              </a:rPr>
              <a:t>D. Transformer</a:t>
            </a:r>
            <a:endParaRPr lang="en-US" dirty="0">
              <a:latin typeface="Arial"/>
              <a:ea typeface="ＭＳ Ｐゴシック" charset="0"/>
              <a:cs typeface="+mn-cs"/>
            </a:endParaRPr>
          </a:p>
          <a:p>
            <a:pPr lvl="1">
              <a:defRPr/>
            </a:pPr>
            <a:r>
              <a:rPr lang="en-US" dirty="0" smtClean="0">
                <a:latin typeface="Arial"/>
                <a:ea typeface="ＭＳ Ｐゴシック" charset="0"/>
              </a:rPr>
              <a:t> T6C09 HRLM (3-13)</a:t>
            </a:r>
          </a:p>
        </p:txBody>
      </p:sp>
      <p:sp>
        <p:nvSpPr>
          <p:cNvPr id="1054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4 in figure T2?</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105476" name="Picture 5" descr="T2.jpg"/>
          <p:cNvPicPr>
            <a:picLocks noChangeAspect="1"/>
          </p:cNvPicPr>
          <p:nvPr/>
        </p:nvPicPr>
        <p:blipFill>
          <a:blip r:embed="rId2" cstate="print"/>
          <a:srcRect l="7352" t="23683" r="7008" b="14015"/>
          <a:stretch>
            <a:fillRect/>
          </a:stretch>
        </p:blipFill>
        <p:spPr bwMode="auto">
          <a:xfrm>
            <a:off x="1066800" y="1219200"/>
            <a:ext cx="6756400" cy="327660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Placeholder 2"/>
          <p:cNvSpPr>
            <a:spLocks noGrp="1"/>
          </p:cNvSpPr>
          <p:nvPr>
            <p:ph type="body" idx="1"/>
          </p:nvPr>
        </p:nvSpPr>
        <p:spPr bwMode="auto">
          <a:xfrm>
            <a:off x="457200" y="1219200"/>
            <a:ext cx="8229600" cy="49069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Connector</a:t>
            </a:r>
          </a:p>
          <a:p>
            <a:r>
              <a:rPr lang="en-US" smtClean="0"/>
              <a:t>B. Meter</a:t>
            </a:r>
          </a:p>
          <a:p>
            <a:r>
              <a:rPr lang="en-US" smtClean="0"/>
              <a:t>C. Variable capacitor</a:t>
            </a:r>
          </a:p>
          <a:p>
            <a:r>
              <a:rPr lang="en-US" smtClean="0"/>
              <a:t>D. Variable inductor</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r>
              <a:rPr lang="en-US" smtClean="0"/>
              <a:t> T6C10 HRLM (3-13)</a:t>
            </a:r>
          </a:p>
        </p:txBody>
      </p:sp>
      <p:sp>
        <p:nvSpPr>
          <p:cNvPr id="1064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component 3 in figure T3?</a:t>
            </a:r>
          </a:p>
        </p:txBody>
      </p:sp>
      <p:sp>
        <p:nvSpPr>
          <p:cNvPr id="4" name="Footer Placeholder 3"/>
          <p:cNvSpPr>
            <a:spLocks noGrp="1"/>
          </p:cNvSpPr>
          <p:nvPr>
            <p:ph type="ftr" sz="quarter" idx="10"/>
          </p:nvPr>
        </p:nvSpPr>
        <p:spPr/>
        <p:txBody>
          <a:bodyPr/>
          <a:lstStyle/>
          <a:p>
            <a:pPr>
              <a:defRPr/>
            </a:pPr>
            <a:r>
              <a:rPr lang="en-US" smtClean="0"/>
              <a:t>2014 Technician License Course </a:t>
            </a:r>
            <a:endParaRPr lang="en-US"/>
          </a:p>
        </p:txBody>
      </p:sp>
      <p:pic>
        <p:nvPicPr>
          <p:cNvPr id="106500" name="Picture 4" descr="T3.jpg"/>
          <p:cNvPicPr>
            <a:picLocks noChangeAspect="1"/>
          </p:cNvPicPr>
          <p:nvPr/>
        </p:nvPicPr>
        <p:blipFill>
          <a:blip r:embed="rId2" cstate="print"/>
          <a:srcRect l="15900" t="4234" r="15437" b="9776"/>
          <a:stretch>
            <a:fillRect/>
          </a:stretch>
        </p:blipFill>
        <p:spPr bwMode="auto">
          <a:xfrm>
            <a:off x="3581400" y="1219200"/>
            <a:ext cx="5106988" cy="42624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2818</TotalTime>
  <Words>5773</Words>
  <Application>Microsoft Office PowerPoint</Application>
  <PresentationFormat>On-screen Show (4:3)</PresentationFormat>
  <Paragraphs>1078</Paragraphs>
  <Slides>130</Slides>
  <Notes>27</Notes>
  <HiddenSlides>0</HiddenSlides>
  <MMClips>0</MMClips>
  <ScaleCrop>false</ScaleCrop>
  <HeadingPairs>
    <vt:vector size="4" baseType="variant">
      <vt:variant>
        <vt:lpstr>Theme</vt:lpstr>
      </vt:variant>
      <vt:variant>
        <vt:i4>2</vt:i4>
      </vt:variant>
      <vt:variant>
        <vt:lpstr>Slide Titles</vt:lpstr>
      </vt:variant>
      <vt:variant>
        <vt:i4>130</vt:i4>
      </vt:variant>
    </vt:vector>
  </HeadingPairs>
  <TitlesOfParts>
    <vt:vector size="132" baseType="lpstr">
      <vt:lpstr>HORIZ NO SCREENED DIAMOND</vt:lpstr>
      <vt:lpstr>Placed JPEG Blend HORIZ GRAY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What is the ability to store energy in an electric field called?</vt:lpstr>
      <vt:lpstr>What is the ability to store energy in an electric field called?</vt:lpstr>
      <vt:lpstr>What is the basic unit of capacitance?</vt:lpstr>
      <vt:lpstr>What is the basic unit of capacitance?</vt:lpstr>
      <vt:lpstr>What is the ability to store energy in a magnetic field called?</vt:lpstr>
      <vt:lpstr>What is the ability to store energy in a magnetic field called?</vt:lpstr>
      <vt:lpstr>What is the basic unit of inductance?</vt:lpstr>
      <vt:lpstr>What is the basic unit of inductance?</vt:lpstr>
      <vt:lpstr>What is meant by the term impedance? </vt:lpstr>
      <vt:lpstr>What is meant by the term impedance? </vt:lpstr>
      <vt:lpstr>What are the units of impedance? </vt:lpstr>
      <vt:lpstr>What are the units of impedance? </vt:lpstr>
      <vt:lpstr>What electrical component is used to oppose the flow of current in a DC circuit?</vt:lpstr>
      <vt:lpstr>What electrical component is used to oppose the flow of current in a DC circuit?</vt:lpstr>
      <vt:lpstr>What type of component is often used as an adjustable volume control?</vt:lpstr>
      <vt:lpstr>What type of component is often used as an adjustable volume control?</vt:lpstr>
      <vt:lpstr>What electrical parameter is controlled by a potentiometer?</vt:lpstr>
      <vt:lpstr>What electrical parameter is controlled by a potentiometer?</vt:lpstr>
      <vt:lpstr>What electrical component stores energy in an electric field?</vt:lpstr>
      <vt:lpstr>What electrical component stores energy in an electric field?</vt:lpstr>
      <vt:lpstr>What type of electrical component consists of two or more conductive surfaces separated by an insulator?</vt:lpstr>
      <vt:lpstr>What type of electrical component consists of two or more conductive surfaces separated by an insulator?</vt:lpstr>
      <vt:lpstr>What type of electrical component stores energy in a magnetic field?</vt:lpstr>
      <vt:lpstr>What type of electrical component stores energy in a magnetic field?</vt:lpstr>
      <vt:lpstr>What electrical component is usually composed of a coil of wire?</vt:lpstr>
      <vt:lpstr>What electrical component is usually composed of a coil of wire?</vt:lpstr>
      <vt:lpstr>What electrical component is used to connect or disconnect electrical circuits?</vt:lpstr>
      <vt:lpstr>What electrical component is used to connect or disconnect electrical circuits?</vt:lpstr>
      <vt:lpstr>What electrical component is used to protect other circuit components from current overloads?</vt:lpstr>
      <vt:lpstr>What electrical component is used to protect other circuit components from current overloads?</vt:lpstr>
      <vt:lpstr>What class of electronic components is capable of using a voltage or current signal to control current flow?</vt:lpstr>
      <vt:lpstr>What class of electronic components is capable of using a voltage or current signal to control current flow?</vt:lpstr>
      <vt:lpstr>What electronic component allows current to flow in only one direction?</vt:lpstr>
      <vt:lpstr>What electronic component allows current to flow in only one direction?</vt:lpstr>
      <vt:lpstr>Which of these components can be used as an electronic switch or amplifier?</vt:lpstr>
      <vt:lpstr>Which of these components can be used as an electronic switch or amplifier?</vt:lpstr>
      <vt:lpstr>Which of the following components can be made of three layers of semiconductor material?</vt:lpstr>
      <vt:lpstr>Which of the following components can be made of three layers of semiconductor material?</vt:lpstr>
      <vt:lpstr>Which of the following electronic components can amplify signals?</vt:lpstr>
      <vt:lpstr>Which of the following electronic components can amplify signals?</vt:lpstr>
      <vt:lpstr>How is the cathode lead of a semiconductor diode usually identified?</vt:lpstr>
      <vt:lpstr>How is the cathode lead of a semiconductor diode usually identified?</vt:lpstr>
      <vt:lpstr>What does the abbreviation LED stand for?</vt:lpstr>
      <vt:lpstr>What does the abbreviation LED stand for?</vt:lpstr>
      <vt:lpstr>What does the abbreviation FET stand for?</vt:lpstr>
      <vt:lpstr>What does the abbreviation FET stand for?</vt:lpstr>
      <vt:lpstr>What are the names of the two electrodes of a diode?</vt:lpstr>
      <vt:lpstr>What are the names of the two electrodes of a diode?</vt:lpstr>
      <vt:lpstr>What are the three electrodes of a PNP or NPN transistor?</vt:lpstr>
      <vt:lpstr>What are the three electrodes of a PNP or NPN transistor?</vt:lpstr>
      <vt:lpstr>What are the three electrodes of a field effect transistor?</vt:lpstr>
      <vt:lpstr>What are the three electrodes of a field effect transistor?</vt:lpstr>
      <vt:lpstr>What is the term that describes a transistor's ability to amplify a signal?</vt:lpstr>
      <vt:lpstr>What is the term that describes a transistor's ability to amplify a signal?</vt:lpstr>
      <vt:lpstr>What is the name for standardized representations of components in an electrical wiring diagram?</vt:lpstr>
      <vt:lpstr>What is the name for standardized representations of components in an electrical wiring diagram?</vt:lpstr>
      <vt:lpstr>What is component 1 in figure T1?</vt:lpstr>
      <vt:lpstr>What is component 1 in figure T1?</vt:lpstr>
      <vt:lpstr>What is component 2 in figure T1?</vt:lpstr>
      <vt:lpstr>What is component 2 in figure T1?</vt:lpstr>
      <vt:lpstr>What is component 3 in figure T1?</vt:lpstr>
      <vt:lpstr>What is component 3 in figure T1?</vt:lpstr>
      <vt:lpstr>What is component 4 in figure T1?</vt:lpstr>
      <vt:lpstr>What is component 4 in figure T1?</vt:lpstr>
      <vt:lpstr>What is component 6 in figure T2?</vt:lpstr>
      <vt:lpstr>What is component 6 in figure T2?</vt:lpstr>
      <vt:lpstr>What is component 8 in figure T2?</vt:lpstr>
      <vt:lpstr>What is component 8 in figure T2?</vt:lpstr>
      <vt:lpstr>What is component 9 in figure T2?</vt:lpstr>
      <vt:lpstr>What is component 9 in figure T2?</vt:lpstr>
      <vt:lpstr>What is component 4 in figure T2?</vt:lpstr>
      <vt:lpstr>What is component 4 in figure T2?</vt:lpstr>
      <vt:lpstr>What is component 3 in figure T3?</vt:lpstr>
      <vt:lpstr>What is component 3 in figure T3?</vt:lpstr>
      <vt:lpstr>What is component 4 in figure T3?</vt:lpstr>
      <vt:lpstr>What is component 4 in figure T3?</vt:lpstr>
      <vt:lpstr>What do the symbols on an electrical circuit schematic diagram represent?</vt:lpstr>
      <vt:lpstr>What do the symbols on an electrical circuit schematic diagram represent?</vt:lpstr>
      <vt:lpstr>Which of the following is accurately represented in electrical circuit schematic diagrams?</vt:lpstr>
      <vt:lpstr>Which of the following is accurately represented in electrical circuit schematic diagrams?</vt:lpstr>
      <vt:lpstr>Which of the following devices or circuits changes an alternating current into a varying direct current signal?</vt:lpstr>
      <vt:lpstr>Which of the following devices or circuits changes an alternating current into a varying direct current signal?</vt:lpstr>
      <vt:lpstr>What best describes a relay?</vt:lpstr>
      <vt:lpstr>What best describes a relay?</vt:lpstr>
      <vt:lpstr>What type of switch is represented by component 3 in figure T2?</vt:lpstr>
      <vt:lpstr>What type of switch is represented by component 3 in figure T2?</vt:lpstr>
      <vt:lpstr>Which of the following can be used to display signal strength on a numeric scale?</vt:lpstr>
      <vt:lpstr>Which of the following can be used to display signal strength on a numeric scale?</vt:lpstr>
      <vt:lpstr>What component is commonly used to change 120V AC house current to a lower AC voltage for other uses?</vt:lpstr>
      <vt:lpstr>What component is commonly used to change 120V AC house current to a lower AC voltage for other uses?</vt:lpstr>
      <vt:lpstr>Which of the following is commonly used as a visual indicator?</vt:lpstr>
      <vt:lpstr>Which of the following is commonly used as a visual indicator?</vt:lpstr>
      <vt:lpstr>Which of the following is used together with an inductor to make a tuned circuit?</vt:lpstr>
      <vt:lpstr>Which of the following is used together with an inductor to make a tuned circuit?</vt:lpstr>
      <vt:lpstr>What is the name of a device that combines several semiconductors and other components into one package?</vt:lpstr>
      <vt:lpstr>What is the name of a device that combines several semiconductors and other components into one package?</vt:lpstr>
      <vt:lpstr>What is the function of component 2 in Figure T1?</vt:lpstr>
      <vt:lpstr>What is the function of component 2 in Figure T1?</vt:lpstr>
      <vt:lpstr>What is a simple resonant or tuned circuit?</vt:lpstr>
      <vt:lpstr>What is a simple resonant or tuned circuit?</vt:lpstr>
      <vt:lpstr>What is the purpose of a fuse in an electrical circuit?</vt:lpstr>
      <vt:lpstr>What is the purpose of a fuse in an electrical circuit?</vt:lpstr>
      <vt:lpstr>Why is it unwise to install a 20-ampere fuse in the place of a 5-ampere fuse?</vt:lpstr>
      <vt:lpstr>Why is it unwise to install a 20-ampere fuse in the place of a 5-ampere fuse?</vt:lpstr>
    </vt:vector>
  </TitlesOfParts>
  <Company>ARRL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djohnson</cp:lastModifiedBy>
  <cp:revision>128</cp:revision>
  <dcterms:created xsi:type="dcterms:W3CDTF">2005-07-28T14:19:34Z</dcterms:created>
  <dcterms:modified xsi:type="dcterms:W3CDTF">2014-06-06T19:25:52Z</dcterms:modified>
</cp:coreProperties>
</file>