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 id="2147483656" r:id="rId2"/>
  </p:sldMasterIdLst>
  <p:notesMasterIdLst>
    <p:notesMasterId r:id="rId52"/>
  </p:notesMasterIdLst>
  <p:handoutMasterIdLst>
    <p:handoutMasterId r:id="rId53"/>
  </p:handoutMasterIdLst>
  <p:sldIdLst>
    <p:sldId id="256" r:id="rId3"/>
    <p:sldId id="258" r:id="rId4"/>
    <p:sldId id="257" r:id="rId5"/>
    <p:sldId id="259" r:id="rId6"/>
    <p:sldId id="331" r:id="rId7"/>
    <p:sldId id="260" r:id="rId8"/>
    <p:sldId id="261" r:id="rId9"/>
    <p:sldId id="265" r:id="rId10"/>
    <p:sldId id="325" r:id="rId11"/>
    <p:sldId id="266" r:id="rId12"/>
    <p:sldId id="267" r:id="rId13"/>
    <p:sldId id="268" r:id="rId14"/>
    <p:sldId id="326" r:id="rId15"/>
    <p:sldId id="328" r:id="rId16"/>
    <p:sldId id="270"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7" r:id="rId30"/>
    <p:sldId id="288" r:id="rId31"/>
    <p:sldId id="329" r:id="rId32"/>
    <p:sldId id="330" r:id="rId33"/>
    <p:sldId id="305" r:id="rId34"/>
    <p:sldId id="306" r:id="rId35"/>
    <p:sldId id="307" r:id="rId36"/>
    <p:sldId id="308" r:id="rId37"/>
    <p:sldId id="309" r:id="rId38"/>
    <p:sldId id="310" r:id="rId39"/>
    <p:sldId id="311" r:id="rId40"/>
    <p:sldId id="312" r:id="rId41"/>
    <p:sldId id="313" r:id="rId42"/>
    <p:sldId id="314" r:id="rId43"/>
    <p:sldId id="315" r:id="rId44"/>
    <p:sldId id="316" r:id="rId45"/>
    <p:sldId id="317" r:id="rId46"/>
    <p:sldId id="318" r:id="rId47"/>
    <p:sldId id="321" r:id="rId48"/>
    <p:sldId id="322" r:id="rId49"/>
    <p:sldId id="323" r:id="rId50"/>
    <p:sldId id="324" r:id="rId51"/>
  </p:sldIdLst>
  <p:sldSz cx="9144000" cy="6858000" type="screen4x3"/>
  <p:notesSz cx="9144000" cy="6858000"/>
  <p:defaultTextStyle>
    <a:defPPr>
      <a:defRPr lang="en-US"/>
    </a:defPPr>
    <a:lvl1pPr algn="l" rtl="0" fontAlgn="base">
      <a:spcBef>
        <a:spcPct val="0"/>
      </a:spcBef>
      <a:spcAft>
        <a:spcPct val="0"/>
      </a:spcAft>
      <a:defRPr sz="2400"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dith Lenn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86" autoAdjust="0"/>
    <p:restoredTop sz="60801" autoAdjust="0"/>
  </p:normalViewPr>
  <p:slideViewPr>
    <p:cSldViewPr>
      <p:cViewPr varScale="1">
        <p:scale>
          <a:sx n="83" d="100"/>
          <a:sy n="83" d="100"/>
        </p:scale>
        <p:origin x="-1912"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22" d="100"/>
        <a:sy n="322" d="100"/>
      </p:scale>
      <p:origin x="0" y="0"/>
    </p:cViewPr>
  </p:sorterViewPr>
  <p:notesViewPr>
    <p:cSldViewPr>
      <p:cViewPr varScale="1">
        <p:scale>
          <a:sx n="113" d="100"/>
          <a:sy n="113" d="100"/>
        </p:scale>
        <p:origin x="-1752" y="-10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commentAuthors" Target="commentAuthors.xml"/><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099" name="Rectangle 3"/>
          <p:cNvSpPr>
            <a:spLocks noGrp="1" noChangeArrowheads="1"/>
          </p:cNvSpPr>
          <p:nvPr>
            <p:ph type="dt" sz="quarter" idx="1"/>
          </p:nvPr>
        </p:nvSpPr>
        <p:spPr bwMode="auto">
          <a:xfrm>
            <a:off x="518160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4100" name="Rectangle 4"/>
          <p:cNvSpPr>
            <a:spLocks noGrp="1" noChangeArrowheads="1"/>
          </p:cNvSpPr>
          <p:nvPr>
            <p:ph type="ftr" sz="quarter" idx="2"/>
          </p:nvPr>
        </p:nvSpPr>
        <p:spPr bwMode="auto">
          <a:xfrm>
            <a:off x="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4101" name="Rectangle 5"/>
          <p:cNvSpPr>
            <a:spLocks noGrp="1" noChangeArrowheads="1"/>
          </p:cNvSpPr>
          <p:nvPr>
            <p:ph type="sldNum" sz="quarter" idx="3"/>
          </p:nvPr>
        </p:nvSpPr>
        <p:spPr bwMode="auto">
          <a:xfrm>
            <a:off x="5181600" y="651510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2DC4D4B-4171-476E-9927-DA2EC28349D6}" type="slidenum">
              <a:rPr lang="en-US"/>
              <a:pPr/>
              <a:t>‹#›</a:t>
            </a:fld>
            <a:endParaRPr lang="en-US"/>
          </a:p>
        </p:txBody>
      </p:sp>
    </p:spTree>
    <p:extLst>
      <p:ext uri="{BB962C8B-B14F-4D97-AF65-F5344CB8AC3E}">
        <p14:creationId xmlns:p14="http://schemas.microsoft.com/office/powerpoint/2010/main" val="8454225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7459" name="Rectangle 3"/>
          <p:cNvSpPr>
            <a:spLocks noGrp="1" noChangeArrowheads="1"/>
          </p:cNvSpPr>
          <p:nvPr>
            <p:ph type="dt" idx="1"/>
          </p:nvPr>
        </p:nvSpPr>
        <p:spPr bwMode="auto">
          <a:xfrm>
            <a:off x="5180013" y="0"/>
            <a:ext cx="39624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charset="0"/>
                <a:ea typeface="+mn-ea"/>
                <a:cs typeface="+mn-cs"/>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147461"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7462" name="Rectangle 6"/>
          <p:cNvSpPr>
            <a:spLocks noGrp="1" noChangeArrowheads="1"/>
          </p:cNvSpPr>
          <p:nvPr>
            <p:ph type="ftr" sz="quarter" idx="4"/>
          </p:nvPr>
        </p:nvSpPr>
        <p:spPr bwMode="auto">
          <a:xfrm>
            <a:off x="0"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charset="0"/>
                <a:ea typeface="+mn-ea"/>
                <a:cs typeface="+mn-cs"/>
              </a:defRPr>
            </a:lvl1pPr>
          </a:lstStyle>
          <a:p>
            <a:pPr>
              <a:defRPr/>
            </a:pPr>
            <a:endParaRPr lang="en-US"/>
          </a:p>
        </p:txBody>
      </p:sp>
      <p:sp>
        <p:nvSpPr>
          <p:cNvPr id="147463" name="Rectangle 7"/>
          <p:cNvSpPr>
            <a:spLocks noGrp="1" noChangeArrowheads="1"/>
          </p:cNvSpPr>
          <p:nvPr>
            <p:ph type="sldNum" sz="quarter" idx="5"/>
          </p:nvPr>
        </p:nvSpPr>
        <p:spPr bwMode="auto">
          <a:xfrm>
            <a:off x="5180013" y="6513513"/>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9781786-EA37-4E9B-9F2A-208F9BA74EDB}" type="slidenum">
              <a:rPr lang="en-US"/>
              <a:pPr/>
              <a:t>‹#›</a:t>
            </a:fld>
            <a:endParaRPr lang="en-US"/>
          </a:p>
        </p:txBody>
      </p:sp>
    </p:spTree>
    <p:extLst>
      <p:ext uri="{BB962C8B-B14F-4D97-AF65-F5344CB8AC3E}">
        <p14:creationId xmlns:p14="http://schemas.microsoft.com/office/powerpoint/2010/main" val="102237577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Slide Image Placeholder 1"/>
          <p:cNvSpPr>
            <a:spLocks noGrp="1" noRot="1" noChangeAspect="1" noTextEdit="1"/>
          </p:cNvSpPr>
          <p:nvPr>
            <p:ph type="sldImg"/>
          </p:nvPr>
        </p:nvSpPr>
        <p:spPr>
          <a:ln/>
        </p:spPr>
      </p:sp>
      <p:sp>
        <p:nvSpPr>
          <p:cNvPr id="7170" name="Notes Placeholder 2"/>
          <p:cNvSpPr>
            <a:spLocks noGrp="1"/>
          </p:cNvSpPr>
          <p:nvPr>
            <p:ph type="body" idx="1"/>
          </p:nvPr>
        </p:nvSpPr>
        <p:spPr>
          <a:noFill/>
          <a:ln/>
        </p:spPr>
        <p:txBody>
          <a:bodyPr/>
          <a:lstStyle/>
          <a:p>
            <a:endParaRPr lang="en-US" smtClean="0">
              <a:latin typeface="Times New Roman" pitchFamily="18" charset="0"/>
            </a:endParaRPr>
          </a:p>
        </p:txBody>
      </p:sp>
      <p:sp>
        <p:nvSpPr>
          <p:cNvPr id="7171" name="Slide Number Placeholder 3"/>
          <p:cNvSpPr>
            <a:spLocks noGrp="1"/>
          </p:cNvSpPr>
          <p:nvPr>
            <p:ph type="sldNum" sz="quarter" idx="5"/>
          </p:nvPr>
        </p:nvSpPr>
        <p:spPr>
          <a:noFill/>
        </p:spPr>
        <p:txBody>
          <a:bodyPr/>
          <a:lstStyle/>
          <a:p>
            <a:fld id="{A72AD5FD-728B-454A-8295-24311E2B0299}"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p:spPr>
        <p:txBody>
          <a:bodyPr/>
          <a:lstStyle/>
          <a:p>
            <a:fld id="{6C832FCE-7768-4030-BF98-4D63FB2CBEF7}" type="slidenum">
              <a:rPr lang="en-US"/>
              <a:pPr/>
              <a:t>10</a:t>
            </a:fld>
            <a:endParaRPr lang="en-US"/>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Explain that all electrical energy sources have two</a:t>
            </a:r>
            <a:r>
              <a:rPr lang="en-US" baseline="0" dirty="0" smtClean="0">
                <a:latin typeface="Times New Roman" pitchFamily="18" charset="0"/>
              </a:rPr>
              <a:t> connections – one is positive (+) and one is negative (-).  The connections are called </a:t>
            </a:r>
            <a:r>
              <a:rPr lang="en-US" i="1" baseline="0" dirty="0" smtClean="0">
                <a:latin typeface="Times New Roman" pitchFamily="18" charset="0"/>
              </a:rPr>
              <a:t>terminals</a:t>
            </a:r>
            <a:r>
              <a:rPr lang="en-US" i="0" baseline="0" dirty="0" smtClean="0">
                <a:latin typeface="Times New Roman" pitchFamily="18" charset="0"/>
              </a:rPr>
              <a:t>.</a:t>
            </a:r>
            <a:r>
              <a:rPr lang="en-US" baseline="0" dirty="0" smtClean="0">
                <a:latin typeface="Times New Roman" pitchFamily="18" charset="0"/>
              </a:rPr>
              <a:t>  Current flows between the positive and negative terminals.  Don’t get into conventional and electronic current at this point.</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p:spPr>
        <p:txBody>
          <a:bodyPr/>
          <a:lstStyle/>
          <a:p>
            <a:fld id="{9BB7CB70-B724-4971-8D8D-DCBBE92A248B}" type="slidenum">
              <a:rPr lang="en-US"/>
              <a:pPr/>
              <a:t>11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Trace the flow of current through the circuit and show there is only one path that current may</a:t>
            </a:r>
            <a:r>
              <a:rPr lang="en-US" baseline="0" dirty="0" smtClean="0">
                <a:latin typeface="Times New Roman" pitchFamily="18" charset="0"/>
              </a:rPr>
              <a:t> take.  This results in current being the same in each light bulb.</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Note</a:t>
            </a:r>
            <a:r>
              <a:rPr lang="en-US" baseline="0" dirty="0" smtClean="0">
                <a:latin typeface="Times New Roman" pitchFamily="18" charset="0"/>
              </a:rPr>
              <a:t> that the battery is not drawn as a pictorial but as an electronic component symbol.</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Explain that R1/R2/R3 represent the resistances of the light bulbs.  Note that incandescent light bulbs create light from the heat energy created by current flowing through the filament’s resistance.</a:t>
            </a:r>
          </a:p>
          <a:p>
            <a:pPr eaLnBrk="1" hangingPunct="1"/>
            <a:endParaRPr lang="en-US" baseline="0" dirty="0" smtClean="0">
              <a:latin typeface="Times New Roman" pitchFamily="18" charset="0"/>
            </a:endParaRPr>
          </a:p>
          <a:p>
            <a:pPr eaLnBrk="1" hangingPunct="1"/>
            <a:r>
              <a:rPr lang="en-US" dirty="0" smtClean="0">
                <a:latin typeface="Times New Roman" pitchFamily="18" charset="0"/>
              </a:rPr>
              <a:t>Show how an ammeter is connected just like one of the bulbs.</a:t>
            </a:r>
          </a:p>
          <a:p>
            <a:pPr eaLnBrk="1" hangingPunct="1"/>
            <a:endParaRPr lang="en-US" dirty="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p:spPr>
        <p:txBody>
          <a:bodyPr/>
          <a:lstStyle/>
          <a:p>
            <a:fld id="{A0D1F80F-FAA8-419E-A2FA-E978478B1B42}" type="slidenum">
              <a:rPr lang="en-US"/>
              <a:pPr/>
              <a:t>12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Trace the current flow through the circuit and show that there are multiple paths for current flow.  Show how the voltage is the same across each</a:t>
            </a:r>
            <a:r>
              <a:rPr lang="en-US" baseline="0" dirty="0" smtClean="0">
                <a:latin typeface="Times New Roman" pitchFamily="18" charset="0"/>
              </a:rPr>
              <a:t> bulb.  Note this assumes “perfect” wires.</a:t>
            </a:r>
            <a:endParaRPr lang="en-US" dirty="0" smtClean="0">
              <a:latin typeface="Times New Roman" pitchFamily="18" charset="0"/>
            </a:endParaRPr>
          </a:p>
          <a:p>
            <a:pPr eaLnBrk="1" hangingPunct="1"/>
            <a:endParaRPr lang="en-US" dirty="0" smtClean="0">
              <a:latin typeface="Times New Roman" pitchFamily="18" charset="0"/>
            </a:endParaRPr>
          </a:p>
          <a:p>
            <a:pPr eaLnBrk="1" hangingPunct="1"/>
            <a:r>
              <a:rPr lang="en-US" dirty="0" smtClean="0">
                <a:latin typeface="Times New Roman" pitchFamily="18" charset="0"/>
              </a:rPr>
              <a:t>Show how a voltmeter is connected just like one of the bulbs.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a:noFill/>
        </p:spPr>
        <p:txBody>
          <a:bodyPr/>
          <a:lstStyle/>
          <a:p>
            <a:fld id="{8CDC3FCB-8BC9-4AD0-92E8-43656D84B44F}" type="slidenum">
              <a:rPr lang="en-US"/>
              <a:pPr/>
              <a:t>2</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Use this time to provide some motivation of </a:t>
            </a:r>
            <a:r>
              <a:rPr lang="ja-JP" altLang="en-US" smtClean="0">
                <a:latin typeface="Times New Roman" pitchFamily="18" charset="0"/>
              </a:rPr>
              <a:t>“</a:t>
            </a:r>
            <a:r>
              <a:rPr lang="en-US" altLang="ja-JP" dirty="0" smtClean="0">
                <a:latin typeface="Times New Roman" pitchFamily="18" charset="0"/>
              </a:rPr>
              <a:t>why do I need to know this stuff.</a:t>
            </a:r>
            <a:r>
              <a:rPr lang="ja-JP" altLang="en-US" smtClean="0">
                <a:latin typeface="Times New Roman" pitchFamily="18" charset="0"/>
              </a:rPr>
              <a:t>”</a:t>
            </a:r>
            <a:endParaRPr lang="en-US" altLang="ja-JP" dirty="0" smtClean="0">
              <a:latin typeface="Times New Roman" pitchFamily="18" charset="0"/>
            </a:endParaRPr>
          </a:p>
          <a:p>
            <a:pPr eaLnBrk="1" hangingPunct="1"/>
            <a:endParaRPr lang="en-US" dirty="0" smtClean="0">
              <a:latin typeface="Times New Roman"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latin typeface="Times New Roman" pitchFamily="18" charset="0"/>
              </a:rPr>
              <a:t>You need to take some time to make sure all the students are on the same page when dealing with basic electrical</a:t>
            </a:r>
            <a:r>
              <a:rPr lang="en-US" baseline="0" dirty="0" smtClean="0">
                <a:latin typeface="Times New Roman" pitchFamily="18" charset="0"/>
              </a:rPr>
              <a:t> concepts</a:t>
            </a:r>
            <a:r>
              <a:rPr lang="en-US" dirty="0" smtClean="0">
                <a:latin typeface="Times New Roman" pitchFamily="18" charset="0"/>
              </a:rPr>
              <a:t>.  You will probably find a wide range of knowledge from those who have no clue what you</a:t>
            </a:r>
            <a:r>
              <a:rPr lang="ja-JP" altLang="en-US" smtClean="0">
                <a:latin typeface="Times New Roman" pitchFamily="18" charset="0"/>
              </a:rPr>
              <a:t>’</a:t>
            </a:r>
            <a:r>
              <a:rPr lang="en-US" altLang="ja-JP" dirty="0" smtClean="0">
                <a:latin typeface="Times New Roman" pitchFamily="18" charset="0"/>
              </a:rPr>
              <a:t>re talking about to those who know far more about the topic than you do.  Acknowledge this right up front, but tell the students you are going to cover</a:t>
            </a:r>
            <a:r>
              <a:rPr lang="en-US" altLang="ja-JP" baseline="0" dirty="0" smtClean="0">
                <a:latin typeface="Times New Roman" pitchFamily="18" charset="0"/>
              </a:rPr>
              <a:t> basic vocabulary in order to create a</a:t>
            </a:r>
            <a:r>
              <a:rPr lang="en-US" altLang="ja-JP" dirty="0" smtClean="0">
                <a:latin typeface="Times New Roman" pitchFamily="18" charset="0"/>
              </a:rPr>
              <a:t> foundation for material that follows.  For those with little knowledge, tell them to hang on because it will become clear as the lesson proceeds. For those more knowledgeable, tell them to be patient and allow the</a:t>
            </a:r>
            <a:r>
              <a:rPr lang="en-US" altLang="ja-JP" baseline="0" dirty="0" smtClean="0">
                <a:latin typeface="Times New Roman" pitchFamily="18" charset="0"/>
              </a:rPr>
              <a:t> </a:t>
            </a:r>
            <a:r>
              <a:rPr lang="en-US" altLang="ja-JP" dirty="0" smtClean="0">
                <a:latin typeface="Times New Roman" pitchFamily="18" charset="0"/>
              </a:rPr>
              <a:t>instructor to over-simplify so that all can understand.</a:t>
            </a:r>
          </a:p>
          <a:p>
            <a:pPr eaLnBrk="1" hangingPunct="1"/>
            <a:endParaRPr lang="en-US" dirty="0"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7"/>
          <p:cNvSpPr>
            <a:spLocks noGrp="1" noChangeArrowheads="1"/>
          </p:cNvSpPr>
          <p:nvPr>
            <p:ph type="sldNum" sz="quarter" idx="5"/>
          </p:nvPr>
        </p:nvSpPr>
        <p:spPr>
          <a:noFill/>
        </p:spPr>
        <p:txBody>
          <a:bodyPr/>
          <a:lstStyle/>
          <a:p>
            <a:fld id="{9E003DAE-9DB5-4424-9BA2-E2750F2954A0}" type="slidenum">
              <a:rPr lang="en-US"/>
              <a:pPr/>
              <a:t>3</a:t>
            </a:fld>
            <a:endParaRPr 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Start very simple and make sure everybody knows about atoms and electrons.  No</a:t>
            </a:r>
            <a:r>
              <a:rPr lang="en-US" baseline="0" dirty="0" smtClean="0">
                <a:latin typeface="Times New Roman" pitchFamily="18" charset="0"/>
              </a:rPr>
              <a:t> need to spend a lot of time on the nucleus and protons.</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Avoid getting into a discussion of conventional and electronic current at this point.</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a:ln/>
        </p:spPr>
      </p:sp>
      <p:sp>
        <p:nvSpPr>
          <p:cNvPr id="13314" name="Notes Placeholder 2"/>
          <p:cNvSpPr>
            <a:spLocks noGrp="1"/>
          </p:cNvSpPr>
          <p:nvPr>
            <p:ph type="body" idx="1"/>
          </p:nvPr>
        </p:nvSpPr>
        <p:spPr>
          <a:noFill/>
          <a:ln/>
        </p:spPr>
        <p:txBody>
          <a:bodyPr/>
          <a:lstStyle/>
          <a:p>
            <a:r>
              <a:rPr lang="en-US" dirty="0" smtClean="0">
                <a:latin typeface="Times New Roman" pitchFamily="18" charset="0"/>
              </a:rPr>
              <a:t>Discuss the equivalence of electromotive force and voltage in circuits.  Note that some formulas will use E and some will use V – for nearly</a:t>
            </a:r>
            <a:r>
              <a:rPr lang="en-US" baseline="0" dirty="0" smtClean="0">
                <a:latin typeface="Times New Roman" pitchFamily="18" charset="0"/>
              </a:rPr>
              <a:t> all electronic and radio circuits, they are equivalent. (QST’s Hands-On Radio discusses this in Experiment #138 in the July 2014 issue.)</a:t>
            </a:r>
            <a:endParaRPr lang="en-US" dirty="0" smtClean="0">
              <a:latin typeface="Times New Roman" pitchFamily="18" charset="0"/>
            </a:endParaRPr>
          </a:p>
          <a:p>
            <a:endParaRPr lang="en-US" dirty="0" smtClean="0">
              <a:latin typeface="Times New Roman" pitchFamily="18"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8" charset="0"/>
              </a:rPr>
              <a:t>Note</a:t>
            </a:r>
            <a:r>
              <a:rPr lang="en-US" baseline="0" dirty="0" smtClean="0">
                <a:latin typeface="Times New Roman" pitchFamily="18" charset="0"/>
              </a:rPr>
              <a:t> that </a:t>
            </a:r>
            <a:r>
              <a:rPr lang="en-US" baseline="0" dirty="0" err="1" smtClean="0">
                <a:latin typeface="Times New Roman" pitchFamily="18" charset="0"/>
              </a:rPr>
              <a:t>emf</a:t>
            </a:r>
            <a:r>
              <a:rPr lang="en-US" baseline="0" dirty="0" smtClean="0">
                <a:latin typeface="Times New Roman" pitchFamily="18" charset="0"/>
              </a:rPr>
              <a:t> is not the same thing as EMP </a:t>
            </a:r>
            <a:r>
              <a:rPr lang="en-US" baseline="0" dirty="0" smtClean="0">
                <a:latin typeface="Times New Roman" pitchFamily="18" charset="0"/>
                <a:sym typeface="Wingdings" pitchFamily="2" charset="2"/>
              </a:rPr>
              <a:t></a:t>
            </a:r>
            <a:endParaRPr lang="en-US" dirty="0" smtClean="0">
              <a:latin typeface="Times New Roman" pitchFamily="18" charset="0"/>
            </a:endParaRPr>
          </a:p>
          <a:p>
            <a:endParaRPr lang="en-US" dirty="0" smtClean="0">
              <a:latin typeface="Times New Roman" pitchFamily="18" charset="0"/>
            </a:endParaRPr>
          </a:p>
          <a:p>
            <a:r>
              <a:rPr lang="en-US" dirty="0" smtClean="0">
                <a:latin typeface="Times New Roman" pitchFamily="18" charset="0"/>
              </a:rPr>
              <a:t>Explain the</a:t>
            </a:r>
            <a:r>
              <a:rPr lang="en-US" baseline="0" dirty="0" smtClean="0">
                <a:latin typeface="Times New Roman" pitchFamily="18" charset="0"/>
              </a:rPr>
              <a:t> difference between units of measurement and symbols in equations.  </a:t>
            </a:r>
          </a:p>
          <a:p>
            <a:endParaRPr lang="en-US" baseline="0" dirty="0" smtClean="0">
              <a:latin typeface="Times New Roman" pitchFamily="18" charset="0"/>
            </a:endParaRPr>
          </a:p>
          <a:p>
            <a:r>
              <a:rPr lang="en-US" baseline="0" dirty="0" smtClean="0">
                <a:latin typeface="Times New Roman" pitchFamily="18" charset="0"/>
              </a:rPr>
              <a:t>I is used to represent current instead of C because “intensity” in French was the original units for current, later changed to amperes.</a:t>
            </a:r>
          </a:p>
        </p:txBody>
      </p:sp>
      <p:sp>
        <p:nvSpPr>
          <p:cNvPr id="13315" name="Slide Number Placeholder 3"/>
          <p:cNvSpPr>
            <a:spLocks noGrp="1"/>
          </p:cNvSpPr>
          <p:nvPr>
            <p:ph type="sldNum" sz="quarter" idx="5"/>
          </p:nvPr>
        </p:nvSpPr>
        <p:spPr>
          <a:noFill/>
        </p:spPr>
        <p:txBody>
          <a:bodyPr/>
          <a:lstStyle/>
          <a:p>
            <a:fld id="{71951742-CBA0-458D-83EE-DA607893F1DD}"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latin typeface="Times New Roman" pitchFamily="18" charset="0"/>
              </a:rPr>
              <a:t>Resistance comes from the electrons running into obstacles within the conductor (and other electrons) as they move.  </a:t>
            </a:r>
          </a:p>
          <a:p>
            <a:pPr eaLnBrk="1" hangingPunct="1"/>
            <a:endParaRPr lang="en-US" dirty="0" smtClean="0">
              <a:latin typeface="Times New Roman" pitchFamily="18" charset="0"/>
            </a:endParaRPr>
          </a:p>
          <a:p>
            <a:pPr eaLnBrk="1" hangingPunct="1"/>
            <a:r>
              <a:rPr lang="en-US" dirty="0" smtClean="0">
                <a:latin typeface="Times New Roman" pitchFamily="18" charset="0"/>
              </a:rPr>
              <a:t>Have the students rub their hands together and observe what happens (heat).  When resistance impedes the flow of electrons, the change in their kinetic energy (energy of movement) must be turned into some form of energy.</a:t>
            </a:r>
            <a:r>
              <a:rPr lang="en-US" baseline="0" dirty="0" smtClean="0">
                <a:latin typeface="Times New Roman" pitchFamily="18" charset="0"/>
              </a:rPr>
              <a:t> R</a:t>
            </a:r>
            <a:r>
              <a:rPr lang="en-US" dirty="0" smtClean="0">
                <a:latin typeface="Times New Roman" pitchFamily="18" charset="0"/>
              </a:rPr>
              <a:t>emember energy is neither created or destroyed, it is just turned into something else, in this case heat.</a:t>
            </a:r>
          </a:p>
          <a:p>
            <a:pPr eaLnBrk="1" hangingPunct="1"/>
            <a:endParaRPr lang="en-US" dirty="0" smtClean="0">
              <a:latin typeface="Times New Roman" pitchFamily="18" charset="0"/>
            </a:endParaRPr>
          </a:p>
          <a:p>
            <a:pPr eaLnBrk="1" hangingPunct="1"/>
            <a:r>
              <a:rPr lang="en-US" dirty="0" smtClean="0">
                <a:latin typeface="Times New Roman" pitchFamily="18" charset="0"/>
              </a:rPr>
              <a:t>Conductors have low resistance which offers little opposition to electron movement.  Insulators have</a:t>
            </a:r>
            <a:r>
              <a:rPr lang="en-US" baseline="0" dirty="0" smtClean="0">
                <a:latin typeface="Times New Roman" pitchFamily="18" charset="0"/>
              </a:rPr>
              <a:t> h</a:t>
            </a:r>
            <a:r>
              <a:rPr lang="en-US" dirty="0" smtClean="0">
                <a:latin typeface="Times New Roman" pitchFamily="18" charset="0"/>
              </a:rPr>
              <a:t>igh resistance which</a:t>
            </a:r>
            <a:r>
              <a:rPr lang="en-US" baseline="0" dirty="0" smtClean="0">
                <a:latin typeface="Times New Roman" pitchFamily="18" charset="0"/>
              </a:rPr>
              <a:t> makes it difficult for electrons to move through the material.</a:t>
            </a:r>
            <a:endParaRPr lang="en-US" dirty="0" smtClean="0">
              <a:latin typeface="Times New Roman" pitchFamily="18" charset="0"/>
            </a:endParaRPr>
          </a:p>
          <a:p>
            <a:endParaRPr lang="en-US" dirty="0"/>
          </a:p>
        </p:txBody>
      </p:sp>
      <p:sp>
        <p:nvSpPr>
          <p:cNvPr id="4" name="Slide Number Placeholder 3"/>
          <p:cNvSpPr>
            <a:spLocks noGrp="1"/>
          </p:cNvSpPr>
          <p:nvPr>
            <p:ph type="sldNum" sz="quarter" idx="10"/>
          </p:nvPr>
        </p:nvSpPr>
        <p:spPr/>
        <p:txBody>
          <a:bodyPr/>
          <a:lstStyle/>
          <a:p>
            <a:fld id="{99781786-EA37-4E9B-9F2A-208F9BA74EDB}"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p:spPr>
        <p:txBody>
          <a:bodyPr/>
          <a:lstStyle/>
          <a:p>
            <a:fld id="{496D93AF-3191-469F-B666-3EFF084FD543}" type="slidenum">
              <a:rPr lang="en-US"/>
              <a:pPr/>
              <a:t>6</a:t>
            </a:fld>
            <a:endParaRPr lang="en-US"/>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Take some time to talk the students through the water analogy.</a:t>
            </a:r>
          </a:p>
          <a:p>
            <a:pPr eaLnBrk="1" hangingPunct="1"/>
            <a:endParaRPr lang="en-US" dirty="0" smtClean="0">
              <a:latin typeface="Times New Roman" pitchFamily="18" charset="0"/>
            </a:endParaRPr>
          </a:p>
          <a:p>
            <a:pPr eaLnBrk="1" hangingPunct="1"/>
            <a:r>
              <a:rPr lang="en-US" dirty="0" smtClean="0">
                <a:latin typeface="Times New Roman" pitchFamily="18" charset="0"/>
              </a:rPr>
              <a:t>Pressure that pushes water through a pipe </a:t>
            </a:r>
            <a:r>
              <a:rPr lang="en-US" baseline="0" dirty="0" smtClean="0">
                <a:latin typeface="Times New Roman" pitchFamily="18" charset="0"/>
              </a:rPr>
              <a:t>is analogous</a:t>
            </a:r>
            <a:r>
              <a:rPr lang="en-US" dirty="0" smtClean="0">
                <a:latin typeface="Times New Roman" pitchFamily="18" charset="0"/>
              </a:rPr>
              <a:t> in electricity to voltage (or electromotive force).  </a:t>
            </a:r>
          </a:p>
          <a:p>
            <a:pPr eaLnBrk="1" hangingPunct="1"/>
            <a:endParaRPr lang="en-US" dirty="0" smtClean="0">
              <a:latin typeface="Times New Roman" pitchFamily="18" charset="0"/>
            </a:endParaRPr>
          </a:p>
          <a:p>
            <a:pPr eaLnBrk="1" hangingPunct="1"/>
            <a:r>
              <a:rPr lang="en-US" dirty="0" smtClean="0">
                <a:latin typeface="Times New Roman" pitchFamily="18" charset="0"/>
              </a:rPr>
              <a:t>The flow of water through the pipe in response to pressure is analogous in electricity to the movement of electrons (current).  </a:t>
            </a:r>
          </a:p>
          <a:p>
            <a:pPr eaLnBrk="1" hangingPunct="1"/>
            <a:endParaRPr lang="en-US" dirty="0" smtClean="0">
              <a:latin typeface="Times New Roman" pitchFamily="18" charset="0"/>
            </a:endParaRPr>
          </a:p>
          <a:p>
            <a:pPr eaLnBrk="1" hangingPunct="1"/>
            <a:r>
              <a:rPr lang="en-US" dirty="0" smtClean="0">
                <a:latin typeface="Times New Roman" pitchFamily="18" charset="0"/>
              </a:rPr>
              <a:t>Friction that prevents the water from just freely moving through the pipe is analogous in electricity to resistance.  </a:t>
            </a:r>
          </a:p>
          <a:p>
            <a:pPr eaLnBrk="1" hangingPunct="1"/>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205A6A72-1636-4F9E-850A-93B8EBEE6BA7}" type="slidenum">
              <a:rPr lang="en-US"/>
              <a:pPr/>
              <a:t>7</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A source of electrical</a:t>
            </a:r>
            <a:r>
              <a:rPr lang="en-US" baseline="0" dirty="0" smtClean="0">
                <a:latin typeface="Times New Roman" pitchFamily="18" charset="0"/>
              </a:rPr>
              <a:t> energy must be present to create a voltage.  </a:t>
            </a:r>
            <a:r>
              <a:rPr lang="en-US" dirty="0" smtClean="0">
                <a:latin typeface="Times New Roman" pitchFamily="18" charset="0"/>
              </a:rPr>
              <a:t>If there is no push (voltage) there is no current (flowing electrons).</a:t>
            </a:r>
          </a:p>
          <a:p>
            <a:pPr eaLnBrk="1" hangingPunct="1"/>
            <a:endParaRPr lang="en-US" dirty="0" smtClean="0">
              <a:latin typeface="Times New Roman" pitchFamily="18" charset="0"/>
            </a:endParaRPr>
          </a:p>
          <a:p>
            <a:pPr eaLnBrk="1" hangingPunct="1"/>
            <a:r>
              <a:rPr lang="en-US" dirty="0" smtClean="0">
                <a:latin typeface="Times New Roman" pitchFamily="18" charset="0"/>
              </a:rPr>
              <a:t>The</a:t>
            </a:r>
            <a:r>
              <a:rPr lang="en-US" baseline="0" dirty="0" smtClean="0">
                <a:latin typeface="Times New Roman" pitchFamily="18" charset="0"/>
              </a:rPr>
              <a:t> ratio of “push to flow” or of voltage to the resulting current is determined by the conducting material’s resistance.</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Resistance is a characteristic of the material and is always present whether current is flowing or not.  All materials except superconductors have some resistance.</a:t>
            </a:r>
          </a:p>
          <a:p>
            <a:pPr eaLnBrk="1" hangingPunct="1"/>
            <a:endParaRPr lang="en-US" dirty="0" smtClean="0">
              <a:latin typeface="Times New Roman" pitchFamily="18" charset="0"/>
            </a:endParaRPr>
          </a:p>
          <a:p>
            <a:pPr eaLnBrk="1" hangingPunct="1"/>
            <a:r>
              <a:rPr lang="en-US" dirty="0" smtClean="0">
                <a:latin typeface="Times New Roman" pitchFamily="18" charset="0"/>
              </a:rPr>
              <a:t>The</a:t>
            </a:r>
            <a:r>
              <a:rPr lang="en-US" baseline="0" dirty="0" smtClean="0">
                <a:latin typeface="Times New Roman" pitchFamily="18" charset="0"/>
              </a:rPr>
              <a:t> r</a:t>
            </a:r>
            <a:r>
              <a:rPr lang="en-US" dirty="0" smtClean="0">
                <a:latin typeface="Times New Roman" pitchFamily="18" charset="0"/>
              </a:rPr>
              <a:t>elationship</a:t>
            </a:r>
            <a:r>
              <a:rPr lang="en-US" baseline="0" dirty="0" smtClean="0">
                <a:latin typeface="Times New Roman" pitchFamily="18" charset="0"/>
              </a:rPr>
              <a:t> between the three is called </a:t>
            </a:r>
            <a:r>
              <a:rPr lang="en-US" dirty="0" smtClean="0">
                <a:latin typeface="Times New Roman" pitchFamily="18" charset="0"/>
              </a:rPr>
              <a:t>Ohm</a:t>
            </a:r>
            <a:r>
              <a:rPr lang="ja-JP" altLang="en-US" smtClean="0">
                <a:latin typeface="Times New Roman" pitchFamily="18" charset="0"/>
              </a:rPr>
              <a:t>’</a:t>
            </a:r>
            <a:r>
              <a:rPr lang="en-US" altLang="ja-JP" dirty="0" smtClean="0">
                <a:latin typeface="Times New Roman" pitchFamily="18" charset="0"/>
              </a:rPr>
              <a:t>s law and will be covered in the next module.</a:t>
            </a:r>
          </a:p>
          <a:p>
            <a:pPr eaLnBrk="1" hangingPunct="1"/>
            <a:endParaRPr lang="en-US" dirty="0"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0265A2E6-FF34-4B35-9F2D-94025B285CAD}" type="slidenum">
              <a:rPr lang="en-US"/>
              <a:pPr/>
              <a:t>8</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Discuss the two different kinds of current and what they might be used for.  </a:t>
            </a:r>
          </a:p>
          <a:p>
            <a:pPr eaLnBrk="1" hangingPunct="1"/>
            <a:endParaRPr lang="en-US" dirty="0" smtClean="0">
              <a:latin typeface="Times New Roman" pitchFamily="18" charset="0"/>
            </a:endParaRPr>
          </a:p>
          <a:p>
            <a:pPr eaLnBrk="1" hangingPunct="1"/>
            <a:r>
              <a:rPr lang="en-US" dirty="0" smtClean="0">
                <a:latin typeface="Times New Roman" pitchFamily="18" charset="0"/>
              </a:rPr>
              <a:t>Point out to the students that their household ac current is frequently converted into dc to run many household appliances and electronics.  </a:t>
            </a:r>
          </a:p>
          <a:p>
            <a:pPr eaLnBrk="1" hangingPunct="1"/>
            <a:endParaRPr lang="en-US" dirty="0" smtClean="0">
              <a:latin typeface="Times New Roman" pitchFamily="18" charset="0"/>
            </a:endParaRPr>
          </a:p>
          <a:p>
            <a:pPr eaLnBrk="1" hangingPunct="1"/>
            <a:r>
              <a:rPr lang="en-US" dirty="0" smtClean="0">
                <a:latin typeface="Times New Roman" pitchFamily="18" charset="0"/>
              </a:rPr>
              <a:t>Show a “wall wart” style power source that plugs into an</a:t>
            </a:r>
            <a:r>
              <a:rPr lang="en-US" baseline="0" dirty="0" smtClean="0">
                <a:latin typeface="Times New Roman" pitchFamily="18" charset="0"/>
              </a:rPr>
              <a:t> ac socket and outputs dc.</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Show batteries and dc power supplies as sources of dc current</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p:spPr>
        <p:txBody>
          <a:bodyPr/>
          <a:lstStyle/>
          <a:p>
            <a:fld id="{0265A2E6-FF34-4B35-9F2D-94025B285CAD}" type="slidenum">
              <a:rPr lang="en-US"/>
              <a:pPr/>
              <a:t>9</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a:noFill/>
          <a:ln/>
        </p:spPr>
        <p:txBody>
          <a:bodyPr/>
          <a:lstStyle/>
          <a:p>
            <a:pPr eaLnBrk="1" hangingPunct="1"/>
            <a:r>
              <a:rPr lang="en-US" dirty="0" smtClean="0">
                <a:latin typeface="Times New Roman" pitchFamily="18" charset="0"/>
              </a:rPr>
              <a:t>Show one</a:t>
            </a:r>
            <a:r>
              <a:rPr lang="en-US" baseline="0" dirty="0" smtClean="0">
                <a:latin typeface="Times New Roman" pitchFamily="18" charset="0"/>
              </a:rPr>
              <a:t> cycle and be sure everyone knows what the cycle is and that an ac frequency is the number of cycles per second.  </a:t>
            </a:r>
          </a:p>
          <a:p>
            <a:pPr eaLnBrk="1" hangingPunct="1"/>
            <a:endParaRPr lang="en-US" baseline="0" dirty="0" smtClean="0">
              <a:latin typeface="Times New Roman" pitchFamily="18" charset="0"/>
            </a:endParaRPr>
          </a:p>
          <a:p>
            <a:pPr eaLnBrk="1" hangingPunct="1"/>
            <a:r>
              <a:rPr lang="en-US" baseline="0" dirty="0" smtClean="0">
                <a:latin typeface="Times New Roman" pitchFamily="18" charset="0"/>
              </a:rPr>
              <a:t>Household ac electricity in North  America has a frequency of 60 cycles per second or 60 hertz.</a:t>
            </a:r>
            <a:endParaRPr lang="en-US" dirty="0" smtClean="0">
              <a:latin typeface="Times New Roman" pitchFamily="18" charset="0"/>
            </a:endParaRPr>
          </a:p>
          <a:p>
            <a:pPr eaLnBrk="1" hangingPunct="1"/>
            <a:endParaRPr lang="en-US" dirty="0"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828800"/>
            <a:ext cx="8229600" cy="4297363"/>
          </a:xfrm>
          <a:prstGeom prst="rect">
            <a:avLst/>
          </a:prstGeom>
        </p:spPr>
        <p:txBody>
          <a:bodyPr/>
          <a:lstStyle>
            <a:lvl1pPr marL="401638" indent="-401638">
              <a:buNone/>
              <a:defRPr sz="2400" baseline="0">
                <a:latin typeface="Arial" pitchFamily="34" charset="0"/>
              </a:defRPr>
            </a:lvl1pPr>
            <a:lvl2pPr marL="742950" indent="-285750" algn="r">
              <a:buNone/>
              <a:tabLst/>
              <a:defRPr sz="1600">
                <a:latin typeface="Arial" pitchFamily="34" charset="0"/>
                <a:cs typeface="Arial" pitchFamily="34" charset="0"/>
              </a:defRPr>
            </a:lvl2pPr>
          </a:lstStyle>
          <a:p>
            <a:pPr lvl="0"/>
            <a:r>
              <a:rPr lang="en-US" dirty="0" smtClean="0"/>
              <a:t>Click to edit Master text styles</a:t>
            </a:r>
          </a:p>
          <a:p>
            <a:pPr lvl="1"/>
            <a:r>
              <a:rPr lang="en-US" dirty="0" smtClean="0"/>
              <a:t>Second level</a:t>
            </a:r>
          </a:p>
        </p:txBody>
      </p:sp>
      <p:sp>
        <p:nvSpPr>
          <p:cNvPr id="7" name="Title 6"/>
          <p:cNvSpPr>
            <a:spLocks noGrp="1"/>
          </p:cNvSpPr>
          <p:nvPr>
            <p:ph type="title"/>
          </p:nvPr>
        </p:nvSpPr>
        <p:spPr>
          <a:xfrm>
            <a:off x="457200" y="274638"/>
            <a:ext cx="8229600" cy="1143000"/>
          </a:xfrm>
          <a:prstGeom prst="rect">
            <a:avLst/>
          </a:prstGeom>
        </p:spPr>
        <p:txBody>
          <a:bodyPr>
            <a:normAutofit/>
          </a:bodyPr>
          <a:lstStyle>
            <a:lvl1pPr>
              <a:defRPr sz="3200" baseline="0">
                <a:latin typeface="Arial" pitchFamily="34" charset="0"/>
              </a:defRPr>
            </a:lvl1pPr>
          </a:lstStyle>
          <a:p>
            <a:r>
              <a:rPr lang="en-US" dirty="0" smtClean="0"/>
              <a:t>Click to edit Master title style</a:t>
            </a:r>
            <a:endParaRPr lang="en-US" dirty="0"/>
          </a:p>
        </p:txBody>
      </p:sp>
      <p:sp>
        <p:nvSpPr>
          <p:cNvPr id="4" name="Footer Placeholder 3"/>
          <p:cNvSpPr>
            <a:spLocks noGrp="1"/>
          </p:cNvSpPr>
          <p:nvPr>
            <p:ph type="ftr" sz="quarter" idx="10"/>
          </p:nvPr>
        </p:nvSpPr>
        <p:spPr>
          <a:xfrm>
            <a:off x="3124200" y="6356350"/>
            <a:ext cx="2895600" cy="365125"/>
          </a:xfrm>
          <a:prstGeom prst="rect">
            <a:avLst/>
          </a:prstGeom>
        </p:spPr>
        <p:txBody>
          <a:bodyPr/>
          <a:lstStyle>
            <a:lvl1pPr algn="ctr">
              <a:defRPr sz="1050" dirty="0" smtClean="0">
                <a:latin typeface="Arial" pitchFamily="34" charset="0"/>
                <a:ea typeface="ＭＳ Ｐゴシック" charset="0"/>
                <a:cs typeface="Arial" pitchFamily="34" charset="0"/>
              </a:defRPr>
            </a:lvl1pPr>
          </a:lstStyle>
          <a:p>
            <a:pPr>
              <a:defRPr/>
            </a:pPr>
            <a:r>
              <a:rPr lang="en-US" dirty="0" smtClean="0"/>
              <a:t>2014 Technician License Course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normAutofit/>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r>
              <a:rPr lang="en-US" smtClean="0">
                <a:ea typeface="Lucida Grande"/>
              </a:rPr>
              <a:t>2014 Technician License Course</a:t>
            </a:r>
            <a:endParaRPr lang="en-US" dirty="0"/>
          </a:p>
        </p:txBody>
      </p:sp>
    </p:spTree>
    <p:extLst>
      <p:ext uri="{BB962C8B-B14F-4D97-AF65-F5344CB8AC3E}">
        <p14:creationId xmlns:p14="http://schemas.microsoft.com/office/powerpoint/2010/main" val="3263490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9441"/>
          </a:xfrm>
          <a:prstGeom prst="rect">
            <a:avLst/>
          </a:prstGeom>
        </p:spPr>
        <p:txBody>
          <a:bodyPr>
            <a:normAutofit/>
          </a:body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lvl1pPr>
              <a:defRPr>
                <a:solidFill>
                  <a:schemeClr val="bg2"/>
                </a:solidFill>
                <a:latin typeface="Arial"/>
                <a:cs typeface="Arial"/>
              </a:defRPr>
            </a:lvl1pPr>
          </a:lstStyle>
          <a:p>
            <a:r>
              <a:rPr lang="en-US" dirty="0" smtClean="0">
                <a:ea typeface="Lucida Grande"/>
              </a:rPr>
              <a:t>2014 Technician License Course</a:t>
            </a:r>
            <a:endParaRPr lang="en-US" dirty="0"/>
          </a:p>
        </p:txBody>
      </p:sp>
      <p:sp>
        <p:nvSpPr>
          <p:cNvPr id="5" name="TextBox 4"/>
          <p:cNvSpPr txBox="1"/>
          <p:nvPr userDrawn="1"/>
        </p:nvSpPr>
        <p:spPr>
          <a:xfrm>
            <a:off x="685800" y="762000"/>
            <a:ext cx="184666" cy="461665"/>
          </a:xfrm>
          <a:prstGeom prst="rect">
            <a:avLst/>
          </a:prstGeom>
          <a:noFill/>
        </p:spPr>
        <p:txBody>
          <a:bodyPr wrap="none" rtlCol="0">
            <a:spAutoFit/>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bg2"/>
                </a:solidFill>
                <a:latin typeface="Arial"/>
                <a:cs typeface="Arial"/>
              </a:defRPr>
            </a:lvl1pPr>
          </a:lstStyle>
          <a:p>
            <a:r>
              <a:rPr lang="en-US" dirty="0" smtClean="0">
                <a:ea typeface="Lucida Grande"/>
              </a:rPr>
              <a:t>2014 Technician License Course</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4.xml"/><Relationship Id="rId12" Type="http://schemas.openxmlformats.org/officeDocument/2006/relationships/theme" Target="../theme/theme2.xml"/><Relationship Id="rId13" Type="http://schemas.openxmlformats.org/officeDocument/2006/relationships/image" Target="../media/image2.jpeg"/><Relationship Id="rId1" Type="http://schemas.openxmlformats.org/officeDocument/2006/relationships/slideLayout" Target="../slideLayouts/slideLayout14.xml"/><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 Id="rId9" Type="http://schemas.openxmlformats.org/officeDocument/2006/relationships/slideLayout" Target="../slideLayouts/slideLayout22.xml"/><Relationship Id="rId10"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HORIZ NO SCREENED DIAMOND copy"/>
          <p:cNvPicPr>
            <a:picLocks noChangeAspect="1" noChangeArrowheads="1"/>
          </p:cNvPicPr>
          <p:nvPr/>
        </p:nvPicPr>
        <p:blipFill>
          <a:blip r:embed="rId15" cstate="print"/>
          <a:srcRect/>
          <a:stretch>
            <a:fillRect/>
          </a:stretch>
        </p:blipFill>
        <p:spPr bwMode="auto">
          <a:xfrm>
            <a:off x="0" y="0"/>
            <a:ext cx="9144000" cy="6858000"/>
          </a:xfrm>
          <a:prstGeom prst="rect">
            <a:avLst/>
          </a:prstGeom>
          <a:noFill/>
          <a:ln w="9525">
            <a:noFill/>
            <a:miter lim="800000"/>
            <a:headEnd/>
            <a:tailEnd/>
          </a:ln>
        </p:spPr>
      </p:pic>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50">
                <a:solidFill>
                  <a:schemeClr val="bg2"/>
                </a:solidFill>
                <a:latin typeface="Arial"/>
                <a:cs typeface="Arial"/>
              </a:defRPr>
            </a:lvl1pPr>
          </a:lstStyle>
          <a:p>
            <a:r>
              <a:rPr lang="en-US" dirty="0" smtClean="0">
                <a:ea typeface="Lucida Grande"/>
              </a:rPr>
              <a:t>2014 Technician License Course</a:t>
            </a:r>
            <a:endParaRPr lang="en-US" dirty="0"/>
          </a:p>
        </p:txBody>
      </p:sp>
    </p:spTree>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27" r:id="rId12"/>
    <p:sldLayoutId id="2147483728" r:id="rId13"/>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Power Point Blend HORIZ GRAY copy"/>
          <p:cNvPicPr>
            <a:picLocks noChangeArrowheads="1"/>
          </p:cNvPicPr>
          <p:nvPr/>
        </p:nvPicPr>
        <p:blipFill>
          <a:blip r:embed="rId13" cstate="print"/>
          <a:srcRect/>
          <a:stretch>
            <a:fillRect/>
          </a:stretch>
        </p:blipFill>
        <p:spPr bwMode="auto">
          <a:xfrm>
            <a:off x="3175" y="0"/>
            <a:ext cx="9140825" cy="68643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hf sldNum="0" hdr="0" dt="0"/>
  <p:txStyles>
    <p:titleStyle>
      <a:lvl1pPr algn="ctr" rtl="0" eaLnBrk="0" fontAlgn="base" hangingPunct="0">
        <a:spcBef>
          <a:spcPct val="0"/>
        </a:spcBef>
        <a:spcAft>
          <a:spcPct val="0"/>
        </a:spcAft>
        <a:defRPr sz="4400">
          <a:solidFill>
            <a:schemeClr val="tx2"/>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2pPr>
      <a:lvl3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3pPr>
      <a:lvl4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4pPr>
      <a:lvl5pPr algn="ctr" rtl="0" eaLnBrk="0" fontAlgn="base" hangingPunct="0">
        <a:spcBef>
          <a:spcPct val="0"/>
        </a:spcBef>
        <a:spcAft>
          <a:spcPct val="0"/>
        </a:spcAft>
        <a:defRPr sz="4400">
          <a:solidFill>
            <a:schemeClr val="tx2"/>
          </a:solidFill>
          <a:latin typeface="Times New Roman" charset="0"/>
          <a:ea typeface="MS PGothic" pitchFamily="34" charset="-128"/>
          <a:cs typeface="ＭＳ Ｐゴシック" charset="0"/>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2"/>
          <p:cNvSpPr>
            <a:spLocks noChangeArrowheads="1"/>
          </p:cNvSpPr>
          <p:nvPr/>
        </p:nvSpPr>
        <p:spPr bwMode="auto">
          <a:xfrm>
            <a:off x="685800" y="2130425"/>
            <a:ext cx="7772400" cy="1470025"/>
          </a:xfrm>
          <a:prstGeom prst="rect">
            <a:avLst/>
          </a:prstGeom>
          <a:noFill/>
          <a:ln w="9525">
            <a:noFill/>
            <a:miter lim="800000"/>
            <a:headEnd/>
            <a:tailEnd/>
          </a:ln>
        </p:spPr>
        <p:txBody>
          <a:bodyPr anchor="ctr"/>
          <a:lstStyle/>
          <a:p>
            <a:pPr algn="ctr"/>
            <a:r>
              <a:rPr lang="en-US" sz="4000" dirty="0">
                <a:latin typeface="Arial" pitchFamily="34" charset="0"/>
                <a:cs typeface="Arial" pitchFamily="34" charset="0"/>
              </a:rPr>
              <a:t>Technician </a:t>
            </a:r>
            <a:r>
              <a:rPr lang="en-US" sz="4000" dirty="0" smtClean="0">
                <a:latin typeface="Arial" pitchFamily="34" charset="0"/>
                <a:cs typeface="Arial" pitchFamily="34" charset="0"/>
              </a:rPr>
              <a:t>License </a:t>
            </a:r>
            <a:r>
              <a:rPr lang="en-US" sz="4000" dirty="0">
                <a:latin typeface="Arial" pitchFamily="34" charset="0"/>
                <a:cs typeface="Arial" pitchFamily="34" charset="0"/>
              </a:rPr>
              <a:t>Course</a:t>
            </a:r>
            <a:br>
              <a:rPr lang="en-US" sz="4000" dirty="0">
                <a:latin typeface="Arial" pitchFamily="34" charset="0"/>
                <a:cs typeface="Arial" pitchFamily="34" charset="0"/>
              </a:rPr>
            </a:br>
            <a:r>
              <a:rPr lang="en-US" sz="4000" dirty="0">
                <a:latin typeface="Arial" pitchFamily="34" charset="0"/>
                <a:cs typeface="Arial" pitchFamily="34" charset="0"/>
              </a:rPr>
              <a:t>Chapter 3</a:t>
            </a:r>
            <a:r>
              <a:rPr lang="en-US" sz="3600" dirty="0">
                <a:latin typeface="Arial" pitchFamily="34" charset="0"/>
                <a:cs typeface="Arial" pitchFamily="34" charset="0"/>
              </a:rPr>
              <a:t> </a:t>
            </a:r>
            <a:br>
              <a:rPr lang="en-US" sz="3600" dirty="0">
                <a:latin typeface="Arial" pitchFamily="34" charset="0"/>
                <a:cs typeface="Arial" pitchFamily="34" charset="0"/>
              </a:rPr>
            </a:br>
            <a:endParaRPr lang="en-US" sz="3600" dirty="0">
              <a:latin typeface="Arial" pitchFamily="34" charset="0"/>
              <a:cs typeface="Arial" pitchFamily="34" charset="0"/>
            </a:endParaRPr>
          </a:p>
        </p:txBody>
      </p:sp>
      <p:sp>
        <p:nvSpPr>
          <p:cNvPr id="6146" name="Rectangle 13"/>
          <p:cNvSpPr>
            <a:spLocks noChangeArrowheads="1"/>
          </p:cNvSpPr>
          <p:nvPr/>
        </p:nvSpPr>
        <p:spPr bwMode="auto">
          <a:xfrm>
            <a:off x="1371600" y="3657600"/>
            <a:ext cx="6400800" cy="1981200"/>
          </a:xfrm>
          <a:prstGeom prst="rect">
            <a:avLst/>
          </a:prstGeom>
          <a:noFill/>
          <a:ln w="9525">
            <a:noFill/>
            <a:miter lim="800000"/>
            <a:headEnd/>
            <a:tailEnd/>
          </a:ln>
        </p:spPr>
        <p:txBody>
          <a:bodyPr/>
          <a:lstStyle/>
          <a:p>
            <a:pPr marL="342900" indent="-342900" algn="ctr">
              <a:spcBef>
                <a:spcPct val="20000"/>
              </a:spcBef>
            </a:pPr>
            <a:r>
              <a:rPr lang="en-US" sz="3200" dirty="0">
                <a:latin typeface="Arial" pitchFamily="34" charset="0"/>
                <a:cs typeface="Arial" pitchFamily="34" charset="0"/>
              </a:rPr>
              <a:t>Lesson Plan Module </a:t>
            </a:r>
            <a:r>
              <a:rPr lang="en-US" sz="3200" dirty="0" smtClean="0">
                <a:latin typeface="Arial" pitchFamily="34" charset="0"/>
                <a:cs typeface="Arial" pitchFamily="34" charset="0"/>
              </a:rPr>
              <a:t>4 </a:t>
            </a:r>
            <a:r>
              <a:rPr lang="en-US" sz="3200" dirty="0">
                <a:latin typeface="Arial" pitchFamily="34" charset="0"/>
                <a:cs typeface="Arial" pitchFamily="34" charset="0"/>
              </a:rPr>
              <a:t>–</a:t>
            </a:r>
          </a:p>
          <a:p>
            <a:pPr marL="342900" indent="-342900" algn="ctr">
              <a:spcBef>
                <a:spcPct val="20000"/>
              </a:spcBef>
            </a:pPr>
            <a:r>
              <a:rPr lang="en-US" sz="3200" dirty="0" smtClean="0">
                <a:latin typeface="Arial" pitchFamily="34" charset="0"/>
                <a:cs typeface="Arial" pitchFamily="34" charset="0"/>
              </a:rPr>
              <a:t>Electricity</a:t>
            </a:r>
            <a:endParaRPr lang="en-US" sz="3200" dirty="0">
              <a:latin typeface="Arial" pitchFamily="34" charset="0"/>
              <a:cs typeface="Arial" pitchFamily="34" charset="0"/>
            </a:endParaRPr>
          </a:p>
          <a:p>
            <a:pPr marL="342900" indent="-342900" algn="ctr">
              <a:spcBef>
                <a:spcPct val="20000"/>
              </a:spcBef>
            </a:pPr>
            <a:r>
              <a:rPr lang="en-US" sz="3200" dirty="0">
                <a:latin typeface="Arial" pitchFamily="34" charset="0"/>
                <a:cs typeface="Arial" pitchFamily="34" charset="0"/>
              </a:rPr>
              <a:t> </a:t>
            </a:r>
          </a:p>
          <a:p>
            <a:pPr marL="342900" indent="-342900" algn="ctr">
              <a:spcBef>
                <a:spcPct val="20000"/>
              </a:spcBef>
            </a:pPr>
            <a:endParaRPr lang="en-US" sz="3200"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000" dirty="0"/>
              <a:t>The Electric Circuit:</a:t>
            </a:r>
            <a:br>
              <a:rPr lang="en-US" sz="4000" dirty="0"/>
            </a:br>
            <a:r>
              <a:rPr lang="en-US" sz="4000" dirty="0"/>
              <a:t>An Electronic Roadmap</a:t>
            </a:r>
          </a:p>
        </p:txBody>
      </p:sp>
      <p:sp>
        <p:nvSpPr>
          <p:cNvPr id="18434" name="Rectangle 5"/>
          <p:cNvSpPr>
            <a:spLocks noChangeArrowheads="1"/>
          </p:cNvSpPr>
          <p:nvPr/>
        </p:nvSpPr>
        <p:spPr bwMode="auto">
          <a:xfrm>
            <a:off x="685800" y="1981200"/>
            <a:ext cx="7772400" cy="4038600"/>
          </a:xfrm>
          <a:prstGeom prst="rect">
            <a:avLst/>
          </a:prstGeom>
          <a:noFill/>
          <a:ln w="9525">
            <a:noFill/>
            <a:miter lim="800000"/>
            <a:headEnd/>
            <a:tailEnd/>
          </a:ln>
        </p:spPr>
        <p:txBody>
          <a:bodyPr/>
          <a:lstStyle/>
          <a:p>
            <a:pPr marL="342900" indent="-342900">
              <a:lnSpc>
                <a:spcPct val="90000"/>
              </a:lnSpc>
              <a:spcBef>
                <a:spcPts val="763"/>
              </a:spcBef>
              <a:buFontTx/>
              <a:buChar char="•"/>
            </a:pPr>
            <a:r>
              <a:rPr lang="en-US" sz="3200" dirty="0"/>
              <a:t>For current to flow, there must be a path from one side of the </a:t>
            </a:r>
            <a:r>
              <a:rPr lang="en-US" sz="3200" dirty="0" smtClean="0"/>
              <a:t>energy source to </a:t>
            </a:r>
            <a:r>
              <a:rPr lang="en-US" sz="3200" dirty="0"/>
              <a:t>the other side of the source – this path is called a </a:t>
            </a:r>
            <a:r>
              <a:rPr lang="en-US" sz="3200" i="1" dirty="0"/>
              <a:t>circuit</a:t>
            </a:r>
            <a:r>
              <a:rPr lang="en-US" sz="3200" dirty="0"/>
              <a:t>.</a:t>
            </a:r>
          </a:p>
          <a:p>
            <a:pPr marL="742950" lvl="1" indent="-285750">
              <a:lnSpc>
                <a:spcPct val="90000"/>
              </a:lnSpc>
              <a:spcBef>
                <a:spcPts val="763"/>
              </a:spcBef>
              <a:buFont typeface="Arial" pitchFamily="34" charset="0"/>
              <a:buChar char="•"/>
            </a:pPr>
            <a:r>
              <a:rPr lang="en-US" sz="2800" dirty="0" smtClean="0"/>
              <a:t>There must be a pipe (conductive path) through which the water (current) can flow.</a:t>
            </a:r>
          </a:p>
          <a:p>
            <a:pPr marL="342900" indent="-342900">
              <a:lnSpc>
                <a:spcPct val="90000"/>
              </a:lnSpc>
              <a:spcBef>
                <a:spcPts val="763"/>
              </a:spcBef>
              <a:buFontTx/>
              <a:buChar char="•"/>
            </a:pPr>
            <a:r>
              <a:rPr lang="en-US" sz="3200" dirty="0" smtClean="0"/>
              <a:t>There are two types of electric circuits.</a:t>
            </a:r>
          </a:p>
          <a:p>
            <a:pPr marL="800100" lvl="1" indent="-342900">
              <a:lnSpc>
                <a:spcPct val="90000"/>
              </a:lnSpc>
              <a:spcBef>
                <a:spcPts val="763"/>
              </a:spcBef>
              <a:buFontTx/>
              <a:buChar char="•"/>
            </a:pPr>
            <a:r>
              <a:rPr lang="en-US" sz="2800" dirty="0" smtClean="0"/>
              <a:t>Series and parallel</a:t>
            </a:r>
          </a:p>
          <a:p>
            <a:pPr marL="285750" indent="-285750">
              <a:lnSpc>
                <a:spcPct val="90000"/>
              </a:lnSpc>
              <a:spcBef>
                <a:spcPts val="763"/>
              </a:spcBef>
            </a:pPr>
            <a:endParaRPr lang="en-US" sz="2800" dirty="0" smtClean="0"/>
          </a:p>
        </p:txBody>
      </p:sp>
      <p:sp>
        <p:nvSpPr>
          <p:cNvPr id="3" name="Footer Placeholder 2"/>
          <p:cNvSpPr>
            <a:spLocks noGrp="1"/>
          </p:cNvSpPr>
          <p:nvPr>
            <p:ph type="ftr" sz="quarter" idx="10"/>
          </p:nvPr>
        </p:nvSpPr>
        <p:spPr/>
        <p:txBody>
          <a:bodyPr/>
          <a:lstStyle/>
          <a:p>
            <a:r>
              <a:rPr lang="en-US" dirty="0" smtClean="0">
                <a:ea typeface="Lucida Grande"/>
              </a:rPr>
              <a:t>2014 Technician License Course</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Series Circuits</a:t>
            </a:r>
          </a:p>
        </p:txBody>
      </p:sp>
      <p:sp>
        <p:nvSpPr>
          <p:cNvPr id="20482" name="Rectangle 5"/>
          <p:cNvSpPr>
            <a:spLocks noChangeArrowheads="1"/>
          </p:cNvSpPr>
          <p:nvPr/>
        </p:nvSpPr>
        <p:spPr bwMode="auto">
          <a:xfrm>
            <a:off x="685800" y="1828800"/>
            <a:ext cx="7772400" cy="4267200"/>
          </a:xfrm>
          <a:prstGeom prst="rect">
            <a:avLst/>
          </a:prstGeom>
          <a:noFill/>
          <a:ln w="9525">
            <a:noFill/>
            <a:miter lim="800000"/>
            <a:headEnd/>
            <a:tailEnd/>
          </a:ln>
        </p:spPr>
        <p:txBody>
          <a:bodyPr/>
          <a:lstStyle/>
          <a:p>
            <a:pPr marL="342900" indent="-342900">
              <a:spcBef>
                <a:spcPct val="20000"/>
              </a:spcBef>
              <a:buFontTx/>
              <a:buChar char="•"/>
            </a:pPr>
            <a:r>
              <a:rPr lang="en-US" sz="3200"/>
              <a:t>Series circuits provide one and only one path for current flow.</a:t>
            </a:r>
          </a:p>
          <a:p>
            <a:pPr marL="342900" indent="-342900">
              <a:spcBef>
                <a:spcPct val="20000"/>
              </a:spcBef>
              <a:buFontTx/>
              <a:buChar char="•"/>
            </a:pPr>
            <a:endParaRPr lang="en-US" sz="3200"/>
          </a:p>
        </p:txBody>
      </p:sp>
      <p:pic>
        <p:nvPicPr>
          <p:cNvPr id="20483" name="Picture 6"/>
          <p:cNvPicPr>
            <a:picLocks noChangeAspect="1" noChangeArrowheads="1"/>
          </p:cNvPicPr>
          <p:nvPr/>
        </p:nvPicPr>
        <p:blipFill>
          <a:blip r:embed="rId3" cstate="print"/>
          <a:srcRect/>
          <a:stretch>
            <a:fillRect/>
          </a:stretch>
        </p:blipFill>
        <p:spPr bwMode="auto">
          <a:xfrm>
            <a:off x="1676400" y="3048000"/>
            <a:ext cx="6299200" cy="26670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ea typeface="Lucida Grande"/>
              </a:rPr>
              <a:t>2014 Technician License Course</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a:t>Parallel Circuits</a:t>
            </a:r>
          </a:p>
        </p:txBody>
      </p:sp>
      <p:sp>
        <p:nvSpPr>
          <p:cNvPr id="22530"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a:t>Parallel circuits provide </a:t>
            </a:r>
            <a:r>
              <a:rPr lang="en-US" sz="3200" dirty="0" smtClean="0"/>
              <a:t>multiple paths </a:t>
            </a:r>
            <a:r>
              <a:rPr lang="en-US" sz="3200" dirty="0"/>
              <a:t>for current flow.</a:t>
            </a:r>
          </a:p>
        </p:txBody>
      </p:sp>
      <p:pic>
        <p:nvPicPr>
          <p:cNvPr id="22531" name="Picture 6"/>
          <p:cNvPicPr>
            <a:picLocks noChangeAspect="1" noChangeArrowheads="1"/>
          </p:cNvPicPr>
          <p:nvPr/>
        </p:nvPicPr>
        <p:blipFill>
          <a:blip r:embed="rId3" cstate="print"/>
          <a:srcRect/>
          <a:stretch>
            <a:fillRect/>
          </a:stretch>
        </p:blipFill>
        <p:spPr bwMode="auto">
          <a:xfrm>
            <a:off x="1752600" y="3352800"/>
            <a:ext cx="6323013" cy="2057400"/>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ea typeface="Lucida Grande"/>
              </a:rPr>
              <a:t>2014 Technician License Course</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2590800"/>
            <a:ext cx="7772400" cy="1143000"/>
          </a:xfrm>
          <a:prstGeom prst="rect">
            <a:avLst/>
          </a:prstGeom>
          <a:noFill/>
          <a:ln w="9525">
            <a:noFill/>
            <a:miter lim="800000"/>
            <a:headEnd/>
            <a:tailEnd/>
          </a:ln>
        </p:spPr>
        <p:txBody>
          <a:bodyPr anchor="ctr"/>
          <a:lstStyle/>
          <a:p>
            <a:pPr algn="ctr"/>
            <a:r>
              <a:rPr lang="en-US" sz="4400" dirty="0" smtClean="0"/>
              <a:t>Practice Questions</a:t>
            </a:r>
            <a:endParaRPr lang="en-US" sz="4400" dirty="0"/>
          </a:p>
        </p:txBody>
      </p:sp>
      <p:sp>
        <p:nvSpPr>
          <p:cNvPr id="4" name="Footer Placeholder 3"/>
          <p:cNvSpPr>
            <a:spLocks noGrp="1"/>
          </p:cNvSpPr>
          <p:nvPr>
            <p:ph type="ftr" sz="quarter" idx="10"/>
          </p:nvPr>
        </p:nvSpPr>
        <p:spPr/>
        <p:txBody>
          <a:bodyPr/>
          <a:lstStyle/>
          <a:p>
            <a:r>
              <a:rPr lang="en-US" smtClean="0">
                <a:ea typeface="Lucida Grande"/>
              </a:rPr>
              <a:t>2014 Technician License Course</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Volts</a:t>
            </a:r>
          </a:p>
          <a:p>
            <a:r>
              <a:rPr lang="en-US" smtClean="0"/>
              <a:t>B. Watts</a:t>
            </a:r>
          </a:p>
          <a:p>
            <a:r>
              <a:rPr lang="en-US" smtClean="0"/>
              <a:t>C. Ohms</a:t>
            </a:r>
          </a:p>
          <a:p>
            <a:r>
              <a:rPr lang="en-US" smtClean="0"/>
              <a:t>D. Amperes</a:t>
            </a:r>
          </a:p>
          <a:p>
            <a:pPr lvl="1"/>
            <a:r>
              <a:rPr lang="en-US" smtClean="0"/>
              <a:t> T5A01 HRLM (3-1)</a:t>
            </a:r>
          </a:p>
        </p:txBody>
      </p:sp>
      <p:sp>
        <p:nvSpPr>
          <p:cNvPr id="327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Electrical current is measured in which of the following units?</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Volts</a:t>
            </a:r>
          </a:p>
          <a:p>
            <a:r>
              <a:rPr lang="en-US" smtClean="0"/>
              <a:t>B. Watts</a:t>
            </a:r>
          </a:p>
          <a:p>
            <a:r>
              <a:rPr lang="en-US" smtClean="0"/>
              <a:t>C. Ohms</a:t>
            </a:r>
          </a:p>
          <a:p>
            <a:r>
              <a:rPr lang="en-US" b="1" smtClean="0"/>
              <a:t>D. Amperes</a:t>
            </a:r>
          </a:p>
          <a:p>
            <a:pPr lvl="1"/>
            <a:r>
              <a:rPr lang="en-US" smtClean="0"/>
              <a:t> T5A01 HRLM (3-1)</a:t>
            </a:r>
          </a:p>
        </p:txBody>
      </p:sp>
      <p:sp>
        <p:nvSpPr>
          <p:cNvPr id="337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Electrical current is measured in which of the following units?</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Voltage</a:t>
            </a:r>
          </a:p>
          <a:p>
            <a:r>
              <a:rPr lang="en-US" smtClean="0"/>
              <a:t>B. Resistance</a:t>
            </a:r>
          </a:p>
          <a:p>
            <a:r>
              <a:rPr lang="en-US" smtClean="0"/>
              <a:t>C. Capacitance</a:t>
            </a:r>
          </a:p>
          <a:p>
            <a:r>
              <a:rPr lang="en-US" smtClean="0"/>
              <a:t>D. Current </a:t>
            </a:r>
          </a:p>
          <a:p>
            <a:pPr lvl="1"/>
            <a:r>
              <a:rPr lang="en-US" smtClean="0"/>
              <a:t> T5A03 HRLM (3-1)</a:t>
            </a:r>
          </a:p>
        </p:txBody>
      </p:sp>
      <p:sp>
        <p:nvSpPr>
          <p:cNvPr id="368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for the flow of electrons in an electric circuit?</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Voltage</a:t>
            </a:r>
          </a:p>
          <a:p>
            <a:r>
              <a:rPr lang="en-US" smtClean="0"/>
              <a:t>B. Resistance</a:t>
            </a:r>
          </a:p>
          <a:p>
            <a:r>
              <a:rPr lang="en-US" smtClean="0"/>
              <a:t>C. Capacitance</a:t>
            </a:r>
          </a:p>
          <a:p>
            <a:r>
              <a:rPr lang="en-US" b="1" smtClean="0"/>
              <a:t>D. Current </a:t>
            </a:r>
          </a:p>
          <a:p>
            <a:pPr lvl="1"/>
            <a:r>
              <a:rPr lang="en-US" smtClean="0"/>
              <a:t> T5A03 HRLM (3-1)</a:t>
            </a:r>
          </a:p>
        </p:txBody>
      </p:sp>
      <p:sp>
        <p:nvSpPr>
          <p:cNvPr id="378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for the flow of electrons in an electric circuit?</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Alternating current</a:t>
            </a:r>
          </a:p>
          <a:p>
            <a:r>
              <a:rPr lang="en-US" smtClean="0"/>
              <a:t>B. Direct current</a:t>
            </a:r>
          </a:p>
          <a:p>
            <a:r>
              <a:rPr lang="en-US" smtClean="0"/>
              <a:t>C. Normal current</a:t>
            </a:r>
          </a:p>
          <a:p>
            <a:r>
              <a:rPr lang="en-US" smtClean="0"/>
              <a:t>D. Smooth current</a:t>
            </a:r>
          </a:p>
          <a:p>
            <a:pPr lvl="1"/>
            <a:r>
              <a:rPr lang="en-US" smtClean="0"/>
              <a:t> T5A04 HRLM (3-6)</a:t>
            </a:r>
          </a:p>
        </p:txBody>
      </p:sp>
      <p:sp>
        <p:nvSpPr>
          <p:cNvPr id="3891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for a current that flows only in one direction?</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Alternating current</a:t>
            </a:r>
          </a:p>
          <a:p>
            <a:r>
              <a:rPr lang="en-US" b="1" smtClean="0"/>
              <a:t>B. Direct current</a:t>
            </a:r>
          </a:p>
          <a:p>
            <a:r>
              <a:rPr lang="en-US" smtClean="0"/>
              <a:t>C. Normal current</a:t>
            </a:r>
          </a:p>
          <a:p>
            <a:r>
              <a:rPr lang="en-US" smtClean="0"/>
              <a:t>D. Smooth current</a:t>
            </a:r>
          </a:p>
          <a:p>
            <a:pPr lvl="1"/>
            <a:r>
              <a:rPr lang="en-US" smtClean="0"/>
              <a:t> T5A04 HRLM (3-6)</a:t>
            </a:r>
          </a:p>
        </p:txBody>
      </p:sp>
      <p:sp>
        <p:nvSpPr>
          <p:cNvPr id="3993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for a current that flows only in one direction?</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smtClean="0">
                <a:latin typeface="+mj-lt"/>
                <a:ea typeface="+mn-ea"/>
                <a:cs typeface="Arial" charset="0"/>
              </a:rPr>
              <a:t>Fundamentals of Electricity</a:t>
            </a:r>
            <a:endParaRPr lang="en-US" sz="4400" dirty="0">
              <a:latin typeface="+mj-lt"/>
              <a:ea typeface="+mn-ea"/>
              <a:cs typeface="Arial" charset="0"/>
            </a:endParaRPr>
          </a:p>
        </p:txBody>
      </p:sp>
      <p:sp>
        <p:nvSpPr>
          <p:cNvPr id="5123"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defRPr/>
            </a:pPr>
            <a:r>
              <a:rPr lang="en-US" sz="3200" dirty="0" smtClean="0">
                <a:latin typeface="+mn-lt"/>
                <a:ea typeface="+mn-ea"/>
                <a:cs typeface="Arial" charset="0"/>
              </a:rPr>
              <a:t>Radios are powered by electricity and radio signals are a form of electrical energy.</a:t>
            </a:r>
            <a:endParaRPr lang="en-US" sz="3200" dirty="0">
              <a:latin typeface="+mn-lt"/>
              <a:ea typeface="+mn-ea"/>
              <a:cs typeface="Arial" charset="0"/>
            </a:endParaRPr>
          </a:p>
          <a:p>
            <a:pPr marL="342900" indent="-342900">
              <a:spcBef>
                <a:spcPct val="20000"/>
              </a:spcBef>
              <a:buFontTx/>
              <a:buChar char="•"/>
              <a:defRPr/>
            </a:pPr>
            <a:r>
              <a:rPr lang="en-US" sz="3200" dirty="0" smtClean="0">
                <a:latin typeface="+mn-lt"/>
                <a:ea typeface="+mn-ea"/>
                <a:cs typeface="Arial" charset="0"/>
              </a:rPr>
              <a:t>A basic </a:t>
            </a:r>
            <a:r>
              <a:rPr lang="en-US" sz="3200" dirty="0">
                <a:latin typeface="+mn-lt"/>
                <a:ea typeface="+mn-ea"/>
                <a:cs typeface="Arial" charset="0"/>
              </a:rPr>
              <a:t>understanding of how </a:t>
            </a:r>
            <a:r>
              <a:rPr lang="en-US" sz="3200" dirty="0" smtClean="0">
                <a:latin typeface="+mn-lt"/>
                <a:ea typeface="+mn-ea"/>
                <a:cs typeface="Arial" charset="0"/>
              </a:rPr>
              <a:t>we </a:t>
            </a:r>
            <a:r>
              <a:rPr lang="en-US" sz="3200" dirty="0">
                <a:latin typeface="+mn-lt"/>
                <a:ea typeface="+mn-ea"/>
                <a:cs typeface="Arial" charset="0"/>
              </a:rPr>
              <a:t>control </a:t>
            </a:r>
            <a:r>
              <a:rPr lang="en-US" sz="3200" dirty="0" smtClean="0">
                <a:latin typeface="+mn-lt"/>
                <a:ea typeface="+mn-ea"/>
                <a:cs typeface="Arial" charset="0"/>
              </a:rPr>
              <a:t>electricity allows you to better install and </a:t>
            </a:r>
            <a:r>
              <a:rPr lang="en-US" sz="3200" dirty="0">
                <a:latin typeface="+mn-lt"/>
                <a:ea typeface="+mn-ea"/>
                <a:cs typeface="Arial" charset="0"/>
              </a:rPr>
              <a:t>operate your radio.</a:t>
            </a:r>
          </a:p>
        </p:txBody>
      </p:sp>
      <p:sp>
        <p:nvSpPr>
          <p:cNvPr id="3" name="Footer Placeholder 2"/>
          <p:cNvSpPr>
            <a:spLocks noGrp="1"/>
          </p:cNvSpPr>
          <p:nvPr>
            <p:ph type="ftr" sz="quarter" idx="10"/>
          </p:nvPr>
        </p:nvSpPr>
        <p:spPr/>
        <p:txBody>
          <a:bodyPr/>
          <a:lstStyle/>
          <a:p>
            <a:r>
              <a:rPr lang="en-US" smtClean="0">
                <a:ea typeface="Lucida Grande"/>
              </a:rPr>
              <a:t>2014 Technician License Course</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Voltage</a:t>
            </a:r>
          </a:p>
          <a:p>
            <a:r>
              <a:rPr lang="en-US" smtClean="0"/>
              <a:t>B. Ampere-hours</a:t>
            </a:r>
          </a:p>
          <a:p>
            <a:r>
              <a:rPr lang="en-US" smtClean="0"/>
              <a:t>C. Capacitance</a:t>
            </a:r>
          </a:p>
          <a:p>
            <a:r>
              <a:rPr lang="en-US" smtClean="0"/>
              <a:t>D. Inductance</a:t>
            </a:r>
          </a:p>
          <a:p>
            <a:pPr lvl="1"/>
            <a:r>
              <a:rPr lang="en-US" smtClean="0"/>
              <a:t> T5A05 HRLM (3-1)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electrical term for the electromotive force (EMF) that causes electron flow?</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Voltage</a:t>
            </a:r>
          </a:p>
          <a:p>
            <a:r>
              <a:rPr lang="en-US" smtClean="0"/>
              <a:t>B. Ampere-hours</a:t>
            </a:r>
          </a:p>
          <a:p>
            <a:r>
              <a:rPr lang="en-US" smtClean="0"/>
              <a:t>C. Capacitance</a:t>
            </a:r>
          </a:p>
          <a:p>
            <a:r>
              <a:rPr lang="en-US" smtClean="0"/>
              <a:t>D. Inductance</a:t>
            </a:r>
          </a:p>
          <a:p>
            <a:pPr lvl="1"/>
            <a:r>
              <a:rPr lang="en-US" smtClean="0"/>
              <a:t> T5A05 HRLM (3-1)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is the electrical term for the electromotive force (EMF) that causes electron flow?</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Glass</a:t>
            </a:r>
          </a:p>
          <a:p>
            <a:r>
              <a:rPr lang="en-US" smtClean="0"/>
              <a:t>B. Wood</a:t>
            </a:r>
          </a:p>
          <a:p>
            <a:r>
              <a:rPr lang="en-US" smtClean="0"/>
              <a:t>C. Copper</a:t>
            </a:r>
          </a:p>
          <a:p>
            <a:r>
              <a:rPr lang="en-US" smtClean="0"/>
              <a:t>D. Rubber</a:t>
            </a:r>
          </a:p>
          <a:p>
            <a:pPr lvl="1"/>
            <a:r>
              <a:rPr lang="en-US" smtClean="0"/>
              <a:t> T5A07 HRLM (3-4)</a:t>
            </a:r>
          </a:p>
        </p:txBody>
      </p:sp>
      <p:sp>
        <p:nvSpPr>
          <p:cNvPr id="4301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good electrical conductor?</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Glass</a:t>
            </a:r>
          </a:p>
          <a:p>
            <a:r>
              <a:rPr lang="en-US" smtClean="0"/>
              <a:t>B. Wood</a:t>
            </a:r>
          </a:p>
          <a:p>
            <a:r>
              <a:rPr lang="en-US" b="1" smtClean="0"/>
              <a:t>C. Copper</a:t>
            </a:r>
          </a:p>
          <a:p>
            <a:r>
              <a:rPr lang="en-US" smtClean="0"/>
              <a:t>D. Rubber</a:t>
            </a:r>
          </a:p>
          <a:p>
            <a:pPr lvl="1"/>
            <a:r>
              <a:rPr lang="en-US" smtClean="0"/>
              <a:t> T5A07 HRLM (3-4)</a:t>
            </a:r>
          </a:p>
        </p:txBody>
      </p:sp>
      <p:sp>
        <p:nvSpPr>
          <p:cNvPr id="4403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good electrical conductor?</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Copper</a:t>
            </a:r>
          </a:p>
          <a:p>
            <a:r>
              <a:rPr lang="en-US" smtClean="0"/>
              <a:t>B. Glass</a:t>
            </a:r>
          </a:p>
          <a:p>
            <a:r>
              <a:rPr lang="en-US" smtClean="0"/>
              <a:t>C. Aluminum</a:t>
            </a:r>
          </a:p>
          <a:p>
            <a:r>
              <a:rPr lang="en-US" smtClean="0"/>
              <a:t>D. Mercury</a:t>
            </a:r>
          </a:p>
          <a:p>
            <a:pPr lvl="1"/>
            <a:r>
              <a:rPr lang="en-US" smtClean="0"/>
              <a:t> T5A08 HRLM (3-4)</a:t>
            </a:r>
          </a:p>
        </p:txBody>
      </p:sp>
      <p:sp>
        <p:nvSpPr>
          <p:cNvPr id="4505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good electrical insulator?</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Copper</a:t>
            </a:r>
          </a:p>
          <a:p>
            <a:r>
              <a:rPr lang="en-US" b="1" smtClean="0"/>
              <a:t>B. Glass</a:t>
            </a:r>
          </a:p>
          <a:p>
            <a:r>
              <a:rPr lang="en-US" smtClean="0"/>
              <a:t>C. Aluminum</a:t>
            </a:r>
          </a:p>
          <a:p>
            <a:r>
              <a:rPr lang="en-US" smtClean="0"/>
              <a:t>D. Mercury</a:t>
            </a:r>
          </a:p>
          <a:p>
            <a:pPr lvl="1"/>
            <a:r>
              <a:rPr lang="en-US" smtClean="0"/>
              <a:t> T5A08 HRLM (3-4)</a:t>
            </a:r>
          </a:p>
        </p:txBody>
      </p:sp>
      <p:sp>
        <p:nvSpPr>
          <p:cNvPr id="4608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is a good electrical insulator?</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Alternating current</a:t>
            </a:r>
          </a:p>
          <a:p>
            <a:r>
              <a:rPr lang="en-US" smtClean="0"/>
              <a:t>B. Direct current</a:t>
            </a:r>
          </a:p>
          <a:p>
            <a:r>
              <a:rPr lang="en-US" smtClean="0"/>
              <a:t>C. Circular current</a:t>
            </a:r>
          </a:p>
          <a:p>
            <a:r>
              <a:rPr lang="en-US" smtClean="0"/>
              <a:t>D. Vertical current</a:t>
            </a:r>
          </a:p>
          <a:p>
            <a:pPr lvl="1"/>
            <a:r>
              <a:rPr lang="en-US" smtClean="0"/>
              <a:t> T5A09 HRLM (3-6)</a:t>
            </a:r>
          </a:p>
        </p:txBody>
      </p:sp>
      <p:sp>
        <p:nvSpPr>
          <p:cNvPr id="4710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for a current that reverses direction on a regular basis?</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Alternating current</a:t>
            </a:r>
          </a:p>
          <a:p>
            <a:r>
              <a:rPr lang="en-US" smtClean="0"/>
              <a:t>B. Direct current</a:t>
            </a:r>
          </a:p>
          <a:p>
            <a:r>
              <a:rPr lang="en-US" smtClean="0"/>
              <a:t>C. Circular current</a:t>
            </a:r>
          </a:p>
          <a:p>
            <a:r>
              <a:rPr lang="en-US" smtClean="0"/>
              <a:t>D. Vertical current</a:t>
            </a:r>
          </a:p>
          <a:p>
            <a:pPr lvl="1"/>
            <a:r>
              <a:rPr lang="en-US" smtClean="0"/>
              <a:t> T5A09 HRLM (3-6)</a:t>
            </a:r>
          </a:p>
        </p:txBody>
      </p:sp>
      <p:sp>
        <p:nvSpPr>
          <p:cNvPr id="4813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name for a current that reverses direction on a regular basis?</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The volt</a:t>
            </a:r>
          </a:p>
          <a:p>
            <a:r>
              <a:rPr lang="en-US" smtClean="0"/>
              <a:t>B. The watt</a:t>
            </a:r>
          </a:p>
          <a:p>
            <a:r>
              <a:rPr lang="en-US" smtClean="0"/>
              <a:t>C. The ampere</a:t>
            </a:r>
          </a:p>
          <a:p>
            <a:r>
              <a:rPr lang="en-US" smtClean="0"/>
              <a:t>D. The ohm</a:t>
            </a:r>
          </a:p>
          <a:p>
            <a:pPr lvl="1"/>
            <a:r>
              <a:rPr lang="en-US" smtClean="0"/>
              <a:t> T5A11 HRLM (3-1)</a:t>
            </a:r>
          </a:p>
        </p:txBody>
      </p:sp>
      <p:sp>
        <p:nvSpPr>
          <p:cNvPr id="512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basic unit of electromotive force?</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The volt</a:t>
            </a:r>
          </a:p>
          <a:p>
            <a:r>
              <a:rPr lang="en-US" smtClean="0"/>
              <a:t>B. The watt</a:t>
            </a:r>
          </a:p>
          <a:p>
            <a:r>
              <a:rPr lang="en-US" smtClean="0"/>
              <a:t>C. The ampere</a:t>
            </a:r>
          </a:p>
          <a:p>
            <a:r>
              <a:rPr lang="en-US" smtClean="0"/>
              <a:t>D. The ohm</a:t>
            </a:r>
          </a:p>
          <a:p>
            <a:pPr lvl="1"/>
            <a:r>
              <a:rPr lang="en-US" smtClean="0"/>
              <a:t> T5A11 HRLM (3-1)</a:t>
            </a:r>
          </a:p>
        </p:txBody>
      </p:sp>
      <p:sp>
        <p:nvSpPr>
          <p:cNvPr id="522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basic unit of electromotive force?</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1"/>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400" dirty="0">
                <a:latin typeface="+mj-lt"/>
                <a:ea typeface="+mn-ea"/>
                <a:cs typeface="Arial" charset="0"/>
              </a:rPr>
              <a:t>Fundamentals of Electricity</a:t>
            </a:r>
          </a:p>
        </p:txBody>
      </p:sp>
      <p:sp>
        <p:nvSpPr>
          <p:cNvPr id="4099" name="Rectangle 12"/>
          <p:cNvSpPr>
            <a:spLocks noChangeArrowheads="1"/>
          </p:cNvSpPr>
          <p:nvPr/>
        </p:nvSpPr>
        <p:spPr bwMode="auto">
          <a:xfrm>
            <a:off x="685800" y="1828800"/>
            <a:ext cx="7924800" cy="4114800"/>
          </a:xfrm>
          <a:prstGeom prst="rect">
            <a:avLst/>
          </a:prstGeom>
          <a:noFill/>
          <a:ln w="9525">
            <a:noFill/>
            <a:miter lim="800000"/>
            <a:headEnd/>
            <a:tailEnd/>
          </a:ln>
        </p:spPr>
        <p:txBody>
          <a:bodyPr/>
          <a:lstStyle/>
          <a:p>
            <a:pPr marL="342900" indent="-342900">
              <a:lnSpc>
                <a:spcPct val="90000"/>
              </a:lnSpc>
              <a:spcBef>
                <a:spcPct val="20000"/>
              </a:spcBef>
              <a:buFontTx/>
              <a:buChar char="•"/>
              <a:defRPr/>
            </a:pPr>
            <a:r>
              <a:rPr lang="en-US" sz="3200" dirty="0" smtClean="0">
                <a:latin typeface="+mn-lt"/>
                <a:ea typeface="+mn-ea"/>
                <a:cs typeface="Arial" charset="0"/>
              </a:rPr>
              <a:t>Electrical charge can be positive or negative.</a:t>
            </a:r>
          </a:p>
          <a:p>
            <a:pPr marL="800100" lvl="1" indent="-342900">
              <a:lnSpc>
                <a:spcPct val="90000"/>
              </a:lnSpc>
              <a:spcBef>
                <a:spcPct val="20000"/>
              </a:spcBef>
              <a:buFontTx/>
              <a:buChar char="•"/>
              <a:defRPr/>
            </a:pPr>
            <a:r>
              <a:rPr lang="en-US" sz="2800" dirty="0" smtClean="0">
                <a:latin typeface="+mn-lt"/>
                <a:ea typeface="+mn-ea"/>
                <a:cs typeface="Arial" charset="0"/>
              </a:rPr>
              <a:t>Opposite charges attract each other</a:t>
            </a:r>
          </a:p>
          <a:p>
            <a:pPr marL="342900" indent="-342900">
              <a:lnSpc>
                <a:spcPct val="90000"/>
              </a:lnSpc>
              <a:spcBef>
                <a:spcPct val="20000"/>
              </a:spcBef>
              <a:buFontTx/>
              <a:buChar char="•"/>
              <a:defRPr/>
            </a:pPr>
            <a:r>
              <a:rPr lang="en-US" sz="3200" dirty="0" smtClean="0">
                <a:latin typeface="+mn-lt"/>
                <a:ea typeface="+mn-ea"/>
                <a:cs typeface="Arial" charset="0"/>
              </a:rPr>
              <a:t>Electrical current </a:t>
            </a:r>
            <a:r>
              <a:rPr lang="en-US" sz="3200" dirty="0">
                <a:latin typeface="+mn-lt"/>
                <a:ea typeface="+mn-ea"/>
                <a:cs typeface="Arial" charset="0"/>
              </a:rPr>
              <a:t>is the flow of </a:t>
            </a:r>
            <a:r>
              <a:rPr lang="en-US" sz="3200" i="1" dirty="0" smtClean="0">
                <a:latin typeface="+mn-lt"/>
                <a:ea typeface="+mn-ea"/>
                <a:cs typeface="Arial" charset="0"/>
              </a:rPr>
              <a:t>electrons</a:t>
            </a:r>
            <a:r>
              <a:rPr lang="en-US" sz="3200" dirty="0" smtClean="0">
                <a:latin typeface="+mn-lt"/>
                <a:ea typeface="+mn-ea"/>
                <a:cs typeface="Arial" charset="0"/>
              </a:rPr>
              <a:t>.</a:t>
            </a:r>
            <a:endParaRPr lang="en-US" sz="2800" dirty="0" smtClean="0">
              <a:latin typeface="+mn-lt"/>
              <a:ea typeface="+mn-ea"/>
              <a:cs typeface="Arial" charset="0"/>
            </a:endParaRPr>
          </a:p>
          <a:p>
            <a:pPr marL="742950" lvl="1" indent="-285750">
              <a:lnSpc>
                <a:spcPct val="90000"/>
              </a:lnSpc>
              <a:spcBef>
                <a:spcPct val="20000"/>
              </a:spcBef>
              <a:buFontTx/>
              <a:buChar char="–"/>
              <a:defRPr/>
            </a:pPr>
            <a:r>
              <a:rPr lang="en-US" sz="2800" dirty="0" smtClean="0">
                <a:latin typeface="+mn-lt"/>
                <a:ea typeface="+mn-ea"/>
                <a:cs typeface="Arial" charset="0"/>
              </a:rPr>
              <a:t>Electrons </a:t>
            </a:r>
            <a:r>
              <a:rPr lang="en-US" sz="2800" dirty="0">
                <a:latin typeface="+mn-lt"/>
                <a:ea typeface="+mn-ea"/>
                <a:cs typeface="Arial" charset="0"/>
              </a:rPr>
              <a:t>are </a:t>
            </a:r>
            <a:r>
              <a:rPr lang="en-US" sz="2800" dirty="0" smtClean="0">
                <a:latin typeface="+mn-lt"/>
                <a:ea typeface="+mn-ea"/>
                <a:cs typeface="Arial" charset="0"/>
              </a:rPr>
              <a:t>negatively-charged atomic particles, </a:t>
            </a:r>
            <a:r>
              <a:rPr lang="en-US" sz="2800" dirty="0" smtClean="0">
                <a:cs typeface="Arial" charset="0"/>
              </a:rPr>
              <a:t>usually surrounding an atom’s positively-charged nucleus of protons (positive) and neutrons (neutral – no charge)</a:t>
            </a:r>
            <a:endParaRPr lang="en-US" sz="2800" dirty="0" smtClean="0">
              <a:latin typeface="+mn-lt"/>
              <a:ea typeface="+mn-ea"/>
              <a:cs typeface="Arial" charset="0"/>
            </a:endParaRPr>
          </a:p>
          <a:p>
            <a:pPr marL="742950" lvl="1" indent="-285750">
              <a:lnSpc>
                <a:spcPct val="90000"/>
              </a:lnSpc>
              <a:spcBef>
                <a:spcPct val="20000"/>
              </a:spcBef>
              <a:buFontTx/>
              <a:buChar char="–"/>
              <a:defRPr/>
            </a:pPr>
            <a:r>
              <a:rPr lang="en-US" sz="2800" dirty="0" smtClean="0">
                <a:latin typeface="+mn-lt"/>
                <a:ea typeface="+mn-ea"/>
                <a:cs typeface="Arial" charset="0"/>
              </a:rPr>
              <a:t>Electrons move in response to an </a:t>
            </a:r>
            <a:r>
              <a:rPr lang="en-US" sz="2800" i="1" dirty="0" smtClean="0">
                <a:latin typeface="+mn-lt"/>
                <a:ea typeface="+mn-ea"/>
                <a:cs typeface="Arial" charset="0"/>
              </a:rPr>
              <a:t>electromotive force</a:t>
            </a:r>
            <a:r>
              <a:rPr lang="en-US" sz="2800" dirty="0" smtClean="0">
                <a:latin typeface="+mn-lt"/>
                <a:ea typeface="+mn-ea"/>
                <a:cs typeface="Arial" charset="0"/>
              </a:rPr>
              <a:t> and can move independently of atoms</a:t>
            </a:r>
          </a:p>
          <a:p>
            <a:pPr marL="742950" lvl="1" indent="-285750">
              <a:lnSpc>
                <a:spcPct val="90000"/>
              </a:lnSpc>
              <a:spcBef>
                <a:spcPct val="20000"/>
              </a:spcBef>
              <a:buFontTx/>
              <a:buChar char="–"/>
              <a:defRPr/>
            </a:pPr>
            <a:endParaRPr lang="en-US" sz="2800" dirty="0">
              <a:latin typeface="+mn-lt"/>
              <a:ea typeface="+mn-ea"/>
              <a:cs typeface="Arial" charset="0"/>
            </a:endParaRPr>
          </a:p>
          <a:p>
            <a:pPr marL="342900" indent="-342900">
              <a:lnSpc>
                <a:spcPct val="90000"/>
              </a:lnSpc>
              <a:spcBef>
                <a:spcPct val="20000"/>
              </a:spcBef>
              <a:defRPr/>
            </a:pPr>
            <a:endParaRPr lang="en-US" sz="3200" dirty="0">
              <a:ea typeface="+mn-ea"/>
            </a:endParaRPr>
          </a:p>
          <a:p>
            <a:pPr marL="342900" indent="-342900">
              <a:lnSpc>
                <a:spcPct val="90000"/>
              </a:lnSpc>
              <a:spcBef>
                <a:spcPct val="20000"/>
              </a:spcBef>
              <a:defRPr/>
            </a:pPr>
            <a:endParaRPr lang="en-US" sz="3200" dirty="0">
              <a:ea typeface="+mn-ea"/>
            </a:endParaRPr>
          </a:p>
        </p:txBody>
      </p:sp>
      <p:sp>
        <p:nvSpPr>
          <p:cNvPr id="3" name="Footer Placeholder 2"/>
          <p:cNvSpPr>
            <a:spLocks noGrp="1"/>
          </p:cNvSpPr>
          <p:nvPr>
            <p:ph type="ftr" sz="quarter" idx="10"/>
          </p:nvPr>
        </p:nvSpPr>
        <p:spPr/>
        <p:txBody>
          <a:bodyPr/>
          <a:lstStyle/>
          <a:p>
            <a:r>
              <a:rPr lang="en-US" dirty="0" smtClean="0">
                <a:ea typeface="Lucida Grande"/>
              </a:rPr>
              <a:t>2014 Technician License Course</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Pulse rate</a:t>
            </a:r>
          </a:p>
          <a:p>
            <a:r>
              <a:rPr lang="en-US" dirty="0" smtClean="0"/>
              <a:t>B. Speed</a:t>
            </a:r>
          </a:p>
          <a:p>
            <a:r>
              <a:rPr lang="en-US" dirty="0" smtClean="0"/>
              <a:t>C. Wavelength</a:t>
            </a:r>
          </a:p>
          <a:p>
            <a:r>
              <a:rPr lang="en-US" dirty="0" smtClean="0"/>
              <a:t>D. Frequency</a:t>
            </a:r>
          </a:p>
          <a:p>
            <a:pPr lvl="1"/>
            <a:r>
              <a:rPr lang="en-US" dirty="0" smtClean="0"/>
              <a:t> T5A12 HRLM (2-1)</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What term describes the number of times per second that an alternating current reverses direction?</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Placeholder 2"/>
          <p:cNvSpPr>
            <a:spLocks noGrp="1"/>
          </p:cNvSpPr>
          <p:nvPr>
            <p:ph type="body" idx="1"/>
          </p:nvPr>
        </p:nvSpPr>
        <p:spPr bwMode="auto">
          <a:xfrm>
            <a:off x="457200" y="2209800"/>
            <a:ext cx="8229600" cy="3916363"/>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t>A. Pulse rate</a:t>
            </a:r>
          </a:p>
          <a:p>
            <a:r>
              <a:rPr lang="en-US" dirty="0" smtClean="0"/>
              <a:t>B. Speed</a:t>
            </a:r>
          </a:p>
          <a:p>
            <a:r>
              <a:rPr lang="en-US" dirty="0" smtClean="0"/>
              <a:t>C. Wavelength</a:t>
            </a:r>
          </a:p>
          <a:p>
            <a:r>
              <a:rPr lang="en-US" b="1" dirty="0" smtClean="0"/>
              <a:t>D. Frequency</a:t>
            </a:r>
          </a:p>
          <a:p>
            <a:pPr lvl="1"/>
            <a:r>
              <a:rPr lang="en-US" dirty="0" smtClean="0"/>
              <a:t> T5A12 HRLM (2-1)</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What term describes the number of times per second that an alternating current reverses direction?</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ammeter</a:t>
            </a:r>
          </a:p>
          <a:p>
            <a:r>
              <a:rPr lang="en-US" smtClean="0"/>
              <a:t>B. A voltmeter</a:t>
            </a:r>
          </a:p>
          <a:p>
            <a:r>
              <a:rPr lang="en-US" smtClean="0"/>
              <a:t>C. A wavemeter</a:t>
            </a:r>
          </a:p>
          <a:p>
            <a:r>
              <a:rPr lang="en-US" smtClean="0"/>
              <a:t>D. An ohmmeter</a:t>
            </a:r>
          </a:p>
          <a:p>
            <a:pPr lvl="1"/>
            <a:r>
              <a:rPr lang="en-US" smtClean="0"/>
              <a:t> T7D01 HRLM (3-1)</a:t>
            </a:r>
          </a:p>
        </p:txBody>
      </p:sp>
      <p:sp>
        <p:nvSpPr>
          <p:cNvPr id="7577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instrument would you use to measure electric potential or electromotive force?</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ammeter</a:t>
            </a:r>
          </a:p>
          <a:p>
            <a:r>
              <a:rPr lang="en-US" b="1" smtClean="0"/>
              <a:t>B. A voltmeter</a:t>
            </a:r>
          </a:p>
          <a:p>
            <a:r>
              <a:rPr lang="en-US" smtClean="0"/>
              <a:t>C. A wavemeter</a:t>
            </a:r>
          </a:p>
          <a:p>
            <a:r>
              <a:rPr lang="en-US" smtClean="0"/>
              <a:t>D. An ohmmeter</a:t>
            </a:r>
          </a:p>
          <a:p>
            <a:pPr lvl="1"/>
            <a:r>
              <a:rPr lang="en-US" smtClean="0"/>
              <a:t> T7D01 HRLM (3-1)</a:t>
            </a:r>
          </a:p>
        </p:txBody>
      </p:sp>
      <p:sp>
        <p:nvSpPr>
          <p:cNvPr id="7680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instrument would you use to measure electric potential or electromotive force?</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 series with the circuit</a:t>
            </a:r>
          </a:p>
          <a:p>
            <a:r>
              <a:rPr lang="en-US" smtClean="0"/>
              <a:t>B. In parallel with the circuit</a:t>
            </a:r>
          </a:p>
          <a:p>
            <a:r>
              <a:rPr lang="en-US" smtClean="0"/>
              <a:t>C. In quadrature with the circuit</a:t>
            </a:r>
          </a:p>
          <a:p>
            <a:r>
              <a:rPr lang="en-US" smtClean="0"/>
              <a:t>D. In phase with the circuit</a:t>
            </a:r>
          </a:p>
          <a:p>
            <a:pPr lvl="1"/>
            <a:r>
              <a:rPr lang="en-US" smtClean="0"/>
              <a:t> T7D02 HRLM (3-3)</a:t>
            </a:r>
          </a:p>
        </p:txBody>
      </p:sp>
      <p:sp>
        <p:nvSpPr>
          <p:cNvPr id="7782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correct way to connect a voltmeter to a circuit?</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 series with the circuit</a:t>
            </a:r>
          </a:p>
          <a:p>
            <a:r>
              <a:rPr lang="en-US" b="1" smtClean="0"/>
              <a:t>B. In parallel with the circuit</a:t>
            </a:r>
          </a:p>
          <a:p>
            <a:r>
              <a:rPr lang="en-US" smtClean="0"/>
              <a:t>C. In quadrature with the circuit</a:t>
            </a:r>
          </a:p>
          <a:p>
            <a:r>
              <a:rPr lang="en-US" smtClean="0"/>
              <a:t>D. In phase with the circuit</a:t>
            </a:r>
          </a:p>
          <a:p>
            <a:pPr lvl="1"/>
            <a:r>
              <a:rPr lang="en-US" smtClean="0"/>
              <a:t> T7D02 HRLM (3-3)</a:t>
            </a:r>
          </a:p>
        </p:txBody>
      </p:sp>
      <p:sp>
        <p:nvSpPr>
          <p:cNvPr id="7885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is the correct way to connect a voltmeter to a circuit?</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In series with the circuit</a:t>
            </a:r>
          </a:p>
          <a:p>
            <a:r>
              <a:rPr lang="en-US" smtClean="0"/>
              <a:t>B. In parallel with the circuit</a:t>
            </a:r>
          </a:p>
          <a:p>
            <a:r>
              <a:rPr lang="en-US" smtClean="0"/>
              <a:t>C. In quadrature with the circuit</a:t>
            </a:r>
          </a:p>
          <a:p>
            <a:r>
              <a:rPr lang="en-US" smtClean="0"/>
              <a:t>D. In phase with the circuit</a:t>
            </a:r>
          </a:p>
          <a:p>
            <a:pPr lvl="1"/>
            <a:r>
              <a:rPr lang="en-US" smtClean="0"/>
              <a:t> T7D03 HRLM (3-3)</a:t>
            </a:r>
          </a:p>
        </p:txBody>
      </p:sp>
      <p:sp>
        <p:nvSpPr>
          <p:cNvPr id="798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is an ammeter usually connected to a circuit?</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b="1" smtClean="0"/>
              <a:t>A. In series with the circuit</a:t>
            </a:r>
          </a:p>
          <a:p>
            <a:r>
              <a:rPr lang="en-US" smtClean="0"/>
              <a:t>B. In parallel with the circuit</a:t>
            </a:r>
          </a:p>
          <a:p>
            <a:r>
              <a:rPr lang="en-US" smtClean="0"/>
              <a:t>C. In quadrature with the circuit</a:t>
            </a:r>
          </a:p>
          <a:p>
            <a:r>
              <a:rPr lang="en-US" smtClean="0"/>
              <a:t>D. In phase with the circuit</a:t>
            </a:r>
          </a:p>
          <a:p>
            <a:pPr lvl="1"/>
            <a:r>
              <a:rPr lang="en-US" smtClean="0"/>
              <a:t> T7D03 HRLM (3-3)</a:t>
            </a:r>
          </a:p>
        </p:txBody>
      </p:sp>
      <p:sp>
        <p:nvSpPr>
          <p:cNvPr id="8089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How is an ammeter usually connected to a circuit?</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ohmmeter</a:t>
            </a:r>
          </a:p>
          <a:p>
            <a:r>
              <a:rPr lang="en-US" smtClean="0"/>
              <a:t>B. A wavemeter</a:t>
            </a:r>
          </a:p>
          <a:p>
            <a:r>
              <a:rPr lang="en-US" smtClean="0"/>
              <a:t>C. A voltmeter</a:t>
            </a:r>
          </a:p>
          <a:p>
            <a:r>
              <a:rPr lang="en-US" smtClean="0"/>
              <a:t>D. An ammeter</a:t>
            </a:r>
          </a:p>
          <a:p>
            <a:pPr lvl="1"/>
            <a:r>
              <a:rPr lang="en-US" smtClean="0"/>
              <a:t> T7D04 HRLM (3-1)</a:t>
            </a:r>
          </a:p>
        </p:txBody>
      </p:sp>
      <p:sp>
        <p:nvSpPr>
          <p:cNvPr id="8192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instrument is used to measure electric current?</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ohmmeter</a:t>
            </a:r>
          </a:p>
          <a:p>
            <a:r>
              <a:rPr lang="en-US" smtClean="0"/>
              <a:t>B. A wavemeter</a:t>
            </a:r>
          </a:p>
          <a:p>
            <a:r>
              <a:rPr lang="en-US" smtClean="0"/>
              <a:t>C. A voltmeter</a:t>
            </a:r>
          </a:p>
          <a:p>
            <a:r>
              <a:rPr lang="en-US" b="1" smtClean="0"/>
              <a:t>D. An ammeter</a:t>
            </a:r>
          </a:p>
          <a:p>
            <a:pPr lvl="1"/>
            <a:r>
              <a:rPr lang="en-US" smtClean="0"/>
              <a:t> T7D04 HRLM (3-1)</a:t>
            </a:r>
          </a:p>
        </p:txBody>
      </p:sp>
      <p:sp>
        <p:nvSpPr>
          <p:cNvPr id="8294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instrument is used to measure electric current?</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normAutofit/>
          </a:bodyPr>
          <a:lstStyle/>
          <a:p>
            <a:pPr algn="ctr">
              <a:defRPr/>
            </a:pPr>
            <a:r>
              <a:rPr lang="en-US" sz="4200" dirty="0">
                <a:latin typeface="+mj-lt"/>
                <a:ea typeface="+mn-ea"/>
                <a:cs typeface="Arial" charset="0"/>
              </a:rPr>
              <a:t>Basic </a:t>
            </a:r>
            <a:r>
              <a:rPr lang="en-US" sz="4200" dirty="0" smtClean="0">
                <a:latin typeface="+mj-lt"/>
                <a:ea typeface="+mn-ea"/>
                <a:cs typeface="Arial" charset="0"/>
              </a:rPr>
              <a:t>Electrical Concepts</a:t>
            </a:r>
            <a:endParaRPr lang="en-US" sz="4200" dirty="0">
              <a:latin typeface="+mj-lt"/>
              <a:ea typeface="+mn-ea"/>
              <a:cs typeface="Arial" charset="0"/>
            </a:endParaRPr>
          </a:p>
        </p:txBody>
      </p:sp>
      <p:sp>
        <p:nvSpPr>
          <p:cNvPr id="6147" name="Rectangle 5"/>
          <p:cNvSpPr>
            <a:spLocks noChangeArrowheads="1"/>
          </p:cNvSpPr>
          <p:nvPr/>
        </p:nvSpPr>
        <p:spPr bwMode="auto">
          <a:xfrm>
            <a:off x="685800" y="1752600"/>
            <a:ext cx="7924800" cy="4114800"/>
          </a:xfrm>
          <a:prstGeom prst="rect">
            <a:avLst/>
          </a:prstGeom>
          <a:noFill/>
          <a:ln w="9525">
            <a:noFill/>
            <a:miter lim="800000"/>
            <a:headEnd/>
            <a:tailEnd/>
          </a:ln>
        </p:spPr>
        <p:txBody>
          <a:bodyPr/>
          <a:lstStyle/>
          <a:p>
            <a:pPr marL="285750" indent="-285750">
              <a:spcBef>
                <a:spcPct val="20000"/>
              </a:spcBef>
              <a:buFont typeface="Arial" pitchFamily="34" charset="0"/>
              <a:buChar char="•"/>
              <a:defRPr/>
            </a:pPr>
            <a:r>
              <a:rPr lang="en-US" sz="3200" dirty="0" smtClean="0">
                <a:latin typeface="+mn-lt"/>
                <a:ea typeface="+mn-ea"/>
                <a:cs typeface="Arial" charset="0"/>
              </a:rPr>
              <a:t>Current: the movement of electrons, measured in </a:t>
            </a:r>
            <a:r>
              <a:rPr lang="en-US" sz="3200" i="1" dirty="0" smtClean="0">
                <a:latin typeface="+mn-lt"/>
                <a:ea typeface="+mn-ea"/>
                <a:cs typeface="Arial" charset="0"/>
              </a:rPr>
              <a:t>amperes</a:t>
            </a:r>
            <a:r>
              <a:rPr lang="en-US" sz="3200" dirty="0" smtClean="0">
                <a:latin typeface="+mn-lt"/>
                <a:ea typeface="+mn-ea"/>
                <a:cs typeface="Arial" charset="0"/>
              </a:rPr>
              <a:t> (A) by an </a:t>
            </a:r>
            <a:r>
              <a:rPr lang="en-US" sz="3200" i="1" dirty="0" smtClean="0">
                <a:latin typeface="+mn-lt"/>
                <a:ea typeface="+mn-ea"/>
                <a:cs typeface="Arial" charset="0"/>
              </a:rPr>
              <a:t>ammeter</a:t>
            </a:r>
            <a:r>
              <a:rPr lang="en-US" sz="3200" dirty="0" smtClean="0">
                <a:latin typeface="+mn-lt"/>
                <a:ea typeface="+mn-ea"/>
                <a:cs typeface="Arial" charset="0"/>
              </a:rPr>
              <a:t>, and represented by </a:t>
            </a:r>
            <a:r>
              <a:rPr lang="en-US" sz="3200" i="1" dirty="0" smtClean="0">
                <a:latin typeface="+mn-lt"/>
                <a:ea typeface="+mn-ea"/>
                <a:cs typeface="Arial" charset="0"/>
              </a:rPr>
              <a:t>I</a:t>
            </a:r>
            <a:r>
              <a:rPr lang="en-US" sz="3200" dirty="0" smtClean="0">
                <a:latin typeface="+mn-lt"/>
                <a:ea typeface="+mn-ea"/>
                <a:cs typeface="Arial" charset="0"/>
              </a:rPr>
              <a:t> in formulas</a:t>
            </a:r>
          </a:p>
          <a:p>
            <a:pPr marL="285750" indent="-285750">
              <a:spcBef>
                <a:spcPct val="20000"/>
              </a:spcBef>
              <a:buFont typeface="Arial" pitchFamily="34" charset="0"/>
              <a:buChar char="•"/>
              <a:defRPr/>
            </a:pPr>
            <a:r>
              <a:rPr lang="en-US" sz="3200" dirty="0" smtClean="0">
                <a:latin typeface="+mn-lt"/>
                <a:ea typeface="+mn-ea"/>
                <a:cs typeface="Arial" charset="0"/>
              </a:rPr>
              <a:t>Voltage: the amount of electromotive force (</a:t>
            </a:r>
            <a:r>
              <a:rPr lang="en-US" sz="3200" dirty="0" err="1" smtClean="0">
                <a:latin typeface="+mn-lt"/>
                <a:ea typeface="+mn-ea"/>
                <a:cs typeface="Arial" charset="0"/>
              </a:rPr>
              <a:t>emf</a:t>
            </a:r>
            <a:r>
              <a:rPr lang="en-US" sz="3200" dirty="0" smtClean="0">
                <a:latin typeface="+mn-lt"/>
                <a:ea typeface="+mn-ea"/>
                <a:cs typeface="Arial" charset="0"/>
              </a:rPr>
              <a:t>), also called </a:t>
            </a:r>
            <a:r>
              <a:rPr lang="en-US" sz="3200" i="1" dirty="0" smtClean="0">
                <a:latin typeface="+mn-lt"/>
                <a:ea typeface="+mn-ea"/>
                <a:cs typeface="Arial" charset="0"/>
              </a:rPr>
              <a:t>electrical potential</a:t>
            </a:r>
            <a:r>
              <a:rPr lang="en-US" sz="3200" dirty="0" smtClean="0">
                <a:latin typeface="+mn-lt"/>
                <a:ea typeface="+mn-ea"/>
                <a:cs typeface="Arial" charset="0"/>
              </a:rPr>
              <a:t>, measured in </a:t>
            </a:r>
            <a:r>
              <a:rPr lang="en-US" sz="3200" i="1" dirty="0" smtClean="0">
                <a:latin typeface="+mn-lt"/>
                <a:ea typeface="+mn-ea"/>
                <a:cs typeface="Arial" charset="0"/>
              </a:rPr>
              <a:t>volts </a:t>
            </a:r>
            <a:r>
              <a:rPr lang="en-US" sz="3200" dirty="0" smtClean="0">
                <a:latin typeface="+mn-lt"/>
                <a:ea typeface="+mn-ea"/>
                <a:cs typeface="Arial" charset="0"/>
              </a:rPr>
              <a:t>(V) by a </a:t>
            </a:r>
            <a:r>
              <a:rPr lang="en-US" sz="3200" i="1" dirty="0" smtClean="0">
                <a:latin typeface="+mn-lt"/>
                <a:ea typeface="+mn-ea"/>
                <a:cs typeface="Arial" charset="0"/>
              </a:rPr>
              <a:t>voltmeter, </a:t>
            </a:r>
            <a:r>
              <a:rPr lang="en-US" sz="3200" dirty="0" smtClean="0">
                <a:latin typeface="+mn-lt"/>
                <a:ea typeface="+mn-ea"/>
                <a:cs typeface="Arial" charset="0"/>
              </a:rPr>
              <a:t>represented by </a:t>
            </a:r>
            <a:r>
              <a:rPr lang="en-US" sz="3200" i="1" dirty="0" smtClean="0">
                <a:latin typeface="+mn-lt"/>
                <a:ea typeface="+mn-ea"/>
                <a:cs typeface="Arial" charset="0"/>
              </a:rPr>
              <a:t>E</a:t>
            </a:r>
            <a:r>
              <a:rPr lang="en-US" sz="3200" dirty="0" smtClean="0">
                <a:latin typeface="+mn-lt"/>
                <a:ea typeface="+mn-ea"/>
                <a:cs typeface="Arial" charset="0"/>
              </a:rPr>
              <a:t> or </a:t>
            </a:r>
            <a:r>
              <a:rPr lang="en-US" sz="3200" i="1" dirty="0" smtClean="0">
                <a:latin typeface="+mn-lt"/>
                <a:ea typeface="+mn-ea"/>
                <a:cs typeface="Arial" charset="0"/>
              </a:rPr>
              <a:t>V</a:t>
            </a:r>
            <a:r>
              <a:rPr lang="en-US" sz="3200" dirty="0" smtClean="0">
                <a:latin typeface="+mn-lt"/>
                <a:ea typeface="+mn-ea"/>
                <a:cs typeface="Arial" charset="0"/>
              </a:rPr>
              <a:t> in formulas</a:t>
            </a:r>
            <a:endParaRPr lang="en-US" sz="3200" i="1" dirty="0" smtClean="0">
              <a:latin typeface="+mn-lt"/>
              <a:ea typeface="+mn-ea"/>
              <a:cs typeface="Arial" charset="0"/>
            </a:endParaRPr>
          </a:p>
        </p:txBody>
      </p:sp>
      <p:sp>
        <p:nvSpPr>
          <p:cNvPr id="3" name="Footer Placeholder 2"/>
          <p:cNvSpPr>
            <a:spLocks noGrp="1"/>
          </p:cNvSpPr>
          <p:nvPr>
            <p:ph type="ftr" sz="quarter" idx="10"/>
          </p:nvPr>
        </p:nvSpPr>
        <p:spPr/>
        <p:txBody>
          <a:bodyPr/>
          <a:lstStyle/>
          <a:p>
            <a:r>
              <a:rPr lang="en-US" smtClean="0">
                <a:ea typeface="Lucida Grande"/>
              </a:rPr>
              <a:t>2014 Technician License Course</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oscilloscope</a:t>
            </a:r>
          </a:p>
          <a:p>
            <a:r>
              <a:rPr lang="en-US" smtClean="0"/>
              <a:t>B. A spectrum analyzer</a:t>
            </a:r>
          </a:p>
          <a:p>
            <a:r>
              <a:rPr lang="en-US" smtClean="0"/>
              <a:t>C. A noise bridge</a:t>
            </a:r>
          </a:p>
          <a:p>
            <a:r>
              <a:rPr lang="en-US" smtClean="0"/>
              <a:t>D. An ohmmeter</a:t>
            </a:r>
          </a:p>
          <a:p>
            <a:pPr lvl="1"/>
            <a:r>
              <a:rPr lang="en-US" smtClean="0"/>
              <a:t> T7D05 HRLM (3-4)</a:t>
            </a:r>
          </a:p>
        </p:txBody>
      </p:sp>
      <p:sp>
        <p:nvSpPr>
          <p:cNvPr id="8397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instrument is used to measure resistance?</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An oscilloscope</a:t>
            </a:r>
          </a:p>
          <a:p>
            <a:r>
              <a:rPr lang="en-US" smtClean="0"/>
              <a:t>B. A spectrum analyzer</a:t>
            </a:r>
          </a:p>
          <a:p>
            <a:r>
              <a:rPr lang="en-US" smtClean="0"/>
              <a:t>C. A noise bridge</a:t>
            </a:r>
          </a:p>
          <a:p>
            <a:r>
              <a:rPr lang="en-US" b="1" smtClean="0"/>
              <a:t>D. An ohmmeter</a:t>
            </a:r>
          </a:p>
          <a:p>
            <a:pPr lvl="1"/>
            <a:r>
              <a:rPr lang="en-US" smtClean="0"/>
              <a:t> T7D05 HRLM (3-4)</a:t>
            </a:r>
          </a:p>
        </p:txBody>
      </p:sp>
      <p:sp>
        <p:nvSpPr>
          <p:cNvPr id="8499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What instrument is used to measure resistance?</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Measuring a voltage too small for the chosen scale</a:t>
            </a:r>
          </a:p>
          <a:p>
            <a:r>
              <a:rPr lang="en-US" smtClean="0"/>
              <a:t>B. Leaving the meter in the milliamps position overnight</a:t>
            </a:r>
          </a:p>
          <a:p>
            <a:r>
              <a:rPr lang="en-US" smtClean="0"/>
              <a:t>C. Attempting to measure voltage when using the resistance setting</a:t>
            </a:r>
          </a:p>
          <a:p>
            <a:r>
              <a:rPr lang="en-US" smtClean="0"/>
              <a:t>D. Not allowing it to warm up properly</a:t>
            </a:r>
          </a:p>
          <a:p>
            <a:pPr lvl="1"/>
            <a:r>
              <a:rPr lang="en-US" smtClean="0"/>
              <a:t> T7D06 HRLM (3-3)</a:t>
            </a:r>
          </a:p>
        </p:txBody>
      </p:sp>
      <p:sp>
        <p:nvSpPr>
          <p:cNvPr id="86018"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might damage a multimeter?</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Measuring a voltage too small for the chosen scale</a:t>
            </a:r>
          </a:p>
          <a:p>
            <a:r>
              <a:rPr lang="en-US" smtClean="0"/>
              <a:t>B. Leaving the meter in the milliamps position overnight</a:t>
            </a:r>
          </a:p>
          <a:p>
            <a:r>
              <a:rPr lang="en-US" b="1" smtClean="0"/>
              <a:t>C. Attempting to measure voltage when using the resistance setting</a:t>
            </a:r>
          </a:p>
          <a:p>
            <a:r>
              <a:rPr lang="en-US" smtClean="0"/>
              <a:t>D. Not allowing it to warm up properly</a:t>
            </a:r>
          </a:p>
          <a:p>
            <a:pPr lvl="1"/>
            <a:r>
              <a:rPr lang="en-US" smtClean="0"/>
              <a:t> T7D06 HRLM (3-3)</a:t>
            </a:r>
          </a:p>
        </p:txBody>
      </p:sp>
      <p:sp>
        <p:nvSpPr>
          <p:cNvPr id="87042"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might damage a multimeter?</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SWR and RF power</a:t>
            </a:r>
          </a:p>
          <a:p>
            <a:r>
              <a:rPr lang="en-US" smtClean="0"/>
              <a:t>B. Signal strength and noise</a:t>
            </a:r>
          </a:p>
          <a:p>
            <a:r>
              <a:rPr lang="en-US" smtClean="0"/>
              <a:t>C. Impedance and reactance</a:t>
            </a:r>
          </a:p>
          <a:p>
            <a:r>
              <a:rPr lang="en-US" smtClean="0"/>
              <a:t>D. Voltage and resistance</a:t>
            </a:r>
          </a:p>
          <a:p>
            <a:pPr lvl="1"/>
            <a:r>
              <a:rPr lang="en-US" smtClean="0"/>
              <a:t> T7D07 HRLM (3-3)</a:t>
            </a:r>
          </a:p>
        </p:txBody>
      </p:sp>
      <p:sp>
        <p:nvSpPr>
          <p:cNvPr id="88066"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measurements are commonly made using a multimeter?</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 Placeholder 2"/>
          <p:cNvSpPr>
            <a:spLocks noGrp="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t>A. SWR and RF power</a:t>
            </a:r>
          </a:p>
          <a:p>
            <a:r>
              <a:rPr lang="en-US" smtClean="0"/>
              <a:t>B. Signal strength and noise</a:t>
            </a:r>
          </a:p>
          <a:p>
            <a:r>
              <a:rPr lang="en-US" smtClean="0"/>
              <a:t>C. Impedance and reactance</a:t>
            </a:r>
          </a:p>
          <a:p>
            <a:r>
              <a:rPr lang="en-US" b="1" smtClean="0"/>
              <a:t>D. Voltage and resistance</a:t>
            </a:r>
          </a:p>
          <a:p>
            <a:pPr lvl="1"/>
            <a:r>
              <a:rPr lang="en-US" smtClean="0"/>
              <a:t> T7D07 HRLM (3-3)</a:t>
            </a:r>
          </a:p>
        </p:txBody>
      </p:sp>
      <p:sp>
        <p:nvSpPr>
          <p:cNvPr id="89090"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solidFill>
                  <a:srgbClr val="000000"/>
                </a:solidFill>
              </a:rPr>
              <a:t>Which of the following measurements are commonly made using a multimeter?</a:t>
            </a:r>
          </a:p>
        </p:txBody>
      </p:sp>
      <p:sp>
        <p:nvSpPr>
          <p:cNvPr id="2" name="Footer Placeholder 1"/>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Ensure that the applied voltages are correct</a:t>
            </a:r>
          </a:p>
          <a:p>
            <a:r>
              <a:rPr lang="en-US" smtClean="0"/>
              <a:t>B. Ensure that the circuit is not powered</a:t>
            </a:r>
          </a:p>
          <a:p>
            <a:r>
              <a:rPr lang="en-US" smtClean="0"/>
              <a:t>C. Ensure that the circuit is grounded</a:t>
            </a:r>
          </a:p>
          <a:p>
            <a:r>
              <a:rPr lang="en-US" smtClean="0"/>
              <a:t>D. Ensure that the circuit is operating at the correct frequency</a:t>
            </a:r>
          </a:p>
          <a:p>
            <a:pPr lvl="1"/>
            <a:r>
              <a:rPr lang="en-US" smtClean="0"/>
              <a:t> T7D11 HRLM (3-3)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precautions should be taken when measuring circuit resistance with an ohmmeter?</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Ensure that the applied voltages are correct</a:t>
            </a:r>
          </a:p>
          <a:p>
            <a:r>
              <a:rPr lang="en-US" b="1" smtClean="0"/>
              <a:t>B. Ensure that the circuit is not powered</a:t>
            </a:r>
          </a:p>
          <a:p>
            <a:r>
              <a:rPr lang="en-US" smtClean="0"/>
              <a:t>C. Ensure that the circuit is grounded</a:t>
            </a:r>
          </a:p>
          <a:p>
            <a:r>
              <a:rPr lang="en-US" smtClean="0"/>
              <a:t>D. Ensure that the circuit is operating at the correct frequency</a:t>
            </a:r>
          </a:p>
          <a:p>
            <a:pPr lvl="1"/>
            <a:r>
              <a:rPr lang="en-US" smtClean="0"/>
              <a:t> T7D11 HRLM (3-3)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precautions should be taken when measuring circuit resistance with an ohmmeter?</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Ensure that the voltmeter has very low impedance</a:t>
            </a:r>
          </a:p>
          <a:p>
            <a:r>
              <a:rPr lang="en-US" smtClean="0"/>
              <a:t>B. Ensure that the voltmeter and leads are rated for use at the voltages to be measured</a:t>
            </a:r>
          </a:p>
          <a:p>
            <a:r>
              <a:rPr lang="en-US" smtClean="0"/>
              <a:t>C. Ensure that the circuit is grounded through the voltmeter</a:t>
            </a:r>
          </a:p>
          <a:p>
            <a:r>
              <a:rPr lang="en-US" smtClean="0"/>
              <a:t>D. Ensure that the voltmeter is set to the correct frequency</a:t>
            </a:r>
          </a:p>
          <a:p>
            <a:pPr lvl="1"/>
            <a:r>
              <a:rPr lang="en-US" smtClean="0"/>
              <a:t> T7D12 HRLM (3-3)</a:t>
            </a:r>
          </a:p>
        </p:txBody>
      </p:sp>
      <p:sp>
        <p:nvSpPr>
          <p:cNvPr id="2" name="Title 1"/>
          <p:cNvSpPr>
            <a:spLocks noGrp="1"/>
          </p:cNvSpPr>
          <p:nvPr>
            <p:ph type="title"/>
          </p:nvPr>
        </p:nvSpPr>
        <p:spPr/>
        <p:txBody>
          <a:bodyPr>
            <a:normAutofit fontScale="90000"/>
          </a:bodyPr>
          <a:lstStyle/>
          <a:p>
            <a:pPr>
              <a:defRPr/>
            </a:pPr>
            <a:r>
              <a:rPr lang="en-US" dirty="0" smtClean="0">
                <a:solidFill>
                  <a:srgbClr val="000000"/>
                </a:solidFill>
                <a:latin typeface="Arial"/>
                <a:ea typeface="ＭＳ Ｐゴシック" charset="0"/>
                <a:cs typeface="+mj-cs"/>
              </a:rPr>
              <a:t>Which of the following precautions should be taken when measuring high voltages with a voltmeter?</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 Placeholder 2"/>
          <p:cNvSpPr>
            <a:spLocks noGrp="1"/>
          </p:cNvSpPr>
          <p:nvPr>
            <p:ph type="body" idx="1"/>
          </p:nvPr>
        </p:nvSpPr>
        <p:spPr bwMode="auto">
          <a:xfrm>
            <a:off x="457200" y="2133600"/>
            <a:ext cx="8229600" cy="3992563"/>
          </a:xfrm>
          <a:noFill/>
          <a:ln>
            <a:miter lim="800000"/>
            <a:headEnd/>
            <a:tailEnd/>
          </a:ln>
        </p:spPr>
        <p:txBody>
          <a:bodyPr vert="horz" wrap="square" lIns="91440" tIns="45720" rIns="91440" bIns="45720" numCol="1" anchor="t" anchorCtr="0" compatLnSpc="1">
            <a:prstTxWarp prst="textNoShape">
              <a:avLst/>
            </a:prstTxWarp>
          </a:bodyPr>
          <a:lstStyle/>
          <a:p>
            <a:r>
              <a:rPr lang="en-US" smtClean="0"/>
              <a:t>A. Ensure that the voltmeter has very low impedance</a:t>
            </a:r>
          </a:p>
          <a:p>
            <a:r>
              <a:rPr lang="en-US" b="1" smtClean="0"/>
              <a:t>B. Ensure that the voltmeter and leads are rated for use at the voltages to be measured</a:t>
            </a:r>
          </a:p>
          <a:p>
            <a:r>
              <a:rPr lang="en-US" smtClean="0"/>
              <a:t>C. Ensure that the circuit is grounded through the voltmeter</a:t>
            </a:r>
          </a:p>
          <a:p>
            <a:r>
              <a:rPr lang="en-US" smtClean="0"/>
              <a:t>D. Ensure that the voltmeter is set to the correct frequency</a:t>
            </a:r>
          </a:p>
          <a:p>
            <a:pPr lvl="1"/>
            <a:r>
              <a:rPr lang="en-US" smtClean="0"/>
              <a:t> T7D12 HRLM (3-3)</a:t>
            </a:r>
          </a:p>
        </p:txBody>
      </p:sp>
      <p:sp>
        <p:nvSpPr>
          <p:cNvPr id="2" name="Title 1"/>
          <p:cNvSpPr>
            <a:spLocks noGrp="1"/>
          </p:cNvSpPr>
          <p:nvPr>
            <p:ph type="title"/>
          </p:nvPr>
        </p:nvSpPr>
        <p:spPr/>
        <p:txBody>
          <a:bodyPr>
            <a:normAutofit fontScale="90000"/>
          </a:bodyPr>
          <a:lstStyle/>
          <a:p>
            <a:pPr>
              <a:defRPr/>
            </a:pPr>
            <a:r>
              <a:rPr lang="en-US" smtClean="0">
                <a:solidFill>
                  <a:srgbClr val="000000"/>
                </a:solidFill>
                <a:latin typeface="Arial"/>
                <a:ea typeface="ＭＳ Ｐゴシック" charset="0"/>
                <a:cs typeface="+mj-cs"/>
              </a:rPr>
              <a:t>Which of the following precautions should be taken when measuring high voltages with a voltmeter?</a:t>
            </a:r>
          </a:p>
        </p:txBody>
      </p:sp>
      <p:sp>
        <p:nvSpPr>
          <p:cNvPr id="3" name="Footer Placeholder 2"/>
          <p:cNvSpPr>
            <a:spLocks noGrp="1"/>
          </p:cNvSpPr>
          <p:nvPr>
            <p:ph type="ftr" sz="quarter" idx="10"/>
          </p:nvPr>
        </p:nvSpPr>
        <p:spPr/>
        <p:txBody>
          <a:bodyPr/>
          <a:lstStyle/>
          <a:p>
            <a:pPr>
              <a:defRPr/>
            </a:pPr>
            <a:r>
              <a:rPr lang="en-US" smtClean="0"/>
              <a:t>2014 Technician License Course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200" dirty="0" smtClean="0">
                <a:cs typeface="Arial" charset="0"/>
              </a:rPr>
              <a:t>Basic Electrical Concepts</a:t>
            </a:r>
          </a:p>
        </p:txBody>
      </p:sp>
      <p:sp>
        <p:nvSpPr>
          <p:cNvPr id="3" name="Rectangle 5"/>
          <p:cNvSpPr>
            <a:spLocks noChangeArrowheads="1"/>
          </p:cNvSpPr>
          <p:nvPr/>
        </p:nvSpPr>
        <p:spPr bwMode="auto">
          <a:xfrm>
            <a:off x="685800" y="1828800"/>
            <a:ext cx="7924800" cy="4191000"/>
          </a:xfrm>
          <a:prstGeom prst="rect">
            <a:avLst/>
          </a:prstGeom>
          <a:noFill/>
          <a:ln w="9525">
            <a:noFill/>
            <a:miter lim="800000"/>
            <a:headEnd/>
            <a:tailEnd/>
          </a:ln>
        </p:spPr>
        <p:txBody>
          <a:bodyPr/>
          <a:lstStyle/>
          <a:p>
            <a:pPr marL="285750" indent="-285750">
              <a:spcBef>
                <a:spcPct val="20000"/>
              </a:spcBef>
              <a:buFont typeface="Arial" pitchFamily="34" charset="0"/>
              <a:buChar char="•"/>
              <a:defRPr/>
            </a:pPr>
            <a:r>
              <a:rPr lang="en-US" sz="3200" dirty="0" smtClean="0">
                <a:cs typeface="Arial" charset="0"/>
              </a:rPr>
              <a:t>Resistance: the opposition to the movement of electrons, measured in </a:t>
            </a:r>
            <a:r>
              <a:rPr lang="en-US" sz="3200" i="1" dirty="0" smtClean="0">
                <a:cs typeface="Arial" charset="0"/>
              </a:rPr>
              <a:t>ohms</a:t>
            </a:r>
            <a:r>
              <a:rPr lang="en-US" sz="3200" dirty="0" smtClean="0">
                <a:cs typeface="Arial" charset="0"/>
              </a:rPr>
              <a:t> (</a:t>
            </a:r>
            <a:r>
              <a:rPr lang="el-GR" sz="3200" dirty="0" smtClean="0">
                <a:latin typeface="Times New Roman"/>
                <a:cs typeface="Times New Roman"/>
              </a:rPr>
              <a:t>Ω</a:t>
            </a:r>
            <a:r>
              <a:rPr lang="en-US" sz="3200" dirty="0" smtClean="0">
                <a:latin typeface="Times New Roman"/>
                <a:cs typeface="Times New Roman"/>
              </a:rPr>
              <a:t>) by an </a:t>
            </a:r>
            <a:r>
              <a:rPr lang="en-US" sz="3200" i="1" dirty="0" smtClean="0">
                <a:latin typeface="Times New Roman"/>
                <a:cs typeface="Times New Roman"/>
              </a:rPr>
              <a:t>ohmmeter</a:t>
            </a:r>
            <a:r>
              <a:rPr lang="en-US" sz="3200" dirty="0" smtClean="0">
                <a:latin typeface="Times New Roman"/>
                <a:cs typeface="Times New Roman"/>
              </a:rPr>
              <a:t> and represented by R in formulas.</a:t>
            </a:r>
          </a:p>
          <a:p>
            <a:pPr marL="285750" indent="-285750">
              <a:spcBef>
                <a:spcPct val="20000"/>
              </a:spcBef>
              <a:buFont typeface="Arial" pitchFamily="34" charset="0"/>
              <a:buChar char="•"/>
              <a:defRPr/>
            </a:pPr>
            <a:r>
              <a:rPr lang="en-US" sz="3200" dirty="0" smtClean="0"/>
              <a:t>Resistance is like friction and turns electrical energy into heat when current flows.</a:t>
            </a:r>
          </a:p>
          <a:p>
            <a:pPr marL="342900" indent="-342900">
              <a:lnSpc>
                <a:spcPct val="90000"/>
              </a:lnSpc>
              <a:spcBef>
                <a:spcPts val="763"/>
              </a:spcBef>
              <a:buFontTx/>
              <a:buChar char="•"/>
            </a:pPr>
            <a:r>
              <a:rPr lang="en-US" sz="3200" i="1" dirty="0" smtClean="0">
                <a:latin typeface="Times New Roman"/>
                <a:cs typeface="Times New Roman"/>
              </a:rPr>
              <a:t>Conductors</a:t>
            </a:r>
            <a:r>
              <a:rPr lang="en-US" sz="3200" dirty="0" smtClean="0">
                <a:latin typeface="Times New Roman"/>
                <a:cs typeface="Times New Roman"/>
              </a:rPr>
              <a:t> permit current flow (low resistance) and </a:t>
            </a:r>
            <a:r>
              <a:rPr lang="en-US" sz="3200" i="1" dirty="0" smtClean="0">
                <a:latin typeface="Times New Roman"/>
                <a:cs typeface="Times New Roman"/>
              </a:rPr>
              <a:t>insulators</a:t>
            </a:r>
            <a:r>
              <a:rPr lang="en-US" sz="3200" dirty="0" smtClean="0">
                <a:latin typeface="Times New Roman"/>
                <a:cs typeface="Times New Roman"/>
              </a:rPr>
              <a:t> block current flow (high resistance).</a:t>
            </a:r>
            <a:endParaRPr lang="en-US" sz="3200" dirty="0"/>
          </a:p>
        </p:txBody>
      </p:sp>
      <p:sp>
        <p:nvSpPr>
          <p:cNvPr id="5" name="Footer Placeholder 4"/>
          <p:cNvSpPr>
            <a:spLocks noGrp="1"/>
          </p:cNvSpPr>
          <p:nvPr>
            <p:ph type="ftr" sz="quarter" idx="10"/>
          </p:nvPr>
        </p:nvSpPr>
        <p:spPr/>
        <p:txBody>
          <a:bodyPr/>
          <a:lstStyle/>
          <a:p>
            <a:r>
              <a:rPr lang="en-US" smtClean="0">
                <a:ea typeface="Lucida Grande"/>
              </a:rPr>
              <a:t>2014 Technician License Course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normAutofit/>
          </a:bodyPr>
          <a:lstStyle/>
          <a:p>
            <a:pPr algn="ctr">
              <a:defRPr/>
            </a:pPr>
            <a:r>
              <a:rPr lang="en-US" sz="4200" dirty="0" smtClean="0">
                <a:cs typeface="Arial" charset="0"/>
              </a:rPr>
              <a:t>Basic Electrical Concepts</a:t>
            </a:r>
            <a:endParaRPr lang="en-US" sz="4200" dirty="0">
              <a:cs typeface="Arial" charset="0"/>
            </a:endParaRPr>
          </a:p>
        </p:txBody>
      </p:sp>
      <p:sp>
        <p:nvSpPr>
          <p:cNvPr id="7171"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defRPr/>
            </a:pPr>
            <a:r>
              <a:rPr lang="en-US" sz="3200" dirty="0">
                <a:latin typeface="+mn-lt"/>
                <a:ea typeface="+mn-ea"/>
                <a:cs typeface="Arial" charset="0"/>
              </a:rPr>
              <a:t>The flow of water through a </a:t>
            </a:r>
            <a:r>
              <a:rPr lang="en-US" sz="3200" dirty="0" smtClean="0">
                <a:latin typeface="+mn-lt"/>
                <a:ea typeface="+mn-ea"/>
                <a:cs typeface="Arial" charset="0"/>
              </a:rPr>
              <a:t>pipe is </a:t>
            </a:r>
            <a:r>
              <a:rPr lang="en-US" sz="3200" dirty="0">
                <a:latin typeface="+mn-lt"/>
                <a:ea typeface="+mn-ea"/>
                <a:cs typeface="Arial" charset="0"/>
              </a:rPr>
              <a:t>a good analogy to understand the three characteristics of electricity and how they are related.</a:t>
            </a:r>
          </a:p>
        </p:txBody>
      </p:sp>
      <p:pic>
        <p:nvPicPr>
          <p:cNvPr id="14339" name="Picture 6" descr="ARRL0004"/>
          <p:cNvPicPr>
            <a:picLocks noChangeAspect="1" noChangeArrowheads="1"/>
          </p:cNvPicPr>
          <p:nvPr/>
        </p:nvPicPr>
        <p:blipFill rotWithShape="1">
          <a:blip r:embed="rId3" cstate="print"/>
          <a:srcRect t="14982" b="15102"/>
          <a:stretch/>
        </p:blipFill>
        <p:spPr bwMode="auto">
          <a:xfrm>
            <a:off x="3581400" y="3733800"/>
            <a:ext cx="4495800" cy="2357466"/>
          </a:xfrm>
          <a:prstGeom prst="rect">
            <a:avLst/>
          </a:prstGeom>
          <a:noFill/>
          <a:ln w="9525">
            <a:noFill/>
            <a:miter lim="800000"/>
            <a:headEnd/>
            <a:tailEnd/>
          </a:ln>
        </p:spPr>
      </p:pic>
      <p:sp>
        <p:nvSpPr>
          <p:cNvPr id="3" name="Footer Placeholder 2"/>
          <p:cNvSpPr>
            <a:spLocks noGrp="1"/>
          </p:cNvSpPr>
          <p:nvPr>
            <p:ph type="ftr" sz="quarter" idx="10"/>
          </p:nvPr>
        </p:nvSpPr>
        <p:spPr/>
        <p:txBody>
          <a:bodyPr/>
          <a:lstStyle/>
          <a:p>
            <a:r>
              <a:rPr lang="en-US" smtClean="0">
                <a:ea typeface="Lucida Grande"/>
              </a:rPr>
              <a:t>2014 Technician License Course</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defRPr/>
            </a:pPr>
            <a:r>
              <a:rPr lang="en-US" sz="4200" dirty="0" smtClean="0">
                <a:cs typeface="Arial" charset="0"/>
              </a:rPr>
              <a:t>Basic Electrical Concepts</a:t>
            </a:r>
            <a:endParaRPr lang="en-US" sz="4200" dirty="0">
              <a:cs typeface="Arial" charset="0"/>
            </a:endParaRPr>
          </a:p>
        </p:txBody>
      </p:sp>
      <p:sp>
        <p:nvSpPr>
          <p:cNvPr id="16386" name="Rectangle 5"/>
          <p:cNvSpPr>
            <a:spLocks noChangeArrowheads="1"/>
          </p:cNvSpPr>
          <p:nvPr/>
        </p:nvSpPr>
        <p:spPr bwMode="auto">
          <a:xfrm>
            <a:off x="685800" y="19812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dirty="0" smtClean="0">
                <a:cs typeface="Arial" pitchFamily="34" charset="0"/>
              </a:rPr>
              <a:t>Voltage from a </a:t>
            </a:r>
            <a:r>
              <a:rPr lang="en-US" sz="3200" i="1" dirty="0" smtClean="0">
                <a:cs typeface="Arial" pitchFamily="34" charset="0"/>
              </a:rPr>
              <a:t>source</a:t>
            </a:r>
            <a:r>
              <a:rPr lang="en-US" sz="3200" dirty="0" smtClean="0">
                <a:cs typeface="Arial" pitchFamily="34" charset="0"/>
              </a:rPr>
              <a:t> of electrical energy causes current to </a:t>
            </a:r>
            <a:r>
              <a:rPr lang="en-US" sz="3200" dirty="0">
                <a:cs typeface="Arial" pitchFamily="34" charset="0"/>
              </a:rPr>
              <a:t>flow</a:t>
            </a:r>
            <a:r>
              <a:rPr lang="en-US" sz="3200" dirty="0" smtClean="0">
                <a:cs typeface="Arial" pitchFamily="34" charset="0"/>
              </a:rPr>
              <a:t>.</a:t>
            </a:r>
          </a:p>
          <a:p>
            <a:pPr marL="342900" indent="-342900">
              <a:spcBef>
                <a:spcPct val="20000"/>
              </a:spcBef>
              <a:buFontTx/>
              <a:buChar char="•"/>
            </a:pPr>
            <a:r>
              <a:rPr lang="en-US" sz="3200" dirty="0" smtClean="0">
                <a:cs typeface="Arial" pitchFamily="34" charset="0"/>
              </a:rPr>
              <a:t>Resistance is a material’s opposition to the flow of current.</a:t>
            </a:r>
            <a:endParaRPr lang="en-US" sz="3200" dirty="0">
              <a:cs typeface="Arial" pitchFamily="34" charset="0"/>
            </a:endParaRPr>
          </a:p>
          <a:p>
            <a:pPr marL="342900" indent="-342900">
              <a:spcBef>
                <a:spcPct val="20000"/>
              </a:spcBef>
              <a:buFontTx/>
              <a:buChar char="•"/>
            </a:pPr>
            <a:r>
              <a:rPr lang="en-US" sz="3200" dirty="0" smtClean="0">
                <a:cs typeface="Arial" pitchFamily="34" charset="0"/>
              </a:rPr>
              <a:t>Voltage</a:t>
            </a:r>
            <a:r>
              <a:rPr lang="en-US" sz="3200" dirty="0">
                <a:cs typeface="Arial" pitchFamily="34" charset="0"/>
              </a:rPr>
              <a:t>, current and resistance affect each other</a:t>
            </a:r>
            <a:r>
              <a:rPr lang="en-US" sz="3200" dirty="0" smtClean="0">
                <a:cs typeface="Arial" pitchFamily="34" charset="0"/>
              </a:rPr>
              <a:t>.  For example, higher voltage (bigger push) causes more current (more flow).</a:t>
            </a:r>
            <a:endParaRPr lang="en-US" sz="3200" dirty="0">
              <a:cs typeface="Arial" pitchFamily="34" charset="0"/>
            </a:endParaRPr>
          </a:p>
        </p:txBody>
      </p:sp>
      <p:sp>
        <p:nvSpPr>
          <p:cNvPr id="3" name="Footer Placeholder 2"/>
          <p:cNvSpPr>
            <a:spLocks noGrp="1"/>
          </p:cNvSpPr>
          <p:nvPr>
            <p:ph type="ftr" sz="quarter" idx="10"/>
          </p:nvPr>
        </p:nvSpPr>
        <p:spPr/>
        <p:txBody>
          <a:bodyPr/>
          <a:lstStyle/>
          <a:p>
            <a:r>
              <a:rPr lang="en-US" smtClean="0">
                <a:ea typeface="Lucida Grande"/>
              </a:rPr>
              <a:t>2014 Technician License Course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The Two Kinds </a:t>
            </a:r>
            <a:r>
              <a:rPr lang="en-US" sz="4400" dirty="0"/>
              <a:t>of Current</a:t>
            </a:r>
          </a:p>
        </p:txBody>
      </p:sp>
      <p:sp>
        <p:nvSpPr>
          <p:cNvPr id="30722" name="Rectangle 5"/>
          <p:cNvSpPr>
            <a:spLocks noChangeArrowheads="1"/>
          </p:cNvSpPr>
          <p:nvPr/>
        </p:nvSpPr>
        <p:spPr bwMode="auto">
          <a:xfrm>
            <a:off x="685800" y="1676400"/>
            <a:ext cx="4648200" cy="44196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Current that flows </a:t>
            </a:r>
            <a:r>
              <a:rPr lang="en-US" sz="2800" dirty="0"/>
              <a:t>in only one direction, </a:t>
            </a:r>
            <a:r>
              <a:rPr lang="en-US" sz="2800" dirty="0" smtClean="0"/>
              <a:t>is </a:t>
            </a:r>
            <a:r>
              <a:rPr lang="en-US" sz="2800" dirty="0"/>
              <a:t>called direct current (dc).</a:t>
            </a:r>
          </a:p>
          <a:p>
            <a:pPr marL="742950" lvl="1" indent="-285750">
              <a:lnSpc>
                <a:spcPct val="90000"/>
              </a:lnSpc>
              <a:spcBef>
                <a:spcPct val="20000"/>
              </a:spcBef>
              <a:buFontTx/>
              <a:buChar char="–"/>
            </a:pPr>
            <a:r>
              <a:rPr lang="en-US" sz="2800" dirty="0"/>
              <a:t>Batteries are a common source of dc</a:t>
            </a:r>
            <a:r>
              <a:rPr lang="en-US" sz="2800" dirty="0" smtClean="0"/>
              <a:t>.</a:t>
            </a:r>
          </a:p>
          <a:p>
            <a:pPr marL="342900" indent="-342900">
              <a:lnSpc>
                <a:spcPct val="90000"/>
              </a:lnSpc>
              <a:spcBef>
                <a:spcPct val="20000"/>
              </a:spcBef>
              <a:buFontTx/>
              <a:buChar char="•"/>
            </a:pPr>
            <a:r>
              <a:rPr lang="en-US" sz="2800" dirty="0" smtClean="0"/>
              <a:t>Current that flows in one direction then in the opposite direction is called alternating current (ac).</a:t>
            </a:r>
          </a:p>
          <a:p>
            <a:pPr marL="742950" lvl="1" indent="-285750">
              <a:lnSpc>
                <a:spcPct val="90000"/>
              </a:lnSpc>
              <a:spcBef>
                <a:spcPct val="20000"/>
              </a:spcBef>
              <a:buFontTx/>
              <a:buChar char="–"/>
            </a:pPr>
            <a:r>
              <a:rPr lang="en-US" sz="2800" dirty="0" smtClean="0"/>
              <a:t>Household current is ac</a:t>
            </a:r>
            <a:endParaRPr lang="en-US" sz="2800" dirty="0"/>
          </a:p>
        </p:txBody>
      </p:sp>
      <p:grpSp>
        <p:nvGrpSpPr>
          <p:cNvPr id="4" name="Group 3"/>
          <p:cNvGrpSpPr/>
          <p:nvPr/>
        </p:nvGrpSpPr>
        <p:grpSpPr>
          <a:xfrm>
            <a:off x="5486400" y="1600200"/>
            <a:ext cx="3200400" cy="4800600"/>
            <a:chOff x="5486400" y="1600200"/>
            <a:chExt cx="3200400" cy="4800600"/>
          </a:xfrm>
        </p:grpSpPr>
        <p:sp>
          <p:nvSpPr>
            <p:cNvPr id="5" name="Rectangle 4"/>
            <p:cNvSpPr/>
            <p:nvPr/>
          </p:nvSpPr>
          <p:spPr>
            <a:xfrm>
              <a:off x="5486400" y="1600200"/>
              <a:ext cx="32004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HRLM3_03-06.png"/>
            <p:cNvPicPr>
              <a:picLocks noChangeAspect="1"/>
            </p:cNvPicPr>
            <p:nvPr/>
          </p:nvPicPr>
          <p:blipFill>
            <a:blip r:embed="rId3" cstate="print"/>
            <a:stretch>
              <a:fillRect/>
            </a:stretch>
          </p:blipFill>
          <p:spPr>
            <a:xfrm>
              <a:off x="5638800" y="1676400"/>
              <a:ext cx="2925838" cy="4663055"/>
            </a:xfrm>
            <a:prstGeom prst="rect">
              <a:avLst/>
            </a:prstGeom>
          </p:spPr>
        </p:pic>
      </p:grpSp>
      <p:sp>
        <p:nvSpPr>
          <p:cNvPr id="3" name="Footer Placeholder 2"/>
          <p:cNvSpPr>
            <a:spLocks noGrp="1"/>
          </p:cNvSpPr>
          <p:nvPr>
            <p:ph type="ftr" sz="quarter" idx="10"/>
          </p:nvPr>
        </p:nvSpPr>
        <p:spPr/>
        <p:txBody>
          <a:bodyPr/>
          <a:lstStyle/>
          <a:p>
            <a:r>
              <a:rPr lang="en-US" smtClean="0">
                <a:ea typeface="Lucida Grande"/>
              </a:rPr>
              <a:t>2014 Technician License Course</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4"/>
          <p:cNvSpPr>
            <a:spLocks noChangeArrowheads="1"/>
          </p:cNvSpPr>
          <p:nvPr/>
        </p:nvSpPr>
        <p:spPr bwMode="auto">
          <a:xfrm>
            <a:off x="685800" y="609600"/>
            <a:ext cx="7772400" cy="1143000"/>
          </a:xfrm>
          <a:prstGeom prst="rect">
            <a:avLst/>
          </a:prstGeom>
          <a:noFill/>
          <a:ln w="9525">
            <a:noFill/>
            <a:miter lim="800000"/>
            <a:headEnd/>
            <a:tailEnd/>
          </a:ln>
        </p:spPr>
        <p:txBody>
          <a:bodyPr anchor="ctr"/>
          <a:lstStyle/>
          <a:p>
            <a:pPr algn="ctr"/>
            <a:r>
              <a:rPr lang="en-US" sz="4400" dirty="0" smtClean="0"/>
              <a:t>The Two Kinds of Current</a:t>
            </a:r>
            <a:endParaRPr lang="en-US" sz="4400" dirty="0"/>
          </a:p>
        </p:txBody>
      </p:sp>
      <p:sp>
        <p:nvSpPr>
          <p:cNvPr id="30722" name="Rectangle 5"/>
          <p:cNvSpPr>
            <a:spLocks noChangeArrowheads="1"/>
          </p:cNvSpPr>
          <p:nvPr/>
        </p:nvSpPr>
        <p:spPr bwMode="auto">
          <a:xfrm>
            <a:off x="685800" y="1828800"/>
            <a:ext cx="4495800" cy="42672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2800" dirty="0" smtClean="0"/>
              <a:t>AC current reverses direction on a regular basis</a:t>
            </a:r>
          </a:p>
          <a:p>
            <a:pPr marL="742950" lvl="1" indent="-285750">
              <a:lnSpc>
                <a:spcPct val="90000"/>
              </a:lnSpc>
              <a:spcBef>
                <a:spcPct val="20000"/>
              </a:spcBef>
              <a:buFontTx/>
              <a:buChar char="–"/>
            </a:pPr>
            <a:r>
              <a:rPr lang="en-US" sz="2800" dirty="0" smtClean="0"/>
              <a:t>Each process of reversing is a </a:t>
            </a:r>
            <a:r>
              <a:rPr lang="en-US" sz="2800" i="1" dirty="0" smtClean="0"/>
              <a:t>cycle</a:t>
            </a:r>
            <a:r>
              <a:rPr lang="en-US" sz="2800" dirty="0" smtClean="0"/>
              <a:t>.</a:t>
            </a:r>
          </a:p>
          <a:p>
            <a:pPr marL="742950" lvl="1" indent="-285750">
              <a:lnSpc>
                <a:spcPct val="90000"/>
              </a:lnSpc>
              <a:spcBef>
                <a:spcPct val="20000"/>
              </a:spcBef>
              <a:buFontTx/>
              <a:buChar char="–"/>
            </a:pPr>
            <a:r>
              <a:rPr lang="en-US" sz="2800" dirty="0" smtClean="0"/>
              <a:t>The number of cycles per second is </a:t>
            </a:r>
            <a:r>
              <a:rPr lang="en-US" sz="2800" i="1" dirty="0" smtClean="0"/>
              <a:t>frequency, </a:t>
            </a:r>
            <a:r>
              <a:rPr lang="en-US" sz="2800" dirty="0" smtClean="0"/>
              <a:t>measured in hertz (Hz).</a:t>
            </a:r>
          </a:p>
          <a:p>
            <a:pPr marL="285750" indent="-285750">
              <a:lnSpc>
                <a:spcPct val="90000"/>
              </a:lnSpc>
              <a:spcBef>
                <a:spcPct val="20000"/>
              </a:spcBef>
              <a:buFont typeface="Arial" pitchFamily="34" charset="0"/>
              <a:buChar char="•"/>
            </a:pPr>
            <a:r>
              <a:rPr lang="en-US" sz="2800" dirty="0" smtClean="0"/>
              <a:t>1 Hz = 1 cycle per second</a:t>
            </a:r>
          </a:p>
        </p:txBody>
      </p:sp>
      <p:grpSp>
        <p:nvGrpSpPr>
          <p:cNvPr id="6" name="Group 5"/>
          <p:cNvGrpSpPr/>
          <p:nvPr/>
        </p:nvGrpSpPr>
        <p:grpSpPr>
          <a:xfrm>
            <a:off x="5486400" y="1600200"/>
            <a:ext cx="3200400" cy="4800600"/>
            <a:chOff x="5486400" y="1600200"/>
            <a:chExt cx="3200400" cy="4800600"/>
          </a:xfrm>
        </p:grpSpPr>
        <p:sp>
          <p:nvSpPr>
            <p:cNvPr id="5" name="Rectangle 4"/>
            <p:cNvSpPr/>
            <p:nvPr/>
          </p:nvSpPr>
          <p:spPr>
            <a:xfrm>
              <a:off x="5486400" y="1600200"/>
              <a:ext cx="32004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RLM3_03-06.png"/>
            <p:cNvPicPr>
              <a:picLocks noChangeAspect="1"/>
            </p:cNvPicPr>
            <p:nvPr/>
          </p:nvPicPr>
          <p:blipFill>
            <a:blip r:embed="rId3" cstate="print"/>
            <a:stretch>
              <a:fillRect/>
            </a:stretch>
          </p:blipFill>
          <p:spPr>
            <a:xfrm>
              <a:off x="5638800" y="1676400"/>
              <a:ext cx="2925838" cy="4663055"/>
            </a:xfrm>
            <a:prstGeom prst="rect">
              <a:avLst/>
            </a:prstGeom>
          </p:spPr>
        </p:pic>
      </p:grpSp>
      <p:sp>
        <p:nvSpPr>
          <p:cNvPr id="3" name="Footer Placeholder 2"/>
          <p:cNvSpPr>
            <a:spLocks noGrp="1"/>
          </p:cNvSpPr>
          <p:nvPr>
            <p:ph type="ftr" sz="quarter" idx="10"/>
          </p:nvPr>
        </p:nvSpPr>
        <p:spPr/>
        <p:txBody>
          <a:bodyPr/>
          <a:lstStyle/>
          <a:p>
            <a:r>
              <a:rPr lang="en-US" dirty="0" smtClean="0">
                <a:ea typeface="Lucida Grande"/>
              </a:rPr>
              <a:t>2014 Technician License Course</a:t>
            </a:r>
            <a:endParaRPr lang="en-US" dirty="0"/>
          </a:p>
        </p:txBody>
      </p:sp>
    </p:spTree>
  </p:cSld>
  <p:clrMapOvr>
    <a:masterClrMapping/>
  </p:clrMapOvr>
</p:sld>
</file>

<file path=ppt/theme/theme1.xml><?xml version="1.0" encoding="utf-8"?>
<a:theme xmlns:a="http://schemas.openxmlformats.org/drawingml/2006/main" name="HORIZ NO SCREENED DIAMOND">
  <a:themeElements>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HORIZ NO SCREENED DIAMOND">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HORIZ NO SCREENED DIAMO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HORIZ NO SCREENED DIAMO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HORIZ NO SCREENED DIAMO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HORIZ NO SCREENED DIAMO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HORIZ NO SCREENED DIAMO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HORIZ NO SCREENED DIAMO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HORIZ NO SCREENED DIAMO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d JPEG Blend HORIZ GRAY">
  <a:themeElements>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laced JPEG Blend HORIZ 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ced JPEG Blend HORIZ GRAY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laced JPEG Blend HORIZ GRAY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laced JPEG Blend HORIZ GRAY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laced JPEG Blend HORIZ GRAY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laced JPEG Blend HORIZ 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laced JPEG Blend HORIZ 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laced JPEG Blend HORIZ 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1629</TotalTime>
  <Words>3084</Words>
  <Application>Microsoft Macintosh PowerPoint</Application>
  <PresentationFormat>On-screen Show (4:3)</PresentationFormat>
  <Paragraphs>376</Paragraphs>
  <Slides>49</Slides>
  <Notes>12</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HORIZ NO SCREENED DIAMOND</vt:lpstr>
      <vt:lpstr>Placed JPEG Blend HORIZ GRAY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Electrical current is measured in which of the following units?</vt:lpstr>
      <vt:lpstr>Electrical current is measured in which of the following units?</vt:lpstr>
      <vt:lpstr>What is the name for the flow of electrons in an electric circuit?</vt:lpstr>
      <vt:lpstr>What is the name for the flow of electrons in an electric circuit?</vt:lpstr>
      <vt:lpstr>What is the name for a current that flows only in one direction?</vt:lpstr>
      <vt:lpstr>What is the name for a current that flows only in one direction?</vt:lpstr>
      <vt:lpstr>What is the electrical term for the electromotive force (EMF) that causes electron flow?</vt:lpstr>
      <vt:lpstr>What is the electrical term for the electromotive force (EMF) that causes electron flow?</vt:lpstr>
      <vt:lpstr>Which of the following is a good electrical conductor?</vt:lpstr>
      <vt:lpstr>Which of the following is a good electrical conductor?</vt:lpstr>
      <vt:lpstr>Which of the following is a good electrical insulator?</vt:lpstr>
      <vt:lpstr>Which of the following is a good electrical insulator?</vt:lpstr>
      <vt:lpstr>What is the name for a current that reverses direction on a regular basis?</vt:lpstr>
      <vt:lpstr>What is the name for a current that reverses direction on a regular basis?</vt:lpstr>
      <vt:lpstr>What is the basic unit of electromotive force?</vt:lpstr>
      <vt:lpstr>What is the basic unit of electromotive force?</vt:lpstr>
      <vt:lpstr>What term describes the number of times per second that an alternating current reverses direction?</vt:lpstr>
      <vt:lpstr>What term describes the number of times per second that an alternating current reverses direction?</vt:lpstr>
      <vt:lpstr>Which instrument would you use to measure electric potential or electromotive force?</vt:lpstr>
      <vt:lpstr>Which instrument would you use to measure electric potential or electromotive force?</vt:lpstr>
      <vt:lpstr>What is the correct way to connect a voltmeter to a circuit?</vt:lpstr>
      <vt:lpstr>What is the correct way to connect a voltmeter to a circuit?</vt:lpstr>
      <vt:lpstr>How is an ammeter usually connected to a circuit?</vt:lpstr>
      <vt:lpstr>How is an ammeter usually connected to a circuit?</vt:lpstr>
      <vt:lpstr>Which instrument is used to measure electric current?</vt:lpstr>
      <vt:lpstr>Which instrument is used to measure electric current?</vt:lpstr>
      <vt:lpstr>What instrument is used to measure resistance?</vt:lpstr>
      <vt:lpstr>What instrument is used to measure resistance?</vt:lpstr>
      <vt:lpstr>Which of the following might damage a multimeter?</vt:lpstr>
      <vt:lpstr>Which of the following might damage a multimeter?</vt:lpstr>
      <vt:lpstr>Which of the following measurements are commonly made using a multimeter?</vt:lpstr>
      <vt:lpstr>Which of the following measurements are commonly made using a multimeter?</vt:lpstr>
      <vt:lpstr>Which of the following precautions should be taken when measuring circuit resistance with an ohmmeter?</vt:lpstr>
      <vt:lpstr>Which of the following precautions should be taken when measuring circuit resistance with an ohmmeter?</vt:lpstr>
      <vt:lpstr>Which of the following precautions should be taken when measuring high voltages with a voltmeter?</vt:lpstr>
      <vt:lpstr>Which of the following precautions should be taken when measuring high voltages with a voltmeter?</vt:lpstr>
    </vt:vector>
  </TitlesOfParts>
  <Company>ARRL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DSZLACHETKA</dc:creator>
  <cp:lastModifiedBy>Edith Lennon</cp:lastModifiedBy>
  <cp:revision>107</cp:revision>
  <dcterms:created xsi:type="dcterms:W3CDTF">2005-07-28T14:19:34Z</dcterms:created>
  <dcterms:modified xsi:type="dcterms:W3CDTF">2014-05-29T18:23:48Z</dcterms:modified>
</cp:coreProperties>
</file>