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48"/>
  </p:notesMasterIdLst>
  <p:handoutMasterIdLst>
    <p:handoutMasterId r:id="rId49"/>
  </p:handoutMasterIdLst>
  <p:sldIdLst>
    <p:sldId id="256" r:id="rId3"/>
    <p:sldId id="358" r:id="rId4"/>
    <p:sldId id="355" r:id="rId5"/>
    <p:sldId id="356" r:id="rId6"/>
    <p:sldId id="357" r:id="rId7"/>
    <p:sldId id="270" r:id="rId8"/>
    <p:sldId id="415" r:id="rId9"/>
    <p:sldId id="271" r:id="rId10"/>
    <p:sldId id="272" r:id="rId11"/>
    <p:sldId id="413" r:id="rId12"/>
    <p:sldId id="414" r:id="rId13"/>
    <p:sldId id="273" r:id="rId14"/>
    <p:sldId id="274" r:id="rId15"/>
    <p:sldId id="275" r:id="rId16"/>
    <p:sldId id="276" r:id="rId17"/>
    <p:sldId id="416" r:id="rId18"/>
    <p:sldId id="411" r:id="rId19"/>
    <p:sldId id="361" r:id="rId20"/>
    <p:sldId id="362" r:id="rId21"/>
    <p:sldId id="363" r:id="rId22"/>
    <p:sldId id="364" r:id="rId23"/>
    <p:sldId id="365" r:id="rId24"/>
    <p:sldId id="366"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521415D9-36F7-43E2-AB2F-B90AF26B5E84}">
      <p14:sectionLst xmlns:p14="http://schemas.microsoft.com/office/powerpoint/2010/main" xmlns="">
        <p14:section name="Default Section" id="{401AB8A5-A44B-FC43-AEEF-C04B13DBC08F}">
          <p14:sldIdLst>
            <p14:sldId id="256"/>
            <p14:sldId id="358"/>
            <p14:sldId id="355"/>
            <p14:sldId id="356"/>
            <p14:sldId id="357"/>
            <p14:sldId id="270"/>
            <p14:sldId id="415"/>
            <p14:sldId id="271"/>
            <p14:sldId id="272"/>
            <p14:sldId id="413"/>
            <p14:sldId id="414"/>
            <p14:sldId id="273"/>
            <p14:sldId id="274"/>
            <p14:sldId id="275"/>
          </p14:sldIdLst>
        </p14:section>
        <p14:section name="Untitled Section" id="{CF235E6B-54D0-5740-B0B8-ED12DA5252F4}">
          <p14:sldIdLst>
            <p14:sldId id="276"/>
            <p14:sldId id="416"/>
            <p14:sldId id="411"/>
            <p14:sldId id="361"/>
            <p14:sldId id="362"/>
            <p14:sldId id="363"/>
            <p14:sldId id="364"/>
            <p14:sldId id="365"/>
            <p14:sldId id="366"/>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79" autoAdjust="0"/>
    <p:restoredTop sz="61893" autoAdjust="0"/>
  </p:normalViewPr>
  <p:slideViewPr>
    <p:cSldViewPr>
      <p:cViewPr varScale="1">
        <p:scale>
          <a:sx n="63" d="100"/>
          <a:sy n="63" d="100"/>
        </p:scale>
        <p:origin x="-10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43FE4D-1FC0-4881-B384-01AB9868873B}" type="slidenum">
              <a:rPr lang="en-US"/>
              <a:pPr/>
              <a:t>‹#›</a:t>
            </a:fld>
            <a:endParaRPr lang="en-US"/>
          </a:p>
        </p:txBody>
      </p:sp>
    </p:spTree>
    <p:extLst>
      <p:ext uri="{BB962C8B-B14F-4D97-AF65-F5344CB8AC3E}">
        <p14:creationId xmlns:p14="http://schemas.microsoft.com/office/powerpoint/2010/main" xmlns="" val="3835036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053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053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115191-4EC3-4749-BA69-FD30FB47B290}" type="slidenum">
              <a:rPr lang="en-US"/>
              <a:pPr/>
              <a:t>‹#›</a:t>
            </a:fld>
            <a:endParaRPr lang="en-US"/>
          </a:p>
        </p:txBody>
      </p:sp>
    </p:spTree>
    <p:extLst>
      <p:ext uri="{BB962C8B-B14F-4D97-AF65-F5344CB8AC3E}">
        <p14:creationId xmlns:p14="http://schemas.microsoft.com/office/powerpoint/2010/main" xmlns="" val="22187625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A28EF265-D2FC-4EB9-AEE1-567A21B7779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10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11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Remind the students of the drawing in</a:t>
            </a:r>
            <a:r>
              <a:rPr lang="en-US" baseline="0" dirty="0" smtClean="0">
                <a:latin typeface="Times New Roman" pitchFamily="18" charset="0"/>
              </a:rPr>
              <a:t> Module 2 that showed the signals arranged along the horizontal axis of the strength-versus-frequency graph.  Ask them to recall how the receiver acted when being tuned across the signals, if that experiment was performed.</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dirty="0" smtClean="0">
                <a:latin typeface="Times New Roman" pitchFamily="18" charset="0"/>
              </a:rPr>
              <a:t>Show how each</a:t>
            </a:r>
            <a:r>
              <a:rPr lang="en-US" baseline="0" dirty="0" smtClean="0">
                <a:latin typeface="Times New Roman" pitchFamily="18" charset="0"/>
              </a:rPr>
              <a:t> of the sidebands is spaced equally from the carrier by the frequency of the tone information modulating the carrier. (800 – 0.6 = 799.4 kHz  and   800 + 0.6 = 800.6 kHz)</a:t>
            </a:r>
          </a:p>
          <a:p>
            <a:endParaRPr lang="en-US" baseline="0" dirty="0" smtClean="0">
              <a:latin typeface="Times New Roman" pitchFamily="18" charset="0"/>
            </a:endParaRPr>
          </a:p>
          <a:p>
            <a:r>
              <a:rPr lang="en-US" baseline="0" dirty="0" smtClean="0">
                <a:latin typeface="Times New Roman" pitchFamily="18" charset="0"/>
              </a:rPr>
              <a:t>Note the convention of presenting a single-frequency signal as a vertical line with the height of the line representing amplitude and horizontal position indicating frequency.</a:t>
            </a:r>
          </a:p>
          <a:p>
            <a:endParaRPr lang="en-US" baseline="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8" charset="0"/>
              </a:rPr>
              <a:t>Review</a:t>
            </a:r>
            <a:r>
              <a:rPr lang="en-US" baseline="0" dirty="0" smtClean="0">
                <a:latin typeface="Times New Roman" pitchFamily="18" charset="0"/>
              </a:rPr>
              <a:t> the abbreviations USB and LSB.</a:t>
            </a:r>
            <a:endParaRPr lang="en-US" dirty="0" smtClean="0">
              <a:latin typeface="Times New Roman" pitchFamily="18" charset="0"/>
            </a:endParaRPr>
          </a:p>
          <a:p>
            <a:endParaRPr lang="en-US" baseline="0" dirty="0" smtClean="0">
              <a:latin typeface="Times New Roman" pitchFamily="18" charset="0"/>
            </a:endParaRPr>
          </a:p>
          <a:p>
            <a:r>
              <a:rPr lang="en-US" baseline="0" dirty="0" smtClean="0">
                <a:latin typeface="Times New Roman" pitchFamily="18" charset="0"/>
              </a:rPr>
              <a:t>If asked, explain that for AM signals, the carrier is more powerful than either sideband and that is why the carrier line is higher.  This is discussed later when SSB is introduced.</a:t>
            </a:r>
            <a:endParaRPr lang="en-US" dirty="0" smtClean="0">
              <a:latin typeface="Times New Roman" pitchFamily="18" charset="0"/>
            </a:endParaRPr>
          </a:p>
        </p:txBody>
      </p:sp>
      <p:sp>
        <p:nvSpPr>
          <p:cNvPr id="44035" name="Slide Number Placeholder 3"/>
          <p:cNvSpPr>
            <a:spLocks noGrp="1"/>
          </p:cNvSpPr>
          <p:nvPr>
            <p:ph type="sldNum" sz="quarter" idx="5"/>
          </p:nvPr>
        </p:nvSpPr>
        <p:spPr>
          <a:noFill/>
        </p:spPr>
        <p:txBody>
          <a:bodyPr/>
          <a:lstStyle/>
          <a:p>
            <a:fld id="{602E4D67-AFB4-4499-AEB7-DE13F3FD908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46083" name="Slide Number Placeholder 3"/>
          <p:cNvSpPr>
            <a:spLocks noGrp="1"/>
          </p:cNvSpPr>
          <p:nvPr>
            <p:ph type="sldNum" sz="quarter" idx="5"/>
          </p:nvPr>
        </p:nvSpPr>
        <p:spPr>
          <a:noFill/>
        </p:spPr>
        <p:txBody>
          <a:bodyPr/>
          <a:lstStyle/>
          <a:p>
            <a:fld id="{E2564F09-55D6-4347-A446-5A1D7405A4F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dirty="0" smtClean="0">
                <a:latin typeface="Times New Roman" pitchFamily="18" charset="0"/>
              </a:rPr>
              <a:t>Note</a:t>
            </a:r>
            <a:r>
              <a:rPr lang="en-US" baseline="0" dirty="0" smtClean="0">
                <a:latin typeface="Times New Roman" pitchFamily="18" charset="0"/>
              </a:rPr>
              <a:t> that above 10 MHz using USB is the standard, including on the VHF and UHF bands.</a:t>
            </a:r>
          </a:p>
          <a:p>
            <a:endParaRPr lang="en-US" baseline="0" dirty="0" smtClean="0">
              <a:latin typeface="Times New Roman" pitchFamily="18" charset="0"/>
            </a:endParaRPr>
          </a:p>
          <a:p>
            <a:r>
              <a:rPr lang="en-US" baseline="0" dirty="0" smtClean="0">
                <a:latin typeface="Times New Roman" pitchFamily="18" charset="0"/>
              </a:rPr>
              <a:t>USB is also used on the 5 MHz band by rule.</a:t>
            </a:r>
            <a:endParaRPr lang="en-US" dirty="0" smtClean="0">
              <a:latin typeface="Times New Roman" pitchFamily="18" charset="0"/>
            </a:endParaRPr>
          </a:p>
        </p:txBody>
      </p:sp>
      <p:sp>
        <p:nvSpPr>
          <p:cNvPr id="48131" name="Slide Number Placeholder 3"/>
          <p:cNvSpPr>
            <a:spLocks noGrp="1"/>
          </p:cNvSpPr>
          <p:nvPr>
            <p:ph type="sldNum" sz="quarter" idx="5"/>
          </p:nvPr>
        </p:nvSpPr>
        <p:spPr>
          <a:noFill/>
        </p:spPr>
        <p:txBody>
          <a:bodyPr/>
          <a:lstStyle/>
          <a:p>
            <a:fld id="{C9C2262C-0395-4F26-A8D8-FE5EEE5AA3A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05A93CC-5171-4A8B-A402-2059AADE85FF}" type="slidenum">
              <a:rPr lang="en-US"/>
              <a:pPr/>
              <a:t>15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the concept of deviation, the amount of frequency change from the carrier frequency determines the volume of the transmitted information.</a:t>
            </a:r>
            <a:r>
              <a:rPr lang="en-US" baseline="0" dirty="0" smtClean="0">
                <a:latin typeface="Times New Roman" pitchFamily="18" charset="0"/>
              </a:rPr>
              <a:t> </a:t>
            </a:r>
            <a:r>
              <a:rPr lang="en-US" dirty="0" smtClean="0">
                <a:latin typeface="Times New Roman" pitchFamily="18" charset="0"/>
              </a:rPr>
              <a:t>Discuss what happens if you over-deviate.  </a:t>
            </a:r>
          </a:p>
          <a:p>
            <a:pPr eaLnBrk="1" hangingPunct="1"/>
            <a:endParaRPr lang="en-US" dirty="0" smtClean="0">
              <a:latin typeface="Times New Roman" pitchFamily="18" charset="0"/>
            </a:endParaRPr>
          </a:p>
          <a:p>
            <a:pPr eaLnBrk="1" hangingPunct="1"/>
            <a:r>
              <a:rPr lang="en-US" dirty="0" smtClean="0">
                <a:latin typeface="Times New Roman" pitchFamily="18" charset="0"/>
              </a:rPr>
              <a:t>Also discuss that PM is produced by varying the phase of the carrier,</a:t>
            </a:r>
            <a:r>
              <a:rPr lang="en-US" baseline="0" dirty="0" smtClean="0">
                <a:latin typeface="Times New Roman" pitchFamily="18" charset="0"/>
              </a:rPr>
              <a:t> creating a signal that is very similar to FM.  Note that both FM and PM can be received by the same receiver although the effect on the extracted information is slightly different.</a:t>
            </a:r>
          </a:p>
          <a:p>
            <a:pPr eaLnBrk="1" hangingPunct="1"/>
            <a:endParaRPr lang="en-US" dirty="0" smtClean="0">
              <a:latin typeface="Times New Roman" pitchFamily="18" charset="0"/>
            </a:endParaRPr>
          </a:p>
          <a:p>
            <a:pPr eaLnBrk="1" hangingPunct="1"/>
            <a:r>
              <a:rPr lang="en-US" dirty="0" smtClean="0">
                <a:latin typeface="Times New Roman" pitchFamily="18" charset="0"/>
              </a:rPr>
              <a:t>It is hard to distinguish between PM and FM.  Don’t get into the dependence on amplitude</a:t>
            </a:r>
            <a:r>
              <a:rPr lang="en-US" baseline="0" dirty="0" smtClean="0">
                <a:latin typeface="Times New Roman" pitchFamily="18" charset="0"/>
              </a:rPr>
              <a:t> and frequency of the modulating signal – it is not </a:t>
            </a:r>
            <a:r>
              <a:rPr lang="en-US" altLang="ja-JP" dirty="0" smtClean="0">
                <a:latin typeface="Times New Roman" pitchFamily="18" charset="0"/>
              </a:rPr>
              <a:t>particularly important for the new ham</a:t>
            </a:r>
            <a:r>
              <a:rPr lang="en-US" altLang="ja-JP" baseline="0" dirty="0" smtClean="0">
                <a:latin typeface="Times New Roman" pitchFamily="18" charset="0"/>
              </a:rPr>
              <a:t>.</a:t>
            </a:r>
          </a:p>
          <a:p>
            <a:pPr eaLnBrk="1" hangingPunct="1"/>
            <a:endParaRPr lang="en-US" dirty="0" smtClean="0">
              <a:latin typeface="Times New Roman" pitchFamily="18" charset="0"/>
            </a:endParaRPr>
          </a:p>
          <a:p>
            <a:pPr eaLnBrk="1" hangingPunct="1"/>
            <a:r>
              <a:rPr lang="en-US" dirty="0" smtClean="0">
                <a:latin typeface="Times New Roman" pitchFamily="18" charset="0"/>
              </a:rPr>
              <a:t>This is a good opportunity to talk about the advantages and disadvantages of the different forms of modulation.</a:t>
            </a:r>
          </a:p>
          <a:p>
            <a:pPr eaLnBrk="1" hangingPunct="1"/>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05A93CC-5171-4A8B-A402-2059AADE85FF}" type="slidenum">
              <a:rPr lang="en-US"/>
              <a:pPr/>
              <a:t>17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r>
              <a:rPr lang="en-US" dirty="0" smtClean="0">
                <a:latin typeface="Times New Roman" pitchFamily="18" charset="0"/>
              </a:rPr>
              <a:t>Explain what a basic radio station consists of and show some examples</a:t>
            </a:r>
            <a:r>
              <a:rPr lang="en-US" baseline="0" dirty="0" smtClean="0">
                <a:latin typeface="Times New Roman" pitchFamily="18" charset="0"/>
              </a:rPr>
              <a:t> of actual ham equipment.</a:t>
            </a:r>
            <a:endParaRPr lang="en-US" dirty="0" smtClean="0">
              <a:latin typeface="Times New Roman" pitchFamily="18" charset="0"/>
            </a:endParaRPr>
          </a:p>
        </p:txBody>
      </p:sp>
      <p:sp>
        <p:nvSpPr>
          <p:cNvPr id="9219" name="Slide Number Placeholder 3"/>
          <p:cNvSpPr>
            <a:spLocks noGrp="1"/>
          </p:cNvSpPr>
          <p:nvPr>
            <p:ph type="sldNum" sz="quarter" idx="5"/>
          </p:nvPr>
        </p:nvSpPr>
        <p:spPr>
          <a:noFill/>
        </p:spPr>
        <p:txBody>
          <a:bodyPr/>
          <a:lstStyle/>
          <a:p>
            <a:fld id="{D0798095-BF38-4709-AAA1-96F11E62C1B1}"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267" name="Slide Number Placeholder 3"/>
          <p:cNvSpPr>
            <a:spLocks noGrp="1"/>
          </p:cNvSpPr>
          <p:nvPr>
            <p:ph type="sldNum" sz="quarter" idx="5"/>
          </p:nvPr>
        </p:nvSpPr>
        <p:spPr>
          <a:noFill/>
        </p:spPr>
        <p:txBody>
          <a:bodyPr/>
          <a:lstStyle/>
          <a:p>
            <a:fld id="{D1FD311F-84B0-4A6F-B7EC-BDD7671F1994}"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3315" name="Slide Number Placeholder 3"/>
          <p:cNvSpPr>
            <a:spLocks noGrp="1"/>
          </p:cNvSpPr>
          <p:nvPr>
            <p:ph type="sldNum" sz="quarter" idx="5"/>
          </p:nvPr>
        </p:nvSpPr>
        <p:spPr>
          <a:noFill/>
        </p:spPr>
        <p:txBody>
          <a:bodyPr/>
          <a:lstStyle/>
          <a:p>
            <a:fld id="{2F151E6D-4EC0-42C5-BEAA-4EF9E9062DA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latin typeface="Times New Roman" pitchFamily="18" charset="0"/>
              </a:rPr>
              <a:t>Note</a:t>
            </a:r>
            <a:r>
              <a:rPr lang="en-US" baseline="0" dirty="0" smtClean="0">
                <a:latin typeface="Times New Roman" pitchFamily="18" charset="0"/>
              </a:rPr>
              <a:t> that radios can be very simple – for AM or CW – or very complex such as for digital modes.  Show examples of a minimal low-power CW transmitter and a simple AM receiver.</a:t>
            </a:r>
            <a:endParaRPr lang="en-US" dirty="0" smtClean="0">
              <a:latin typeface="Times New Roman" pitchFamily="18" charset="0"/>
            </a:endParaRPr>
          </a:p>
        </p:txBody>
      </p:sp>
      <p:sp>
        <p:nvSpPr>
          <p:cNvPr id="15363" name="Slide Number Placeholder 3"/>
          <p:cNvSpPr>
            <a:spLocks noGrp="1"/>
          </p:cNvSpPr>
          <p:nvPr>
            <p:ph type="sldNum" sz="quarter" idx="5"/>
          </p:nvPr>
        </p:nvSpPr>
        <p:spPr>
          <a:noFill/>
        </p:spPr>
        <p:txBody>
          <a:bodyPr/>
          <a:lstStyle/>
          <a:p>
            <a:fld id="{5E4379D1-B43E-4A3A-A318-C823B9371F6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You now need to make the jump from the discussion of radio spectrum to the concept of modulation.  The important concept is understanding that modulation adds information to the carrier radio wave.  There are different ways to add information to the carrier</a:t>
            </a:r>
            <a:r>
              <a:rPr lang="en-US" baseline="0" dirty="0" smtClean="0">
                <a:latin typeface="Times New Roman" pitchFamily="18" charset="0"/>
              </a:rPr>
              <a:t> by varying different properties of the wave.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Times New Roman" charset="0"/>
                <a:ea typeface="MS PGothic" pitchFamily="34" charset="-128"/>
                <a:cs typeface="ＭＳ Ｐゴシック" charset="0"/>
              </a:rPr>
              <a:t>Introduce the concept of </a:t>
            </a:r>
            <a:r>
              <a:rPr lang="en-US" sz="1200" i="0" kern="1200" dirty="0" smtClean="0">
                <a:solidFill>
                  <a:schemeClr val="tx1"/>
                </a:solidFill>
                <a:latin typeface="Times New Roman" charset="0"/>
                <a:ea typeface="MS PGothic" pitchFamily="34" charset="-128"/>
                <a:cs typeface="ＭＳ Ｐゴシック" charset="0"/>
              </a:rPr>
              <a:t>phase</a:t>
            </a:r>
            <a:r>
              <a:rPr lang="en-US" sz="1200" kern="1200" dirty="0" smtClean="0">
                <a:solidFill>
                  <a:schemeClr val="tx1"/>
                </a:solidFill>
                <a:latin typeface="Times New Roman" charset="0"/>
                <a:ea typeface="MS PGothic" pitchFamily="34" charset="-128"/>
                <a:cs typeface="ＭＳ Ｐゴシック" charset="0"/>
              </a:rPr>
              <a:t> as the position within a cycle or as a relative difference between two waves.</a:t>
            </a:r>
          </a:p>
          <a:p>
            <a:pPr eaLnBrk="1" hangingPunct="1"/>
            <a:endParaRPr lang="en-US" sz="1200" kern="1200" dirty="0" smtClean="0">
              <a:solidFill>
                <a:schemeClr val="tx1"/>
              </a:solidFill>
              <a:latin typeface="Times New Roman" charset="0"/>
              <a:ea typeface="MS PGothic" pitchFamily="34" charset="-128"/>
            </a:endParaRPr>
          </a:p>
          <a:p>
            <a:pPr eaLnBrk="1" hangingPunct="1"/>
            <a:r>
              <a:rPr lang="en-US" sz="1200" kern="1200" dirty="0" smtClean="0">
                <a:solidFill>
                  <a:schemeClr val="tx1"/>
                </a:solidFill>
                <a:latin typeface="Times New Roman" charset="0"/>
                <a:ea typeface="MS PGothic" pitchFamily="34" charset="-128"/>
              </a:rPr>
              <a:t>Note that phase is different from polarity, which</a:t>
            </a:r>
            <a:r>
              <a:rPr lang="en-US" sz="1200" kern="1200" baseline="0" dirty="0" smtClean="0">
                <a:solidFill>
                  <a:schemeClr val="tx1"/>
                </a:solidFill>
                <a:latin typeface="Times New Roman" charset="0"/>
                <a:ea typeface="MS PGothic" pitchFamily="34" charset="-128"/>
              </a:rPr>
              <a:t> is the convention that assigns positive and negative.</a:t>
            </a:r>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9939" name="Slide Number Placeholder 3"/>
          <p:cNvSpPr>
            <a:spLocks noGrp="1"/>
          </p:cNvSpPr>
          <p:nvPr>
            <p:ph type="sldNum" sz="quarter" idx="5"/>
          </p:nvPr>
        </p:nvSpPr>
        <p:spPr>
          <a:noFill/>
        </p:spPr>
        <p:txBody>
          <a:bodyPr/>
          <a:lstStyle/>
          <a:p>
            <a:fld id="{B4FB2532-7F68-4A24-B912-4FCFDF12243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ARRL modulation board is an excellent resource that can be used to demonstrate the concept of modulation.  This board uses amplitude modulation and demodulation circuits along with an oscilloscope to visually depict what happens during amplitude modulation.</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have an oscilloscope,</a:t>
            </a:r>
            <a:r>
              <a:rPr lang="en-US" baseline="0" dirty="0" smtClean="0">
                <a:latin typeface="Times New Roman" pitchFamily="18" charset="0"/>
              </a:rPr>
              <a:t> you can also use a regular ham transceiver to transmit into a dummy load.  Connect the oscilloscope at the dummy load or to a wire wrapped several times around the coaxial cable to sample the output waveform.</a:t>
            </a:r>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normAutofit/>
          </a:bodyPr>
          <a:lstStyle>
            <a:lvl1pPr marL="398463" indent="-398463">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normAutofit/>
          </a:bodyPr>
          <a:lstStyle>
            <a:lvl1pPr>
              <a:defRPr sz="3200" baseline="0">
                <a:latin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a:prstGeom prst="rect">
            <a:avLst/>
          </a:prstGeo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23"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2014 Technician License Course</a:t>
            </a:r>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2 </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a:t>
            </a:r>
            <a:r>
              <a:rPr lang="en-US" sz="3200" dirty="0" smtClean="0">
                <a:latin typeface="Arial" pitchFamily="34" charset="0"/>
                <a:cs typeface="Arial" pitchFamily="34" charset="0"/>
              </a:rPr>
              <a:t>3 </a:t>
            </a:r>
            <a:r>
              <a:rPr lang="en-US" sz="3200" dirty="0">
                <a:latin typeface="Arial" pitchFamily="34" charset="0"/>
                <a:cs typeface="Arial" pitchFamily="34" charset="0"/>
              </a:rPr>
              <a:t>– </a:t>
            </a:r>
          </a:p>
          <a:p>
            <a:pPr marL="342900" indent="-342900" algn="ctr">
              <a:spcBef>
                <a:spcPct val="20000"/>
              </a:spcBef>
            </a:pPr>
            <a:r>
              <a:rPr lang="en-US" sz="3200" dirty="0" smtClean="0">
                <a:latin typeface="Arial" pitchFamily="34" charset="0"/>
                <a:cs typeface="Arial" pitchFamily="34" charset="0"/>
              </a:rPr>
              <a:t>Modulation and Bandwidth</a:t>
            </a:r>
            <a:endParaRPr lang="en-US" sz="3200" dirty="0">
              <a:latin typeface="Arial" pitchFamily="34" charset="0"/>
              <a:cs typeface="Arial" pitchFamily="34" charset="0"/>
            </a:endParaRPr>
          </a:p>
          <a:p>
            <a:pPr marL="342900" indent="-342900" algn="ctr">
              <a:spcBef>
                <a:spcPct val="20000"/>
              </a:spcBef>
            </a:pP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Composite Signals</a:t>
            </a:r>
            <a:endParaRPr lang="en-US" sz="4400" dirty="0"/>
          </a:p>
        </p:txBody>
      </p:sp>
      <p:sp>
        <p:nvSpPr>
          <p:cNvPr id="4096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process of adding information to an unmodulated radio wave creates additional signals called </a:t>
            </a:r>
            <a:r>
              <a:rPr lang="en-US" sz="2800" i="1" dirty="0" smtClean="0"/>
              <a:t>sidebands</a:t>
            </a:r>
            <a:r>
              <a:rPr lang="en-US" sz="2800" dirty="0" smtClean="0"/>
              <a:t>.</a:t>
            </a:r>
          </a:p>
          <a:p>
            <a:pPr marL="342900" indent="-342900">
              <a:spcBef>
                <a:spcPct val="20000"/>
              </a:spcBef>
              <a:buFontTx/>
              <a:buChar char="•"/>
            </a:pPr>
            <a:r>
              <a:rPr lang="en-US" sz="2800" dirty="0" smtClean="0"/>
              <a:t>The sidebands and carrier work together to carry the information.</a:t>
            </a:r>
          </a:p>
          <a:p>
            <a:pPr marL="342900" indent="-342900">
              <a:spcBef>
                <a:spcPct val="20000"/>
              </a:spcBef>
              <a:buFontTx/>
              <a:buChar char="•"/>
            </a:pPr>
            <a:r>
              <a:rPr lang="en-US" sz="2800" dirty="0" smtClean="0"/>
              <a:t>The combination of carrier and sidebands creates a </a:t>
            </a:r>
            <a:r>
              <a:rPr lang="en-US" sz="2800" i="1" dirty="0" smtClean="0"/>
              <a:t>composite signal</a:t>
            </a:r>
            <a:r>
              <a:rPr lang="en-US" sz="2800" dirty="0" smtClean="0"/>
              <a:t>.</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Bandwidth</a:t>
            </a:r>
            <a:endParaRPr lang="en-US" sz="4400" dirty="0"/>
          </a:p>
        </p:txBody>
      </p:sp>
      <p:sp>
        <p:nvSpPr>
          <p:cNvPr id="4096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carrier and sidebands have different frequencies, occupying a range of spectrum space.</a:t>
            </a:r>
          </a:p>
          <a:p>
            <a:pPr marL="342900" indent="-342900">
              <a:spcBef>
                <a:spcPct val="20000"/>
              </a:spcBef>
              <a:buFontTx/>
              <a:buChar char="•"/>
            </a:pPr>
            <a:r>
              <a:rPr lang="en-US" sz="2800" dirty="0" smtClean="0"/>
              <a:t>The occupied range is the composite signal’s </a:t>
            </a:r>
            <a:r>
              <a:rPr lang="en-US" sz="2800" i="1" dirty="0" smtClean="0"/>
              <a:t>bandwidth.</a:t>
            </a:r>
          </a:p>
          <a:p>
            <a:pPr marL="342900" indent="-342900">
              <a:spcBef>
                <a:spcPct val="20000"/>
              </a:spcBef>
              <a:buFontTx/>
              <a:buChar char="•"/>
            </a:pPr>
            <a:r>
              <a:rPr lang="en-US" sz="2800" dirty="0" smtClean="0"/>
              <a:t>Different types of modulation and information result in different signal bandwidths.</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Characteristics of Voice AM</a:t>
            </a:r>
            <a:endParaRPr lang="en-US" sz="4400" dirty="0"/>
          </a:p>
        </p:txBody>
      </p:sp>
      <p:sp>
        <p:nvSpPr>
          <p:cNvPr id="43010"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pPr>
            <a:r>
              <a:rPr lang="en-US" dirty="0"/>
              <a:t>AM signals consist of three components:</a:t>
            </a:r>
          </a:p>
          <a:p>
            <a:pPr marL="742950" lvl="1" indent="-285750">
              <a:spcBef>
                <a:spcPct val="20000"/>
              </a:spcBef>
              <a:buFontTx/>
              <a:buChar char="–"/>
            </a:pPr>
            <a:r>
              <a:rPr lang="en-US" dirty="0"/>
              <a:t>Carrier</a:t>
            </a:r>
          </a:p>
          <a:p>
            <a:pPr marL="742950" lvl="1" indent="-285750">
              <a:spcBef>
                <a:spcPct val="20000"/>
              </a:spcBef>
              <a:buFontTx/>
              <a:buChar char="–"/>
            </a:pPr>
            <a:r>
              <a:rPr lang="en-US" dirty="0"/>
              <a:t>Lower </a:t>
            </a:r>
            <a:r>
              <a:rPr lang="en-US" dirty="0" smtClean="0"/>
              <a:t>sideband (LSB)</a:t>
            </a:r>
            <a:endParaRPr lang="en-US" dirty="0"/>
          </a:p>
          <a:p>
            <a:pPr marL="742950" lvl="1" indent="-285750">
              <a:spcBef>
                <a:spcPct val="20000"/>
              </a:spcBef>
              <a:buFontTx/>
              <a:buChar char="–"/>
            </a:pPr>
            <a:r>
              <a:rPr lang="en-US" dirty="0"/>
              <a:t>Upper </a:t>
            </a:r>
            <a:r>
              <a:rPr lang="en-US" dirty="0" smtClean="0"/>
              <a:t>sideband (USB)</a:t>
            </a:r>
            <a:endParaRPr lang="en-US" dirty="0"/>
          </a:p>
          <a:p>
            <a:pPr marL="342900" indent="-342900">
              <a:spcBef>
                <a:spcPct val="20000"/>
              </a:spcBef>
              <a:buFontTx/>
              <a:buChar char="•"/>
            </a:pPr>
            <a:r>
              <a:rPr lang="en-US" dirty="0" smtClean="0"/>
              <a:t>AM </a:t>
            </a:r>
            <a:r>
              <a:rPr lang="en-US" dirty="0"/>
              <a:t>bandwidth is twice the </a:t>
            </a:r>
            <a:r>
              <a:rPr lang="en-US" dirty="0" smtClean="0"/>
              <a:t>information bandwidth</a:t>
            </a:r>
            <a:r>
              <a:rPr lang="en-US" dirty="0"/>
              <a:t>.</a:t>
            </a: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
        <p:nvSpPr>
          <p:cNvPr id="7" name="Rectangle 6"/>
          <p:cNvSpPr/>
          <p:nvPr/>
        </p:nvSpPr>
        <p:spPr>
          <a:xfrm>
            <a:off x="4495800" y="5410200"/>
            <a:ext cx="4114800" cy="307777"/>
          </a:xfrm>
          <a:prstGeom prst="rect">
            <a:avLst/>
          </a:prstGeom>
        </p:spPr>
        <p:txBody>
          <a:bodyPr wrap="square">
            <a:spAutoFit/>
          </a:bodyPr>
          <a:lstStyle/>
          <a:p>
            <a:pPr algn="ctr"/>
            <a:r>
              <a:rPr lang="en-US" sz="1400" dirty="0" smtClean="0">
                <a:latin typeface="Arial" pitchFamily="34" charset="0"/>
                <a:cs typeface="Arial" pitchFamily="34" charset="0"/>
              </a:rPr>
              <a:t>AM signal being modulated by a 600 Hz tone</a:t>
            </a:r>
            <a:endParaRPr lang="en-US" sz="1400" dirty="0">
              <a:latin typeface="Arial" pitchFamily="34" charset="0"/>
              <a:cs typeface="Arial" pitchFamily="34" charset="0"/>
            </a:endParaRPr>
          </a:p>
        </p:txBody>
      </p:sp>
      <p:sp>
        <p:nvSpPr>
          <p:cNvPr id="8" name="Rectangle 7"/>
          <p:cNvSpPr/>
          <p:nvPr/>
        </p:nvSpPr>
        <p:spPr>
          <a:xfrm>
            <a:off x="4572000" y="2057400"/>
            <a:ext cx="396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pitchFamily="34" charset="0"/>
              <a:cs typeface="Arial" pitchFamily="34" charset="0"/>
            </a:endParaRPr>
          </a:p>
        </p:txBody>
      </p:sp>
      <p:grpSp>
        <p:nvGrpSpPr>
          <p:cNvPr id="14" name="Group 13"/>
          <p:cNvGrpSpPr/>
          <p:nvPr/>
        </p:nvGrpSpPr>
        <p:grpSpPr>
          <a:xfrm>
            <a:off x="5105400" y="2438400"/>
            <a:ext cx="2895600" cy="2286000"/>
            <a:chOff x="5105400" y="2667000"/>
            <a:chExt cx="2895600" cy="2286000"/>
          </a:xfrm>
        </p:grpSpPr>
        <p:cxnSp>
          <p:nvCxnSpPr>
            <p:cNvPr id="10" name="Straight Connector 9"/>
            <p:cNvCxnSpPr/>
            <p:nvPr/>
          </p:nvCxnSpPr>
          <p:spPr>
            <a:xfrm>
              <a:off x="5105400" y="2667000"/>
              <a:ext cx="0" cy="228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5400" y="4953000"/>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6553200" y="2819400"/>
            <a:ext cx="0" cy="190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86400" y="4724400"/>
            <a:ext cx="2236510" cy="584775"/>
          </a:xfrm>
          <a:prstGeom prst="rect">
            <a:avLst/>
          </a:prstGeom>
          <a:noFill/>
        </p:spPr>
        <p:txBody>
          <a:bodyPr wrap="none" rtlCol="0">
            <a:spAutoFit/>
          </a:bodyPr>
          <a:lstStyle/>
          <a:p>
            <a:pPr algn="ctr"/>
            <a:r>
              <a:rPr lang="en-US" sz="1800" dirty="0" smtClean="0">
                <a:latin typeface="Arial" pitchFamily="34" charset="0"/>
                <a:cs typeface="Arial" pitchFamily="34" charset="0"/>
              </a:rPr>
              <a:t>799.4    800    800.6</a:t>
            </a:r>
          </a:p>
          <a:p>
            <a:pPr algn="ctr"/>
            <a:r>
              <a:rPr lang="en-US" sz="1400" dirty="0" smtClean="0">
                <a:latin typeface="Arial" pitchFamily="34" charset="0"/>
                <a:cs typeface="Arial" pitchFamily="34" charset="0"/>
              </a:rPr>
              <a:t>Frequency (kHz)</a:t>
            </a:r>
          </a:p>
        </p:txBody>
      </p:sp>
      <p:cxnSp>
        <p:nvCxnSpPr>
          <p:cNvPr id="18" name="Straight Connector 17"/>
          <p:cNvCxnSpPr/>
          <p:nvPr/>
        </p:nvCxnSpPr>
        <p:spPr>
          <a:xfrm flipV="1">
            <a:off x="7239000" y="33528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67400" y="33528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16200000">
            <a:off x="4303772" y="3544828"/>
            <a:ext cx="1210588" cy="369332"/>
          </a:xfrm>
          <a:prstGeom prst="rect">
            <a:avLst/>
          </a:prstGeom>
        </p:spPr>
        <p:txBody>
          <a:bodyPr wrap="none">
            <a:spAutoFit/>
          </a:bodyPr>
          <a:lstStyle/>
          <a:p>
            <a:pPr algn="ctr"/>
            <a:r>
              <a:rPr lang="en-US" sz="1800" dirty="0" smtClean="0">
                <a:latin typeface="Arial" pitchFamily="34" charset="0"/>
                <a:cs typeface="Arial" pitchFamily="34" charset="0"/>
              </a:rPr>
              <a:t>Amplitude</a:t>
            </a:r>
          </a:p>
        </p:txBody>
      </p:sp>
      <p:sp>
        <p:nvSpPr>
          <p:cNvPr id="22" name="Rectangle 21"/>
          <p:cNvSpPr/>
          <p:nvPr/>
        </p:nvSpPr>
        <p:spPr>
          <a:xfrm>
            <a:off x="5562600" y="2971800"/>
            <a:ext cx="620683" cy="369332"/>
          </a:xfrm>
          <a:prstGeom prst="rect">
            <a:avLst/>
          </a:prstGeom>
        </p:spPr>
        <p:txBody>
          <a:bodyPr wrap="none">
            <a:spAutoFit/>
          </a:bodyPr>
          <a:lstStyle/>
          <a:p>
            <a:pPr algn="ctr"/>
            <a:r>
              <a:rPr lang="en-US" sz="1800" dirty="0" smtClean="0">
                <a:latin typeface="Arial" pitchFamily="34" charset="0"/>
                <a:cs typeface="Arial" pitchFamily="34" charset="0"/>
              </a:rPr>
              <a:t>LSB</a:t>
            </a:r>
          </a:p>
        </p:txBody>
      </p:sp>
      <p:sp>
        <p:nvSpPr>
          <p:cNvPr id="23" name="Rectangle 22"/>
          <p:cNvSpPr/>
          <p:nvPr/>
        </p:nvSpPr>
        <p:spPr>
          <a:xfrm>
            <a:off x="6914964" y="2971800"/>
            <a:ext cx="659155" cy="369332"/>
          </a:xfrm>
          <a:prstGeom prst="rect">
            <a:avLst/>
          </a:prstGeom>
        </p:spPr>
        <p:txBody>
          <a:bodyPr wrap="none">
            <a:spAutoFit/>
          </a:bodyPr>
          <a:lstStyle/>
          <a:p>
            <a:pPr algn="ctr"/>
            <a:r>
              <a:rPr lang="en-US" sz="1800" dirty="0" smtClean="0">
                <a:latin typeface="Arial" pitchFamily="34" charset="0"/>
                <a:cs typeface="Arial" pitchFamily="34" charset="0"/>
              </a:rPr>
              <a:t>USB</a:t>
            </a:r>
          </a:p>
        </p:txBody>
      </p:sp>
      <p:sp>
        <p:nvSpPr>
          <p:cNvPr id="24" name="Rectangle 23"/>
          <p:cNvSpPr/>
          <p:nvPr/>
        </p:nvSpPr>
        <p:spPr>
          <a:xfrm>
            <a:off x="6096000" y="2438400"/>
            <a:ext cx="889987" cy="369332"/>
          </a:xfrm>
          <a:prstGeom prst="rect">
            <a:avLst/>
          </a:prstGeom>
        </p:spPr>
        <p:txBody>
          <a:bodyPr wrap="none">
            <a:spAutoFit/>
          </a:bodyPr>
          <a:lstStyle/>
          <a:p>
            <a:pPr algn="ctr"/>
            <a:r>
              <a:rPr lang="en-US" sz="1800" dirty="0" smtClean="0">
                <a:latin typeface="Arial" pitchFamily="34" charset="0"/>
                <a:cs typeface="Arial" pitchFamily="34" charset="0"/>
              </a:rPr>
              <a:t>Carrier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Characteristics of </a:t>
            </a:r>
            <a:r>
              <a:rPr lang="en-US" sz="4400" dirty="0" smtClean="0"/>
              <a:t>Voice Information </a:t>
            </a:r>
            <a:endParaRPr lang="en-US" sz="4400" dirty="0"/>
          </a:p>
        </p:txBody>
      </p:sp>
      <p:sp>
        <p:nvSpPr>
          <p:cNvPr id="45058" name="Rectangle 5"/>
          <p:cNvSpPr>
            <a:spLocks noChangeArrowheads="1"/>
          </p:cNvSpPr>
          <p:nvPr/>
        </p:nvSpPr>
        <p:spPr bwMode="auto">
          <a:xfrm>
            <a:off x="685800" y="1981200"/>
            <a:ext cx="41148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t>Sounds </a:t>
            </a:r>
            <a:r>
              <a:rPr lang="en-US" dirty="0"/>
              <a:t>that make up </a:t>
            </a:r>
            <a:r>
              <a:rPr lang="en-US" dirty="0" smtClean="0"/>
              <a:t>voice </a:t>
            </a:r>
            <a:r>
              <a:rPr lang="en-US" dirty="0"/>
              <a:t>are a complex mixture of multiple </a:t>
            </a:r>
            <a:r>
              <a:rPr lang="en-US" dirty="0" smtClean="0"/>
              <a:t>frequencies from 300–3000 Hz</a:t>
            </a:r>
            <a:endParaRPr lang="en-US" dirty="0"/>
          </a:p>
          <a:p>
            <a:pPr marL="342900" indent="-342900">
              <a:spcBef>
                <a:spcPct val="20000"/>
              </a:spcBef>
              <a:buFontTx/>
              <a:buChar char="•"/>
            </a:pPr>
            <a:r>
              <a:rPr lang="en-US" dirty="0" smtClean="0"/>
              <a:t>Two mirror-image sets of sidebands </a:t>
            </a:r>
            <a:r>
              <a:rPr lang="en-US" dirty="0"/>
              <a:t>are </a:t>
            </a:r>
            <a:r>
              <a:rPr lang="en-US" dirty="0" smtClean="0"/>
              <a:t>created, each up to 3000 Hz wide.</a:t>
            </a:r>
          </a:p>
          <a:p>
            <a:pPr marL="342900" indent="-342900">
              <a:spcBef>
                <a:spcPct val="20000"/>
              </a:spcBef>
              <a:buFontTx/>
              <a:buChar char="•"/>
            </a:pPr>
            <a:r>
              <a:rPr lang="en-US" dirty="0" smtClean="0"/>
              <a:t>AM voice signal bandwidth 2 x 3000 Hz = 6000 Hz </a:t>
            </a: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733925" y="2254227"/>
            <a:ext cx="4029076" cy="304487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Single Sideband Modulation (SSB)</a:t>
            </a:r>
          </a:p>
        </p:txBody>
      </p:sp>
      <p:sp>
        <p:nvSpPr>
          <p:cNvPr id="47106" name="Rectangle 8"/>
          <p:cNvSpPr>
            <a:spLocks noChangeArrowheads="1"/>
          </p:cNvSpPr>
          <p:nvPr/>
        </p:nvSpPr>
        <p:spPr bwMode="auto">
          <a:xfrm>
            <a:off x="381000" y="1828800"/>
            <a:ext cx="40386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t>The two sets of voice sidebands carry duplicate information.</a:t>
            </a:r>
            <a:endParaRPr lang="en-US" dirty="0"/>
          </a:p>
          <a:p>
            <a:pPr marL="342900" indent="-342900">
              <a:spcBef>
                <a:spcPct val="20000"/>
              </a:spcBef>
              <a:buFontTx/>
              <a:buChar char="•"/>
            </a:pPr>
            <a:r>
              <a:rPr lang="en-US" dirty="0"/>
              <a:t>We can improve efficiency </a:t>
            </a:r>
            <a:r>
              <a:rPr lang="en-US" dirty="0" smtClean="0"/>
              <a:t>by </a:t>
            </a:r>
            <a:r>
              <a:rPr lang="en-US" dirty="0"/>
              <a:t>transmitting only one </a:t>
            </a:r>
            <a:r>
              <a:rPr lang="en-US" dirty="0" smtClean="0"/>
              <a:t>sideband and reconstructing </a:t>
            </a:r>
            <a:r>
              <a:rPr lang="en-US" dirty="0"/>
              <a:t>the missing </a:t>
            </a:r>
            <a:r>
              <a:rPr lang="en-US" dirty="0" smtClean="0"/>
              <a:t>carrier in </a:t>
            </a:r>
            <a:r>
              <a:rPr lang="en-US" dirty="0"/>
              <a:t>the receiver</a:t>
            </a:r>
            <a:r>
              <a:rPr lang="en-US" dirty="0" smtClean="0"/>
              <a:t>.</a:t>
            </a:r>
          </a:p>
          <a:p>
            <a:pPr marL="342900" indent="-342900">
              <a:spcBef>
                <a:spcPct val="20000"/>
              </a:spcBef>
              <a:buFontTx/>
              <a:buChar char="•"/>
            </a:pPr>
            <a:r>
              <a:rPr lang="en-US" dirty="0" smtClean="0"/>
              <a:t>SSB bandwidth is only 3000 Hz for voice signals.</a:t>
            </a:r>
            <a:endParaRPr lang="en-US" dirty="0"/>
          </a:p>
        </p:txBody>
      </p:sp>
      <p:pic>
        <p:nvPicPr>
          <p:cNvPr id="47107" name="Picture 9" descr="ARRL0051"/>
          <p:cNvPicPr>
            <a:picLocks noChangeAspect="1" noChangeArrowheads="1"/>
          </p:cNvPicPr>
          <p:nvPr/>
        </p:nvPicPr>
        <p:blipFill rotWithShape="1">
          <a:blip r:embed="rId3" cstate="print"/>
          <a:srcRect l="1676" t="1211" r="5491"/>
          <a:stretch/>
        </p:blipFill>
        <p:spPr bwMode="auto">
          <a:xfrm>
            <a:off x="4572000" y="2173718"/>
            <a:ext cx="4102894" cy="3274581"/>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Frequency and Phase  </a:t>
            </a:r>
            <a:r>
              <a:rPr lang="en-US" sz="4400" dirty="0"/>
              <a:t>Modulation (</a:t>
            </a:r>
            <a:r>
              <a:rPr lang="en-US" sz="4400" dirty="0" smtClean="0"/>
              <a:t>FM and PM)</a:t>
            </a:r>
            <a:endParaRPr lang="en-US" sz="4400" dirty="0"/>
          </a:p>
        </p:txBody>
      </p:sp>
      <p:sp>
        <p:nvSpPr>
          <p:cNvPr id="49154" name="Rectangle 5"/>
          <p:cNvSpPr>
            <a:spLocks noChangeArrowheads="1"/>
          </p:cNvSpPr>
          <p:nvPr/>
        </p:nvSpPr>
        <p:spPr bwMode="auto">
          <a:xfrm>
            <a:off x="685800" y="1981200"/>
            <a:ext cx="5029200" cy="4114800"/>
          </a:xfrm>
          <a:prstGeom prst="rect">
            <a:avLst/>
          </a:prstGeom>
          <a:noFill/>
          <a:ln w="9525">
            <a:noFill/>
            <a:miter lim="800000"/>
            <a:headEnd/>
            <a:tailEnd/>
          </a:ln>
        </p:spPr>
        <p:txBody>
          <a:bodyPr/>
          <a:lstStyle/>
          <a:p>
            <a:pPr marL="342900" indent="-342900">
              <a:spcBef>
                <a:spcPct val="20000"/>
              </a:spcBef>
              <a:buFontTx/>
              <a:buChar char="•"/>
            </a:pPr>
            <a:r>
              <a:rPr lang="en-US" dirty="0"/>
              <a:t>Instead of varying amplitude, if </a:t>
            </a:r>
            <a:r>
              <a:rPr lang="en-US" dirty="0" smtClean="0"/>
              <a:t>we use the information to </a:t>
            </a:r>
            <a:r>
              <a:rPr lang="en-US" dirty="0"/>
              <a:t>vary </a:t>
            </a:r>
            <a:r>
              <a:rPr lang="en-US" dirty="0" smtClean="0"/>
              <a:t>the carrier’s frequency, </a:t>
            </a:r>
            <a:r>
              <a:rPr lang="en-US" i="1" dirty="0" smtClean="0"/>
              <a:t>frequency modulation (FM) </a:t>
            </a:r>
            <a:r>
              <a:rPr lang="en-US" dirty="0" smtClean="0"/>
              <a:t>is </a:t>
            </a:r>
            <a:r>
              <a:rPr lang="en-US" dirty="0"/>
              <a:t>produced.</a:t>
            </a:r>
          </a:p>
          <a:p>
            <a:pPr marL="342900" indent="-342900">
              <a:spcBef>
                <a:spcPct val="20000"/>
              </a:spcBef>
              <a:buFontTx/>
              <a:buChar char="•"/>
            </a:pPr>
            <a:r>
              <a:rPr lang="en-US" dirty="0" smtClean="0"/>
              <a:t>FM </a:t>
            </a:r>
            <a:r>
              <a:rPr lang="en-US" dirty="0"/>
              <a:t>bandwidth (for voice) is between 5 and 15 kHz</a:t>
            </a:r>
            <a:r>
              <a:rPr lang="en-US" dirty="0" smtClean="0"/>
              <a:t>.</a:t>
            </a:r>
          </a:p>
          <a:p>
            <a:pPr marL="342900" indent="-342900">
              <a:spcBef>
                <a:spcPct val="20000"/>
              </a:spcBef>
              <a:buFontTx/>
              <a:buChar char="•"/>
            </a:pPr>
            <a:r>
              <a:rPr lang="en-US" dirty="0" smtClean="0"/>
              <a:t>We can also shift the signal’s phase back and forth, creating </a:t>
            </a:r>
            <a:r>
              <a:rPr lang="en-US" i="1" dirty="0" smtClean="0"/>
              <a:t>phase modulation (PM)</a:t>
            </a:r>
            <a:r>
              <a:rPr lang="en-US" dirty="0" smtClean="0"/>
              <a:t> that is very similar to FM.</a:t>
            </a:r>
            <a:endParaRPr lang="en-US" dirty="0"/>
          </a:p>
        </p:txBody>
      </p:sp>
      <p:pic>
        <p:nvPicPr>
          <p:cNvPr id="49155" name="Picture 6" descr="HBK05_09-06"/>
          <p:cNvPicPr>
            <a:picLocks noChangeAspect="1" noChangeArrowheads="1"/>
          </p:cNvPicPr>
          <p:nvPr/>
        </p:nvPicPr>
        <p:blipFill rotWithShape="1">
          <a:blip r:embed="rId3" cstate="print"/>
          <a:srcRect l="-3908" t="-1012" r="-4581" b="-755"/>
          <a:stretch/>
        </p:blipFill>
        <p:spPr bwMode="auto">
          <a:xfrm>
            <a:off x="5690324" y="1937621"/>
            <a:ext cx="2800388" cy="4388144"/>
          </a:xfrm>
          <a:prstGeom prst="rect">
            <a:avLst/>
          </a:prstGeom>
          <a:solidFill>
            <a:schemeClr val="bg1"/>
          </a:solid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pic>
        <p:nvPicPr>
          <p:cNvPr id="4099" name="Picture 3"/>
          <p:cNvPicPr>
            <a:picLocks noChangeAspect="1" noChangeArrowheads="1"/>
          </p:cNvPicPr>
          <p:nvPr/>
        </p:nvPicPr>
        <p:blipFill>
          <a:blip r:embed="rId2" cstate="print"/>
          <a:srcRect/>
          <a:stretch>
            <a:fillRect/>
          </a:stretch>
        </p:blipFill>
        <p:spPr bwMode="auto">
          <a:xfrm>
            <a:off x="1581873" y="1905000"/>
            <a:ext cx="5980254" cy="3048000"/>
          </a:xfrm>
          <a:prstGeom prst="rect">
            <a:avLst/>
          </a:prstGeom>
          <a:noFill/>
          <a:ln w="9525">
            <a:noFill/>
            <a:miter lim="800000"/>
            <a:headEnd/>
            <a:tailEnd/>
          </a:ln>
        </p:spPr>
      </p:pic>
      <p:sp>
        <p:nvSpPr>
          <p:cNvPr id="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Typical Signal Bandwidths</a:t>
            </a:r>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 allow for calibration error in the transmitter frequency display</a:t>
            </a:r>
          </a:p>
          <a:p>
            <a:r>
              <a:rPr lang="en-US" smtClean="0"/>
              <a:t>B. So that modulation sidebands do not extend beyond the band edge</a:t>
            </a:r>
          </a:p>
          <a:p>
            <a:r>
              <a:rPr lang="en-US" smtClean="0"/>
              <a:t>C. To allow for transmitter frequency drift</a:t>
            </a:r>
          </a:p>
          <a:p>
            <a:r>
              <a:rPr lang="en-US" smtClean="0"/>
              <a:t>D. All of these choices are correct</a:t>
            </a:r>
          </a:p>
          <a:p>
            <a:pPr lvl="1"/>
            <a:r>
              <a:rPr lang="en-US" smtClean="0"/>
              <a:t>FCC Rule: [97.101(a), 97.301(a-e)] T1B09 HRLM (2-10)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should you not set your transmit frequency to be exactly at the edge of an amateur band or sub-band?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 allow for calibration error in the transmitter frequency display</a:t>
            </a:r>
          </a:p>
          <a:p>
            <a:r>
              <a:rPr lang="en-US" smtClean="0"/>
              <a:t>B. So that modulation sidebands do not extend beyond the band edge</a:t>
            </a:r>
          </a:p>
          <a:p>
            <a:r>
              <a:rPr lang="en-US" smtClean="0"/>
              <a:t>C. To allow for transmitter frequency drift</a:t>
            </a:r>
          </a:p>
          <a:p>
            <a:r>
              <a:rPr lang="en-US" b="1" smtClean="0"/>
              <a:t>D. All of these choices are correct</a:t>
            </a:r>
          </a:p>
          <a:p>
            <a:pPr lvl="1"/>
            <a:r>
              <a:rPr lang="en-US" smtClean="0"/>
              <a:t>FCC Rule: [97.101(a), 97.301(a-e)] T1B09 HRLM (2-10)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should you not set your transmit frequency to be exactly at the edge of an amateur band or sub-band?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838200"/>
          </a:xfrm>
          <a:prstGeom prst="rect">
            <a:avLst/>
          </a:prstGeom>
          <a:noFill/>
          <a:ln w="9525">
            <a:noFill/>
            <a:miter lim="800000"/>
            <a:headEnd/>
            <a:tailEnd/>
          </a:ln>
        </p:spPr>
        <p:txBody>
          <a:bodyPr anchor="ctr"/>
          <a:lstStyle/>
          <a:p>
            <a:pPr algn="ctr"/>
            <a:r>
              <a:rPr lang="en-US" sz="4400"/>
              <a:t>The Basic Radio Station</a:t>
            </a:r>
          </a:p>
        </p:txBody>
      </p:sp>
      <p:pic>
        <p:nvPicPr>
          <p:cNvPr id="8194" name="Picture 5" descr="ARRL0001"/>
          <p:cNvPicPr>
            <a:picLocks noChangeAspect="1" noChangeArrowheads="1"/>
          </p:cNvPicPr>
          <p:nvPr/>
        </p:nvPicPr>
        <p:blipFill>
          <a:blip r:embed="rId3" cstate="print"/>
          <a:srcRect/>
          <a:stretch>
            <a:fillRect/>
          </a:stretch>
        </p:blipFill>
        <p:spPr bwMode="auto">
          <a:xfrm>
            <a:off x="1828800" y="1524000"/>
            <a:ext cx="5334000" cy="40005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Both the frequency and amplitude of the modulating signal</a:t>
            </a:r>
          </a:p>
          <a:p>
            <a:r>
              <a:rPr lang="en-US" smtClean="0"/>
              <a:t>B. The frequency of the modulating signal</a:t>
            </a:r>
          </a:p>
          <a:p>
            <a:r>
              <a:rPr lang="en-US" smtClean="0"/>
              <a:t>C. The amplitude of the modulating signal</a:t>
            </a:r>
          </a:p>
          <a:p>
            <a:r>
              <a:rPr lang="en-US" smtClean="0"/>
              <a:t>D. The relative phase of the modulating signal</a:t>
            </a:r>
          </a:p>
          <a:p>
            <a:pPr lvl="1"/>
            <a:r>
              <a:rPr lang="en-US" smtClean="0"/>
              <a:t> T2B05 HRLM (2-10)</a:t>
            </a:r>
          </a:p>
        </p:txBody>
      </p:sp>
      <p:sp>
        <p:nvSpPr>
          <p:cNvPr id="532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determines the amount of deviation of an FM (as opposed to PM)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Both the frequency and amplitude of the modulating signal</a:t>
            </a:r>
          </a:p>
          <a:p>
            <a:r>
              <a:rPr lang="en-US" smtClean="0"/>
              <a:t>B. The frequency of the modulating signal</a:t>
            </a:r>
          </a:p>
          <a:p>
            <a:r>
              <a:rPr lang="en-US" b="1" smtClean="0"/>
              <a:t>C. The amplitude of the modulating signal</a:t>
            </a:r>
          </a:p>
          <a:p>
            <a:r>
              <a:rPr lang="en-US" smtClean="0"/>
              <a:t>D. The relative phase of the modulating signal</a:t>
            </a:r>
          </a:p>
          <a:p>
            <a:pPr lvl="1"/>
            <a:r>
              <a:rPr lang="en-US" smtClean="0"/>
              <a:t> T2B05 HRLM (2-10)</a:t>
            </a:r>
          </a:p>
        </p:txBody>
      </p:sp>
      <p:sp>
        <p:nvSpPr>
          <p:cNvPr id="542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determines the amount of deviation of an FM (as opposed to PM)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Its signal occupies more bandwidth</a:t>
            </a:r>
          </a:p>
          <a:p>
            <a:r>
              <a:rPr lang="en-US" smtClean="0"/>
              <a:t>B. Its output power increases</a:t>
            </a:r>
          </a:p>
          <a:p>
            <a:r>
              <a:rPr lang="en-US" smtClean="0"/>
              <a:t>C. Its output power and bandwidth increases</a:t>
            </a:r>
          </a:p>
          <a:p>
            <a:r>
              <a:rPr lang="en-US" smtClean="0"/>
              <a:t>D. Asymmetric modulation occurs</a:t>
            </a:r>
          </a:p>
          <a:p>
            <a:pPr lvl="1"/>
            <a:r>
              <a:rPr lang="en-US" smtClean="0"/>
              <a:t> T2B06 HRLM (2-9)</a:t>
            </a:r>
          </a:p>
        </p:txBody>
      </p:sp>
      <p:sp>
        <p:nvSpPr>
          <p:cNvPr id="552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when the deviation of an FM transmitter is increased?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Its signal occupies more bandwidth</a:t>
            </a:r>
          </a:p>
          <a:p>
            <a:r>
              <a:rPr lang="en-US" smtClean="0"/>
              <a:t>B. Its output power increases</a:t>
            </a:r>
          </a:p>
          <a:p>
            <a:r>
              <a:rPr lang="en-US" smtClean="0"/>
              <a:t>C. Its output power and bandwidth increases</a:t>
            </a:r>
          </a:p>
          <a:p>
            <a:r>
              <a:rPr lang="en-US" smtClean="0"/>
              <a:t>D. Asymmetric modulation occurs</a:t>
            </a:r>
          </a:p>
          <a:p>
            <a:pPr lvl="1"/>
            <a:r>
              <a:rPr lang="en-US" smtClean="0"/>
              <a:t> T2B06 HRLM (2-9)</a:t>
            </a: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when the deviation of an FM transmitter is increased?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Spread spectrum</a:t>
            </a:r>
          </a:p>
          <a:p>
            <a:r>
              <a:rPr lang="en-US" smtClean="0"/>
              <a:t>B. Packet radio</a:t>
            </a:r>
          </a:p>
          <a:p>
            <a:r>
              <a:rPr lang="en-US" smtClean="0"/>
              <a:t>C. Single sideband</a:t>
            </a:r>
          </a:p>
          <a:p>
            <a:r>
              <a:rPr lang="en-US" smtClean="0"/>
              <a:t>D. Phase shift keying</a:t>
            </a:r>
          </a:p>
          <a:p>
            <a:pPr lvl="1"/>
            <a:r>
              <a:rPr lang="en-US" smtClean="0"/>
              <a:t> T8A01 HRLM (2-9)</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form of amplitude modulation?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Spread spectrum</a:t>
            </a:r>
          </a:p>
          <a:p>
            <a:r>
              <a:rPr lang="en-US" smtClean="0"/>
              <a:t>B. Packet radio</a:t>
            </a:r>
          </a:p>
          <a:p>
            <a:r>
              <a:rPr lang="en-US" b="1" smtClean="0"/>
              <a:t>C. Single sideband</a:t>
            </a:r>
          </a:p>
          <a:p>
            <a:r>
              <a:rPr lang="en-US" smtClean="0"/>
              <a:t>D. Phase shift keying</a:t>
            </a:r>
          </a:p>
          <a:p>
            <a:pPr lvl="1"/>
            <a:r>
              <a:rPr lang="en-US" smtClean="0"/>
              <a:t> T8A01 HRLM (2-9)</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form of amplitude modulation?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FM</a:t>
            </a:r>
          </a:p>
          <a:p>
            <a:r>
              <a:rPr lang="en-US" smtClean="0"/>
              <a:t>B. SSB</a:t>
            </a:r>
          </a:p>
          <a:p>
            <a:r>
              <a:rPr lang="en-US" smtClean="0"/>
              <a:t>C. AM</a:t>
            </a:r>
          </a:p>
          <a:p>
            <a:r>
              <a:rPr lang="en-US" smtClean="0"/>
              <a:t>D. Spread spectrum</a:t>
            </a:r>
          </a:p>
          <a:p>
            <a:pPr lvl="1"/>
            <a:r>
              <a:rPr lang="en-US" smtClean="0"/>
              <a:t> T8A02 HRLM (2-10)</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modulation is most commonly used for VHF packet radio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FM</a:t>
            </a:r>
          </a:p>
          <a:p>
            <a:r>
              <a:rPr lang="en-US" smtClean="0"/>
              <a:t>B. SSB</a:t>
            </a:r>
          </a:p>
          <a:p>
            <a:r>
              <a:rPr lang="en-US" smtClean="0"/>
              <a:t>C. AM</a:t>
            </a:r>
          </a:p>
          <a:p>
            <a:r>
              <a:rPr lang="en-US" smtClean="0"/>
              <a:t>D. Spread spectrum</a:t>
            </a:r>
          </a:p>
          <a:p>
            <a:pPr lvl="1"/>
            <a:r>
              <a:rPr lang="en-US" smtClean="0"/>
              <a:t> T8A02 HRLM (2-10)</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modulation is most commonly used for VHF packet radio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FM</a:t>
            </a:r>
          </a:p>
          <a:p>
            <a:r>
              <a:rPr lang="en-US" smtClean="0"/>
              <a:t>B. DRM</a:t>
            </a:r>
          </a:p>
          <a:p>
            <a:r>
              <a:rPr lang="en-US" smtClean="0"/>
              <a:t>C. SSB</a:t>
            </a:r>
          </a:p>
          <a:p>
            <a:r>
              <a:rPr lang="en-US" smtClean="0"/>
              <a:t>D. PM</a:t>
            </a:r>
          </a:p>
          <a:p>
            <a:pPr lvl="1"/>
            <a:r>
              <a:rPr lang="en-US" smtClean="0"/>
              <a:t> T8A03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type of voice modulation is most often used for long-distance or weak signal contacts on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FM</a:t>
            </a:r>
          </a:p>
          <a:p>
            <a:r>
              <a:rPr lang="en-US" smtClean="0"/>
              <a:t>B. DRM</a:t>
            </a:r>
          </a:p>
          <a:p>
            <a:r>
              <a:rPr lang="en-US" b="1" smtClean="0"/>
              <a:t>C. SSB</a:t>
            </a:r>
          </a:p>
          <a:p>
            <a:r>
              <a:rPr lang="en-US" smtClean="0"/>
              <a:t>D. PM</a:t>
            </a:r>
          </a:p>
          <a:p>
            <a:pPr lvl="1"/>
            <a:r>
              <a:rPr lang="en-US" smtClean="0"/>
              <a:t> T8A03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type of voice modulation is most often used for long-distance or weak signal contacts on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What Happens During Radio Communication?</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Transmitting (sending a signal):</a:t>
            </a:r>
          </a:p>
          <a:p>
            <a:pPr marL="742950" lvl="1" indent="-285750">
              <a:spcBef>
                <a:spcPct val="20000"/>
              </a:spcBef>
              <a:buFontTx/>
              <a:buChar char="–"/>
            </a:pPr>
            <a:r>
              <a:rPr lang="en-US" sz="2800" dirty="0"/>
              <a:t>Information (voice, data, video, commands, etc.) is converted to electronic form.</a:t>
            </a:r>
          </a:p>
          <a:p>
            <a:pPr marL="742950" lvl="1" indent="-285750">
              <a:spcBef>
                <a:spcPct val="20000"/>
              </a:spcBef>
              <a:buFontTx/>
              <a:buChar char="–"/>
            </a:pPr>
            <a:r>
              <a:rPr lang="en-US" sz="2800" dirty="0"/>
              <a:t>The information in electronic form is </a:t>
            </a:r>
            <a:r>
              <a:rPr lang="en-US" sz="2800" dirty="0" smtClean="0"/>
              <a:t>added to a </a:t>
            </a:r>
            <a:r>
              <a:rPr lang="en-US" sz="2800" dirty="0"/>
              <a:t>radio </a:t>
            </a:r>
            <a:r>
              <a:rPr lang="en-US" sz="2800" dirty="0" smtClean="0"/>
              <a:t>wave.</a:t>
            </a:r>
            <a:endParaRPr lang="en-US" sz="2800" dirty="0"/>
          </a:p>
          <a:p>
            <a:pPr marL="742950" lvl="1" indent="-285750">
              <a:spcBef>
                <a:spcPct val="20000"/>
              </a:spcBef>
              <a:buFontTx/>
              <a:buChar char="–"/>
            </a:pPr>
            <a:r>
              <a:rPr lang="en-US" sz="2800" dirty="0" smtClean="0"/>
              <a:t>The radio wave carrying the information </a:t>
            </a:r>
            <a:r>
              <a:rPr lang="en-US" sz="2800" dirty="0"/>
              <a:t>is sent </a:t>
            </a:r>
            <a:r>
              <a:rPr lang="en-US" sz="2800" dirty="0" smtClean="0"/>
              <a:t>from </a:t>
            </a:r>
            <a:r>
              <a:rPr lang="en-US" sz="2800" dirty="0"/>
              <a:t>the station antenna into space.</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AM</a:t>
            </a:r>
          </a:p>
          <a:p>
            <a:r>
              <a:rPr lang="en-US" smtClean="0"/>
              <a:t>B. SSB</a:t>
            </a:r>
          </a:p>
          <a:p>
            <a:r>
              <a:rPr lang="en-US" smtClean="0"/>
              <a:t>C. PSK</a:t>
            </a:r>
          </a:p>
          <a:p>
            <a:r>
              <a:rPr lang="en-US" smtClean="0"/>
              <a:t>D. FM</a:t>
            </a:r>
          </a:p>
          <a:p>
            <a:pPr lvl="1"/>
            <a:r>
              <a:rPr lang="en-US" smtClean="0"/>
              <a:t> T8A04 HRLM (2-10)</a:t>
            </a:r>
          </a:p>
        </p:txBody>
      </p:sp>
      <p:sp>
        <p:nvSpPr>
          <p:cNvPr id="860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type of modulation is most commonly used for VHF and UHF voice repeaters?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AM</a:t>
            </a:r>
          </a:p>
          <a:p>
            <a:r>
              <a:rPr lang="en-US" smtClean="0"/>
              <a:t>B. SSB</a:t>
            </a:r>
          </a:p>
          <a:p>
            <a:r>
              <a:rPr lang="en-US" smtClean="0"/>
              <a:t>C. PSK</a:t>
            </a:r>
          </a:p>
          <a:p>
            <a:r>
              <a:rPr lang="en-US" b="1" smtClean="0"/>
              <a:t>D. FM</a:t>
            </a:r>
          </a:p>
          <a:p>
            <a:pPr lvl="1"/>
            <a:r>
              <a:rPr lang="en-US" smtClean="0"/>
              <a:t> T8A04 HRLM (2-10)</a:t>
            </a:r>
          </a:p>
        </p:txBody>
      </p:sp>
      <p:sp>
        <p:nvSpPr>
          <p:cNvPr id="870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type of modulation is most commonly used for VHF and UHF voice repeaters?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FM voice</a:t>
            </a:r>
          </a:p>
          <a:p>
            <a:r>
              <a:rPr lang="en-US" smtClean="0"/>
              <a:t>B. SSB voice</a:t>
            </a:r>
          </a:p>
          <a:p>
            <a:r>
              <a:rPr lang="en-US" smtClean="0"/>
              <a:t>C. CW</a:t>
            </a:r>
          </a:p>
          <a:p>
            <a:r>
              <a:rPr lang="en-US" smtClean="0"/>
              <a:t>D. Slow-scan TV</a:t>
            </a:r>
          </a:p>
          <a:p>
            <a:pPr lvl="1"/>
            <a:r>
              <a:rPr lang="en-US" smtClean="0"/>
              <a:t> T8A05 HRLM (2-10)</a:t>
            </a:r>
          </a:p>
        </p:txBody>
      </p:sp>
      <p:sp>
        <p:nvSpPr>
          <p:cNvPr id="880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emission has the narrowest bandwidth?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FM voice</a:t>
            </a:r>
          </a:p>
          <a:p>
            <a:r>
              <a:rPr lang="en-US" smtClean="0"/>
              <a:t>B. SSB voice</a:t>
            </a:r>
          </a:p>
          <a:p>
            <a:r>
              <a:rPr lang="en-US" b="1" smtClean="0"/>
              <a:t>C. CW</a:t>
            </a:r>
          </a:p>
          <a:p>
            <a:r>
              <a:rPr lang="en-US" smtClean="0"/>
              <a:t>D. Slow-scan TV</a:t>
            </a:r>
          </a:p>
          <a:p>
            <a:pPr lvl="1"/>
            <a:r>
              <a:rPr lang="en-US" smtClean="0"/>
              <a:t> T8A05 HRLM (2-10)</a:t>
            </a:r>
          </a:p>
        </p:txBody>
      </p:sp>
      <p:sp>
        <p:nvSpPr>
          <p:cNvPr id="890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emission has the narrowest bandwidth?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Upper sideband</a:t>
            </a:r>
          </a:p>
          <a:p>
            <a:r>
              <a:rPr lang="en-US" smtClean="0"/>
              <a:t>B. Lower sideband</a:t>
            </a:r>
          </a:p>
          <a:p>
            <a:r>
              <a:rPr lang="en-US" smtClean="0"/>
              <a:t>C. Suppressed sideband</a:t>
            </a:r>
          </a:p>
          <a:p>
            <a:r>
              <a:rPr lang="en-US" smtClean="0"/>
              <a:t>D. Inverted sideband</a:t>
            </a:r>
          </a:p>
          <a:p>
            <a:pPr lvl="1"/>
            <a:r>
              <a:rPr lang="en-US" smtClean="0"/>
              <a:t> T8A06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sideband is normally used for 10 meter HF, VHF and UHF single-sideband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Upper sideband</a:t>
            </a:r>
          </a:p>
          <a:p>
            <a:r>
              <a:rPr lang="en-US" smtClean="0"/>
              <a:t>B. Lower sideband</a:t>
            </a:r>
          </a:p>
          <a:p>
            <a:r>
              <a:rPr lang="en-US" smtClean="0"/>
              <a:t>C. Suppressed sideband</a:t>
            </a:r>
          </a:p>
          <a:p>
            <a:r>
              <a:rPr lang="en-US" smtClean="0"/>
              <a:t>D. Inverted sideband</a:t>
            </a:r>
          </a:p>
          <a:p>
            <a:pPr lvl="1"/>
            <a:r>
              <a:rPr lang="en-US" smtClean="0"/>
              <a:t> T8A06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sideband is normally used for 10 meter HF, VHF and UHF single-sideband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SSB signals are easier to tune</a:t>
            </a:r>
          </a:p>
          <a:p>
            <a:r>
              <a:rPr lang="en-US" smtClean="0"/>
              <a:t>B. SSB signals are less susceptible to interference</a:t>
            </a:r>
          </a:p>
          <a:p>
            <a:r>
              <a:rPr lang="en-US" smtClean="0"/>
              <a:t>C. SSB signals have narrower bandwidth</a:t>
            </a:r>
          </a:p>
          <a:p>
            <a:r>
              <a:rPr lang="en-US" smtClean="0"/>
              <a:t>D. All of these choices are correct</a:t>
            </a:r>
          </a:p>
          <a:p>
            <a:pPr lvl="1"/>
            <a:r>
              <a:rPr lang="en-US" smtClean="0"/>
              <a:t> T8A07 HRLM (2-11)</a:t>
            </a:r>
          </a:p>
        </p:txBody>
      </p:sp>
      <p:sp>
        <p:nvSpPr>
          <p:cNvPr id="921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primary advantage of single sideband over FM for voice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SSB signals are easier to tune</a:t>
            </a:r>
          </a:p>
          <a:p>
            <a:r>
              <a:rPr lang="en-US" smtClean="0"/>
              <a:t>B. SSB signals are less susceptible to interference</a:t>
            </a:r>
          </a:p>
          <a:p>
            <a:r>
              <a:rPr lang="en-US" b="1" smtClean="0"/>
              <a:t>C. SSB signals have narrower bandwidth</a:t>
            </a:r>
          </a:p>
          <a:p>
            <a:r>
              <a:rPr lang="en-US" smtClean="0"/>
              <a:t>D. All of these choices are correct</a:t>
            </a:r>
          </a:p>
          <a:p>
            <a:pPr lvl="1"/>
            <a:r>
              <a:rPr lang="en-US" smtClean="0"/>
              <a:t> T8A07 HRLM (2-11)</a:t>
            </a:r>
          </a:p>
        </p:txBody>
      </p:sp>
      <p:sp>
        <p:nvSpPr>
          <p:cNvPr id="931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primary advantage of single sideband over FM for voice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 kHz</a:t>
            </a:r>
          </a:p>
          <a:p>
            <a:r>
              <a:rPr lang="en-US" smtClean="0"/>
              <a:t>B. 3 kHz</a:t>
            </a:r>
          </a:p>
          <a:p>
            <a:r>
              <a:rPr lang="en-US" smtClean="0"/>
              <a:t>C. 6 kHz</a:t>
            </a:r>
          </a:p>
          <a:p>
            <a:r>
              <a:rPr lang="en-US" smtClean="0"/>
              <a:t>D. 15 kHz</a:t>
            </a:r>
          </a:p>
          <a:p>
            <a:pPr lvl="1"/>
            <a:r>
              <a:rPr lang="en-US" smtClean="0"/>
              <a:t> T8A08 HRLM (2-5)</a:t>
            </a:r>
          </a:p>
        </p:txBody>
      </p:sp>
      <p:sp>
        <p:nvSpPr>
          <p:cNvPr id="942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single sideband voice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 kHz</a:t>
            </a:r>
          </a:p>
          <a:p>
            <a:r>
              <a:rPr lang="en-US" b="1" smtClean="0"/>
              <a:t>B. 3 kHz</a:t>
            </a:r>
          </a:p>
          <a:p>
            <a:r>
              <a:rPr lang="en-US" smtClean="0"/>
              <a:t>C. 6 kHz</a:t>
            </a:r>
          </a:p>
          <a:p>
            <a:r>
              <a:rPr lang="en-US" smtClean="0"/>
              <a:t>D. 15 kHz</a:t>
            </a:r>
          </a:p>
          <a:p>
            <a:pPr lvl="1"/>
            <a:r>
              <a:rPr lang="en-US" smtClean="0"/>
              <a:t> T8A08 HRLM (2-5)</a:t>
            </a:r>
          </a:p>
        </p:txBody>
      </p:sp>
      <p:sp>
        <p:nvSpPr>
          <p:cNvPr id="952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single sideband voice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914400"/>
          </a:xfrm>
          <a:prstGeom prst="rect">
            <a:avLst/>
          </a:prstGeom>
          <a:noFill/>
          <a:ln w="9525">
            <a:noFill/>
            <a:miter lim="800000"/>
            <a:headEnd/>
            <a:tailEnd/>
          </a:ln>
        </p:spPr>
        <p:txBody>
          <a:bodyPr anchor="ctr"/>
          <a:lstStyle/>
          <a:p>
            <a:pPr algn="ctr"/>
            <a:r>
              <a:rPr lang="en-US" sz="4000"/>
              <a:t>What Happens During Radio Communication?</a:t>
            </a:r>
          </a:p>
        </p:txBody>
      </p:sp>
      <p:sp>
        <p:nvSpPr>
          <p:cNvPr id="11266" name="Rectangle 5"/>
          <p:cNvSpPr>
            <a:spLocks noChangeArrowheads="1"/>
          </p:cNvSpPr>
          <p:nvPr/>
        </p:nvSpPr>
        <p:spPr bwMode="auto">
          <a:xfrm>
            <a:off x="685800" y="1828800"/>
            <a:ext cx="7772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marL="342900" indent="-342900">
              <a:lnSpc>
                <a:spcPct val="90000"/>
              </a:lnSpc>
              <a:spcBef>
                <a:spcPct val="20000"/>
              </a:spcBef>
              <a:buFontTx/>
              <a:buChar char="•"/>
              <a:defRPr/>
            </a:pPr>
            <a:r>
              <a:rPr lang="en-US" sz="3800" dirty="0" smtClean="0">
                <a:latin typeface="Times New Roman" charset="0"/>
                <a:ea typeface="ＭＳ Ｐゴシック" charset="0"/>
                <a:cs typeface="ＭＳ Ｐゴシック" charset="0"/>
              </a:rPr>
              <a:t>Receiving:</a:t>
            </a:r>
            <a:endParaRPr lang="en-US" sz="3800" dirty="0">
              <a:latin typeface="Times New Roman"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radio </a:t>
            </a:r>
            <a:r>
              <a:rPr lang="en-US" sz="3000" dirty="0" smtClean="0">
                <a:latin typeface="Times New Roman" charset="0"/>
                <a:ea typeface="ＭＳ Ｐゴシック" charset="0"/>
                <a:cs typeface="ＭＳ Ｐゴシック" charset="0"/>
              </a:rPr>
              <a:t>wave carrying the </a:t>
            </a:r>
            <a:r>
              <a:rPr lang="en-US" sz="3000" dirty="0">
                <a:latin typeface="Times New Roman" charset="0"/>
                <a:ea typeface="ＭＳ Ｐゴシック" charset="0"/>
                <a:cs typeface="ＭＳ Ｐゴシック" charset="0"/>
              </a:rPr>
              <a:t>information is intercepted by the receiving </a:t>
            </a:r>
            <a:r>
              <a:rPr lang="en-US" sz="3000" dirty="0" smtClean="0">
                <a:latin typeface="Times New Roman" charset="0"/>
                <a:ea typeface="ＭＳ Ｐゴシック" charset="0"/>
                <a:cs typeface="ＭＳ Ｐゴシック" charset="0"/>
              </a:rPr>
              <a:t>station’s </a:t>
            </a:r>
            <a:r>
              <a:rPr lang="en-US" sz="3000" dirty="0">
                <a:latin typeface="Times New Roman" charset="0"/>
                <a:ea typeface="ＭＳ Ｐゴシック" charset="0"/>
                <a:cs typeface="ＭＳ Ｐゴシック" charset="0"/>
              </a:rPr>
              <a:t>antenna.</a:t>
            </a: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receiver extracts the information from the </a:t>
            </a:r>
            <a:r>
              <a:rPr lang="en-US" sz="3000" dirty="0" smtClean="0">
                <a:latin typeface="Times New Roman" charset="0"/>
                <a:ea typeface="ＭＳ Ｐゴシック" charset="0"/>
                <a:cs typeface="ＭＳ Ｐゴシック" charset="0"/>
              </a:rPr>
              <a:t>received wave.</a:t>
            </a:r>
            <a:endParaRPr lang="en-US" sz="3000" dirty="0">
              <a:latin typeface="Times New Roman"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information is then presented to the user in a format that can be understood (sound, picture, words on a computer screen, response to a </a:t>
            </a:r>
            <a:r>
              <a:rPr lang="en-US" sz="3000" dirty="0" smtClean="0">
                <a:latin typeface="Times New Roman" charset="0"/>
                <a:ea typeface="ＭＳ Ｐゴシック" charset="0"/>
                <a:cs typeface="ＭＳ Ｐゴシック" charset="0"/>
              </a:rPr>
              <a:t>command, etc.).</a:t>
            </a:r>
            <a:endParaRPr lang="en-US" sz="3000"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Less than 500 Hz </a:t>
            </a:r>
          </a:p>
          <a:p>
            <a:r>
              <a:rPr lang="en-US" smtClean="0"/>
              <a:t>B. About 150 kHz</a:t>
            </a:r>
          </a:p>
          <a:p>
            <a:r>
              <a:rPr lang="en-US" smtClean="0"/>
              <a:t>C. Between 10 and 15 kHz</a:t>
            </a:r>
          </a:p>
          <a:p>
            <a:r>
              <a:rPr lang="en-US" smtClean="0"/>
              <a:t>D. Between 50 and 125 kHz</a:t>
            </a:r>
          </a:p>
          <a:p>
            <a:pPr lvl="1"/>
            <a:r>
              <a:rPr lang="en-US" smtClean="0"/>
              <a:t> T8A09 HRLM (2-5)</a:t>
            </a:r>
          </a:p>
        </p:txBody>
      </p:sp>
      <p:sp>
        <p:nvSpPr>
          <p:cNvPr id="962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VHF repeater FM phone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Less than 500 Hz </a:t>
            </a:r>
          </a:p>
          <a:p>
            <a:r>
              <a:rPr lang="en-US" smtClean="0"/>
              <a:t>B. About 150 kHz</a:t>
            </a:r>
          </a:p>
          <a:p>
            <a:r>
              <a:rPr lang="en-US" b="1" smtClean="0"/>
              <a:t>C. Between 10 and 15 kHz</a:t>
            </a:r>
          </a:p>
          <a:p>
            <a:r>
              <a:rPr lang="en-US" smtClean="0"/>
              <a:t>D. Between 50 and 125 kHz</a:t>
            </a:r>
          </a:p>
          <a:p>
            <a:pPr lvl="1"/>
            <a:r>
              <a:rPr lang="en-US" smtClean="0"/>
              <a:t> T8A09 HRLM (2-5)</a:t>
            </a:r>
          </a:p>
        </p:txBody>
      </p:sp>
      <p:sp>
        <p:nvSpPr>
          <p:cNvPr id="972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VHF repeater FM phone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More than 10 MHz</a:t>
            </a:r>
          </a:p>
          <a:p>
            <a:r>
              <a:rPr lang="en-US" smtClean="0"/>
              <a:t>B. About 6 MHz</a:t>
            </a:r>
          </a:p>
          <a:p>
            <a:r>
              <a:rPr lang="en-US" smtClean="0"/>
              <a:t>C. About 3 MHz</a:t>
            </a:r>
          </a:p>
          <a:p>
            <a:r>
              <a:rPr lang="en-US" smtClean="0"/>
              <a:t>D. About 1 MHz</a:t>
            </a:r>
          </a:p>
          <a:p>
            <a:pPr lvl="1"/>
            <a:r>
              <a:rPr lang="en-US" smtClean="0"/>
              <a:t> T8A10 HRLM (2-5)</a:t>
            </a:r>
          </a:p>
        </p:txBody>
      </p:sp>
      <p:sp>
        <p:nvSpPr>
          <p:cNvPr id="983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typical bandwidth of analog fast-scan TV transmissions on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More than 10 MHz</a:t>
            </a:r>
          </a:p>
          <a:p>
            <a:r>
              <a:rPr lang="en-US" b="1" smtClean="0"/>
              <a:t>B. About 6 MHz</a:t>
            </a:r>
          </a:p>
          <a:p>
            <a:r>
              <a:rPr lang="en-US" smtClean="0"/>
              <a:t>C. About 3 MHz</a:t>
            </a:r>
          </a:p>
          <a:p>
            <a:r>
              <a:rPr lang="en-US" smtClean="0"/>
              <a:t>D. About 1 MHz</a:t>
            </a:r>
          </a:p>
          <a:p>
            <a:pPr lvl="1"/>
            <a:r>
              <a:rPr lang="en-US" smtClean="0"/>
              <a:t> T8A10 HRLM (2-5)</a:t>
            </a:r>
          </a:p>
        </p:txBody>
      </p:sp>
      <p:sp>
        <p:nvSpPr>
          <p:cNvPr id="993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typical bandwidth of analog fast-scan TV transmissions on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2.4 kHz</a:t>
            </a:r>
          </a:p>
          <a:p>
            <a:r>
              <a:rPr lang="en-US" smtClean="0"/>
              <a:t>B. 150 Hz</a:t>
            </a:r>
          </a:p>
          <a:p>
            <a:r>
              <a:rPr lang="en-US" smtClean="0"/>
              <a:t>C. 1000 Hz</a:t>
            </a:r>
          </a:p>
          <a:p>
            <a:r>
              <a:rPr lang="en-US" smtClean="0"/>
              <a:t>D. 15 kHz</a:t>
            </a:r>
          </a:p>
          <a:p>
            <a:pPr lvl="1"/>
            <a:r>
              <a:rPr lang="en-US" smtClean="0"/>
              <a:t> T8A11 HRLM (2-5)</a:t>
            </a:r>
          </a:p>
        </p:txBody>
      </p:sp>
      <p:sp>
        <p:nvSpPr>
          <p:cNvPr id="1003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maximum bandwidth required to transmit a CW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2.4 kHz</a:t>
            </a:r>
          </a:p>
          <a:p>
            <a:r>
              <a:rPr lang="en-US" b="1" smtClean="0"/>
              <a:t>B. 150 Hz</a:t>
            </a:r>
          </a:p>
          <a:p>
            <a:r>
              <a:rPr lang="en-US" smtClean="0"/>
              <a:t>C. 1000 Hz</a:t>
            </a:r>
          </a:p>
          <a:p>
            <a:r>
              <a:rPr lang="en-US" smtClean="0"/>
              <a:t>D. 15 kHz</a:t>
            </a:r>
          </a:p>
          <a:p>
            <a:pPr lvl="1"/>
            <a:r>
              <a:rPr lang="en-US" smtClean="0"/>
              <a:t> T8A11 HRLM (2-5)</a:t>
            </a:r>
          </a:p>
        </p:txBody>
      </p:sp>
      <p:sp>
        <p:nvSpPr>
          <p:cNvPr id="1013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maximum bandwidth required to transmit a CW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What Happens During Radio Communication?</a:t>
            </a:r>
          </a:p>
        </p:txBody>
      </p:sp>
      <p:sp>
        <p:nvSpPr>
          <p:cNvPr id="1331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smtClean="0">
                <a:cs typeface="Times New Roman" pitchFamily="18" charset="0"/>
              </a:rPr>
              <a:t>Adding and extracting the information can be simple or complex.</a:t>
            </a:r>
            <a:endParaRPr lang="en-US" sz="2800" dirty="0">
              <a:cs typeface="Times New Roman" pitchFamily="18" charset="0"/>
            </a:endParaRPr>
          </a:p>
          <a:p>
            <a:pPr marL="342900" indent="-342900">
              <a:spcBef>
                <a:spcPct val="20000"/>
              </a:spcBef>
              <a:buFontTx/>
              <a:buChar char="•"/>
            </a:pPr>
            <a:r>
              <a:rPr lang="en-US" sz="2800" dirty="0">
                <a:cs typeface="Times New Roman" pitchFamily="18" charset="0"/>
              </a:rPr>
              <a:t>This </a:t>
            </a:r>
            <a:r>
              <a:rPr lang="en-US" sz="2800" dirty="0" smtClean="0">
                <a:cs typeface="Times New Roman" pitchFamily="18" charset="0"/>
              </a:rPr>
              <a:t>makes </a:t>
            </a:r>
            <a:r>
              <a:rPr lang="en-US" sz="2800" dirty="0">
                <a:cs typeface="Times New Roman" pitchFamily="18" charset="0"/>
              </a:rPr>
              <a:t>ham radio fun…learning all about how radios work.</a:t>
            </a:r>
          </a:p>
          <a:p>
            <a:pPr marL="342900" indent="-342900">
              <a:spcBef>
                <a:spcPct val="20000"/>
              </a:spcBef>
              <a:buFontTx/>
              <a:buChar char="•"/>
            </a:pPr>
            <a:r>
              <a:rPr lang="en-US" sz="2800" dirty="0">
                <a:cs typeface="Times New Roman" pitchFamily="18" charset="0"/>
              </a:rPr>
              <a:t>Don</a:t>
            </a:r>
            <a:r>
              <a:rPr lang="en-US" altLang="en-US" sz="2800" dirty="0">
                <a:cs typeface="Times New Roman" pitchFamily="18" charset="0"/>
              </a:rPr>
              <a:t>’</a:t>
            </a:r>
            <a:r>
              <a:rPr lang="en-US" altLang="ja-JP" sz="2800" dirty="0">
                <a:cs typeface="Times New Roman" pitchFamily="18" charset="0"/>
              </a:rPr>
              <a:t>t be intimidated. You will be required to only know the basics, but you can learn as much about the “art and science” of radio as you want.</a:t>
            </a:r>
            <a:endParaRPr lang="en-US" sz="2800" dirty="0">
              <a:cs typeface="Times New Roman" pitchFamily="18"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Adding Information </a:t>
            </a:r>
            <a:r>
              <a:rPr lang="en-US" sz="4400" dirty="0" smtClean="0"/>
              <a:t>– </a:t>
            </a:r>
            <a:r>
              <a:rPr lang="en-US" sz="4400" dirty="0"/>
              <a:t>Modulation</a:t>
            </a:r>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When we </a:t>
            </a:r>
            <a:r>
              <a:rPr lang="en-US" sz="2800" dirty="0" smtClean="0"/>
              <a:t>add some </a:t>
            </a:r>
            <a:r>
              <a:rPr lang="en-US" sz="2800" dirty="0"/>
              <a:t>information </a:t>
            </a:r>
            <a:r>
              <a:rPr lang="en-US" sz="2800" dirty="0" smtClean="0"/>
              <a:t>to the </a:t>
            </a:r>
            <a:r>
              <a:rPr lang="en-US" sz="2800" dirty="0"/>
              <a:t>radio wave</a:t>
            </a:r>
            <a:r>
              <a:rPr lang="en-US" sz="2800" dirty="0" smtClean="0"/>
              <a:t>, (the </a:t>
            </a:r>
            <a:r>
              <a:rPr lang="en-US" sz="2800" i="1" dirty="0" smtClean="0"/>
              <a:t>carrier</a:t>
            </a:r>
            <a:r>
              <a:rPr lang="en-US" sz="2800" dirty="0" smtClean="0"/>
              <a:t>) </a:t>
            </a:r>
            <a:r>
              <a:rPr lang="en-US" sz="2800" dirty="0"/>
              <a:t>we </a:t>
            </a:r>
            <a:r>
              <a:rPr lang="en-US" sz="2800" i="1" dirty="0"/>
              <a:t>modulate</a:t>
            </a:r>
            <a:r>
              <a:rPr lang="en-US" sz="2800" dirty="0"/>
              <a:t> the wave.</a:t>
            </a:r>
          </a:p>
          <a:p>
            <a:pPr marL="742950" lvl="1" indent="-285750">
              <a:spcBef>
                <a:spcPct val="20000"/>
              </a:spcBef>
              <a:buFont typeface="Arial" pitchFamily="34" charset="0"/>
              <a:buChar char="•"/>
            </a:pPr>
            <a:r>
              <a:rPr lang="en-US" dirty="0"/>
              <a:t>Turn the wave on and </a:t>
            </a:r>
            <a:r>
              <a:rPr lang="en-US" dirty="0" smtClean="0"/>
              <a:t>off (Morse code)</a:t>
            </a:r>
            <a:endParaRPr lang="en-US" dirty="0"/>
          </a:p>
          <a:p>
            <a:pPr marL="742950" lvl="1" indent="-285750">
              <a:spcBef>
                <a:spcPct val="20000"/>
              </a:spcBef>
              <a:buFont typeface="Arial" pitchFamily="34" charset="0"/>
              <a:buChar char="•"/>
            </a:pPr>
            <a:r>
              <a:rPr lang="en-US" dirty="0" smtClean="0"/>
              <a:t>Speech or music</a:t>
            </a:r>
            <a:endParaRPr lang="en-US" dirty="0"/>
          </a:p>
          <a:p>
            <a:pPr marL="742950" lvl="1" indent="-285750">
              <a:spcBef>
                <a:spcPct val="20000"/>
              </a:spcBef>
              <a:buFont typeface="Arial" pitchFamily="34" charset="0"/>
              <a:buChar char="•"/>
            </a:pPr>
            <a:r>
              <a:rPr lang="en-US" dirty="0"/>
              <a:t>Data</a:t>
            </a:r>
          </a:p>
          <a:p>
            <a:pPr marL="342900" indent="-342900">
              <a:spcBef>
                <a:spcPct val="20000"/>
              </a:spcBef>
              <a:buFontTx/>
              <a:buChar char="•"/>
            </a:pPr>
            <a:r>
              <a:rPr lang="en-US" sz="2800" dirty="0"/>
              <a:t>Different modulation techniques </a:t>
            </a:r>
            <a:r>
              <a:rPr lang="en-US" sz="2800" dirty="0" smtClean="0"/>
              <a:t>vary different properties of the wave to add the information:</a:t>
            </a:r>
          </a:p>
          <a:p>
            <a:pPr marL="800100" lvl="1" indent="-342900">
              <a:spcBef>
                <a:spcPct val="20000"/>
              </a:spcBef>
              <a:buFontTx/>
              <a:buChar char="•"/>
            </a:pPr>
            <a:r>
              <a:rPr lang="en-US" dirty="0" smtClean="0"/>
              <a:t>Amplitude, frequency, or phase</a:t>
            </a:r>
          </a:p>
          <a:p>
            <a:pPr marL="800100" lvl="1" indent="-342900">
              <a:spcBef>
                <a:spcPct val="20000"/>
              </a:spcBef>
              <a:buFontTx/>
              <a:buChar char="•"/>
            </a:pP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Phase</a:t>
            </a:r>
            <a:endParaRPr lang="en-US" sz="4400" dirty="0"/>
          </a:p>
        </p:txBody>
      </p:sp>
      <p:sp>
        <p:nvSpPr>
          <p:cNvPr id="36866" name="Rectangle 5"/>
          <p:cNvSpPr>
            <a:spLocks noChangeArrowheads="1"/>
          </p:cNvSpPr>
          <p:nvPr/>
        </p:nvSpPr>
        <p:spPr bwMode="auto">
          <a:xfrm>
            <a:off x="685800" y="1981200"/>
            <a:ext cx="46482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Along with frequency and period, another important property of waves is </a:t>
            </a:r>
            <a:r>
              <a:rPr lang="en-US" sz="2800" i="1" dirty="0" smtClean="0"/>
              <a:t>phase</a:t>
            </a:r>
            <a:r>
              <a:rPr lang="en-US" sz="2800" dirty="0" smtClean="0"/>
              <a:t>.</a:t>
            </a:r>
          </a:p>
          <a:p>
            <a:pPr marL="342900" indent="-342900">
              <a:spcBef>
                <a:spcPct val="20000"/>
              </a:spcBef>
              <a:buFontTx/>
              <a:buChar char="•"/>
            </a:pPr>
            <a:r>
              <a:rPr lang="en-US" sz="2800" dirty="0" smtClean="0"/>
              <a:t>Phase is a position within a cycle.</a:t>
            </a:r>
          </a:p>
          <a:p>
            <a:pPr marL="342900" indent="-342900">
              <a:spcBef>
                <a:spcPct val="20000"/>
              </a:spcBef>
              <a:buFontTx/>
              <a:buChar char="•"/>
            </a:pPr>
            <a:r>
              <a:rPr lang="en-US" sz="2800" dirty="0" smtClean="0"/>
              <a:t>Phase is also a relative position between two waves.</a:t>
            </a:r>
            <a:endParaRPr lang="en-US" dirty="0" smtClean="0"/>
          </a:p>
          <a:p>
            <a:pPr marL="800100" lvl="1" indent="-342900">
              <a:spcBef>
                <a:spcPct val="20000"/>
              </a:spcBef>
              <a:buFontTx/>
              <a:buChar char="•"/>
            </a:pP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grpSp>
        <p:nvGrpSpPr>
          <p:cNvPr id="7" name="Group 6"/>
          <p:cNvGrpSpPr/>
          <p:nvPr/>
        </p:nvGrpSpPr>
        <p:grpSpPr>
          <a:xfrm>
            <a:off x="5486400" y="533400"/>
            <a:ext cx="2895600" cy="5898445"/>
            <a:chOff x="5181600" y="1600200"/>
            <a:chExt cx="2057400" cy="4191000"/>
          </a:xfrm>
        </p:grpSpPr>
        <p:sp>
          <p:nvSpPr>
            <p:cNvPr id="6" name="Rectangle 5"/>
            <p:cNvSpPr/>
            <p:nvPr/>
          </p:nvSpPr>
          <p:spPr>
            <a:xfrm>
              <a:off x="5181600" y="1600200"/>
              <a:ext cx="20574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RLM3_02-02.png"/>
            <p:cNvPicPr>
              <a:picLocks noChangeAspect="1"/>
            </p:cNvPicPr>
            <p:nvPr/>
          </p:nvPicPr>
          <p:blipFill>
            <a:blip r:embed="rId3" cstate="print"/>
            <a:stretch>
              <a:fillRect/>
            </a:stretch>
          </p:blipFill>
          <p:spPr>
            <a:xfrm>
              <a:off x="5294326" y="1676400"/>
              <a:ext cx="1807468" cy="4047752"/>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a:r>
              <a:rPr lang="en-US" sz="4400"/>
              <a:t>CW - Morse Code – On and Off</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2819400" y="1600200"/>
            <a:ext cx="3571875" cy="4171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Amplitude Modulation (AM)</a:t>
            </a:r>
          </a:p>
        </p:txBody>
      </p:sp>
      <p:sp>
        <p:nvSpPr>
          <p:cNvPr id="40962"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t>In AM, the amplitude of the carrier wave is modified in step with the waveform of the information </a:t>
            </a:r>
            <a:r>
              <a:rPr lang="en-US" sz="2800" dirty="0" smtClean="0"/>
              <a:t>(the tone shown here).</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4953000" y="1676400"/>
            <a:ext cx="3171825" cy="45910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3937</TotalTime>
  <Words>2544</Words>
  <Application>Microsoft Office PowerPoint</Application>
  <PresentationFormat>On-screen Show (4:3)</PresentationFormat>
  <Paragraphs>322</Paragraphs>
  <Slides>45</Slides>
  <Notes>16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HORIZ NO SCREENED DIAMOND</vt:lpstr>
      <vt:lpstr>Placed JPEG Blend HORIZ GRAY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Why should you not set your transmit frequency to be exactly at the edge of an amateur band or sub-band?</vt:lpstr>
      <vt:lpstr>Why should you not set your transmit frequency to be exactly at the edge of an amateur band or sub-band?</vt:lpstr>
      <vt:lpstr>What determines the amount of deviation of an FM (as opposed to PM) signal?</vt:lpstr>
      <vt:lpstr>What determines the amount of deviation of an FM (as opposed to PM) signal?</vt:lpstr>
      <vt:lpstr>What happens when the deviation of an FM transmitter is increased?</vt:lpstr>
      <vt:lpstr>What happens when the deviation of an FM transmitter is increased?</vt:lpstr>
      <vt:lpstr>Which of the following is a form of amplitude modulation?</vt:lpstr>
      <vt:lpstr>Which of the following is a form of amplitude modulation?</vt:lpstr>
      <vt:lpstr>What type of modulation is most commonly used for VHF packet radio transmissions?</vt:lpstr>
      <vt:lpstr>What type of modulation is most commonly used for VHF packet radio transmissions?</vt:lpstr>
      <vt:lpstr>Which type of voice modulation is most often used for long-distance or weak signal contacts on the VHF and UHF bands?</vt:lpstr>
      <vt:lpstr>Which type of voice modulation is most often used for long-distance or weak signal contacts on the VHF and UHF bands?</vt:lpstr>
      <vt:lpstr>Which type of modulation is most commonly used for VHF and UHF voice repeaters?</vt:lpstr>
      <vt:lpstr>Which type of modulation is most commonly used for VHF and UHF voice repeaters?</vt:lpstr>
      <vt:lpstr>Which of the following types of emission has the narrowest bandwidth?</vt:lpstr>
      <vt:lpstr>Which of the following types of emission has the narrowest bandwidth?</vt:lpstr>
      <vt:lpstr>Which sideband is normally used for 10 meter HF, VHF and UHF single-sideband communications?</vt:lpstr>
      <vt:lpstr>Which sideband is normally used for 10 meter HF, VHF and UHF single-sideband communications?</vt:lpstr>
      <vt:lpstr>What is the primary advantage of single sideband over FM for voice transmissions?</vt:lpstr>
      <vt:lpstr>What is the primary advantage of single sideband over FM for voice transmissions?</vt:lpstr>
      <vt:lpstr>What is the approximate bandwidth of a single sideband voice signal?</vt:lpstr>
      <vt:lpstr>What is the approximate bandwidth of a single sideband voice signal?</vt:lpstr>
      <vt:lpstr>What is the approximate bandwidth of a VHF repeater FM phone signal?</vt:lpstr>
      <vt:lpstr>What is the approximate bandwidth of a VHF repeater FM phone signal?</vt:lpstr>
      <vt:lpstr>What is the typical bandwidth of analog fast-scan TV transmissions on the 70 cm band?</vt:lpstr>
      <vt:lpstr>What is the typical bandwidth of analog fast-scan TV transmissions on the 70 cm band?</vt:lpstr>
      <vt:lpstr>What is the approximate maximum bandwidth required to transmit a CW signal?</vt:lpstr>
      <vt:lpstr>What is the approximate maximum bandwidth required to transmit a CW signal?</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149</cp:revision>
  <dcterms:created xsi:type="dcterms:W3CDTF">2005-07-28T14:19:34Z</dcterms:created>
  <dcterms:modified xsi:type="dcterms:W3CDTF">2014-05-24T02:19:30Z</dcterms:modified>
</cp:coreProperties>
</file>