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38"/>
  </p:notesMasterIdLst>
  <p:handoutMasterIdLst>
    <p:handoutMasterId r:id="rId39"/>
  </p:handoutMasterIdLst>
  <p:sldIdLst>
    <p:sldId id="256" r:id="rId3"/>
    <p:sldId id="258" r:id="rId4"/>
    <p:sldId id="257" r:id="rId5"/>
    <p:sldId id="259" r:id="rId6"/>
    <p:sldId id="412" r:id="rId7"/>
    <p:sldId id="413" r:id="rId8"/>
    <p:sldId id="414" r:id="rId9"/>
    <p:sldId id="263" r:id="rId10"/>
    <p:sldId id="264" r:id="rId11"/>
    <p:sldId id="415" r:id="rId12"/>
    <p:sldId id="411" r:id="rId13"/>
    <p:sldId id="261" r:id="rId14"/>
    <p:sldId id="41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69" autoAdjust="0"/>
    <p:restoredTop sz="62015" autoAdjust="0"/>
  </p:normalViewPr>
  <p:slideViewPr>
    <p:cSldViewPr snapToGrid="0">
      <p:cViewPr varScale="1">
        <p:scale>
          <a:sx n="64" d="100"/>
          <a:sy n="64" d="100"/>
        </p:scale>
        <p:origin x="-99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13" d="100"/>
          <a:sy n="113" d="100"/>
        </p:scale>
        <p:origin x="-1752" y="-10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C43FE4D-1FC0-4881-B384-01AB9868873B}" type="slidenum">
              <a:rPr lang="en-US"/>
              <a:pPr/>
              <a:t>‹#›</a:t>
            </a:fld>
            <a:endParaRPr lang="en-US"/>
          </a:p>
        </p:txBody>
      </p:sp>
    </p:spTree>
    <p:extLst>
      <p:ext uri="{BB962C8B-B14F-4D97-AF65-F5344CB8AC3E}">
        <p14:creationId xmlns:p14="http://schemas.microsoft.com/office/powerpoint/2010/main" val="3113763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5053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5053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A115191-4EC3-4749-BA69-FD30FB47B290}" type="slidenum">
              <a:rPr lang="en-US"/>
              <a:pPr/>
              <a:t>‹#›</a:t>
            </a:fld>
            <a:endParaRPr lang="en-US"/>
          </a:p>
        </p:txBody>
      </p:sp>
    </p:spTree>
    <p:extLst>
      <p:ext uri="{BB962C8B-B14F-4D97-AF65-F5344CB8AC3E}">
        <p14:creationId xmlns:p14="http://schemas.microsoft.com/office/powerpoint/2010/main" val="3834846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7171" name="Slide Number Placeholder 3"/>
          <p:cNvSpPr>
            <a:spLocks noGrp="1"/>
          </p:cNvSpPr>
          <p:nvPr>
            <p:ph type="sldNum" sz="quarter" idx="5"/>
          </p:nvPr>
        </p:nvSpPr>
        <p:spPr>
          <a:noFill/>
        </p:spPr>
        <p:txBody>
          <a:bodyPr/>
          <a:lstStyle/>
          <a:p>
            <a:fld id="{A28EF265-D2FC-4EB9-AEE1-567A21B77796}"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8508D11E-564F-4909-907D-6EAE2AE2E9E8}" type="slidenum">
              <a:rPr lang="en-US"/>
              <a:pPr/>
              <a:t>10</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a:t>
            </a:r>
            <a:r>
              <a:rPr lang="en-US" baseline="0" dirty="0" smtClean="0">
                <a:latin typeface="Times New Roman" pitchFamily="18" charset="0"/>
              </a:rPr>
              <a:t> the bands students are already familiar with – AM band, FM band, CB band</a:t>
            </a: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Show that the references are approximate and only for convenience, not an exact frequency or wavelength.</a:t>
            </a:r>
          </a:p>
          <a:p>
            <a:pPr eaLnBrk="1" hangingPunct="1"/>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751B049-C562-4BFD-9459-57BE888F9B64}" type="slidenum">
              <a:rPr lang="en-US"/>
              <a:pPr/>
              <a:t>11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If you have a</a:t>
            </a:r>
            <a:r>
              <a:rPr lang="en-US" baseline="0" dirty="0" smtClean="0">
                <a:latin typeface="Times New Roman" pitchFamily="18" charset="0"/>
              </a:rPr>
              <a:t> radio that can tune continuously through the AM band, slowly tune past a few stations showing the signal strength meter and observing that the signal appears to have “width”.</a:t>
            </a:r>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751B049-C562-4BFD-9459-57BE888F9B64}" type="slidenum">
              <a:rPr lang="en-US"/>
              <a:pPr/>
              <a:t>12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Perform the rope demonstration.</a:t>
            </a:r>
          </a:p>
          <a:p>
            <a:pPr eaLnBrk="1" hangingPunct="1"/>
            <a:endParaRPr lang="en-US" dirty="0" smtClean="0">
              <a:latin typeface="Times New Roman" pitchFamily="18" charset="0"/>
            </a:endParaRPr>
          </a:p>
          <a:p>
            <a:pPr eaLnBrk="1" hangingPunct="1"/>
            <a:r>
              <a:rPr lang="en-US" dirty="0" smtClean="0">
                <a:latin typeface="Times New Roman" pitchFamily="18" charset="0"/>
              </a:rPr>
              <a:t>Talk about the inverse relationship between frequency and wavelength.  Use videos or other teaching aids to reinforce</a:t>
            </a:r>
            <a:r>
              <a:rPr lang="en-US" baseline="0" dirty="0" smtClean="0">
                <a:latin typeface="Times New Roman" pitchFamily="18" charset="0"/>
              </a:rPr>
              <a:t> that the relationship exists because the speed of light is constant for all electromagnetic waves of any frequency or wavelength.  Don’t confuse the students at this point discussing velocity factor or the speed of light in other media than air and free space.</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Present and</a:t>
            </a:r>
            <a:r>
              <a:rPr lang="en-US" baseline="0" dirty="0" smtClean="0">
                <a:latin typeface="Times New Roman" pitchFamily="18" charset="0"/>
              </a:rPr>
              <a:t> derive the 300/f formula.</a:t>
            </a: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Show how the same signal can be specified by frequency or by wavelength.  Note that hams use this relationship to talk about bands by wavelength (“6 meters”) or frequency (“50 MHz”)</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Go over a few practice problems.  Give the test questions as homework.</a:t>
            </a:r>
          </a:p>
          <a:p>
            <a:pPr eaLnBrk="1" hangingPunct="1"/>
            <a:endParaRPr 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751B049-C562-4BFD-9459-57BE888F9B64}" type="slidenum">
              <a:rPr lang="en-US"/>
              <a:pPr/>
              <a:t>13</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9A63318B-9034-4E0C-8BF5-C88FC08105A1}" type="slidenum">
              <a:rPr lang="en-US"/>
              <a:pPr/>
              <a:t>2</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Spend some time with live demonstration to make sure the students are really familiar with the concepts and vocabulary of waves.  These demonstrations could include using</a:t>
            </a:r>
            <a:r>
              <a:rPr lang="en-US" baseline="0" dirty="0" smtClean="0">
                <a:latin typeface="Times New Roman" pitchFamily="18" charset="0"/>
              </a:rPr>
              <a:t> an</a:t>
            </a:r>
            <a:r>
              <a:rPr lang="en-US" dirty="0" smtClean="0">
                <a:latin typeface="Times New Roman" pitchFamily="18" charset="0"/>
              </a:rPr>
              <a:t> audio frequency generator connected to a speaker and oscilloscope to allow students to hear an audio sine wave and see the wave.  This will allow you to point out the difference between amplitude and frequency, the relationship between frequency and wavelength, the relationship between frequency and period.</a:t>
            </a:r>
          </a:p>
          <a:p>
            <a:pPr eaLnBrk="1" hangingPunct="1"/>
            <a:endParaRPr lang="en-US" dirty="0" smtClean="0">
              <a:latin typeface="Times New Roman" pitchFamily="18" charset="0"/>
            </a:endParaRPr>
          </a:p>
          <a:p>
            <a:pPr eaLnBrk="1" hangingPunct="1"/>
            <a:r>
              <a:rPr lang="en-US" dirty="0" smtClean="0">
                <a:latin typeface="Times New Roman" pitchFamily="18" charset="0"/>
              </a:rPr>
              <a:t>Explain</a:t>
            </a:r>
            <a:r>
              <a:rPr lang="en-US" baseline="0" dirty="0" smtClean="0">
                <a:latin typeface="Times New Roman" pitchFamily="18" charset="0"/>
              </a:rPr>
              <a:t> the units of frequency (hertz, Hz) and period (seconds, s).</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r>
              <a:rPr lang="en-US" dirty="0" smtClean="0">
                <a:latin typeface="Times New Roman" pitchFamily="18" charset="0"/>
              </a:rPr>
              <a:t>This</a:t>
            </a:r>
            <a:r>
              <a:rPr lang="en-US" baseline="0" dirty="0" smtClean="0">
                <a:latin typeface="Times New Roman" pitchFamily="18" charset="0"/>
              </a:rPr>
              <a:t> is an introduction only – the goal is to show that radio waves are a form of electromagnetic energy.</a:t>
            </a:r>
            <a:endParaRPr lang="en-US" dirty="0" smtClean="0">
              <a:latin typeface="Times New Roman" pitchFamily="18" charset="0"/>
            </a:endParaRPr>
          </a:p>
        </p:txBody>
      </p:sp>
      <p:sp>
        <p:nvSpPr>
          <p:cNvPr id="17411" name="Slide Number Placeholder 3"/>
          <p:cNvSpPr>
            <a:spLocks noGrp="1"/>
          </p:cNvSpPr>
          <p:nvPr>
            <p:ph type="sldNum" sz="quarter" idx="5"/>
          </p:nvPr>
        </p:nvSpPr>
        <p:spPr>
          <a:noFill/>
        </p:spPr>
        <p:txBody>
          <a:bodyPr/>
          <a:lstStyle/>
          <a:p>
            <a:fld id="{CB026A0F-C3AE-4637-A454-0A09CCA9A9ED}"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ABB8A022-F21F-4C47-BB05-B6CC34281857}" type="slidenum">
              <a:rPr lang="en-US"/>
              <a:pPr/>
              <a:t>4</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marL="228600" indent="-228600" eaLnBrk="1" hangingPunct="1">
              <a:lnSpc>
                <a:spcPct val="80000"/>
              </a:lnSpc>
            </a:pPr>
            <a:r>
              <a:rPr lang="en-US" sz="1000" dirty="0" smtClean="0">
                <a:latin typeface="Times New Roman" pitchFamily="18" charset="0"/>
              </a:rPr>
              <a:t>This is a powerful demonstration that will help your students understand that radio waves combine electric and magnetic</a:t>
            </a:r>
            <a:r>
              <a:rPr lang="en-US" sz="1000" baseline="0" dirty="0" smtClean="0">
                <a:latin typeface="Times New Roman" pitchFamily="18" charset="0"/>
              </a:rPr>
              <a:t> fields</a:t>
            </a:r>
            <a:r>
              <a:rPr lang="en-US" sz="1000" dirty="0" smtClean="0">
                <a:latin typeface="Times New Roman" pitchFamily="18" charset="0"/>
              </a:rPr>
              <a:t>.  For this demonstration you will need a length of common copper pipe and PVC pipe and a very strong slug or ball magnet.  Try www.gaussboys.com as a source of magnets.  Their number 10 magnet, a cylinder about 5/8 inch in diameter is a good size.  The pipes should be sufficient diameter to allow the magnet to pass through, ¾ inch pipe should work.</a:t>
            </a:r>
          </a:p>
          <a:p>
            <a:pPr marL="228600" indent="-228600" eaLnBrk="1" hangingPunct="1">
              <a:lnSpc>
                <a:spcPct val="80000"/>
              </a:lnSpc>
            </a:pPr>
            <a:endParaRPr lang="en-US" sz="1000" dirty="0" smtClean="0">
              <a:latin typeface="Times New Roman" pitchFamily="18" charset="0"/>
            </a:endParaRPr>
          </a:p>
          <a:p>
            <a:pPr marL="228600" indent="-228600" eaLnBrk="1" hangingPunct="1">
              <a:lnSpc>
                <a:spcPct val="80000"/>
              </a:lnSpc>
            </a:pPr>
            <a:r>
              <a:rPr lang="en-US" sz="1000" dirty="0" smtClean="0">
                <a:latin typeface="Times New Roman" pitchFamily="18" charset="0"/>
              </a:rPr>
              <a:t>Talk with the students about the concept of magnetism and magnetic fields.  Talk with the students about electric current.  Demonstrate that the magnetic is in fact a magnet by having it stick to a ferrous metal.  Demonstrate that the magnet does not stick to the copper or PVC pipe and explain why.</a:t>
            </a:r>
          </a:p>
          <a:p>
            <a:pPr marL="228600" indent="-228600" eaLnBrk="1" hangingPunct="1">
              <a:lnSpc>
                <a:spcPct val="80000"/>
              </a:lnSpc>
            </a:pPr>
            <a:endParaRPr lang="en-US" sz="1000" dirty="0" smtClean="0">
              <a:latin typeface="Times New Roman" pitchFamily="18" charset="0"/>
            </a:endParaRPr>
          </a:p>
          <a:p>
            <a:pPr marL="228600" indent="-228600" eaLnBrk="1" hangingPunct="1">
              <a:lnSpc>
                <a:spcPct val="80000"/>
              </a:lnSpc>
            </a:pPr>
            <a:r>
              <a:rPr lang="en-US" sz="1000" dirty="0" smtClean="0">
                <a:latin typeface="Times New Roman" pitchFamily="18" charset="0"/>
              </a:rPr>
              <a:t>Pose the question.  Have the students predict what will happen then have each drop the magnet through the pipe to test their hypothesis.  (the magnet falls slowly through the copper pipe, falls right through the PVC)  Discuss what the students observe.</a:t>
            </a:r>
          </a:p>
          <a:p>
            <a:pPr marL="228600" indent="-228600" eaLnBrk="1" hangingPunct="1">
              <a:lnSpc>
                <a:spcPct val="80000"/>
              </a:lnSpc>
            </a:pPr>
            <a:endParaRPr lang="en-US" sz="1000" dirty="0" smtClean="0">
              <a:latin typeface="Times New Roman" pitchFamily="18" charset="0"/>
            </a:endParaRPr>
          </a:p>
          <a:p>
            <a:pPr marL="228600" indent="-228600" eaLnBrk="1" hangingPunct="1">
              <a:lnSpc>
                <a:spcPct val="80000"/>
              </a:lnSpc>
            </a:pPr>
            <a:r>
              <a:rPr lang="en-US" sz="1000" dirty="0" smtClean="0">
                <a:latin typeface="Times New Roman" pitchFamily="18" charset="0"/>
              </a:rPr>
              <a:t>What you are demonstrating is the two fundamental principles of electronics:</a:t>
            </a:r>
          </a:p>
          <a:p>
            <a:pPr marL="228600" indent="-228600" eaLnBrk="1" hangingPunct="1">
              <a:lnSpc>
                <a:spcPct val="80000"/>
              </a:lnSpc>
              <a:buFontTx/>
              <a:buAutoNum type="arabicPeriod"/>
            </a:pPr>
            <a:r>
              <a:rPr lang="en-US" sz="1000" dirty="0" smtClean="0">
                <a:latin typeface="Times New Roman" pitchFamily="18" charset="0"/>
              </a:rPr>
              <a:t>Any time a magnetic field moves, it causes electrons in the vicinity of the field to move.</a:t>
            </a:r>
          </a:p>
          <a:p>
            <a:pPr marL="228600" indent="-228600" eaLnBrk="1" hangingPunct="1">
              <a:lnSpc>
                <a:spcPct val="80000"/>
              </a:lnSpc>
              <a:buFontTx/>
              <a:buAutoNum type="arabicPeriod"/>
            </a:pPr>
            <a:r>
              <a:rPr lang="en-US" sz="1000" dirty="0" smtClean="0">
                <a:latin typeface="Times New Roman" pitchFamily="18" charset="0"/>
              </a:rPr>
              <a:t>Any time an electron moves, it creates a magnetic field.</a:t>
            </a:r>
          </a:p>
          <a:p>
            <a:pPr marL="228600" indent="-228600" eaLnBrk="1" hangingPunct="1">
              <a:lnSpc>
                <a:spcPct val="80000"/>
              </a:lnSpc>
              <a:buFontTx/>
              <a:buAutoNum type="arabicPeriod"/>
            </a:pPr>
            <a:endParaRPr lang="en-US" sz="1000" dirty="0" smtClean="0">
              <a:latin typeface="Times New Roman" pitchFamily="18" charset="0"/>
            </a:endParaRPr>
          </a:p>
          <a:p>
            <a:pPr marL="228600" indent="-228600" eaLnBrk="1" hangingPunct="1">
              <a:lnSpc>
                <a:spcPct val="80000"/>
              </a:lnSpc>
            </a:pPr>
            <a:r>
              <a:rPr lang="en-US" sz="1000" dirty="0" smtClean="0">
                <a:latin typeface="Times New Roman" pitchFamily="18" charset="0"/>
              </a:rPr>
              <a:t>So what is happening is that the moving magnet (field) causes electrons in the copper to move.  Those moving electrons in the pipe in turn create an opposing magnetic field that prevents the magnet from falling right through.  The magnet falls right through the PVC because the PVC is an insulator…no electrons allowed to move therefore no opposing magnetic field.</a:t>
            </a:r>
          </a:p>
          <a:p>
            <a:pPr marL="228600" indent="-228600" eaLnBrk="1" hangingPunct="1">
              <a:lnSpc>
                <a:spcPct val="80000"/>
              </a:lnSpc>
            </a:pPr>
            <a:endParaRPr lang="en-US" sz="1000"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r>
              <a:rPr lang="en-US" dirty="0" smtClean="0">
                <a:latin typeface="Times New Roman" pitchFamily="18" charset="0"/>
              </a:rPr>
              <a:t>Observe that the energy is transferred back and forth but that due to energy losses in the material of the pipe (resistance, if you want to introduce</a:t>
            </a:r>
            <a:r>
              <a:rPr lang="en-US" baseline="0" dirty="0" smtClean="0">
                <a:latin typeface="Times New Roman" pitchFamily="18" charset="0"/>
              </a:rPr>
              <a:t> it at this stage) there is not quite enough energy re-generated by the moving electrons to keep the magnet from falling.  As a result the magnet falls slowly until it is clear of the pipe, where it again falls at a normal rate.</a:t>
            </a:r>
            <a:endParaRPr lang="en-US" dirty="0" smtClean="0">
              <a:latin typeface="Times New Roman" pitchFamily="18" charset="0"/>
            </a:endParaRPr>
          </a:p>
        </p:txBody>
      </p:sp>
      <p:sp>
        <p:nvSpPr>
          <p:cNvPr id="23555" name="Slide Number Placeholder 3"/>
          <p:cNvSpPr>
            <a:spLocks noGrp="1"/>
          </p:cNvSpPr>
          <p:nvPr>
            <p:ph type="sldNum" sz="quarter" idx="5"/>
          </p:nvPr>
        </p:nvSpPr>
        <p:spPr>
          <a:noFill/>
        </p:spPr>
        <p:txBody>
          <a:bodyPr/>
          <a:lstStyle/>
          <a:p>
            <a:fld id="{9CDEE8F1-33D7-4F2A-8DE6-322A0711F22C}"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23555" name="Slide Number Placeholder 3"/>
          <p:cNvSpPr>
            <a:spLocks noGrp="1"/>
          </p:cNvSpPr>
          <p:nvPr>
            <p:ph type="sldNum" sz="quarter" idx="5"/>
          </p:nvPr>
        </p:nvSpPr>
        <p:spPr>
          <a:noFill/>
        </p:spPr>
        <p:txBody>
          <a:bodyPr/>
          <a:lstStyle/>
          <a:p>
            <a:fld id="{9CDEE8F1-33D7-4F2A-8DE6-322A0711F22C}"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3555" name="Slide Number Placeholder 3"/>
          <p:cNvSpPr>
            <a:spLocks noGrp="1"/>
          </p:cNvSpPr>
          <p:nvPr>
            <p:ph type="sldNum" sz="quarter" idx="5"/>
          </p:nvPr>
        </p:nvSpPr>
        <p:spPr>
          <a:noFill/>
        </p:spPr>
        <p:txBody>
          <a:bodyPr/>
          <a:lstStyle/>
          <a:p>
            <a:fld id="{9CDEE8F1-33D7-4F2A-8DE6-322A0711F22C}"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8508D11E-564F-4909-907D-6EAE2AE2E9E8}" type="slidenum">
              <a:rPr lang="en-US"/>
              <a:pPr/>
              <a:t>8</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Waves with similar</a:t>
            </a:r>
            <a:r>
              <a:rPr lang="en-US" baseline="0" dirty="0" smtClean="0">
                <a:latin typeface="Times New Roman" pitchFamily="18" charset="0"/>
              </a:rPr>
              <a:t> frequencies in each segment </a:t>
            </a:r>
            <a:r>
              <a:rPr lang="en-US" dirty="0" smtClean="0">
                <a:latin typeface="Times New Roman" pitchFamily="18" charset="0"/>
              </a:rPr>
              <a:t>will act the about the same. For instance, they may</a:t>
            </a:r>
            <a:r>
              <a:rPr lang="en-US" baseline="0" dirty="0" smtClean="0">
                <a:latin typeface="Times New Roman" pitchFamily="18" charset="0"/>
              </a:rPr>
              <a:t> have a long or </a:t>
            </a:r>
            <a:r>
              <a:rPr lang="en-US" dirty="0" smtClean="0">
                <a:latin typeface="Times New Roman" pitchFamily="18" charset="0"/>
              </a:rPr>
              <a:t>short range, reflect off similar surfaces, interact with the atmosphere the same way, etc.</a:t>
            </a:r>
          </a:p>
          <a:p>
            <a:pPr eaLnBrk="1" hangingPunct="1"/>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608DDBA-3ED5-4641-9D77-D31F76C7B32C}" type="slidenum">
              <a:rPr lang="en-US"/>
              <a:pPr/>
              <a:t>9</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Point out on the diagram where familiar signals are located like AM/FM commercial radio, police and fire channels, TV, satellite TV.  Show the location of a few amateur bands.  Point out how each segment acts differently from adjacent segments.  Don</a:t>
            </a:r>
            <a:r>
              <a:rPr lang="ja-JP" altLang="en-US" smtClean="0">
                <a:latin typeface="Times New Roman" pitchFamily="18" charset="0"/>
              </a:rPr>
              <a:t>’</a:t>
            </a:r>
            <a:r>
              <a:rPr lang="en-US" altLang="ja-JP" dirty="0" smtClean="0">
                <a:latin typeface="Times New Roman" pitchFamily="18" charset="0"/>
              </a:rPr>
              <a:t>t be afraid to tell them that it </a:t>
            </a:r>
            <a:r>
              <a:rPr lang="en-US" altLang="ja-JP" dirty="0" err="1" smtClean="0">
                <a:latin typeface="Times New Roman" pitchFamily="18" charset="0"/>
              </a:rPr>
              <a:t>isn</a:t>
            </a:r>
            <a:r>
              <a:rPr lang="ja-JP" altLang="en-US" smtClean="0">
                <a:latin typeface="Times New Roman" pitchFamily="18" charset="0"/>
              </a:rPr>
              <a:t>’</a:t>
            </a:r>
            <a:r>
              <a:rPr lang="en-US" altLang="ja-JP" dirty="0" smtClean="0">
                <a:latin typeface="Times New Roman" pitchFamily="18" charset="0"/>
              </a:rPr>
              <a:t>t that simple, that the lines between segments sometimes are a little fuzzy, that is part of the fun of radio.</a:t>
            </a:r>
          </a:p>
          <a:p>
            <a:pPr eaLnBrk="1" hangingPunct="1"/>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normAutofit/>
          </a:bodyPr>
          <a:lstStyle>
            <a:lvl1pPr marL="398463" indent="-398463">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normAutofit/>
          </a:bodyPr>
          <a:lstStyle>
            <a:lvl1pPr>
              <a:defRPr sz="3200" baseline="0">
                <a:latin typeface="Arial" pitchFamily="34" charset="0"/>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dirty="0" smtClean="0"/>
              <a:t>2014 Technician License Course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441"/>
          </a:xfrm>
          <a:prstGeom prst="rect">
            <a:avLst/>
          </a:prstGeom>
        </p:spPr>
        <p:txBody>
          <a:bodyPr>
            <a:normAutofit/>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lang="en-US" sz="1050" smtClean="0"/>
            </a:lvl1pPr>
          </a:lstStyle>
          <a:p>
            <a:r>
              <a:rPr lang="en-US" dirty="0" smtClean="0"/>
              <a:t>2014 Technician License Course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23"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2 </a:t>
            </a:r>
            <a:br>
              <a:rPr lang="en-US" sz="4000" dirty="0">
                <a:latin typeface="Arial" pitchFamily="34" charset="0"/>
                <a:cs typeface="Arial" pitchFamily="34" charset="0"/>
              </a:rPr>
            </a:br>
            <a:endParaRPr lang="en-US" sz="4000" dirty="0">
              <a:latin typeface="Arial" pitchFamily="34" charset="0"/>
              <a:cs typeface="Arial" pitchFamily="34" charset="0"/>
            </a:endParaRPr>
          </a:p>
        </p:txBody>
      </p:sp>
      <p:sp>
        <p:nvSpPr>
          <p:cNvPr id="6146" name="Rectangle 13"/>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r>
              <a:rPr lang="en-US" sz="3200" dirty="0">
                <a:latin typeface="Arial" pitchFamily="34" charset="0"/>
                <a:cs typeface="Arial" pitchFamily="34" charset="0"/>
              </a:rPr>
              <a:t>Lesson Plan Module 2 – </a:t>
            </a:r>
          </a:p>
          <a:p>
            <a:pPr marL="342900" indent="-342900" algn="ctr">
              <a:spcBef>
                <a:spcPct val="20000"/>
              </a:spcBef>
            </a:pPr>
            <a:r>
              <a:rPr lang="en-US" sz="3200" dirty="0">
                <a:latin typeface="Arial" pitchFamily="34" charset="0"/>
                <a:cs typeface="Arial" pitchFamily="34" charset="0"/>
              </a:rPr>
              <a:t>Radio </a:t>
            </a:r>
            <a:r>
              <a:rPr lang="en-US" sz="3200" dirty="0" smtClean="0">
                <a:latin typeface="Arial" pitchFamily="34" charset="0"/>
                <a:cs typeface="Arial" pitchFamily="34" charset="0"/>
              </a:rPr>
              <a:t>Waves &amp; Signals</a:t>
            </a:r>
            <a:endParaRPr lang="en-US" sz="3200" dirty="0">
              <a:latin typeface="Arial" pitchFamily="34" charset="0"/>
              <a:cs typeface="Arial" pitchFamily="34" charset="0"/>
            </a:endParaRPr>
          </a:p>
          <a:p>
            <a:pPr marL="342900" indent="-342900" algn="ctr">
              <a:spcBef>
                <a:spcPct val="20000"/>
              </a:spcBef>
            </a:pP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dirty="0" smtClean="0">
                <a:latin typeface="+mj-lt"/>
                <a:ea typeface="+mn-ea"/>
                <a:cs typeface="Arial" charset="0"/>
              </a:rPr>
              <a:t>Radio Spectrum</a:t>
            </a:r>
            <a:endParaRPr lang="en-US" sz="4400" dirty="0">
              <a:latin typeface="+mj-lt"/>
              <a:ea typeface="+mn-ea"/>
              <a:cs typeface="Arial" charset="0"/>
            </a:endParaRPr>
          </a:p>
        </p:txBody>
      </p:sp>
      <p:sp>
        <p:nvSpPr>
          <p:cNvPr id="13315"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defRPr/>
            </a:pPr>
            <a:r>
              <a:rPr lang="en-US" sz="3200" dirty="0" smtClean="0">
                <a:latin typeface="+mn-lt"/>
                <a:ea typeface="+mn-ea"/>
                <a:cs typeface="Arial" charset="0"/>
              </a:rPr>
              <a:t>Parts of the spectrum allocated for a common purpose are called a </a:t>
            </a:r>
            <a:r>
              <a:rPr lang="en-US" sz="3200" i="1" dirty="0" smtClean="0">
                <a:latin typeface="+mn-lt"/>
                <a:ea typeface="+mn-ea"/>
                <a:cs typeface="Arial" charset="0"/>
              </a:rPr>
              <a:t>band</a:t>
            </a:r>
            <a:r>
              <a:rPr lang="en-US" sz="3200" dirty="0" smtClean="0">
                <a:latin typeface="+mn-lt"/>
                <a:ea typeface="+mn-ea"/>
                <a:cs typeface="Arial" charset="0"/>
              </a:rPr>
              <a:t>, such as the “AM band” or “CB band.”</a:t>
            </a:r>
          </a:p>
          <a:p>
            <a:pPr marL="342900" indent="-342900">
              <a:spcBef>
                <a:spcPct val="20000"/>
              </a:spcBef>
              <a:buFontTx/>
              <a:buChar char="•"/>
              <a:defRPr/>
            </a:pPr>
            <a:r>
              <a:rPr lang="en-US" sz="3200" dirty="0" smtClean="0">
                <a:latin typeface="+mn-lt"/>
                <a:ea typeface="+mn-ea"/>
                <a:cs typeface="Arial" charset="0"/>
              </a:rPr>
              <a:t>Signals in these bands are usually of the same type for commercial services</a:t>
            </a:r>
          </a:p>
          <a:p>
            <a:pPr marL="342900" indent="-342900">
              <a:spcBef>
                <a:spcPct val="20000"/>
              </a:spcBef>
              <a:buFontTx/>
              <a:buChar char="•"/>
              <a:defRPr/>
            </a:pPr>
            <a:r>
              <a:rPr lang="en-US" sz="3200" dirty="0" smtClean="0">
                <a:latin typeface="+mn-lt"/>
                <a:ea typeface="+mn-ea"/>
                <a:cs typeface="Arial" charset="0"/>
              </a:rPr>
              <a:t>Hams share the band across many signals of different types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dirty="0" smtClean="0">
                <a:latin typeface="+mj-lt"/>
                <a:ea typeface="+mn-ea"/>
                <a:cs typeface="Arial" charset="0"/>
              </a:rPr>
              <a:t>Radio Signals</a:t>
            </a:r>
            <a:endParaRPr lang="en-US" sz="4400" dirty="0">
              <a:latin typeface="+mj-lt"/>
              <a:ea typeface="+mn-ea"/>
              <a:cs typeface="Arial" charset="0"/>
            </a:endParaRPr>
          </a:p>
        </p:txBody>
      </p:sp>
      <p:sp>
        <p:nvSpPr>
          <p:cNvPr id="14339" name="Rectangle 5"/>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buFontTx/>
              <a:buChar char="•"/>
              <a:defRPr/>
            </a:pPr>
            <a:r>
              <a:rPr lang="en-US" sz="2800" dirty="0" smtClean="0">
                <a:latin typeface="+mn-lt"/>
                <a:ea typeface="+mn-ea"/>
                <a:cs typeface="Arial" charset="0"/>
              </a:rPr>
              <a:t>A radio wave carrying information is a </a:t>
            </a:r>
            <a:r>
              <a:rPr lang="en-US" sz="2800" i="1" dirty="0" smtClean="0">
                <a:latin typeface="+mn-lt"/>
                <a:ea typeface="+mn-ea"/>
                <a:cs typeface="Arial" charset="0"/>
              </a:rPr>
              <a:t>radio signal</a:t>
            </a:r>
            <a:r>
              <a:rPr lang="en-US" sz="2800" dirty="0" smtClean="0">
                <a:latin typeface="+mn-lt"/>
                <a:ea typeface="+mn-ea"/>
                <a:cs typeface="Arial" charset="0"/>
              </a:rPr>
              <a:t>.</a:t>
            </a:r>
          </a:p>
          <a:p>
            <a:pPr marL="342900" indent="-342900">
              <a:spcBef>
                <a:spcPct val="20000"/>
              </a:spcBef>
              <a:buFontTx/>
              <a:buChar char="•"/>
              <a:defRPr/>
            </a:pPr>
            <a:r>
              <a:rPr lang="en-US" sz="2800" dirty="0" smtClean="0">
                <a:latin typeface="+mn-lt"/>
                <a:ea typeface="+mn-ea"/>
                <a:cs typeface="Arial" charset="0"/>
              </a:rPr>
              <a:t>Each signal occupies a range of frequencies.</a:t>
            </a:r>
            <a:endParaRPr lang="en-US" dirty="0">
              <a:latin typeface="+mn-lt"/>
              <a:ea typeface="+mn-ea"/>
              <a:cs typeface="Arial" charset="0"/>
            </a:endParaRPr>
          </a:p>
          <a:p>
            <a:pPr marL="342900" indent="-342900">
              <a:spcBef>
                <a:spcPct val="20000"/>
              </a:spcBef>
              <a:buFontTx/>
              <a:buChar char="•"/>
              <a:defRPr/>
            </a:pPr>
            <a:r>
              <a:rPr lang="en-US" sz="2800" dirty="0" smtClean="0">
                <a:latin typeface="+mn-lt"/>
                <a:ea typeface="+mn-ea"/>
                <a:cs typeface="Arial" charset="0"/>
              </a:rPr>
              <a:t>Receivers “tune in” a signal by listening at the signal’s frequency.</a:t>
            </a:r>
          </a:p>
        </p:txBody>
      </p:sp>
      <p:grpSp>
        <p:nvGrpSpPr>
          <p:cNvPr id="8" name="Group 7"/>
          <p:cNvGrpSpPr/>
          <p:nvPr/>
        </p:nvGrpSpPr>
        <p:grpSpPr>
          <a:xfrm>
            <a:off x="4419600" y="2286000"/>
            <a:ext cx="4343400" cy="3124200"/>
            <a:chOff x="4419600" y="2514600"/>
            <a:chExt cx="3886200" cy="2593853"/>
          </a:xfrm>
        </p:grpSpPr>
        <p:sp>
          <p:nvSpPr>
            <p:cNvPr id="6" name="Rectangle 5"/>
            <p:cNvSpPr/>
            <p:nvPr/>
          </p:nvSpPr>
          <p:spPr>
            <a:xfrm>
              <a:off x="4419600" y="2514600"/>
              <a:ext cx="38862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RLM3_02-04.png"/>
            <p:cNvPicPr>
              <a:picLocks noChangeAspect="1"/>
            </p:cNvPicPr>
            <p:nvPr/>
          </p:nvPicPr>
          <p:blipFill>
            <a:blip r:embed="rId3" cstate="print"/>
            <a:stretch>
              <a:fillRect/>
            </a:stretch>
          </p:blipFill>
          <p:spPr>
            <a:xfrm>
              <a:off x="4419600" y="2514600"/>
              <a:ext cx="3867920" cy="2593853"/>
            </a:xfrm>
            <a:prstGeom prst="rect">
              <a:avLst/>
            </a:prstGeom>
          </p:spPr>
        </p:pic>
      </p:grpSp>
      <p:sp>
        <p:nvSpPr>
          <p:cNvPr id="9" name="Footer Placeholder 8"/>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dirty="0" smtClean="0">
                <a:latin typeface="+mj-lt"/>
                <a:ea typeface="+mn-ea"/>
                <a:cs typeface="Arial" charset="0"/>
              </a:rPr>
              <a:t>Wavelength</a:t>
            </a:r>
            <a:endParaRPr lang="en-US" sz="4400" dirty="0">
              <a:latin typeface="+mj-lt"/>
              <a:ea typeface="+mn-ea"/>
              <a:cs typeface="Arial" charset="0"/>
            </a:endParaRPr>
          </a:p>
        </p:txBody>
      </p:sp>
      <p:sp>
        <p:nvSpPr>
          <p:cNvPr id="14339" name="Rectangle 5"/>
          <p:cNvSpPr>
            <a:spLocks noChangeArrowheads="1"/>
          </p:cNvSpPr>
          <p:nvPr/>
        </p:nvSpPr>
        <p:spPr bwMode="auto">
          <a:xfrm>
            <a:off x="685800" y="1524000"/>
            <a:ext cx="7909560" cy="1508760"/>
          </a:xfrm>
          <a:prstGeom prst="rect">
            <a:avLst/>
          </a:prstGeom>
          <a:noFill/>
          <a:ln w="9525">
            <a:noFill/>
            <a:miter lim="800000"/>
            <a:headEnd/>
            <a:tailEnd/>
          </a:ln>
        </p:spPr>
        <p:txBody>
          <a:bodyPr/>
          <a:lstStyle/>
          <a:p>
            <a:pPr marL="342900" indent="-342900">
              <a:spcBef>
                <a:spcPct val="20000"/>
              </a:spcBef>
              <a:buFontTx/>
              <a:buChar char="•"/>
              <a:defRPr/>
            </a:pPr>
            <a:r>
              <a:rPr lang="en-US" sz="2800" i="1" dirty="0" smtClean="0">
                <a:latin typeface="+mn-lt"/>
                <a:ea typeface="+mn-ea"/>
                <a:cs typeface="Arial" charset="0"/>
              </a:rPr>
              <a:t>Wavelength</a:t>
            </a:r>
            <a:r>
              <a:rPr lang="en-US" sz="2800" dirty="0" smtClean="0">
                <a:latin typeface="+mn-lt"/>
                <a:ea typeface="+mn-ea"/>
                <a:cs typeface="Arial" charset="0"/>
              </a:rPr>
              <a:t> is the </a:t>
            </a:r>
            <a:r>
              <a:rPr lang="en-US" sz="2800" dirty="0">
                <a:latin typeface="+mn-lt"/>
                <a:ea typeface="+mn-ea"/>
                <a:cs typeface="Arial" charset="0"/>
              </a:rPr>
              <a:t>distance a radio wave travels during one </a:t>
            </a:r>
            <a:r>
              <a:rPr lang="en-US" sz="2800" dirty="0" smtClean="0">
                <a:latin typeface="+mn-lt"/>
                <a:ea typeface="+mn-ea"/>
                <a:cs typeface="Arial" charset="0"/>
              </a:rPr>
              <a:t>cycle</a:t>
            </a:r>
            <a:r>
              <a:rPr lang="en-US" sz="2800" dirty="0">
                <a:cs typeface="Arial" charset="0"/>
              </a:rPr>
              <a:t> of the wave’s electric and magnetic fields</a:t>
            </a:r>
            <a:r>
              <a:rPr lang="en-US" sz="2800" dirty="0" smtClean="0">
                <a:latin typeface="+mn-lt"/>
                <a:ea typeface="+mn-ea"/>
                <a:cs typeface="Arial" charset="0"/>
              </a:rPr>
              <a:t>.</a:t>
            </a:r>
            <a:endParaRPr lang="en-US" sz="2800" dirty="0">
              <a:latin typeface="+mn-lt"/>
              <a:ea typeface="+mn-ea"/>
              <a:cs typeface="Arial" charset="0"/>
            </a:endParaRPr>
          </a:p>
          <a:p>
            <a:pPr marL="342900" indent="-342900">
              <a:spcBef>
                <a:spcPct val="20000"/>
              </a:spcBef>
              <a:defRPr/>
            </a:pPr>
            <a:endParaRPr lang="en-US" sz="2800" dirty="0">
              <a:latin typeface="Times New Roman" charset="0"/>
              <a:ea typeface="+mn-ea"/>
            </a:endParaRPr>
          </a:p>
        </p:txBody>
      </p:sp>
      <p:pic>
        <p:nvPicPr>
          <p:cNvPr id="28675" name="Picture 6" descr="ARRL0013"/>
          <p:cNvPicPr>
            <a:picLocks noChangeAspect="1" noChangeArrowheads="1"/>
          </p:cNvPicPr>
          <p:nvPr/>
        </p:nvPicPr>
        <p:blipFill>
          <a:blip r:embed="rId3" cstate="print"/>
          <a:srcRect/>
          <a:stretch>
            <a:fillRect/>
          </a:stretch>
        </p:blipFill>
        <p:spPr bwMode="auto">
          <a:xfrm>
            <a:off x="4419600" y="2804160"/>
            <a:ext cx="4316413" cy="3154363"/>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
        <p:nvSpPr>
          <p:cNvPr id="7" name="Rectangle 5"/>
          <p:cNvSpPr>
            <a:spLocks noChangeArrowheads="1"/>
          </p:cNvSpPr>
          <p:nvPr/>
        </p:nvSpPr>
        <p:spPr bwMode="auto">
          <a:xfrm>
            <a:off x="685800" y="2865120"/>
            <a:ext cx="3810000" cy="3230880"/>
          </a:xfrm>
          <a:prstGeom prst="rect">
            <a:avLst/>
          </a:prstGeom>
          <a:noFill/>
          <a:ln w="9525">
            <a:noFill/>
            <a:miter lim="800000"/>
            <a:headEnd/>
            <a:tailEnd/>
          </a:ln>
        </p:spPr>
        <p:txBody>
          <a:bodyPr/>
          <a:lstStyle/>
          <a:p>
            <a:pPr marL="742950" lvl="1" indent="-285750">
              <a:lnSpc>
                <a:spcPts val="2700"/>
              </a:lnSpc>
              <a:spcBef>
                <a:spcPct val="20000"/>
              </a:spcBef>
              <a:buFontTx/>
              <a:buChar char="–"/>
              <a:defRPr/>
            </a:pPr>
            <a:r>
              <a:rPr lang="en-US" dirty="0" smtClean="0">
                <a:latin typeface="Times New Roman" charset="0"/>
                <a:cs typeface="Arial" charset="0"/>
              </a:rPr>
              <a:t>λ (lambda) is the symbol for wavelength</a:t>
            </a:r>
          </a:p>
          <a:p>
            <a:pPr marL="742950" lvl="1" indent="-285750">
              <a:lnSpc>
                <a:spcPts val="2700"/>
              </a:lnSpc>
              <a:spcBef>
                <a:spcPct val="20000"/>
              </a:spcBef>
              <a:buFontTx/>
              <a:buChar char="–"/>
              <a:defRPr/>
            </a:pPr>
            <a:r>
              <a:rPr lang="en-US" dirty="0" smtClean="0">
                <a:latin typeface="Times New Roman" charset="0"/>
                <a:cs typeface="Arial" charset="0"/>
              </a:rPr>
              <a:t>Waves travel at the speed of light, </a:t>
            </a:r>
            <a:r>
              <a:rPr lang="en-US" i="1" dirty="0" smtClean="0">
                <a:latin typeface="Times New Roman" charset="0"/>
                <a:cs typeface="Arial" charset="0"/>
              </a:rPr>
              <a:t>c</a:t>
            </a:r>
            <a:r>
              <a:rPr lang="en-US" dirty="0" smtClean="0">
                <a:latin typeface="Times New Roman" charset="0"/>
                <a:cs typeface="Arial" charset="0"/>
              </a:rPr>
              <a:t>.</a:t>
            </a:r>
          </a:p>
          <a:p>
            <a:pPr marL="742950" lvl="1" indent="-285750">
              <a:lnSpc>
                <a:spcPts val="2700"/>
              </a:lnSpc>
              <a:spcBef>
                <a:spcPct val="20000"/>
              </a:spcBef>
              <a:buFontTx/>
              <a:buChar char="–"/>
              <a:defRPr/>
            </a:pPr>
            <a:r>
              <a:rPr lang="en-US" dirty="0" smtClean="0">
                <a:latin typeface="Times New Roman" charset="0"/>
                <a:cs typeface="Arial" charset="0"/>
              </a:rPr>
              <a:t>Hams can refer to bands by frequency  (50 MHz) or by wave-length (6 meters)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85800" y="2667000"/>
            <a:ext cx="7772400" cy="1143000"/>
          </a:xfrm>
          <a:prstGeom prst="rect">
            <a:avLst/>
          </a:prstGeom>
          <a:noFill/>
          <a:ln w="9525">
            <a:noFill/>
            <a:miter lim="800000"/>
            <a:headEnd/>
            <a:tailEnd/>
          </a:ln>
        </p:spPr>
        <p:txBody>
          <a:bodyPr anchor="ctr"/>
          <a:lstStyle/>
          <a:p>
            <a:pPr algn="ctr">
              <a:defRPr/>
            </a:pPr>
            <a:r>
              <a:rPr lang="en-US" sz="4400" dirty="0" smtClean="0">
                <a:latin typeface="+mj-lt"/>
                <a:ea typeface="+mn-ea"/>
                <a:cs typeface="Arial" charset="0"/>
              </a:rPr>
              <a:t>Practice Questions</a:t>
            </a:r>
            <a:endParaRPr lang="en-US" sz="4400" dirty="0">
              <a:latin typeface="+mj-lt"/>
              <a:ea typeface="+mn-ea"/>
              <a:cs typeface="Arial" charset="0"/>
            </a:endParaRPr>
          </a:p>
        </p:txBody>
      </p:sp>
      <p:sp>
        <p:nvSpPr>
          <p:cNvPr id="5" name="Footer Placeholder 4"/>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Wave speed</a:t>
            </a:r>
          </a:p>
          <a:p>
            <a:r>
              <a:rPr lang="en-US" dirty="0" smtClean="0"/>
              <a:t>B. Waveform</a:t>
            </a:r>
          </a:p>
          <a:p>
            <a:r>
              <a:rPr lang="en-US" dirty="0" smtClean="0"/>
              <a:t>C. Wavelength</a:t>
            </a:r>
          </a:p>
          <a:p>
            <a:r>
              <a:rPr lang="en-US" dirty="0" smtClean="0"/>
              <a:t>D. Wave spread</a:t>
            </a:r>
          </a:p>
          <a:p>
            <a:pPr lvl="1"/>
            <a:r>
              <a:rPr lang="en-US" dirty="0" smtClean="0"/>
              <a:t> T3B01 HRLM (2-5)</a:t>
            </a:r>
          </a:p>
        </p:txBody>
      </p:sp>
      <p:sp>
        <p:nvSpPr>
          <p:cNvPr id="573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name for the distance a radio wave travels during one complete cycle?</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Wave speed</a:t>
            </a:r>
          </a:p>
          <a:p>
            <a:r>
              <a:rPr lang="en-US" smtClean="0"/>
              <a:t>B. Waveform</a:t>
            </a:r>
          </a:p>
          <a:p>
            <a:r>
              <a:rPr lang="en-US" b="1" smtClean="0"/>
              <a:t>C. Wavelength</a:t>
            </a:r>
          </a:p>
          <a:p>
            <a:r>
              <a:rPr lang="en-US" smtClean="0"/>
              <a:t>D. Wave spread</a:t>
            </a:r>
          </a:p>
          <a:p>
            <a:pPr lvl="1"/>
            <a:r>
              <a:rPr lang="en-US" smtClean="0"/>
              <a:t> T3B01 HRLM (2-5)</a:t>
            </a:r>
          </a:p>
        </p:txBody>
      </p:sp>
      <p:sp>
        <p:nvSpPr>
          <p:cNvPr id="583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name for the distance a radio wave travels during one complete cycle?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At the speed of light</a:t>
            </a:r>
          </a:p>
          <a:p>
            <a:r>
              <a:rPr lang="en-US" smtClean="0"/>
              <a:t>B. At the speed of sound</a:t>
            </a:r>
          </a:p>
          <a:p>
            <a:r>
              <a:rPr lang="en-US" smtClean="0"/>
              <a:t>C. Its speed is inversely proportional to its wavelength</a:t>
            </a:r>
          </a:p>
          <a:p>
            <a:r>
              <a:rPr lang="en-US" smtClean="0"/>
              <a:t>D. Its speed increases as the frequency increases</a:t>
            </a:r>
          </a:p>
          <a:p>
            <a:pPr lvl="1"/>
            <a:r>
              <a:rPr lang="en-US" smtClean="0"/>
              <a:t> T3B04 HRLM (2-5)</a:t>
            </a:r>
          </a:p>
        </p:txBody>
      </p:sp>
      <p:sp>
        <p:nvSpPr>
          <p:cNvPr id="593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fast does a radio wave travel through free space?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At the speed of light</a:t>
            </a:r>
          </a:p>
          <a:p>
            <a:r>
              <a:rPr lang="en-US" smtClean="0"/>
              <a:t>B. At the speed of sound</a:t>
            </a:r>
          </a:p>
          <a:p>
            <a:r>
              <a:rPr lang="en-US" smtClean="0"/>
              <a:t>C. Its speed is inversely proportional to its wavelength</a:t>
            </a:r>
          </a:p>
          <a:p>
            <a:r>
              <a:rPr lang="en-US" smtClean="0"/>
              <a:t>D. Its speed increases as the frequency increases</a:t>
            </a:r>
          </a:p>
          <a:p>
            <a:pPr lvl="1"/>
            <a:r>
              <a:rPr lang="en-US" smtClean="0"/>
              <a:t> T3B04 HRLM (2-5)</a:t>
            </a:r>
          </a:p>
        </p:txBody>
      </p:sp>
      <p:sp>
        <p:nvSpPr>
          <p:cNvPr id="604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fast does a radio wave travel through free space?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wavelength gets longer as the frequency increases</a:t>
            </a:r>
          </a:p>
          <a:p>
            <a:r>
              <a:rPr lang="en-US" smtClean="0"/>
              <a:t>B. The wavelength gets shorter as the frequency increases</a:t>
            </a:r>
          </a:p>
          <a:p>
            <a:r>
              <a:rPr lang="en-US" smtClean="0"/>
              <a:t>C. There is no relationship between wavelength and frequency</a:t>
            </a:r>
          </a:p>
          <a:p>
            <a:r>
              <a:rPr lang="en-US" smtClean="0"/>
              <a:t>D. The wavelength depends on the bandwidth of the signal</a:t>
            </a:r>
          </a:p>
          <a:p>
            <a:pPr lvl="1"/>
            <a:r>
              <a:rPr lang="en-US" smtClean="0"/>
              <a:t> T3B05 HRLM (2-5)</a:t>
            </a:r>
          </a:p>
        </p:txBody>
      </p:sp>
      <p:sp>
        <p:nvSpPr>
          <p:cNvPr id="614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does the wavelength of a radio wave relate to its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wavelength gets longer as the frequency increases</a:t>
            </a:r>
          </a:p>
          <a:p>
            <a:r>
              <a:rPr lang="en-US" b="1" smtClean="0"/>
              <a:t>B. The wavelength gets shorter as the frequency increases</a:t>
            </a:r>
          </a:p>
          <a:p>
            <a:r>
              <a:rPr lang="en-US" smtClean="0"/>
              <a:t>C. There is no relationship between wavelength and frequency</a:t>
            </a:r>
          </a:p>
          <a:p>
            <a:r>
              <a:rPr lang="en-US" smtClean="0"/>
              <a:t>D. The wavelength depends on the bandwidth of the signal</a:t>
            </a:r>
          </a:p>
          <a:p>
            <a:pPr lvl="1"/>
            <a:r>
              <a:rPr lang="en-US" smtClean="0"/>
              <a:t> T3B05 HRLM (2-5)</a:t>
            </a:r>
          </a:p>
        </p:txBody>
      </p:sp>
      <p:sp>
        <p:nvSpPr>
          <p:cNvPr id="624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does the wavelength of a radio wave relate to its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dirty="0">
                <a:latin typeface="+mj-lt"/>
                <a:ea typeface="+mn-ea"/>
                <a:cs typeface="Arial" charset="0"/>
              </a:rPr>
              <a:t>Wave Vocabulary</a:t>
            </a:r>
          </a:p>
        </p:txBody>
      </p:sp>
      <p:sp>
        <p:nvSpPr>
          <p:cNvPr id="9219" name="Rectangle 5"/>
          <p:cNvSpPr>
            <a:spLocks noChangeArrowheads="1"/>
          </p:cNvSpPr>
          <p:nvPr/>
        </p:nvSpPr>
        <p:spPr bwMode="auto">
          <a:xfrm>
            <a:off x="685800" y="1981200"/>
            <a:ext cx="3810000" cy="3886200"/>
          </a:xfrm>
          <a:prstGeom prst="rect">
            <a:avLst/>
          </a:prstGeom>
          <a:noFill/>
          <a:ln w="9525">
            <a:noFill/>
            <a:miter lim="800000"/>
            <a:headEnd/>
            <a:tailEnd/>
          </a:ln>
        </p:spPr>
        <p:txBody>
          <a:bodyPr>
            <a:normAutofit/>
          </a:bodyPr>
          <a:lstStyle/>
          <a:p>
            <a:pPr marL="342900" indent="-342900">
              <a:spcBef>
                <a:spcPct val="20000"/>
              </a:spcBef>
              <a:buFontTx/>
              <a:buChar char="•"/>
              <a:defRPr/>
            </a:pPr>
            <a:r>
              <a:rPr lang="en-US" sz="2800" dirty="0">
                <a:latin typeface="+mn-lt"/>
                <a:ea typeface="+mn-ea"/>
                <a:cs typeface="Arial" charset="0"/>
              </a:rPr>
              <a:t>Before we study </a:t>
            </a:r>
            <a:r>
              <a:rPr lang="en-US" sz="2800" dirty="0" smtClean="0">
                <a:latin typeface="+mn-lt"/>
                <a:ea typeface="+mn-ea"/>
                <a:cs typeface="Arial" charset="0"/>
              </a:rPr>
              <a:t>radio, </a:t>
            </a:r>
            <a:r>
              <a:rPr lang="en-US" sz="2800" dirty="0">
                <a:latin typeface="+mn-lt"/>
                <a:ea typeface="+mn-ea"/>
                <a:cs typeface="Arial" charset="0"/>
              </a:rPr>
              <a:t>we need to learn some wave vocabulary.</a:t>
            </a:r>
          </a:p>
          <a:p>
            <a:pPr marL="742950" lvl="1" indent="-285750">
              <a:spcBef>
                <a:spcPct val="20000"/>
              </a:spcBef>
              <a:buFontTx/>
              <a:buChar char="–"/>
              <a:defRPr/>
            </a:pPr>
            <a:r>
              <a:rPr lang="en-US" i="1" dirty="0">
                <a:latin typeface="+mn-lt"/>
                <a:ea typeface="+mn-ea"/>
                <a:cs typeface="Arial" charset="0"/>
              </a:rPr>
              <a:t>Amplitude</a:t>
            </a:r>
          </a:p>
          <a:p>
            <a:pPr marL="742950" lvl="1" indent="-285750">
              <a:spcBef>
                <a:spcPct val="20000"/>
              </a:spcBef>
              <a:buFontTx/>
              <a:buChar char="–"/>
              <a:defRPr/>
            </a:pPr>
            <a:r>
              <a:rPr lang="en-US" i="1" dirty="0" smtClean="0">
                <a:latin typeface="+mn-lt"/>
                <a:ea typeface="+mn-ea"/>
                <a:cs typeface="Arial" charset="0"/>
              </a:rPr>
              <a:t>Frequency (hertz, Hz)</a:t>
            </a:r>
            <a:endParaRPr lang="en-US" i="1" dirty="0">
              <a:latin typeface="+mn-lt"/>
              <a:ea typeface="+mn-ea"/>
              <a:cs typeface="Arial" charset="0"/>
            </a:endParaRPr>
          </a:p>
          <a:p>
            <a:pPr marL="742950" lvl="1" indent="-285750">
              <a:spcBef>
                <a:spcPct val="20000"/>
              </a:spcBef>
              <a:buFontTx/>
              <a:buChar char="–"/>
              <a:defRPr/>
            </a:pPr>
            <a:r>
              <a:rPr lang="en-US" i="1" dirty="0" smtClean="0">
                <a:latin typeface="+mn-lt"/>
                <a:ea typeface="+mn-ea"/>
                <a:cs typeface="Arial" charset="0"/>
              </a:rPr>
              <a:t>Period (seconds, s)</a:t>
            </a:r>
            <a:endParaRPr lang="en-US" i="1" dirty="0">
              <a:latin typeface="+mn-lt"/>
              <a:ea typeface="+mn-ea"/>
              <a:cs typeface="Arial" charset="0"/>
            </a:endParaRPr>
          </a:p>
          <a:p>
            <a:pPr marL="742950" lvl="1" indent="-285750">
              <a:spcBef>
                <a:spcPct val="20000"/>
              </a:spcBef>
              <a:buFontTx/>
              <a:buChar char="–"/>
              <a:defRPr/>
            </a:pPr>
            <a:r>
              <a:rPr lang="en-US" i="1" dirty="0" smtClean="0">
                <a:latin typeface="+mn-lt"/>
                <a:ea typeface="+mn-ea"/>
                <a:cs typeface="Arial" charset="0"/>
              </a:rPr>
              <a:t>Fundamental</a:t>
            </a:r>
          </a:p>
          <a:p>
            <a:pPr marL="742950" lvl="1" indent="-285750">
              <a:spcBef>
                <a:spcPct val="20000"/>
              </a:spcBef>
              <a:buFontTx/>
              <a:buChar char="–"/>
              <a:defRPr/>
            </a:pPr>
            <a:r>
              <a:rPr lang="en-US" i="1" dirty="0" smtClean="0">
                <a:latin typeface="+mn-lt"/>
                <a:ea typeface="+mn-ea"/>
                <a:cs typeface="Arial" charset="0"/>
              </a:rPr>
              <a:t>Harmonics</a:t>
            </a:r>
            <a:endParaRPr lang="en-US" i="1" dirty="0">
              <a:latin typeface="+mn-lt"/>
              <a:ea typeface="+mn-ea"/>
              <a:cs typeface="Arial" charset="0"/>
            </a:endParaRPr>
          </a:p>
          <a:p>
            <a:pPr marL="342900" indent="-342900">
              <a:spcBef>
                <a:spcPct val="20000"/>
              </a:spcBef>
              <a:buFontTx/>
              <a:buChar char="•"/>
              <a:defRPr/>
            </a:pPr>
            <a:endParaRPr lang="en-US" sz="2800" dirty="0">
              <a:latin typeface="Times New Roman" charset="0"/>
              <a:ea typeface="+mn-ea"/>
            </a:endParaRPr>
          </a:p>
        </p:txBody>
      </p:sp>
      <p:sp>
        <p:nvSpPr>
          <p:cNvPr id="5" name="Footer Placeholder 4"/>
          <p:cNvSpPr>
            <a:spLocks noGrp="1"/>
          </p:cNvSpPr>
          <p:nvPr>
            <p:ph type="ftr" sz="quarter" idx="10"/>
          </p:nvPr>
        </p:nvSpPr>
        <p:spPr/>
        <p:txBody>
          <a:bodyPr/>
          <a:lstStyle/>
          <a:p>
            <a:r>
              <a:rPr lang="en-US" dirty="0" smtClean="0"/>
              <a:t>2014 Technician License Course</a:t>
            </a:r>
            <a:endParaRPr lang="en-US" dirty="0"/>
          </a:p>
        </p:txBody>
      </p:sp>
      <p:sp>
        <p:nvSpPr>
          <p:cNvPr id="7" name="Rectangle 6"/>
          <p:cNvSpPr/>
          <p:nvPr/>
        </p:nvSpPr>
        <p:spPr>
          <a:xfrm>
            <a:off x="4538330" y="1814623"/>
            <a:ext cx="38862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RLM3_02-01.png"/>
          <p:cNvPicPr>
            <a:picLocks noChangeAspect="1"/>
          </p:cNvPicPr>
          <p:nvPr/>
        </p:nvPicPr>
        <p:blipFill>
          <a:blip r:embed="rId3" cstate="print"/>
          <a:stretch>
            <a:fillRect/>
          </a:stretch>
        </p:blipFill>
        <p:spPr>
          <a:xfrm>
            <a:off x="4805921" y="1956349"/>
            <a:ext cx="3359884" cy="40530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Wavelength in meters equals frequency in hertz multiplied by 300</a:t>
            </a:r>
          </a:p>
          <a:p>
            <a:r>
              <a:rPr lang="en-US" smtClean="0"/>
              <a:t>B. Wavelength in meters equals frequency in hertz divided by 300</a:t>
            </a:r>
          </a:p>
          <a:p>
            <a:r>
              <a:rPr lang="en-US" smtClean="0"/>
              <a:t>C. Wavelength in meters equals frequency in megahertz divided by 300</a:t>
            </a:r>
          </a:p>
          <a:p>
            <a:r>
              <a:rPr lang="en-US" smtClean="0"/>
              <a:t>D. Wavelength in meters equals 300 divided by frequency in megahertz</a:t>
            </a:r>
          </a:p>
          <a:p>
            <a:pPr lvl="1"/>
            <a:r>
              <a:rPr lang="en-US" smtClean="0"/>
              <a:t> T3B06 HRLM (2-6)</a:t>
            </a:r>
          </a:p>
        </p:txBody>
      </p:sp>
      <p:sp>
        <p:nvSpPr>
          <p:cNvPr id="634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formula for converting frequency to approximate wavelength in meters?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Wavelength in meters equals frequency in hertz multiplied by 300</a:t>
            </a:r>
          </a:p>
          <a:p>
            <a:r>
              <a:rPr lang="en-US" smtClean="0"/>
              <a:t>B. Wavelength in meters equals frequency in hertz divided by 300</a:t>
            </a:r>
          </a:p>
          <a:p>
            <a:r>
              <a:rPr lang="en-US" smtClean="0"/>
              <a:t>C. Wavelength in meters equals frequency in megahertz divided by 300</a:t>
            </a:r>
          </a:p>
          <a:p>
            <a:r>
              <a:rPr lang="en-US" b="1" smtClean="0"/>
              <a:t>D. Wavelength in meters equals 300 divided by frequency in megahertz</a:t>
            </a:r>
          </a:p>
          <a:p>
            <a:pPr lvl="1"/>
            <a:r>
              <a:rPr lang="en-US" smtClean="0"/>
              <a:t> T3B06 HRLM (2-6)</a:t>
            </a:r>
          </a:p>
        </p:txBody>
      </p:sp>
      <p:sp>
        <p:nvSpPr>
          <p:cNvPr id="645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formula for converting frequency to approximate wavelength in meters?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approximate wavelength</a:t>
            </a:r>
          </a:p>
          <a:p>
            <a:r>
              <a:rPr lang="en-US" smtClean="0"/>
              <a:t>B. The magnetic intensity of waves</a:t>
            </a:r>
          </a:p>
          <a:p>
            <a:r>
              <a:rPr lang="en-US" smtClean="0"/>
              <a:t>C. The time it takes for waves to travel one mile</a:t>
            </a:r>
          </a:p>
          <a:p>
            <a:r>
              <a:rPr lang="en-US" smtClean="0"/>
              <a:t>D. The voltage standing wave ratio of waves</a:t>
            </a:r>
          </a:p>
          <a:p>
            <a:pPr lvl="1"/>
            <a:r>
              <a:rPr lang="en-US" smtClean="0"/>
              <a:t> T3B07 HRLM (2-5)</a:t>
            </a:r>
          </a:p>
        </p:txBody>
      </p:sp>
      <p:sp>
        <p:nvSpPr>
          <p:cNvPr id="655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property of radio waves is often used to identify the different frequency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The approximate wavelength</a:t>
            </a:r>
          </a:p>
          <a:p>
            <a:r>
              <a:rPr lang="en-US" smtClean="0"/>
              <a:t>B. The magnetic intensity of waves</a:t>
            </a:r>
          </a:p>
          <a:p>
            <a:r>
              <a:rPr lang="en-US" smtClean="0"/>
              <a:t>C. The time it takes for waves to travel one mile</a:t>
            </a:r>
          </a:p>
          <a:p>
            <a:r>
              <a:rPr lang="en-US" smtClean="0"/>
              <a:t>D. The voltage standing wave ratio of waves</a:t>
            </a:r>
          </a:p>
          <a:p>
            <a:pPr lvl="1"/>
            <a:r>
              <a:rPr lang="en-US" smtClean="0"/>
              <a:t> T3B07 HRLM (2-5)</a:t>
            </a:r>
          </a:p>
        </p:txBody>
      </p:sp>
      <p:sp>
        <p:nvSpPr>
          <p:cNvPr id="665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property of radio waves is often used to identify the different frequency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30 to 300 kHz</a:t>
            </a:r>
          </a:p>
          <a:p>
            <a:r>
              <a:rPr lang="en-US" smtClean="0"/>
              <a:t>B. 30 to 300 MHz</a:t>
            </a:r>
          </a:p>
          <a:p>
            <a:r>
              <a:rPr lang="en-US" smtClean="0"/>
              <a:t>C. 300 to 3000 kHz</a:t>
            </a:r>
          </a:p>
          <a:p>
            <a:r>
              <a:rPr lang="en-US" smtClean="0"/>
              <a:t>D. 300 to 3000 MHz</a:t>
            </a:r>
          </a:p>
          <a:p>
            <a:pPr lvl="1"/>
            <a:r>
              <a:rPr lang="en-US" smtClean="0"/>
              <a:t> T3B08 HRLM (2-3)</a:t>
            </a:r>
          </a:p>
        </p:txBody>
      </p:sp>
      <p:sp>
        <p:nvSpPr>
          <p:cNvPr id="675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are the frequency limits of the VHF spectrum?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30 to 300 kHz</a:t>
            </a:r>
          </a:p>
          <a:p>
            <a:r>
              <a:rPr lang="en-US" b="1" smtClean="0"/>
              <a:t>B. 30 to 300 MHz</a:t>
            </a:r>
          </a:p>
          <a:p>
            <a:r>
              <a:rPr lang="en-US" smtClean="0"/>
              <a:t>C. 300 to 3000 kHz</a:t>
            </a:r>
          </a:p>
          <a:p>
            <a:r>
              <a:rPr lang="en-US" smtClean="0"/>
              <a:t>D. 300 to 3000 MHz</a:t>
            </a:r>
          </a:p>
          <a:p>
            <a:pPr lvl="1"/>
            <a:r>
              <a:rPr lang="en-US" smtClean="0"/>
              <a:t> T3B08 HRLM (2-3)</a:t>
            </a:r>
          </a:p>
        </p:txBody>
      </p:sp>
      <p:sp>
        <p:nvSpPr>
          <p:cNvPr id="686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are the frequency limits of the VHF spectrum?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30 to 300 kHz</a:t>
            </a:r>
          </a:p>
          <a:p>
            <a:r>
              <a:rPr lang="en-US" smtClean="0"/>
              <a:t>B. 30 to 300 MHz</a:t>
            </a:r>
          </a:p>
          <a:p>
            <a:r>
              <a:rPr lang="en-US" smtClean="0"/>
              <a:t>C. 300 to 3000 kHz</a:t>
            </a:r>
          </a:p>
          <a:p>
            <a:r>
              <a:rPr lang="en-US" smtClean="0"/>
              <a:t>D. 300 to 3000 MHz</a:t>
            </a:r>
          </a:p>
          <a:p>
            <a:pPr lvl="1"/>
            <a:r>
              <a:rPr lang="en-US" smtClean="0"/>
              <a:t> T3B09 HRLM (2-3)</a:t>
            </a:r>
          </a:p>
        </p:txBody>
      </p:sp>
      <p:sp>
        <p:nvSpPr>
          <p:cNvPr id="696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are the frequency limits of the UHF spectrum?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30 to 300 kHz</a:t>
            </a:r>
          </a:p>
          <a:p>
            <a:r>
              <a:rPr lang="en-US" smtClean="0"/>
              <a:t>B. 30 to 300 MHz</a:t>
            </a:r>
          </a:p>
          <a:p>
            <a:r>
              <a:rPr lang="en-US" smtClean="0"/>
              <a:t>C. 300 to 3000 kHz</a:t>
            </a:r>
          </a:p>
          <a:p>
            <a:r>
              <a:rPr lang="en-US" b="1" smtClean="0"/>
              <a:t>D. 300 to 3000 MHz</a:t>
            </a:r>
          </a:p>
          <a:p>
            <a:pPr lvl="1"/>
            <a:r>
              <a:rPr lang="en-US" smtClean="0"/>
              <a:t> T3B09 HRLM (2-3)</a:t>
            </a:r>
          </a:p>
        </p:txBody>
      </p:sp>
      <p:sp>
        <p:nvSpPr>
          <p:cNvPr id="706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are the frequency limits of the UHF spectrum?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Placeholder 2"/>
          <p:cNvSpPr>
            <a:spLocks noGrp="1"/>
          </p:cNvSpPr>
          <p:nvPr>
            <p:ph type="body" idx="1"/>
          </p:nvPr>
        </p:nvSpPr>
        <p:spPr bwMode="auto">
          <a:xfrm>
            <a:off x="457200" y="1524000"/>
            <a:ext cx="8229600" cy="46021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300 to 3000 MHz</a:t>
            </a:r>
          </a:p>
          <a:p>
            <a:r>
              <a:rPr lang="en-US" smtClean="0"/>
              <a:t>B. 30 to 300 MHz</a:t>
            </a:r>
          </a:p>
          <a:p>
            <a:r>
              <a:rPr lang="en-US" smtClean="0"/>
              <a:t>C. 3 to 30 MHz</a:t>
            </a:r>
          </a:p>
          <a:p>
            <a:r>
              <a:rPr lang="en-US" smtClean="0"/>
              <a:t>D. 300 to 3000 kHz</a:t>
            </a:r>
          </a:p>
          <a:p>
            <a:pPr lvl="1"/>
            <a:r>
              <a:rPr lang="en-US" smtClean="0"/>
              <a:t> T3B10 HRLM (2-3)</a:t>
            </a:r>
          </a:p>
        </p:txBody>
      </p:sp>
      <p:sp>
        <p:nvSpPr>
          <p:cNvPr id="716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frequency range is referred to as HF?</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Placeholder 2"/>
          <p:cNvSpPr>
            <a:spLocks noGrp="1"/>
          </p:cNvSpPr>
          <p:nvPr>
            <p:ph type="body" idx="1"/>
          </p:nvPr>
        </p:nvSpPr>
        <p:spPr bwMode="auto">
          <a:xfrm>
            <a:off x="457200" y="1524000"/>
            <a:ext cx="8229600" cy="46021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300 to 3000 MHz</a:t>
            </a:r>
          </a:p>
          <a:p>
            <a:r>
              <a:rPr lang="en-US" smtClean="0"/>
              <a:t>B. 30 to 300 MHz</a:t>
            </a:r>
          </a:p>
          <a:p>
            <a:r>
              <a:rPr lang="en-US" b="1" smtClean="0"/>
              <a:t>C. 3 to 30 MHz</a:t>
            </a:r>
          </a:p>
          <a:p>
            <a:r>
              <a:rPr lang="en-US" smtClean="0"/>
              <a:t>D. 300 to 3000 kHz</a:t>
            </a:r>
          </a:p>
          <a:p>
            <a:pPr lvl="1"/>
            <a:r>
              <a:rPr lang="en-US" smtClean="0"/>
              <a:t> T3B10 HRLM (2-3)</a:t>
            </a:r>
          </a:p>
        </p:txBody>
      </p:sp>
      <p:sp>
        <p:nvSpPr>
          <p:cNvPr id="727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frequency range is referred to as HF?</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533400" y="609600"/>
            <a:ext cx="8077200" cy="1143000"/>
          </a:xfrm>
          <a:prstGeom prst="rect">
            <a:avLst/>
          </a:prstGeom>
          <a:noFill/>
          <a:ln w="9525">
            <a:noFill/>
            <a:miter lim="800000"/>
            <a:headEnd/>
            <a:tailEnd/>
          </a:ln>
        </p:spPr>
        <p:txBody>
          <a:bodyPr anchor="ctr"/>
          <a:lstStyle/>
          <a:p>
            <a:pPr algn="ctr">
              <a:defRPr/>
            </a:pPr>
            <a:r>
              <a:rPr lang="en-US" sz="4400" dirty="0" smtClean="0">
                <a:latin typeface="+mj-lt"/>
                <a:ea typeface="+mn-ea"/>
                <a:cs typeface="Arial" charset="0"/>
              </a:rPr>
              <a:t>Electromagnetic Waves</a:t>
            </a:r>
            <a:endParaRPr lang="en-US" sz="4400" dirty="0">
              <a:latin typeface="+mj-lt"/>
              <a:ea typeface="+mn-ea"/>
              <a:cs typeface="Arial" charset="0"/>
            </a:endParaRPr>
          </a:p>
        </p:txBody>
      </p:sp>
      <p:sp>
        <p:nvSpPr>
          <p:cNvPr id="8195" name="Rectangle 8"/>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defRPr/>
            </a:pPr>
            <a:r>
              <a:rPr lang="en-US" sz="3200" i="1" dirty="0" smtClean="0">
                <a:latin typeface="+mn-lt"/>
                <a:ea typeface="+mn-ea"/>
                <a:cs typeface="Arial" charset="0"/>
              </a:rPr>
              <a:t>Electromagnetic waves </a:t>
            </a:r>
            <a:r>
              <a:rPr lang="en-US" sz="3200" dirty="0" smtClean="0">
                <a:latin typeface="+mn-lt"/>
                <a:ea typeface="+mn-ea"/>
                <a:cs typeface="Arial" charset="0"/>
              </a:rPr>
              <a:t>are made up of electric and magnetic energy (</a:t>
            </a:r>
            <a:r>
              <a:rPr lang="en-US" sz="3200" i="1" dirty="0" smtClean="0">
                <a:latin typeface="+mn-lt"/>
                <a:ea typeface="+mn-ea"/>
                <a:cs typeface="Arial" charset="0"/>
              </a:rPr>
              <a:t>fields</a:t>
            </a:r>
            <a:r>
              <a:rPr lang="en-US" sz="3200" dirty="0" smtClean="0">
                <a:latin typeface="+mn-lt"/>
                <a:ea typeface="+mn-ea"/>
                <a:cs typeface="Arial" charset="0"/>
              </a:rPr>
              <a:t>).</a:t>
            </a:r>
          </a:p>
          <a:p>
            <a:pPr marL="342900" indent="-342900">
              <a:spcBef>
                <a:spcPct val="20000"/>
              </a:spcBef>
              <a:buFontTx/>
              <a:buChar char="•"/>
              <a:defRPr/>
            </a:pPr>
            <a:r>
              <a:rPr lang="en-US" sz="3200" dirty="0" smtClean="0">
                <a:latin typeface="+mn-lt"/>
                <a:ea typeface="+mn-ea"/>
                <a:cs typeface="Arial" charset="0"/>
              </a:rPr>
              <a:t>The electric and magnetic fields vary in the pattern of a sine wave. </a:t>
            </a:r>
          </a:p>
          <a:p>
            <a:pPr marL="342900" indent="-342900">
              <a:spcBef>
                <a:spcPct val="20000"/>
              </a:spcBef>
              <a:buFontTx/>
              <a:buChar char="•"/>
              <a:defRPr/>
            </a:pPr>
            <a:r>
              <a:rPr lang="en-US" sz="3200" dirty="0" smtClean="0">
                <a:latin typeface="+mn-lt"/>
                <a:ea typeface="+mn-ea"/>
                <a:cs typeface="Arial" charset="0"/>
              </a:rPr>
              <a:t>Electromagnetic waves travel at the speed of light.</a:t>
            </a:r>
            <a:endParaRPr lang="en-US" sz="3200" dirty="0">
              <a:latin typeface="+mn-lt"/>
              <a:ea typeface="+mn-ea"/>
              <a:cs typeface="Arial"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nl-NL" smtClean="0"/>
              <a:t>A. 3000 kilometers per second</a:t>
            </a:r>
          </a:p>
          <a:p>
            <a:r>
              <a:rPr lang="nl-NL" smtClean="0"/>
              <a:t>B. 300,000,000 meters per second</a:t>
            </a:r>
          </a:p>
          <a:p>
            <a:r>
              <a:rPr lang="en-US" smtClean="0"/>
              <a:t>C. 300,000 miles per hour</a:t>
            </a:r>
          </a:p>
          <a:p>
            <a:r>
              <a:rPr lang="en-US" smtClean="0"/>
              <a:t>D. 186,000 miles per hour</a:t>
            </a:r>
          </a:p>
          <a:p>
            <a:pPr lvl="1"/>
            <a:r>
              <a:rPr lang="en-US" smtClean="0"/>
              <a:t> T3B11 HRLM (2-5)</a:t>
            </a:r>
          </a:p>
        </p:txBody>
      </p:sp>
      <p:sp>
        <p:nvSpPr>
          <p:cNvPr id="737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approximate velocity of a radio wave as it travels through free space?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nl-NL" smtClean="0"/>
              <a:t>A. 3000 kilometers per second</a:t>
            </a:r>
          </a:p>
          <a:p>
            <a:r>
              <a:rPr lang="nl-NL" b="1" smtClean="0"/>
              <a:t>B. 300,000,000 meters per second</a:t>
            </a:r>
          </a:p>
          <a:p>
            <a:r>
              <a:rPr lang="en-US" smtClean="0"/>
              <a:t>C. 300,000 miles per hour</a:t>
            </a:r>
          </a:p>
          <a:p>
            <a:r>
              <a:rPr lang="en-US" smtClean="0"/>
              <a:t>D. 186,000 miles per hour</a:t>
            </a:r>
          </a:p>
          <a:p>
            <a:pPr lvl="1"/>
            <a:r>
              <a:rPr lang="en-US" smtClean="0"/>
              <a:t> T3B11 HRLM (2-5)</a:t>
            </a:r>
          </a:p>
        </p:txBody>
      </p:sp>
      <p:sp>
        <p:nvSpPr>
          <p:cNvPr id="747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approximate velocity of a radio wave as it travels through free space?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Hertz</a:t>
            </a:r>
          </a:p>
          <a:p>
            <a:r>
              <a:rPr lang="en-US" smtClean="0"/>
              <a:t>B. Henry</a:t>
            </a:r>
          </a:p>
          <a:p>
            <a:r>
              <a:rPr lang="en-US" smtClean="0"/>
              <a:t>C. Farad</a:t>
            </a:r>
          </a:p>
          <a:p>
            <a:r>
              <a:rPr lang="en-US" smtClean="0"/>
              <a:t>D. Tesla</a:t>
            </a:r>
          </a:p>
          <a:p>
            <a:pPr lvl="1"/>
            <a:r>
              <a:rPr lang="en-US" smtClean="0"/>
              <a:t> T5C05 HRLM (2-3)</a:t>
            </a:r>
          </a:p>
        </p:txBody>
      </p:sp>
      <p:sp>
        <p:nvSpPr>
          <p:cNvPr id="757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unit of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Hertz</a:t>
            </a:r>
          </a:p>
          <a:p>
            <a:r>
              <a:rPr lang="en-US" smtClean="0"/>
              <a:t>B. Henry</a:t>
            </a:r>
          </a:p>
          <a:p>
            <a:r>
              <a:rPr lang="en-US" smtClean="0"/>
              <a:t>C. Farad</a:t>
            </a:r>
          </a:p>
          <a:p>
            <a:r>
              <a:rPr lang="en-US" smtClean="0"/>
              <a:t>D. Tesla</a:t>
            </a:r>
          </a:p>
          <a:p>
            <a:pPr lvl="1"/>
            <a:r>
              <a:rPr lang="en-US" smtClean="0"/>
              <a:t> T5C05 HRLM (2-3)</a:t>
            </a:r>
          </a:p>
        </p:txBody>
      </p:sp>
      <p:sp>
        <p:nvSpPr>
          <p:cNvPr id="768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unit of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Radio frequency signals of all types</a:t>
            </a:r>
          </a:p>
          <a:p>
            <a:r>
              <a:rPr lang="en-US" smtClean="0"/>
              <a:t>B. The resonant frequency of a tuned circuit</a:t>
            </a:r>
          </a:p>
          <a:p>
            <a:r>
              <a:rPr lang="en-US" smtClean="0"/>
              <a:t>C. The real frequency transmitted as opposed to the apparent frequency</a:t>
            </a:r>
          </a:p>
          <a:p>
            <a:r>
              <a:rPr lang="en-US" smtClean="0"/>
              <a:t>D. Reflective force in antenna transmission lines </a:t>
            </a:r>
          </a:p>
          <a:p>
            <a:pPr lvl="1"/>
            <a:r>
              <a:rPr lang="en-US" smtClean="0"/>
              <a:t> T5C06 HRLM (2-3)</a:t>
            </a:r>
          </a:p>
        </p:txBody>
      </p:sp>
      <p:sp>
        <p:nvSpPr>
          <p:cNvPr id="778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does the abbreviation </a:t>
            </a:r>
            <a:r>
              <a:rPr lang="en-US" altLang="en-US" dirty="0" smtClean="0">
                <a:solidFill>
                  <a:srgbClr val="000000"/>
                </a:solidFill>
              </a:rPr>
              <a:t>“</a:t>
            </a:r>
            <a:r>
              <a:rPr lang="en-US" dirty="0" smtClean="0">
                <a:solidFill>
                  <a:srgbClr val="000000"/>
                </a:solidFill>
              </a:rPr>
              <a:t>RF</a:t>
            </a:r>
            <a:r>
              <a:rPr lang="en-US" altLang="en-US" dirty="0" smtClean="0">
                <a:solidFill>
                  <a:srgbClr val="000000"/>
                </a:solidFill>
              </a:rPr>
              <a:t>”</a:t>
            </a:r>
            <a:r>
              <a:rPr lang="en-US" dirty="0" smtClean="0">
                <a:solidFill>
                  <a:srgbClr val="000000"/>
                </a:solidFill>
              </a:rPr>
              <a:t> refer to?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Radio frequency signals of all types</a:t>
            </a:r>
          </a:p>
          <a:p>
            <a:r>
              <a:rPr lang="en-US" smtClean="0"/>
              <a:t>B. The resonant frequency of a tuned circuit</a:t>
            </a:r>
          </a:p>
          <a:p>
            <a:r>
              <a:rPr lang="en-US" smtClean="0"/>
              <a:t>C. The real frequency transmitted as opposed to the apparent frequency</a:t>
            </a:r>
          </a:p>
          <a:p>
            <a:r>
              <a:rPr lang="en-US" smtClean="0"/>
              <a:t>D. Reflective force in antenna transmission lines </a:t>
            </a:r>
          </a:p>
          <a:p>
            <a:pPr lvl="1"/>
            <a:r>
              <a:rPr lang="en-US" smtClean="0"/>
              <a:t> T5C06 HRLM (2-3)</a:t>
            </a:r>
          </a:p>
        </p:txBody>
      </p:sp>
      <p:sp>
        <p:nvSpPr>
          <p:cNvPr id="788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abbreviation </a:t>
            </a:r>
            <a:r>
              <a:rPr lang="en-US" altLang="en-US" smtClean="0">
                <a:solidFill>
                  <a:srgbClr val="000000"/>
                </a:solidFill>
              </a:rPr>
              <a:t>“</a:t>
            </a:r>
            <a:r>
              <a:rPr lang="en-US" smtClean="0">
                <a:solidFill>
                  <a:srgbClr val="000000"/>
                </a:solidFill>
              </a:rPr>
              <a:t>RF</a:t>
            </a:r>
            <a:r>
              <a:rPr lang="en-US" altLang="en-US" smtClean="0">
                <a:solidFill>
                  <a:srgbClr val="000000"/>
                </a:solidFill>
              </a:rPr>
              <a:t>”</a:t>
            </a:r>
            <a:r>
              <a:rPr lang="en-US" smtClean="0">
                <a:solidFill>
                  <a:srgbClr val="000000"/>
                </a:solidFill>
              </a:rPr>
              <a:t> refer to?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000" dirty="0" smtClean="0">
                <a:latin typeface="+mj-lt"/>
                <a:ea typeface="+mn-ea"/>
                <a:cs typeface="Arial" charset="0"/>
              </a:rPr>
              <a:t>Electromagnetic Energy </a:t>
            </a:r>
          </a:p>
          <a:p>
            <a:pPr algn="ctr">
              <a:defRPr/>
            </a:pPr>
            <a:r>
              <a:rPr lang="en-US" sz="4000" dirty="0" smtClean="0">
                <a:latin typeface="+mj-lt"/>
                <a:ea typeface="+mn-ea"/>
                <a:cs typeface="Arial" charset="0"/>
              </a:rPr>
              <a:t>A Demonstration</a:t>
            </a:r>
            <a:endParaRPr lang="en-US" sz="4000" dirty="0">
              <a:latin typeface="+mj-lt"/>
              <a:ea typeface="+mn-ea"/>
              <a:cs typeface="Arial" charset="0"/>
            </a:endParaRPr>
          </a:p>
        </p:txBody>
      </p:sp>
      <p:sp>
        <p:nvSpPr>
          <p:cNvPr id="10243"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defRPr/>
            </a:pPr>
            <a:r>
              <a:rPr lang="en-US" sz="3200" dirty="0">
                <a:latin typeface="+mn-lt"/>
                <a:ea typeface="+mn-ea"/>
                <a:cs typeface="Arial" charset="0"/>
              </a:rPr>
              <a:t>What happens when you drop a magnet through a </a:t>
            </a:r>
            <a:r>
              <a:rPr lang="en-US" sz="3200" dirty="0" smtClean="0">
                <a:latin typeface="+mn-lt"/>
                <a:ea typeface="+mn-ea"/>
                <a:cs typeface="Arial" charset="0"/>
              </a:rPr>
              <a:t>pipe made of </a:t>
            </a:r>
            <a:r>
              <a:rPr lang="en-US" sz="3200" dirty="0" smtClean="0">
                <a:cs typeface="Arial" charset="0"/>
              </a:rPr>
              <a:t>non-magnetic conductive material, such as copper</a:t>
            </a:r>
            <a:r>
              <a:rPr lang="en-US" sz="3200" dirty="0" smtClean="0">
                <a:latin typeface="+mn-lt"/>
                <a:ea typeface="+mn-ea"/>
                <a:cs typeface="Arial" charset="0"/>
              </a:rPr>
              <a:t>?</a:t>
            </a:r>
            <a:endParaRPr lang="en-US" sz="3200" dirty="0">
              <a:latin typeface="+mn-lt"/>
              <a:ea typeface="+mn-ea"/>
              <a:cs typeface="Arial"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dirty="0" smtClean="0">
                <a:latin typeface="+mj-lt"/>
                <a:ea typeface="+mn-ea"/>
                <a:cs typeface="Arial" charset="0"/>
              </a:rPr>
              <a:t>Electromagnetic Waves</a:t>
            </a:r>
            <a:endParaRPr lang="en-US" sz="4400" dirty="0">
              <a:latin typeface="+mj-lt"/>
              <a:ea typeface="+mn-ea"/>
              <a:cs typeface="Arial" charset="0"/>
            </a:endParaRPr>
          </a:p>
        </p:txBody>
      </p:sp>
      <p:sp>
        <p:nvSpPr>
          <p:cNvPr id="11267"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457200" indent="-457200">
              <a:lnSpc>
                <a:spcPct val="90000"/>
              </a:lnSpc>
              <a:spcBef>
                <a:spcPct val="20000"/>
              </a:spcBef>
              <a:buFont typeface="Arial"/>
              <a:buChar char="•"/>
              <a:defRPr/>
            </a:pPr>
            <a:r>
              <a:rPr lang="en-US" sz="2800" dirty="0">
                <a:latin typeface="+mn-lt"/>
                <a:ea typeface="+mn-ea"/>
                <a:cs typeface="Arial" charset="0"/>
              </a:rPr>
              <a:t>You </a:t>
            </a:r>
            <a:r>
              <a:rPr lang="en-US" sz="2800" dirty="0" smtClean="0">
                <a:latin typeface="+mn-lt"/>
                <a:ea typeface="+mn-ea"/>
                <a:cs typeface="Arial" charset="0"/>
              </a:rPr>
              <a:t>observed electromagnetic energy being exchanged between the magnet and electrons in the pipe:</a:t>
            </a:r>
            <a:endParaRPr lang="en-US" sz="2800" dirty="0">
              <a:latin typeface="+mn-lt"/>
              <a:ea typeface="+mn-ea"/>
              <a:cs typeface="Arial" charset="0"/>
            </a:endParaRPr>
          </a:p>
          <a:p>
            <a:pPr marL="742950" lvl="1" indent="-285750">
              <a:lnSpc>
                <a:spcPct val="90000"/>
              </a:lnSpc>
              <a:spcBef>
                <a:spcPct val="20000"/>
              </a:spcBef>
              <a:buFontTx/>
              <a:buChar char="–"/>
              <a:defRPr/>
            </a:pPr>
            <a:r>
              <a:rPr lang="en-US" dirty="0" smtClean="0">
                <a:latin typeface="+mn-lt"/>
                <a:ea typeface="+mn-ea"/>
                <a:cs typeface="Arial" charset="0"/>
              </a:rPr>
              <a:t>The falling magnet creates a moving magnetic field, in turn causing electrons in the pipe to move.</a:t>
            </a:r>
          </a:p>
          <a:p>
            <a:pPr marL="742950" lvl="1" indent="-285750">
              <a:lnSpc>
                <a:spcPct val="90000"/>
              </a:lnSpc>
              <a:spcBef>
                <a:spcPct val="20000"/>
              </a:spcBef>
              <a:buFontTx/>
              <a:buChar char="–"/>
              <a:defRPr/>
            </a:pPr>
            <a:r>
              <a:rPr lang="en-US" dirty="0" smtClean="0">
                <a:latin typeface="+mn-lt"/>
                <a:ea typeface="+mn-ea"/>
                <a:cs typeface="Arial" charset="0"/>
              </a:rPr>
              <a:t>The moving electrons create a magnetic field that opposes the magnet’s motion.</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dirty="0" smtClean="0">
                <a:latin typeface="+mj-lt"/>
                <a:ea typeface="+mn-ea"/>
                <a:cs typeface="Arial" charset="0"/>
              </a:rPr>
              <a:t>Electromagnetic Waves</a:t>
            </a:r>
            <a:endParaRPr lang="en-US" sz="4400" dirty="0">
              <a:latin typeface="+mj-lt"/>
              <a:ea typeface="+mn-ea"/>
              <a:cs typeface="Arial" charset="0"/>
            </a:endParaRPr>
          </a:p>
        </p:txBody>
      </p:sp>
      <p:sp>
        <p:nvSpPr>
          <p:cNvPr id="11267"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457200" indent="-457200">
              <a:lnSpc>
                <a:spcPct val="90000"/>
              </a:lnSpc>
              <a:spcBef>
                <a:spcPct val="20000"/>
              </a:spcBef>
              <a:buFont typeface="Arial"/>
              <a:buChar char="•"/>
              <a:defRPr/>
            </a:pPr>
            <a:r>
              <a:rPr lang="en-US" sz="2800" dirty="0" smtClean="0">
                <a:latin typeface="+mn-lt"/>
                <a:ea typeface="+mn-ea"/>
                <a:cs typeface="Arial" charset="0"/>
              </a:rPr>
              <a:t>If the magnet was moved back and forth repeatedly, the varying electric and magnetic fields would create a sustained </a:t>
            </a:r>
            <a:r>
              <a:rPr lang="en-US" sz="2800" i="1" dirty="0" smtClean="0">
                <a:latin typeface="+mn-lt"/>
                <a:ea typeface="+mn-ea"/>
                <a:cs typeface="Arial" charset="0"/>
              </a:rPr>
              <a:t>electromagnetic wave</a:t>
            </a:r>
            <a:r>
              <a:rPr lang="en-US" sz="2800" dirty="0" smtClean="0">
                <a:latin typeface="+mn-lt"/>
                <a:ea typeface="+mn-ea"/>
                <a:cs typeface="Arial" charset="0"/>
              </a:rPr>
              <a:t> spreading into space like a water ripple.</a:t>
            </a:r>
          </a:p>
          <a:p>
            <a:pPr marL="457200" indent="-457200">
              <a:lnSpc>
                <a:spcPct val="90000"/>
              </a:lnSpc>
              <a:spcBef>
                <a:spcPct val="20000"/>
              </a:spcBef>
              <a:buFont typeface="Arial"/>
              <a:buChar char="•"/>
              <a:defRPr/>
            </a:pPr>
            <a:r>
              <a:rPr lang="en-US" sz="2800" dirty="0" smtClean="0">
                <a:latin typeface="+mn-lt"/>
                <a:ea typeface="+mn-ea"/>
                <a:cs typeface="Arial" charset="0"/>
              </a:rPr>
              <a:t>Moving electrons in an antenna take the place of the moving magnet.</a:t>
            </a:r>
          </a:p>
          <a:p>
            <a:pPr marL="457200" indent="-457200">
              <a:lnSpc>
                <a:spcPct val="90000"/>
              </a:lnSpc>
              <a:spcBef>
                <a:spcPct val="20000"/>
              </a:spcBef>
              <a:buFont typeface="Arial"/>
              <a:buChar char="•"/>
              <a:defRPr/>
            </a:pPr>
            <a:r>
              <a:rPr lang="en-US" sz="2800" dirty="0" smtClean="0">
                <a:cs typeface="Arial" charset="0"/>
              </a:rPr>
              <a:t>A signal from a transmitter can make the electrons in an antenna move, transferring energy from the signal to electromagnetic waves.</a:t>
            </a:r>
          </a:p>
          <a:p>
            <a:pPr marL="457200" indent="-457200">
              <a:lnSpc>
                <a:spcPct val="90000"/>
              </a:lnSpc>
              <a:spcBef>
                <a:spcPct val="20000"/>
              </a:spcBef>
              <a:defRPr/>
            </a:pPr>
            <a:endParaRPr lang="en-US" sz="2800" dirty="0" smtClean="0">
              <a:latin typeface="+mn-lt"/>
              <a:ea typeface="+mn-ea"/>
              <a:cs typeface="Arial"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dirty="0" smtClean="0">
                <a:latin typeface="+mj-lt"/>
                <a:ea typeface="+mn-ea"/>
                <a:cs typeface="Arial" charset="0"/>
              </a:rPr>
              <a:t>Electromagnetic Waves</a:t>
            </a:r>
            <a:endParaRPr lang="en-US" sz="4400" dirty="0">
              <a:latin typeface="+mj-lt"/>
              <a:ea typeface="+mn-ea"/>
              <a:cs typeface="Arial" charset="0"/>
            </a:endParaRPr>
          </a:p>
        </p:txBody>
      </p:sp>
      <p:sp>
        <p:nvSpPr>
          <p:cNvPr id="11267"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457200" indent="-457200">
              <a:lnSpc>
                <a:spcPct val="90000"/>
              </a:lnSpc>
              <a:spcBef>
                <a:spcPct val="20000"/>
              </a:spcBef>
              <a:buFont typeface="Arial"/>
              <a:buChar char="•"/>
              <a:defRPr/>
            </a:pPr>
            <a:r>
              <a:rPr lang="en-US" sz="3200" dirty="0" smtClean="0">
                <a:latin typeface="+mn-lt"/>
                <a:ea typeface="+mn-ea"/>
                <a:cs typeface="Arial" charset="0"/>
              </a:rPr>
              <a:t>The same process works “backward,” too!</a:t>
            </a:r>
          </a:p>
          <a:p>
            <a:pPr marL="457200" indent="-457200">
              <a:lnSpc>
                <a:spcPct val="90000"/>
              </a:lnSpc>
              <a:spcBef>
                <a:spcPct val="20000"/>
              </a:spcBef>
              <a:buFont typeface="Arial"/>
              <a:buChar char="•"/>
              <a:defRPr/>
            </a:pPr>
            <a:r>
              <a:rPr lang="en-US" sz="3200" dirty="0" smtClean="0">
                <a:cs typeface="Arial" charset="0"/>
              </a:rPr>
              <a:t>Electromagnetic waves encountering an antenna make its electrons move in sync with the wave.</a:t>
            </a:r>
          </a:p>
          <a:p>
            <a:pPr marL="457200" indent="-457200">
              <a:lnSpc>
                <a:spcPct val="90000"/>
              </a:lnSpc>
              <a:spcBef>
                <a:spcPct val="20000"/>
              </a:spcBef>
              <a:buFont typeface="Arial"/>
              <a:buChar char="•"/>
              <a:defRPr/>
            </a:pPr>
            <a:r>
              <a:rPr lang="en-US" sz="3200" dirty="0" smtClean="0">
                <a:cs typeface="Arial" charset="0"/>
              </a:rPr>
              <a:t>Electromagnetic energy is transferred from the wave to the electrons. </a:t>
            </a:r>
          </a:p>
          <a:p>
            <a:pPr marL="457200" indent="-457200">
              <a:lnSpc>
                <a:spcPct val="90000"/>
              </a:lnSpc>
              <a:spcBef>
                <a:spcPct val="20000"/>
              </a:spcBef>
              <a:buFont typeface="Arial"/>
              <a:buChar char="•"/>
              <a:defRPr/>
            </a:pPr>
            <a:r>
              <a:rPr lang="en-US" sz="3200" dirty="0" smtClean="0">
                <a:cs typeface="Arial" charset="0"/>
              </a:rPr>
              <a:t>The moving electrons create a signal that can be detected by a receiver.</a:t>
            </a:r>
          </a:p>
          <a:p>
            <a:pPr marL="457200" indent="-457200">
              <a:lnSpc>
                <a:spcPct val="90000"/>
              </a:lnSpc>
              <a:spcBef>
                <a:spcPct val="20000"/>
              </a:spcBef>
              <a:buFont typeface="Arial"/>
              <a:buChar char="•"/>
              <a:defRPr/>
            </a:pPr>
            <a:endParaRPr lang="en-US" sz="2800" dirty="0" smtClean="0">
              <a:latin typeface="+mn-lt"/>
              <a:ea typeface="+mn-ea"/>
              <a:cs typeface="Arial" charset="0"/>
            </a:endParaRPr>
          </a:p>
          <a:p>
            <a:pPr marL="457200" indent="-457200">
              <a:lnSpc>
                <a:spcPct val="90000"/>
              </a:lnSpc>
              <a:spcBef>
                <a:spcPct val="20000"/>
              </a:spcBef>
              <a:buFont typeface="Arial"/>
              <a:buChar char="•"/>
              <a:defRPr/>
            </a:pPr>
            <a:endParaRPr lang="en-US" sz="2800" dirty="0">
              <a:latin typeface="+mn-lt"/>
              <a:ea typeface="+mn-ea"/>
              <a:cs typeface="Arial"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dirty="0" smtClean="0">
                <a:latin typeface="+mj-lt"/>
                <a:ea typeface="+mn-ea"/>
                <a:cs typeface="Arial" charset="0"/>
              </a:rPr>
              <a:t>Electromagnetic Spectrum</a:t>
            </a:r>
            <a:endParaRPr lang="en-US" sz="4400" dirty="0">
              <a:latin typeface="+mj-lt"/>
              <a:ea typeface="+mn-ea"/>
              <a:cs typeface="Arial" charset="0"/>
            </a:endParaRPr>
          </a:p>
        </p:txBody>
      </p:sp>
      <p:sp>
        <p:nvSpPr>
          <p:cNvPr id="13315"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defRPr/>
            </a:pPr>
            <a:r>
              <a:rPr lang="en-US" sz="3200" dirty="0" smtClean="0">
                <a:latin typeface="+mn-lt"/>
                <a:ea typeface="+mn-ea"/>
                <a:cs typeface="Arial" charset="0"/>
              </a:rPr>
              <a:t>The electromagnetic </a:t>
            </a:r>
            <a:r>
              <a:rPr lang="en-US" sz="3200" i="1" dirty="0">
                <a:latin typeface="+mn-lt"/>
                <a:ea typeface="+mn-ea"/>
                <a:cs typeface="Arial" charset="0"/>
              </a:rPr>
              <a:t>spectrum</a:t>
            </a:r>
            <a:r>
              <a:rPr lang="en-US" sz="3200" dirty="0">
                <a:latin typeface="+mn-lt"/>
                <a:ea typeface="+mn-ea"/>
                <a:cs typeface="Arial" charset="0"/>
              </a:rPr>
              <a:t> is divided into </a:t>
            </a:r>
            <a:r>
              <a:rPr lang="en-US" sz="3200" dirty="0" smtClean="0">
                <a:latin typeface="+mn-lt"/>
                <a:ea typeface="+mn-ea"/>
                <a:cs typeface="Arial" charset="0"/>
              </a:rPr>
              <a:t>ranges of frequencies in which electromagnetic waves behave similarly.</a:t>
            </a:r>
            <a:endParaRPr lang="en-US" sz="3200" dirty="0">
              <a:latin typeface="+mn-lt"/>
              <a:ea typeface="+mn-ea"/>
              <a:cs typeface="Arial" charset="0"/>
            </a:endParaRPr>
          </a:p>
          <a:p>
            <a:pPr marL="342900" indent="-342900">
              <a:spcBef>
                <a:spcPct val="20000"/>
              </a:spcBef>
              <a:buFontTx/>
              <a:buChar char="•"/>
              <a:defRPr/>
            </a:pPr>
            <a:r>
              <a:rPr lang="en-US" sz="3200" dirty="0" smtClean="0">
                <a:latin typeface="+mn-lt"/>
                <a:ea typeface="+mn-ea"/>
                <a:cs typeface="Arial" charset="0"/>
              </a:rPr>
              <a:t>Each range or segment has a different name.</a:t>
            </a:r>
          </a:p>
          <a:p>
            <a:pPr marL="342900" indent="-342900">
              <a:spcBef>
                <a:spcPct val="20000"/>
              </a:spcBef>
              <a:buFontTx/>
              <a:buChar char="•"/>
              <a:defRPr/>
            </a:pPr>
            <a:r>
              <a:rPr lang="en-US" sz="3200" dirty="0" smtClean="0">
                <a:latin typeface="+mn-lt"/>
                <a:ea typeface="+mn-ea"/>
                <a:cs typeface="Arial" charset="0"/>
              </a:rPr>
              <a:t>Waves with a certain range of frequencies that can be used for communication are called </a:t>
            </a:r>
            <a:r>
              <a:rPr lang="en-US" sz="3200" i="1" dirty="0" smtClean="0">
                <a:latin typeface="+mn-lt"/>
                <a:ea typeface="+mn-ea"/>
                <a:cs typeface="Arial" charset="0"/>
              </a:rPr>
              <a:t>radio waves</a:t>
            </a:r>
            <a:r>
              <a:rPr lang="en-US" sz="3200" dirty="0" smtClean="0">
                <a:latin typeface="+mn-lt"/>
                <a:ea typeface="+mn-ea"/>
                <a:cs typeface="Arial" charset="0"/>
              </a:rPr>
              <a:t>.</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20726" y="1765005"/>
            <a:ext cx="7123814" cy="2179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dirty="0">
                <a:latin typeface="+mj-lt"/>
                <a:ea typeface="+mn-ea"/>
                <a:cs typeface="Arial" charset="0"/>
              </a:rPr>
              <a:t>Radio </a:t>
            </a:r>
            <a:r>
              <a:rPr lang="en-US" sz="4400" dirty="0" smtClean="0">
                <a:latin typeface="+mj-lt"/>
                <a:ea typeface="+mn-ea"/>
                <a:cs typeface="Arial" charset="0"/>
              </a:rPr>
              <a:t>Spectrum</a:t>
            </a:r>
            <a:endParaRPr lang="en-US" sz="4400" dirty="0">
              <a:latin typeface="+mj-lt"/>
              <a:ea typeface="+mn-ea"/>
              <a:cs typeface="Arial"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
        <p:nvSpPr>
          <p:cNvPr id="5" name="Rectangle 5"/>
          <p:cNvSpPr>
            <a:spLocks noChangeArrowheads="1"/>
          </p:cNvSpPr>
          <p:nvPr/>
        </p:nvSpPr>
        <p:spPr bwMode="auto">
          <a:xfrm>
            <a:off x="685800" y="4191000"/>
            <a:ext cx="7772400" cy="1905000"/>
          </a:xfrm>
          <a:prstGeom prst="rect">
            <a:avLst/>
          </a:prstGeom>
          <a:noFill/>
          <a:ln w="9525">
            <a:noFill/>
            <a:miter lim="800000"/>
            <a:headEnd/>
            <a:tailEnd/>
          </a:ln>
        </p:spPr>
        <p:txBody>
          <a:bodyPr/>
          <a:lstStyle/>
          <a:p>
            <a:pPr marL="342900" indent="-342900">
              <a:spcBef>
                <a:spcPct val="20000"/>
              </a:spcBef>
              <a:buFontTx/>
              <a:buChar char="•"/>
              <a:defRPr/>
            </a:pPr>
            <a:r>
              <a:rPr lang="en-US" sz="3200" dirty="0" smtClean="0">
                <a:latin typeface="+mn-lt"/>
                <a:ea typeface="+mn-ea"/>
                <a:cs typeface="Arial" charset="0"/>
              </a:rPr>
              <a:t>The part of the electromagnetic spectrum composed of radio waves is called the </a:t>
            </a:r>
            <a:r>
              <a:rPr lang="en-US" sz="3200" i="1" dirty="0" smtClean="0">
                <a:latin typeface="+mn-lt"/>
                <a:ea typeface="+mn-ea"/>
                <a:cs typeface="Arial" charset="0"/>
              </a:rPr>
              <a:t>radio frequency</a:t>
            </a:r>
            <a:r>
              <a:rPr lang="en-US" sz="3200" dirty="0" smtClean="0">
                <a:latin typeface="+mn-lt"/>
                <a:ea typeface="+mn-ea"/>
                <a:cs typeface="Arial" charset="0"/>
              </a:rPr>
              <a:t> or </a:t>
            </a:r>
            <a:r>
              <a:rPr lang="en-US" sz="3200" i="1" dirty="0" smtClean="0">
                <a:latin typeface="+mn-lt"/>
                <a:ea typeface="+mn-ea"/>
                <a:cs typeface="Arial" charset="0"/>
              </a:rPr>
              <a:t>RF</a:t>
            </a:r>
            <a:r>
              <a:rPr lang="en-US" sz="3200" dirty="0" smtClean="0">
                <a:latin typeface="+mn-lt"/>
                <a:ea typeface="+mn-ea"/>
                <a:cs typeface="Arial" charset="0"/>
              </a:rPr>
              <a:t> spectrum.</a:t>
            </a:r>
          </a:p>
        </p:txBody>
      </p:sp>
      <p:pic>
        <p:nvPicPr>
          <p:cNvPr id="6" name="Picture 5" descr="HRLM3_02-03.png"/>
          <p:cNvPicPr>
            <a:picLocks noChangeAspect="1"/>
          </p:cNvPicPr>
          <p:nvPr/>
        </p:nvPicPr>
        <p:blipFill>
          <a:blip r:embed="rId3" cstate="print"/>
          <a:stretch>
            <a:fillRect/>
          </a:stretch>
        </p:blipFill>
        <p:spPr>
          <a:xfrm>
            <a:off x="1069306" y="1828800"/>
            <a:ext cx="7005388" cy="2052084"/>
          </a:xfrm>
          <a:prstGeom prst="rect">
            <a:avLst/>
          </a:prstGeom>
        </p:spPr>
      </p:pic>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4105</TotalTime>
  <Words>2525</Words>
  <Application>Microsoft Macintosh PowerPoint</Application>
  <PresentationFormat>On-screen Show (4:3)</PresentationFormat>
  <Paragraphs>260</Paragraphs>
  <Slides>35</Slides>
  <Notes>13</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HORIZ NO SCREENED DIAMOND</vt:lpstr>
      <vt:lpstr>Placed JPEG Blend HORIZ GRAY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name for the distance a radio wave travels during one complete cycle?</vt:lpstr>
      <vt:lpstr>What is the name for the distance a radio wave travels during one complete cycle?</vt:lpstr>
      <vt:lpstr>How fast does a radio wave travel through free space?</vt:lpstr>
      <vt:lpstr>How fast does a radio wave travel through free space?</vt:lpstr>
      <vt:lpstr>How does the wavelength of a radio wave relate to its frequency?</vt:lpstr>
      <vt:lpstr>How does the wavelength of a radio wave relate to its frequency?</vt:lpstr>
      <vt:lpstr>What is the formula for converting frequency to approximate wavelength in meters?</vt:lpstr>
      <vt:lpstr>What is the formula for converting frequency to approximate wavelength in meters?</vt:lpstr>
      <vt:lpstr>What property of radio waves is often used to identify the different frequency bands?</vt:lpstr>
      <vt:lpstr>What property of radio waves is often used to identify the different frequency bands?</vt:lpstr>
      <vt:lpstr>What are the frequency limits of the VHF spectrum?</vt:lpstr>
      <vt:lpstr>What are the frequency limits of the VHF spectrum?</vt:lpstr>
      <vt:lpstr>What are the frequency limits of the UHF spectrum?</vt:lpstr>
      <vt:lpstr>What are the frequency limits of the UHF spectrum?</vt:lpstr>
      <vt:lpstr>What frequency range is referred to as HF?</vt:lpstr>
      <vt:lpstr>What frequency range is referred to as HF?</vt:lpstr>
      <vt:lpstr>What is the approximate velocity of a radio wave as it travels through free space?</vt:lpstr>
      <vt:lpstr>What is the approximate velocity of a radio wave as it travels through free space?</vt:lpstr>
      <vt:lpstr>What is the unit of frequency?</vt:lpstr>
      <vt:lpstr>What is the unit of frequency?</vt:lpstr>
      <vt:lpstr>What does the abbreviation “RF” refer to? </vt:lpstr>
      <vt:lpstr>What does the abbreviation “RF” refer to? </vt:lpstr>
    </vt:vector>
  </TitlesOfParts>
  <Company>ARRL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Edith Lennon</cp:lastModifiedBy>
  <cp:revision>155</cp:revision>
  <dcterms:created xsi:type="dcterms:W3CDTF">2005-07-28T14:19:34Z</dcterms:created>
  <dcterms:modified xsi:type="dcterms:W3CDTF">2014-05-29T17:45:22Z</dcterms:modified>
</cp:coreProperties>
</file>