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87"/>
  </p:notesMasterIdLst>
  <p:handoutMasterIdLst>
    <p:handoutMasterId r:id="rId88"/>
  </p:handoutMasterIdLst>
  <p:sldIdLst>
    <p:sldId id="256" r:id="rId3"/>
    <p:sldId id="258" r:id="rId4"/>
    <p:sldId id="257" r:id="rId5"/>
    <p:sldId id="285" r:id="rId6"/>
    <p:sldId id="260" r:id="rId7"/>
    <p:sldId id="261" r:id="rId8"/>
    <p:sldId id="364" r:id="rId9"/>
    <p:sldId id="365" r:id="rId10"/>
    <p:sldId id="351" r:id="rId11"/>
    <p:sldId id="352" r:id="rId12"/>
    <p:sldId id="355" r:id="rId13"/>
    <p:sldId id="366" r:id="rId14"/>
    <p:sldId id="367" r:id="rId15"/>
    <p:sldId id="356" r:id="rId16"/>
    <p:sldId id="357" r:id="rId17"/>
    <p:sldId id="368" r:id="rId18"/>
    <p:sldId id="361" r:id="rId19"/>
    <p:sldId id="362" r:id="rId20"/>
    <p:sldId id="363" r:id="rId21"/>
    <p:sldId id="306" r:id="rId22"/>
    <p:sldId id="286" r:id="rId23"/>
    <p:sldId id="287" r:id="rId24"/>
    <p:sldId id="288" r:id="rId25"/>
    <p:sldId id="289" r:id="rId26"/>
    <p:sldId id="290" r:id="rId27"/>
    <p:sldId id="291" r:id="rId28"/>
    <p:sldId id="369" r:id="rId29"/>
    <p:sldId id="370" r:id="rId30"/>
    <p:sldId id="292" r:id="rId31"/>
    <p:sldId id="293" r:id="rId32"/>
    <p:sldId id="294" r:id="rId33"/>
    <p:sldId id="295" r:id="rId34"/>
    <p:sldId id="296" r:id="rId35"/>
    <p:sldId id="297"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298" r:id="rId55"/>
    <p:sldId id="299" r:id="rId56"/>
    <p:sldId id="300" r:id="rId57"/>
    <p:sldId id="301" r:id="rId58"/>
    <p:sldId id="302" r:id="rId59"/>
    <p:sldId id="303"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04" autoAdjust="0"/>
  </p:normalViewPr>
  <p:slideViewPr>
    <p:cSldViewPr>
      <p:cViewPr varScale="1">
        <p:scale>
          <a:sx n="111" d="100"/>
          <a:sy n="111" d="100"/>
        </p:scale>
        <p:origin x="-6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0" d="100"/>
        <a:sy n="240" d="100"/>
      </p:scale>
      <p:origin x="0" y="0"/>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commentAuthors" Target="commentAuthors.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notesMaster" Target="notesMasters/notesMaster1.xml"/><Relationship Id="rId88" Type="http://schemas.openxmlformats.org/officeDocument/2006/relationships/handoutMaster" Target="handoutMasters/handoutMaster1.xml"/><Relationship Id="rId89"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67E2F5-09AA-493D-85E2-B075B482F2A5}" type="slidenum">
              <a:rPr lang="en-US" altLang="en-US"/>
              <a:pPr/>
              <a:t>‹#›</a:t>
            </a:fld>
            <a:endParaRPr lang="en-US" altLang="en-US"/>
          </a:p>
        </p:txBody>
      </p:sp>
    </p:spTree>
    <p:extLst>
      <p:ext uri="{BB962C8B-B14F-4D97-AF65-F5344CB8AC3E}">
        <p14:creationId xmlns:p14="http://schemas.microsoft.com/office/powerpoint/2010/main" val="4254835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131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131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131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21399F1-EED4-4915-AB07-5E33A6DD8CC5}" type="slidenum">
              <a:rPr lang="en-US" altLang="en-US"/>
              <a:pPr/>
              <a:t>‹#›</a:t>
            </a:fld>
            <a:endParaRPr lang="en-US" altLang="en-US"/>
          </a:p>
        </p:txBody>
      </p:sp>
    </p:spTree>
    <p:extLst>
      <p:ext uri="{BB962C8B-B14F-4D97-AF65-F5344CB8AC3E}">
        <p14:creationId xmlns:p14="http://schemas.microsoft.com/office/powerpoint/2010/main" val="1651434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9C821E2-9E7E-40AE-A4AF-AC5D4FD9171A}"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9AFFFD9-25EE-4D0D-A584-D929C3BFD214}" type="slidenum">
              <a:rPr lang="en-US" altLang="en-US" sz="1200"/>
              <a:pPr eaLnBrk="1" hangingPunct="1"/>
              <a:t>10</a:t>
            </a:fld>
            <a:endParaRPr lang="en-US" alt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Here you will break down and discuss the two components of RF exposure, field intensity and frequency.  Try to keep the discussion focused on the big picture, it is easy to get into details, charts and graphs, and vocabulary of units that can be very intimidating.  Cover</a:t>
            </a:r>
            <a:r>
              <a:rPr lang="en-US" altLang="en-US" baseline="0" dirty="0" smtClean="0">
                <a:latin typeface="Times New Roman" pitchFamily="18" charset="0"/>
              </a:rPr>
              <a:t> </a:t>
            </a:r>
            <a:r>
              <a:rPr lang="en-US" altLang="en-US" dirty="0" smtClean="0">
                <a:latin typeface="Times New Roman" pitchFamily="18" charset="0"/>
              </a:rPr>
              <a:t>in general terms what influences RF exposure and how to limit the exposure.</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It makes sense that the more power you transmit, the more potential there is for harmful RF exposure.  Assure the students that if they operate commercial, off-the-shelf equipment (which they probably will early in their ham radio careers) that the power levels are such that there will be little exposure danger. </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Beam antennas focus the RF energy in desired directions, therefore being close to the antenna in the favored direction of the beam will increase the hazard.</a:t>
            </a:r>
          </a:p>
          <a:p>
            <a:pPr eaLnBrk="1" hangingPunct="1"/>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Show how MPE varies with frequency.  The points</a:t>
            </a:r>
            <a:r>
              <a:rPr lang="en-US" altLang="en-US" baseline="0" dirty="0" smtClean="0">
                <a:latin typeface="Times New Roman" pitchFamily="18" charset="0"/>
              </a:rPr>
              <a:t> at which the graph is the lowest are the points at which the body absorbs RF the most.  These are the frequency ranges at which the body and limbs are close to ½ or ¼ wavelength and begin acting like antennas.</a:t>
            </a:r>
            <a:endParaRPr lang="en-US" altLang="en-US" dirty="0" smtClean="0">
              <a:latin typeface="Times New Roman" pitchFamily="18"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0A3F5E6-60CE-4AFD-A97F-90CE914187EC}"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DB543E8-4B4C-4E83-8D64-9E27EB88C10B}" type="slidenum">
              <a:rPr lang="en-US" altLang="en-US" sz="1200"/>
              <a:pPr eaLnBrk="1" hangingPunct="1"/>
              <a:t>12</a:t>
            </a:fld>
            <a:endParaRPr lang="en-US" altLang="en-US" sz="120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If you have control of the environment around the antenna, you are allowed to use more power because you can take steps to limit exposure if required.</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Discuss</a:t>
            </a:r>
            <a:r>
              <a:rPr lang="en-US" altLang="en-US" baseline="0" dirty="0" smtClean="0">
                <a:latin typeface="Times New Roman" pitchFamily="18" charset="0"/>
              </a:rPr>
              <a:t> several examples of controlled and uncontrolled environments. (See the ARRL Technology web page on RF Exposure or the ARRL’s </a:t>
            </a:r>
            <a:r>
              <a:rPr lang="en-US" altLang="en-US" i="1" baseline="0" dirty="0" smtClean="0">
                <a:latin typeface="Times New Roman" pitchFamily="18" charset="0"/>
              </a:rPr>
              <a:t>RF Exposure and You</a:t>
            </a:r>
            <a:r>
              <a:rPr lang="en-US" altLang="en-US" i="0" baseline="0" dirty="0" smtClean="0">
                <a:latin typeface="Times New Roman" pitchFamily="18" charset="0"/>
              </a:rPr>
              <a:t>.</a:t>
            </a:r>
            <a:endParaRPr lang="en-US" alt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DB543E8-4B4C-4E83-8D64-9E27EB88C10B}" type="slidenum">
              <a:rPr lang="en-US" altLang="en-US" sz="1200"/>
              <a:pPr eaLnBrk="1" hangingPunct="1"/>
              <a:t>13</a:t>
            </a:fld>
            <a:endParaRPr lang="en-US" altLang="en-US" sz="120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Times New Roman" pitchFamily="18" charset="0"/>
              </a:rPr>
              <a:t>Note th</a:t>
            </a:r>
            <a:r>
              <a:rPr lang="en-US" altLang="en-US" baseline="0" dirty="0" smtClean="0">
                <a:latin typeface="Times New Roman" pitchFamily="18" charset="0"/>
              </a:rPr>
              <a:t>e relationship between the transmitter on/off duty cycle and that of the mode itself.</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Give</a:t>
            </a:r>
            <a:r>
              <a:rPr lang="en-US" altLang="en-US" baseline="0" dirty="0" smtClean="0">
                <a:latin typeface="Times New Roman" pitchFamily="18" charset="0"/>
              </a:rPr>
              <a:t> some simple examples of duty cycle and illustrate with a simulated contact.</a:t>
            </a:r>
            <a:endParaRPr lang="en-US" alt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6AADAD7-DE87-4874-81C8-F1A61F935B01}" type="slidenum">
              <a:rPr lang="en-US" altLang="en-US" sz="1200"/>
              <a:pPr eaLnBrk="1" hangingPunct="1"/>
              <a:t>14</a:t>
            </a:fld>
            <a:endParaRPr lang="en-US" alt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Note here, that FM, the mode most used by new hams, has</a:t>
            </a:r>
            <a:r>
              <a:rPr lang="en-US" altLang="en-US" baseline="0" dirty="0" smtClean="0">
                <a:latin typeface="Times New Roman" pitchFamily="18" charset="0"/>
              </a:rPr>
              <a:t> a </a:t>
            </a:r>
            <a:r>
              <a:rPr lang="en-US" altLang="en-US" dirty="0" smtClean="0">
                <a:latin typeface="Times New Roman" pitchFamily="18" charset="0"/>
              </a:rPr>
              <a:t> 100% duty cycle</a:t>
            </a:r>
            <a:r>
              <a:rPr lang="en-US" altLang="en-US" baseline="0" dirty="0" smtClean="0">
                <a:latin typeface="Times New Roman" pitchFamily="18" charset="0"/>
              </a:rPr>
              <a:t> when the transmitter is on.</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7415143-AB2F-4B38-BCE4-0D2B15DE9F75}" type="slidenum">
              <a:rPr lang="en-US" altLang="en-US" sz="1200"/>
              <a:pPr eaLnBrk="1" hangingPunct="1"/>
              <a:t>15</a:t>
            </a:fld>
            <a:endParaRPr lang="en-US" alt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Stress that the online calculators are very easy to use and it’s actually quite rare for a ham to have to change the station or</a:t>
            </a:r>
            <a:r>
              <a:rPr lang="en-US" altLang="en-US" baseline="0" dirty="0" smtClean="0">
                <a:latin typeface="Times New Roman" pitchFamily="18" charset="0"/>
              </a:rPr>
              <a:t> antenna configuration </a:t>
            </a:r>
            <a:r>
              <a:rPr lang="en-US" altLang="en-US" dirty="0" smtClean="0">
                <a:latin typeface="Times New Roman" pitchFamily="18" charset="0"/>
              </a:rPr>
              <a:t>to comply with RF</a:t>
            </a:r>
            <a:r>
              <a:rPr lang="en-US" altLang="en-US" baseline="0" dirty="0" smtClean="0">
                <a:latin typeface="Times New Roman" pitchFamily="18" charset="0"/>
              </a:rPr>
              <a:t> exposure rules.</a:t>
            </a:r>
            <a:endParaRPr lang="en-US" alt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7415143-AB2F-4B38-BCE4-0D2B15DE9F75}" type="slidenum">
              <a:rPr lang="en-US" altLang="en-US" sz="1200"/>
              <a:pPr eaLnBrk="1" hangingPunct="1"/>
              <a:t>16</a:t>
            </a:fld>
            <a:endParaRPr lang="en-US" alt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04274B8-BB93-4684-85DE-0FA1A962FE22}" type="slidenum">
              <a:rPr lang="en-US" altLang="en-US" sz="1200"/>
              <a:pPr eaLnBrk="1" hangingPunct="1"/>
              <a:t>17</a:t>
            </a:fld>
            <a:endParaRPr lang="en-US" alt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Make sure that equipment in cars is securely fastened so that it will not move around and create a hazard in an accident.  Locate the controls of the equipment so that it does not present a hazard and distraction while driving.</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Some states now require hands-free microphones. Regardless, drive safely</a:t>
            </a:r>
            <a:r>
              <a:rPr lang="en-US" altLang="en-US" baseline="0" dirty="0" smtClean="0">
                <a:latin typeface="Times New Roman" pitchFamily="18" charset="0"/>
              </a:rPr>
              <a:t> and don’t use the radio when your attention is needed on the road.</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101EF4A-601F-49CE-A132-E629DA5A8595}" type="slidenum">
              <a:rPr lang="en-US" altLang="en-US" sz="1200"/>
              <a:pPr eaLnBrk="1" hangingPunct="1"/>
              <a:t>18</a:t>
            </a:fld>
            <a:endParaRPr lang="en-US" altLang="en-US" sz="12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Antennas generally need to be clear of obstacles and as high as practical.  However, some common sense needs to be exercised to prevent antennas from becoming a safety hazard.  Particular attention needs to be given to power lines and structure attachment points.</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Raising or lowering an antenna can</a:t>
            </a:r>
            <a:r>
              <a:rPr lang="en-US" altLang="en-US" baseline="0" dirty="0" smtClean="0">
                <a:latin typeface="Times New Roman" pitchFamily="18" charset="0"/>
              </a:rPr>
              <a:t> be particularly risky if power lines are nearby.  If the antenna and/or mast or tower falls, be sure that it can not fall into power lines.  People are electrocuted every year in this way.</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9CB908C-FA01-4D9B-ABDE-308A3C05BA00}" type="slidenum">
              <a:rPr lang="en-US" altLang="en-US" sz="1200"/>
              <a:pPr eaLnBrk="1" hangingPunct="1"/>
              <a:t>19</a:t>
            </a:fld>
            <a:endParaRPr lang="en-US" alt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Finally go over some precautions and safety considerations that must be taken if the students will be doing or assisting with tower work for a friend or club.  </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Most students will not be installing towers early in their ham careers, but they should be aware that special precautions should be taken and where they can review that information in the future.  Suggest that they help</a:t>
            </a:r>
            <a:r>
              <a:rPr lang="en-US" altLang="en-US" baseline="0" dirty="0" smtClean="0">
                <a:latin typeface="Times New Roman" pitchFamily="18" charset="0"/>
              </a:rPr>
              <a:t> out an experienced ham to learn how to do the work.</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pitchFamily="18" charset="0"/>
              </a:rPr>
              <a:t>Even</a:t>
            </a:r>
            <a:r>
              <a:rPr lang="en-US" altLang="en-US" baseline="0" dirty="0" smtClean="0">
                <a:latin typeface="Times New Roman" pitchFamily="18" charset="0"/>
              </a:rPr>
              <a:t> low voltages are sometimes enough to cause hazardous current.  Never assume voltage is harmless! </a:t>
            </a:r>
            <a:r>
              <a:rPr lang="en-US" altLang="en-US" dirty="0" smtClean="0">
                <a:latin typeface="Times New Roman" pitchFamily="18" charset="0"/>
              </a:rPr>
              <a:t>Even though most modern equipment runs off of 12 volts, there are still dangerous voltages</a:t>
            </a:r>
            <a:r>
              <a:rPr lang="en-US" altLang="en-US" baseline="0" dirty="0" smtClean="0">
                <a:latin typeface="Times New Roman" pitchFamily="18" charset="0"/>
              </a:rPr>
              <a:t> to be wary of</a:t>
            </a:r>
            <a:r>
              <a:rPr lang="en-US" altLang="en-US" dirty="0" smtClean="0">
                <a:latin typeface="Times New Roman" pitchFamily="18" charset="0"/>
              </a:rPr>
              <a:t>, particularly in power supplies that convert 120 volts AC to 12 volt DC. Be cautious and vigilant around electricity.</a:t>
            </a:r>
          </a:p>
          <a:p>
            <a:endParaRPr lang="en-US" altLang="en-US" baseline="0" dirty="0" smtClean="0">
              <a:latin typeface="Times New Roman" pitchFamily="18" charset="0"/>
            </a:endParaRPr>
          </a:p>
          <a:p>
            <a:r>
              <a:rPr lang="en-US" altLang="en-US" baseline="0" dirty="0" smtClean="0">
                <a:latin typeface="Times New Roman" pitchFamily="18" charset="0"/>
              </a:rPr>
              <a:t>Remind students that current through the heart is the most dangerous: hand to hand, hand to foot</a:t>
            </a:r>
          </a:p>
          <a:p>
            <a:endParaRPr lang="en-US" altLang="en-US" baseline="0" dirty="0" smtClean="0">
              <a:latin typeface="Times New Roman" pitchFamily="18" charset="0"/>
            </a:endParaRPr>
          </a:p>
          <a:p>
            <a:r>
              <a:rPr lang="en-US" altLang="en-US" baseline="0" dirty="0" smtClean="0">
                <a:latin typeface="Times New Roman" pitchFamily="18" charset="0"/>
              </a:rPr>
              <a:t>And electricity moves a LOT faster than a person!</a:t>
            </a:r>
            <a:endParaRPr lang="en-US" altLang="en-US" dirty="0" smtClean="0">
              <a:latin typeface="Times New Roman" pitchFamily="18" charset="0"/>
            </a:endParaRPr>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3544766-4D8E-4F50-B794-1F9B37CF7B74}"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63251D3-0741-43D9-A7D5-802B8E504CFD}" type="slidenum">
              <a:rPr lang="en-US" altLang="en-US" sz="1200"/>
              <a:pPr eaLnBrk="1" hangingPunct="1"/>
              <a:t>20</a:t>
            </a:fld>
            <a:endParaRPr lang="en-US" alt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63C5529-FDA0-4A8C-B579-FD509861A0B0}" type="slidenum">
              <a:rPr lang="en-US" altLang="en-US" sz="1200"/>
              <a:pPr eaLnBrk="1" hangingPunct="1"/>
              <a:t>3</a:t>
            </a:fld>
            <a:endParaRPr lang="en-US" alt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Don’t provide</a:t>
            </a:r>
            <a:r>
              <a:rPr lang="en-US" altLang="en-US" baseline="0" dirty="0" smtClean="0">
                <a:latin typeface="Times New Roman" pitchFamily="18" charset="0"/>
              </a:rPr>
              <a:t> a path for current through you.</a:t>
            </a:r>
          </a:p>
          <a:p>
            <a:pPr eaLnBrk="1" hangingPunct="1"/>
            <a:endParaRPr lang="en-US" altLang="en-US" baseline="0" dirty="0" smtClean="0">
              <a:latin typeface="Times New Roman" pitchFamily="18" charset="0"/>
            </a:endParaRPr>
          </a:p>
          <a:p>
            <a:pPr eaLnBrk="1" hangingPunct="1"/>
            <a:r>
              <a:rPr lang="en-US" altLang="en-US" baseline="0" dirty="0" smtClean="0">
                <a:latin typeface="Times New Roman" pitchFamily="18" charset="0"/>
              </a:rPr>
              <a:t>Don’t work on live equipment unless required to do so for adjustment or testing.  Even then, don’t work alone!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BFF390F-5206-49B1-B5BD-2F186C091A40}" type="slidenum">
              <a:rPr lang="en-US" altLang="en-US" sz="1200"/>
              <a:pPr eaLnBrk="1" hangingPunct="1"/>
              <a:t>4</a:t>
            </a:fld>
            <a:endParaRPr lang="en-US" alt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latin typeface="Times New Roman" pitchFamily="18" charset="0"/>
              </a:rPr>
              <a:t>Explain what an interlock is.</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baseline="0" dirty="0" smtClean="0">
                <a:latin typeface="Times New Roman" pitchFamily="18" charset="0"/>
              </a:rPr>
              <a:t>Show the students a grounding stick if one is available or a photo of one. Explain how to use it and when it is necessary.</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Spend some time talking about battery safety.  The energy capacities of today</a:t>
            </a:r>
            <a:r>
              <a:rPr lang="ja-JP" altLang="en-US" dirty="0" smtClean="0">
                <a:latin typeface="Times New Roman" pitchFamily="18" charset="0"/>
              </a:rPr>
              <a:t>’</a:t>
            </a:r>
            <a:r>
              <a:rPr lang="en-US" altLang="ja-JP" dirty="0" smtClean="0">
                <a:latin typeface="Times New Roman" pitchFamily="18" charset="0"/>
              </a:rPr>
              <a:t>s batteries makes even more important to avoid short-circuiting batteries.</a:t>
            </a:r>
          </a:p>
          <a:p>
            <a:pPr eaLnBrk="1" hangingPunct="1"/>
            <a:endParaRPr lang="en-US"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Online safety websites have instructions for what</a:t>
            </a:r>
            <a:r>
              <a:rPr lang="en-US" altLang="en-US" baseline="0" dirty="0" smtClean="0">
                <a:latin typeface="Times New Roman" pitchFamily="18" charset="0"/>
              </a:rPr>
              <a:t> to do in case of electrical injury.</a:t>
            </a:r>
          </a:p>
          <a:p>
            <a:endParaRPr lang="en-US" altLang="en-US" baseline="0" dirty="0" smtClean="0">
              <a:latin typeface="Times New Roman" pitchFamily="18" charset="0"/>
            </a:endParaRPr>
          </a:p>
          <a:p>
            <a:r>
              <a:rPr lang="en-US" altLang="en-US" baseline="0" dirty="0" smtClean="0">
                <a:latin typeface="Times New Roman" pitchFamily="18" charset="0"/>
              </a:rPr>
              <a:t>Remind students of the ARRL’s “Switch to Safety” program.</a:t>
            </a:r>
            <a:endParaRPr lang="en-US" altLang="en-US" dirty="0" smtClean="0">
              <a:latin typeface="Times New Roman" pitchFamily="18"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632B8D8-7820-4835-96DD-4622A37EC580}"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36DFA54-202E-4BAC-80D7-7014E56A7C06}" type="slidenum">
              <a:rPr lang="en-US" altLang="en-US" sz="1200"/>
              <a:pPr eaLnBrk="1" hangingPunct="1"/>
              <a:t>6</a:t>
            </a:fld>
            <a:endParaRPr lang="en-US" alt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Show the students a properly wired 3-prong plug and ac socket using proper color-coded wiring.</a:t>
            </a:r>
          </a:p>
          <a:p>
            <a:pPr eaLnBrk="1" hangingPunct="1"/>
            <a:endParaRPr lang="en-US" alt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36DFA54-202E-4BAC-80D7-7014E56A7C06}" type="slidenum">
              <a:rPr lang="en-US" altLang="en-US" sz="1200"/>
              <a:pPr eaLnBrk="1" hangingPunct="1"/>
              <a:t>7</a:t>
            </a:fld>
            <a:endParaRPr lang="en-US" alt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Explain that connecting</a:t>
            </a:r>
            <a:r>
              <a:rPr lang="en-US" altLang="en-US" baseline="0" dirty="0" smtClean="0">
                <a:latin typeface="Times New Roman" pitchFamily="18" charset="0"/>
              </a:rPr>
              <a:t> equipment to ground does little at RF since a ground path is often electrically long and acts more like an antenna.  Discuss how bonding keeps all of the equipment at the same RF voltage so that hot spots do not form and RF current does not flow between pieces of equipment.</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36DFA54-202E-4BAC-80D7-7014E56A7C06}" type="slidenum">
              <a:rPr lang="en-US" altLang="en-US" sz="1200"/>
              <a:pPr eaLnBrk="1" hangingPunct="1"/>
              <a:t>8</a:t>
            </a:fld>
            <a:endParaRPr lang="en-US" alt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Following</a:t>
            </a:r>
            <a:r>
              <a:rPr lang="en-US" altLang="en-US" baseline="0" dirty="0" smtClean="0">
                <a:latin typeface="Times New Roman" pitchFamily="18" charset="0"/>
              </a:rPr>
              <a:t> local codes is important and may be required for insurance coverage.</a:t>
            </a:r>
          </a:p>
          <a:p>
            <a:pPr eaLnBrk="1" hangingPunct="1"/>
            <a:endParaRPr lang="en-US" altLang="en-US" baseline="0" dirty="0" smtClean="0">
              <a:latin typeface="Times New Roman" pitchFamily="18" charset="0"/>
            </a:endParaRPr>
          </a:p>
          <a:p>
            <a:pPr eaLnBrk="1" hangingPunct="1"/>
            <a:r>
              <a:rPr lang="en-US" altLang="en-US" baseline="0" dirty="0" smtClean="0">
                <a:latin typeface="Times New Roman" pitchFamily="18" charset="0"/>
              </a:rPr>
              <a:t>Keep ground connections short and direct.  Use a common ground connection as much as possible for lightning.</a:t>
            </a:r>
          </a:p>
          <a:p>
            <a:pPr eaLnBrk="1" hangingPunct="1"/>
            <a:endParaRPr lang="en-US" altLang="en-US" baseline="0" dirty="0" smtClean="0">
              <a:latin typeface="Times New Roman" pitchFamily="18" charset="0"/>
            </a:endParaRPr>
          </a:p>
          <a:p>
            <a:pPr eaLnBrk="1" hangingPunct="1"/>
            <a:r>
              <a:rPr lang="en-US" altLang="en-US" baseline="0" dirty="0" smtClean="0">
                <a:latin typeface="Times New Roman" pitchFamily="18" charset="0"/>
              </a:rPr>
              <a:t>Mention the ARRL’s equipment insurance program as a benefit for members.</a:t>
            </a:r>
            <a:endParaRPr lang="en-US" alt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E5CEB5D-EEA3-4129-8CB1-8C8E839EA6C4}" type="slidenum">
              <a:rPr lang="en-US" altLang="en-US" sz="1200"/>
              <a:pPr eaLnBrk="1" hangingPunct="1"/>
              <a:t>9</a:t>
            </a:fld>
            <a:endParaRPr lang="en-US" alt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Point out to the students that RF exposure only causes very</a:t>
            </a:r>
            <a:r>
              <a:rPr lang="en-US" altLang="en-US" baseline="0" dirty="0" smtClean="0">
                <a:latin typeface="Times New Roman" pitchFamily="18" charset="0"/>
              </a:rPr>
              <a:t> mild heating </a:t>
            </a:r>
            <a:r>
              <a:rPr lang="en-US" altLang="en-US" dirty="0" smtClean="0">
                <a:latin typeface="Times New Roman" pitchFamily="18" charset="0"/>
              </a:rPr>
              <a:t>of body tissues (much like happens in a microwave oven but to a FAR lower extent). With simple precautions, the potential of harm is very low.  </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Repeat the simple rule</a:t>
            </a:r>
            <a:r>
              <a:rPr lang="en-US" altLang="en-US" baseline="0" dirty="0" smtClean="0">
                <a:latin typeface="Times New Roman" pitchFamily="18" charset="0"/>
              </a:rPr>
              <a:t> of not</a:t>
            </a:r>
            <a:r>
              <a:rPr lang="en-US" altLang="ja-JP" dirty="0" smtClean="0">
                <a:latin typeface="Times New Roman" pitchFamily="18" charset="0"/>
              </a:rPr>
              <a:t> standing near or touching an antenna when the transmitter is on.</a:t>
            </a:r>
          </a:p>
          <a:p>
            <a:pPr eaLnBrk="1" hangingPunct="1"/>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746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73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0527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4813" indent="-404813">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extLst>
      <p:ext uri="{BB962C8B-B14F-4D97-AF65-F5344CB8AC3E}">
        <p14:creationId xmlns:p14="http://schemas.microsoft.com/office/powerpoint/2010/main" val="353914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20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470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0928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3780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96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9852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1497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087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5161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560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973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47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445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1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8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6058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12847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544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440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7"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0"/>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latin typeface="Arial" pitchFamily="34" charset="0"/>
                <a:cs typeface="Arial" pitchFamily="34" charset="0"/>
              </a:rPr>
              <a:t>Technician License Course</a:t>
            </a: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Chapter 9</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endParaRPr lang="en-US" altLang="en-US" sz="4000" dirty="0" smtClean="0">
              <a:solidFill>
                <a:schemeClr val="tx1"/>
              </a:solidFill>
              <a:latin typeface="Arial" pitchFamily="34" charset="0"/>
              <a:cs typeface="Arial" pitchFamily="34" charset="0"/>
            </a:endParaRPr>
          </a:p>
        </p:txBody>
      </p:sp>
      <p:sp>
        <p:nvSpPr>
          <p:cNvPr id="6146" name="Rectangle 13"/>
          <p:cNvSpPr>
            <a:spLocks noChangeArrowheads="1"/>
          </p:cNvSpPr>
          <p:nvPr/>
        </p:nvSpPr>
        <p:spPr bwMode="auto">
          <a:xfrm>
            <a:off x="1371600" y="4038600"/>
            <a:ext cx="640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47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pPr>
            <a:r>
              <a:rPr lang="en-US" altLang="en-US" sz="3200" dirty="0">
                <a:latin typeface="Arial" pitchFamily="34" charset="0"/>
                <a:cs typeface="Arial" pitchFamily="34" charset="0"/>
              </a:rPr>
              <a:t>Lesson </a:t>
            </a:r>
            <a:r>
              <a:rPr lang="en-US" altLang="en-US" sz="3200" dirty="0" smtClean="0">
                <a:latin typeface="Arial" pitchFamily="34" charset="0"/>
                <a:cs typeface="Arial" pitchFamily="34" charset="0"/>
              </a:rPr>
              <a:t>Module 18 </a:t>
            </a:r>
            <a:r>
              <a:rPr lang="en-US" altLang="en-US" sz="3200" dirty="0">
                <a:latin typeface="Arial" pitchFamily="34" charset="0"/>
                <a:cs typeface="Arial" pitchFamily="34" charset="0"/>
              </a:rPr>
              <a:t>–</a:t>
            </a:r>
            <a:br>
              <a:rPr lang="en-US" altLang="en-US" sz="3200" dirty="0">
                <a:latin typeface="Arial" pitchFamily="34" charset="0"/>
                <a:cs typeface="Arial" pitchFamily="34" charset="0"/>
              </a:rPr>
            </a:br>
            <a:r>
              <a:rPr lang="en-US" altLang="en-US" sz="3200" dirty="0" smtClean="0">
                <a:latin typeface="Arial" pitchFamily="34" charset="0"/>
                <a:cs typeface="Arial" pitchFamily="34" charset="0"/>
              </a:rPr>
              <a:t>Safety and Amateur Radio</a:t>
            </a:r>
            <a:endParaRPr lang="en-US" altLang="en-US" sz="3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RF Intensity</a:t>
            </a:r>
          </a:p>
        </p:txBody>
      </p:sp>
      <p:sp>
        <p:nvSpPr>
          <p:cNvPr id="10242" name="Rectangle 5"/>
          <p:cNvSpPr>
            <a:spLocks noChangeArrowheads="1"/>
          </p:cNvSpPr>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spcBef>
                <a:spcPts val="300"/>
              </a:spcBef>
              <a:buFont typeface="Arial" panose="020B0604020202020204" pitchFamily="34" charset="0"/>
              <a:buChar char="•"/>
            </a:pPr>
            <a:r>
              <a:rPr lang="en-US" altLang="en-US" sz="3200" dirty="0"/>
              <a:t>Power </a:t>
            </a:r>
            <a:r>
              <a:rPr lang="en-US" altLang="en-US" sz="3200" dirty="0" smtClean="0"/>
              <a:t>Density</a:t>
            </a:r>
          </a:p>
          <a:p>
            <a:pPr marL="857250" lvl="1" indent="-457200" eaLnBrk="1" hangingPunct="1">
              <a:spcBef>
                <a:spcPts val="300"/>
              </a:spcBef>
              <a:buFont typeface="Arial" panose="020B0604020202020204" pitchFamily="34" charset="0"/>
              <a:buChar char="•"/>
            </a:pPr>
            <a:r>
              <a:rPr lang="en-US" altLang="en-US" sz="2800" dirty="0" smtClean="0"/>
              <a:t>Watts per square centimeter (w/cm</a:t>
            </a:r>
            <a:r>
              <a:rPr lang="en-US" altLang="en-US" sz="2800" baseline="30000" dirty="0" smtClean="0"/>
              <a:t>2</a:t>
            </a:r>
            <a:r>
              <a:rPr lang="en-US" altLang="en-US" sz="2800" dirty="0" smtClean="0"/>
              <a:t>)</a:t>
            </a:r>
          </a:p>
          <a:p>
            <a:pPr marL="457200" indent="-457200" eaLnBrk="1" hangingPunct="1">
              <a:spcBef>
                <a:spcPts val="300"/>
              </a:spcBef>
              <a:buFont typeface="Arial" panose="020B0604020202020204" pitchFamily="34" charset="0"/>
              <a:buChar char="•"/>
            </a:pPr>
            <a:r>
              <a:rPr lang="en-US" altLang="en-US" sz="3200" dirty="0" smtClean="0"/>
              <a:t>Higher power density means higher RF exposure</a:t>
            </a:r>
          </a:p>
          <a:p>
            <a:pPr marL="457200" indent="-457200" eaLnBrk="1" hangingPunct="1">
              <a:spcBef>
                <a:spcPct val="20000"/>
              </a:spcBef>
              <a:buFont typeface="Arial"/>
              <a:buChar char="•"/>
            </a:pPr>
            <a:r>
              <a:rPr lang="en-US" altLang="en-US" sz="3200" dirty="0" smtClean="0"/>
              <a:t>RF absorption varies with frequency because of body part size</a:t>
            </a:r>
          </a:p>
          <a:p>
            <a:pPr marL="457200" indent="-457200" eaLnBrk="1" hangingPunct="1">
              <a:spcBef>
                <a:spcPct val="20000"/>
              </a:spcBef>
              <a:buFont typeface="Arial"/>
              <a:buChar char="•"/>
            </a:pPr>
            <a:r>
              <a:rPr lang="en-US" altLang="en-US" sz="3200" dirty="0" smtClean="0"/>
              <a:t>Safe exposure levels have been established by the FCC</a:t>
            </a:r>
          </a:p>
          <a:p>
            <a:pPr marL="457200" indent="-457200" eaLnBrk="1" hangingPunct="1">
              <a:spcBef>
                <a:spcPts val="300"/>
              </a:spcBef>
              <a:buFont typeface="Arial" panose="020B0604020202020204" pitchFamily="34" charset="0"/>
              <a:buChar char="•"/>
            </a:pPr>
            <a:endParaRPr lang="en-US" altLang="en-US" sz="3200" dirty="0" smtClean="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63996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Maximum Permissible Exposure (MPE)</a:t>
            </a:r>
            <a:endParaRPr lang="en-US" altLang="en-US" sz="4400" dirty="0"/>
          </a:p>
        </p:txBody>
      </p:sp>
      <p:pic>
        <p:nvPicPr>
          <p:cNvPr id="16386" name="Picture 5" descr="ARRL00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0955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29626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RF Environment</a:t>
            </a:r>
            <a:endParaRPr lang="en-US" altLang="en-US" sz="4400" dirty="0"/>
          </a:p>
        </p:txBody>
      </p:sp>
      <p:sp>
        <p:nvSpPr>
          <p:cNvPr id="12290" name="Rectangle 5"/>
          <p:cNvSpPr>
            <a:spLocks noChangeArrowheads="1"/>
          </p:cNvSpPr>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a:t>Controlled Environment.</a:t>
            </a:r>
          </a:p>
          <a:p>
            <a:pPr lvl="1" eaLnBrk="1" hangingPunct="1">
              <a:lnSpc>
                <a:spcPct val="90000"/>
              </a:lnSpc>
              <a:spcBef>
                <a:spcPct val="20000"/>
              </a:spcBef>
              <a:buFontTx/>
              <a:buChar char="–"/>
            </a:pPr>
            <a:r>
              <a:rPr lang="en-US" altLang="en-US" dirty="0"/>
              <a:t>You know where people are standing in relation to your antenna and you can do something about it.</a:t>
            </a:r>
          </a:p>
          <a:p>
            <a:pPr lvl="1" eaLnBrk="1" hangingPunct="1">
              <a:lnSpc>
                <a:spcPct val="90000"/>
              </a:lnSpc>
              <a:spcBef>
                <a:spcPct val="20000"/>
              </a:spcBef>
              <a:buFontTx/>
              <a:buChar char="–"/>
            </a:pPr>
            <a:r>
              <a:rPr lang="en-US" altLang="en-US" dirty="0" smtClean="0"/>
              <a:t>Higher power density is </a:t>
            </a:r>
            <a:r>
              <a:rPr lang="en-US" altLang="en-US" dirty="0"/>
              <a:t>allowed because you can make adjustments if needed.</a:t>
            </a:r>
          </a:p>
          <a:p>
            <a:pPr eaLnBrk="1" hangingPunct="1">
              <a:lnSpc>
                <a:spcPct val="90000"/>
              </a:lnSpc>
              <a:spcBef>
                <a:spcPct val="20000"/>
              </a:spcBef>
              <a:buFontTx/>
              <a:buChar char="•"/>
            </a:pPr>
            <a:r>
              <a:rPr lang="en-US" altLang="en-US" sz="3200" dirty="0"/>
              <a:t>Uncontrolled Environment.</a:t>
            </a:r>
          </a:p>
          <a:p>
            <a:pPr lvl="1" eaLnBrk="1" hangingPunct="1">
              <a:lnSpc>
                <a:spcPct val="90000"/>
              </a:lnSpc>
              <a:spcBef>
                <a:spcPct val="20000"/>
              </a:spcBef>
              <a:buFontTx/>
              <a:buChar char="–"/>
            </a:pPr>
            <a:r>
              <a:rPr lang="en-US" altLang="en-US" dirty="0"/>
              <a:t>You have </a:t>
            </a:r>
            <a:r>
              <a:rPr lang="en-US" altLang="en-US" dirty="0" smtClean="0"/>
              <a:t>no </a:t>
            </a:r>
            <a:r>
              <a:rPr lang="en-US" altLang="en-US" dirty="0"/>
              <a:t>control of people near your antenna.</a:t>
            </a:r>
          </a:p>
          <a:p>
            <a:pPr lvl="1" eaLnBrk="1" hangingPunct="1">
              <a:lnSpc>
                <a:spcPct val="90000"/>
              </a:lnSpc>
              <a:spcBef>
                <a:spcPct val="20000"/>
              </a:spcBef>
              <a:buFontTx/>
              <a:buChar char="–"/>
            </a:pPr>
            <a:r>
              <a:rPr lang="en-US" altLang="en-US" dirty="0" smtClean="0"/>
              <a:t>Lower power density </a:t>
            </a:r>
            <a:r>
              <a:rPr lang="en-US" altLang="en-US" dirty="0"/>
              <a:t>is allowed because you </a:t>
            </a:r>
            <a:r>
              <a:rPr lang="en-US" altLang="en-US" dirty="0" smtClean="0"/>
              <a:t>cannot control or adjust the exposure of people.</a:t>
            </a:r>
            <a:endParaRPr lang="en-US" altLang="en-US"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32001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Duty Cycle and Duty Factor</a:t>
            </a:r>
            <a:endParaRPr lang="en-US" altLang="en-US" sz="4400" dirty="0"/>
          </a:p>
        </p:txBody>
      </p:sp>
      <p:sp>
        <p:nvSpPr>
          <p:cNvPr id="12290" name="Rectangle 5"/>
          <p:cNvSpPr>
            <a:spLocks noChangeArrowheads="1"/>
          </p:cNvSpPr>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smtClean="0"/>
              <a:t>Duty cycle is the percentage of time that a transmitter is on during the evaluation period, from 0 to 100% </a:t>
            </a:r>
          </a:p>
          <a:p>
            <a:pPr lvl="1" eaLnBrk="1" hangingPunct="1">
              <a:lnSpc>
                <a:spcPct val="90000"/>
              </a:lnSpc>
              <a:spcBef>
                <a:spcPct val="20000"/>
              </a:spcBef>
              <a:buFontTx/>
              <a:buChar char="•"/>
            </a:pPr>
            <a:r>
              <a:rPr lang="en-US" altLang="en-US" sz="2800" dirty="0" smtClean="0"/>
              <a:t>Duty cycle = 100 x (time on / total time)</a:t>
            </a:r>
          </a:p>
          <a:p>
            <a:pPr eaLnBrk="1" hangingPunct="1">
              <a:lnSpc>
                <a:spcPct val="90000"/>
              </a:lnSpc>
              <a:spcBef>
                <a:spcPct val="20000"/>
              </a:spcBef>
              <a:buFontTx/>
              <a:buChar char="•"/>
            </a:pPr>
            <a:r>
              <a:rPr lang="en-US" altLang="en-US" sz="3200" dirty="0" smtClean="0"/>
              <a:t>Duty factor is the same as duty cycle, but given as a number from 0 to 1.0</a:t>
            </a:r>
            <a:endParaRPr lang="en-US" altLang="en-US" sz="2800" dirty="0" smtClean="0"/>
          </a:p>
          <a:p>
            <a:pPr eaLnBrk="1" hangingPunct="1">
              <a:lnSpc>
                <a:spcPct val="90000"/>
              </a:lnSpc>
              <a:spcBef>
                <a:spcPct val="20000"/>
              </a:spcBef>
              <a:buFontTx/>
              <a:buChar char="•"/>
            </a:pPr>
            <a:r>
              <a:rPr lang="en-US" altLang="en-US" sz="3200" dirty="0" smtClean="0"/>
              <a:t>Higher duty cycle or factor means higher average power density and exposure</a:t>
            </a:r>
            <a:endParaRPr lang="en-US" altLang="en-US" sz="3600" dirty="0" smtClean="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99281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Mode Duty Cycle</a:t>
            </a:r>
          </a:p>
        </p:txBody>
      </p:sp>
      <p:sp>
        <p:nvSpPr>
          <p:cNvPr id="18434" name="Rectangle 5"/>
          <p:cNvSpPr>
            <a:spLocks noChangeArrowheads="1"/>
          </p:cNvSpPr>
          <p:nvPr/>
        </p:nvSpPr>
        <p:spPr bwMode="auto">
          <a:xfrm>
            <a:off x="6858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Accounts for the different characteristics of the transmitted signal’s waveform</a:t>
            </a:r>
            <a:endParaRPr lang="en-US" altLang="en-US" sz="3200" dirty="0"/>
          </a:p>
        </p:txBody>
      </p:sp>
      <p:pic>
        <p:nvPicPr>
          <p:cNvPr id="1843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1981200"/>
            <a:ext cx="40306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26479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RF Exposure Evaluation</a:t>
            </a:r>
          </a:p>
        </p:txBody>
      </p:sp>
      <p:sp>
        <p:nvSpPr>
          <p:cNvPr id="20482"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2600" dirty="0"/>
              <a:t>All fixed stations must perform an exposure </a:t>
            </a:r>
            <a:r>
              <a:rPr lang="en-US" altLang="en-US" sz="2600" dirty="0" smtClean="0"/>
              <a:t>evaluation.</a:t>
            </a:r>
          </a:p>
          <a:p>
            <a:pPr lvl="1" eaLnBrk="1" hangingPunct="1">
              <a:lnSpc>
                <a:spcPct val="90000"/>
              </a:lnSpc>
              <a:spcBef>
                <a:spcPct val="20000"/>
              </a:spcBef>
              <a:buFontTx/>
              <a:buChar char="•"/>
            </a:pPr>
            <a:r>
              <a:rPr lang="en-US" altLang="en-US" sz="2600" dirty="0" smtClean="0"/>
              <a:t>Use online calculator (easiest)</a:t>
            </a:r>
          </a:p>
          <a:p>
            <a:pPr lvl="1" eaLnBrk="1" hangingPunct="1">
              <a:lnSpc>
                <a:spcPct val="90000"/>
              </a:lnSpc>
              <a:spcBef>
                <a:spcPct val="20000"/>
              </a:spcBef>
              <a:buFontTx/>
              <a:buChar char="•"/>
            </a:pPr>
            <a:r>
              <a:rPr lang="en-US" altLang="en-US" sz="2600" dirty="0" smtClean="0"/>
              <a:t>Model exposure with software (difficult)</a:t>
            </a:r>
          </a:p>
          <a:p>
            <a:pPr lvl="1" eaLnBrk="1" hangingPunct="1">
              <a:lnSpc>
                <a:spcPct val="90000"/>
              </a:lnSpc>
              <a:spcBef>
                <a:spcPct val="20000"/>
              </a:spcBef>
              <a:buFontTx/>
              <a:buChar char="•"/>
            </a:pPr>
            <a:r>
              <a:rPr lang="en-US" altLang="en-US" sz="2600" dirty="0" smtClean="0"/>
              <a:t>Measure RF power density (most difficult)</a:t>
            </a:r>
          </a:p>
          <a:p>
            <a:pPr eaLnBrk="1" hangingPunct="1">
              <a:lnSpc>
                <a:spcPct val="90000"/>
              </a:lnSpc>
              <a:spcBef>
                <a:spcPct val="20000"/>
              </a:spcBef>
              <a:buFontTx/>
              <a:buChar char="•"/>
            </a:pPr>
            <a:r>
              <a:rPr lang="en-US" altLang="en-US" sz="2600" dirty="0" smtClean="0"/>
              <a:t>At </a:t>
            </a:r>
            <a:r>
              <a:rPr lang="en-US" altLang="en-US" sz="2600" dirty="0"/>
              <a:t>lower power levels, no evaluation is required. Varies with frequency – example: below 50 W at </a:t>
            </a:r>
            <a:r>
              <a:rPr lang="en-US" altLang="en-US" sz="2600" dirty="0" smtClean="0"/>
              <a:t>VHF.</a:t>
            </a:r>
          </a:p>
          <a:p>
            <a:pPr eaLnBrk="1" hangingPunct="1">
              <a:lnSpc>
                <a:spcPct val="90000"/>
              </a:lnSpc>
              <a:spcBef>
                <a:spcPct val="20000"/>
              </a:spcBef>
              <a:buFontTx/>
              <a:buChar char="•"/>
            </a:pPr>
            <a:r>
              <a:rPr lang="en-US" altLang="en-US" sz="2600" dirty="0" smtClean="0"/>
              <a:t>Re-evaluate exposure when station equipment or operating frequencies change.</a:t>
            </a:r>
            <a:endParaRPr lang="en-US" altLang="en-US" sz="2600" dirty="0"/>
          </a:p>
          <a:p>
            <a:pPr eaLnBrk="1" hangingPunct="1">
              <a:lnSpc>
                <a:spcPct val="90000"/>
              </a:lnSpc>
              <a:spcBef>
                <a:spcPct val="20000"/>
              </a:spcBef>
              <a:buFontTx/>
              <a:buChar char="•"/>
            </a:pPr>
            <a:endParaRPr lang="en-US" altLang="en-US" dirty="0"/>
          </a:p>
          <a:p>
            <a:pPr eaLnBrk="1" hangingPunct="1">
              <a:lnSpc>
                <a:spcPct val="90000"/>
              </a:lnSpc>
              <a:spcBef>
                <a:spcPct val="20000"/>
              </a:spcBef>
              <a:buFontTx/>
              <a:buChar char="•"/>
            </a:pPr>
            <a:endParaRPr lang="en-US" altLang="en-US"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67231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Reducing RF Exposure</a:t>
            </a:r>
            <a:endParaRPr lang="en-US" altLang="en-US" sz="4400" dirty="0"/>
          </a:p>
        </p:txBody>
      </p:sp>
      <p:sp>
        <p:nvSpPr>
          <p:cNvPr id="20482"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smtClean="0"/>
              <a:t>Relocate or reorient antennas</a:t>
            </a:r>
          </a:p>
          <a:p>
            <a:pPr eaLnBrk="1" hangingPunct="1">
              <a:lnSpc>
                <a:spcPct val="90000"/>
              </a:lnSpc>
              <a:spcBef>
                <a:spcPct val="20000"/>
              </a:spcBef>
              <a:buFontTx/>
              <a:buChar char="•"/>
            </a:pPr>
            <a:r>
              <a:rPr lang="en-US" altLang="en-US" sz="3200" dirty="0" smtClean="0"/>
              <a:t>Raise the antenna</a:t>
            </a:r>
          </a:p>
          <a:p>
            <a:pPr eaLnBrk="1" hangingPunct="1">
              <a:lnSpc>
                <a:spcPct val="90000"/>
              </a:lnSpc>
              <a:spcBef>
                <a:spcPct val="20000"/>
              </a:spcBef>
              <a:buFontTx/>
              <a:buChar char="•"/>
            </a:pPr>
            <a:r>
              <a:rPr lang="en-US" altLang="en-US" sz="3200" dirty="0" smtClean="0"/>
              <a:t>Reduce antenna gain</a:t>
            </a:r>
          </a:p>
          <a:p>
            <a:pPr eaLnBrk="1" hangingPunct="1">
              <a:lnSpc>
                <a:spcPct val="90000"/>
              </a:lnSpc>
              <a:spcBef>
                <a:spcPct val="20000"/>
              </a:spcBef>
              <a:buFontTx/>
              <a:buChar char="•"/>
            </a:pPr>
            <a:r>
              <a:rPr lang="en-US" altLang="en-US" sz="3200" dirty="0" smtClean="0"/>
              <a:t>Reduce RF power output</a:t>
            </a:r>
          </a:p>
          <a:p>
            <a:pPr eaLnBrk="1" hangingPunct="1">
              <a:lnSpc>
                <a:spcPct val="90000"/>
              </a:lnSpc>
              <a:spcBef>
                <a:spcPct val="20000"/>
              </a:spcBef>
              <a:buFontTx/>
              <a:buChar char="•"/>
            </a:pPr>
            <a:r>
              <a:rPr lang="en-US" altLang="en-US" sz="3200" dirty="0" smtClean="0"/>
              <a:t>Change to a lower duty cycle mode</a:t>
            </a:r>
            <a:endParaRPr lang="en-US" altLang="en-US" sz="3200" dirty="0"/>
          </a:p>
          <a:p>
            <a:pPr eaLnBrk="1" hangingPunct="1">
              <a:lnSpc>
                <a:spcPct val="90000"/>
              </a:lnSpc>
              <a:spcBef>
                <a:spcPct val="20000"/>
              </a:spcBef>
              <a:buFontTx/>
              <a:buChar char="•"/>
            </a:pP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004914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Mobile Safety</a:t>
            </a:r>
            <a:endParaRPr lang="en-US" altLang="en-US" sz="4400" dirty="0"/>
          </a:p>
        </p:txBody>
      </p:sp>
      <p:sp>
        <p:nvSpPr>
          <p:cNvPr id="7170"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a:t>Mobile </a:t>
            </a:r>
            <a:r>
              <a:rPr lang="en-US" altLang="en-US" sz="3200" dirty="0" smtClean="0"/>
              <a:t>Installations</a:t>
            </a:r>
            <a:endParaRPr lang="en-US" altLang="en-US" sz="3200" dirty="0"/>
          </a:p>
          <a:p>
            <a:pPr marL="914400" lvl="1" indent="-457200" eaLnBrk="1" hangingPunct="1">
              <a:lnSpc>
                <a:spcPct val="90000"/>
              </a:lnSpc>
              <a:spcBef>
                <a:spcPct val="20000"/>
              </a:spcBef>
              <a:buFont typeface="Arial" panose="020B0604020202020204" pitchFamily="34" charset="0"/>
              <a:buChar char="•"/>
            </a:pPr>
            <a:r>
              <a:rPr lang="en-US" altLang="en-US" sz="2800" dirty="0"/>
              <a:t>Secure all </a:t>
            </a:r>
            <a:r>
              <a:rPr lang="en-US" altLang="en-US" sz="2800" dirty="0" smtClean="0"/>
              <a:t>equipment</a:t>
            </a:r>
            <a:endParaRPr lang="en-US" altLang="en-US" sz="2800" dirty="0"/>
          </a:p>
          <a:p>
            <a:pPr marL="914400" lvl="1" indent="-457200" eaLnBrk="1" hangingPunct="1">
              <a:lnSpc>
                <a:spcPct val="90000"/>
              </a:lnSpc>
              <a:spcBef>
                <a:spcPct val="20000"/>
              </a:spcBef>
              <a:buFont typeface="Arial" panose="020B0604020202020204" pitchFamily="34" charset="0"/>
              <a:buChar char="•"/>
            </a:pPr>
            <a:r>
              <a:rPr lang="en-US" altLang="en-US" sz="2800" dirty="0"/>
              <a:t>Place equipment where you can operate it safely while </a:t>
            </a:r>
            <a:r>
              <a:rPr lang="en-US" altLang="en-US" sz="2800" dirty="0" smtClean="0"/>
              <a:t>driving</a:t>
            </a:r>
          </a:p>
          <a:p>
            <a:pPr marL="914400" lvl="1" indent="-457200" eaLnBrk="1" hangingPunct="1">
              <a:lnSpc>
                <a:spcPct val="90000"/>
              </a:lnSpc>
              <a:spcBef>
                <a:spcPct val="20000"/>
              </a:spcBef>
              <a:buFont typeface="Arial" panose="020B0604020202020204" pitchFamily="34" charset="0"/>
              <a:buChar char="•"/>
            </a:pPr>
            <a:r>
              <a:rPr lang="en-US" altLang="en-US" sz="2800" dirty="0" smtClean="0"/>
              <a:t>Know local rules for use of communications equipment while driving</a:t>
            </a:r>
          </a:p>
          <a:p>
            <a:pPr marL="1314450" lvl="2" indent="-457200" eaLnBrk="1" hangingPunct="1">
              <a:lnSpc>
                <a:spcPct val="90000"/>
              </a:lnSpc>
              <a:spcBef>
                <a:spcPct val="20000"/>
              </a:spcBef>
              <a:buFont typeface="Arial" panose="020B0604020202020204" pitchFamily="34" charset="0"/>
              <a:buChar char="•"/>
            </a:pPr>
            <a:r>
              <a:rPr lang="en-US" altLang="en-US" dirty="0" smtClean="0"/>
              <a:t>May need hands-free microphone</a:t>
            </a:r>
            <a:endParaRPr lang="en-US" altLang="en-US" dirty="0"/>
          </a:p>
          <a:p>
            <a:pPr eaLnBrk="1" hangingPunct="1">
              <a:lnSpc>
                <a:spcPct val="90000"/>
              </a:lnSpc>
              <a:spcBef>
                <a:spcPct val="20000"/>
              </a:spcBef>
              <a:buFontTx/>
              <a:buChar char="•"/>
            </a:pP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13902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Power Line Safety</a:t>
            </a:r>
            <a:endParaRPr lang="en-US" altLang="en-US" sz="4400" dirty="0"/>
          </a:p>
        </p:txBody>
      </p:sp>
      <p:sp>
        <p:nvSpPr>
          <p:cNvPr id="9218"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lnSpc>
                <a:spcPct val="90000"/>
              </a:lnSpc>
              <a:spcBef>
                <a:spcPct val="20000"/>
              </a:spcBef>
              <a:buFont typeface="Arial" panose="020B0604020202020204" pitchFamily="34" charset="0"/>
              <a:buChar char="•"/>
            </a:pPr>
            <a:r>
              <a:rPr lang="en-US" altLang="en-US" sz="3200" dirty="0" smtClean="0"/>
              <a:t>Keep antennas well away from </a:t>
            </a:r>
            <a:r>
              <a:rPr lang="en-US" altLang="en-US" sz="3200" dirty="0"/>
              <a:t>power </a:t>
            </a:r>
            <a:r>
              <a:rPr lang="en-US" altLang="en-US" sz="3200" dirty="0" smtClean="0"/>
              <a:t>lines</a:t>
            </a:r>
          </a:p>
          <a:p>
            <a:pPr marL="457200" indent="-457200" eaLnBrk="1" hangingPunct="1">
              <a:lnSpc>
                <a:spcPct val="90000"/>
              </a:lnSpc>
              <a:spcBef>
                <a:spcPct val="20000"/>
              </a:spcBef>
              <a:buFont typeface="Arial" panose="020B0604020202020204" pitchFamily="34" charset="0"/>
              <a:buChar char="•"/>
            </a:pPr>
            <a:r>
              <a:rPr lang="en-US" altLang="en-US" sz="3200" dirty="0" smtClean="0"/>
              <a:t>Check for power lines before installing antennas in trees</a:t>
            </a:r>
            <a:endParaRPr lang="en-US" altLang="en-US" sz="3600" dirty="0" smtClean="0"/>
          </a:p>
          <a:p>
            <a:pPr marL="457200" indent="-457200" eaLnBrk="1" hangingPunct="1">
              <a:lnSpc>
                <a:spcPct val="90000"/>
              </a:lnSpc>
              <a:spcBef>
                <a:spcPct val="20000"/>
              </a:spcBef>
              <a:buFont typeface="Arial" panose="020B0604020202020204" pitchFamily="34" charset="0"/>
              <a:buChar char="•"/>
            </a:pPr>
            <a:r>
              <a:rPr lang="en-US" altLang="en-US" sz="3200" dirty="0" smtClean="0"/>
              <a:t>Provide a minimum of 10 feet of clearance if antenna falls</a:t>
            </a:r>
          </a:p>
          <a:p>
            <a:pPr marL="457200" indent="-457200" eaLnBrk="1" hangingPunct="1">
              <a:lnSpc>
                <a:spcPct val="90000"/>
              </a:lnSpc>
              <a:spcBef>
                <a:spcPct val="20000"/>
              </a:spcBef>
              <a:buFont typeface="Arial" panose="020B0604020202020204" pitchFamily="34" charset="0"/>
              <a:buChar char="•"/>
            </a:pPr>
            <a:r>
              <a:rPr lang="en-US" altLang="en-US" sz="3200" dirty="0" smtClean="0"/>
              <a:t>Never attach antennas or guy lines to utility poles or structures</a:t>
            </a:r>
            <a:endParaRPr lang="en-US" alt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35731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Tower Work</a:t>
            </a:r>
            <a:endParaRPr lang="en-US" altLang="en-US" sz="4400" dirty="0"/>
          </a:p>
        </p:txBody>
      </p:sp>
      <p:sp>
        <p:nvSpPr>
          <p:cNvPr id="11266" name="Rectangle 5"/>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smtClean="0"/>
              <a:t>Basic tower safety</a:t>
            </a:r>
            <a:endParaRPr lang="en-US" altLang="en-US" sz="3200" dirty="0"/>
          </a:p>
          <a:p>
            <a:pPr lvl="1" eaLnBrk="1" hangingPunct="1">
              <a:lnSpc>
                <a:spcPct val="90000"/>
              </a:lnSpc>
              <a:spcBef>
                <a:spcPct val="20000"/>
              </a:spcBef>
              <a:buFontTx/>
              <a:buChar char="–"/>
            </a:pPr>
            <a:r>
              <a:rPr lang="en-US" altLang="en-US" sz="2800" dirty="0"/>
              <a:t>Proper clothing, hard hat and eye </a:t>
            </a:r>
            <a:r>
              <a:rPr lang="en-US" altLang="en-US" sz="2800" dirty="0" smtClean="0"/>
              <a:t>protection</a:t>
            </a:r>
            <a:endParaRPr lang="en-US" altLang="en-US" sz="2800" dirty="0"/>
          </a:p>
          <a:p>
            <a:pPr lvl="1" eaLnBrk="1" hangingPunct="1">
              <a:lnSpc>
                <a:spcPct val="90000"/>
              </a:lnSpc>
              <a:spcBef>
                <a:spcPct val="20000"/>
              </a:spcBef>
              <a:buFontTx/>
              <a:buChar char="–"/>
            </a:pPr>
            <a:r>
              <a:rPr lang="en-US" altLang="en-US" sz="2800" dirty="0" smtClean="0"/>
              <a:t>Use a proper climbing harness, not a lineman’s belt or rock-climbing gear</a:t>
            </a:r>
            <a:endParaRPr lang="en-US" altLang="en-US" sz="2800" dirty="0"/>
          </a:p>
          <a:p>
            <a:pPr lvl="1" eaLnBrk="1" hangingPunct="1">
              <a:lnSpc>
                <a:spcPct val="90000"/>
              </a:lnSpc>
              <a:spcBef>
                <a:spcPct val="20000"/>
              </a:spcBef>
              <a:buFontTx/>
              <a:buChar char="–"/>
            </a:pPr>
            <a:r>
              <a:rPr lang="en-US" altLang="en-US" sz="2800" dirty="0" smtClean="0"/>
              <a:t>Don</a:t>
            </a:r>
            <a:r>
              <a:rPr lang="en-US" altLang="ja-JP" sz="2800" dirty="0" smtClean="0"/>
              <a:t>’t </a:t>
            </a:r>
            <a:r>
              <a:rPr lang="en-US" altLang="ja-JP" sz="2800" dirty="0"/>
              <a:t>climb a crank-up tower </a:t>
            </a:r>
            <a:r>
              <a:rPr lang="en-US" altLang="ja-JP" sz="2800" dirty="0" smtClean="0"/>
              <a:t>supported only </a:t>
            </a:r>
            <a:r>
              <a:rPr lang="en-US" altLang="ja-JP" sz="2800" dirty="0"/>
              <a:t>by its </a:t>
            </a:r>
            <a:r>
              <a:rPr lang="en-US" altLang="ja-JP" sz="2800" dirty="0" smtClean="0"/>
              <a:t>lift cable – block and secure it first</a:t>
            </a:r>
          </a:p>
          <a:p>
            <a:pPr lvl="1" eaLnBrk="1" hangingPunct="1">
              <a:lnSpc>
                <a:spcPct val="90000"/>
              </a:lnSpc>
              <a:spcBef>
                <a:spcPct val="20000"/>
              </a:spcBef>
              <a:buFontTx/>
              <a:buChar char="–"/>
            </a:pPr>
            <a:r>
              <a:rPr lang="en-US" altLang="ja-JP" sz="2800" dirty="0" smtClean="0"/>
              <a:t>Use a gin pole to lift heavy items</a:t>
            </a:r>
            <a:endParaRPr lang="en-US" altLang="ja-JP" sz="2800" dirty="0"/>
          </a:p>
          <a:p>
            <a:pPr lvl="1" eaLnBrk="1" hangingPunct="1">
              <a:lnSpc>
                <a:spcPct val="90000"/>
              </a:lnSpc>
              <a:spcBef>
                <a:spcPct val="20000"/>
              </a:spcBef>
              <a:buFontTx/>
              <a:buChar char="–"/>
            </a:pPr>
            <a:r>
              <a:rPr lang="en-US" altLang="en-US" sz="2800" dirty="0"/>
              <a:t>Don</a:t>
            </a:r>
            <a:r>
              <a:rPr lang="en-US" altLang="ja-JP" sz="2800" dirty="0"/>
              <a:t>’t work </a:t>
            </a:r>
            <a:r>
              <a:rPr lang="en-US" altLang="ja-JP" sz="2800" dirty="0" smtClean="0"/>
              <a:t>alone – use a ground crew</a:t>
            </a:r>
            <a:endParaRPr lang="en-US" altLang="ja-JP" sz="2800" dirty="0"/>
          </a:p>
          <a:p>
            <a:pPr eaLnBrk="1" hangingPunct="1">
              <a:lnSpc>
                <a:spcPct val="90000"/>
              </a:lnSpc>
              <a:spcBef>
                <a:spcPct val="20000"/>
              </a:spcBef>
            </a:pP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95154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Electrical Injuries</a:t>
            </a:r>
          </a:p>
        </p:txBody>
      </p:sp>
      <p:sp>
        <p:nvSpPr>
          <p:cNvPr id="8194" name="Rectangle 8"/>
          <p:cNvSpPr>
            <a:spLocks noChangeArrowheads="1"/>
          </p:cNvSpPr>
          <p:nvPr/>
        </p:nvSpPr>
        <p:spPr bwMode="auto">
          <a:xfrm>
            <a:off x="457200" y="1752600"/>
            <a:ext cx="358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dirty="0" smtClean="0"/>
              <a:t>Shocks and burns.</a:t>
            </a:r>
            <a:endParaRPr lang="en-US" altLang="en-US" sz="2800" dirty="0"/>
          </a:p>
          <a:p>
            <a:pPr eaLnBrk="1" hangingPunct="1">
              <a:spcBef>
                <a:spcPct val="20000"/>
              </a:spcBef>
              <a:buFontTx/>
              <a:buChar char="•"/>
            </a:pPr>
            <a:r>
              <a:rPr lang="en-US" altLang="en-US" sz="2800" dirty="0" smtClean="0"/>
              <a:t>Low voltages can cause enough current to create </a:t>
            </a:r>
            <a:r>
              <a:rPr lang="en-US" altLang="en-US" sz="2800" dirty="0"/>
              <a:t>problems</a:t>
            </a:r>
            <a:r>
              <a:rPr lang="en-US" altLang="en-US" sz="2800" dirty="0" smtClean="0"/>
              <a:t>.</a:t>
            </a:r>
          </a:p>
          <a:p>
            <a:pPr eaLnBrk="1" hangingPunct="1">
              <a:spcBef>
                <a:spcPct val="20000"/>
              </a:spcBef>
              <a:buFontTx/>
              <a:buChar char="•"/>
            </a:pPr>
            <a:r>
              <a:rPr lang="en-US" altLang="en-US" sz="2800" dirty="0" smtClean="0"/>
              <a:t>Equipment today uses lower voltage than tube equipment but it can still cause burns.</a:t>
            </a:r>
          </a:p>
          <a:p>
            <a:pPr eaLnBrk="1" hangingPunct="1">
              <a:spcBef>
                <a:spcPct val="20000"/>
              </a:spcBef>
              <a:buFontTx/>
              <a:buChar char="•"/>
            </a:pPr>
            <a:endParaRPr lang="en-US" altLang="en-US" sz="2800" dirty="0" smtClean="0"/>
          </a:p>
          <a:p>
            <a:pPr eaLnBrk="1" hangingPunct="1">
              <a:spcBef>
                <a:spcPct val="20000"/>
              </a:spcBef>
              <a:buFontTx/>
              <a:buChar char="•"/>
            </a:pPr>
            <a:endParaRPr lang="en-US" alt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4038600" y="2057400"/>
            <a:ext cx="4804346" cy="34575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Practice Questions</a:t>
            </a:r>
            <a:endParaRPr lang="en-US" altLang="en-US" sz="44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7144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Touching both terminals with the hands can cause electrical shock</a:t>
            </a:r>
          </a:p>
          <a:p>
            <a:r>
              <a:rPr lang="en-US" altLang="en-US" smtClean="0"/>
              <a:t>B. Shorting the terminals can cause burns, fire, or an explosion</a:t>
            </a:r>
          </a:p>
          <a:p>
            <a:r>
              <a:rPr lang="en-US" altLang="en-US" smtClean="0"/>
              <a:t>C. RF emissions from the battery</a:t>
            </a:r>
          </a:p>
          <a:p>
            <a:r>
              <a:rPr lang="en-US" altLang="en-US" smtClean="0"/>
              <a:t>D. All of these choices are correct</a:t>
            </a:r>
          </a:p>
          <a:p>
            <a:pPr lvl="1"/>
            <a:r>
              <a:rPr lang="en-US" altLang="en-US" smtClean="0"/>
              <a:t>T0A01 HRLM (9-3)</a:t>
            </a:r>
          </a:p>
        </p:txBody>
      </p:sp>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 safety hazard of a 12 voltage storage battery?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Touching both terminals with the hands can cause electrical shock</a:t>
            </a:r>
          </a:p>
          <a:p>
            <a:r>
              <a:rPr lang="en-US" altLang="en-US" b="1" smtClean="0"/>
              <a:t>B. Shorting the terminals can cause burns, fire, or an explosion</a:t>
            </a:r>
          </a:p>
          <a:p>
            <a:r>
              <a:rPr lang="en-US" altLang="en-US" smtClean="0"/>
              <a:t>C. RF emissions from the battery</a:t>
            </a:r>
          </a:p>
          <a:p>
            <a:r>
              <a:rPr lang="en-US" altLang="en-US" smtClean="0"/>
              <a:t>D. All of these choices are correct</a:t>
            </a:r>
          </a:p>
          <a:p>
            <a:pPr lvl="1"/>
            <a:r>
              <a:rPr lang="en-US" altLang="en-US" smtClean="0"/>
              <a:t> T0A01 HRLM (9-3)</a:t>
            </a:r>
          </a:p>
        </p:txBody>
      </p:sp>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 safety hazard of a 12 voltage storage battery?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By heating tissue</a:t>
            </a:r>
          </a:p>
          <a:p>
            <a:r>
              <a:rPr lang="en-US" altLang="en-US" smtClean="0"/>
              <a:t>B. It disrupts the electrical functions of cells</a:t>
            </a:r>
          </a:p>
          <a:p>
            <a:r>
              <a:rPr lang="en-US" altLang="en-US" smtClean="0"/>
              <a:t>C. It causes involuntary muscle contractions</a:t>
            </a:r>
          </a:p>
          <a:p>
            <a:r>
              <a:rPr lang="en-US" altLang="en-US" smtClean="0"/>
              <a:t>D. All of these choices are correct</a:t>
            </a:r>
          </a:p>
          <a:p>
            <a:pPr lvl="1"/>
            <a:r>
              <a:rPr lang="en-US" altLang="en-US" smtClean="0"/>
              <a:t> T0A02 HRLM (9-2)</a:t>
            </a:r>
          </a:p>
        </p:txBody>
      </p:sp>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How does current flowing through the body cause a health hazard?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By heating tissue</a:t>
            </a:r>
          </a:p>
          <a:p>
            <a:r>
              <a:rPr lang="en-US" altLang="en-US" smtClean="0"/>
              <a:t>B. It disrupts the electrical functions of cells</a:t>
            </a:r>
          </a:p>
          <a:p>
            <a:r>
              <a:rPr lang="en-US" altLang="en-US" smtClean="0"/>
              <a:t>C. It causes involuntary muscle contractions</a:t>
            </a:r>
          </a:p>
          <a:p>
            <a:r>
              <a:rPr lang="en-US" altLang="en-US" b="1" smtClean="0"/>
              <a:t>D. All of these choices are correct</a:t>
            </a:r>
          </a:p>
          <a:p>
            <a:pPr lvl="1"/>
            <a:r>
              <a:rPr lang="en-US" altLang="en-US" smtClean="0"/>
              <a:t> T0A02 HRLM (9-2)</a:t>
            </a:r>
          </a:p>
        </p:txBody>
      </p:sp>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How does current flowing through the body cause a health hazard?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Neutral</a:t>
            </a:r>
          </a:p>
          <a:p>
            <a:r>
              <a:rPr lang="en-US" altLang="en-US" smtClean="0"/>
              <a:t>B. Hot</a:t>
            </a:r>
          </a:p>
          <a:p>
            <a:r>
              <a:rPr lang="en-US" altLang="en-US" smtClean="0"/>
              <a:t>C. Safety ground</a:t>
            </a:r>
          </a:p>
          <a:p>
            <a:r>
              <a:rPr lang="en-US" altLang="en-US" smtClean="0"/>
              <a:t>D. The white wire</a:t>
            </a:r>
          </a:p>
          <a:p>
            <a:pPr lvl="1"/>
            <a:r>
              <a:rPr lang="en-US" altLang="en-US" smtClean="0"/>
              <a:t> T0A03 HRLM (9-4)</a:t>
            </a:r>
          </a:p>
        </p:txBody>
      </p:sp>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connected to the green wire in a three-wire electrical AC plug?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Neutral</a:t>
            </a:r>
          </a:p>
          <a:p>
            <a:r>
              <a:rPr lang="en-US" altLang="en-US" dirty="0" smtClean="0"/>
              <a:t>B. Hot</a:t>
            </a:r>
          </a:p>
          <a:p>
            <a:r>
              <a:rPr lang="en-US" altLang="en-US" b="1" dirty="0" smtClean="0"/>
              <a:t>C. Safety ground</a:t>
            </a:r>
          </a:p>
          <a:p>
            <a:r>
              <a:rPr lang="en-US" altLang="en-US" dirty="0" smtClean="0"/>
              <a:t>D. The white wire</a:t>
            </a:r>
          </a:p>
          <a:p>
            <a:pPr lvl="1"/>
            <a:r>
              <a:rPr lang="en-US" altLang="en-US" dirty="0" smtClean="0"/>
              <a:t> T0A03 HRLM (9-4)</a:t>
            </a:r>
          </a:p>
        </p:txBody>
      </p:sp>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connected to the green wire in a three-wire electrical AC plug?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AutoNum type="alphaUcPeriod"/>
            </a:pPr>
            <a:r>
              <a:rPr lang="en-US" altLang="en-US" dirty="0" smtClean="0"/>
              <a:t>Use </a:t>
            </a:r>
            <a:r>
              <a:rPr lang="en-US" altLang="en-US" dirty="0"/>
              <a:t>three-wire cords and plugs for all AC powered </a:t>
            </a:r>
            <a:r>
              <a:rPr lang="en-US" altLang="en-US" dirty="0" smtClean="0"/>
              <a:t>equipment</a:t>
            </a:r>
            <a:endParaRPr lang="en-US" altLang="en-US" dirty="0"/>
          </a:p>
          <a:p>
            <a:pPr marL="457200" indent="-457200">
              <a:buAutoNum type="alphaUcPeriod"/>
            </a:pPr>
            <a:r>
              <a:rPr lang="en-US" altLang="en-US" dirty="0" smtClean="0"/>
              <a:t>Connect </a:t>
            </a:r>
            <a:r>
              <a:rPr lang="en-US" altLang="en-US" dirty="0"/>
              <a:t>all AC powered station equipment to a common safety ground</a:t>
            </a:r>
          </a:p>
          <a:p>
            <a:pPr marL="457200" indent="-457200">
              <a:buAutoNum type="alphaUcPeriod"/>
            </a:pPr>
            <a:r>
              <a:rPr lang="en-US" altLang="en-US" dirty="0" smtClean="0"/>
              <a:t>Use </a:t>
            </a:r>
            <a:r>
              <a:rPr lang="en-US" altLang="en-US" dirty="0"/>
              <a:t>a circuit protected by a ground-fault </a:t>
            </a:r>
            <a:r>
              <a:rPr lang="en-US" altLang="en-US" dirty="0" smtClean="0"/>
              <a:t>interrupter</a:t>
            </a:r>
          </a:p>
          <a:p>
            <a:r>
              <a:rPr lang="en-US" altLang="en-US" dirty="0" smtClean="0"/>
              <a:t>D.  All of these choices are correct</a:t>
            </a:r>
          </a:p>
          <a:p>
            <a:pPr lvl="1"/>
            <a:r>
              <a:rPr lang="en-US" altLang="en-US" dirty="0" smtClean="0"/>
              <a:t> T0A06 HRLM (9-3)</a:t>
            </a:r>
          </a:p>
        </p:txBody>
      </p:sp>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rgbClr val="000000"/>
                </a:solidFill>
              </a:rPr>
              <a:t>What is a good way to guard against electrical shock at your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90544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AutoNum type="alphaUcPeriod"/>
            </a:pPr>
            <a:r>
              <a:rPr lang="en-US" altLang="en-US" dirty="0" smtClean="0"/>
              <a:t>Use </a:t>
            </a:r>
            <a:r>
              <a:rPr lang="en-US" altLang="en-US" dirty="0"/>
              <a:t>three-wire cords and plugs for all AC powered </a:t>
            </a:r>
            <a:r>
              <a:rPr lang="en-US" altLang="en-US" dirty="0" smtClean="0"/>
              <a:t>equipment</a:t>
            </a:r>
            <a:endParaRPr lang="en-US" altLang="en-US" dirty="0"/>
          </a:p>
          <a:p>
            <a:pPr marL="457200" indent="-457200">
              <a:buAutoNum type="alphaUcPeriod"/>
            </a:pPr>
            <a:r>
              <a:rPr lang="en-US" altLang="en-US" dirty="0" smtClean="0"/>
              <a:t>Connect </a:t>
            </a:r>
            <a:r>
              <a:rPr lang="en-US" altLang="en-US" dirty="0"/>
              <a:t>all AC powered station equipment to a common safety ground</a:t>
            </a:r>
          </a:p>
          <a:p>
            <a:pPr marL="457200" indent="-457200">
              <a:buAutoNum type="alphaUcPeriod"/>
            </a:pPr>
            <a:r>
              <a:rPr lang="en-US" altLang="en-US" dirty="0" smtClean="0"/>
              <a:t>Use </a:t>
            </a:r>
            <a:r>
              <a:rPr lang="en-US" altLang="en-US" dirty="0"/>
              <a:t>a circuit protected by a ground-fault </a:t>
            </a:r>
            <a:r>
              <a:rPr lang="en-US" altLang="en-US" dirty="0" smtClean="0"/>
              <a:t>interrupter</a:t>
            </a:r>
          </a:p>
          <a:p>
            <a:r>
              <a:rPr lang="en-US" altLang="en-US" b="1" dirty="0" smtClean="0"/>
              <a:t>D.  All of these choices are correct</a:t>
            </a:r>
          </a:p>
          <a:p>
            <a:pPr lvl="1"/>
            <a:r>
              <a:rPr lang="en-US" altLang="en-US" dirty="0" smtClean="0"/>
              <a:t> T0A06 HRLM (9-3)</a:t>
            </a:r>
          </a:p>
        </p:txBody>
      </p:sp>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rgbClr val="000000"/>
                </a:solidFill>
              </a:rPr>
              <a:t>What is a good way to guard against electrical shock at your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8243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Include a parallel bypass switch for each protector so that it can be switched out of the circuit when running high power</a:t>
            </a:r>
          </a:p>
          <a:p>
            <a:r>
              <a:rPr lang="en-US" altLang="en-US" smtClean="0"/>
              <a:t>B. Include a series switch in the ground line of each protector to prevent RF overload from inadvertently damaging the protector</a:t>
            </a:r>
          </a:p>
          <a:p>
            <a:r>
              <a:rPr lang="en-US" altLang="en-US" smtClean="0"/>
              <a:t>C. Keep the ground wires from each protector separate and connected to station ground</a:t>
            </a:r>
          </a:p>
          <a:p>
            <a:r>
              <a:rPr lang="en-US" altLang="en-US" smtClean="0"/>
              <a:t>D. Ground all of the protectors to a common plate which is in turn connected to an external ground</a:t>
            </a:r>
          </a:p>
          <a:p>
            <a:pPr lvl="1"/>
            <a:r>
              <a:rPr lang="en-US" altLang="en-US" smtClean="0"/>
              <a:t> T0A07 HRLM (9-5)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these precautions should be taken when installing devices for lightning protection in a coaxial cable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Electrical Safety</a:t>
            </a:r>
          </a:p>
        </p:txBody>
      </p:sp>
      <p:sp>
        <p:nvSpPr>
          <p:cNvPr id="10242" name="Rectangle 8"/>
          <p:cNvSpPr>
            <a:spLocks noChangeArrowheads="1"/>
          </p:cNvSpPr>
          <p:nvPr/>
        </p:nvSpPr>
        <p:spPr bwMode="auto">
          <a:xfrm>
            <a:off x="685800" y="1828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a:t>Avoiding contact is the most effective way of practicing electrical </a:t>
            </a:r>
            <a:r>
              <a:rPr lang="en-US" altLang="en-US" sz="3200" dirty="0" smtClean="0"/>
              <a:t>safety</a:t>
            </a:r>
          </a:p>
          <a:p>
            <a:pPr eaLnBrk="1" hangingPunct="1">
              <a:spcBef>
                <a:spcPct val="20000"/>
              </a:spcBef>
              <a:buFontTx/>
              <a:buChar char="•"/>
            </a:pPr>
            <a:r>
              <a:rPr lang="en-US" altLang="en-US" sz="3200" dirty="0" smtClean="0"/>
              <a:t>Unplug equipment before working on it</a:t>
            </a:r>
          </a:p>
          <a:p>
            <a:pPr eaLnBrk="1" hangingPunct="1">
              <a:spcBef>
                <a:spcPct val="20000"/>
              </a:spcBef>
              <a:buFontTx/>
              <a:buChar char="•"/>
            </a:pPr>
            <a:r>
              <a:rPr lang="en-US" altLang="en-US" sz="3200" dirty="0" smtClean="0"/>
              <a:t>Keep one hand in your pocket</a:t>
            </a:r>
          </a:p>
          <a:p>
            <a:pPr eaLnBrk="1" hangingPunct="1">
              <a:spcBef>
                <a:spcPct val="20000"/>
              </a:spcBef>
              <a:buFontTx/>
              <a:buChar char="•"/>
            </a:pPr>
            <a:r>
              <a:rPr lang="en-US" altLang="en-US" sz="3200" dirty="0" smtClean="0"/>
              <a:t>Make sure equipment is grounded</a:t>
            </a:r>
          </a:p>
          <a:p>
            <a:pPr eaLnBrk="1" hangingPunct="1">
              <a:spcBef>
                <a:spcPct val="20000"/>
              </a:spcBef>
              <a:buFontTx/>
              <a:buChar char="•"/>
            </a:pPr>
            <a:r>
              <a:rPr lang="en-US" altLang="en-US" sz="3200" dirty="0" smtClean="0"/>
              <a:t>Use power from GFCI-protected circuits</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Include a parallel bypass switch for each protector so that it can be switched out of the circuit when running high power</a:t>
            </a:r>
          </a:p>
          <a:p>
            <a:r>
              <a:rPr lang="en-US" altLang="en-US" smtClean="0"/>
              <a:t>B. Include a series switch in the ground line of each protector to prevent RF overload from inadvertently damaging the protector</a:t>
            </a:r>
          </a:p>
          <a:p>
            <a:r>
              <a:rPr lang="en-US" altLang="en-US" smtClean="0"/>
              <a:t>C. Keep the ground wires from each protector separate and connected to station ground</a:t>
            </a:r>
          </a:p>
          <a:p>
            <a:r>
              <a:rPr lang="en-US" altLang="en-US" b="1" smtClean="0"/>
              <a:t>D. Ground all of the protectors to a common plate which is in turn connected to an external ground</a:t>
            </a:r>
          </a:p>
          <a:p>
            <a:pPr lvl="1"/>
            <a:r>
              <a:rPr lang="en-US" altLang="en-US" smtClean="0"/>
              <a:t> T0A07 HRLM (9-5)</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these precautions should be taken when installing devices for lightning protection in a coaxial cable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xfrm>
            <a:off x="457200" y="2286000"/>
            <a:ext cx="82296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 fuse or circuit breaker in series with the AC "hot" conductor</a:t>
            </a:r>
          </a:p>
          <a:p>
            <a:r>
              <a:rPr lang="en-US" altLang="en-US" smtClean="0"/>
              <a:t>B. An AC voltmeter across the incoming power source</a:t>
            </a:r>
          </a:p>
          <a:p>
            <a:r>
              <a:rPr lang="en-US" altLang="en-US" smtClean="0"/>
              <a:t>C. An inductor in series with the AC power source</a:t>
            </a:r>
          </a:p>
          <a:p>
            <a:r>
              <a:rPr lang="en-US" altLang="en-US" smtClean="0"/>
              <a:t>D. A capacitor across the AC power source</a:t>
            </a:r>
          </a:p>
          <a:p>
            <a:pPr lvl="1"/>
            <a:r>
              <a:rPr lang="en-US" altLang="en-US" smtClean="0"/>
              <a:t> T0A08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safety equipment should always be included in home-built equipment that is powered from 120V AC power circuits?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xfrm>
            <a:off x="457200" y="2209800"/>
            <a:ext cx="8229600" cy="391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A fuse or circuit breaker in series with the AC "hot" conductor</a:t>
            </a:r>
          </a:p>
          <a:p>
            <a:r>
              <a:rPr lang="en-US" altLang="en-US" smtClean="0"/>
              <a:t>B. An AC voltmeter across the incoming power source</a:t>
            </a:r>
          </a:p>
          <a:p>
            <a:r>
              <a:rPr lang="en-US" altLang="en-US" smtClean="0"/>
              <a:t>C. An inductor in series with the AC power source</a:t>
            </a:r>
          </a:p>
          <a:p>
            <a:r>
              <a:rPr lang="en-US" altLang="en-US" smtClean="0"/>
              <a:t>D. A capacitor across the AC power source</a:t>
            </a:r>
          </a:p>
          <a:p>
            <a:pPr lvl="1"/>
            <a:r>
              <a:rPr lang="en-US" altLang="en-US" smtClean="0"/>
              <a:t> T0A08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safety equipment should always be included in home-built equipment that is powered from 120V AC power circuits?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Static electricity could damage the grounding system</a:t>
            </a:r>
          </a:p>
          <a:p>
            <a:r>
              <a:rPr lang="en-US" altLang="en-US" smtClean="0"/>
              <a:t>B. Circulating currents inside the transformer might cause damage</a:t>
            </a:r>
          </a:p>
          <a:p>
            <a:r>
              <a:rPr lang="en-US" altLang="en-US" smtClean="0"/>
              <a:t>C. The fuse might blow if you remove the cover</a:t>
            </a:r>
          </a:p>
          <a:p>
            <a:r>
              <a:rPr lang="en-US" altLang="en-US" smtClean="0"/>
              <a:t>D. You might receive an electric shock from the charged stored in large capacitors</a:t>
            </a:r>
          </a:p>
          <a:p>
            <a:pPr lvl="1"/>
            <a:r>
              <a:rPr lang="en-US" altLang="en-US" smtClean="0"/>
              <a:t> T0A11 HRLM (9-3)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kind of hazard might exist in a power supply when it is turned off and disconnected?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Static electricity could damage the grounding system</a:t>
            </a:r>
          </a:p>
          <a:p>
            <a:r>
              <a:rPr lang="en-US" altLang="en-US" smtClean="0"/>
              <a:t>B. Circulating currents inside the transformer might cause damage</a:t>
            </a:r>
          </a:p>
          <a:p>
            <a:r>
              <a:rPr lang="en-US" altLang="en-US" smtClean="0"/>
              <a:t>C. The fuse might blow if you remove the cover</a:t>
            </a:r>
          </a:p>
          <a:p>
            <a:r>
              <a:rPr lang="en-US" altLang="en-US" b="1" smtClean="0"/>
              <a:t>D. You might receive an electric shock from the charged stored in large capacitors</a:t>
            </a:r>
          </a:p>
          <a:p>
            <a:pPr lvl="1"/>
            <a:r>
              <a:rPr lang="en-US" altLang="en-US" smtClean="0"/>
              <a:t> T0A11 HRLM (9-3)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kind of hazard might exist in a power supply when it is turned off and disconnected?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At all times except when climbing the tower</a:t>
            </a:r>
          </a:p>
          <a:p>
            <a:r>
              <a:rPr lang="en-US" altLang="en-US" smtClean="0"/>
              <a:t>B. At all times except when belted firmly to the tower</a:t>
            </a:r>
          </a:p>
          <a:p>
            <a:r>
              <a:rPr lang="en-US" altLang="en-US" smtClean="0"/>
              <a:t>C. At all times when any work is being done on the tower</a:t>
            </a:r>
          </a:p>
          <a:p>
            <a:r>
              <a:rPr lang="en-US" altLang="en-US" smtClean="0"/>
              <a:t>D. Only when the tower exceeds 30 feet in height</a:t>
            </a:r>
          </a:p>
          <a:p>
            <a:pPr lvl="1"/>
            <a:r>
              <a:rPr lang="en-US" altLang="en-US" smtClean="0"/>
              <a:t> T0B01 HRLM (9-13)</a:t>
            </a:r>
          </a:p>
          <a:p>
            <a:pPr lvl="1"/>
            <a:endParaRPr lang="en-US" altLang="en-US" smtClean="0"/>
          </a:p>
        </p:txBody>
      </p:sp>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should members of a tower work team wear a hard hat and safety glasses?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421125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At all times except when climbing the tower</a:t>
            </a:r>
          </a:p>
          <a:p>
            <a:r>
              <a:rPr lang="en-US" altLang="en-US" smtClean="0"/>
              <a:t>B. At all times except when belted firmly to the tower</a:t>
            </a:r>
          </a:p>
          <a:p>
            <a:r>
              <a:rPr lang="en-US" altLang="en-US" b="1" smtClean="0"/>
              <a:t>C. At all times when any work is being done on the tower</a:t>
            </a:r>
          </a:p>
          <a:p>
            <a:r>
              <a:rPr lang="en-US" altLang="en-US" smtClean="0"/>
              <a:t>D. Only when the tower exceeds 30 feet in height</a:t>
            </a:r>
          </a:p>
          <a:p>
            <a:pPr lvl="1"/>
            <a:r>
              <a:rPr lang="en-US" altLang="en-US" smtClean="0"/>
              <a:t> T0B01 HRLM (9-13)</a:t>
            </a:r>
          </a:p>
        </p:txBody>
      </p:sp>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should members of a tower work team wear a hard hat and safety glasses?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241653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Make sure that you wear a grounded wrist strap</a:t>
            </a:r>
          </a:p>
          <a:p>
            <a:r>
              <a:rPr lang="en-US" altLang="en-US" smtClean="0"/>
              <a:t>B. Remove all tower grounding connections</a:t>
            </a:r>
          </a:p>
          <a:p>
            <a:r>
              <a:rPr lang="en-US" altLang="en-US" smtClean="0"/>
              <a:t>C. Put on a climbing harness and safety glasses</a:t>
            </a:r>
          </a:p>
          <a:p>
            <a:r>
              <a:rPr lang="en-US" altLang="en-US" smtClean="0"/>
              <a:t>D. All of the these choices are correct</a:t>
            </a:r>
          </a:p>
          <a:p>
            <a:pPr lvl="1"/>
            <a:r>
              <a:rPr lang="en-US" altLang="en-US" smtClean="0"/>
              <a:t> T0B02 HRLM (9-13)</a:t>
            </a:r>
          </a:p>
        </p:txBody>
      </p:sp>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a good precaution to observe before climbing an antenna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419317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Make sure that you wear a grounded wrist strap</a:t>
            </a:r>
          </a:p>
          <a:p>
            <a:r>
              <a:rPr lang="en-US" altLang="en-US" smtClean="0"/>
              <a:t>B. Remove all tower grounding connections</a:t>
            </a:r>
          </a:p>
          <a:p>
            <a:r>
              <a:rPr lang="en-US" altLang="en-US" b="1" smtClean="0"/>
              <a:t>C. Put on a climbing harness and safety glasses</a:t>
            </a:r>
          </a:p>
          <a:p>
            <a:r>
              <a:rPr lang="en-US" altLang="en-US" smtClean="0"/>
              <a:t>D. All of the these choices are correct</a:t>
            </a:r>
          </a:p>
          <a:p>
            <a:pPr lvl="1"/>
            <a:r>
              <a:rPr lang="en-US" altLang="en-US" smtClean="0"/>
              <a:t> T0B02 HRLM (9-13)</a:t>
            </a:r>
          </a:p>
        </p:txBody>
      </p:sp>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a good precaution to observe before climbing an antenna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620065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no electrical work is being performed</a:t>
            </a:r>
          </a:p>
          <a:p>
            <a:r>
              <a:rPr lang="en-US" altLang="en-US" smtClean="0"/>
              <a:t>B. When no mechanical work is being performed</a:t>
            </a:r>
          </a:p>
          <a:p>
            <a:r>
              <a:rPr lang="en-US" altLang="en-US" smtClean="0"/>
              <a:t>C. When the work being done is not more than 20 feet above the ground</a:t>
            </a:r>
          </a:p>
          <a:p>
            <a:r>
              <a:rPr lang="en-US" altLang="en-US" smtClean="0"/>
              <a:t>D. Never</a:t>
            </a:r>
          </a:p>
          <a:p>
            <a:pPr lvl="1"/>
            <a:r>
              <a:rPr lang="en-US" altLang="en-US" smtClean="0"/>
              <a:t> T0B03 HRLM (9-14)</a:t>
            </a:r>
          </a:p>
        </p:txBody>
      </p:sp>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Under what circumstances is it safe to climb a tower without a helper or observer?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76643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Mitigating Electrical Hazards</a:t>
            </a:r>
          </a:p>
        </p:txBody>
      </p:sp>
      <p:sp>
        <p:nvSpPr>
          <p:cNvPr id="14338"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a:t>If </a:t>
            </a:r>
            <a:r>
              <a:rPr lang="en-US" altLang="en-US" sz="3200" dirty="0" smtClean="0"/>
              <a:t>working on live equipment is </a:t>
            </a:r>
            <a:r>
              <a:rPr lang="en-US" altLang="en-US" sz="3200" dirty="0"/>
              <a:t>required:</a:t>
            </a:r>
          </a:p>
          <a:p>
            <a:pPr marL="914400" lvl="1" indent="-457200" eaLnBrk="1" hangingPunct="1">
              <a:lnSpc>
                <a:spcPct val="90000"/>
              </a:lnSpc>
              <a:spcBef>
                <a:spcPct val="20000"/>
              </a:spcBef>
              <a:buFont typeface="Arial" panose="020B0604020202020204" pitchFamily="34" charset="0"/>
              <a:buChar char="•"/>
            </a:pPr>
            <a:r>
              <a:rPr lang="en-US" altLang="en-US" sz="2800" dirty="0"/>
              <a:t>Remove </a:t>
            </a:r>
            <a:r>
              <a:rPr lang="en-US" altLang="en-US" sz="2800" dirty="0" smtClean="0"/>
              <a:t>jewelry</a:t>
            </a:r>
            <a:endParaRPr lang="en-US" altLang="en-US" sz="2800" dirty="0"/>
          </a:p>
          <a:p>
            <a:pPr marL="914400" lvl="1" indent="-457200" eaLnBrk="1" hangingPunct="1">
              <a:lnSpc>
                <a:spcPct val="90000"/>
              </a:lnSpc>
              <a:spcBef>
                <a:spcPct val="20000"/>
              </a:spcBef>
              <a:buFont typeface="Arial" panose="020B0604020202020204" pitchFamily="34" charset="0"/>
              <a:buChar char="•"/>
            </a:pPr>
            <a:r>
              <a:rPr lang="en-US" altLang="en-US" sz="2800" dirty="0"/>
              <a:t>Avoid unintentional touching of </a:t>
            </a:r>
            <a:r>
              <a:rPr lang="en-US" altLang="en-US" sz="2800" dirty="0" smtClean="0"/>
              <a:t>circuitry</a:t>
            </a:r>
            <a:endParaRPr lang="en-US" altLang="en-US" sz="2800" dirty="0"/>
          </a:p>
          <a:p>
            <a:pPr marL="914400" lvl="1" indent="-457200" eaLnBrk="1" hangingPunct="1">
              <a:lnSpc>
                <a:spcPct val="90000"/>
              </a:lnSpc>
              <a:spcBef>
                <a:spcPct val="20000"/>
              </a:spcBef>
              <a:buFont typeface="Arial" panose="020B0604020202020204" pitchFamily="34" charset="0"/>
              <a:buChar char="•"/>
            </a:pPr>
            <a:r>
              <a:rPr lang="en-US" altLang="en-US" sz="2800" dirty="0"/>
              <a:t>Never bypass safety </a:t>
            </a:r>
            <a:r>
              <a:rPr lang="en-US" altLang="en-US" sz="2800" dirty="0" smtClean="0"/>
              <a:t>interlocks</a:t>
            </a:r>
          </a:p>
          <a:p>
            <a:pPr marL="914400" lvl="1" indent="-457200" eaLnBrk="1" hangingPunct="1">
              <a:lnSpc>
                <a:spcPct val="90000"/>
              </a:lnSpc>
              <a:spcBef>
                <a:spcPct val="20000"/>
              </a:spcBef>
              <a:buFont typeface="Arial" panose="020B0604020202020204" pitchFamily="34" charset="0"/>
              <a:buChar char="•"/>
            </a:pPr>
            <a:r>
              <a:rPr lang="en-US" altLang="en-US" sz="2800" dirty="0" smtClean="0"/>
              <a:t>Discharge high-voltage points and components to ground</a:t>
            </a:r>
            <a:endParaRPr lang="en-US" altLang="en-US" sz="2800" dirty="0"/>
          </a:p>
          <a:p>
            <a:pPr marL="914400" lvl="1" indent="-457200" eaLnBrk="1" hangingPunct="1">
              <a:lnSpc>
                <a:spcPct val="90000"/>
              </a:lnSpc>
              <a:spcBef>
                <a:spcPct val="20000"/>
              </a:spcBef>
              <a:buFont typeface="Arial" panose="020B0604020202020204" pitchFamily="34" charset="0"/>
              <a:buChar char="•"/>
            </a:pPr>
            <a:r>
              <a:rPr lang="en-US" altLang="en-US" sz="2800" dirty="0"/>
              <a:t>Capacitors </a:t>
            </a:r>
            <a:r>
              <a:rPr lang="en-US" altLang="en-US" sz="2800" dirty="0" smtClean="0"/>
              <a:t>can store charge after power </a:t>
            </a:r>
            <a:r>
              <a:rPr lang="en-US" altLang="en-US" sz="2800" dirty="0"/>
              <a:t>is </a:t>
            </a:r>
            <a:r>
              <a:rPr lang="en-US" altLang="en-US" sz="2800" dirty="0" smtClean="0"/>
              <a:t>off</a:t>
            </a:r>
            <a:endParaRPr lang="en-US" altLang="en-US" sz="2800" dirty="0"/>
          </a:p>
          <a:p>
            <a:pPr marL="914400" lvl="1" indent="-457200" eaLnBrk="1" hangingPunct="1">
              <a:lnSpc>
                <a:spcPct val="90000"/>
              </a:lnSpc>
              <a:spcBef>
                <a:spcPct val="20000"/>
              </a:spcBef>
              <a:buFont typeface="Arial" panose="020B0604020202020204" pitchFamily="34" charset="0"/>
              <a:buChar char="•"/>
            </a:pPr>
            <a:r>
              <a:rPr lang="en-US" altLang="en-US" sz="2800" dirty="0"/>
              <a:t>Storage batteries are dangerous when </a:t>
            </a:r>
            <a:r>
              <a:rPr lang="en-US" altLang="en-US" sz="2800" dirty="0" smtClean="0"/>
              <a:t>shorted</a:t>
            </a:r>
            <a:endParaRPr lang="en-US" altLang="en-US" sz="2800" dirty="0"/>
          </a:p>
          <a:p>
            <a:pPr eaLnBrk="1" hangingPunct="1">
              <a:lnSpc>
                <a:spcPct val="90000"/>
              </a:lnSpc>
              <a:spcBef>
                <a:spcPct val="20000"/>
              </a:spcBef>
              <a:buFontTx/>
              <a:buChar char="•"/>
            </a:pPr>
            <a:endParaRPr lang="en-US" altLang="en-US"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no electrical work is being performed</a:t>
            </a:r>
          </a:p>
          <a:p>
            <a:r>
              <a:rPr lang="en-US" altLang="en-US" smtClean="0"/>
              <a:t>B. When no mechanical work is being performed</a:t>
            </a:r>
          </a:p>
          <a:p>
            <a:r>
              <a:rPr lang="en-US" altLang="en-US" smtClean="0"/>
              <a:t>C. When the work being done is not more than 20 feet above the ground</a:t>
            </a:r>
          </a:p>
          <a:p>
            <a:r>
              <a:rPr lang="en-US" altLang="en-US" b="1" smtClean="0"/>
              <a:t>D. Never</a:t>
            </a:r>
          </a:p>
          <a:p>
            <a:pPr lvl="1"/>
            <a:r>
              <a:rPr lang="en-US" altLang="en-US" smtClean="0"/>
              <a:t> T0B03 HRLM (9-14)</a:t>
            </a:r>
          </a:p>
        </p:txBody>
      </p:sp>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Under what circumstances is it safe to climb a tower without a helper or observer?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38738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Wear a ground strap connected to your wrist at all times</a:t>
            </a:r>
          </a:p>
          <a:p>
            <a:r>
              <a:rPr lang="en-US" altLang="en-US" smtClean="0"/>
              <a:t>B. Insulate the base of the tower to avoid lightning strikes</a:t>
            </a:r>
          </a:p>
          <a:p>
            <a:r>
              <a:rPr lang="en-US" altLang="en-US" smtClean="0"/>
              <a:t>C. Look for and stay clear of any overhead electrical wires</a:t>
            </a:r>
          </a:p>
          <a:p>
            <a:r>
              <a:rPr lang="en-US" altLang="en-US" smtClean="0"/>
              <a:t>D. All of these choices are correct</a:t>
            </a:r>
          </a:p>
          <a:p>
            <a:pPr lvl="1"/>
            <a:r>
              <a:rPr lang="en-US" altLang="en-US" smtClean="0"/>
              <a:t> T0B04 HRLM (9-12)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important safety precaution to observe when putting up an antenna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836886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Wear a ground strap connected to your wrist at all times</a:t>
            </a:r>
          </a:p>
          <a:p>
            <a:r>
              <a:rPr lang="en-US" altLang="en-US" smtClean="0"/>
              <a:t>B. Insulate the base of the tower to avoid lightning strikes</a:t>
            </a:r>
          </a:p>
          <a:p>
            <a:r>
              <a:rPr lang="en-US" altLang="en-US" b="1" smtClean="0"/>
              <a:t>C. Look for and stay clear of any overhead electrical wires</a:t>
            </a:r>
          </a:p>
          <a:p>
            <a:r>
              <a:rPr lang="en-US" altLang="en-US" smtClean="0"/>
              <a:t>D. All of these choices are correct</a:t>
            </a:r>
          </a:p>
          <a:p>
            <a:pPr lvl="1"/>
            <a:r>
              <a:rPr lang="en-US" altLang="en-US" smtClean="0"/>
              <a:t> T0B04 HRLM (9-12)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important safety precaution to observe when putting up an antenna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84451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1"/>
          </p:nvPr>
        </p:nvSpPr>
        <p:spPr bwMode="auto">
          <a:xfrm>
            <a:off x="457200" y="1295400"/>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To temporarily replace guy wires</a:t>
            </a:r>
          </a:p>
          <a:p>
            <a:r>
              <a:rPr lang="en-US" altLang="en-US" smtClean="0"/>
              <a:t>B. To be used in place of a safety harness</a:t>
            </a:r>
          </a:p>
          <a:p>
            <a:r>
              <a:rPr lang="en-US" altLang="en-US" smtClean="0"/>
              <a:t>C. To lift tower sections or antennas</a:t>
            </a:r>
          </a:p>
          <a:p>
            <a:r>
              <a:rPr lang="en-US" altLang="en-US" smtClean="0"/>
              <a:t>D. To provide a temporary ground</a:t>
            </a:r>
          </a:p>
          <a:p>
            <a:pPr lvl="1"/>
            <a:r>
              <a:rPr lang="en-US" altLang="en-US" smtClean="0"/>
              <a:t> T0B05 HRLM (9-14)</a:t>
            </a:r>
          </a:p>
        </p:txBody>
      </p:sp>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the purpose of a gin pole?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556746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xfrm>
            <a:off x="457200" y="1295400"/>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To temporarily replace guy wires</a:t>
            </a:r>
          </a:p>
          <a:p>
            <a:r>
              <a:rPr lang="en-US" altLang="en-US" smtClean="0"/>
              <a:t>B. To be used in place of a safety harness</a:t>
            </a:r>
          </a:p>
          <a:p>
            <a:r>
              <a:rPr lang="en-US" altLang="en-US" b="1" smtClean="0"/>
              <a:t>C. To lift tower sections or antennas</a:t>
            </a:r>
          </a:p>
          <a:p>
            <a:r>
              <a:rPr lang="en-US" altLang="en-US" smtClean="0"/>
              <a:t>D. To provide a temporary ground</a:t>
            </a:r>
          </a:p>
          <a:p>
            <a:pPr lvl="1"/>
            <a:r>
              <a:rPr lang="en-US" altLang="en-US" smtClean="0"/>
              <a:t> T0B05 HRLM (9-14)</a:t>
            </a:r>
          </a:p>
        </p:txBody>
      </p:sp>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the purpose of a gin pole?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142223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xfrm>
            <a:off x="457200" y="1676400"/>
            <a:ext cx="8229600" cy="444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Half the width of your property</a:t>
            </a:r>
          </a:p>
          <a:p>
            <a:r>
              <a:rPr lang="en-US" altLang="en-US" smtClean="0"/>
              <a:t>B. The height of the power line above ground</a:t>
            </a:r>
          </a:p>
          <a:p>
            <a:r>
              <a:rPr lang="en-US" altLang="en-US" smtClean="0"/>
              <a:t>C. 1/2 wavelength at the operating frequency</a:t>
            </a:r>
          </a:p>
          <a:p>
            <a:r>
              <a:rPr lang="en-US" altLang="en-US" smtClean="0"/>
              <a:t>D. So that if the antenna falls unexpectedly, no part of it can come closer than 10 feet to the power wires</a:t>
            </a:r>
          </a:p>
          <a:p>
            <a:pPr lvl="1"/>
            <a:r>
              <a:rPr lang="en-US" altLang="en-US" smtClean="0"/>
              <a:t> T0B06 HRLM (9-12)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What is the minimum safe distance from a power line to allow when installing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27415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xfrm>
            <a:off x="457200" y="1676400"/>
            <a:ext cx="8229600" cy="444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Half the width of your property</a:t>
            </a:r>
          </a:p>
          <a:p>
            <a:r>
              <a:rPr lang="en-US" altLang="en-US" smtClean="0"/>
              <a:t>B. The height of the power line above ground</a:t>
            </a:r>
          </a:p>
          <a:p>
            <a:r>
              <a:rPr lang="en-US" altLang="en-US" smtClean="0"/>
              <a:t>C. 1/2 wavelength at the operating frequency</a:t>
            </a:r>
          </a:p>
          <a:p>
            <a:r>
              <a:rPr lang="en-US" altLang="en-US" b="1" smtClean="0"/>
              <a:t>D. So that if the antenna falls unexpectedly, no part of it can come closer than 10 feet to the power wires</a:t>
            </a:r>
          </a:p>
          <a:p>
            <a:pPr lvl="1"/>
            <a:r>
              <a:rPr lang="en-US" altLang="en-US" smtClean="0"/>
              <a:t> T0B06 HRLM (9-12)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is the minimum safe distance from a power line to allow when installing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59432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This type of tower must never be painted</a:t>
            </a:r>
          </a:p>
          <a:p>
            <a:r>
              <a:rPr lang="en-US" altLang="en-US" smtClean="0"/>
              <a:t>B. This type of tower must never be grounded</a:t>
            </a:r>
          </a:p>
          <a:p>
            <a:r>
              <a:rPr lang="en-US" altLang="en-US" smtClean="0"/>
              <a:t>C. This type of tower must never be climbed unless it is in the fully retracted position</a:t>
            </a:r>
          </a:p>
          <a:p>
            <a:r>
              <a:rPr lang="en-US" altLang="en-US" smtClean="0"/>
              <a:t>D. All of these choices are correct</a:t>
            </a:r>
          </a:p>
          <a:p>
            <a:pPr lvl="1"/>
            <a:r>
              <a:rPr lang="en-US" altLang="en-US" smtClean="0"/>
              <a:t> T0B07 HRLM (9-14)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important safety rule to remember when using a crank-up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518161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This type of tower must never be painted</a:t>
            </a:r>
          </a:p>
          <a:p>
            <a:r>
              <a:rPr lang="en-US" altLang="en-US" smtClean="0"/>
              <a:t>B. This type of tower must never be grounded</a:t>
            </a:r>
          </a:p>
          <a:p>
            <a:r>
              <a:rPr lang="en-US" altLang="en-US" b="1" smtClean="0"/>
              <a:t>C. This type of tower must never be climbed unless it is in the fully retracted position</a:t>
            </a:r>
          </a:p>
          <a:p>
            <a:r>
              <a:rPr lang="en-US" altLang="en-US" smtClean="0"/>
              <a:t>D. All of these choices are correct</a:t>
            </a:r>
          </a:p>
          <a:p>
            <a:pPr lvl="1"/>
            <a:r>
              <a:rPr lang="en-US" altLang="en-US" smtClean="0"/>
              <a:t> T0B07 HRLM (9-14)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important safety rule to remember when using a crank-up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099600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 single four-foot ground rod, driven into the ground no more than 12 inches from the base</a:t>
            </a:r>
          </a:p>
          <a:p>
            <a:r>
              <a:rPr lang="en-US" altLang="en-US" smtClean="0"/>
              <a:t>B. A ferrite-core RF choke connected between the tower and ground</a:t>
            </a:r>
          </a:p>
          <a:p>
            <a:r>
              <a:rPr lang="en-US" altLang="en-US" smtClean="0"/>
              <a:t>C. Separate eight-foot long ground rods for each tower leg, bonded to the tower and each other</a:t>
            </a:r>
          </a:p>
          <a:p>
            <a:r>
              <a:rPr lang="en-US" altLang="en-US" smtClean="0"/>
              <a:t>D. A connection between the tower base and a cold water pipe</a:t>
            </a:r>
          </a:p>
          <a:p>
            <a:pPr lvl="1"/>
            <a:r>
              <a:rPr lang="en-US" altLang="en-US" smtClean="0"/>
              <a:t> T0B08 HRLM (9-13)</a:t>
            </a:r>
          </a:p>
        </p:txBody>
      </p:sp>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considered to be a proper grounding method for a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14942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Responding to Electrical Injury</a:t>
            </a:r>
          </a:p>
        </p:txBody>
      </p:sp>
      <p:sp>
        <p:nvSpPr>
          <p:cNvPr id="16386"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a:t>REMOVE POWER!</a:t>
            </a:r>
          </a:p>
          <a:p>
            <a:pPr marL="914400" lvl="1" indent="-457200" eaLnBrk="1" hangingPunct="1">
              <a:spcBef>
                <a:spcPct val="20000"/>
              </a:spcBef>
              <a:buFont typeface="Arial" panose="020B0604020202020204" pitchFamily="34" charset="0"/>
              <a:buChar char="•"/>
            </a:pPr>
            <a:r>
              <a:rPr lang="en-US" altLang="en-US" sz="2800" dirty="0"/>
              <a:t>Have ON/OFF switches and circuit breakers clearly marked</a:t>
            </a:r>
            <a:r>
              <a:rPr lang="en-US" altLang="en-US" sz="2800" dirty="0" smtClean="0"/>
              <a:t>.</a:t>
            </a:r>
          </a:p>
          <a:p>
            <a:pPr marL="914400" lvl="1" indent="-457200" eaLnBrk="1" hangingPunct="1">
              <a:spcBef>
                <a:spcPct val="20000"/>
              </a:spcBef>
              <a:buFont typeface="Arial" panose="020B0604020202020204" pitchFamily="34" charset="0"/>
              <a:buChar char="•"/>
            </a:pPr>
            <a:r>
              <a:rPr lang="en-US" altLang="en-US" sz="2800" dirty="0" smtClean="0"/>
              <a:t>Install an emergency master power switch and make sure your family knows how to use it.</a:t>
            </a:r>
            <a:endParaRPr lang="en-US" altLang="en-US" sz="2800" dirty="0"/>
          </a:p>
          <a:p>
            <a:pPr eaLnBrk="1" hangingPunct="1">
              <a:spcBef>
                <a:spcPct val="20000"/>
              </a:spcBef>
              <a:buFontTx/>
              <a:buChar char="•"/>
            </a:pPr>
            <a:r>
              <a:rPr lang="en-US" altLang="en-US" sz="3200" dirty="0"/>
              <a:t>Call for help.</a:t>
            </a:r>
          </a:p>
          <a:p>
            <a:pPr eaLnBrk="1" hangingPunct="1">
              <a:spcBef>
                <a:spcPct val="20000"/>
              </a:spcBef>
              <a:buFontTx/>
              <a:buChar char="•"/>
            </a:pPr>
            <a:r>
              <a:rPr lang="en-US" altLang="en-US" sz="3200" dirty="0"/>
              <a:t>Learn CPR and first aid.</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 single four-foot ground rod, driven into the ground no more than 12 inches from the base</a:t>
            </a:r>
          </a:p>
          <a:p>
            <a:r>
              <a:rPr lang="en-US" altLang="en-US" smtClean="0"/>
              <a:t>B. A ferrite-core RF choke connected between the tower and ground</a:t>
            </a:r>
          </a:p>
          <a:p>
            <a:r>
              <a:rPr lang="en-US" altLang="en-US" b="1" smtClean="0"/>
              <a:t>C. Separate eight-foot long ground rods for each tower leg, bonded to the tower and each other</a:t>
            </a:r>
          </a:p>
          <a:p>
            <a:r>
              <a:rPr lang="en-US" altLang="en-US" smtClean="0"/>
              <a:t>D. A connection between the tower base and a cold water pipe</a:t>
            </a:r>
          </a:p>
          <a:p>
            <a:pPr lvl="1"/>
            <a:r>
              <a:rPr lang="en-US" altLang="en-US" smtClean="0"/>
              <a:t> T0B08 HRLM (9-13)</a:t>
            </a:r>
          </a:p>
        </p:txBody>
      </p:sp>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considered to be a proper grounding method for a tower?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20541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antenna will not work properly because of induced voltages</a:t>
            </a:r>
          </a:p>
          <a:p>
            <a:r>
              <a:rPr lang="en-US" altLang="en-US" smtClean="0"/>
              <a:t>B. The utility company will charge you an extra monthly fee</a:t>
            </a:r>
          </a:p>
          <a:p>
            <a:r>
              <a:rPr lang="en-US" altLang="en-US" smtClean="0"/>
              <a:t>C. The antenna could contact high-voltage power wires</a:t>
            </a:r>
          </a:p>
          <a:p>
            <a:r>
              <a:rPr lang="en-US" altLang="en-US" smtClean="0"/>
              <a:t>D. All of these choices are correct</a:t>
            </a:r>
          </a:p>
          <a:p>
            <a:pPr lvl="1"/>
            <a:r>
              <a:rPr lang="en-US" altLang="en-US" smtClean="0"/>
              <a:t> T0B09 HRLM (9-12)</a:t>
            </a:r>
          </a:p>
        </p:txBody>
      </p:sp>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Why should you avoid attaching an antenna to a utility pole?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206519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antenna will not work properly because of induced voltages</a:t>
            </a:r>
          </a:p>
          <a:p>
            <a:r>
              <a:rPr lang="en-US" altLang="en-US" smtClean="0"/>
              <a:t>B. The utility company will charge you an extra monthly fee</a:t>
            </a:r>
          </a:p>
          <a:p>
            <a:r>
              <a:rPr lang="en-US" altLang="en-US" b="1" smtClean="0"/>
              <a:t>C. The antenna could contact high-voltage power wires</a:t>
            </a:r>
          </a:p>
          <a:p>
            <a:r>
              <a:rPr lang="en-US" altLang="en-US" smtClean="0"/>
              <a:t>D. All of these choices are correct</a:t>
            </a:r>
          </a:p>
          <a:p>
            <a:pPr lvl="1"/>
            <a:r>
              <a:rPr lang="en-US" altLang="en-US" smtClean="0"/>
              <a:t> T0B09 HRLM (9-12)</a:t>
            </a:r>
          </a:p>
        </p:txBody>
      </p:sp>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Why should you avoid attaching an antenna to a utility pole?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722221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Only non-insulated wire must be used</a:t>
            </a:r>
          </a:p>
          <a:p>
            <a:r>
              <a:rPr lang="en-US" altLang="en-US" smtClean="0"/>
              <a:t>B. Wires must be carefully routed with precise right-angle bends</a:t>
            </a:r>
          </a:p>
          <a:p>
            <a:r>
              <a:rPr lang="en-US" altLang="en-US" smtClean="0"/>
              <a:t>C. Sharp bends must be avoided</a:t>
            </a:r>
          </a:p>
          <a:p>
            <a:r>
              <a:rPr lang="en-US" altLang="en-US" smtClean="0"/>
              <a:t>D. Common grounds must be avoided</a:t>
            </a:r>
          </a:p>
          <a:p>
            <a:pPr lvl="1"/>
            <a:r>
              <a:rPr lang="en-US" altLang="en-US" smtClean="0"/>
              <a:t> T0B10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true concerning grounding conductors used for lightning protection?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Only non-insulated wire must be used</a:t>
            </a:r>
          </a:p>
          <a:p>
            <a:r>
              <a:rPr lang="en-US" altLang="en-US" smtClean="0"/>
              <a:t>B. Wires must be carefully routed with precise right-angle bends</a:t>
            </a:r>
          </a:p>
          <a:p>
            <a:r>
              <a:rPr lang="en-US" altLang="en-US" b="1" smtClean="0"/>
              <a:t>C. Sharp bends must be avoided</a:t>
            </a:r>
          </a:p>
          <a:p>
            <a:r>
              <a:rPr lang="en-US" altLang="en-US" smtClean="0"/>
              <a:t>D. Common grounds must be avoided</a:t>
            </a:r>
          </a:p>
          <a:p>
            <a:pPr lvl="1"/>
            <a:r>
              <a:rPr lang="en-US" altLang="en-US" smtClean="0"/>
              <a:t> T0B10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true concerning grounding conductors used for lightning protection?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FCC Part 97 Rules</a:t>
            </a:r>
          </a:p>
          <a:p>
            <a:r>
              <a:rPr lang="en-US" altLang="en-US" smtClean="0"/>
              <a:t>B. Local electrical codes</a:t>
            </a:r>
          </a:p>
          <a:p>
            <a:r>
              <a:rPr lang="en-US" altLang="en-US" smtClean="0"/>
              <a:t>C. FAA tower lighting regulations</a:t>
            </a:r>
          </a:p>
          <a:p>
            <a:r>
              <a:rPr lang="en-US" altLang="en-US" smtClean="0"/>
              <a:t>D. Underwriters Laboratories' recommended practices</a:t>
            </a:r>
          </a:p>
          <a:p>
            <a:pPr lvl="1"/>
            <a:r>
              <a:rPr lang="en-US" altLang="en-US" smtClean="0"/>
              <a:t> T0B11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establishes grounding requirements for an amateur radio tower or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FCC Part 97 Rules</a:t>
            </a:r>
          </a:p>
          <a:p>
            <a:r>
              <a:rPr lang="en-US" altLang="en-US" b="1" smtClean="0"/>
              <a:t>B. Local electrical codes</a:t>
            </a:r>
          </a:p>
          <a:p>
            <a:r>
              <a:rPr lang="en-US" altLang="en-US" smtClean="0"/>
              <a:t>C. FAA tower lighting regulations</a:t>
            </a:r>
          </a:p>
          <a:p>
            <a:r>
              <a:rPr lang="en-US" altLang="en-US" smtClean="0"/>
              <a:t>D. Underwriters Laboratories' recommended practices</a:t>
            </a:r>
          </a:p>
          <a:p>
            <a:pPr lvl="1"/>
            <a:r>
              <a:rPr lang="en-US" altLang="en-US" smtClean="0"/>
              <a:t> T0B11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establishes grounding requirements for an amateur radio tower or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Put a loop in the ground connection to prevent water damage to the ground system</a:t>
            </a:r>
          </a:p>
          <a:p>
            <a:r>
              <a:rPr lang="en-US" altLang="en-US" smtClean="0"/>
              <a:t>B. Make sure that all bends in the ground wires are clean, right angle bends</a:t>
            </a:r>
          </a:p>
          <a:p>
            <a:r>
              <a:rPr lang="en-US" altLang="en-US" smtClean="0"/>
              <a:t>C. Ensure that connections are short and direct</a:t>
            </a:r>
          </a:p>
          <a:p>
            <a:r>
              <a:rPr lang="en-US" altLang="en-US" smtClean="0"/>
              <a:t>D. All of these choices are correct</a:t>
            </a:r>
          </a:p>
          <a:p>
            <a:pPr lvl="1"/>
            <a:r>
              <a:rPr lang="en-US" altLang="en-US" smtClean="0"/>
              <a:t> T0B12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good practice when installing ground wires on a tower for lightning protection?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Put a loop in the ground connection to prevent water damage to the ground system</a:t>
            </a:r>
          </a:p>
          <a:p>
            <a:r>
              <a:rPr lang="en-US" altLang="en-US" smtClean="0"/>
              <a:t>B. Make sure that all bends in the ground wires are clean, right angle bends</a:t>
            </a:r>
          </a:p>
          <a:p>
            <a:r>
              <a:rPr lang="en-US" altLang="en-US" b="1" smtClean="0"/>
              <a:t>C. Ensure that connections are short and direct</a:t>
            </a:r>
          </a:p>
          <a:p>
            <a:r>
              <a:rPr lang="en-US" altLang="en-US" smtClean="0"/>
              <a:t>D. All of these choices are correct</a:t>
            </a:r>
          </a:p>
          <a:p>
            <a:pPr lvl="1"/>
            <a:r>
              <a:rPr lang="en-US" altLang="en-US" smtClean="0"/>
              <a:t> T0B12 HRLM (9-4)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good practice when installing ground wires on a tower for lightning protection?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Gamma radiation</a:t>
            </a:r>
          </a:p>
          <a:p>
            <a:r>
              <a:rPr lang="en-US" altLang="en-US" smtClean="0"/>
              <a:t>B. Ionizing radiation</a:t>
            </a:r>
          </a:p>
          <a:p>
            <a:r>
              <a:rPr lang="en-US" altLang="en-US" smtClean="0"/>
              <a:t>C. Alpha radiation</a:t>
            </a:r>
          </a:p>
          <a:p>
            <a:r>
              <a:rPr lang="en-US" altLang="en-US" smtClean="0"/>
              <a:t>D. Non-ionizing radiation</a:t>
            </a:r>
          </a:p>
          <a:p>
            <a:pPr lvl="1"/>
            <a:r>
              <a:rPr lang="en-US" altLang="en-US" smtClean="0"/>
              <a:t> T0C01 HRLM (9-5)</a:t>
            </a:r>
          </a:p>
        </p:txBody>
      </p:sp>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type of radiation are VHF and UHF radio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20100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Electrical Grounding and Circuit </a:t>
            </a:r>
            <a:r>
              <a:rPr lang="en-US" altLang="en-US" sz="4400" dirty="0" smtClean="0"/>
              <a:t>Protection</a:t>
            </a:r>
            <a:endParaRPr lang="en-US" altLang="en-US" sz="4400" dirty="0"/>
          </a:p>
        </p:txBody>
      </p:sp>
      <p:sp>
        <p:nvSpPr>
          <p:cNvPr id="18434"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2800" dirty="0"/>
              <a:t>Make sure your </a:t>
            </a:r>
            <a:r>
              <a:rPr lang="en-US" altLang="en-US" sz="2800" dirty="0" smtClean="0"/>
              <a:t>station wiring meets code</a:t>
            </a:r>
            <a:endParaRPr lang="en-US" altLang="ja-JP" sz="2800" dirty="0"/>
          </a:p>
          <a:p>
            <a:pPr eaLnBrk="1" hangingPunct="1">
              <a:lnSpc>
                <a:spcPct val="90000"/>
              </a:lnSpc>
              <a:spcBef>
                <a:spcPct val="20000"/>
              </a:spcBef>
              <a:buFontTx/>
              <a:buChar char="•"/>
            </a:pPr>
            <a:r>
              <a:rPr lang="en-US" altLang="en-US" sz="2800" dirty="0"/>
              <a:t>Most ham equipment does not require special wiring or </a:t>
            </a:r>
            <a:r>
              <a:rPr lang="en-US" altLang="en-US" sz="2800" dirty="0" smtClean="0"/>
              <a:t>circuits</a:t>
            </a:r>
            <a:endParaRPr lang="en-US" altLang="en-US" sz="2800" dirty="0"/>
          </a:p>
          <a:p>
            <a:pPr lvl="1" eaLnBrk="1" hangingPunct="1">
              <a:lnSpc>
                <a:spcPct val="90000"/>
              </a:lnSpc>
              <a:spcBef>
                <a:spcPct val="20000"/>
              </a:spcBef>
              <a:buFontTx/>
              <a:buChar char="–"/>
            </a:pPr>
            <a:r>
              <a:rPr lang="en-US" altLang="en-US" sz="2600" dirty="0"/>
              <a:t>Use 3-wire power </a:t>
            </a:r>
            <a:r>
              <a:rPr lang="en-US" altLang="en-US" sz="2600" dirty="0" smtClean="0"/>
              <a:t>cords</a:t>
            </a:r>
            <a:endParaRPr lang="en-US" altLang="en-US" sz="2600" dirty="0"/>
          </a:p>
          <a:p>
            <a:pPr lvl="1" eaLnBrk="1" hangingPunct="1">
              <a:lnSpc>
                <a:spcPct val="90000"/>
              </a:lnSpc>
              <a:spcBef>
                <a:spcPct val="20000"/>
              </a:spcBef>
              <a:buFontTx/>
              <a:buChar char="–"/>
            </a:pPr>
            <a:r>
              <a:rPr lang="en-US" altLang="en-US" sz="2600" dirty="0"/>
              <a:t>Use circuit breakers, circuit breaker outlets, or Ground Fault Circuit Interrupter (GFCI) circuit breakers or outlets</a:t>
            </a:r>
          </a:p>
          <a:p>
            <a:pPr lvl="1" eaLnBrk="1" hangingPunct="1">
              <a:lnSpc>
                <a:spcPct val="90000"/>
              </a:lnSpc>
              <a:spcBef>
                <a:spcPct val="20000"/>
              </a:spcBef>
              <a:buFontTx/>
              <a:buChar char="–"/>
            </a:pPr>
            <a:r>
              <a:rPr lang="en-US" altLang="en-US" sz="2600" dirty="0"/>
              <a:t>Use proper fuse or circuit breaker </a:t>
            </a:r>
            <a:r>
              <a:rPr lang="en-US" altLang="en-US" sz="2600" dirty="0" smtClean="0"/>
              <a:t>size</a:t>
            </a:r>
            <a:endParaRPr lang="en-US" altLang="en-US" sz="2600" dirty="0"/>
          </a:p>
          <a:p>
            <a:pPr lvl="1" eaLnBrk="1" hangingPunct="1">
              <a:lnSpc>
                <a:spcPct val="90000"/>
              </a:lnSpc>
              <a:spcBef>
                <a:spcPct val="20000"/>
              </a:spcBef>
              <a:buFontTx/>
              <a:buChar char="–"/>
            </a:pPr>
            <a:r>
              <a:rPr lang="en-US" altLang="en-US" sz="2600" dirty="0" smtClean="0"/>
              <a:t>Don’</a:t>
            </a:r>
            <a:r>
              <a:rPr lang="en-US" altLang="ja-JP" sz="2600" dirty="0" smtClean="0"/>
              <a:t>t </a:t>
            </a:r>
            <a:r>
              <a:rPr lang="en-US" altLang="ja-JP" sz="2600" dirty="0"/>
              <a:t>overload single </a:t>
            </a:r>
            <a:r>
              <a:rPr lang="en-US" altLang="ja-JP" sz="2600" dirty="0" smtClean="0"/>
              <a:t>outlets or circuits</a:t>
            </a:r>
            <a:endParaRPr lang="en-US" altLang="en-US" sz="26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Gamma radiation</a:t>
            </a:r>
          </a:p>
          <a:p>
            <a:r>
              <a:rPr lang="en-US" altLang="en-US" smtClean="0"/>
              <a:t>B. Ionizing radiation</a:t>
            </a:r>
          </a:p>
          <a:p>
            <a:r>
              <a:rPr lang="en-US" altLang="en-US" smtClean="0"/>
              <a:t>C. Alpha radiation</a:t>
            </a:r>
          </a:p>
          <a:p>
            <a:r>
              <a:rPr lang="en-US" altLang="en-US" b="1" smtClean="0"/>
              <a:t>D. Non-ionizing radiation</a:t>
            </a:r>
          </a:p>
          <a:p>
            <a:pPr lvl="1"/>
            <a:r>
              <a:rPr lang="en-US" altLang="en-US" smtClean="0"/>
              <a:t> T0C01 HRLM (9-5)</a:t>
            </a:r>
          </a:p>
        </p:txBody>
      </p:sp>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type of radiation are VHF and UHF radio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90643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3.5 MHz</a:t>
            </a:r>
          </a:p>
          <a:p>
            <a:r>
              <a:rPr lang="en-US" altLang="en-US" smtClean="0"/>
              <a:t>B. 50 MHz</a:t>
            </a:r>
          </a:p>
          <a:p>
            <a:r>
              <a:rPr lang="en-US" altLang="en-US" smtClean="0"/>
              <a:t>C. 440 MHz</a:t>
            </a:r>
          </a:p>
          <a:p>
            <a:r>
              <a:rPr lang="en-US" altLang="en-US" smtClean="0"/>
              <a:t>D. 1296 MHz</a:t>
            </a:r>
          </a:p>
          <a:p>
            <a:pPr lvl="1"/>
            <a:r>
              <a:rPr lang="en-US" altLang="en-US" smtClean="0"/>
              <a:t> T0C02 HRLM (9-7)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frequencies has the lowest Maximum Permissible Exposure limit?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1870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3.5 MHz</a:t>
            </a:r>
          </a:p>
          <a:p>
            <a:r>
              <a:rPr lang="en-US" altLang="en-US" b="1" smtClean="0"/>
              <a:t>B. 50 MHz</a:t>
            </a:r>
          </a:p>
          <a:p>
            <a:r>
              <a:rPr lang="en-US" altLang="en-US" smtClean="0"/>
              <a:t>C. 440 MHz</a:t>
            </a:r>
          </a:p>
          <a:p>
            <a:r>
              <a:rPr lang="en-US" altLang="en-US" smtClean="0"/>
              <a:t>D. 1296 MHz</a:t>
            </a:r>
          </a:p>
          <a:p>
            <a:pPr lvl="1"/>
            <a:r>
              <a:rPr lang="en-US" altLang="en-US" smtClean="0"/>
              <a:t> T0C02 HRLM (9-7)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frequencies has the lowest Maximum Permissible Exposure limit?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86027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xfrm>
            <a:off x="457200" y="2667000"/>
            <a:ext cx="8229600" cy="345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1500 watts PEP transmitter output</a:t>
            </a:r>
          </a:p>
          <a:p>
            <a:r>
              <a:rPr lang="en-US" altLang="en-US" smtClean="0"/>
              <a:t>B. 1 watt forward power</a:t>
            </a:r>
          </a:p>
          <a:p>
            <a:r>
              <a:rPr lang="en-US" altLang="en-US" smtClean="0"/>
              <a:t>C. 50 watts PEP at the antenna</a:t>
            </a:r>
          </a:p>
          <a:p>
            <a:r>
              <a:rPr lang="en-US" altLang="en-US" smtClean="0"/>
              <a:t>D. 50 watts PEP reflected power</a:t>
            </a:r>
          </a:p>
          <a:p>
            <a:pPr lvl="1"/>
            <a:r>
              <a:rPr lang="en-US" altLang="en-US" smtClean="0"/>
              <a:t> T0C03 HRLM (9-9)</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the maximum power level that an amateur radio station may use at VHF frequencies before an RF exposure evaluation is required?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669816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xfrm>
            <a:off x="457200" y="2667000"/>
            <a:ext cx="8229600" cy="345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1500 watts PEP transmitter output</a:t>
            </a:r>
          </a:p>
          <a:p>
            <a:r>
              <a:rPr lang="en-US" altLang="en-US" smtClean="0"/>
              <a:t>B. 1 watt forward power</a:t>
            </a:r>
          </a:p>
          <a:p>
            <a:r>
              <a:rPr lang="en-US" altLang="en-US" b="1" smtClean="0"/>
              <a:t>C. 50 watts PEP at the antenna</a:t>
            </a:r>
          </a:p>
          <a:p>
            <a:r>
              <a:rPr lang="en-US" altLang="en-US" smtClean="0"/>
              <a:t>D. 50 watts PEP reflected power</a:t>
            </a:r>
          </a:p>
          <a:p>
            <a:pPr lvl="1"/>
            <a:r>
              <a:rPr lang="en-US" altLang="en-US" smtClean="0"/>
              <a:t> T0C03 HRLM (9-9)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maximum power level that an amateur radio station may use at VHF frequencies before an RF exposure evaluation is required?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7437052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Frequency and power level of the RF field</a:t>
            </a:r>
          </a:p>
          <a:p>
            <a:r>
              <a:rPr lang="en-US" altLang="en-US" smtClean="0"/>
              <a:t>B. Distance from the antenna to a person</a:t>
            </a:r>
          </a:p>
          <a:p>
            <a:r>
              <a:rPr lang="en-US" altLang="en-US" smtClean="0"/>
              <a:t>C. Radiation pattern of the antenna</a:t>
            </a:r>
          </a:p>
          <a:p>
            <a:r>
              <a:rPr lang="en-US" altLang="en-US" smtClean="0"/>
              <a:t>D. All of these choices are correct</a:t>
            </a:r>
          </a:p>
          <a:p>
            <a:pPr lvl="1"/>
            <a:r>
              <a:rPr lang="en-US" altLang="en-US" smtClean="0"/>
              <a:t> T0C04 HRLM (9-9)</a:t>
            </a:r>
          </a:p>
        </p:txBody>
      </p:sp>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factors affect the RF exposure of people near an amateur station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221536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Frequency and power level of the RF field</a:t>
            </a:r>
          </a:p>
          <a:p>
            <a:r>
              <a:rPr lang="en-US" altLang="en-US" smtClean="0"/>
              <a:t>B. Distance from the antenna to a person</a:t>
            </a:r>
          </a:p>
          <a:p>
            <a:r>
              <a:rPr lang="en-US" altLang="en-US" smtClean="0"/>
              <a:t>C. Radiation pattern of the antenna</a:t>
            </a:r>
          </a:p>
          <a:p>
            <a:r>
              <a:rPr lang="en-US" altLang="en-US" b="1" smtClean="0"/>
              <a:t>D. All of these choices are correct</a:t>
            </a:r>
          </a:p>
          <a:p>
            <a:pPr lvl="1"/>
            <a:r>
              <a:rPr lang="en-US" altLang="en-US" smtClean="0"/>
              <a:t> T0C04 HRLM (9-9)</a:t>
            </a:r>
          </a:p>
        </p:txBody>
      </p:sp>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factors affect the RF exposure of people near an amateur station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11365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xfrm>
            <a:off x="457200" y="1447800"/>
            <a:ext cx="82296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Lower frequency RF fields have more energy than higher frequency fields</a:t>
            </a:r>
          </a:p>
          <a:p>
            <a:r>
              <a:rPr lang="en-US" altLang="en-US" smtClean="0"/>
              <a:t>B. Lower frequency RF fields do not penetrate the human body</a:t>
            </a:r>
          </a:p>
          <a:p>
            <a:r>
              <a:rPr lang="en-US" altLang="en-US" smtClean="0"/>
              <a:t>C. Higher frequency RF fields are transient in nature</a:t>
            </a:r>
          </a:p>
          <a:p>
            <a:r>
              <a:rPr lang="en-US" altLang="en-US" smtClean="0"/>
              <a:t>D. The human body absorbs more RF energy at some frequencies than at others</a:t>
            </a:r>
          </a:p>
          <a:p>
            <a:pPr lvl="1"/>
            <a:r>
              <a:rPr lang="en-US" altLang="en-US" smtClean="0"/>
              <a:t> T0C05 HRLM (9-6)</a:t>
            </a:r>
          </a:p>
        </p:txBody>
      </p:sp>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Why do exposure limits vary with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81640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xfrm>
            <a:off x="457200" y="1447800"/>
            <a:ext cx="82296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Lower frequency RF fields have more energy than higher frequency fields</a:t>
            </a:r>
          </a:p>
          <a:p>
            <a:r>
              <a:rPr lang="en-US" altLang="en-US" smtClean="0"/>
              <a:t>B. Lower frequency RF fields do not penetrate the human body</a:t>
            </a:r>
          </a:p>
          <a:p>
            <a:r>
              <a:rPr lang="en-US" altLang="en-US" smtClean="0"/>
              <a:t>C. Higher frequency RF fields are transient in nature</a:t>
            </a:r>
          </a:p>
          <a:p>
            <a:r>
              <a:rPr lang="en-US" altLang="en-US" b="1" smtClean="0"/>
              <a:t>D. The human body absorbs more RF energy at some frequencies than at others</a:t>
            </a:r>
          </a:p>
          <a:p>
            <a:pPr lvl="1"/>
            <a:r>
              <a:rPr lang="en-US" altLang="en-US" smtClean="0"/>
              <a:t> T0C05 HRLM (9-6)</a:t>
            </a:r>
          </a:p>
        </p:txBody>
      </p:sp>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Why do exposure limits vary with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671371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xfrm>
            <a:off x="457200" y="2209800"/>
            <a:ext cx="8229600" cy="391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By calculation based on FCC OET Bulletin 65</a:t>
            </a:r>
          </a:p>
          <a:p>
            <a:r>
              <a:rPr lang="en-US" altLang="en-US" smtClean="0"/>
              <a:t>B. By calculation based on computer modeling</a:t>
            </a:r>
          </a:p>
          <a:p>
            <a:r>
              <a:rPr lang="en-US" altLang="en-US" smtClean="0"/>
              <a:t>C. By measurement of field strength using calibrated equipment</a:t>
            </a:r>
          </a:p>
          <a:p>
            <a:r>
              <a:rPr lang="en-US" altLang="en-US" smtClean="0"/>
              <a:t>D. All of these choices are correct</a:t>
            </a:r>
          </a:p>
          <a:p>
            <a:pPr lvl="1"/>
            <a:r>
              <a:rPr lang="en-US" altLang="en-US" smtClean="0"/>
              <a:t> T0C06 HRLM (9-9)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acceptable method to determine that your station complies with FCC RF exposure regulations?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20275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Grounding &amp; Bonding at RF</a:t>
            </a:r>
            <a:endParaRPr lang="en-US" altLang="en-US" sz="4400" dirty="0"/>
          </a:p>
        </p:txBody>
      </p:sp>
      <p:sp>
        <p:nvSpPr>
          <p:cNvPr id="18434" name="Rectangle 5"/>
          <p:cNvSpPr>
            <a:spLocks noChangeArrowheads="1"/>
          </p:cNvSpPr>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smtClean="0"/>
              <a:t>RF burns from “hot spots” at high RF voltage</a:t>
            </a:r>
          </a:p>
          <a:p>
            <a:pPr lvl="1" eaLnBrk="1" hangingPunct="1">
              <a:lnSpc>
                <a:spcPct val="90000"/>
              </a:lnSpc>
              <a:spcBef>
                <a:spcPct val="20000"/>
              </a:spcBef>
              <a:buFontTx/>
              <a:buChar char="•"/>
            </a:pPr>
            <a:r>
              <a:rPr lang="en-US" altLang="en-US" sz="2800" dirty="0" smtClean="0"/>
              <a:t>Do not cause serious injury at ham power level</a:t>
            </a:r>
          </a:p>
          <a:p>
            <a:pPr lvl="1" eaLnBrk="1" hangingPunct="1">
              <a:lnSpc>
                <a:spcPct val="90000"/>
              </a:lnSpc>
              <a:spcBef>
                <a:spcPct val="20000"/>
              </a:spcBef>
              <a:buFontTx/>
              <a:buChar char="•"/>
            </a:pPr>
            <a:r>
              <a:rPr lang="en-US" altLang="en-US" sz="2800" dirty="0" smtClean="0"/>
              <a:t>Prevent by bonding (connecting) equipment together with heavy wire or strap – braided strap not recommended at RF</a:t>
            </a:r>
          </a:p>
          <a:p>
            <a:pPr lvl="1" eaLnBrk="1" hangingPunct="1">
              <a:lnSpc>
                <a:spcPct val="90000"/>
              </a:lnSpc>
              <a:spcBef>
                <a:spcPct val="20000"/>
              </a:spcBef>
              <a:buFontTx/>
              <a:buChar char="•"/>
            </a:pPr>
            <a:r>
              <a:rPr lang="en-US" altLang="en-US" sz="2800" dirty="0" smtClean="0"/>
              <a:t>Prevent by keeping people away from antennas and radial or counterpoise wires</a:t>
            </a:r>
          </a:p>
          <a:p>
            <a:pPr eaLnBrk="1" hangingPunct="1">
              <a:lnSpc>
                <a:spcPct val="90000"/>
              </a:lnSpc>
              <a:spcBef>
                <a:spcPct val="20000"/>
              </a:spcBef>
              <a:buFontTx/>
              <a:buChar char="•"/>
            </a:pPr>
            <a:r>
              <a:rPr lang="en-US" altLang="en-US" sz="3200" dirty="0"/>
              <a:t>Ground equipment for AC safety</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249497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xfrm>
            <a:off x="457200" y="2209800"/>
            <a:ext cx="8229600" cy="391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By calculation based on FCC OET Bulletin 65</a:t>
            </a:r>
          </a:p>
          <a:p>
            <a:r>
              <a:rPr lang="en-US" altLang="en-US" dirty="0" smtClean="0"/>
              <a:t>B. By calculation based on computer modeling</a:t>
            </a:r>
          </a:p>
          <a:p>
            <a:r>
              <a:rPr lang="en-US" altLang="en-US" dirty="0" smtClean="0"/>
              <a:t>C. By measurement of field strength using calibrated equipment</a:t>
            </a:r>
          </a:p>
          <a:p>
            <a:r>
              <a:rPr lang="en-US" altLang="en-US" b="1" dirty="0" smtClean="0"/>
              <a:t>D. All of these choices are correct</a:t>
            </a:r>
          </a:p>
          <a:p>
            <a:pPr lvl="1"/>
            <a:r>
              <a:rPr lang="en-US" altLang="en-US" dirty="0" smtClean="0"/>
              <a:t> T0C06 HRLM (9-9)</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is an acceptable method to determine that your station complies with FCC RF exposure regulations?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6248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Touching the antenna could cause television interference</a:t>
            </a:r>
          </a:p>
          <a:p>
            <a:r>
              <a:rPr lang="en-US" altLang="en-US" smtClean="0"/>
              <a:t>B. They might receive a painful RF burn</a:t>
            </a:r>
          </a:p>
          <a:p>
            <a:r>
              <a:rPr lang="en-US" altLang="en-US" smtClean="0"/>
              <a:t>C. They might develop radiation poisoning</a:t>
            </a:r>
          </a:p>
          <a:p>
            <a:r>
              <a:rPr lang="en-US" altLang="en-US" smtClean="0"/>
              <a:t>D. All of these choices are correct</a:t>
            </a:r>
          </a:p>
          <a:p>
            <a:pPr lvl="1"/>
            <a:r>
              <a:rPr lang="en-US" altLang="en-US" smtClean="0"/>
              <a:t> T0C07 HRLM (9-6)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could happen if a person accidentally touched your antenna while you were transmitting?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43275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Touching the antenna could cause television interference</a:t>
            </a:r>
          </a:p>
          <a:p>
            <a:r>
              <a:rPr lang="en-US" altLang="en-US" b="1" smtClean="0"/>
              <a:t>B. They might receive a painful RF burn</a:t>
            </a:r>
          </a:p>
          <a:p>
            <a:r>
              <a:rPr lang="en-US" altLang="en-US" smtClean="0"/>
              <a:t>C. They might develop radiation poisoning</a:t>
            </a:r>
          </a:p>
          <a:p>
            <a:r>
              <a:rPr lang="en-US" altLang="en-US" smtClean="0"/>
              <a:t>D. All of these choices are correct</a:t>
            </a:r>
          </a:p>
          <a:p>
            <a:pPr lvl="1"/>
            <a:r>
              <a:rPr lang="en-US" altLang="en-US" smtClean="0"/>
              <a:t> T0C07 HRLM (9-6)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could happen if a person accidentally touched your antenna while you were transmitting?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3551960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xfrm>
            <a:off x="457200" y="2286000"/>
            <a:ext cx="82296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Relocate antennas</a:t>
            </a:r>
          </a:p>
          <a:p>
            <a:r>
              <a:rPr lang="en-US" altLang="en-US" smtClean="0"/>
              <a:t>B. Relocate the transmitter</a:t>
            </a:r>
          </a:p>
          <a:p>
            <a:r>
              <a:rPr lang="en-US" altLang="en-US" smtClean="0"/>
              <a:t>C. Increase the duty cycle</a:t>
            </a:r>
          </a:p>
          <a:p>
            <a:r>
              <a:rPr lang="en-US" altLang="en-US" smtClean="0"/>
              <a:t>D. All of these choices are correct</a:t>
            </a:r>
          </a:p>
          <a:p>
            <a:pPr lvl="1"/>
            <a:r>
              <a:rPr lang="en-US" altLang="en-US" smtClean="0"/>
              <a:t> T0C08 HRLM (9-10)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actions might amateur operators take to prevent exposure to RF radiation in excess of FCC-supplied limits?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054010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xfrm>
            <a:off x="457200" y="2286000"/>
            <a:ext cx="82296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Relocate antennas</a:t>
            </a:r>
          </a:p>
          <a:p>
            <a:r>
              <a:rPr lang="en-US" altLang="en-US" smtClean="0"/>
              <a:t>B. Relocate the transmitter</a:t>
            </a:r>
          </a:p>
          <a:p>
            <a:r>
              <a:rPr lang="en-US" altLang="en-US" smtClean="0"/>
              <a:t>C. Increase the duty cycle</a:t>
            </a:r>
          </a:p>
          <a:p>
            <a:r>
              <a:rPr lang="en-US" altLang="en-US" smtClean="0"/>
              <a:t>D. All of these choices are correct</a:t>
            </a:r>
          </a:p>
          <a:p>
            <a:pPr lvl="1"/>
            <a:r>
              <a:rPr lang="en-US" altLang="en-US" smtClean="0"/>
              <a:t> T0C08 HRLM (9-10)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actions might amateur operators take to prevent exposure to RF radiation in excess of FCC-supplied limits?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575896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By informing the FCC of any changes made in your station</a:t>
            </a:r>
          </a:p>
          <a:p>
            <a:r>
              <a:rPr lang="en-US" altLang="en-US" smtClean="0"/>
              <a:t>B. By re-evaluating the station whenever an item of equipment is changed</a:t>
            </a:r>
          </a:p>
          <a:p>
            <a:r>
              <a:rPr lang="en-US" altLang="en-US" smtClean="0"/>
              <a:t>C. By making sure your antennas have low SWR</a:t>
            </a:r>
          </a:p>
          <a:p>
            <a:r>
              <a:rPr lang="en-US" altLang="en-US" smtClean="0"/>
              <a:t>D. All of these choices are correct</a:t>
            </a:r>
          </a:p>
          <a:p>
            <a:pPr lvl="1"/>
            <a:r>
              <a:rPr lang="en-US" altLang="en-US" smtClean="0"/>
              <a:t> T0C09 HRLM (9-9)</a:t>
            </a:r>
          </a:p>
        </p:txBody>
      </p:sp>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How can you make sure your station stays in compliance with RF safety regulations?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1969482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By informing the FCC of any changes made in your station</a:t>
            </a:r>
          </a:p>
          <a:p>
            <a:r>
              <a:rPr lang="en-US" altLang="en-US" b="1" smtClean="0"/>
              <a:t>B. By re-evaluating the station whenever an item of equipment is changed</a:t>
            </a:r>
          </a:p>
          <a:p>
            <a:r>
              <a:rPr lang="en-US" altLang="en-US" smtClean="0"/>
              <a:t>C. By making sure your antennas have low SWR</a:t>
            </a:r>
          </a:p>
          <a:p>
            <a:r>
              <a:rPr lang="en-US" altLang="en-US" smtClean="0"/>
              <a:t>D. All of these choices are correct</a:t>
            </a:r>
          </a:p>
          <a:p>
            <a:pPr lvl="1"/>
            <a:r>
              <a:rPr lang="en-US" altLang="en-US" smtClean="0"/>
              <a:t> T0C09 HRLM (9-9)</a:t>
            </a:r>
          </a:p>
        </p:txBody>
      </p:sp>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How can you make sure your station stays in compliance with RF safety regulations?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21486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It affects the average exposure of people to radiation</a:t>
            </a:r>
          </a:p>
          <a:p>
            <a:r>
              <a:rPr lang="en-US" altLang="en-US" smtClean="0"/>
              <a:t>B. It affects the peak exposure of people to radiation</a:t>
            </a:r>
          </a:p>
          <a:p>
            <a:r>
              <a:rPr lang="en-US" altLang="en-US" smtClean="0"/>
              <a:t>C. It takes into account the antenna feed line loss</a:t>
            </a:r>
          </a:p>
          <a:p>
            <a:r>
              <a:rPr lang="en-US" altLang="en-US" smtClean="0"/>
              <a:t>D. It takes into account the thermal effects of the final amplifier</a:t>
            </a:r>
          </a:p>
          <a:p>
            <a:pPr lvl="1"/>
            <a:r>
              <a:rPr lang="en-US" altLang="en-US" smtClean="0"/>
              <a:t> T0C10 HRLM (9-7)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is duty cycle one of the factors used to determine safe RF radiation exposure levels?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7927964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It affects the average exposure of people to radiation</a:t>
            </a:r>
          </a:p>
          <a:p>
            <a:r>
              <a:rPr lang="en-US" altLang="en-US" smtClean="0"/>
              <a:t>B. It affects the peak exposure of people to radiation</a:t>
            </a:r>
          </a:p>
          <a:p>
            <a:r>
              <a:rPr lang="en-US" altLang="en-US" smtClean="0"/>
              <a:t>C. It takes into account the antenna feed line loss</a:t>
            </a:r>
          </a:p>
          <a:p>
            <a:r>
              <a:rPr lang="en-US" altLang="en-US" smtClean="0"/>
              <a:t>D. It takes into account the thermal effects of the final amplifier</a:t>
            </a:r>
          </a:p>
          <a:p>
            <a:pPr lvl="1"/>
            <a:r>
              <a:rPr lang="en-US" altLang="en-US" smtClean="0"/>
              <a:t> T0C10 HRLM (9-7)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is duty cycle one of the factors used to determine safe RF radiation exposure levels?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879470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difference between the lowest power output and the highest power output of a transmitter</a:t>
            </a:r>
          </a:p>
          <a:p>
            <a:r>
              <a:rPr lang="en-US" altLang="en-US" smtClean="0"/>
              <a:t>B. The difference between the PEP and average power output of a transmitter</a:t>
            </a:r>
          </a:p>
          <a:p>
            <a:r>
              <a:rPr lang="en-US" altLang="en-US" smtClean="0"/>
              <a:t>C. The percentage of time that a transmitter is transmitting</a:t>
            </a:r>
          </a:p>
          <a:p>
            <a:r>
              <a:rPr lang="en-US" altLang="en-US" smtClean="0"/>
              <a:t>D. The percentage of time that a transmitter is not transmitting</a:t>
            </a:r>
          </a:p>
          <a:p>
            <a:pPr lvl="1"/>
            <a:r>
              <a:rPr lang="en-US" altLang="en-US" smtClean="0"/>
              <a:t> T0C11 HRLM (9-7)</a:t>
            </a:r>
          </a:p>
        </p:txBody>
      </p:sp>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the definition of duty cycle during the averaging time for RF exposure?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3233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800" dirty="0" smtClean="0"/>
              <a:t>Lightning Protection</a:t>
            </a:r>
            <a:endParaRPr lang="en-US" altLang="en-US" sz="4800" dirty="0"/>
          </a:p>
        </p:txBody>
      </p:sp>
      <p:sp>
        <p:nvSpPr>
          <p:cNvPr id="18434" name="Rectangle 5"/>
          <p:cNvSpPr>
            <a:spLocks noChangeArrowheads="1"/>
          </p:cNvSpPr>
          <p:nvPr/>
        </p:nvSpPr>
        <p:spPr bwMode="auto">
          <a:xfrm>
            <a:off x="685800" y="1780309"/>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2800" dirty="0" smtClean="0"/>
              <a:t>Ground antennas and towers to local code</a:t>
            </a:r>
          </a:p>
          <a:p>
            <a:pPr lvl="1" eaLnBrk="1" hangingPunct="1">
              <a:lnSpc>
                <a:spcPct val="90000"/>
              </a:lnSpc>
              <a:spcBef>
                <a:spcPct val="20000"/>
              </a:spcBef>
              <a:buFontTx/>
              <a:buChar char="•"/>
            </a:pPr>
            <a:r>
              <a:rPr lang="en-US" altLang="en-US" sz="2600" dirty="0" smtClean="0"/>
              <a:t>Use 8-ft ground rod for each tower leg</a:t>
            </a:r>
          </a:p>
          <a:p>
            <a:pPr lvl="1" eaLnBrk="1" hangingPunct="1">
              <a:lnSpc>
                <a:spcPct val="90000"/>
              </a:lnSpc>
              <a:spcBef>
                <a:spcPct val="20000"/>
              </a:spcBef>
              <a:buFontTx/>
              <a:buChar char="•"/>
            </a:pPr>
            <a:r>
              <a:rPr lang="en-US" altLang="en-US" sz="2600" dirty="0" smtClean="0"/>
              <a:t>Bond rods to tower leg and the other rods</a:t>
            </a:r>
          </a:p>
          <a:p>
            <a:pPr eaLnBrk="1" hangingPunct="1">
              <a:lnSpc>
                <a:spcPct val="90000"/>
              </a:lnSpc>
              <a:spcBef>
                <a:spcPct val="20000"/>
              </a:spcBef>
              <a:buFontTx/>
              <a:buChar char="•"/>
            </a:pPr>
            <a:r>
              <a:rPr lang="en-US" altLang="en-US" sz="2800" dirty="0" smtClean="0"/>
              <a:t>Ground connections should be as short as possible</a:t>
            </a:r>
          </a:p>
          <a:p>
            <a:pPr eaLnBrk="1" hangingPunct="1">
              <a:lnSpc>
                <a:spcPct val="90000"/>
              </a:lnSpc>
              <a:spcBef>
                <a:spcPct val="20000"/>
              </a:spcBef>
              <a:buFontTx/>
              <a:buChar char="•"/>
            </a:pPr>
            <a:r>
              <a:rPr lang="en-US" altLang="en-US" sz="2800" dirty="0" smtClean="0"/>
              <a:t>Use lightning arrestors on a single ground plate where cables enter the house</a:t>
            </a:r>
          </a:p>
          <a:p>
            <a:pPr eaLnBrk="1" hangingPunct="1">
              <a:lnSpc>
                <a:spcPct val="90000"/>
              </a:lnSpc>
              <a:spcBef>
                <a:spcPct val="20000"/>
              </a:spcBef>
              <a:buFontTx/>
              <a:buChar char="•"/>
            </a:pPr>
            <a:r>
              <a:rPr lang="en-US" altLang="en-US" sz="2800" dirty="0" smtClean="0"/>
              <a:t>Unplug and disconnect equipment (including telephones and computers) and feed lines if lightning is expected</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077658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difference between the lowest power output and the highest power output of a transmitter</a:t>
            </a:r>
          </a:p>
          <a:p>
            <a:r>
              <a:rPr lang="en-US" altLang="en-US" smtClean="0"/>
              <a:t>B. The difference between the PEP and average power output of a transmitter</a:t>
            </a:r>
          </a:p>
          <a:p>
            <a:r>
              <a:rPr lang="en-US" altLang="en-US" b="1" smtClean="0"/>
              <a:t>C. The percentage of time that a transmitter is transmitting</a:t>
            </a:r>
          </a:p>
          <a:p>
            <a:r>
              <a:rPr lang="en-US" altLang="en-US" smtClean="0"/>
              <a:t>D. The percentage of time that a transmitter is not transmitting</a:t>
            </a:r>
          </a:p>
          <a:p>
            <a:pPr lvl="1"/>
            <a:r>
              <a:rPr lang="en-US" altLang="en-US" smtClean="0"/>
              <a:t> T0C11 HRLM (9-7)</a:t>
            </a:r>
          </a:p>
        </p:txBody>
      </p:sp>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the definition of duty cycle during the averaging time for RF exposure?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678603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RF radiation does not have sufficient energy to cause genetic damage</a:t>
            </a:r>
          </a:p>
          <a:p>
            <a:r>
              <a:rPr lang="en-US" altLang="en-US" smtClean="0"/>
              <a:t>B. RF radiation can only be detected with an RF dosimeter</a:t>
            </a:r>
          </a:p>
          <a:p>
            <a:r>
              <a:rPr lang="en-US" altLang="en-US" smtClean="0"/>
              <a:t>C. RF radiation is limited in range to a few feet</a:t>
            </a:r>
          </a:p>
          <a:p>
            <a:r>
              <a:rPr lang="en-US" altLang="en-US" smtClean="0"/>
              <a:t>D. RF radiation is perfectly safe</a:t>
            </a:r>
          </a:p>
          <a:p>
            <a:pPr lvl="1"/>
            <a:r>
              <a:rPr lang="en-US" altLang="en-US" smtClean="0"/>
              <a:t> T0C12 HRLM (9-5)</a:t>
            </a:r>
          </a:p>
        </p:txBody>
      </p:sp>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How does RF radiation differ from ionizing radiation (radioactivity)?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882852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RF radiation does not have sufficient energy to cause genetic damage</a:t>
            </a:r>
          </a:p>
          <a:p>
            <a:r>
              <a:rPr lang="en-US" altLang="en-US" smtClean="0"/>
              <a:t>B. RF radiation can only be detected with an RF dosimeter</a:t>
            </a:r>
          </a:p>
          <a:p>
            <a:r>
              <a:rPr lang="en-US" altLang="en-US" smtClean="0"/>
              <a:t>C. RF radiation is limited in range to a few feet</a:t>
            </a:r>
          </a:p>
          <a:p>
            <a:r>
              <a:rPr lang="en-US" altLang="en-US" smtClean="0"/>
              <a:t>D. RF radiation is perfectly safe</a:t>
            </a:r>
          </a:p>
          <a:p>
            <a:pPr lvl="1"/>
            <a:r>
              <a:rPr lang="en-US" altLang="en-US" smtClean="0"/>
              <a:t> T0C12 HRLM (9-5)</a:t>
            </a:r>
          </a:p>
        </p:txBody>
      </p:sp>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How does RF radiation differ from ionizing radiation (radioactivity)?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463051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xfrm>
            <a:off x="457200" y="2819400"/>
            <a:ext cx="8229600" cy="330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3 times as much</a:t>
            </a:r>
          </a:p>
          <a:p>
            <a:r>
              <a:rPr lang="en-US" altLang="en-US" smtClean="0"/>
              <a:t>B. 1/2 as much</a:t>
            </a:r>
          </a:p>
          <a:p>
            <a:r>
              <a:rPr lang="en-US" altLang="en-US" smtClean="0"/>
              <a:t>C. 2 times as much</a:t>
            </a:r>
          </a:p>
          <a:p>
            <a:r>
              <a:rPr lang="en-US" altLang="en-US" smtClean="0"/>
              <a:t>D. There is no adjustment allowed for shorter exposure times</a:t>
            </a:r>
          </a:p>
          <a:p>
            <a:pPr lvl="1"/>
            <a:r>
              <a:rPr lang="en-US" altLang="en-US" smtClean="0"/>
              <a:t> T0C13 HRLM (9-7)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If the averaging time for exposure is 6 minutes, how much power density is permitted if the signal is present for 3 minutes and absent for 3 minutes rather than being present for the entire 6 minutes?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2001952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xfrm>
            <a:off x="457200" y="2819400"/>
            <a:ext cx="8229600" cy="330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3 times as much</a:t>
            </a:r>
          </a:p>
          <a:p>
            <a:r>
              <a:rPr lang="en-US" altLang="en-US" smtClean="0"/>
              <a:t>B. 1/2 as much</a:t>
            </a:r>
          </a:p>
          <a:p>
            <a:r>
              <a:rPr lang="en-US" altLang="en-US" b="1" smtClean="0"/>
              <a:t>C. 2 times as much</a:t>
            </a:r>
          </a:p>
          <a:p>
            <a:r>
              <a:rPr lang="en-US" altLang="en-US" smtClean="0"/>
              <a:t>D. There is no adjustment allowed for shorter exposure times</a:t>
            </a:r>
          </a:p>
          <a:p>
            <a:pPr lvl="1"/>
            <a:r>
              <a:rPr lang="en-US" altLang="en-US" smtClean="0"/>
              <a:t> T0C13 HRLM (9-7)</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If the averaging time for exposure is 6 minutes, how much power density is permitted if the signal is present for 3 minutes and absent for 3 minutes rather than being present for the entire 6 minutes?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93622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RF </a:t>
            </a:r>
            <a:r>
              <a:rPr lang="en-US" altLang="en-US" sz="4400" dirty="0" smtClean="0"/>
              <a:t>Exposure</a:t>
            </a:r>
            <a:endParaRPr lang="en-US" altLang="en-US" sz="4400" dirty="0"/>
          </a:p>
        </p:txBody>
      </p:sp>
      <p:sp>
        <p:nvSpPr>
          <p:cNvPr id="8194" name="Rectangle 5"/>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Electromagnetic radiation (EMR) is not the same as radioactivity – much lower energy</a:t>
            </a:r>
            <a:endParaRPr lang="en-US" altLang="en-US" sz="3200" dirty="0"/>
          </a:p>
          <a:p>
            <a:pPr eaLnBrk="1" hangingPunct="1">
              <a:spcBef>
                <a:spcPct val="20000"/>
              </a:spcBef>
              <a:buFontTx/>
              <a:buChar char="•"/>
            </a:pPr>
            <a:r>
              <a:rPr lang="en-US" altLang="en-US" sz="3200" dirty="0" smtClean="0"/>
              <a:t>RF </a:t>
            </a:r>
            <a:r>
              <a:rPr lang="en-US" altLang="en-US" sz="3200" dirty="0"/>
              <a:t>energy </a:t>
            </a:r>
            <a:r>
              <a:rPr lang="en-US" altLang="en-US" sz="3200" dirty="0" smtClean="0"/>
              <a:t>heats </a:t>
            </a:r>
            <a:r>
              <a:rPr lang="en-US" altLang="en-US" sz="3200" dirty="0"/>
              <a:t>body </a:t>
            </a:r>
            <a:r>
              <a:rPr lang="en-US" altLang="en-US" sz="3200" dirty="0" smtClean="0"/>
              <a:t>tissues</a:t>
            </a:r>
            <a:endParaRPr lang="en-US" altLang="en-US" sz="3200" dirty="0"/>
          </a:p>
          <a:p>
            <a:pPr lvl="1" eaLnBrk="1" hangingPunct="1">
              <a:spcBef>
                <a:spcPct val="20000"/>
              </a:spcBef>
              <a:buFontTx/>
              <a:buChar char="–"/>
            </a:pPr>
            <a:r>
              <a:rPr lang="en-US" altLang="en-US" sz="2800" dirty="0"/>
              <a:t>Heating depends on the RF intensity and frequency</a:t>
            </a:r>
            <a:r>
              <a:rPr lang="en-US" altLang="en-US" sz="2800" dirty="0" smtClean="0"/>
              <a:t>.</a:t>
            </a:r>
          </a:p>
          <a:p>
            <a:pPr lvl="1" eaLnBrk="1" hangingPunct="1">
              <a:spcBef>
                <a:spcPct val="20000"/>
              </a:spcBef>
              <a:buFontTx/>
              <a:buChar char="–"/>
            </a:pPr>
            <a:r>
              <a:rPr lang="en-US" altLang="en-US" sz="2800" dirty="0" smtClean="0"/>
              <a:t>If precautions are taken, RF exposure is minimal and not dangerous.</a:t>
            </a:r>
          </a:p>
          <a:p>
            <a:pPr lvl="1" eaLnBrk="1" hangingPunct="1">
              <a:spcBef>
                <a:spcPct val="20000"/>
              </a:spcBef>
              <a:buFontTx/>
              <a:buChar char="–"/>
            </a:pPr>
            <a:endParaRPr lang="en-US" alt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94538012"/>
      </p:ext>
    </p:extLst>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723</TotalTime>
  <Words>6268</Words>
  <Application>Microsoft Macintosh PowerPoint</Application>
  <PresentationFormat>On-screen Show (4:3)</PresentationFormat>
  <Paragraphs>640</Paragraphs>
  <Slides>84</Slides>
  <Notes>20</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HORIZ NO SCREENED DIAMOND</vt:lpstr>
      <vt:lpstr>Placed JPEG Blend HORIZ GRAY</vt:lpstr>
      <vt:lpstr>Technician License Course Chapter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of the following is a safety hazard of a 12 voltage storage battery?</vt:lpstr>
      <vt:lpstr>Which of the following is a safety hazard of a 12 voltage storage battery?</vt:lpstr>
      <vt:lpstr>How does current flowing through the body cause a health hazard?</vt:lpstr>
      <vt:lpstr>How does current flowing through the body cause a health hazard?</vt:lpstr>
      <vt:lpstr>What is connected to the green wire in a three-wire electrical AC plug?</vt:lpstr>
      <vt:lpstr>What is connected to the green wire in a three-wire electrical AC plug?</vt:lpstr>
      <vt:lpstr>What is a good way to guard against electrical shock at your station?</vt:lpstr>
      <vt:lpstr>What is a good way to guard against electrical shock at your station?</vt:lpstr>
      <vt:lpstr>Which of these precautions should be taken when installing devices for lightning protection in a coaxial cable feed line?</vt:lpstr>
      <vt:lpstr>Which of these precautions should be taken when installing devices for lightning protection in a coaxial cable feed line?</vt:lpstr>
      <vt:lpstr>What safety equipment should always be included in home-built equipment that is powered from 120V AC power circuits?</vt:lpstr>
      <vt:lpstr>What safety equipment should always be included in home-built equipment that is powered from 120V AC power circuits?</vt:lpstr>
      <vt:lpstr>What kind of hazard might exist in a power supply when it is turned off and disconnected?</vt:lpstr>
      <vt:lpstr>What kind of hazard might exist in a power supply when it is turned off and disconnected?</vt:lpstr>
      <vt:lpstr>When should members of a tower work team wear a hard hat and safety glasses?</vt:lpstr>
      <vt:lpstr>When should members of a tower work team wear a hard hat and safety glasses?</vt:lpstr>
      <vt:lpstr>What is a good precaution to observe before climbing an antenna tower?</vt:lpstr>
      <vt:lpstr>What is a good precaution to observe before climbing an antenna tower?</vt:lpstr>
      <vt:lpstr>Under what circumstances is it safe to climb a tower without a helper or observer?</vt:lpstr>
      <vt:lpstr>Under what circumstances is it safe to climb a tower without a helper or observer?</vt:lpstr>
      <vt:lpstr>Which of the following is an important safety precaution to observe when putting up an antenna tower?</vt:lpstr>
      <vt:lpstr>Which of the following is an important safety precaution to observe when putting up an antenna tower?</vt:lpstr>
      <vt:lpstr>What is the purpose of a gin pole?</vt:lpstr>
      <vt:lpstr>What is the purpose of a gin pole?</vt:lpstr>
      <vt:lpstr>What is the minimum safe distance from a power line to allow when installing an antenna?</vt:lpstr>
      <vt:lpstr>What is the minimum safe distance from a power line to allow when installing an antenna?</vt:lpstr>
      <vt:lpstr>Which of the following is an important safety rule to remember when using a crank-up tower?</vt:lpstr>
      <vt:lpstr>Which of the following is an important safety rule to remember when using a crank-up tower?</vt:lpstr>
      <vt:lpstr>What is considered to be a proper grounding method for a tower?</vt:lpstr>
      <vt:lpstr>What is considered to be a proper grounding method for a tower?</vt:lpstr>
      <vt:lpstr>Why should you avoid attaching an antenna to a utility pole?</vt:lpstr>
      <vt:lpstr>Why should you avoid attaching an antenna to a utility pole?</vt:lpstr>
      <vt:lpstr>Which of the following is true concerning grounding conductors used for lightning protection?</vt:lpstr>
      <vt:lpstr>Which of the following is true concerning grounding conductors used for lightning protection?</vt:lpstr>
      <vt:lpstr>Which of the following establishes grounding requirements for an amateur radio tower or antenna?</vt:lpstr>
      <vt:lpstr>Which of the following establishes grounding requirements for an amateur radio tower or antenna?</vt:lpstr>
      <vt:lpstr>Which of the following is good practice when installing ground wires on a tower for lightning protection?</vt:lpstr>
      <vt:lpstr>Which of the following is good practice when installing ground wires on a tower for lightning protection?</vt:lpstr>
      <vt:lpstr>What type of radiation are VHF and UHF radio signals?</vt:lpstr>
      <vt:lpstr>What type of radiation are VHF and UHF radio signals?</vt:lpstr>
      <vt:lpstr>Which of the following frequencies has the lowest Maximum Permissible Exposure limit?</vt:lpstr>
      <vt:lpstr>Which of the following frequencies has the lowest Maximum Permissible Exposure limit?</vt:lpstr>
      <vt:lpstr>What is the maximum power level that an amateur radio station may use at VHF frequencies before an RF exposure evaluation is required?</vt:lpstr>
      <vt:lpstr>What is the maximum power level that an amateur radio station may use at VHF frequencies before an RF exposure evaluation is required?</vt:lpstr>
      <vt:lpstr>What factors affect the RF exposure of people near an amateur station antenna?</vt:lpstr>
      <vt:lpstr>What factors affect the RF exposure of people near an amateur station antenna?</vt:lpstr>
      <vt:lpstr>Why do exposure limits vary with frequency?</vt:lpstr>
      <vt:lpstr>Why do exposure limits vary with frequency?</vt:lpstr>
      <vt:lpstr>Which of the following is an acceptable method to determine that your station complies with FCC RF exposure regulations?</vt:lpstr>
      <vt:lpstr>Which of the following is an acceptable method to determine that your station complies with FCC RF exposure regulations?</vt:lpstr>
      <vt:lpstr>What could happen if a person accidentally touched your antenna while you were transmitting?</vt:lpstr>
      <vt:lpstr>What could happen if a person accidentally touched your antenna while you were transmitting?</vt:lpstr>
      <vt:lpstr>Which of the following actions might amateur operators take to prevent exposure to RF radiation in excess of FCC-supplied limits?</vt:lpstr>
      <vt:lpstr>Which of the following actions might amateur operators take to prevent exposure to RF radiation in excess of FCC-supplied limits?</vt:lpstr>
      <vt:lpstr>How can you make sure your station stays in compliance with RF safety regulations?</vt:lpstr>
      <vt:lpstr>How can you make sure your station stays in compliance with RF safety regulations?</vt:lpstr>
      <vt:lpstr>Why is duty cycle one of the factors used to determine safe RF radiation exposure levels?</vt:lpstr>
      <vt:lpstr>Why is duty cycle one of the factors used to determine safe RF radiation exposure levels?</vt:lpstr>
      <vt:lpstr>What is the definition of duty cycle during the averaging time for RF exposure? </vt:lpstr>
      <vt:lpstr>What is the definition of duty cycle during the averaging time for RF exposure? </vt:lpstr>
      <vt:lpstr>How does RF radiation differ from ionizing radiation (radioactivity)?</vt:lpstr>
      <vt:lpstr>How does RF radiation differ from ionizing radiation (radioactivity)?</vt:lpstr>
      <vt:lpstr>If the averaging time for exposure is 6 minutes, how much power density is permitted if the signal is present for 3 minutes and absent for 3 minutes rather than being present for the entire 6 minutes? </vt:lpstr>
      <vt:lpstr>If the averaging time for exposure is 6 minutes, how much power density is permitted if the signal is present for 3 minutes and absent for 3 minutes rather than being present for the entire 6 minutes? </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60</cp:revision>
  <dcterms:created xsi:type="dcterms:W3CDTF">2005-07-28T14:19:34Z</dcterms:created>
  <dcterms:modified xsi:type="dcterms:W3CDTF">2014-06-02T19:33:40Z</dcterms:modified>
</cp:coreProperties>
</file>