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5" r:id="rId1"/>
    <p:sldMasterId id="2147483656" r:id="rId2"/>
  </p:sldMasterIdLst>
  <p:notesMasterIdLst>
    <p:notesMasterId r:id="rId55"/>
  </p:notesMasterIdLst>
  <p:handoutMasterIdLst>
    <p:handoutMasterId r:id="rId56"/>
  </p:handoutMasterIdLst>
  <p:sldIdLst>
    <p:sldId id="256" r:id="rId3"/>
    <p:sldId id="262" r:id="rId4"/>
    <p:sldId id="264" r:id="rId5"/>
    <p:sldId id="263" r:id="rId6"/>
    <p:sldId id="312" r:id="rId7"/>
    <p:sldId id="268" r:id="rId8"/>
    <p:sldId id="269" r:id="rId9"/>
    <p:sldId id="270" r:id="rId10"/>
    <p:sldId id="271" r:id="rId11"/>
    <p:sldId id="272" r:id="rId12"/>
    <p:sldId id="273" r:id="rId13"/>
    <p:sldId id="315"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13" r:id="rId41"/>
    <p:sldId id="314"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Lst>
  <p:sldSz cx="9144000" cy="6858000" type="screen4x3"/>
  <p:notesSz cx="9144000" cy="6858000"/>
  <p:defaultTextStyle>
    <a:defPPr>
      <a:defRPr lang="en-US"/>
    </a:defPPr>
    <a:lvl1pPr algn="l" rtl="0" fontAlgn="base">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dith Lennon" initials="" lastIdx="6" clrIdx="0"/>
  <p:cmAuthor id="1" name="Ward Silver" initials="W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8710" autoAdjust="0"/>
    <p:restoredTop sz="78082" autoAdjust="0"/>
  </p:normalViewPr>
  <p:slideViewPr>
    <p:cSldViewPr>
      <p:cViewPr varScale="1">
        <p:scale>
          <a:sx n="30" d="100"/>
          <a:sy n="30" d="100"/>
        </p:scale>
        <p:origin x="-78" y="-11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27" d="100"/>
        <a:sy n="227" d="100"/>
      </p:scale>
      <p:origin x="0" y="0"/>
    </p:cViewPr>
  </p:sorterViewPr>
  <p:notesViewPr>
    <p:cSldViewPr>
      <p:cViewPr varScale="1">
        <p:scale>
          <a:sx n="113" d="100"/>
          <a:sy n="113" d="100"/>
        </p:scale>
        <p:origin x="-1752" y="-108"/>
      </p:cViewPr>
      <p:guideLst>
        <p:guide orient="horz" pos="2160"/>
        <p:guide pos="288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ea typeface="+mn-ea"/>
              </a:defRPr>
            </a:lvl1pPr>
          </a:lstStyle>
          <a:p>
            <a:pPr>
              <a:defRPr/>
            </a:pPr>
            <a:endParaRPr lang="en-US"/>
          </a:p>
        </p:txBody>
      </p:sp>
      <p:sp>
        <p:nvSpPr>
          <p:cNvPr id="4099" name="Rectangle 3"/>
          <p:cNvSpPr>
            <a:spLocks noGrp="1" noChangeArrowheads="1"/>
          </p:cNvSpPr>
          <p:nvPr>
            <p:ph type="dt" sz="quarter" idx="1"/>
          </p:nvPr>
        </p:nvSpPr>
        <p:spPr bwMode="auto">
          <a:xfrm>
            <a:off x="518160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ea typeface="+mn-ea"/>
              </a:defRPr>
            </a:lvl1pPr>
          </a:lstStyle>
          <a:p>
            <a:pPr>
              <a:defRPr/>
            </a:pPr>
            <a:endParaRPr lang="en-US"/>
          </a:p>
        </p:txBody>
      </p:sp>
      <p:sp>
        <p:nvSpPr>
          <p:cNvPr id="4100" name="Rectangle 4"/>
          <p:cNvSpPr>
            <a:spLocks noGrp="1" noChangeArrowheads="1"/>
          </p:cNvSpPr>
          <p:nvPr>
            <p:ph type="ftr" sz="quarter" idx="2"/>
          </p:nvPr>
        </p:nvSpPr>
        <p:spPr bwMode="auto">
          <a:xfrm>
            <a:off x="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ea typeface="+mn-ea"/>
              </a:defRPr>
            </a:lvl1pPr>
          </a:lstStyle>
          <a:p>
            <a:pPr>
              <a:defRPr/>
            </a:pPr>
            <a:endParaRPr lang="en-US"/>
          </a:p>
        </p:txBody>
      </p:sp>
      <p:sp>
        <p:nvSpPr>
          <p:cNvPr id="4101" name="Rectangle 5"/>
          <p:cNvSpPr>
            <a:spLocks noGrp="1" noChangeArrowheads="1"/>
          </p:cNvSpPr>
          <p:nvPr>
            <p:ph type="sldNum" sz="quarter" idx="3"/>
          </p:nvPr>
        </p:nvSpPr>
        <p:spPr bwMode="auto">
          <a:xfrm>
            <a:off x="518160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05E47A6-F560-4CCA-A969-6D06E178F6CD}" type="slidenum">
              <a:rPr lang="en-US" altLang="en-US"/>
              <a:pPr/>
              <a:t>‹#›</a:t>
            </a:fld>
            <a:endParaRPr lang="en-US" altLang="en-US"/>
          </a:p>
        </p:txBody>
      </p:sp>
    </p:spTree>
    <p:extLst>
      <p:ext uri="{BB962C8B-B14F-4D97-AF65-F5344CB8AC3E}">
        <p14:creationId xmlns:p14="http://schemas.microsoft.com/office/powerpoint/2010/main" xmlns="" val="20850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ea typeface="+mn-ea"/>
              </a:defRPr>
            </a:lvl1pPr>
          </a:lstStyle>
          <a:p>
            <a:pPr>
              <a:defRPr/>
            </a:pPr>
            <a:endParaRPr lang="en-US"/>
          </a:p>
        </p:txBody>
      </p:sp>
      <p:sp>
        <p:nvSpPr>
          <p:cNvPr id="143363" name="Rectangle 3"/>
          <p:cNvSpPr>
            <a:spLocks noGrp="1" noChangeArrowheads="1"/>
          </p:cNvSpPr>
          <p:nvPr>
            <p:ph type="dt" idx="1"/>
          </p:nvPr>
        </p:nvSpPr>
        <p:spPr bwMode="auto">
          <a:xfrm>
            <a:off x="5180013"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ea typeface="+mn-ea"/>
              </a:defRPr>
            </a:lvl1pPr>
          </a:lstStyle>
          <a:p>
            <a:pPr>
              <a:defRPr/>
            </a:pPr>
            <a:endParaRPr lang="en-US"/>
          </a:p>
        </p:txBody>
      </p:sp>
      <p:sp>
        <p:nvSpPr>
          <p:cNvPr id="4100" name="Rectangle 4"/>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3365" name="Rectangle 5"/>
          <p:cNvSpPr>
            <a:spLocks noGrp="1" noChangeArrowheads="1"/>
          </p:cNvSpPr>
          <p:nvPr>
            <p:ph type="body" sz="quarter" idx="3"/>
          </p:nvPr>
        </p:nvSpPr>
        <p:spPr bwMode="auto">
          <a:xfrm>
            <a:off x="914400" y="3257550"/>
            <a:ext cx="73152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3366" name="Rectangle 6"/>
          <p:cNvSpPr>
            <a:spLocks noGrp="1" noChangeArrowheads="1"/>
          </p:cNvSpPr>
          <p:nvPr>
            <p:ph type="ftr" sz="quarter" idx="4"/>
          </p:nvPr>
        </p:nvSpPr>
        <p:spPr bwMode="auto">
          <a:xfrm>
            <a:off x="0"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ea typeface="+mn-ea"/>
              </a:defRPr>
            </a:lvl1pPr>
          </a:lstStyle>
          <a:p>
            <a:pPr>
              <a:defRPr/>
            </a:pPr>
            <a:endParaRPr lang="en-US"/>
          </a:p>
        </p:txBody>
      </p:sp>
      <p:sp>
        <p:nvSpPr>
          <p:cNvPr id="143367" name="Rectangle 7"/>
          <p:cNvSpPr>
            <a:spLocks noGrp="1" noChangeArrowheads="1"/>
          </p:cNvSpPr>
          <p:nvPr>
            <p:ph type="sldNum" sz="quarter" idx="5"/>
          </p:nvPr>
        </p:nvSpPr>
        <p:spPr bwMode="auto">
          <a:xfrm>
            <a:off x="5180013"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F42540C-54A9-4596-A6F9-C39838D6E6F0}" type="slidenum">
              <a:rPr lang="en-US" altLang="en-US"/>
              <a:pPr/>
              <a:t>‹#›</a:t>
            </a:fld>
            <a:endParaRPr lang="en-US" altLang="en-US"/>
          </a:p>
        </p:txBody>
      </p:sp>
    </p:spTree>
    <p:extLst>
      <p:ext uri="{BB962C8B-B14F-4D97-AF65-F5344CB8AC3E}">
        <p14:creationId xmlns:p14="http://schemas.microsoft.com/office/powerpoint/2010/main" xmlns="" val="31624328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Slide Image Placeholder 1"/>
          <p:cNvSpPr>
            <a:spLocks noGrp="1" noRot="1" noChangeAspect="1" noTextEdit="1"/>
          </p:cNvSpPr>
          <p:nvPr>
            <p:ph type="sldImg"/>
          </p:nvPr>
        </p:nvSpPr>
        <p:spPr>
          <a:ln/>
        </p:spPr>
      </p:sp>
      <p:sp>
        <p:nvSpPr>
          <p:cNvPr id="6146"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latin typeface="Times New Roman" pitchFamily="18" charset="0"/>
            </a:endParaRPr>
          </a:p>
        </p:txBody>
      </p:sp>
      <p:sp>
        <p:nvSpPr>
          <p:cNvPr id="6147"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E9FEEEB1-52AD-4671-833F-C5CB3F655BE2}" type="slidenum">
              <a:rPr lang="en-US" altLang="en-US" sz="1200"/>
              <a:pPr eaLnBrk="1" hangingPunct="1"/>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a:ln/>
        </p:spPr>
      </p:sp>
      <p:sp>
        <p:nvSpPr>
          <p:cNvPr id="22530"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latin typeface="Times New Roman" pitchFamily="18" charset="0"/>
            </a:endParaRPr>
          </a:p>
        </p:txBody>
      </p:sp>
      <p:sp>
        <p:nvSpPr>
          <p:cNvPr id="22531"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4704A408-4167-4B13-8A51-E9F09AB42CFA}" type="slidenum">
              <a:rPr lang="en-US" altLang="en-US" sz="1200"/>
              <a:pPr eaLnBrk="1" hangingPunct="1"/>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9E5DA86F-8570-443D-9A14-25E9440439D0}" type="slidenum">
              <a:rPr lang="en-US" altLang="en-US" sz="1200"/>
              <a:pPr eaLnBrk="1" hangingPunct="1"/>
              <a:t>11</a:t>
            </a:fld>
            <a:endParaRPr lang="en-US" altLang="en-US" sz="120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smtClean="0">
                <a:latin typeface="Times New Roman" pitchFamily="18" charset="0"/>
              </a:rPr>
              <a:t>Though ham communication is generally intended for hams, there are special circumstances where the rules are set aside to support the community at large during the emergency or critical situation.  Give the students some specific examples that they might come across in their communities or regions.</a:t>
            </a:r>
          </a:p>
          <a:p>
            <a:pPr eaLnBrk="1" hangingPunct="1"/>
            <a:endParaRPr lang="en-US" altLang="en-US"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9E5DA86F-8570-443D-9A14-25E9440439D0}" type="slidenum">
              <a:rPr lang="en-US" altLang="en-US" sz="1200"/>
              <a:pPr eaLnBrk="1" hangingPunct="1"/>
              <a:t>12</a:t>
            </a:fld>
            <a:endParaRPr lang="en-US" altLang="en-US" sz="120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dirty="0"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3F3C1C35-88BB-4B7F-9DBF-163A19EBBE4C}" type="slidenum">
              <a:rPr lang="en-US" altLang="en-US" sz="1200"/>
              <a:pPr eaLnBrk="1" hangingPunct="1"/>
              <a:t>2</a:t>
            </a:fld>
            <a:endParaRPr lang="en-US" altLang="en-US" sz="1200"/>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smtClean="0">
                <a:latin typeface="Times New Roman" pitchFamily="18" charset="0"/>
              </a:rPr>
              <a:t>Review these </a:t>
            </a:r>
            <a:r>
              <a:rPr lang="ja-JP" altLang="en-US" smtClean="0">
                <a:latin typeface="Times New Roman" pitchFamily="18" charset="0"/>
              </a:rPr>
              <a:t>“</a:t>
            </a:r>
            <a:r>
              <a:rPr lang="en-US" altLang="ja-JP" smtClean="0">
                <a:latin typeface="Times New Roman" pitchFamily="18" charset="0"/>
              </a:rPr>
              <a:t>Q</a:t>
            </a:r>
            <a:r>
              <a:rPr lang="ja-JP" altLang="en-US" smtClean="0">
                <a:latin typeface="Times New Roman" pitchFamily="18" charset="0"/>
              </a:rPr>
              <a:t>”</a:t>
            </a:r>
            <a:r>
              <a:rPr lang="en-US" altLang="ja-JP" smtClean="0">
                <a:latin typeface="Times New Roman" pitchFamily="18" charset="0"/>
              </a:rPr>
              <a:t> signals.</a:t>
            </a:r>
          </a:p>
          <a:p>
            <a:pPr eaLnBrk="1" hangingPunct="1"/>
            <a:endParaRPr lang="en-US" alt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17C809CD-AB93-4FD3-BE90-F1D5D1CCFA80}" type="slidenum">
              <a:rPr lang="en-US" altLang="en-US" sz="1200"/>
              <a:pPr eaLnBrk="1" hangingPunct="1"/>
              <a:t>3</a:t>
            </a:fld>
            <a:endParaRPr lang="en-US" altLang="en-US" sz="1200"/>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dirty="0" smtClean="0">
                <a:latin typeface="Times New Roman" pitchFamily="18" charset="0"/>
              </a:rPr>
              <a:t>Give the students some techniques on how to identify the type of interference and how to deal with it.  Most interference is unintentional.  Everyone makes a mistake </a:t>
            </a:r>
            <a:r>
              <a:rPr lang="en-US" altLang="en-US" dirty="0" smtClean="0">
                <a:latin typeface="Times New Roman" pitchFamily="18" charset="0"/>
              </a:rPr>
              <a:t>and, </a:t>
            </a:r>
            <a:r>
              <a:rPr lang="en-US" altLang="en-US" dirty="0" smtClean="0">
                <a:latin typeface="Times New Roman" pitchFamily="18" charset="0"/>
              </a:rPr>
              <a:t>in </a:t>
            </a:r>
            <a:r>
              <a:rPr lang="en-US" altLang="en-US" dirty="0" smtClean="0">
                <a:latin typeface="Times New Roman" pitchFamily="18" charset="0"/>
              </a:rPr>
              <a:t>fact, </a:t>
            </a:r>
            <a:r>
              <a:rPr lang="en-US" altLang="en-US" dirty="0" smtClean="0">
                <a:latin typeface="Times New Roman" pitchFamily="18" charset="0"/>
              </a:rPr>
              <a:t>most hams cause unintentional interference at times.</a:t>
            </a:r>
          </a:p>
          <a:p>
            <a:pPr eaLnBrk="1" hangingPunct="1"/>
            <a:endParaRPr lang="en-US" altLang="en-US" dirty="0" smtClean="0">
              <a:latin typeface="Times New Roman" pitchFamily="18" charset="0"/>
            </a:endParaRPr>
          </a:p>
          <a:p>
            <a:pPr eaLnBrk="1" hangingPunct="1"/>
            <a:r>
              <a:rPr lang="en-US" altLang="en-US" dirty="0" smtClean="0">
                <a:latin typeface="Times New Roman" pitchFamily="18" charset="0"/>
              </a:rPr>
              <a:t>Willful interference is another matter</a:t>
            </a:r>
            <a:r>
              <a:rPr lang="en-US" altLang="en-US" dirty="0" smtClean="0">
                <a:latin typeface="Times New Roman" pitchFamily="18" charset="0"/>
              </a:rPr>
              <a:t>.  Stress that it is rare.  </a:t>
            </a:r>
            <a:r>
              <a:rPr lang="en-US" altLang="en-US" dirty="0" smtClean="0">
                <a:latin typeface="Times New Roman" pitchFamily="18" charset="0"/>
              </a:rPr>
              <a:t>Give the students some strategies on how to deal with this kind of interference.  Document the interference and give the information to their local Official Observer.  Also avoid giving the perpetrator an audience. In most cases the person doing the interfering will give up and go somewhere else if they do not get the response and attention they are looking for.</a:t>
            </a:r>
          </a:p>
          <a:p>
            <a:pPr eaLnBrk="1" hangingPunct="1"/>
            <a:endParaRPr lang="en-US" altLang="en-US" dirty="0" smtClean="0">
              <a:latin typeface="Times New Roman" pitchFamily="18" charset="0"/>
            </a:endParaRPr>
          </a:p>
          <a:p>
            <a:pPr eaLnBrk="1" hangingPunct="1"/>
            <a:r>
              <a:rPr lang="en-US" altLang="en-US" dirty="0" smtClean="0">
                <a:latin typeface="Times New Roman" pitchFamily="18" charset="0"/>
              </a:rPr>
              <a:t>In all cases, if the students receive an interference complaint, they need to take that complaint seriously and deal with it as best they can.</a:t>
            </a:r>
          </a:p>
          <a:p>
            <a:pPr eaLnBrk="1" hangingPunct="1"/>
            <a:endParaRPr lang="en-US" altLang="en-US" dirty="0"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FA9DCC70-7AB0-44C0-93B3-044782D9A7E2}" type="slidenum">
              <a:rPr lang="en-US" altLang="en-US" sz="1200"/>
              <a:pPr eaLnBrk="1" hangingPunct="1"/>
              <a:t>4</a:t>
            </a:fld>
            <a:endParaRPr lang="en-US" altLang="en-US" sz="1200"/>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dirty="0" smtClean="0">
                <a:latin typeface="Times New Roman" pitchFamily="18" charset="0"/>
              </a:rPr>
              <a:t>It is hard to teach common sense, but try to give the students some techniques</a:t>
            </a:r>
            <a:r>
              <a:rPr lang="en-US" altLang="en-US" baseline="0" dirty="0" smtClean="0">
                <a:latin typeface="Times New Roman" pitchFamily="18" charset="0"/>
              </a:rPr>
              <a:t> to </a:t>
            </a:r>
            <a:r>
              <a:rPr lang="en-US" altLang="en-US" dirty="0" smtClean="0">
                <a:latin typeface="Times New Roman" pitchFamily="18" charset="0"/>
              </a:rPr>
              <a:t>avoid interference problems and how they can mitigate interference should it occur (and it will).  It is important to stress that getting into an on-the-air argument about interference is counterproductive and should be avoided.</a:t>
            </a:r>
          </a:p>
          <a:p>
            <a:pPr eaLnBrk="1" hangingPunct="1"/>
            <a:endParaRPr lang="en-US" altLang="en-US" dirty="0"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D500C6ED-728B-4A2C-A1FB-8F295ED40603}" type="slidenum">
              <a:rPr lang="en-US" altLang="en-US" sz="1200"/>
              <a:pPr eaLnBrk="1" hangingPunct="1"/>
              <a:t>5</a:t>
            </a:fld>
            <a:endParaRPr lang="en-US" altLang="en-US" sz="1200"/>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dirty="0" smtClean="0">
                <a:latin typeface="Times New Roman" pitchFamily="18" charset="0"/>
              </a:rPr>
              <a:t>The</a:t>
            </a:r>
            <a:r>
              <a:rPr lang="en-US" altLang="en-US" baseline="0" dirty="0" smtClean="0">
                <a:latin typeface="Times New Roman" pitchFamily="18" charset="0"/>
              </a:rPr>
              <a:t> control point is where the function of controlling a transmitter is </a:t>
            </a:r>
            <a:r>
              <a:rPr lang="en-US" altLang="en-US" baseline="0" dirty="0" smtClean="0">
                <a:latin typeface="Times New Roman" pitchFamily="18" charset="0"/>
              </a:rPr>
              <a:t>performed by the control operator.  </a:t>
            </a:r>
            <a:r>
              <a:rPr lang="en-US" altLang="en-US" baseline="0" dirty="0" smtClean="0">
                <a:latin typeface="Times New Roman" pitchFamily="18" charset="0"/>
              </a:rPr>
              <a:t>That can be at the transmitter (local) or </a:t>
            </a:r>
            <a:r>
              <a:rPr lang="en-US" altLang="en-US" baseline="0" dirty="0" smtClean="0">
                <a:latin typeface="Times New Roman" pitchFamily="18" charset="0"/>
              </a:rPr>
              <a:t>linked to the transmitter via some </a:t>
            </a:r>
            <a:r>
              <a:rPr lang="en-US" altLang="en-US" baseline="0" dirty="0" smtClean="0">
                <a:latin typeface="Times New Roman" pitchFamily="18" charset="0"/>
              </a:rPr>
              <a:t>kind of control link (remote</a:t>
            </a:r>
            <a:r>
              <a:rPr lang="en-US" altLang="en-US" baseline="0" dirty="0" smtClean="0">
                <a:latin typeface="Times New Roman" pitchFamily="18" charset="0"/>
              </a:rPr>
              <a:t>).</a:t>
            </a:r>
            <a:endParaRPr lang="en-US" altLang="en-US" baseline="0" dirty="0"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C1BCB1B3-E0A3-4511-AF79-C328CC4F8B54}" type="slidenum">
              <a:rPr lang="en-US" altLang="en-US" sz="1200"/>
              <a:pPr eaLnBrk="1" hangingPunct="1"/>
              <a:t>6</a:t>
            </a:fld>
            <a:endParaRPr lang="en-US" altLang="en-US" sz="1200"/>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baseline="0" dirty="0" smtClean="0">
                <a:latin typeface="Times New Roman" pitchFamily="18" charset="0"/>
              </a:rPr>
              <a:t>If the control function is performed by a circuit or program (automatic) a control operator is still needed to take responsibility for proper operation.  The control operator just doesn’t need to be present when the station is transmitting.</a:t>
            </a:r>
            <a:endParaRPr lang="en-US" altLang="en-US" dirty="0" smtClean="0">
              <a:latin typeface="Times New Roman" pitchFamily="18" charset="0"/>
            </a:endParaRPr>
          </a:p>
          <a:p>
            <a:pPr eaLnBrk="1" hangingPunct="1"/>
            <a:endParaRPr lang="en-US" altLang="en-US" dirty="0" smtClean="0">
              <a:latin typeface="Times New Roman" pitchFamily="18" charset="0"/>
            </a:endParaRPr>
          </a:p>
          <a:p>
            <a:pPr eaLnBrk="1" hangingPunct="1"/>
            <a:r>
              <a:rPr lang="en-US" altLang="en-US" dirty="0" smtClean="0">
                <a:latin typeface="Times New Roman" pitchFamily="18" charset="0"/>
              </a:rPr>
              <a:t>Automatic control</a:t>
            </a:r>
            <a:r>
              <a:rPr lang="en-US" altLang="en-US" baseline="0" dirty="0" smtClean="0">
                <a:latin typeface="Times New Roman" pitchFamily="18" charset="0"/>
              </a:rPr>
              <a:t> systems usually have </a:t>
            </a:r>
            <a:r>
              <a:rPr lang="en-US" altLang="en-US" dirty="0" smtClean="0">
                <a:latin typeface="Times New Roman" pitchFamily="18" charset="0"/>
              </a:rPr>
              <a:t>safeguards to prevent improper operation.  Mention the time-out timer on a repeater as an example.</a:t>
            </a:r>
          </a:p>
          <a:p>
            <a:pPr eaLnBrk="1" hangingPunct="1"/>
            <a:endParaRPr lang="en-US" altLang="en-US" dirty="0"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9D9757A3-2519-4A6D-830E-45033563B074}" type="slidenum">
              <a:rPr lang="en-US" altLang="en-US" sz="1200"/>
              <a:pPr eaLnBrk="1" hangingPunct="1"/>
              <a:t>7</a:t>
            </a:fld>
            <a:endParaRPr lang="en-US" altLang="en-US" sz="120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dirty="0" smtClean="0">
                <a:latin typeface="Times New Roman" pitchFamily="18" charset="0"/>
              </a:rPr>
              <a:t>Most of these prohibited transmissions should be easy to identify.  Obscene or indecent language is up to some interpretation.  Give the students some examples of things to avoid discussing on the radio</a:t>
            </a:r>
            <a:r>
              <a:rPr lang="en-US" altLang="en-US" dirty="0" smtClean="0">
                <a:latin typeface="Times New Roman" pitchFamily="18" charset="0"/>
              </a:rPr>
              <a:t>.</a:t>
            </a:r>
          </a:p>
          <a:p>
            <a:pPr eaLnBrk="1" hangingPunct="1"/>
            <a:endParaRPr lang="en-US" altLang="en-US" dirty="0" smtClean="0">
              <a:latin typeface="Times New Roman" pitchFamily="18" charset="0"/>
            </a:endParaRPr>
          </a:p>
          <a:p>
            <a:pPr eaLnBrk="1" hangingPunct="1"/>
            <a:r>
              <a:rPr lang="en-US" altLang="en-US" dirty="0" smtClean="0">
                <a:latin typeface="Times New Roman" pitchFamily="18" charset="0"/>
              </a:rPr>
              <a:t>Note that re-broadcasting</a:t>
            </a:r>
            <a:r>
              <a:rPr lang="en-US" altLang="en-US" baseline="0" dirty="0" smtClean="0">
                <a:latin typeface="Times New Roman" pitchFamily="18" charset="0"/>
              </a:rPr>
              <a:t> programming from a commercial station is prohibited.  Even incidental rebroadcasting is frowned on, so turn the car radio down when you’re operating a mobile station.</a:t>
            </a:r>
            <a:endParaRPr lang="en-US" altLang="en-US" dirty="0" smtClean="0">
              <a:latin typeface="Times New Roman" pitchFamily="18" charset="0"/>
            </a:endParaRPr>
          </a:p>
          <a:p>
            <a:pPr eaLnBrk="1" hangingPunct="1"/>
            <a:endParaRPr lang="en-US" altLang="en-US" dirty="0"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6CA3AA4B-2827-433D-BF2C-27B9CB446939}" type="slidenum">
              <a:rPr lang="en-US" altLang="en-US" sz="1200"/>
              <a:pPr eaLnBrk="1" hangingPunct="1"/>
              <a:t>8</a:t>
            </a:fld>
            <a:endParaRPr lang="en-US" altLang="en-US" sz="120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dirty="0" smtClean="0">
                <a:latin typeface="Times New Roman" pitchFamily="18" charset="0"/>
              </a:rPr>
              <a:t>This is also another area where it can get a little gray.  Give some examples of acceptable and unacceptable </a:t>
            </a:r>
            <a:r>
              <a:rPr lang="en-US" altLang="en-US" dirty="0" smtClean="0">
                <a:latin typeface="Times New Roman" pitchFamily="18" charset="0"/>
              </a:rPr>
              <a:t>business-related </a:t>
            </a:r>
            <a:r>
              <a:rPr lang="en-US" altLang="en-US" dirty="0" smtClean="0">
                <a:latin typeface="Times New Roman" pitchFamily="18" charset="0"/>
              </a:rPr>
              <a:t>communications.  It boils down to if the operator is going to profit in some way by the transmission, then they should not do it.  If in doubt, don</a:t>
            </a:r>
            <a:r>
              <a:rPr lang="ja-JP" altLang="en-US" dirty="0" smtClean="0">
                <a:latin typeface="Times New Roman" pitchFamily="18" charset="0"/>
              </a:rPr>
              <a:t>’</a:t>
            </a:r>
            <a:r>
              <a:rPr lang="en-US" altLang="ja-JP" dirty="0" smtClean="0">
                <a:latin typeface="Times New Roman" pitchFamily="18" charset="0"/>
              </a:rPr>
              <a:t>t use ham radio for the transmission.</a:t>
            </a:r>
          </a:p>
          <a:p>
            <a:pPr eaLnBrk="1" hangingPunct="1"/>
            <a:endParaRPr lang="en-US" altLang="en-US" dirty="0" smtClean="0">
              <a:latin typeface="Times New Roman" pitchFamily="18" charset="0"/>
            </a:endParaRPr>
          </a:p>
          <a:p>
            <a:pPr eaLnBrk="1" hangingPunct="1"/>
            <a:r>
              <a:rPr lang="en-US" altLang="en-US" dirty="0" smtClean="0">
                <a:latin typeface="Times New Roman" pitchFamily="18" charset="0"/>
              </a:rPr>
              <a:t>In the scenario of professionals using ham radio during an emergency situation</a:t>
            </a:r>
            <a:r>
              <a:rPr lang="en-US" altLang="en-US" baseline="0" dirty="0" smtClean="0">
                <a:latin typeface="Times New Roman" pitchFamily="18" charset="0"/>
              </a:rPr>
              <a:t> the usual factor to consider is whether there is an immediate threat to life or property and whether there is another more appropriate means of communication available.</a:t>
            </a:r>
            <a:endParaRPr lang="en-US" altLang="en-US" dirty="0" smtClean="0">
              <a:latin typeface="Times New Roman" pitchFamily="18" charset="0"/>
            </a:endParaRPr>
          </a:p>
          <a:p>
            <a:pPr eaLnBrk="1" hangingPunct="1"/>
            <a:endParaRPr lang="en-US" altLang="en-US" dirty="0"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1D75D0CC-BE2D-4FC7-A502-5770CB2F53C9}" type="slidenum">
              <a:rPr lang="en-US" altLang="en-US" sz="1200"/>
              <a:pPr eaLnBrk="1" hangingPunct="1"/>
              <a:t>9</a:t>
            </a:fld>
            <a:endParaRPr lang="en-US" altLang="en-US" sz="120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dirty="0" smtClean="0">
                <a:latin typeface="Times New Roman" pitchFamily="18" charset="0"/>
              </a:rPr>
              <a:t>Most students will not get involved in this situation.  They should not try to hide or deceive anyone listening in on the transmission through the use of codes.  The use of codes does not necessarily have to be technical in nature.</a:t>
            </a:r>
          </a:p>
          <a:p>
            <a:pPr eaLnBrk="1" hangingPunct="1"/>
            <a:endParaRPr lang="en-US" altLang="en-US" dirty="0"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 val="3792406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050934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4832278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828800"/>
            <a:ext cx="8229600" cy="4297363"/>
          </a:xfrm>
          <a:prstGeom prst="rect">
            <a:avLst/>
          </a:prstGeom>
        </p:spPr>
        <p:txBody>
          <a:bodyPr/>
          <a:lstStyle>
            <a:lvl1pPr marL="403225" indent="-403225">
              <a:buNone/>
              <a:defRPr sz="2400" baseline="0">
                <a:latin typeface="Arial" pitchFamily="34" charset="0"/>
              </a:defRPr>
            </a:lvl1pPr>
            <a:lvl2pPr marL="742950" indent="-285750" algn="r">
              <a:buNone/>
              <a:tabLst/>
              <a:defRPr sz="1600">
                <a:latin typeface="Arial" pitchFamily="34" charset="0"/>
                <a:cs typeface="Arial" pitchFamily="34" charset="0"/>
              </a:defRPr>
            </a:lvl2pPr>
          </a:lstStyle>
          <a:p>
            <a:pPr lvl="0"/>
            <a:r>
              <a:rPr lang="en-US" dirty="0" smtClean="0"/>
              <a:t>Click to edit Master text styles</a:t>
            </a:r>
          </a:p>
          <a:p>
            <a:pPr lvl="1"/>
            <a:r>
              <a:rPr lang="en-US" dirty="0" smtClean="0"/>
              <a:t>Second level</a:t>
            </a:r>
          </a:p>
        </p:txBody>
      </p:sp>
      <p:sp>
        <p:nvSpPr>
          <p:cNvPr id="7" name="Title 6"/>
          <p:cNvSpPr>
            <a:spLocks noGrp="1"/>
          </p:cNvSpPr>
          <p:nvPr>
            <p:ph type="title"/>
          </p:nvPr>
        </p:nvSpPr>
        <p:spPr>
          <a:xfrm>
            <a:off x="457200" y="274638"/>
            <a:ext cx="8229600" cy="1143000"/>
          </a:xfrm>
          <a:prstGeom prst="rect">
            <a:avLst/>
          </a:prstGeom>
        </p:spPr>
        <p:txBody>
          <a:bodyPr/>
          <a:lstStyle>
            <a:lvl1pPr>
              <a:defRPr sz="3200" baseline="0">
                <a:latin typeface="Arial" pitchFamily="34" charset="0"/>
              </a:defRPr>
            </a:lvl1pPr>
          </a:lstStyle>
          <a:p>
            <a:r>
              <a:rPr lang="en-US" smtClean="0"/>
              <a:t>Click to edit Master title style</a:t>
            </a:r>
            <a:endParaRPr lang="en-US" dirty="0"/>
          </a:p>
        </p:txBody>
      </p:sp>
      <p:sp>
        <p:nvSpPr>
          <p:cNvPr id="4" name="Footer Placeholder 3"/>
          <p:cNvSpPr>
            <a:spLocks noGrp="1"/>
          </p:cNvSpPr>
          <p:nvPr>
            <p:ph type="ftr" sz="quarter" idx="10"/>
          </p:nvPr>
        </p:nvSpPr>
        <p:spPr>
          <a:xfrm>
            <a:off x="3124200" y="6356350"/>
            <a:ext cx="2895600" cy="365125"/>
          </a:xfrm>
          <a:prstGeom prst="rect">
            <a:avLst/>
          </a:prstGeom>
        </p:spPr>
        <p:txBody>
          <a:bodyPr/>
          <a:lstStyle>
            <a:lvl1pPr algn="ctr">
              <a:defRPr sz="1050" dirty="0" smtClean="0">
                <a:latin typeface="Arial" pitchFamily="34" charset="0"/>
                <a:ea typeface="ＭＳ Ｐゴシック" charset="0"/>
                <a:cs typeface="Arial" pitchFamily="34" charset="0"/>
              </a:defRPr>
            </a:lvl1pPr>
          </a:lstStyle>
          <a:p>
            <a:pPr>
              <a:defRPr/>
            </a:pPr>
            <a:r>
              <a:rPr lang="en-US" dirty="0" smtClean="0"/>
              <a:t>2014 Technician License Course</a:t>
            </a:r>
            <a:endParaRPr lang="en-US" dirty="0"/>
          </a:p>
        </p:txBody>
      </p:sp>
    </p:spTree>
    <p:extLst>
      <p:ext uri="{BB962C8B-B14F-4D97-AF65-F5344CB8AC3E}">
        <p14:creationId xmlns:p14="http://schemas.microsoft.com/office/powerpoint/2010/main" xmlns="" val="3878334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 val="563284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3700675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18082064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1011620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7474218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xmlns="" val="5941155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559185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8434254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4835302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5894915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5951167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479809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3153333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637510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4269501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xmlns="" val="3119623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2014 Technician License Course</a:t>
            </a:r>
            <a:endParaRPr lang="en-US" dirty="0"/>
          </a:p>
        </p:txBody>
      </p:sp>
    </p:spTree>
    <p:extLst>
      <p:ext uri="{BB962C8B-B14F-4D97-AF65-F5344CB8AC3E}">
        <p14:creationId xmlns:p14="http://schemas.microsoft.com/office/powerpoint/2010/main" xmlns="" val="1434667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3153492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32237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HORIZ NO SCREENED DIAMOND copy"/>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50">
                <a:solidFill>
                  <a:schemeClr val="tx1">
                    <a:tint val="75000"/>
                  </a:schemeClr>
                </a:solidFill>
                <a:latin typeface="Arial"/>
                <a:cs typeface="Arial"/>
              </a:defRPr>
            </a:lvl1pPr>
          </a:lstStyle>
          <a:p>
            <a:r>
              <a:rPr lang="en-US" dirty="0" smtClean="0"/>
              <a:t>2014 Technician License Course</a:t>
            </a:r>
            <a:endParaRPr lang="en-US" dirty="0"/>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703" r:id="rId12"/>
  </p:sldLayoutIdLst>
  <p:hf sldNum="0" hdr="0" dt="0"/>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Times New Roman" charset="0"/>
          <a:ea typeface="MS PGothic" pitchFamily="34" charset="-128"/>
        </a:defRPr>
      </a:lvl2pPr>
      <a:lvl3pPr algn="ctr" rtl="0" eaLnBrk="0" fontAlgn="base" hangingPunct="0">
        <a:spcBef>
          <a:spcPct val="0"/>
        </a:spcBef>
        <a:spcAft>
          <a:spcPct val="0"/>
        </a:spcAft>
        <a:defRPr sz="4400">
          <a:solidFill>
            <a:schemeClr val="tx2"/>
          </a:solidFill>
          <a:latin typeface="Times New Roman" charset="0"/>
          <a:ea typeface="MS PGothic" pitchFamily="34" charset="-128"/>
        </a:defRPr>
      </a:lvl3pPr>
      <a:lvl4pPr algn="ctr" rtl="0" eaLnBrk="0" fontAlgn="base" hangingPunct="0">
        <a:spcBef>
          <a:spcPct val="0"/>
        </a:spcBef>
        <a:spcAft>
          <a:spcPct val="0"/>
        </a:spcAft>
        <a:defRPr sz="4400">
          <a:solidFill>
            <a:schemeClr val="tx2"/>
          </a:solidFill>
          <a:latin typeface="Times New Roman" charset="0"/>
          <a:ea typeface="MS PGothic" pitchFamily="34" charset="-128"/>
        </a:defRPr>
      </a:lvl4pPr>
      <a:lvl5pPr algn="ctr" rtl="0" eaLnBrk="0" fontAlgn="base" hangingPunct="0">
        <a:spcBef>
          <a:spcPct val="0"/>
        </a:spcBef>
        <a:spcAft>
          <a:spcPct val="0"/>
        </a:spcAft>
        <a:defRPr sz="4400">
          <a:solidFill>
            <a:schemeClr val="tx2"/>
          </a:solidFill>
          <a:latin typeface="Times New Roman" charset="0"/>
          <a:ea typeface="MS PGothic" pitchFamily="34"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Power Point Blend HORIZ GRAY copy"/>
          <p:cNvPicPr>
            <a:picLocks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3175" y="0"/>
            <a:ext cx="9140825" cy="686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hf sldNum="0" hdr="0" dt="0"/>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Times New Roman" charset="0"/>
          <a:ea typeface="MS PGothic" pitchFamily="34" charset="-128"/>
        </a:defRPr>
      </a:lvl2pPr>
      <a:lvl3pPr algn="ctr" rtl="0" eaLnBrk="0" fontAlgn="base" hangingPunct="0">
        <a:spcBef>
          <a:spcPct val="0"/>
        </a:spcBef>
        <a:spcAft>
          <a:spcPct val="0"/>
        </a:spcAft>
        <a:defRPr sz="4400">
          <a:solidFill>
            <a:schemeClr val="tx2"/>
          </a:solidFill>
          <a:latin typeface="Times New Roman" charset="0"/>
          <a:ea typeface="MS PGothic" pitchFamily="34" charset="-128"/>
        </a:defRPr>
      </a:lvl3pPr>
      <a:lvl4pPr algn="ctr" rtl="0" eaLnBrk="0" fontAlgn="base" hangingPunct="0">
        <a:spcBef>
          <a:spcPct val="0"/>
        </a:spcBef>
        <a:spcAft>
          <a:spcPct val="0"/>
        </a:spcAft>
        <a:defRPr sz="4400">
          <a:solidFill>
            <a:schemeClr val="tx2"/>
          </a:solidFill>
          <a:latin typeface="Times New Roman" charset="0"/>
          <a:ea typeface="MS PGothic" pitchFamily="34" charset="-128"/>
        </a:defRPr>
      </a:lvl4pPr>
      <a:lvl5pPr algn="ctr" rtl="0" eaLnBrk="0" fontAlgn="base" hangingPunct="0">
        <a:spcBef>
          <a:spcPct val="0"/>
        </a:spcBef>
        <a:spcAft>
          <a:spcPct val="0"/>
        </a:spcAft>
        <a:defRPr sz="4400">
          <a:solidFill>
            <a:schemeClr val="tx2"/>
          </a:solidFill>
          <a:latin typeface="Times New Roman" charset="0"/>
          <a:ea typeface="MS PGothic" pitchFamily="34"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7"/>
          <p:cNvSpPr>
            <a:spLocks noGrp="1" noChangeArrowheads="1"/>
          </p:cNvSpPr>
          <p:nvPr>
            <p:ph type="ctrTitle"/>
          </p:nvPr>
        </p:nvSpPr>
        <p:spPr bwMode="auto">
          <a:xfrm>
            <a:off x="685800" y="1752600"/>
            <a:ext cx="7772400" cy="1524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dirty="0" smtClean="0">
                <a:latin typeface="Arial" pitchFamily="34" charset="0"/>
                <a:cs typeface="Arial" pitchFamily="34" charset="0"/>
              </a:rPr>
              <a:t>Technician License Course</a:t>
            </a:r>
            <a:r>
              <a:rPr lang="en-US" altLang="en-US" sz="4000" dirty="0" smtClean="0">
                <a:solidFill>
                  <a:schemeClr val="tx1"/>
                </a:solidFill>
                <a:latin typeface="Arial" pitchFamily="34" charset="0"/>
                <a:cs typeface="Arial" pitchFamily="34" charset="0"/>
              </a:rPr>
              <a:t/>
            </a:r>
            <a:br>
              <a:rPr lang="en-US" altLang="en-US" sz="4000" dirty="0" smtClean="0">
                <a:solidFill>
                  <a:schemeClr val="tx1"/>
                </a:solidFill>
                <a:latin typeface="Arial" pitchFamily="34" charset="0"/>
                <a:cs typeface="Arial" pitchFamily="34" charset="0"/>
              </a:rPr>
            </a:br>
            <a:r>
              <a:rPr lang="en-US" altLang="en-US" sz="4000" dirty="0" smtClean="0">
                <a:solidFill>
                  <a:schemeClr val="tx1"/>
                </a:solidFill>
                <a:latin typeface="Arial" pitchFamily="34" charset="0"/>
                <a:cs typeface="Arial" pitchFamily="34" charset="0"/>
              </a:rPr>
              <a:t>Chapter 8</a:t>
            </a:r>
            <a:br>
              <a:rPr lang="en-US" altLang="en-US" sz="4000" dirty="0" smtClean="0">
                <a:solidFill>
                  <a:schemeClr val="tx1"/>
                </a:solidFill>
                <a:latin typeface="Arial" pitchFamily="34" charset="0"/>
                <a:cs typeface="Arial" pitchFamily="34" charset="0"/>
              </a:rPr>
            </a:br>
            <a:r>
              <a:rPr lang="en-US" altLang="en-US" sz="4000" dirty="0" smtClean="0">
                <a:solidFill>
                  <a:schemeClr val="tx1"/>
                </a:solidFill>
                <a:latin typeface="Arial" pitchFamily="34" charset="0"/>
                <a:cs typeface="Arial" pitchFamily="34" charset="0"/>
              </a:rPr>
              <a:t/>
            </a:r>
            <a:br>
              <a:rPr lang="en-US" altLang="en-US" sz="4000" dirty="0" smtClean="0">
                <a:solidFill>
                  <a:schemeClr val="tx1"/>
                </a:solidFill>
                <a:latin typeface="Arial" pitchFamily="34" charset="0"/>
                <a:cs typeface="Arial" pitchFamily="34" charset="0"/>
              </a:rPr>
            </a:br>
            <a:r>
              <a:rPr lang="en-US" altLang="en-US" sz="4000" dirty="0" smtClean="0">
                <a:solidFill>
                  <a:schemeClr val="tx1"/>
                </a:solidFill>
                <a:latin typeface="Arial" pitchFamily="34" charset="0"/>
                <a:cs typeface="Arial" pitchFamily="34" charset="0"/>
              </a:rPr>
              <a:t/>
            </a:r>
            <a:br>
              <a:rPr lang="en-US" altLang="en-US" sz="4000" dirty="0" smtClean="0">
                <a:solidFill>
                  <a:schemeClr val="tx1"/>
                </a:solidFill>
                <a:latin typeface="Arial" pitchFamily="34" charset="0"/>
                <a:cs typeface="Arial" pitchFamily="34" charset="0"/>
              </a:rPr>
            </a:br>
            <a:endParaRPr lang="en-US" altLang="en-US" sz="2800" dirty="0" smtClean="0">
              <a:solidFill>
                <a:schemeClr val="tx1"/>
              </a:solidFill>
              <a:latin typeface="Arial" pitchFamily="34" charset="0"/>
              <a:cs typeface="Arial" pitchFamily="34" charset="0"/>
            </a:endParaRPr>
          </a:p>
        </p:txBody>
      </p:sp>
      <p:sp>
        <p:nvSpPr>
          <p:cNvPr id="5122" name="Rectangle 13"/>
          <p:cNvSpPr>
            <a:spLocks noChangeArrowheads="1"/>
          </p:cNvSpPr>
          <p:nvPr/>
        </p:nvSpPr>
        <p:spPr bwMode="auto">
          <a:xfrm>
            <a:off x="1371600" y="3429000"/>
            <a:ext cx="6400800" cy="220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175" indent="4763"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20000"/>
              </a:spcBef>
            </a:pPr>
            <a:r>
              <a:rPr lang="en-US" altLang="en-US" sz="3200" dirty="0">
                <a:latin typeface="Arial" pitchFamily="34" charset="0"/>
                <a:cs typeface="Arial" pitchFamily="34" charset="0"/>
              </a:rPr>
              <a:t>Lesson Module </a:t>
            </a:r>
            <a:r>
              <a:rPr lang="en-US" altLang="en-US" sz="3200" dirty="0" smtClean="0">
                <a:latin typeface="Arial" pitchFamily="34" charset="0"/>
                <a:cs typeface="Arial" pitchFamily="34" charset="0"/>
              </a:rPr>
              <a:t>17 </a:t>
            </a:r>
            <a:r>
              <a:rPr lang="en-US" altLang="en-US" sz="3200" dirty="0">
                <a:latin typeface="Arial" pitchFamily="34" charset="0"/>
                <a:cs typeface="Arial" pitchFamily="34" charset="0"/>
              </a:rPr>
              <a:t>–</a:t>
            </a:r>
            <a:br>
              <a:rPr lang="en-US" altLang="en-US" sz="3200" dirty="0">
                <a:latin typeface="Arial" pitchFamily="34" charset="0"/>
                <a:cs typeface="Arial" pitchFamily="34" charset="0"/>
              </a:rPr>
            </a:br>
            <a:r>
              <a:rPr lang="en-US" altLang="en-US" sz="3200" dirty="0">
                <a:latin typeface="Arial" pitchFamily="34" charset="0"/>
                <a:cs typeface="Arial" pitchFamily="34" charset="0"/>
              </a:rPr>
              <a:t>Interference, Remote &amp; Automatic Operation, Prohibited Transmissions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4"/>
          <p:cNvSpPr>
            <a:spLocks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4400"/>
              <a:t>No Broadcasting</a:t>
            </a:r>
          </a:p>
        </p:txBody>
      </p:sp>
      <p:sp>
        <p:nvSpPr>
          <p:cNvPr id="21506" name="Rectangle 5"/>
          <p:cNvSpPr>
            <a:spLocks noChangeArrowheads="1"/>
          </p:cNvSpPr>
          <p:nvPr/>
        </p:nvSpPr>
        <p:spPr bwMode="auto">
          <a:xfrm>
            <a:off x="685800" y="1828800"/>
            <a:ext cx="7772400" cy="426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20000"/>
              </a:spcBef>
              <a:buFontTx/>
              <a:buChar char="•"/>
            </a:pPr>
            <a:r>
              <a:rPr lang="en-US" altLang="en-US" sz="2800" dirty="0"/>
              <a:t>Broadcasting is sending one-way transmissions </a:t>
            </a:r>
            <a:r>
              <a:rPr lang="en-US" altLang="en-US" sz="2800" dirty="0" smtClean="0"/>
              <a:t>to the general public:</a:t>
            </a:r>
            <a:endParaRPr lang="en-US" altLang="en-US" sz="2800" dirty="0"/>
          </a:p>
          <a:p>
            <a:pPr lvl="1" eaLnBrk="1" hangingPunct="1">
              <a:spcBef>
                <a:spcPct val="20000"/>
              </a:spcBef>
              <a:buFontTx/>
              <a:buChar char="–"/>
            </a:pPr>
            <a:r>
              <a:rPr lang="en-US" altLang="en-US" dirty="0"/>
              <a:t>News</a:t>
            </a:r>
          </a:p>
          <a:p>
            <a:pPr lvl="1" eaLnBrk="1" hangingPunct="1">
              <a:spcBef>
                <a:spcPct val="20000"/>
              </a:spcBef>
              <a:buFontTx/>
              <a:buChar char="–"/>
            </a:pPr>
            <a:r>
              <a:rPr lang="en-US" altLang="en-US" dirty="0"/>
              <a:t>Music</a:t>
            </a:r>
          </a:p>
          <a:p>
            <a:pPr eaLnBrk="1" hangingPunct="1">
              <a:spcBef>
                <a:spcPct val="20000"/>
              </a:spcBef>
              <a:buFontTx/>
              <a:buChar char="•"/>
            </a:pPr>
            <a:r>
              <a:rPr lang="en-US" altLang="en-US" sz="2800" dirty="0"/>
              <a:t>Exceptions:</a:t>
            </a:r>
          </a:p>
          <a:p>
            <a:pPr lvl="1" eaLnBrk="1" hangingPunct="1">
              <a:spcBef>
                <a:spcPct val="20000"/>
              </a:spcBef>
              <a:buFontTx/>
              <a:buChar char="–"/>
            </a:pPr>
            <a:r>
              <a:rPr lang="en-US" altLang="en-US" dirty="0"/>
              <a:t>Code practice</a:t>
            </a:r>
          </a:p>
          <a:p>
            <a:pPr lvl="1" eaLnBrk="1" hangingPunct="1">
              <a:spcBef>
                <a:spcPct val="20000"/>
              </a:spcBef>
              <a:buFontTx/>
              <a:buChar char="–"/>
            </a:pPr>
            <a:r>
              <a:rPr lang="en-US" altLang="en-US" dirty="0"/>
              <a:t>Ham radio-related bulletins</a:t>
            </a:r>
          </a:p>
          <a:p>
            <a:pPr lvl="1" eaLnBrk="1" hangingPunct="1">
              <a:spcBef>
                <a:spcPct val="20000"/>
              </a:spcBef>
              <a:buFontTx/>
              <a:buChar char="–"/>
            </a:pPr>
            <a:r>
              <a:rPr lang="en-US" altLang="en-US" spc="-10" dirty="0"/>
              <a:t>Retransmission of </a:t>
            </a:r>
            <a:r>
              <a:rPr lang="en-US" altLang="en-US" spc="-10" dirty="0" smtClean="0"/>
              <a:t>space station control communications</a:t>
            </a:r>
            <a:endParaRPr lang="en-US" altLang="en-US" spc="-10" dirty="0"/>
          </a:p>
          <a:p>
            <a:pPr eaLnBrk="1" hangingPunct="1">
              <a:spcBef>
                <a:spcPct val="20000"/>
              </a:spcBef>
              <a:buFontTx/>
              <a:buChar char="•"/>
            </a:pPr>
            <a:endParaRPr lang="en-US" altLang="en-US" sz="2800" dirty="0"/>
          </a:p>
        </p:txBody>
      </p:sp>
      <p:sp>
        <p:nvSpPr>
          <p:cNvPr id="2" name="Footer Placeholder 1"/>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4"/>
          <p:cNvSpPr>
            <a:spLocks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4400"/>
              <a:t>Special Circumstances</a:t>
            </a:r>
          </a:p>
        </p:txBody>
      </p:sp>
      <p:sp>
        <p:nvSpPr>
          <p:cNvPr id="23554" name="Rectangle 5"/>
          <p:cNvSpPr>
            <a:spLocks noChangeArrowheads="1"/>
          </p:cNvSpPr>
          <p:nvPr/>
        </p:nvSpPr>
        <p:spPr bwMode="auto">
          <a:xfrm>
            <a:off x="685800" y="1752600"/>
            <a:ext cx="7772400" cy="434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lnSpc>
                <a:spcPct val="90000"/>
              </a:lnSpc>
              <a:spcBef>
                <a:spcPct val="20000"/>
              </a:spcBef>
              <a:buFontTx/>
              <a:buChar char="•"/>
            </a:pPr>
            <a:r>
              <a:rPr lang="en-US" altLang="en-US" sz="3200" dirty="0" smtClean="0"/>
              <a:t>Emergencies </a:t>
            </a:r>
            <a:r>
              <a:rPr lang="en-US" altLang="en-US" sz="3200" dirty="0"/>
              <a:t>and critical situations create special circumstances.</a:t>
            </a:r>
          </a:p>
          <a:p>
            <a:pPr eaLnBrk="1" hangingPunct="1">
              <a:lnSpc>
                <a:spcPct val="90000"/>
              </a:lnSpc>
              <a:spcBef>
                <a:spcPct val="20000"/>
              </a:spcBef>
              <a:buFontTx/>
              <a:buChar char="•"/>
            </a:pPr>
            <a:r>
              <a:rPr lang="en-US" altLang="en-US" sz="3200" dirty="0" smtClean="0"/>
              <a:t>Special </a:t>
            </a:r>
            <a:r>
              <a:rPr lang="en-US" altLang="en-US" sz="3200" dirty="0"/>
              <a:t>events may qualify as special circumstances.</a:t>
            </a:r>
          </a:p>
          <a:p>
            <a:pPr eaLnBrk="1" hangingPunct="1">
              <a:lnSpc>
                <a:spcPct val="90000"/>
              </a:lnSpc>
              <a:spcBef>
                <a:spcPct val="20000"/>
              </a:spcBef>
              <a:buFontTx/>
              <a:buChar char="•"/>
            </a:pPr>
            <a:r>
              <a:rPr lang="en-US" altLang="en-US" sz="3200" dirty="0"/>
              <a:t>Normal rules return when the situation returns to normal.</a:t>
            </a:r>
          </a:p>
        </p:txBody>
      </p:sp>
      <p:sp>
        <p:nvSpPr>
          <p:cNvPr id="2" name="Footer Placeholder 1"/>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4"/>
          <p:cNvSpPr>
            <a:spLocks noChangeArrowheads="1"/>
          </p:cNvSpPr>
          <p:nvPr/>
        </p:nvSpPr>
        <p:spPr bwMode="auto">
          <a:xfrm>
            <a:off x="685800" y="25908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4400" dirty="0" smtClean="0"/>
              <a:t>Practice Questions</a:t>
            </a:r>
            <a:endParaRPr lang="en-US" altLang="en-US" sz="4400" dirty="0"/>
          </a:p>
        </p:txBody>
      </p:sp>
      <p:sp>
        <p:nvSpPr>
          <p:cNvPr id="2" name="Footer Placeholder 1"/>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xmlns="" val="3963239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Radio transmissions that annoy users of a repeater</a:t>
            </a:r>
          </a:p>
          <a:p>
            <a:r>
              <a:rPr lang="en-US" altLang="en-US" smtClean="0"/>
              <a:t>B. Unwanted radio transmissions that cause costly harm to radio station apparatus</a:t>
            </a:r>
          </a:p>
          <a:p>
            <a:r>
              <a:rPr lang="en-US" altLang="en-US" smtClean="0"/>
              <a:t>C. That which seriously degrades, obstructs, or repeatedly interrupts a radio communication service operating in accordance with the Radio Regulations</a:t>
            </a:r>
          </a:p>
          <a:p>
            <a:r>
              <a:rPr lang="en-US" altLang="en-US" smtClean="0"/>
              <a:t>D. Static from lightning storms</a:t>
            </a:r>
          </a:p>
          <a:p>
            <a:pPr lvl="1"/>
            <a:r>
              <a:rPr lang="en-US" altLang="en-US" smtClean="0"/>
              <a:t>FCC Rule: [97.3(a)(23)] T1A04 HRLM (8-7)</a:t>
            </a:r>
          </a:p>
        </p:txBody>
      </p:sp>
      <p:sp>
        <p:nvSpPr>
          <p:cNvPr id="26626" name="Title 1"/>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solidFill>
                  <a:srgbClr val="000000"/>
                </a:solidFill>
              </a:rPr>
              <a:t>Which of the following meets the FCC definition of harmful interference?</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Radio transmissions that annoy users of a repeater</a:t>
            </a:r>
          </a:p>
          <a:p>
            <a:r>
              <a:rPr lang="en-US" altLang="en-US" smtClean="0"/>
              <a:t>B. Unwanted radio transmissions that cause costly harm to radio station apparatus</a:t>
            </a:r>
          </a:p>
          <a:p>
            <a:r>
              <a:rPr lang="en-US" altLang="en-US" b="1" smtClean="0"/>
              <a:t>C. That which seriously degrades, obstructs, or repeatedly interrupts a radio communication service operating in accordance with the Radio Regulations</a:t>
            </a:r>
          </a:p>
          <a:p>
            <a:r>
              <a:rPr lang="en-US" altLang="en-US" smtClean="0"/>
              <a:t>D. Static from lightning storms</a:t>
            </a:r>
          </a:p>
          <a:p>
            <a:pPr lvl="1"/>
            <a:r>
              <a:rPr lang="en-US" altLang="en-US" smtClean="0"/>
              <a:t>FCC Rule: [97.3(a)(23)] T1A04 HRLM (8-7)</a:t>
            </a:r>
          </a:p>
        </p:txBody>
      </p:sp>
      <p:sp>
        <p:nvSpPr>
          <p:cNvPr id="27650" name="Title 1"/>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solidFill>
                  <a:srgbClr val="000000"/>
                </a:solidFill>
              </a:rPr>
              <a:t>Which of the following meets the FCC definition of harmful interference?</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Placeholder 2"/>
          <p:cNvSpPr>
            <a:spLocks noGrp="1"/>
          </p:cNvSpPr>
          <p:nvPr>
            <p:ph type="body" idx="1"/>
          </p:nvPr>
        </p:nvSpPr>
        <p:spPr bwMode="auto">
          <a:xfrm>
            <a:off x="457200" y="2209800"/>
            <a:ext cx="8229600" cy="39163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Citizens Radio Service</a:t>
            </a:r>
          </a:p>
          <a:p>
            <a:r>
              <a:rPr lang="en-US" altLang="en-US" smtClean="0"/>
              <a:t>B. Broadcast Service</a:t>
            </a:r>
          </a:p>
          <a:p>
            <a:r>
              <a:rPr lang="en-US" altLang="en-US" smtClean="0"/>
              <a:t>C. Land Mobile Radio Service</a:t>
            </a:r>
          </a:p>
          <a:p>
            <a:r>
              <a:rPr lang="en-US" altLang="en-US" smtClean="0"/>
              <a:t>D. Radionavigation Service</a:t>
            </a:r>
          </a:p>
          <a:p>
            <a:pPr lvl="1"/>
            <a:r>
              <a:rPr lang="en-US" altLang="en-US" smtClean="0"/>
              <a:t>FCC Rule: [97.101(d), 97.303(o)(2)] T1A06 HRLM (8-7)</a:t>
            </a:r>
          </a:p>
        </p:txBody>
      </p:sp>
      <p:sp>
        <p:nvSpPr>
          <p:cNvPr id="2" name="Title 1"/>
          <p:cNvSpPr>
            <a:spLocks noGrp="1"/>
          </p:cNvSpPr>
          <p:nvPr>
            <p:ph type="title"/>
          </p:nvPr>
        </p:nvSpPr>
        <p:spPr/>
        <p:txBody>
          <a:bodyPr>
            <a:normAutofit fontScale="90000"/>
          </a:bodyPr>
          <a:lstStyle/>
          <a:p>
            <a:pPr>
              <a:defRPr/>
            </a:pPr>
            <a:r>
              <a:rPr lang="en-US" dirty="0" smtClean="0">
                <a:solidFill>
                  <a:srgbClr val="000000"/>
                </a:solidFill>
                <a:latin typeface="Arial"/>
                <a:ea typeface="ＭＳ Ｐゴシック" charset="0"/>
              </a:rPr>
              <a:t>Which of the following services are protected from interference by amateur signals under all circumstances?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Placeholder 2"/>
          <p:cNvSpPr>
            <a:spLocks noGrp="1"/>
          </p:cNvSpPr>
          <p:nvPr>
            <p:ph type="body" idx="1"/>
          </p:nvPr>
        </p:nvSpPr>
        <p:spPr bwMode="auto">
          <a:xfrm>
            <a:off x="457200" y="2209800"/>
            <a:ext cx="8229600" cy="39163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Citizens Radio Service</a:t>
            </a:r>
          </a:p>
          <a:p>
            <a:r>
              <a:rPr lang="en-US" altLang="en-US" smtClean="0"/>
              <a:t>B. Broadcast Service</a:t>
            </a:r>
          </a:p>
          <a:p>
            <a:r>
              <a:rPr lang="en-US" altLang="en-US" smtClean="0"/>
              <a:t>C. Land Mobile Radio Service</a:t>
            </a:r>
          </a:p>
          <a:p>
            <a:r>
              <a:rPr lang="en-US" altLang="en-US" b="1" smtClean="0"/>
              <a:t>D. Radionavigation Service</a:t>
            </a:r>
          </a:p>
          <a:p>
            <a:pPr lvl="1"/>
            <a:r>
              <a:rPr lang="en-US" altLang="en-US" smtClean="0"/>
              <a:t>FCC Rule: [97.101(d), 97.303(o)(2)] T1A06 HRLM (8-7)</a:t>
            </a:r>
          </a:p>
        </p:txBody>
      </p:sp>
      <p:sp>
        <p:nvSpPr>
          <p:cNvPr id="2" name="Title 1"/>
          <p:cNvSpPr>
            <a:spLocks noGrp="1"/>
          </p:cNvSpPr>
          <p:nvPr>
            <p:ph type="title"/>
          </p:nvPr>
        </p:nvSpPr>
        <p:spPr/>
        <p:txBody>
          <a:bodyPr>
            <a:normAutofit fontScale="90000"/>
          </a:bodyPr>
          <a:lstStyle/>
          <a:p>
            <a:pPr>
              <a:defRPr/>
            </a:pPr>
            <a:r>
              <a:rPr lang="en-US" dirty="0" smtClean="0">
                <a:solidFill>
                  <a:srgbClr val="000000"/>
                </a:solidFill>
                <a:latin typeface="Arial"/>
                <a:ea typeface="ＭＳ Ｐゴシック" charset="0"/>
              </a:rPr>
              <a:t>Which of the following services are protected from interference by amateur signals under all circumstances?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Only if the station interfered is expressing extreme religious or political views </a:t>
            </a:r>
          </a:p>
          <a:p>
            <a:r>
              <a:rPr lang="en-US" altLang="en-US" smtClean="0"/>
              <a:t>B. At no time </a:t>
            </a:r>
          </a:p>
          <a:p>
            <a:r>
              <a:rPr lang="en-US" altLang="en-US" smtClean="0"/>
              <a:t>C. Only during a contest</a:t>
            </a:r>
          </a:p>
          <a:p>
            <a:r>
              <a:rPr lang="en-US" altLang="en-US" smtClean="0"/>
              <a:t>D. At any time, amateurs are not protected from willful interference</a:t>
            </a:r>
          </a:p>
          <a:p>
            <a:pPr lvl="1"/>
            <a:r>
              <a:rPr lang="en-US" altLang="en-US" smtClean="0"/>
              <a:t>FCC Rule: [ 97.101(d)] T1A11 HRLM (8-8)</a:t>
            </a:r>
          </a:p>
        </p:txBody>
      </p:sp>
      <p:sp>
        <p:nvSpPr>
          <p:cNvPr id="30722" name="Title 1"/>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solidFill>
                  <a:srgbClr val="000000"/>
                </a:solidFill>
              </a:rPr>
              <a:t>When is willful interference to other amateur radio stations permitted?</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Only if the station interfered is expressing extreme religious or political views </a:t>
            </a:r>
          </a:p>
          <a:p>
            <a:r>
              <a:rPr lang="en-US" altLang="en-US" b="1" smtClean="0"/>
              <a:t>B. At no time </a:t>
            </a:r>
          </a:p>
          <a:p>
            <a:r>
              <a:rPr lang="en-US" altLang="en-US" smtClean="0"/>
              <a:t>C. Only during a contest</a:t>
            </a:r>
          </a:p>
          <a:p>
            <a:r>
              <a:rPr lang="en-US" altLang="en-US" smtClean="0"/>
              <a:t>D. At any time, amateurs are not protected from willful interference</a:t>
            </a:r>
          </a:p>
          <a:p>
            <a:pPr lvl="1"/>
            <a:r>
              <a:rPr lang="en-US" altLang="en-US" smtClean="0"/>
              <a:t>FCC Rule: [ 97.101(d)] T1A11 HRLM (8-8)</a:t>
            </a:r>
          </a:p>
        </p:txBody>
      </p:sp>
      <p:sp>
        <p:nvSpPr>
          <p:cNvPr id="31746" name="Title 1"/>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solidFill>
                  <a:srgbClr val="000000"/>
                </a:solidFill>
              </a:rPr>
              <a:t>When is willful interference to other amateur radio stations permitted?</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Placeholder 2"/>
          <p:cNvSpPr>
            <a:spLocks noGrp="1"/>
          </p:cNvSpPr>
          <p:nvPr>
            <p:ph type="body" idx="1"/>
          </p:nvPr>
        </p:nvSpPr>
        <p:spPr bwMode="auto">
          <a:xfrm>
            <a:off x="457200" y="2133600"/>
            <a:ext cx="8229600" cy="39925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During an Armed Forces Day Communications Test</a:t>
            </a:r>
          </a:p>
          <a:p>
            <a:r>
              <a:rPr lang="en-US" altLang="en-US" smtClean="0"/>
              <a:t>B. During a Memorial Day Celebration</a:t>
            </a:r>
          </a:p>
          <a:p>
            <a:r>
              <a:rPr lang="en-US" altLang="en-US" smtClean="0"/>
              <a:t>C. During an Independence Day celebration</a:t>
            </a:r>
          </a:p>
          <a:p>
            <a:r>
              <a:rPr lang="en-US" altLang="en-US" smtClean="0"/>
              <a:t>D. During a propagation test</a:t>
            </a:r>
          </a:p>
          <a:p>
            <a:pPr lvl="1"/>
            <a:r>
              <a:rPr lang="en-US" altLang="en-US" smtClean="0"/>
              <a:t>FCC Rule: [97.111(a)(5)] T1D02 HRLM (8-13)</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rPr>
              <a:t>On which of the following occasions may an FCC-licensed amateur station exchange messages with a U.S. military station?</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4"/>
          <p:cNvSpPr>
            <a:spLocks noChangeArrowheads="1"/>
          </p:cNvSpPr>
          <p:nvPr/>
        </p:nvSpPr>
        <p:spPr bwMode="auto">
          <a:xfrm>
            <a:off x="457200" y="4572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4400"/>
              <a:t>Interference</a:t>
            </a:r>
          </a:p>
        </p:txBody>
      </p:sp>
      <p:sp>
        <p:nvSpPr>
          <p:cNvPr id="7170" name="Rectangle 5"/>
          <p:cNvSpPr>
            <a:spLocks noChangeArrowheads="1"/>
          </p:cNvSpPr>
          <p:nvPr/>
        </p:nvSpPr>
        <p:spPr bwMode="auto">
          <a:xfrm>
            <a:off x="685800" y="1676400"/>
            <a:ext cx="7772400" cy="434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lnSpc>
                <a:spcPct val="90000"/>
              </a:lnSpc>
              <a:spcBef>
                <a:spcPct val="20000"/>
              </a:spcBef>
              <a:buFontTx/>
              <a:buChar char="•"/>
            </a:pPr>
            <a:r>
              <a:rPr lang="en-US" altLang="en-US" sz="3200" dirty="0" smtClean="0"/>
              <a:t>QRN or “Static”</a:t>
            </a:r>
            <a:endParaRPr lang="en-US" altLang="en-US" sz="3200" dirty="0"/>
          </a:p>
          <a:p>
            <a:pPr marL="914400" lvl="1" indent="-457200" eaLnBrk="1" hangingPunct="1">
              <a:lnSpc>
                <a:spcPct val="90000"/>
              </a:lnSpc>
              <a:spcBef>
                <a:spcPct val="20000"/>
              </a:spcBef>
              <a:buFont typeface="Arial" panose="020B0604020202020204" pitchFamily="34" charset="0"/>
              <a:buChar char="•"/>
            </a:pPr>
            <a:r>
              <a:rPr lang="en-US" altLang="en-US" sz="2800" dirty="0"/>
              <a:t>Natural interference (thunderstorms</a:t>
            </a:r>
            <a:r>
              <a:rPr lang="en-US" altLang="en-US" sz="2800" dirty="0" smtClean="0"/>
              <a:t>)</a:t>
            </a:r>
            <a:endParaRPr lang="en-US" altLang="en-US" sz="2800" dirty="0"/>
          </a:p>
          <a:p>
            <a:pPr marL="914400" lvl="1" indent="-457200" eaLnBrk="1" hangingPunct="1">
              <a:lnSpc>
                <a:spcPct val="90000"/>
              </a:lnSpc>
              <a:spcBef>
                <a:spcPct val="20000"/>
              </a:spcBef>
              <a:buFont typeface="Arial" panose="020B0604020202020204" pitchFamily="34" charset="0"/>
              <a:buChar char="•"/>
            </a:pPr>
            <a:r>
              <a:rPr lang="en-US" altLang="en-US" sz="2800" dirty="0"/>
              <a:t>Man-made (appliances and power lines</a:t>
            </a:r>
            <a:r>
              <a:rPr lang="en-US" altLang="en-US" sz="2800" dirty="0" smtClean="0"/>
              <a:t>)</a:t>
            </a:r>
            <a:endParaRPr lang="en-US" altLang="en-US" sz="2800" dirty="0"/>
          </a:p>
          <a:p>
            <a:pPr eaLnBrk="1" hangingPunct="1">
              <a:lnSpc>
                <a:spcPct val="90000"/>
              </a:lnSpc>
              <a:spcBef>
                <a:spcPct val="20000"/>
              </a:spcBef>
              <a:buFontTx/>
              <a:buChar char="•"/>
            </a:pPr>
            <a:r>
              <a:rPr lang="en-US" altLang="en-US" sz="3200" dirty="0"/>
              <a:t>QRM</a:t>
            </a:r>
          </a:p>
          <a:p>
            <a:pPr marL="914400" lvl="1" indent="-457200" eaLnBrk="1" hangingPunct="1">
              <a:lnSpc>
                <a:spcPct val="90000"/>
              </a:lnSpc>
              <a:spcBef>
                <a:spcPct val="20000"/>
              </a:spcBef>
              <a:buFont typeface="Arial" panose="020B0604020202020204" pitchFamily="34" charset="0"/>
              <a:buChar char="•"/>
            </a:pPr>
            <a:r>
              <a:rPr lang="en-US" altLang="en-US" sz="2800" dirty="0"/>
              <a:t>Interference </a:t>
            </a:r>
            <a:r>
              <a:rPr lang="en-US" altLang="en-US" sz="2800" dirty="0" smtClean="0"/>
              <a:t>caused by other signals</a:t>
            </a:r>
            <a:endParaRPr lang="en-US" altLang="en-US" sz="2800" dirty="0"/>
          </a:p>
          <a:p>
            <a:pPr marL="914400" lvl="1" indent="-457200" eaLnBrk="1" hangingPunct="1">
              <a:lnSpc>
                <a:spcPct val="90000"/>
              </a:lnSpc>
              <a:spcBef>
                <a:spcPct val="20000"/>
              </a:spcBef>
              <a:buFont typeface="Arial" panose="020B0604020202020204" pitchFamily="34" charset="0"/>
              <a:buChar char="•"/>
            </a:pPr>
            <a:r>
              <a:rPr lang="en-US" altLang="en-US" sz="2800" dirty="0" smtClean="0"/>
              <a:t>Can be from transmitted signals</a:t>
            </a:r>
          </a:p>
          <a:p>
            <a:pPr marL="914400" lvl="1" indent="-457200" eaLnBrk="1" hangingPunct="1">
              <a:lnSpc>
                <a:spcPct val="90000"/>
              </a:lnSpc>
              <a:spcBef>
                <a:spcPct val="20000"/>
              </a:spcBef>
              <a:buFont typeface="Arial" panose="020B0604020202020204" pitchFamily="34" charset="0"/>
              <a:buChar char="•"/>
            </a:pPr>
            <a:r>
              <a:rPr lang="en-US" altLang="en-US" sz="2800" dirty="0" smtClean="0"/>
              <a:t>Can be created internally by a receiver </a:t>
            </a:r>
            <a:endParaRPr lang="en-US" altLang="en-US" sz="2800" dirty="0"/>
          </a:p>
        </p:txBody>
      </p:sp>
      <p:sp>
        <p:nvSpPr>
          <p:cNvPr id="2" name="Footer Placeholder 1"/>
          <p:cNvSpPr>
            <a:spLocks noGrp="1"/>
          </p:cNvSpPr>
          <p:nvPr>
            <p:ph type="ftr" sz="quarter" idx="10"/>
          </p:nvPr>
        </p:nvSpPr>
        <p:spPr/>
        <p:txBody>
          <a:bodyPr/>
          <a:lstStyle/>
          <a:p>
            <a:r>
              <a:rPr lang="en-US" dirty="0" smtClean="0"/>
              <a:t>2014 Technician License Course</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Placeholder 2"/>
          <p:cNvSpPr>
            <a:spLocks noGrp="1"/>
          </p:cNvSpPr>
          <p:nvPr>
            <p:ph type="body" idx="1"/>
          </p:nvPr>
        </p:nvSpPr>
        <p:spPr bwMode="auto">
          <a:xfrm>
            <a:off x="457200" y="2209800"/>
            <a:ext cx="8229600" cy="39163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smtClean="0"/>
              <a:t>A. During an Armed Forces Day Communications Test</a:t>
            </a:r>
          </a:p>
          <a:p>
            <a:r>
              <a:rPr lang="en-US" altLang="en-US" smtClean="0"/>
              <a:t>B. During a Memorial Day Celebration</a:t>
            </a:r>
          </a:p>
          <a:p>
            <a:r>
              <a:rPr lang="en-US" altLang="en-US" smtClean="0"/>
              <a:t>C. During an Independence Day celebration</a:t>
            </a:r>
          </a:p>
          <a:p>
            <a:r>
              <a:rPr lang="en-US" altLang="en-US" smtClean="0"/>
              <a:t>D. During a propagation test</a:t>
            </a:r>
          </a:p>
          <a:p>
            <a:pPr lvl="1"/>
            <a:r>
              <a:rPr lang="en-US" altLang="en-US" smtClean="0"/>
              <a:t>FCC Rule: [97.111(a)(5)] T1D02 HRLM (8-13)</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rPr>
              <a:t>On which of the following occasions may an FCC-licensed amateur station exchange messages with a U.S. military station?</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Placeholder 2"/>
          <p:cNvSpPr>
            <a:spLocks noGrp="1"/>
          </p:cNvSpPr>
          <p:nvPr>
            <p:ph type="body" idx="1"/>
          </p:nvPr>
        </p:nvSpPr>
        <p:spPr bwMode="auto">
          <a:xfrm>
            <a:off x="457200" y="2133600"/>
            <a:ext cx="8229600" cy="39925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Only during contests</a:t>
            </a:r>
          </a:p>
          <a:p>
            <a:r>
              <a:rPr lang="en-US" altLang="en-US" smtClean="0"/>
              <a:t>B. Only when operating mobile</a:t>
            </a:r>
          </a:p>
          <a:p>
            <a:r>
              <a:rPr lang="en-US" altLang="en-US" smtClean="0"/>
              <a:t>C. Only when transmitting control commands to space stations or radio control craft</a:t>
            </a:r>
          </a:p>
          <a:p>
            <a:r>
              <a:rPr lang="en-US" altLang="en-US" smtClean="0"/>
              <a:t>D. Only when frequencies above 1280 MHz are used</a:t>
            </a:r>
          </a:p>
          <a:p>
            <a:pPr lvl="1"/>
            <a:r>
              <a:rPr lang="en-US" altLang="en-US" smtClean="0"/>
              <a:t>FCC Rule: [97.211(b), 97.215(b)] T1D03 HRLM (8-12)</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rPr>
              <a:t>When is the transmission of codes or ciphers that hide the meaning of a message allowed by an amateur station?</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Placeholder 2"/>
          <p:cNvSpPr>
            <a:spLocks noGrp="1"/>
          </p:cNvSpPr>
          <p:nvPr>
            <p:ph type="body" idx="1"/>
          </p:nvPr>
        </p:nvSpPr>
        <p:spPr bwMode="auto">
          <a:xfrm>
            <a:off x="457200" y="2133600"/>
            <a:ext cx="8229600" cy="39925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Only during contests</a:t>
            </a:r>
          </a:p>
          <a:p>
            <a:r>
              <a:rPr lang="en-US" altLang="en-US" smtClean="0"/>
              <a:t>B. Only when operating mobile</a:t>
            </a:r>
          </a:p>
          <a:p>
            <a:r>
              <a:rPr lang="en-US" altLang="en-US" b="1" smtClean="0"/>
              <a:t>C. Only when transmitting control commands to space stations or radio control craft</a:t>
            </a:r>
          </a:p>
          <a:p>
            <a:r>
              <a:rPr lang="en-US" altLang="en-US" smtClean="0"/>
              <a:t>D. Only when frequencies above 1280 MHz are used</a:t>
            </a:r>
          </a:p>
          <a:p>
            <a:pPr lvl="1"/>
            <a:r>
              <a:rPr lang="en-US" altLang="en-US" smtClean="0"/>
              <a:t>FCC Rule: [97.211(b), 97.215(b)] T1D03 HRLM (8-12)</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rPr>
              <a:t>When is the transmission of codes or ciphers that hide the meaning of a message allowed by an amateur station?</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When incidental to an authorized retransmission of manned spacecraft communications</a:t>
            </a:r>
          </a:p>
          <a:p>
            <a:r>
              <a:rPr lang="en-US" altLang="en-US" smtClean="0"/>
              <a:t>B. When the music produces no spurious emissions</a:t>
            </a:r>
          </a:p>
          <a:p>
            <a:r>
              <a:rPr lang="en-US" altLang="en-US" smtClean="0"/>
              <a:t>C. When the purpose is to interfere with an illegal transmission</a:t>
            </a:r>
          </a:p>
          <a:p>
            <a:r>
              <a:rPr lang="en-US" altLang="en-US" smtClean="0"/>
              <a:t>D. When the music is transmitted above 1280 MHz</a:t>
            </a:r>
          </a:p>
          <a:p>
            <a:pPr lvl="1"/>
            <a:r>
              <a:rPr lang="en-US" altLang="en-US" smtClean="0"/>
              <a:t>FCC Rule: [97.113(a)(4), 97.11(a)3(ii)] T1D04 HRLM (8-13)</a:t>
            </a:r>
          </a:p>
        </p:txBody>
      </p:sp>
      <p:sp>
        <p:nvSpPr>
          <p:cNvPr id="36866" name="Title 1"/>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solidFill>
                  <a:srgbClr val="000000"/>
                </a:solidFill>
              </a:rPr>
              <a:t>What is the only time an amateur station is authorized to transmit music?</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smtClean="0"/>
              <a:t>A. When incidental to an authorized retransmission of manned spacecraft communications</a:t>
            </a:r>
          </a:p>
          <a:p>
            <a:r>
              <a:rPr lang="en-US" altLang="en-US" smtClean="0"/>
              <a:t>B. When the music produces no spurious emissions</a:t>
            </a:r>
          </a:p>
          <a:p>
            <a:r>
              <a:rPr lang="en-US" altLang="en-US" smtClean="0"/>
              <a:t>C. When the purpose is to interfere with an illegal transmission</a:t>
            </a:r>
          </a:p>
          <a:p>
            <a:r>
              <a:rPr lang="en-US" altLang="en-US" smtClean="0"/>
              <a:t>D. When the music is transmitted above 1280 MHz</a:t>
            </a:r>
          </a:p>
          <a:p>
            <a:pPr lvl="1"/>
            <a:r>
              <a:rPr lang="en-US" altLang="en-US" smtClean="0"/>
              <a:t>FCC Rule: [97.113(a)(4), 97.11(a)3(ii)] T1D04 HRLM (8-13)</a:t>
            </a:r>
          </a:p>
        </p:txBody>
      </p:sp>
      <p:sp>
        <p:nvSpPr>
          <p:cNvPr id="37890" name="Title 1"/>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solidFill>
                  <a:srgbClr val="000000"/>
                </a:solidFill>
              </a:rPr>
              <a:t>What is the only time an amateur station is authorized to transmit music?</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Placeholder 2"/>
          <p:cNvSpPr>
            <a:spLocks noGrp="1"/>
          </p:cNvSpPr>
          <p:nvPr>
            <p:ph type="body" idx="1"/>
          </p:nvPr>
        </p:nvSpPr>
        <p:spPr bwMode="auto">
          <a:xfrm>
            <a:off x="457200" y="1981200"/>
            <a:ext cx="8229600" cy="41449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When the equipment is normally used in an amateur station and such activity is not conducted on a regular basis</a:t>
            </a:r>
          </a:p>
          <a:p>
            <a:r>
              <a:rPr lang="en-US" altLang="en-US" smtClean="0"/>
              <a:t>B. When the asking price is $100.00 or less</a:t>
            </a:r>
          </a:p>
          <a:p>
            <a:r>
              <a:rPr lang="en-US" altLang="en-US" smtClean="0"/>
              <a:t>C. When the asking price is less than its appraised value</a:t>
            </a:r>
          </a:p>
          <a:p>
            <a:r>
              <a:rPr lang="en-US" altLang="en-US" smtClean="0"/>
              <a:t>D. When the equipment is not the personal property of either the station licensee or the control operator or their close relatives</a:t>
            </a:r>
          </a:p>
          <a:p>
            <a:pPr lvl="1"/>
            <a:r>
              <a:rPr lang="en-US" altLang="en-US" smtClean="0"/>
              <a:t>FCC Rule: [97.113(a)(3)(ii)] T1D05 HRLM (8-12)</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rPr>
              <a:t>When may amateur radio operators use their stations to notify other amateurs of the availability of equipment for sale or trade?</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 Placeholder 2"/>
          <p:cNvSpPr>
            <a:spLocks noGrp="1"/>
          </p:cNvSpPr>
          <p:nvPr>
            <p:ph type="body" idx="1"/>
          </p:nvPr>
        </p:nvSpPr>
        <p:spPr bwMode="auto">
          <a:xfrm>
            <a:off x="457200" y="1981200"/>
            <a:ext cx="8229600" cy="41449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smtClean="0"/>
              <a:t>A. When the equipment is normally used in an amateur station and such activity is not conducted on a regular basis</a:t>
            </a:r>
          </a:p>
          <a:p>
            <a:r>
              <a:rPr lang="en-US" altLang="en-US" smtClean="0"/>
              <a:t>B. When the asking price is $100.00 or less</a:t>
            </a:r>
          </a:p>
          <a:p>
            <a:r>
              <a:rPr lang="en-US" altLang="en-US" smtClean="0"/>
              <a:t>C. When the asking price is less than its appraised value</a:t>
            </a:r>
          </a:p>
          <a:p>
            <a:r>
              <a:rPr lang="en-US" altLang="en-US" smtClean="0"/>
              <a:t>D. When the equipment is not the personal property of either the station licensee or the control operator or their close relatives</a:t>
            </a:r>
          </a:p>
          <a:p>
            <a:pPr lvl="1"/>
            <a:r>
              <a:rPr lang="en-US" altLang="en-US" smtClean="0"/>
              <a:t>FCC Rule: [97.113(a)(3)(ii)] T1D05 HRLM (8-12)</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rPr>
              <a:t>When may amateur radio operators use their stations to notify other amateurs of the availability of equipment for sale or trade?</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Placeholder 2"/>
          <p:cNvSpPr>
            <a:spLocks noGrp="1"/>
          </p:cNvSpPr>
          <p:nvPr>
            <p:ph type="body" idx="1"/>
          </p:nvPr>
        </p:nvSpPr>
        <p:spPr bwMode="auto">
          <a:xfrm>
            <a:off x="457200" y="2133600"/>
            <a:ext cx="8229600" cy="39925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The FCC maintains a list of words that are not permitted to be used on amateur frequencies</a:t>
            </a:r>
          </a:p>
          <a:p>
            <a:r>
              <a:rPr lang="en-US" altLang="en-US" smtClean="0"/>
              <a:t>B. Any such language is prohibited</a:t>
            </a:r>
          </a:p>
          <a:p>
            <a:r>
              <a:rPr lang="en-US" altLang="en-US" smtClean="0"/>
              <a:t>C. The ITU maintains a list of words that are not permitted to be used on amateur frequencies</a:t>
            </a:r>
          </a:p>
          <a:p>
            <a:r>
              <a:rPr lang="en-US" altLang="en-US" smtClean="0"/>
              <a:t>D. There is no such prohibition </a:t>
            </a:r>
          </a:p>
          <a:p>
            <a:pPr lvl="1"/>
            <a:r>
              <a:rPr lang="en-US" altLang="en-US" smtClean="0"/>
              <a:t>FCC Rule: [97.113(a)(4)] T1D06 HRLM (8-11)</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rPr>
              <a:t>What, if any, are the restrictions concerning transmission of language that may be considered indecent or obscene?</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Placeholder 2"/>
          <p:cNvSpPr>
            <a:spLocks noGrp="1"/>
          </p:cNvSpPr>
          <p:nvPr>
            <p:ph type="body" idx="1"/>
          </p:nvPr>
        </p:nvSpPr>
        <p:spPr bwMode="auto">
          <a:xfrm>
            <a:off x="457200" y="2133600"/>
            <a:ext cx="8229600" cy="39925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The FCC maintains a list of words that are not permitted to be used on amateur frequencies</a:t>
            </a:r>
          </a:p>
          <a:p>
            <a:r>
              <a:rPr lang="en-US" altLang="en-US" b="1" smtClean="0"/>
              <a:t>B. Any such language is prohibited</a:t>
            </a:r>
          </a:p>
          <a:p>
            <a:r>
              <a:rPr lang="en-US" altLang="en-US" smtClean="0"/>
              <a:t>C. The ITU maintains a list of words that are not permitted to be used on amateur frequencies</a:t>
            </a:r>
          </a:p>
          <a:p>
            <a:r>
              <a:rPr lang="en-US" altLang="en-US" smtClean="0"/>
              <a:t>D. There is no such prohibition </a:t>
            </a:r>
          </a:p>
          <a:p>
            <a:pPr lvl="1"/>
            <a:r>
              <a:rPr lang="en-US" altLang="en-US" smtClean="0"/>
              <a:t>FCC Rule: [97.113(a)(4)] T1D06 HRLM (8-11)</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rPr>
              <a:t>What, if any, are the restrictions concerning transmission of language that may be considered indecent or obscene?</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Auxiliary, beacon, or Earth stations</a:t>
            </a:r>
          </a:p>
          <a:p>
            <a:r>
              <a:rPr lang="en-US" altLang="en-US" smtClean="0"/>
              <a:t>B. Auxiliary, repeater, or space stations</a:t>
            </a:r>
          </a:p>
          <a:p>
            <a:r>
              <a:rPr lang="en-US" altLang="en-US" smtClean="0"/>
              <a:t>C. Beacon, repeater, or space stations</a:t>
            </a:r>
          </a:p>
          <a:p>
            <a:r>
              <a:rPr lang="en-US" altLang="en-US" smtClean="0"/>
              <a:t>D. Earth, repeater, or space stations</a:t>
            </a:r>
          </a:p>
          <a:p>
            <a:pPr lvl="1"/>
            <a:r>
              <a:rPr lang="en-US" altLang="en-US" smtClean="0"/>
              <a:t>FCC Rule: [97.113(d)] T1D07 HRLM (8-13)</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rPr>
              <a:t>What types of amateur stations can automatically retransmit the signals of other amateur stations?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4"/>
          <p:cNvSpPr>
            <a:spLocks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4400"/>
              <a:t>Interference</a:t>
            </a:r>
          </a:p>
        </p:txBody>
      </p:sp>
      <p:sp>
        <p:nvSpPr>
          <p:cNvPr id="9218" name="Rectangle 5"/>
          <p:cNvSpPr>
            <a:spLocks noChangeArrowheads="1"/>
          </p:cNvSpPr>
          <p:nvPr/>
        </p:nvSpPr>
        <p:spPr bwMode="auto">
          <a:xfrm>
            <a:off x="685800" y="1752600"/>
            <a:ext cx="7772400" cy="434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20000"/>
              </a:spcBef>
              <a:buFontTx/>
              <a:buChar char="•"/>
            </a:pPr>
            <a:r>
              <a:rPr lang="en-US" altLang="en-US" sz="2800" dirty="0"/>
              <a:t>Harmful</a:t>
            </a:r>
          </a:p>
          <a:p>
            <a:pPr marL="800100" lvl="1" indent="-342900" eaLnBrk="1" hangingPunct="1">
              <a:spcBef>
                <a:spcPct val="20000"/>
              </a:spcBef>
              <a:buFont typeface="Arial" panose="020B0604020202020204" pitchFamily="34" charset="0"/>
              <a:buChar char="•"/>
            </a:pPr>
            <a:r>
              <a:rPr lang="en-US" altLang="en-US" dirty="0"/>
              <a:t>Interference that is </a:t>
            </a:r>
            <a:r>
              <a:rPr lang="en-US" altLang="en-US" dirty="0" smtClean="0"/>
              <a:t>disruptive, not necessarily willful.</a:t>
            </a:r>
          </a:p>
          <a:p>
            <a:pPr marL="800100" lvl="1" indent="-342900" eaLnBrk="1" hangingPunct="1">
              <a:spcBef>
                <a:spcPct val="20000"/>
              </a:spcBef>
              <a:buFont typeface="Arial" panose="020B0604020202020204" pitchFamily="34" charset="0"/>
              <a:buChar char="•"/>
            </a:pPr>
            <a:r>
              <a:rPr lang="en-US" altLang="en-US" dirty="0" smtClean="0"/>
              <a:t>Deal </a:t>
            </a:r>
            <a:r>
              <a:rPr lang="en-US" altLang="en-US" dirty="0"/>
              <a:t>with it as best you </a:t>
            </a:r>
            <a:r>
              <a:rPr lang="en-US" altLang="en-US" dirty="0" smtClean="0"/>
              <a:t>can, try to avoid causing harmful interference.</a:t>
            </a:r>
            <a:endParaRPr lang="en-US" altLang="en-US" dirty="0"/>
          </a:p>
          <a:p>
            <a:pPr eaLnBrk="1" hangingPunct="1">
              <a:spcBef>
                <a:spcPct val="20000"/>
              </a:spcBef>
              <a:buFontTx/>
              <a:buChar char="•"/>
            </a:pPr>
            <a:r>
              <a:rPr lang="en-US" altLang="en-US" sz="2800" dirty="0"/>
              <a:t>Willful</a:t>
            </a:r>
          </a:p>
          <a:p>
            <a:pPr marL="800100" lvl="1" indent="-342900" eaLnBrk="1" hangingPunct="1">
              <a:spcBef>
                <a:spcPct val="20000"/>
              </a:spcBef>
              <a:buFont typeface="Arial" panose="020B0604020202020204" pitchFamily="34" charset="0"/>
              <a:buChar char="•"/>
            </a:pPr>
            <a:r>
              <a:rPr lang="en-US" altLang="en-US" dirty="0"/>
              <a:t>Intentionally causing interference.</a:t>
            </a:r>
          </a:p>
          <a:p>
            <a:pPr marL="800100" lvl="1" indent="-342900" eaLnBrk="1" hangingPunct="1">
              <a:spcBef>
                <a:spcPct val="20000"/>
              </a:spcBef>
              <a:buFont typeface="Arial" panose="020B0604020202020204" pitchFamily="34" charset="0"/>
              <a:buChar char="•"/>
            </a:pPr>
            <a:r>
              <a:rPr lang="en-US" altLang="en-US" dirty="0"/>
              <a:t>This becomes a legal and law enforcement issue.</a:t>
            </a:r>
          </a:p>
          <a:p>
            <a:pPr marL="800100" lvl="1" indent="-342900" eaLnBrk="1" hangingPunct="1">
              <a:spcBef>
                <a:spcPct val="20000"/>
              </a:spcBef>
              <a:buFont typeface="Arial" panose="020B0604020202020204" pitchFamily="34" charset="0"/>
              <a:buChar char="•"/>
            </a:pPr>
            <a:r>
              <a:rPr lang="en-US" altLang="en-US" dirty="0"/>
              <a:t>This is rare and there are procedures to deal with this (ARRL Official Observers can help).</a:t>
            </a:r>
          </a:p>
        </p:txBody>
      </p:sp>
      <p:sp>
        <p:nvSpPr>
          <p:cNvPr id="2" name="Footer Placeholder 1"/>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Auxiliary, beacon, or Earth stations</a:t>
            </a:r>
          </a:p>
          <a:p>
            <a:r>
              <a:rPr lang="en-US" altLang="en-US" b="1" smtClean="0"/>
              <a:t>B. Auxiliary, repeater, or space stations</a:t>
            </a:r>
          </a:p>
          <a:p>
            <a:r>
              <a:rPr lang="en-US" altLang="en-US" smtClean="0"/>
              <a:t>C. Beacon, repeater, or space stations</a:t>
            </a:r>
          </a:p>
          <a:p>
            <a:r>
              <a:rPr lang="en-US" altLang="en-US" smtClean="0"/>
              <a:t>D. Earth, repeater, or space stations</a:t>
            </a:r>
          </a:p>
          <a:p>
            <a:pPr lvl="1"/>
            <a:r>
              <a:rPr lang="en-US" altLang="en-US" smtClean="0"/>
              <a:t>FCC Rule: [97.113(d)] T1D07 HRLM (8-13)</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rPr>
              <a:t>What types of amateur stations can automatically retransmit the signals of other amateur stations?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Placeholder 2"/>
          <p:cNvSpPr>
            <a:spLocks noGrp="1"/>
          </p:cNvSpPr>
          <p:nvPr>
            <p:ph type="body" idx="1"/>
          </p:nvPr>
        </p:nvSpPr>
        <p:spPr bwMode="auto">
          <a:xfrm>
            <a:off x="457200" y="2133600"/>
            <a:ext cx="8229600" cy="39925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When engaging in communications on behalf of their employer</a:t>
            </a:r>
          </a:p>
          <a:p>
            <a:r>
              <a:rPr lang="en-US" altLang="en-US" smtClean="0"/>
              <a:t>B. When the communication is incidental to classroom instruction at an educational institution</a:t>
            </a:r>
          </a:p>
          <a:p>
            <a:r>
              <a:rPr lang="en-US" altLang="en-US" smtClean="0"/>
              <a:t>C. When re-broadcasting weather alerts during a RACES net</a:t>
            </a:r>
          </a:p>
          <a:p>
            <a:r>
              <a:rPr lang="en-US" altLang="en-US" smtClean="0"/>
              <a:t>D. When notifying other amateur operators of the availability for sale or trade of apparatus</a:t>
            </a:r>
          </a:p>
          <a:p>
            <a:pPr lvl="1"/>
            <a:r>
              <a:rPr lang="en-US" altLang="en-US" smtClean="0"/>
              <a:t>FCC Rule: [97.113(a)(3)(iii)] T1D08 HRLM (8-12)</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rPr>
              <a:t>In which of the following circumstances may the control operator of an amateur station receive compensation for operating the station? </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Placeholder 2"/>
          <p:cNvSpPr>
            <a:spLocks noGrp="1"/>
          </p:cNvSpPr>
          <p:nvPr>
            <p:ph type="body" idx="1"/>
          </p:nvPr>
        </p:nvSpPr>
        <p:spPr bwMode="auto">
          <a:xfrm>
            <a:off x="457200" y="2133600"/>
            <a:ext cx="8229600" cy="39925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When engaging in communications on behalf of their employer</a:t>
            </a:r>
          </a:p>
          <a:p>
            <a:r>
              <a:rPr lang="en-US" altLang="en-US" b="1" smtClean="0"/>
              <a:t>B. When the communication is incidental to classroom instruction at an educational institution</a:t>
            </a:r>
          </a:p>
          <a:p>
            <a:r>
              <a:rPr lang="en-US" altLang="en-US" smtClean="0"/>
              <a:t>C. When re-broadcasting weather alerts during a RACES net</a:t>
            </a:r>
          </a:p>
          <a:p>
            <a:r>
              <a:rPr lang="en-US" altLang="en-US" smtClean="0"/>
              <a:t>D. When notifying other amateur operators of the availability for sale or trade of apparatus</a:t>
            </a:r>
          </a:p>
          <a:p>
            <a:pPr lvl="1"/>
            <a:r>
              <a:rPr lang="en-US" altLang="en-US" smtClean="0"/>
              <a:t>FCC Rule: [97.113(a)(3)(iii)] T1D08 HRLM (8-12)</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rPr>
              <a:t>In which of the following circumstances may the control operator of an amateur station receive compensation for operating the station? </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514600"/>
            <a:ext cx="8229600" cy="3611563"/>
          </a:xfrm>
        </p:spPr>
        <p:txBody>
          <a:bodyPr>
            <a:normAutofit lnSpcReduction="10000"/>
          </a:bodyPr>
          <a:lstStyle/>
          <a:p>
            <a:pPr>
              <a:defRPr/>
            </a:pPr>
            <a:r>
              <a:rPr lang="en-US" dirty="0" smtClean="0">
                <a:latin typeface="Arial"/>
                <a:ea typeface="ＭＳ Ｐゴシック" charset="0"/>
              </a:rPr>
              <a:t>A. Only where such communications directly relate to the immediate safety of human life or protection of property</a:t>
            </a:r>
          </a:p>
          <a:p>
            <a:pPr>
              <a:defRPr/>
            </a:pPr>
            <a:r>
              <a:rPr lang="en-US" dirty="0" smtClean="0">
                <a:latin typeface="Arial"/>
                <a:ea typeface="ＭＳ Ｐゴシック" charset="0"/>
              </a:rPr>
              <a:t>B. Only when broadcasting communications to or from the space shuttle</a:t>
            </a:r>
          </a:p>
          <a:p>
            <a:pPr>
              <a:defRPr/>
            </a:pPr>
            <a:r>
              <a:rPr lang="en-US" dirty="0" smtClean="0">
                <a:latin typeface="Arial"/>
                <a:ea typeface="ＭＳ Ｐゴシック" charset="0"/>
              </a:rPr>
              <a:t>C. Only where noncommercial programming is gathered and supplied exclusively to the National Public Radio network </a:t>
            </a:r>
          </a:p>
          <a:p>
            <a:pPr>
              <a:defRPr/>
            </a:pPr>
            <a:r>
              <a:rPr lang="en-US" dirty="0" smtClean="0">
                <a:latin typeface="Arial"/>
                <a:ea typeface="ＭＳ Ｐゴシック" charset="0"/>
              </a:rPr>
              <a:t>D. Only when using amateur repeaters linked to the Internet</a:t>
            </a:r>
          </a:p>
          <a:p>
            <a:pPr lvl="1">
              <a:defRPr/>
            </a:pPr>
            <a:r>
              <a:rPr lang="en-US" dirty="0" smtClean="0">
                <a:latin typeface="Arial"/>
                <a:ea typeface="ＭＳ Ｐゴシック" charset="0"/>
              </a:rPr>
              <a:t>FCC Rule: [97.113(5)(b)] T1D09 HRLM (8-13)</a:t>
            </a:r>
          </a:p>
        </p:txBody>
      </p:sp>
      <p:sp>
        <p:nvSpPr>
          <p:cNvPr id="47106" name="Title 1"/>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3263"/>
              </a:lnSpc>
            </a:pPr>
            <a:r>
              <a:rPr lang="en-US" altLang="en-US" sz="2800" smtClean="0">
                <a:solidFill>
                  <a:srgbClr val="000000"/>
                </a:solidFill>
              </a:rPr>
              <a:t>Under which of the following circumstances are amateur stations authorized to transmit signals related to broadcasting, program production, or news gathering, assuming no other means is available?</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438400"/>
            <a:ext cx="8229600" cy="3687763"/>
          </a:xfrm>
        </p:spPr>
        <p:txBody>
          <a:bodyPr>
            <a:normAutofit fontScale="92500"/>
          </a:bodyPr>
          <a:lstStyle/>
          <a:p>
            <a:pPr>
              <a:defRPr/>
            </a:pPr>
            <a:r>
              <a:rPr lang="en-US" sz="2500" b="1" dirty="0" smtClean="0">
                <a:latin typeface="Arial"/>
                <a:ea typeface="ＭＳ Ｐゴシック" charset="0"/>
              </a:rPr>
              <a:t>A. Only where such communications directly relate to the immediate safety of human life or protection of property</a:t>
            </a:r>
          </a:p>
          <a:p>
            <a:pPr>
              <a:defRPr/>
            </a:pPr>
            <a:r>
              <a:rPr lang="en-US" sz="2500" dirty="0" smtClean="0">
                <a:latin typeface="Arial"/>
                <a:ea typeface="ＭＳ Ｐゴシック" charset="0"/>
              </a:rPr>
              <a:t>B. Only when broadcasting communications to or from the space shuttle</a:t>
            </a:r>
          </a:p>
          <a:p>
            <a:pPr>
              <a:defRPr/>
            </a:pPr>
            <a:r>
              <a:rPr lang="en-US" sz="2500" dirty="0" smtClean="0">
                <a:latin typeface="Arial"/>
                <a:ea typeface="ＭＳ Ｐゴシック" charset="0"/>
              </a:rPr>
              <a:t>C. Only where noncommercial programming is gathered and supplied exclusively to the National Public Radio network </a:t>
            </a:r>
          </a:p>
          <a:p>
            <a:pPr>
              <a:defRPr/>
            </a:pPr>
            <a:r>
              <a:rPr lang="en-US" sz="2500" dirty="0" smtClean="0">
                <a:latin typeface="Arial"/>
                <a:ea typeface="ＭＳ Ｐゴシック" charset="0"/>
              </a:rPr>
              <a:t>D. Only when using amateur repeaters linked to the Internet</a:t>
            </a:r>
          </a:p>
          <a:p>
            <a:pPr lvl="1">
              <a:defRPr/>
            </a:pPr>
            <a:r>
              <a:rPr lang="en-US" dirty="0" smtClean="0">
                <a:latin typeface="Arial"/>
                <a:ea typeface="ＭＳ Ｐゴシック" charset="0"/>
              </a:rPr>
              <a:t>FCC Rule: [97.113(5)(b)] T1D09 HRLM (8-13)</a:t>
            </a:r>
          </a:p>
        </p:txBody>
      </p:sp>
      <p:sp>
        <p:nvSpPr>
          <p:cNvPr id="48130" name="Title 1"/>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3263"/>
              </a:lnSpc>
            </a:pPr>
            <a:r>
              <a:rPr lang="en-US" altLang="en-US" sz="2800" smtClean="0">
                <a:solidFill>
                  <a:srgbClr val="000000"/>
                </a:solidFill>
              </a:rPr>
              <a:t>Under which of the following circumstances are amateur stations authorized to transmit signals related to broadcasting, program production, or news gathering, assuming no other means is available?</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Two-way transmissions by amateur stations</a:t>
            </a:r>
          </a:p>
          <a:p>
            <a:r>
              <a:rPr lang="en-US" altLang="en-US" smtClean="0"/>
              <a:t>B. Transmission of music</a:t>
            </a:r>
          </a:p>
          <a:p>
            <a:r>
              <a:rPr lang="en-US" altLang="en-US" smtClean="0"/>
              <a:t>C. Transmission of messages directed only to amateur operators </a:t>
            </a:r>
          </a:p>
          <a:p>
            <a:r>
              <a:rPr lang="en-US" altLang="en-US" smtClean="0"/>
              <a:t>D. Transmissions intended for reception by the general public </a:t>
            </a:r>
          </a:p>
          <a:p>
            <a:pPr lvl="1"/>
            <a:r>
              <a:rPr lang="en-US" altLang="en-US" smtClean="0"/>
              <a:t>FCC Rule: [97.3(a)(10)] T1D10 HRLM (8-13)</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rPr>
              <a:t>What is the meaning of the term "broadcasting" in the FCC rules for the amateur services?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Two-way transmissions by amateur stations</a:t>
            </a:r>
          </a:p>
          <a:p>
            <a:r>
              <a:rPr lang="en-US" altLang="en-US" smtClean="0"/>
              <a:t>B. Transmission of music</a:t>
            </a:r>
          </a:p>
          <a:p>
            <a:r>
              <a:rPr lang="en-US" altLang="en-US" smtClean="0"/>
              <a:t>C. Transmission of messages directed only to amateur operators </a:t>
            </a:r>
          </a:p>
          <a:p>
            <a:r>
              <a:rPr lang="en-US" altLang="en-US" b="1" smtClean="0"/>
              <a:t>D. Transmissions intended for reception by the general public </a:t>
            </a:r>
          </a:p>
          <a:p>
            <a:pPr lvl="1"/>
            <a:r>
              <a:rPr lang="en-US" altLang="en-US" smtClean="0"/>
              <a:t>FCC Rule: [97.3(a)(10)] T1D10 HRLM (8-13)</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rPr>
              <a:t>What is the meaning of the term "broadcasting" in the FCC rules for the amateur services?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Under no circumstances</a:t>
            </a:r>
          </a:p>
          <a:p>
            <a:r>
              <a:rPr lang="en-US" altLang="en-US" smtClean="0"/>
              <a:t>B. When transmitting code practice, information bulletins, or transmissions necessary to provide emergency communications</a:t>
            </a:r>
          </a:p>
          <a:p>
            <a:r>
              <a:rPr lang="en-US" altLang="en-US" smtClean="0"/>
              <a:t>C. At any time as long as no music is broadcast</a:t>
            </a:r>
          </a:p>
          <a:p>
            <a:r>
              <a:rPr lang="en-US" altLang="en-US" smtClean="0"/>
              <a:t>D. At any time as long as the material being broadcast did not originate from a commercial broadcast station</a:t>
            </a:r>
          </a:p>
          <a:p>
            <a:pPr lvl="1"/>
            <a:r>
              <a:rPr lang="en-US" altLang="en-US" smtClean="0"/>
              <a:t>FCC Rule: [97.111(b)(4,5,6)] T1D12 HRLM (8-13)</a:t>
            </a:r>
          </a:p>
        </p:txBody>
      </p:sp>
      <p:sp>
        <p:nvSpPr>
          <p:cNvPr id="51202" name="Title 1"/>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solidFill>
                  <a:srgbClr val="000000"/>
                </a:solidFill>
              </a:rPr>
              <a:t>Under which of the following circumstances may an amateur radio operator broadcast?</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Under no circumstances</a:t>
            </a:r>
          </a:p>
          <a:p>
            <a:r>
              <a:rPr lang="en-US" altLang="en-US" b="1" smtClean="0"/>
              <a:t>B. When transmitting code practice, information bulletins, or transmissions necessary to provide emergency communications</a:t>
            </a:r>
          </a:p>
          <a:p>
            <a:r>
              <a:rPr lang="en-US" altLang="en-US" smtClean="0"/>
              <a:t>C. At any time as long as no music is broadcast</a:t>
            </a:r>
          </a:p>
          <a:p>
            <a:r>
              <a:rPr lang="en-US" altLang="en-US" smtClean="0"/>
              <a:t>D. At any time as long as the material being broadcast did not originate from a commercial broadcast station</a:t>
            </a:r>
          </a:p>
          <a:p>
            <a:pPr lvl="1"/>
            <a:r>
              <a:rPr lang="en-US" altLang="en-US" smtClean="0"/>
              <a:t>FCC Rule: [97.111(b)(4,5,6)] T1D12 HRLM (8-13)</a:t>
            </a:r>
          </a:p>
        </p:txBody>
      </p:sp>
      <p:sp>
        <p:nvSpPr>
          <p:cNvPr id="52226" name="Title 1"/>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solidFill>
                  <a:srgbClr val="000000"/>
                </a:solidFill>
              </a:rPr>
              <a:t>Under which of the following circumstances may an amateur radio operator broadcast?</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Automatic</a:t>
            </a:r>
          </a:p>
          <a:p>
            <a:r>
              <a:rPr lang="en-US" altLang="en-US" smtClean="0"/>
              <a:t>B. Remote</a:t>
            </a:r>
          </a:p>
          <a:p>
            <a:r>
              <a:rPr lang="en-US" altLang="en-US" smtClean="0"/>
              <a:t>C. Local</a:t>
            </a:r>
          </a:p>
          <a:p>
            <a:r>
              <a:rPr lang="en-US" altLang="en-US" smtClean="0"/>
              <a:t>D. Manual</a:t>
            </a:r>
          </a:p>
          <a:p>
            <a:pPr lvl="1"/>
            <a:r>
              <a:rPr lang="en-US" altLang="en-US" smtClean="0"/>
              <a:t>FCC Rule: [97.109(d)] T1E06 HRLM (8-11)</a:t>
            </a:r>
          </a:p>
        </p:txBody>
      </p:sp>
      <p:sp>
        <p:nvSpPr>
          <p:cNvPr id="36866" name="Title 1"/>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solidFill>
                  <a:srgbClr val="000000"/>
                </a:solidFill>
              </a:rPr>
              <a:t>Under what type of control do APRS network digipeaters operate?</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xmlns="" val="1259216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4"/>
          <p:cNvSpPr>
            <a:spLocks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4400"/>
              <a:t>Preventing Interference</a:t>
            </a:r>
          </a:p>
        </p:txBody>
      </p:sp>
      <p:sp>
        <p:nvSpPr>
          <p:cNvPr id="11266" name="Rectangle 5"/>
          <p:cNvSpPr>
            <a:spLocks noChangeArrowheads="1"/>
          </p:cNvSpPr>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20000"/>
              </a:spcBef>
              <a:buFontTx/>
              <a:buChar char="•"/>
            </a:pPr>
            <a:r>
              <a:rPr lang="en-US" altLang="en-US" sz="3200" dirty="0"/>
              <a:t>Use common sense and </a:t>
            </a:r>
            <a:r>
              <a:rPr lang="en-US" altLang="en-US" sz="3200" dirty="0" smtClean="0"/>
              <a:t>courtesy</a:t>
            </a:r>
            <a:endParaRPr lang="en-US" altLang="en-US" sz="3200" dirty="0"/>
          </a:p>
          <a:p>
            <a:pPr eaLnBrk="1" hangingPunct="1">
              <a:spcBef>
                <a:spcPct val="20000"/>
              </a:spcBef>
              <a:buFontTx/>
              <a:buChar char="•"/>
            </a:pPr>
            <a:r>
              <a:rPr lang="en-US" altLang="en-US" sz="3200" dirty="0" smtClean="0"/>
              <a:t>Know how to operate your equipment to reduce generated and received interference</a:t>
            </a:r>
            <a:endParaRPr lang="en-US" altLang="en-US" sz="3200" dirty="0"/>
          </a:p>
          <a:p>
            <a:pPr eaLnBrk="1" hangingPunct="1">
              <a:spcBef>
                <a:spcPct val="20000"/>
              </a:spcBef>
              <a:buFontTx/>
              <a:buChar char="•"/>
            </a:pPr>
            <a:r>
              <a:rPr lang="en-US" altLang="en-US" sz="3200" dirty="0"/>
              <a:t>No one owns a frequency; be a good neighbor and </a:t>
            </a:r>
            <a:r>
              <a:rPr lang="en-US" altLang="en-US" sz="3200" dirty="0" smtClean="0"/>
              <a:t>share – have a “Plan B”</a:t>
            </a:r>
            <a:endParaRPr lang="en-US" altLang="en-US" sz="3200" dirty="0"/>
          </a:p>
          <a:p>
            <a:pPr eaLnBrk="1" hangingPunct="1">
              <a:spcBef>
                <a:spcPct val="20000"/>
              </a:spcBef>
              <a:buFontTx/>
              <a:buChar char="•"/>
            </a:pPr>
            <a:r>
              <a:rPr lang="en-US" altLang="en-US" sz="3200" dirty="0" smtClean="0"/>
              <a:t>Recognize special </a:t>
            </a:r>
            <a:r>
              <a:rPr lang="en-US" altLang="en-US" sz="3200" dirty="0"/>
              <a:t>operations and special </a:t>
            </a:r>
            <a:r>
              <a:rPr lang="en-US" altLang="en-US" sz="3200" dirty="0" smtClean="0"/>
              <a:t>circumstances</a:t>
            </a:r>
            <a:endParaRPr lang="en-US" altLang="en-US" sz="3200" dirty="0"/>
          </a:p>
        </p:txBody>
      </p:sp>
      <p:sp>
        <p:nvSpPr>
          <p:cNvPr id="2" name="Footer Placeholder 1"/>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smtClean="0"/>
              <a:t>A. Automatic</a:t>
            </a:r>
          </a:p>
          <a:p>
            <a:r>
              <a:rPr lang="en-US" altLang="en-US" smtClean="0"/>
              <a:t>B. Remote</a:t>
            </a:r>
          </a:p>
          <a:p>
            <a:r>
              <a:rPr lang="en-US" altLang="en-US" smtClean="0"/>
              <a:t>C. Local</a:t>
            </a:r>
          </a:p>
          <a:p>
            <a:r>
              <a:rPr lang="en-US" altLang="en-US" smtClean="0"/>
              <a:t>D. Manual</a:t>
            </a:r>
          </a:p>
          <a:p>
            <a:pPr lvl="1"/>
            <a:r>
              <a:rPr lang="en-US" altLang="en-US" smtClean="0"/>
              <a:t>FCC Rule: [97.109(d)] T1E06 HRLM (8-11)</a:t>
            </a:r>
          </a:p>
        </p:txBody>
      </p:sp>
      <p:sp>
        <p:nvSpPr>
          <p:cNvPr id="37890" name="Title 1"/>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solidFill>
                  <a:srgbClr val="000000"/>
                </a:solidFill>
              </a:rPr>
              <a:t>Under what type of control do APRS network digipeaters operate?</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extLst>
      <p:ext uri="{BB962C8B-B14F-4D97-AF65-F5344CB8AC3E}">
        <p14:creationId xmlns:p14="http://schemas.microsoft.com/office/powerpoint/2010/main" xmlns="" val="24595139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ext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Repeater operation</a:t>
            </a:r>
          </a:p>
          <a:p>
            <a:r>
              <a:rPr lang="en-US" altLang="en-US" smtClean="0"/>
              <a:t>B. Controlling the station over the Internet</a:t>
            </a:r>
          </a:p>
          <a:p>
            <a:r>
              <a:rPr lang="en-US" altLang="en-US" smtClean="0"/>
              <a:t>C. Using a computer or other device to automatically send CW</a:t>
            </a:r>
          </a:p>
          <a:p>
            <a:r>
              <a:rPr lang="en-US" altLang="en-US" smtClean="0"/>
              <a:t>D. Using a computer or other device to automatically identify </a:t>
            </a:r>
          </a:p>
          <a:p>
            <a:pPr lvl="1"/>
            <a:r>
              <a:rPr lang="en-US" altLang="en-US" smtClean="0"/>
              <a:t>FCC Rule: [97.3(a)(6), 97.205(d)] T1E08 HRLM (8-11)</a:t>
            </a:r>
          </a:p>
        </p:txBody>
      </p:sp>
      <p:sp>
        <p:nvSpPr>
          <p:cNvPr id="53250" name="Title 1"/>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solidFill>
                  <a:srgbClr val="000000"/>
                </a:solidFill>
              </a:rPr>
              <a:t>Which of the following is an example of automatic control?</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smtClean="0"/>
              <a:t>A. Repeater operation</a:t>
            </a:r>
          </a:p>
          <a:p>
            <a:r>
              <a:rPr lang="en-US" altLang="en-US" smtClean="0"/>
              <a:t>B. Controlling the station over the Internet</a:t>
            </a:r>
          </a:p>
          <a:p>
            <a:r>
              <a:rPr lang="en-US" altLang="en-US" smtClean="0"/>
              <a:t>C. Using a computer or other device to automatically send CW</a:t>
            </a:r>
          </a:p>
          <a:p>
            <a:r>
              <a:rPr lang="en-US" altLang="en-US" smtClean="0"/>
              <a:t>D. Using a computer or other device to automatically identify </a:t>
            </a:r>
          </a:p>
          <a:p>
            <a:pPr lvl="1"/>
            <a:r>
              <a:rPr lang="en-US" altLang="en-US" smtClean="0"/>
              <a:t>FCC Rule: [97.3(a)(6), 97.205(d)] T1E08 HRLM (8-11)</a:t>
            </a:r>
          </a:p>
        </p:txBody>
      </p:sp>
      <p:sp>
        <p:nvSpPr>
          <p:cNvPr id="54274" name="Title 1"/>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solidFill>
                  <a:srgbClr val="000000"/>
                </a:solidFill>
              </a:rPr>
              <a:t>Which of the following is an example of automatic control?</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Radio control</a:t>
            </a:r>
          </a:p>
          <a:p>
            <a:r>
              <a:rPr lang="en-US" altLang="en-US" smtClean="0"/>
              <a:t>B. Unattended control</a:t>
            </a:r>
          </a:p>
          <a:p>
            <a:r>
              <a:rPr lang="en-US" altLang="en-US" smtClean="0"/>
              <a:t>C. Automatic control</a:t>
            </a:r>
          </a:p>
          <a:p>
            <a:r>
              <a:rPr lang="en-US" altLang="en-US" smtClean="0"/>
              <a:t>D. Local control</a:t>
            </a:r>
          </a:p>
          <a:p>
            <a:pPr lvl="1"/>
            <a:r>
              <a:rPr lang="de-DE" altLang="en-US" smtClean="0"/>
              <a:t>FCC Rule: [97.109(b)] T1E09 HRLM (8-10)</a:t>
            </a:r>
          </a:p>
        </p:txBody>
      </p:sp>
      <p:sp>
        <p:nvSpPr>
          <p:cNvPr id="55298" name="Title 1"/>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solidFill>
                  <a:srgbClr val="000000"/>
                </a:solidFill>
              </a:rPr>
              <a:t>What type of control is being used when the control operator is at the control point?</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Radio control</a:t>
            </a:r>
          </a:p>
          <a:p>
            <a:r>
              <a:rPr lang="en-US" altLang="en-US" smtClean="0"/>
              <a:t>B. Unattended control</a:t>
            </a:r>
          </a:p>
          <a:p>
            <a:r>
              <a:rPr lang="en-US" altLang="en-US" smtClean="0"/>
              <a:t>C. Automatic control</a:t>
            </a:r>
          </a:p>
          <a:p>
            <a:r>
              <a:rPr lang="en-US" altLang="en-US" b="1" smtClean="0"/>
              <a:t>D. Local control</a:t>
            </a:r>
          </a:p>
          <a:p>
            <a:pPr lvl="1"/>
            <a:r>
              <a:rPr lang="de-DE" altLang="en-US" smtClean="0"/>
              <a:t>FCC Rule: [97.109(b)] T1E09 HRLM (8-10)</a:t>
            </a:r>
          </a:p>
        </p:txBody>
      </p:sp>
      <p:sp>
        <p:nvSpPr>
          <p:cNvPr id="56322" name="Title 1"/>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solidFill>
                  <a:srgbClr val="000000"/>
                </a:solidFill>
              </a:rPr>
              <a:t>What type of control is being used when the control operator is at the control point?</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Repeater operation</a:t>
            </a:r>
          </a:p>
          <a:p>
            <a:r>
              <a:rPr lang="en-US" altLang="en-US" smtClean="0"/>
              <a:t>B. Operating a station over the Internet</a:t>
            </a:r>
          </a:p>
          <a:p>
            <a:r>
              <a:rPr lang="en-US" altLang="en-US" smtClean="0"/>
              <a:t>C. Controlling a model aircraft, boat or car by amateur radio</a:t>
            </a:r>
          </a:p>
          <a:p>
            <a:r>
              <a:rPr lang="en-US" altLang="en-US" smtClean="0"/>
              <a:t>D. All of these choices are correct</a:t>
            </a:r>
          </a:p>
          <a:p>
            <a:pPr lvl="1"/>
            <a:r>
              <a:rPr lang="en-US" altLang="en-US" smtClean="0"/>
              <a:t>FCC Rule: [97.3(a)(39)] T1E10 HRLM (8-10)</a:t>
            </a:r>
          </a:p>
        </p:txBody>
      </p:sp>
      <p:sp>
        <p:nvSpPr>
          <p:cNvPr id="57346" name="Title 1"/>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solidFill>
                  <a:srgbClr val="000000"/>
                </a:solidFill>
              </a:rPr>
              <a:t>Which of the following is an example of remote control as defined in Part 97?</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ext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Repeater operation</a:t>
            </a:r>
          </a:p>
          <a:p>
            <a:r>
              <a:rPr lang="en-US" altLang="en-US" b="1" smtClean="0"/>
              <a:t>B. Operating a station over the Internet</a:t>
            </a:r>
          </a:p>
          <a:p>
            <a:r>
              <a:rPr lang="en-US" altLang="en-US" smtClean="0"/>
              <a:t>C. Controlling a model aircraft, boat or car by amateur radio</a:t>
            </a:r>
          </a:p>
          <a:p>
            <a:r>
              <a:rPr lang="en-US" altLang="en-US" smtClean="0"/>
              <a:t>D. All of these choices are correct</a:t>
            </a:r>
          </a:p>
          <a:p>
            <a:pPr lvl="1"/>
            <a:r>
              <a:rPr lang="en-US" altLang="en-US" smtClean="0"/>
              <a:t>FCC Rule: [97.3(a)(39)] T1E10 HRLM (8-10)</a:t>
            </a:r>
          </a:p>
        </p:txBody>
      </p:sp>
      <p:sp>
        <p:nvSpPr>
          <p:cNvPr id="58370" name="Title 1"/>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solidFill>
                  <a:srgbClr val="000000"/>
                </a:solidFill>
              </a:rPr>
              <a:t>Which of the following is an example of remote control as defined in Part 97?</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 Placeholder 2"/>
          <p:cNvSpPr>
            <a:spLocks noGrp="1"/>
          </p:cNvSpPr>
          <p:nvPr>
            <p:ph type="body" idx="1"/>
          </p:nvPr>
        </p:nvSpPr>
        <p:spPr bwMode="auto">
          <a:xfrm>
            <a:off x="457200" y="2133600"/>
            <a:ext cx="8229600" cy="39925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The control operator of the originating station</a:t>
            </a:r>
          </a:p>
          <a:p>
            <a:r>
              <a:rPr lang="en-US" altLang="en-US" smtClean="0"/>
              <a:t>B. The control operator of the repeater</a:t>
            </a:r>
          </a:p>
          <a:p>
            <a:r>
              <a:rPr lang="en-US" altLang="en-US" smtClean="0"/>
              <a:t>C. The owner of the repeater</a:t>
            </a:r>
          </a:p>
          <a:p>
            <a:r>
              <a:rPr lang="en-US" altLang="en-US" smtClean="0"/>
              <a:t>D. Both the originating station and the repeater owner</a:t>
            </a:r>
          </a:p>
          <a:p>
            <a:pPr lvl="1"/>
            <a:r>
              <a:rPr lang="en-US" altLang="en-US" smtClean="0"/>
              <a:t>FCC Rule: [97.205(g)] T1F10 HRLM (8-11)</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rPr>
              <a:t>Who is accountable should a repeater inadvertently retransmit communications that violate the FCC rules?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 Placeholder 2"/>
          <p:cNvSpPr>
            <a:spLocks noGrp="1"/>
          </p:cNvSpPr>
          <p:nvPr>
            <p:ph type="body" idx="1"/>
          </p:nvPr>
        </p:nvSpPr>
        <p:spPr bwMode="auto">
          <a:xfrm>
            <a:off x="457200" y="2133600"/>
            <a:ext cx="8229600" cy="39925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smtClean="0"/>
              <a:t>A. The control operator of the originating station</a:t>
            </a:r>
          </a:p>
          <a:p>
            <a:r>
              <a:rPr lang="en-US" altLang="en-US" smtClean="0"/>
              <a:t>B. The control operator of the repeater</a:t>
            </a:r>
          </a:p>
          <a:p>
            <a:r>
              <a:rPr lang="en-US" altLang="en-US" smtClean="0"/>
              <a:t>C. The owner of the repeater</a:t>
            </a:r>
          </a:p>
          <a:p>
            <a:r>
              <a:rPr lang="en-US" altLang="en-US" smtClean="0"/>
              <a:t>D. Both the originating station and the repeater owner</a:t>
            </a:r>
          </a:p>
          <a:p>
            <a:pPr lvl="1"/>
            <a:r>
              <a:rPr lang="en-US" altLang="en-US" smtClean="0"/>
              <a:t>FCC Rule: [97.205(g)] T1F10 HRLM (8-11)</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rPr>
              <a:t>Who is accountable should a repeater inadvertently retransmit communications that violate the FCC rules?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ext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Microphone gain too high, causing over-deviation </a:t>
            </a:r>
          </a:p>
          <a:p>
            <a:r>
              <a:rPr lang="en-US" altLang="en-US" smtClean="0"/>
              <a:t>B. SWR too high</a:t>
            </a:r>
          </a:p>
          <a:p>
            <a:r>
              <a:rPr lang="en-US" altLang="en-US" smtClean="0"/>
              <a:t>C. Incorrect CTCSS Tone</a:t>
            </a:r>
          </a:p>
          <a:p>
            <a:r>
              <a:rPr lang="en-US" altLang="en-US" smtClean="0"/>
              <a:t>D. All of these choices are correct</a:t>
            </a:r>
          </a:p>
          <a:p>
            <a:pPr lvl="1"/>
            <a:r>
              <a:rPr lang="en-US" altLang="en-US" smtClean="0"/>
              <a:t> T2B07 HRLM (2-9)</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rPr>
              <a:t>What could cause your FM signal to interfere with stations on nearby frequencies?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4"/>
          <p:cNvSpPr>
            <a:spLocks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4400" dirty="0"/>
              <a:t>Control </a:t>
            </a:r>
            <a:r>
              <a:rPr lang="en-US" altLang="en-US" sz="4400" dirty="0" smtClean="0"/>
              <a:t>Point</a:t>
            </a:r>
            <a:endParaRPr lang="en-US" altLang="en-US" sz="4400" dirty="0"/>
          </a:p>
        </p:txBody>
      </p:sp>
      <p:sp>
        <p:nvSpPr>
          <p:cNvPr id="7170" name="Rectangle 5"/>
          <p:cNvSpPr>
            <a:spLocks noChangeArrowheads="1"/>
          </p:cNvSpPr>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20000"/>
              </a:spcBef>
              <a:buFontTx/>
              <a:buChar char="•"/>
            </a:pPr>
            <a:r>
              <a:rPr lang="en-US" altLang="en-US" sz="2800" dirty="0" smtClean="0"/>
              <a:t>Where </a:t>
            </a:r>
            <a:r>
              <a:rPr lang="en-US" altLang="en-US" sz="2800" dirty="0" smtClean="0"/>
              <a:t>the </a:t>
            </a:r>
            <a:r>
              <a:rPr lang="en-US" altLang="en-US" sz="2800" dirty="0" smtClean="0"/>
              <a:t>control operator function is performed </a:t>
            </a:r>
            <a:r>
              <a:rPr lang="en-US" altLang="en-US" sz="2800" dirty="0" smtClean="0"/>
              <a:t>– not necessarily </a:t>
            </a:r>
            <a:r>
              <a:rPr lang="en-US" altLang="en-US" sz="2800" dirty="0" smtClean="0"/>
              <a:t>at the </a:t>
            </a:r>
            <a:r>
              <a:rPr lang="en-US" altLang="en-US" sz="2800" dirty="0" smtClean="0"/>
              <a:t>physical transmitter</a:t>
            </a:r>
          </a:p>
          <a:p>
            <a:pPr eaLnBrk="1" hangingPunct="1">
              <a:spcBef>
                <a:spcPct val="20000"/>
              </a:spcBef>
              <a:buFontTx/>
              <a:buChar char="•"/>
            </a:pPr>
            <a:r>
              <a:rPr lang="en-US" altLang="en-US" sz="2800" i="1" dirty="0" smtClean="0"/>
              <a:t>Local control</a:t>
            </a:r>
            <a:r>
              <a:rPr lang="en-US" altLang="en-US" sz="2800" dirty="0" smtClean="0"/>
              <a:t>: operator is at the transmitter</a:t>
            </a:r>
          </a:p>
          <a:p>
            <a:pPr eaLnBrk="1" hangingPunct="1">
              <a:spcBef>
                <a:spcPct val="20000"/>
              </a:spcBef>
              <a:buFontTx/>
              <a:buChar char="•"/>
            </a:pPr>
            <a:r>
              <a:rPr lang="en-US" altLang="en-US" sz="2800" i="1" dirty="0" smtClean="0"/>
              <a:t>Remote control</a:t>
            </a:r>
            <a:r>
              <a:rPr lang="en-US" altLang="en-US" sz="2800" dirty="0" smtClean="0"/>
              <a:t>: control point is linked to the transmitter by a </a:t>
            </a:r>
            <a:r>
              <a:rPr lang="en-US" altLang="en-US" sz="2800" i="1" dirty="0" smtClean="0"/>
              <a:t>control link</a:t>
            </a:r>
            <a:r>
              <a:rPr lang="en-US" altLang="en-US" sz="2800" dirty="0" smtClean="0"/>
              <a:t> which could be telephone, radio, or Internet</a:t>
            </a:r>
          </a:p>
          <a:p>
            <a:pPr eaLnBrk="1" hangingPunct="1">
              <a:spcBef>
                <a:spcPct val="20000"/>
              </a:spcBef>
              <a:buFontTx/>
              <a:buChar char="•"/>
            </a:pPr>
            <a:r>
              <a:rPr lang="en-US" altLang="en-US" sz="2800" i="1" dirty="0" smtClean="0"/>
              <a:t>Automatic control</a:t>
            </a:r>
            <a:r>
              <a:rPr lang="en-US" altLang="en-US" sz="2800" dirty="0" smtClean="0"/>
              <a:t>: control functions are operated by circuitry that ensures proper operation</a:t>
            </a:r>
            <a:endParaRPr lang="en-US" altLang="en-US" sz="2800" dirty="0"/>
          </a:p>
        </p:txBody>
      </p:sp>
      <p:sp>
        <p:nvSpPr>
          <p:cNvPr id="2" name="Footer Placeholder 1"/>
          <p:cNvSpPr>
            <a:spLocks noGrp="1"/>
          </p:cNvSpPr>
          <p:nvPr>
            <p:ph type="ftr" sz="quarter" idx="10"/>
          </p:nvPr>
        </p:nvSpPr>
        <p:spPr/>
        <p:txBody>
          <a:bodyPr/>
          <a:lstStyle/>
          <a:p>
            <a:r>
              <a:rPr lang="en-US" smtClean="0"/>
              <a:t>2014 Technician License Course</a:t>
            </a:r>
            <a:endParaRPr lang="en-US"/>
          </a:p>
        </p:txBody>
      </p:sp>
    </p:spTree>
    <p:extLst>
      <p:ext uri="{BB962C8B-B14F-4D97-AF65-F5344CB8AC3E}">
        <p14:creationId xmlns:p14="http://schemas.microsoft.com/office/powerpoint/2010/main" xmlns="" val="1195797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ext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smtClean="0"/>
              <a:t>A. Microphone gain too high, causing over-deviation </a:t>
            </a:r>
          </a:p>
          <a:p>
            <a:r>
              <a:rPr lang="en-US" altLang="en-US" smtClean="0"/>
              <a:t>B. SWR too high</a:t>
            </a:r>
          </a:p>
          <a:p>
            <a:r>
              <a:rPr lang="en-US" altLang="en-US" smtClean="0"/>
              <a:t>C. Incorrect CTCSS Tone</a:t>
            </a:r>
          </a:p>
          <a:p>
            <a:r>
              <a:rPr lang="en-US" altLang="en-US" smtClean="0"/>
              <a:t>D. All of these choices are correct</a:t>
            </a:r>
          </a:p>
          <a:p>
            <a:pPr lvl="1"/>
            <a:r>
              <a:rPr lang="en-US" altLang="en-US" smtClean="0"/>
              <a:t> T2B07 HRLM (2-9)</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rPr>
              <a:t>What could cause your FM signal to interfere with stations on nearby frequencies?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ext Placeholder 2"/>
          <p:cNvSpPr>
            <a:spLocks noGrp="1"/>
          </p:cNvSpPr>
          <p:nvPr>
            <p:ph type="body" idx="1"/>
          </p:nvPr>
        </p:nvSpPr>
        <p:spPr bwMode="auto">
          <a:xfrm>
            <a:off x="457200" y="2057400"/>
            <a:ext cx="8229600" cy="40687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Common courtesy should prevail, but no one has absolute right to an amateur frequency</a:t>
            </a:r>
          </a:p>
          <a:p>
            <a:r>
              <a:rPr lang="en-US" altLang="en-US" smtClean="0"/>
              <a:t>B. Whoever has the strongest signal has priority on the frequency</a:t>
            </a:r>
          </a:p>
          <a:p>
            <a:r>
              <a:rPr lang="en-US" altLang="en-US" smtClean="0"/>
              <a:t>C. Whoever has been on the frequency the longest has priority on the frequency</a:t>
            </a:r>
          </a:p>
          <a:p>
            <a:r>
              <a:rPr lang="en-US" altLang="en-US" smtClean="0"/>
              <a:t>D. The station which has the weakest signal has priority on the frequency</a:t>
            </a:r>
          </a:p>
          <a:p>
            <a:pPr lvl="1"/>
            <a:r>
              <a:rPr lang="en-US" altLang="en-US" smtClean="0"/>
              <a:t> T2B08 HRLM (8-7)</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rPr>
              <a:t>What action should station operators take if they discover that they are both using the same frequency, causing interference?</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ext Placeholder 2"/>
          <p:cNvSpPr>
            <a:spLocks noGrp="1"/>
          </p:cNvSpPr>
          <p:nvPr>
            <p:ph type="body" idx="1"/>
          </p:nvPr>
        </p:nvSpPr>
        <p:spPr bwMode="auto">
          <a:xfrm>
            <a:off x="457200" y="2057400"/>
            <a:ext cx="8229600" cy="40687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smtClean="0"/>
              <a:t>A. Common courtesy should prevail, but no one has absolute right to an amateur frequency</a:t>
            </a:r>
          </a:p>
          <a:p>
            <a:r>
              <a:rPr lang="en-US" altLang="en-US" smtClean="0"/>
              <a:t>B. Whoever has the strongest signal has priority on the frequency</a:t>
            </a:r>
          </a:p>
          <a:p>
            <a:r>
              <a:rPr lang="en-US" altLang="en-US" smtClean="0"/>
              <a:t>C. Whoever has been on the frequency the longest has priority on the frequency</a:t>
            </a:r>
          </a:p>
          <a:p>
            <a:r>
              <a:rPr lang="en-US" altLang="en-US" smtClean="0"/>
              <a:t>D. The station which has the weakest signal has priority on the frequency</a:t>
            </a:r>
          </a:p>
          <a:p>
            <a:pPr lvl="1"/>
            <a:r>
              <a:rPr lang="en-US" altLang="en-US" smtClean="0"/>
              <a:t> T2B08 HRLM (8-7)</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rPr>
              <a:t>What action should station operators take if they discover that they are both using the same frequency, causing interference?</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4"/>
          <p:cNvSpPr>
            <a:spLocks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4400" dirty="0" smtClean="0"/>
              <a:t>Automatic </a:t>
            </a:r>
            <a:r>
              <a:rPr lang="en-US" altLang="en-US" sz="4400" dirty="0"/>
              <a:t>Control</a:t>
            </a:r>
          </a:p>
        </p:txBody>
      </p:sp>
      <p:sp>
        <p:nvSpPr>
          <p:cNvPr id="13314" name="Rectangle 5"/>
          <p:cNvSpPr>
            <a:spLocks noChangeArrowheads="1"/>
          </p:cNvSpPr>
          <p:nvPr/>
        </p:nvSpPr>
        <p:spPr bwMode="auto">
          <a:xfrm>
            <a:off x="685800" y="1828800"/>
            <a:ext cx="7772400" cy="426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lnSpc>
                <a:spcPct val="90000"/>
              </a:lnSpc>
              <a:spcBef>
                <a:spcPct val="20000"/>
              </a:spcBef>
              <a:buFontTx/>
              <a:buChar char="•"/>
            </a:pPr>
            <a:r>
              <a:rPr lang="en-US" altLang="en-US" sz="3200" dirty="0" smtClean="0"/>
              <a:t>Control operator is </a:t>
            </a:r>
            <a:r>
              <a:rPr lang="en-US" altLang="en-US" sz="3200" i="1" dirty="0" smtClean="0"/>
              <a:t>always</a:t>
            </a:r>
            <a:r>
              <a:rPr lang="en-US" altLang="en-US" sz="3200" dirty="0" smtClean="0"/>
              <a:t> required</a:t>
            </a:r>
          </a:p>
          <a:p>
            <a:pPr lvl="1" eaLnBrk="1" hangingPunct="1">
              <a:lnSpc>
                <a:spcPct val="90000"/>
              </a:lnSpc>
              <a:spcBef>
                <a:spcPct val="20000"/>
              </a:spcBef>
              <a:buFontTx/>
              <a:buChar char="•"/>
            </a:pPr>
            <a:r>
              <a:rPr lang="en-US" altLang="en-US" sz="2800" dirty="0" smtClean="0"/>
              <a:t>Responsible for proper operation</a:t>
            </a:r>
          </a:p>
          <a:p>
            <a:pPr eaLnBrk="1" hangingPunct="1">
              <a:lnSpc>
                <a:spcPct val="90000"/>
              </a:lnSpc>
              <a:spcBef>
                <a:spcPct val="20000"/>
              </a:spcBef>
              <a:buFontTx/>
              <a:buChar char="•"/>
            </a:pPr>
            <a:r>
              <a:rPr lang="en-US" altLang="en-US" sz="3200" dirty="0" smtClean="0"/>
              <a:t>Repeaters, auxiliary stations, space stations, </a:t>
            </a:r>
            <a:r>
              <a:rPr lang="en-US" altLang="en-US" sz="3200" dirty="0"/>
              <a:t>and beacons </a:t>
            </a:r>
            <a:r>
              <a:rPr lang="en-US" altLang="en-US" sz="3200" dirty="0" smtClean="0"/>
              <a:t>may operate under automatic control</a:t>
            </a:r>
          </a:p>
          <a:p>
            <a:pPr eaLnBrk="1" hangingPunct="1">
              <a:lnSpc>
                <a:spcPct val="90000"/>
              </a:lnSpc>
              <a:spcBef>
                <a:spcPct val="20000"/>
              </a:spcBef>
              <a:buFontTx/>
              <a:buChar char="•"/>
            </a:pPr>
            <a:r>
              <a:rPr lang="en-US" altLang="en-US" sz="3200" dirty="0" smtClean="0"/>
              <a:t>Repeater users are responsible for their transmissions through a repeater</a:t>
            </a:r>
            <a:endParaRPr lang="en-US" altLang="en-US" sz="3200" dirty="0"/>
          </a:p>
        </p:txBody>
      </p:sp>
      <p:sp>
        <p:nvSpPr>
          <p:cNvPr id="2" name="Footer Placeholder 1"/>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4"/>
          <p:cNvSpPr>
            <a:spLocks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4400"/>
              <a:t>Prohibited Transmissions</a:t>
            </a:r>
          </a:p>
        </p:txBody>
      </p:sp>
      <p:sp>
        <p:nvSpPr>
          <p:cNvPr id="15362" name="Rectangle 5"/>
          <p:cNvSpPr>
            <a:spLocks noChangeArrowheads="1"/>
          </p:cNvSpPr>
          <p:nvPr/>
        </p:nvSpPr>
        <p:spPr bwMode="auto">
          <a:xfrm>
            <a:off x="685800" y="1752600"/>
            <a:ext cx="7772400" cy="434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457200" indent="-457200" eaLnBrk="1" hangingPunct="1">
              <a:lnSpc>
                <a:spcPct val="90000"/>
              </a:lnSpc>
              <a:spcBef>
                <a:spcPct val="20000"/>
              </a:spcBef>
              <a:buFont typeface="Arial" panose="020B0604020202020204" pitchFamily="34" charset="0"/>
              <a:buChar char="•"/>
            </a:pPr>
            <a:r>
              <a:rPr lang="en-US" altLang="en-US" sz="2800" dirty="0"/>
              <a:t>Unidentified </a:t>
            </a:r>
            <a:r>
              <a:rPr lang="en-US" altLang="en-US" sz="2800" dirty="0" smtClean="0"/>
              <a:t>transmissions</a:t>
            </a:r>
            <a:endParaRPr lang="en-US" altLang="en-US" sz="2800" dirty="0"/>
          </a:p>
          <a:p>
            <a:pPr marL="800100" lvl="1" indent="-342900" eaLnBrk="1" hangingPunct="1">
              <a:lnSpc>
                <a:spcPct val="90000"/>
              </a:lnSpc>
              <a:spcBef>
                <a:spcPct val="20000"/>
              </a:spcBef>
              <a:buFont typeface="Arial" panose="020B0604020202020204" pitchFamily="34" charset="0"/>
              <a:buChar char="•"/>
            </a:pPr>
            <a:r>
              <a:rPr lang="en-US" altLang="en-US" dirty="0"/>
              <a:t>N</a:t>
            </a:r>
            <a:r>
              <a:rPr lang="en-US" altLang="en-US" dirty="0" smtClean="0"/>
              <a:t>ot </a:t>
            </a:r>
            <a:r>
              <a:rPr lang="en-US" altLang="en-US" dirty="0"/>
              <a:t>giving your call </a:t>
            </a:r>
            <a:r>
              <a:rPr lang="en-US" altLang="en-US" dirty="0" smtClean="0"/>
              <a:t>sign</a:t>
            </a:r>
            <a:endParaRPr lang="en-US" altLang="en-US" dirty="0"/>
          </a:p>
          <a:p>
            <a:pPr marL="457200" indent="-457200" eaLnBrk="1" hangingPunct="1">
              <a:lnSpc>
                <a:spcPct val="90000"/>
              </a:lnSpc>
              <a:spcBef>
                <a:spcPct val="20000"/>
              </a:spcBef>
              <a:buFont typeface="Arial" panose="020B0604020202020204" pitchFamily="34" charset="0"/>
              <a:buChar char="•"/>
            </a:pPr>
            <a:r>
              <a:rPr lang="en-US" altLang="en-US" sz="2800" dirty="0"/>
              <a:t>False or deceptive </a:t>
            </a:r>
            <a:r>
              <a:rPr lang="en-US" altLang="en-US" sz="2800" dirty="0" smtClean="0"/>
              <a:t>signals</a:t>
            </a:r>
            <a:endParaRPr lang="en-US" altLang="en-US" sz="2800" dirty="0"/>
          </a:p>
          <a:p>
            <a:pPr marL="800100" lvl="1" indent="-342900" eaLnBrk="1" hangingPunct="1">
              <a:lnSpc>
                <a:spcPct val="90000"/>
              </a:lnSpc>
              <a:spcBef>
                <a:spcPct val="20000"/>
              </a:spcBef>
              <a:buFont typeface="Arial" panose="020B0604020202020204" pitchFamily="34" charset="0"/>
              <a:buChar char="•"/>
            </a:pPr>
            <a:r>
              <a:rPr lang="en-US" altLang="en-US" dirty="0"/>
              <a:t>U</a:t>
            </a:r>
            <a:r>
              <a:rPr lang="en-US" altLang="en-US" dirty="0" smtClean="0"/>
              <a:t>sing </a:t>
            </a:r>
            <a:r>
              <a:rPr lang="en-US" altLang="en-US" dirty="0"/>
              <a:t>someone else</a:t>
            </a:r>
            <a:r>
              <a:rPr lang="en-US" altLang="ja-JP" dirty="0"/>
              <a:t>’s call sign</a:t>
            </a:r>
          </a:p>
          <a:p>
            <a:pPr marL="457200" indent="-457200" eaLnBrk="1" hangingPunct="1">
              <a:lnSpc>
                <a:spcPct val="90000"/>
              </a:lnSpc>
              <a:spcBef>
                <a:spcPct val="20000"/>
              </a:spcBef>
              <a:buFont typeface="Arial" panose="020B0604020202020204" pitchFamily="34" charset="0"/>
              <a:buChar char="•"/>
            </a:pPr>
            <a:r>
              <a:rPr lang="en-US" altLang="en-US" sz="2800" dirty="0"/>
              <a:t>False distress or emergency </a:t>
            </a:r>
            <a:r>
              <a:rPr lang="en-US" altLang="en-US" sz="2800" dirty="0" smtClean="0"/>
              <a:t>signals</a:t>
            </a:r>
            <a:endParaRPr lang="en-US" altLang="en-US" sz="2800" dirty="0"/>
          </a:p>
          <a:p>
            <a:pPr marL="800100" lvl="1" indent="-342900" eaLnBrk="1" hangingPunct="1">
              <a:lnSpc>
                <a:spcPct val="90000"/>
              </a:lnSpc>
              <a:spcBef>
                <a:spcPct val="20000"/>
              </a:spcBef>
              <a:buFont typeface="Arial" panose="020B0604020202020204" pitchFamily="34" charset="0"/>
              <a:buChar char="•"/>
            </a:pPr>
            <a:r>
              <a:rPr lang="en-US" altLang="en-US" dirty="0"/>
              <a:t>F</a:t>
            </a:r>
            <a:r>
              <a:rPr lang="en-US" altLang="en-US" dirty="0" smtClean="0"/>
              <a:t>ake </a:t>
            </a:r>
            <a:r>
              <a:rPr lang="en-US" altLang="en-US" dirty="0"/>
              <a:t>calls for help</a:t>
            </a:r>
          </a:p>
          <a:p>
            <a:pPr marL="457200" indent="-457200" eaLnBrk="1" hangingPunct="1">
              <a:lnSpc>
                <a:spcPct val="90000"/>
              </a:lnSpc>
              <a:spcBef>
                <a:spcPct val="20000"/>
              </a:spcBef>
              <a:buFont typeface="Arial" panose="020B0604020202020204" pitchFamily="34" charset="0"/>
              <a:buChar char="•"/>
            </a:pPr>
            <a:r>
              <a:rPr lang="en-US" altLang="en-US" sz="2800" dirty="0"/>
              <a:t>Obscene or indecent </a:t>
            </a:r>
            <a:r>
              <a:rPr lang="en-US" altLang="en-US" sz="2800" dirty="0" smtClean="0"/>
              <a:t>speech</a:t>
            </a:r>
            <a:endParaRPr lang="en-US" altLang="en-US" sz="2800" dirty="0"/>
          </a:p>
          <a:p>
            <a:pPr marL="800100" lvl="1" indent="-342900" eaLnBrk="1" hangingPunct="1">
              <a:lnSpc>
                <a:spcPct val="90000"/>
              </a:lnSpc>
              <a:spcBef>
                <a:spcPct val="20000"/>
              </a:spcBef>
              <a:buFont typeface="Arial" panose="020B0604020202020204" pitchFamily="34" charset="0"/>
              <a:buChar char="•"/>
            </a:pPr>
            <a:r>
              <a:rPr lang="en-US" altLang="en-US" dirty="0"/>
              <a:t>U</a:t>
            </a:r>
            <a:r>
              <a:rPr lang="en-US" altLang="en-US" dirty="0" smtClean="0"/>
              <a:t>p </a:t>
            </a:r>
            <a:r>
              <a:rPr lang="en-US" altLang="en-US" dirty="0"/>
              <a:t>to </a:t>
            </a:r>
            <a:r>
              <a:rPr lang="en-US" altLang="en-US" dirty="0" smtClean="0"/>
              <a:t>interpretation, avoid controversial subjects</a:t>
            </a:r>
            <a:endParaRPr lang="en-US" altLang="en-US" dirty="0"/>
          </a:p>
          <a:p>
            <a:pPr marL="457200" indent="-457200" eaLnBrk="1" hangingPunct="1">
              <a:lnSpc>
                <a:spcPct val="90000"/>
              </a:lnSpc>
              <a:spcBef>
                <a:spcPct val="20000"/>
              </a:spcBef>
              <a:buFont typeface="Arial" panose="020B0604020202020204" pitchFamily="34" charset="0"/>
              <a:buChar char="•"/>
            </a:pPr>
            <a:r>
              <a:rPr lang="en-US" altLang="en-US" sz="2800" dirty="0" smtClean="0"/>
              <a:t>Music</a:t>
            </a:r>
            <a:endParaRPr lang="en-US" altLang="en-US" sz="2800" dirty="0"/>
          </a:p>
        </p:txBody>
      </p:sp>
      <p:sp>
        <p:nvSpPr>
          <p:cNvPr id="2" name="Footer Placeholder 1"/>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4"/>
          <p:cNvSpPr>
            <a:spLocks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4400" dirty="0"/>
              <a:t>No </a:t>
            </a:r>
            <a:r>
              <a:rPr lang="en-US" altLang="en-US" sz="4400" dirty="0" smtClean="0"/>
              <a:t>Commercial </a:t>
            </a:r>
            <a:r>
              <a:rPr lang="en-US" altLang="en-US" sz="4400" dirty="0"/>
              <a:t>Communications</a:t>
            </a:r>
          </a:p>
        </p:txBody>
      </p:sp>
      <p:sp>
        <p:nvSpPr>
          <p:cNvPr id="17410" name="Rectangle 5"/>
          <p:cNvSpPr>
            <a:spLocks noChangeArrowheads="1"/>
          </p:cNvSpPr>
          <p:nvPr/>
        </p:nvSpPr>
        <p:spPr bwMode="auto">
          <a:xfrm>
            <a:off x="685800" y="1600200"/>
            <a:ext cx="7772400" cy="42949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20000"/>
              </a:spcBef>
              <a:buFontTx/>
              <a:buChar char="•"/>
            </a:pPr>
            <a:r>
              <a:rPr lang="en-US" altLang="en-US" sz="3200" dirty="0" smtClean="0"/>
              <a:t>Advertising </a:t>
            </a:r>
            <a:r>
              <a:rPr lang="en-US" altLang="en-US" sz="3200" dirty="0"/>
              <a:t>ham radio gear is okay as long as it</a:t>
            </a:r>
            <a:r>
              <a:rPr lang="en-US" altLang="ja-JP" sz="3200" dirty="0"/>
              <a:t>’s not your regular </a:t>
            </a:r>
            <a:r>
              <a:rPr lang="en-US" altLang="ja-JP" sz="3200" dirty="0" smtClean="0"/>
              <a:t>business. (Don’t advertise non-ham gear.)</a:t>
            </a:r>
          </a:p>
          <a:p>
            <a:pPr eaLnBrk="1" hangingPunct="1">
              <a:spcBef>
                <a:spcPct val="20000"/>
              </a:spcBef>
              <a:buFontTx/>
              <a:buChar char="•"/>
            </a:pPr>
            <a:r>
              <a:rPr lang="en-US" altLang="ja-JP" sz="3200" dirty="0" smtClean="0"/>
              <a:t>You may not use ham radio on behalf of your employer.</a:t>
            </a:r>
            <a:endParaRPr lang="en-US" altLang="ja-JP" sz="3200" dirty="0"/>
          </a:p>
          <a:p>
            <a:pPr eaLnBrk="1" hangingPunct="1">
              <a:spcBef>
                <a:spcPct val="20000"/>
              </a:spcBef>
              <a:buFontTx/>
              <a:buChar char="•"/>
            </a:pPr>
            <a:r>
              <a:rPr lang="en-US" altLang="en-US" sz="3200" dirty="0"/>
              <a:t>Exception: teachers may use ham radio in their </a:t>
            </a:r>
            <a:r>
              <a:rPr lang="en-US" altLang="en-US" sz="3200" dirty="0" smtClean="0"/>
              <a:t>classrooms, clubs may employ an </a:t>
            </a:r>
            <a:r>
              <a:rPr lang="en-US" altLang="en-US" sz="3200" dirty="0" smtClean="0"/>
              <a:t>operator but only </a:t>
            </a:r>
            <a:r>
              <a:rPr lang="en-US" altLang="en-US" sz="3200" dirty="0" smtClean="0"/>
              <a:t>with restrictions on hours.</a:t>
            </a:r>
            <a:endParaRPr lang="en-US" altLang="en-US" sz="3200" dirty="0"/>
          </a:p>
        </p:txBody>
      </p:sp>
      <p:sp>
        <p:nvSpPr>
          <p:cNvPr id="2" name="Footer Placeholder 1"/>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4"/>
          <p:cNvSpPr>
            <a:spLocks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altLang="en-US" sz="4400"/>
              <a:t>No Encrypted Transmissions</a:t>
            </a:r>
          </a:p>
        </p:txBody>
      </p:sp>
      <p:sp>
        <p:nvSpPr>
          <p:cNvPr id="19458" name="Rectangle 5"/>
          <p:cNvSpPr>
            <a:spLocks noChangeArrowheads="1"/>
          </p:cNvSpPr>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spcBef>
                <a:spcPct val="20000"/>
              </a:spcBef>
              <a:buFontTx/>
              <a:buChar char="•"/>
            </a:pPr>
            <a:r>
              <a:rPr lang="en-US" altLang="en-US" sz="3200" dirty="0"/>
              <a:t>Encryption </a:t>
            </a:r>
            <a:r>
              <a:rPr lang="en-US" altLang="en-US" sz="3200" dirty="0" smtClean="0"/>
              <a:t>means deliberately </a:t>
            </a:r>
            <a:r>
              <a:rPr lang="en-US" altLang="en-US" sz="3200" dirty="0" smtClean="0"/>
              <a:t>encoding </a:t>
            </a:r>
            <a:r>
              <a:rPr lang="en-US" altLang="en-US" sz="3200" dirty="0"/>
              <a:t>information for transmission </a:t>
            </a:r>
            <a:r>
              <a:rPr lang="en-US" altLang="en-US" sz="3200" dirty="0" smtClean="0"/>
              <a:t>in order to hide or obscure the message.</a:t>
            </a:r>
            <a:endParaRPr lang="en-US" altLang="en-US" sz="3200" dirty="0"/>
          </a:p>
          <a:p>
            <a:pPr eaLnBrk="1" hangingPunct="1">
              <a:spcBef>
                <a:spcPct val="20000"/>
              </a:spcBef>
              <a:buFontTx/>
              <a:buChar char="•"/>
            </a:pPr>
            <a:r>
              <a:rPr lang="en-US" altLang="en-US" sz="3200" dirty="0" smtClean="0"/>
              <a:t>Encryption is only allowed for:</a:t>
            </a:r>
          </a:p>
          <a:p>
            <a:pPr lvl="1" eaLnBrk="1" hangingPunct="1">
              <a:spcBef>
                <a:spcPct val="20000"/>
              </a:spcBef>
              <a:buFontTx/>
              <a:buChar char="•"/>
            </a:pPr>
            <a:r>
              <a:rPr lang="en-US" altLang="en-US" sz="2800" dirty="0" smtClean="0"/>
              <a:t>Radio control</a:t>
            </a:r>
          </a:p>
          <a:p>
            <a:pPr lvl="1" eaLnBrk="1" hangingPunct="1">
              <a:spcBef>
                <a:spcPct val="20000"/>
              </a:spcBef>
              <a:buFontTx/>
              <a:buChar char="•"/>
            </a:pPr>
            <a:r>
              <a:rPr lang="en-US" altLang="en-US" sz="2800" dirty="0" smtClean="0"/>
              <a:t>Space station control</a:t>
            </a:r>
            <a:endParaRPr lang="en-US" altLang="en-US" sz="2800" dirty="0"/>
          </a:p>
        </p:txBody>
      </p:sp>
      <p:sp>
        <p:nvSpPr>
          <p:cNvPr id="2" name="Footer Placeholder 1"/>
          <p:cNvSpPr>
            <a:spLocks noGrp="1"/>
          </p:cNvSpPr>
          <p:nvPr>
            <p:ph type="ftr" sz="quarter" idx="10"/>
          </p:nvPr>
        </p:nvSpPr>
        <p:spPr/>
        <p:txBody>
          <a:bodyPr/>
          <a:lstStyle/>
          <a:p>
            <a:r>
              <a:rPr lang="en-US" dirty="0" smtClean="0"/>
              <a:t>2014 Technician License Course</a:t>
            </a:r>
            <a:endParaRPr lang="en-US" dirty="0"/>
          </a:p>
        </p:txBody>
      </p:sp>
    </p:spTree>
  </p:cSld>
  <p:clrMapOvr>
    <a:masterClrMapping/>
  </p:clrMapOvr>
</p:sld>
</file>

<file path=ppt/theme/theme1.xml><?xml version="1.0" encoding="utf-8"?>
<a:theme xmlns:a="http://schemas.openxmlformats.org/drawingml/2006/main" name="HORIZ NO SCREENED DIAMOND">
  <a:themeElements>
    <a:clrScheme name="HORIZ NO SCREENED DIAMON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HORIZ NO SCREENED DIAMOND">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ORIZ NO SCREENED DIAMON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HORIZ NO SCREENED DIAMON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HORIZ NO SCREENED DIAMON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ORIZ NO SCREENED DIAMON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HORIZ NO SCREENED DIAMON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HORIZ NO SCREENED DIAMON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HORIZ NO SCREENED DIAMON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laced JPEG Blend HORIZ GRAY">
  <a:themeElements>
    <a:clrScheme name="Placed JPEG Blend HORIZ GRAY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laced JPEG Blend HORIZ GRAY">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laced JPEG Blend HORIZ GRAY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laced JPEG Blend HORIZ GRAY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laced JPEG Blend HORIZ GRAY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laced JPEG Blend HORIZ GRAY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laced JPEG Blend HORIZ GRA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laced JPEG Blend HORIZ GRA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laced JPEG Blend HORIZ GRA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 NO SCREENED DIAMOND</Template>
  <TotalTime>1380</TotalTime>
  <Words>3900</Words>
  <Application>Microsoft Office PowerPoint</Application>
  <PresentationFormat>On-screen Show (4:3)</PresentationFormat>
  <Paragraphs>387</Paragraphs>
  <Slides>52</Slides>
  <Notes>12</Notes>
  <HiddenSlides>0</HiddenSlides>
  <MMClips>0</MMClips>
  <ScaleCrop>false</ScaleCrop>
  <HeadingPairs>
    <vt:vector size="4" baseType="variant">
      <vt:variant>
        <vt:lpstr>Theme</vt:lpstr>
      </vt:variant>
      <vt:variant>
        <vt:i4>2</vt:i4>
      </vt:variant>
      <vt:variant>
        <vt:lpstr>Slide Titles</vt:lpstr>
      </vt:variant>
      <vt:variant>
        <vt:i4>52</vt:i4>
      </vt:variant>
    </vt:vector>
  </HeadingPairs>
  <TitlesOfParts>
    <vt:vector size="54" baseType="lpstr">
      <vt:lpstr>HORIZ NO SCREENED DIAMOND</vt:lpstr>
      <vt:lpstr>Placed JPEG Blend HORIZ GRAY</vt:lpstr>
      <vt:lpstr>Technician License Course Chapter 8   </vt:lpstr>
      <vt:lpstr>Slide 2</vt:lpstr>
      <vt:lpstr>Slide 3</vt:lpstr>
      <vt:lpstr>Slide 4</vt:lpstr>
      <vt:lpstr>Slide 5</vt:lpstr>
      <vt:lpstr>Slide 6</vt:lpstr>
      <vt:lpstr>Slide 7</vt:lpstr>
      <vt:lpstr>Slide 8</vt:lpstr>
      <vt:lpstr>Slide 9</vt:lpstr>
      <vt:lpstr>Slide 10</vt:lpstr>
      <vt:lpstr>Slide 11</vt:lpstr>
      <vt:lpstr>Slide 12</vt:lpstr>
      <vt:lpstr>Which of the following meets the FCC definition of harmful interference?</vt:lpstr>
      <vt:lpstr>Which of the following meets the FCC definition of harmful interference?</vt:lpstr>
      <vt:lpstr>Which of the following services are protected from interference by amateur signals under all circumstances?</vt:lpstr>
      <vt:lpstr>Which of the following services are protected from interference by amateur signals under all circumstances?</vt:lpstr>
      <vt:lpstr>When is willful interference to other amateur radio stations permitted?</vt:lpstr>
      <vt:lpstr>When is willful interference to other amateur radio stations permitted?</vt:lpstr>
      <vt:lpstr>On which of the following occasions may an FCC-licensed amateur station exchange messages with a U.S. military station?</vt:lpstr>
      <vt:lpstr>On which of the following occasions may an FCC-licensed amateur station exchange messages with a U.S. military station?</vt:lpstr>
      <vt:lpstr>When is the transmission of codes or ciphers that hide the meaning of a message allowed by an amateur station?</vt:lpstr>
      <vt:lpstr>When is the transmission of codes or ciphers that hide the meaning of a message allowed by an amateur station?</vt:lpstr>
      <vt:lpstr>What is the only time an amateur station is authorized to transmit music?</vt:lpstr>
      <vt:lpstr>What is the only time an amateur station is authorized to transmit music?</vt:lpstr>
      <vt:lpstr>When may amateur radio operators use their stations to notify other amateurs of the availability of equipment for sale or trade?</vt:lpstr>
      <vt:lpstr>When may amateur radio operators use their stations to notify other amateurs of the availability of equipment for sale or trade?</vt:lpstr>
      <vt:lpstr>What, if any, are the restrictions concerning transmission of language that may be considered indecent or obscene?</vt:lpstr>
      <vt:lpstr>What, if any, are the restrictions concerning transmission of language that may be considered indecent or obscene?</vt:lpstr>
      <vt:lpstr>What types of amateur stations can automatically retransmit the signals of other amateur stations?</vt:lpstr>
      <vt:lpstr>What types of amateur stations can automatically retransmit the signals of other amateur stations?</vt:lpstr>
      <vt:lpstr>In which of the following circumstances may the control operator of an amateur station receive compensation for operating the station? </vt:lpstr>
      <vt:lpstr>In which of the following circumstances may the control operator of an amateur station receive compensation for operating the station? </vt:lpstr>
      <vt:lpstr>Under which of the following circumstances are amateur stations authorized to transmit signals related to broadcasting, program production, or news gathering, assuming no other means is available?</vt:lpstr>
      <vt:lpstr>Under which of the following circumstances are amateur stations authorized to transmit signals related to broadcasting, program production, or news gathering, assuming no other means is available?</vt:lpstr>
      <vt:lpstr>What is the meaning of the term "broadcasting" in the FCC rules for the amateur services?</vt:lpstr>
      <vt:lpstr>What is the meaning of the term "broadcasting" in the FCC rules for the amateur services?</vt:lpstr>
      <vt:lpstr>Under which of the following circumstances may an amateur radio operator broadcast?</vt:lpstr>
      <vt:lpstr>Under which of the following circumstances may an amateur radio operator broadcast?</vt:lpstr>
      <vt:lpstr>Under what type of control do APRS network digipeaters operate?</vt:lpstr>
      <vt:lpstr>Under what type of control do APRS network digipeaters operate?</vt:lpstr>
      <vt:lpstr>Which of the following is an example of automatic control?</vt:lpstr>
      <vt:lpstr>Which of the following is an example of automatic control?</vt:lpstr>
      <vt:lpstr>What type of control is being used when the control operator is at the control point?</vt:lpstr>
      <vt:lpstr>What type of control is being used when the control operator is at the control point?</vt:lpstr>
      <vt:lpstr>Which of the following is an example of remote control as defined in Part 97?</vt:lpstr>
      <vt:lpstr>Which of the following is an example of remote control as defined in Part 97?</vt:lpstr>
      <vt:lpstr>Who is accountable should a repeater inadvertently retransmit communications that violate the FCC rules?</vt:lpstr>
      <vt:lpstr>Who is accountable should a repeater inadvertently retransmit communications that violate the FCC rules?</vt:lpstr>
      <vt:lpstr>What could cause your FM signal to interfere with stations on nearby frequencies?</vt:lpstr>
      <vt:lpstr>What could cause your FM signal to interfere with stations on nearby frequencies?</vt:lpstr>
      <vt:lpstr>What action should station operators take if they discover that they are both using the same frequency, causing interference?</vt:lpstr>
      <vt:lpstr>What action should station operators take if they discover that they are both using the same frequency, causing interference?</vt:lpstr>
    </vt:vector>
  </TitlesOfParts>
  <Company>ARRL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DSZLACHETKA</dc:creator>
  <cp:lastModifiedBy>Ward Silver</cp:lastModifiedBy>
  <cp:revision>94</cp:revision>
  <dcterms:created xsi:type="dcterms:W3CDTF">2005-07-28T14:19:34Z</dcterms:created>
  <dcterms:modified xsi:type="dcterms:W3CDTF">2014-05-28T02:46:06Z</dcterms:modified>
</cp:coreProperties>
</file>