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74"/>
  </p:notesMasterIdLst>
  <p:handoutMasterIdLst>
    <p:handoutMasterId r:id="rId75"/>
  </p:handoutMasterIdLst>
  <p:sldIdLst>
    <p:sldId id="256" r:id="rId3"/>
    <p:sldId id="332" r:id="rId4"/>
    <p:sldId id="314" r:id="rId5"/>
    <p:sldId id="330" r:id="rId6"/>
    <p:sldId id="315" r:id="rId7"/>
    <p:sldId id="316" r:id="rId8"/>
    <p:sldId id="331" r:id="rId9"/>
    <p:sldId id="257" r:id="rId10"/>
    <p:sldId id="258" r:id="rId11"/>
    <p:sldId id="334" r:id="rId12"/>
    <p:sldId id="259" r:id="rId13"/>
    <p:sldId id="260" r:id="rId14"/>
    <p:sldId id="261" r:id="rId15"/>
    <p:sldId id="265" r:id="rId16"/>
    <p:sldId id="266" r:id="rId17"/>
    <p:sldId id="267" r:id="rId18"/>
    <p:sldId id="312" r:id="rId19"/>
    <p:sldId id="317" r:id="rId20"/>
    <p:sldId id="318" r:id="rId21"/>
    <p:sldId id="319" r:id="rId22"/>
    <p:sldId id="320" r:id="rId23"/>
    <p:sldId id="321" r:id="rId24"/>
    <p:sldId id="322" r:id="rId25"/>
    <p:sldId id="323" r:id="rId26"/>
    <p:sldId id="324" r:id="rId27"/>
    <p:sldId id="325" r:id="rId28"/>
    <p:sldId id="326"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27" r:id="rId66"/>
    <p:sldId id="328" r:id="rId67"/>
    <p:sldId id="306" r:id="rId68"/>
    <p:sldId id="307" r:id="rId69"/>
    <p:sldId id="308" r:id="rId70"/>
    <p:sldId id="309" r:id="rId71"/>
    <p:sldId id="310" r:id="rId72"/>
    <p:sldId id="311" r:id="rId73"/>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503" autoAdjust="0"/>
    <p:restoredTop sz="67840" autoAdjust="0"/>
  </p:normalViewPr>
  <p:slideViewPr>
    <p:cSldViewPr>
      <p:cViewPr varScale="1">
        <p:scale>
          <a:sx n="69" d="100"/>
          <a:sy n="69" d="100"/>
        </p:scale>
        <p:origin x="-8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0"/>
    </p:cViewPr>
  </p:sorterViewPr>
  <p:notesViewPr>
    <p:cSldViewPr>
      <p:cViewPr varScale="1">
        <p:scale>
          <a:sx n="56" d="100"/>
          <a:sy n="56" d="100"/>
        </p:scale>
        <p:origin x="-90" y="-45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2C1D71-3A9A-42C8-858F-E3BD2B9580E2}" type="slidenum">
              <a:rPr lang="en-US" altLang="en-US"/>
              <a:pPr/>
              <a:t>‹#›</a:t>
            </a:fld>
            <a:endParaRPr lang="en-US" altLang="en-US"/>
          </a:p>
        </p:txBody>
      </p:sp>
    </p:spTree>
    <p:extLst>
      <p:ext uri="{BB962C8B-B14F-4D97-AF65-F5344CB8AC3E}">
        <p14:creationId xmlns="" xmlns:p14="http://schemas.microsoft.com/office/powerpoint/2010/main" val="17329623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14336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14336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D682E80-B711-495B-BBFE-41A5190B167F}" type="slidenum">
              <a:rPr lang="en-US" altLang="en-US"/>
              <a:pPr/>
              <a:t>‹#›</a:t>
            </a:fld>
            <a:endParaRPr lang="en-US" altLang="en-US"/>
          </a:p>
        </p:txBody>
      </p:sp>
    </p:spTree>
    <p:extLst>
      <p:ext uri="{BB962C8B-B14F-4D97-AF65-F5344CB8AC3E}">
        <p14:creationId xmlns="" xmlns:p14="http://schemas.microsoft.com/office/powerpoint/2010/main" val="22475937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61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0737F4E-6623-4D7B-B6D3-75F7E08790C2}"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500C6ED-728B-4A2C-A1FB-8F295ED40603}" type="slidenum">
              <a:rPr lang="en-US" altLang="en-US" sz="1200"/>
              <a:pPr eaLnBrk="1" hangingPunct="1"/>
              <a:t>10</a:t>
            </a:fld>
            <a:endParaRPr lang="en-US" alt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Note that types of control</a:t>
            </a:r>
            <a:r>
              <a:rPr lang="en-US" altLang="en-US" baseline="0" dirty="0" smtClean="0">
                <a:latin typeface="Times New Roman" pitchFamily="18" charset="0"/>
              </a:rPr>
              <a:t> are covered in the next module.</a:t>
            </a:r>
            <a:endParaRPr lang="en-US"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561D1D2-96F9-4B7D-9270-63EE52D177B9}" type="slidenum">
              <a:rPr lang="en-US" altLang="en-US" sz="1200"/>
              <a:pPr eaLnBrk="1" hangingPunct="1"/>
              <a:t>11</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Create different scenarios to</a:t>
            </a:r>
            <a:r>
              <a:rPr lang="en-US" altLang="en-US" baseline="0" dirty="0" smtClean="0">
                <a:latin typeface="Times New Roman" pitchFamily="18" charset="0"/>
              </a:rPr>
              <a:t> illustrate how this works:</a:t>
            </a:r>
          </a:p>
          <a:p>
            <a:pPr marL="171450" indent="-171450" eaLnBrk="1" hangingPunct="1">
              <a:buFontTx/>
              <a:buChar char="-"/>
            </a:pPr>
            <a:r>
              <a:rPr lang="en-US" altLang="en-US" dirty="0" smtClean="0">
                <a:latin typeface="Times New Roman" pitchFamily="18" charset="0"/>
              </a:rPr>
              <a:t>A young ham allowing his or her un-licensed parent to use an HT</a:t>
            </a:r>
          </a:p>
          <a:p>
            <a:pPr marL="171450" indent="-171450" eaLnBrk="1" hangingPunct="1">
              <a:buFontTx/>
              <a:buChar char="-"/>
            </a:pPr>
            <a:r>
              <a:rPr lang="en-US" altLang="en-US" dirty="0" smtClean="0">
                <a:latin typeface="Times New Roman" pitchFamily="18" charset="0"/>
              </a:rPr>
              <a:t>A licensed teacher</a:t>
            </a:r>
            <a:r>
              <a:rPr lang="en-US" altLang="en-US" baseline="0" dirty="0" smtClean="0">
                <a:latin typeface="Times New Roman" pitchFamily="18" charset="0"/>
              </a:rPr>
              <a:t> </a:t>
            </a:r>
            <a:r>
              <a:rPr lang="en-US" altLang="en-US" dirty="0" smtClean="0">
                <a:latin typeface="Times New Roman" pitchFamily="18" charset="0"/>
              </a:rPr>
              <a:t>allowing the students to talk on a radio.</a:t>
            </a:r>
          </a:p>
          <a:p>
            <a:pPr marL="171450" indent="-171450" eaLnBrk="1" hangingPunct="1">
              <a:buFontTx/>
              <a:buChar char="-"/>
            </a:pPr>
            <a:r>
              <a:rPr lang="en-US" altLang="en-US" dirty="0" smtClean="0">
                <a:latin typeface="Times New Roman" pitchFamily="18" charset="0"/>
              </a:rPr>
              <a:t>Unlicensed emergency responders </a:t>
            </a:r>
            <a:r>
              <a:rPr lang="en-US" altLang="en-US" baseline="0" dirty="0" smtClean="0">
                <a:latin typeface="Times New Roman" pitchFamily="18" charset="0"/>
              </a:rPr>
              <a:t>using an ARES member’s radio </a:t>
            </a:r>
            <a:r>
              <a:rPr lang="en-US" altLang="en-US" dirty="0" smtClean="0">
                <a:latin typeface="Times New Roman" pitchFamily="18" charset="0"/>
              </a:rPr>
              <a:t>to communicate during an emergency.</a:t>
            </a:r>
          </a:p>
          <a:p>
            <a:pPr marL="171450" indent="-171450" eaLnBrk="1" hangingPunct="1">
              <a:buFontTx/>
              <a:buChar char="-"/>
            </a:pPr>
            <a:r>
              <a:rPr lang="en-US" altLang="en-US" dirty="0" smtClean="0">
                <a:latin typeface="Times New Roman" pitchFamily="18" charset="0"/>
              </a:rPr>
              <a:t>Demonstrating</a:t>
            </a:r>
            <a:r>
              <a:rPr lang="en-US" altLang="en-US" baseline="0" dirty="0" smtClean="0">
                <a:latin typeface="Times New Roman" pitchFamily="18" charset="0"/>
              </a:rPr>
              <a:t> ham radio to an unlicensed guest and allowing them to talk on the air</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9A6DC20-BC04-4B46-9928-9D87B2F0728A}" type="slidenum">
              <a:rPr lang="en-US" altLang="en-US" sz="1200"/>
              <a:pPr eaLnBrk="1" hangingPunct="1"/>
              <a:t>12</a:t>
            </a:fld>
            <a:endParaRPr lang="en-US" alt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You are only required to transmit</a:t>
            </a:r>
            <a:r>
              <a:rPr lang="en-US" altLang="en-US" baseline="0" dirty="0" smtClean="0">
                <a:latin typeface="Times New Roman" pitchFamily="18" charset="0"/>
              </a:rPr>
              <a:t> </a:t>
            </a:r>
            <a:r>
              <a:rPr lang="en-US" altLang="en-US" dirty="0" smtClean="0">
                <a:latin typeface="Times New Roman" pitchFamily="18" charset="0"/>
              </a:rPr>
              <a:t>your call sign at </a:t>
            </a:r>
            <a:r>
              <a:rPr lang="en-US" altLang="en-US" dirty="0" smtClean="0">
                <a:latin typeface="Times New Roman" pitchFamily="18" charset="0"/>
              </a:rPr>
              <a:t>10-minute </a:t>
            </a:r>
            <a:r>
              <a:rPr lang="en-US" altLang="en-US" dirty="0" smtClean="0">
                <a:latin typeface="Times New Roman" pitchFamily="18" charset="0"/>
              </a:rPr>
              <a:t>intervals and at the end of communication with the other station or stations.  The communication can consist of a sequence</a:t>
            </a:r>
            <a:r>
              <a:rPr lang="en-US" altLang="en-US" baseline="0" dirty="0" smtClean="0">
                <a:latin typeface="Times New Roman" pitchFamily="18" charset="0"/>
              </a:rPr>
              <a:t> of transmissions so the call sign does not have to be given at the end of each transmission.</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Give some examples of proper identification.  Also mention that regardless of the language being used for the contact, the station identification must be made in English.  It is good practice to say both call signs so that others know who is on the air…maybe they will want to join in the conversation.</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Review</a:t>
            </a:r>
            <a:r>
              <a:rPr lang="en-US" altLang="en-US" baseline="0" dirty="0" smtClean="0">
                <a:latin typeface="Times New Roman" pitchFamily="18" charset="0"/>
              </a:rPr>
              <a:t> “tactical calls” (more accurately, tactical identifiers) </a:t>
            </a:r>
            <a:r>
              <a:rPr lang="en-US" altLang="en-US" dirty="0" smtClean="0">
                <a:latin typeface="Times New Roman" pitchFamily="18" charset="0"/>
              </a:rPr>
              <a:t>and how they might be used. Also stress that the </a:t>
            </a:r>
            <a:r>
              <a:rPr lang="en-US" altLang="en-US" dirty="0" smtClean="0">
                <a:latin typeface="Times New Roman" pitchFamily="18" charset="0"/>
              </a:rPr>
              <a:t>10-minute </a:t>
            </a:r>
            <a:r>
              <a:rPr lang="en-US" altLang="en-US" dirty="0" smtClean="0">
                <a:latin typeface="Times New Roman" pitchFamily="18" charset="0"/>
              </a:rPr>
              <a:t>ID rule still applies with regard to the operator’s assigned</a:t>
            </a:r>
            <a:r>
              <a:rPr lang="en-US" altLang="en-US" baseline="0" dirty="0" smtClean="0">
                <a:latin typeface="Times New Roman" pitchFamily="18" charset="0"/>
              </a:rPr>
              <a:t> call</a:t>
            </a:r>
            <a:r>
              <a:rPr lang="en-US" altLang="en-US" dirty="0" smtClean="0">
                <a:latin typeface="Times New Roman" pitchFamily="18" charset="0"/>
              </a:rPr>
              <a:t> and give an example of how to properly use tactical and personal call signs to satisfy this requirement.</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Finally review how a guest operator who has a higher class license than the owner of the station</a:t>
            </a:r>
            <a:r>
              <a:rPr lang="en-US" altLang="en-US" baseline="0" dirty="0" smtClean="0">
                <a:latin typeface="Times New Roman" pitchFamily="18" charset="0"/>
              </a:rPr>
              <a:t> must identify</a:t>
            </a:r>
            <a:r>
              <a:rPr lang="en-US" altLang="en-US" dirty="0" smtClean="0">
                <a:latin typeface="Times New Roman" pitchFamily="18" charset="0"/>
              </a:rPr>
              <a:t> – by appending their call to the station owners call</a:t>
            </a:r>
            <a:r>
              <a:rPr lang="en-US" altLang="en-US" baseline="0" dirty="0" smtClean="0">
                <a:latin typeface="Times New Roman" pitchFamily="18" charset="0"/>
              </a:rPr>
              <a:t> sign.  This is why it is more common for the station owner to “lend” the station to the guest operator – so they don’t have to say or send both calls each time.</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86C91C7-EF34-4655-8F43-F8300D3220E8}" type="slidenum">
              <a:rPr lang="en-US" altLang="en-US" sz="1200"/>
              <a:pPr eaLnBrk="1" hangingPunct="1"/>
              <a:t>13</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There are many special circumstances.  The important thing here is for the students to recognize that the rules are not always hard and fast and that there are exceptions that need to be understood if they will be involved in these kinds of operations.  The important thing is for a listening station to be able to identify</a:t>
            </a:r>
            <a:r>
              <a:rPr lang="en-US" altLang="en-US" baseline="0" dirty="0" smtClean="0">
                <a:latin typeface="Times New Roman" pitchFamily="18" charset="0"/>
              </a:rPr>
              <a:t> the source of a transmission.</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614F9EB-E631-4E34-AF39-C2DBA590CBD8}" type="slidenum">
              <a:rPr lang="en-US" altLang="en-US" sz="1200"/>
              <a:pPr eaLnBrk="1" hangingPunct="1"/>
              <a:t>14</a:t>
            </a:fld>
            <a:endParaRPr lang="en-US" alt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Define third-party communications and give some examples.</a:t>
            </a:r>
          </a:p>
          <a:p>
            <a:pPr eaLnBrk="1" hangingPunct="1"/>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ADE009C-1764-4A0B-9B2C-30C4A8D49D2B}"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4E45FE5-385F-4F4B-9767-86370A707A33}" type="slidenum">
              <a:rPr lang="en-US" altLang="en-US" sz="1200"/>
              <a:pPr eaLnBrk="1" hangingPunct="1"/>
              <a:t>16</a:t>
            </a:fld>
            <a:endParaRPr lang="en-US" alt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Pass out copies of the table in the text that lists the countries we have third-party agreements with.</a:t>
            </a:r>
          </a:p>
          <a:p>
            <a:pPr eaLnBrk="1" hangingPunct="1"/>
            <a:endParaRPr lang="en-US" alt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4E45FE5-385F-4F4B-9767-86370A707A33}" type="slidenum">
              <a:rPr lang="en-US" altLang="en-US" sz="1200"/>
              <a:pPr eaLnBrk="1" hangingPunct="1"/>
              <a:t>17</a:t>
            </a:fld>
            <a:endParaRPr lang="en-US" alt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430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6EB50C6-CC35-4B7C-BFE7-292656ED61DD}" type="slidenum">
              <a:rPr lang="en-US" altLang="en-US" sz="1200"/>
              <a:pPr eaLnBrk="1" hangingPunct="1"/>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EF5292B-FF90-4DA7-AB92-2E22B572C2FC}" type="slidenum">
              <a:rPr lang="en-US" altLang="en-US" sz="1200"/>
              <a:pPr eaLnBrk="1" hangingPunct="1"/>
              <a:t>2</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Explain how</a:t>
            </a:r>
            <a:r>
              <a:rPr lang="en-US" altLang="en-US" baseline="0" dirty="0" smtClean="0">
                <a:latin typeface="Times New Roman" pitchFamily="18" charset="0"/>
              </a:rPr>
              <a:t> the ITU assigns blocks of prefixes to each individual country – give examples</a:t>
            </a:r>
            <a:r>
              <a:rPr lang="en-US" altLang="en-US" dirty="0" smtClean="0">
                <a:latin typeface="Times New Roman" pitchFamily="18" charset="0"/>
              </a:rPr>
              <a:t>.</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Show amateur call signs and</a:t>
            </a:r>
            <a:r>
              <a:rPr lang="en-US" altLang="en-US" baseline="0" dirty="0" smtClean="0">
                <a:latin typeface="Times New Roman" pitchFamily="18" charset="0"/>
              </a:rPr>
              <a:t> contrast to commercial, broadcast, and </a:t>
            </a:r>
            <a:r>
              <a:rPr lang="en-US" altLang="en-US" baseline="0" dirty="0" smtClean="0">
                <a:latin typeface="Times New Roman" pitchFamily="18" charset="0"/>
              </a:rPr>
              <a:t>Citizens Band call </a:t>
            </a:r>
            <a:r>
              <a:rPr lang="en-US" altLang="en-US" baseline="0" dirty="0" smtClean="0">
                <a:latin typeface="Times New Roman" pitchFamily="18" charset="0"/>
              </a:rPr>
              <a:t>signs.</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C862532-B5A4-4DCB-94A0-54D73C3DB8C5}" type="slidenum">
              <a:rPr lang="en-US" altLang="en-US" sz="1200"/>
              <a:pPr eaLnBrk="1" hangingPunct="1"/>
              <a:t>3</a:t>
            </a:fld>
            <a:endParaRPr lang="en-US" alt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Pass out a U.S. map with the call sign districts.  Explain that the number</a:t>
            </a:r>
            <a:r>
              <a:rPr lang="en-US" altLang="en-US" baseline="0" dirty="0" smtClean="0">
                <a:latin typeface="Times New Roman" pitchFamily="18" charset="0"/>
              </a:rPr>
              <a:t> in a call sign </a:t>
            </a:r>
            <a:r>
              <a:rPr lang="en-US" altLang="en-US" baseline="0" dirty="0" smtClean="0">
                <a:latin typeface="Times New Roman" pitchFamily="18" charset="0"/>
              </a:rPr>
              <a:t>indicates the </a:t>
            </a:r>
            <a:r>
              <a:rPr lang="en-US" altLang="en-US" baseline="0" dirty="0" smtClean="0">
                <a:latin typeface="Times New Roman" pitchFamily="18" charset="0"/>
              </a:rPr>
              <a:t>district of the licensee’s address when the call was assigned.  Note that hams can move to a new location or request vanity calls that have different numbers than their original district.</a:t>
            </a:r>
            <a:endParaRPr lang="en-US" alt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EF5292B-FF90-4DA7-AB92-2E22B572C2FC}" type="slidenum">
              <a:rPr lang="en-US" altLang="en-US" sz="1200"/>
              <a:pPr eaLnBrk="1" hangingPunct="1"/>
              <a:t>4</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Discuss the structure of U.S. call signs and what the students can expect for their first call signs.  Have on hand some QSL cards</a:t>
            </a:r>
            <a:r>
              <a:rPr lang="en-US" altLang="en-US" baseline="0" dirty="0" smtClean="0">
                <a:latin typeface="Times New Roman" pitchFamily="18" charset="0"/>
              </a:rPr>
              <a:t> from the U.S. and from other countries.</a:t>
            </a:r>
            <a:r>
              <a:rPr lang="en-US" altLang="en-US" dirty="0" smtClean="0">
                <a:latin typeface="Times New Roman" pitchFamily="18" charset="0"/>
              </a:rPr>
              <a:t>  Use them to illustrate different U.S. call sign</a:t>
            </a:r>
            <a:r>
              <a:rPr lang="en-US" altLang="en-US" baseline="0" dirty="0" smtClean="0">
                <a:latin typeface="Times New Roman" pitchFamily="18" charset="0"/>
              </a:rPr>
              <a:t> groups and how they differ from those of other countries.</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EF5292B-FF90-4DA7-AB92-2E22B572C2FC}" type="slidenum">
              <a:rPr lang="en-US" altLang="en-US" sz="1200"/>
              <a:pPr eaLnBrk="1" hangingPunct="1"/>
              <a:t>5</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Discuss self-assigned indicators</a:t>
            </a:r>
            <a:r>
              <a:rPr lang="en-US" altLang="en-US" baseline="0" dirty="0" smtClean="0">
                <a:latin typeface="Times New Roman" pitchFamily="18" charset="0"/>
              </a:rPr>
              <a:t> and what they mean.  Give examples such as /KL7 or /KH6 that are especially useful to hams.  It’s not required but they can also use /# to indicate operation from a different location than the home station.</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Note that maritime mobile requires operation outside</a:t>
            </a:r>
            <a:r>
              <a:rPr lang="en-US" altLang="en-US" baseline="0" dirty="0" smtClean="0">
                <a:latin typeface="Times New Roman" pitchFamily="18" charset="0"/>
              </a:rPr>
              <a:t> the territorial waters of the U.S. – not just operating from a vessel.</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Point out that after</a:t>
            </a:r>
            <a:r>
              <a:rPr lang="en-US" altLang="en-US" baseline="0" dirty="0" smtClean="0">
                <a:latin typeface="Times New Roman" pitchFamily="18" charset="0"/>
              </a:rPr>
              <a:t> upgrading, they can </a:t>
            </a:r>
            <a:r>
              <a:rPr lang="en-US" altLang="en-US" dirty="0" smtClean="0">
                <a:latin typeface="Times New Roman" pitchFamily="18" charset="0"/>
              </a:rPr>
              <a:t>add the AG or AE and immediately use the new authorized privileges before the upgrade is posted in the FCC database.</a:t>
            </a:r>
          </a:p>
          <a:p>
            <a:pPr eaLnBrk="1" hangingPunct="1"/>
            <a:endParaRPr lang="en-US" alt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79EA2A9-0351-47AB-A9D7-FBD69E48290F}" type="slidenum">
              <a:rPr lang="en-US" altLang="en-US" sz="1200"/>
              <a:pPr eaLnBrk="1" hangingPunct="1"/>
              <a:t>6</a:t>
            </a:fld>
            <a:endParaRPr lang="en-US" alt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Discuss with the students how</a:t>
            </a:r>
            <a:r>
              <a:rPr lang="en-US" altLang="en-US" baseline="0" dirty="0" smtClean="0">
                <a:latin typeface="Times New Roman" pitchFamily="18" charset="0"/>
              </a:rPr>
              <a:t> each </a:t>
            </a:r>
            <a:r>
              <a:rPr lang="en-US" altLang="en-US" dirty="0" smtClean="0">
                <a:latin typeface="Times New Roman" pitchFamily="18" charset="0"/>
              </a:rPr>
              <a:t>licensee can request a specific, un-issued, call sign.  Point out that a fee is required to obtain and maintain the vanity call sign.</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This would</a:t>
            </a:r>
            <a:r>
              <a:rPr lang="en-US" altLang="en-US" baseline="0" dirty="0" smtClean="0">
                <a:latin typeface="Times New Roman" pitchFamily="18" charset="0"/>
              </a:rPr>
              <a:t> be a good opportunity to mention the ARRL’s many licensing services that are available and that some of the services are free to members.</a:t>
            </a:r>
            <a:endParaRPr lang="en-US" alt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79EA2A9-0351-47AB-A9D7-FBD69E48290F}" type="slidenum">
              <a:rPr lang="en-US" altLang="en-US" sz="1200"/>
              <a:pPr eaLnBrk="1" hangingPunct="1"/>
              <a:t>7</a:t>
            </a:fld>
            <a:endParaRPr lang="en-US" alt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Discuss with the students briefly how and why they might obtain a special event call.  Give</a:t>
            </a:r>
            <a:r>
              <a:rPr lang="en-US" altLang="en-US" baseline="0" dirty="0" smtClean="0">
                <a:latin typeface="Times New Roman" pitchFamily="18" charset="0"/>
              </a:rPr>
              <a:t> examples of a local special event from your area.</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Review briefly</a:t>
            </a:r>
            <a:r>
              <a:rPr lang="en-US" altLang="en-US" baseline="0" dirty="0" smtClean="0">
                <a:latin typeface="Times New Roman" pitchFamily="18" charset="0"/>
              </a:rPr>
              <a:t> the requirements for a club in order for a club call to be assigned.  The trustee makes the application and serves as the contact point for the FCC.</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rPr>
              <a:t>This is a key aspect</a:t>
            </a:r>
            <a:r>
              <a:rPr lang="en-US" altLang="en-US" baseline="0" dirty="0" smtClean="0">
                <a:latin typeface="Times New Roman" pitchFamily="18" charset="0"/>
              </a:rPr>
              <a:t> of the FCC rules – all transmissions are the responsibility of a licensed control operator, regardless of the type of control.</a:t>
            </a:r>
            <a:endParaRPr lang="en-US" altLang="en-US" dirty="0" smtClean="0">
              <a:latin typeface="Times New Roman" pitchFamily="18" charset="0"/>
            </a:endParaRPr>
          </a:p>
        </p:txBody>
      </p:sp>
      <p:sp>
        <p:nvSpPr>
          <p:cNvPr id="102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9E6EC5D-D2B9-48C9-98BB-60DD69763D26}"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500C6ED-728B-4A2C-A1FB-8F295ED40603}" type="slidenum">
              <a:rPr lang="en-US" altLang="en-US" sz="1200"/>
              <a:pPr eaLnBrk="1" hangingPunct="1"/>
              <a:t>9</a:t>
            </a:fld>
            <a:endParaRPr lang="en-US" alt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The control operator must be licensed.</a:t>
            </a:r>
            <a:r>
              <a:rPr lang="en-US" altLang="en-US" baseline="0" dirty="0" smtClean="0">
                <a:latin typeface="Times New Roman" pitchFamily="18" charset="0"/>
              </a:rPr>
              <a:t>  The station must be operated within the privileges of the control operator’s license and the control operator must be present at the transmitter’s control point.</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If an Extra Class and a Tech Class ham are operating a station and the Tech is the control operator, then the station is restricted to Tech privileges.  To use the Extra class privileges, than the Extra Class ham must</a:t>
            </a:r>
            <a:r>
              <a:rPr lang="en-US" altLang="en-US" baseline="0" dirty="0" smtClean="0">
                <a:latin typeface="Times New Roman" pitchFamily="18" charset="0"/>
              </a:rPr>
              <a:t> be</a:t>
            </a:r>
            <a:r>
              <a:rPr lang="en-US" altLang="en-US" dirty="0" smtClean="0">
                <a:latin typeface="Times New Roman" pitchFamily="18" charset="0"/>
              </a:rPr>
              <a:t> the control operator. </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The control operator must be in a position to ensure</a:t>
            </a:r>
            <a:r>
              <a:rPr lang="en-US" altLang="en-US" baseline="0" dirty="0" smtClean="0">
                <a:latin typeface="Times New Roman" pitchFamily="18" charset="0"/>
              </a:rPr>
              <a:t> </a:t>
            </a:r>
            <a:r>
              <a:rPr lang="en-US" altLang="en-US" dirty="0" smtClean="0">
                <a:latin typeface="Times New Roman" pitchFamily="18" charset="0"/>
              </a:rPr>
              <a:t>proper operation of the station and to prevent improper transmissions.  For example, the control operator of a repeater must be able to turn off the repeater if there are improper transmissions being </a:t>
            </a:r>
            <a:r>
              <a:rPr lang="en-US" altLang="en-US" dirty="0" smtClean="0">
                <a:latin typeface="Times New Roman" pitchFamily="18" charset="0"/>
              </a:rPr>
              <a:t>made.</a:t>
            </a:r>
            <a:r>
              <a:rPr lang="en-US" altLang="en-US" baseline="0" dirty="0" smtClean="0">
                <a:latin typeface="Times New Roman" pitchFamily="18" charset="0"/>
              </a:rPr>
              <a:t> T</a:t>
            </a:r>
            <a:r>
              <a:rPr lang="en-US" altLang="en-US" dirty="0" smtClean="0">
                <a:latin typeface="Times New Roman" pitchFamily="18" charset="0"/>
              </a:rPr>
              <a:t>his would </a:t>
            </a:r>
            <a:r>
              <a:rPr lang="en-US" altLang="en-US" dirty="0" smtClean="0">
                <a:latin typeface="Times New Roman" pitchFamily="18" charset="0"/>
              </a:rPr>
              <a:t>usually done by remote control.</a:t>
            </a:r>
          </a:p>
          <a:p>
            <a:pPr eaLnBrk="1" hangingPunct="1"/>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50003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21989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2978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395288" indent="-395288">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extLst>
      <p:ext uri="{BB962C8B-B14F-4D97-AF65-F5344CB8AC3E}">
        <p14:creationId xmlns="" xmlns:p14="http://schemas.microsoft.com/office/powerpoint/2010/main" val="3666542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63441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15122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19571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1310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6928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22255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 xmlns:p14="http://schemas.microsoft.com/office/powerpoint/2010/main" val="9296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13375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133653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25738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14815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8731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09899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784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8337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Footer Placeholder 3"/>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 xmlns:p14="http://schemas.microsoft.com/office/powerpoint/2010/main" val="327721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 xmlns:p14="http://schemas.microsoft.com/office/powerpoint/2010/main" val="209431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61638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32483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03"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ower Point Blend HORIZ GRAY copy"/>
          <p:cNvPicPr>
            <a:picLocks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175" y="0"/>
            <a:ext cx="9140825"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2014 Technician License Course</a:t>
            </a:r>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7"/>
          <p:cNvSpPr>
            <a:spLocks noGrp="1" noChangeArrowheads="1"/>
          </p:cNvSpPr>
          <p:nvPr>
            <p:ph type="ctrTitle"/>
          </p:nvPr>
        </p:nvSpPr>
        <p:spPr bwMode="auto">
          <a:xfrm>
            <a:off x="685800" y="1676400"/>
            <a:ext cx="7772400" cy="1447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latin typeface="Arial" pitchFamily="34" charset="0"/>
                <a:cs typeface="Arial" pitchFamily="34" charset="0"/>
              </a:rPr>
              <a:t>Technician License Course</a:t>
            </a: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Chapters 7 and 8</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endParaRPr lang="en-US" altLang="en-US" sz="4000" dirty="0" smtClean="0">
              <a:solidFill>
                <a:schemeClr val="tx1"/>
              </a:solidFill>
              <a:latin typeface="Arial" pitchFamily="34" charset="0"/>
              <a:cs typeface="Arial" pitchFamily="34" charset="0"/>
            </a:endParaRPr>
          </a:p>
        </p:txBody>
      </p:sp>
      <p:sp>
        <p:nvSpPr>
          <p:cNvPr id="5122" name="Rectangle 13"/>
          <p:cNvSpPr>
            <a:spLocks noChangeArrowheads="1"/>
          </p:cNvSpPr>
          <p:nvPr/>
        </p:nvSpPr>
        <p:spPr bwMode="auto">
          <a:xfrm>
            <a:off x="1371600" y="3429000"/>
            <a:ext cx="64008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75" indent="47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sz="3200" dirty="0">
                <a:latin typeface="Arial" pitchFamily="34" charset="0"/>
                <a:cs typeface="Arial" pitchFamily="34" charset="0"/>
              </a:rPr>
              <a:t>Lesson Module </a:t>
            </a:r>
            <a:r>
              <a:rPr lang="en-US" altLang="en-US" sz="3200" dirty="0" smtClean="0">
                <a:latin typeface="Arial" pitchFamily="34" charset="0"/>
                <a:cs typeface="Arial" pitchFamily="34" charset="0"/>
              </a:rPr>
              <a:t>16 </a:t>
            </a:r>
            <a:r>
              <a:rPr lang="en-US" altLang="en-US" sz="3200" dirty="0">
                <a:latin typeface="Arial" pitchFamily="34" charset="0"/>
                <a:cs typeface="Arial" pitchFamily="34" charset="0"/>
              </a:rPr>
              <a:t>–</a:t>
            </a:r>
          </a:p>
          <a:p>
            <a:pPr algn="ctr" eaLnBrk="1" hangingPunct="1">
              <a:spcBef>
                <a:spcPct val="20000"/>
              </a:spcBef>
            </a:pPr>
            <a:r>
              <a:rPr lang="en-US" altLang="en-US" sz="3200" dirty="0" smtClean="0">
                <a:latin typeface="Arial" pitchFamily="34" charset="0"/>
                <a:cs typeface="Arial" pitchFamily="34" charset="0"/>
              </a:rPr>
              <a:t>Call Signs, Control </a:t>
            </a:r>
            <a:r>
              <a:rPr lang="en-US" altLang="en-US" sz="3200" dirty="0">
                <a:latin typeface="Arial" pitchFamily="34" charset="0"/>
                <a:cs typeface="Arial" pitchFamily="34" charset="0"/>
              </a:rPr>
              <a:t>Operators, Station Identification </a:t>
            </a:r>
            <a:r>
              <a:rPr lang="en-US" altLang="en-US" sz="3200" dirty="0" smtClean="0">
                <a:latin typeface="Arial" pitchFamily="34" charset="0"/>
                <a:cs typeface="Arial" pitchFamily="34" charset="0"/>
              </a:rPr>
              <a:t>and</a:t>
            </a:r>
            <a:br>
              <a:rPr lang="en-US" altLang="en-US" sz="3200" dirty="0" smtClean="0">
                <a:latin typeface="Arial" pitchFamily="34" charset="0"/>
                <a:cs typeface="Arial" pitchFamily="34" charset="0"/>
              </a:rPr>
            </a:br>
            <a:r>
              <a:rPr lang="en-US" altLang="en-US" sz="3200" dirty="0" smtClean="0">
                <a:latin typeface="Arial" pitchFamily="34" charset="0"/>
                <a:cs typeface="Arial" pitchFamily="34" charset="0"/>
              </a:rPr>
              <a:t>Third</a:t>
            </a:r>
            <a:r>
              <a:rPr lang="en-US" altLang="en-US" sz="3200" dirty="0">
                <a:latin typeface="Arial" pitchFamily="34" charset="0"/>
                <a:cs typeface="Arial" pitchFamily="34" charset="0"/>
              </a:rPr>
              <a:t>-Party Communications</a:t>
            </a:r>
            <a:br>
              <a:rPr lang="en-US" altLang="en-US" sz="3200" dirty="0">
                <a:latin typeface="Arial" pitchFamily="34" charset="0"/>
                <a:cs typeface="Arial" pitchFamily="34" charset="0"/>
              </a:rPr>
            </a:br>
            <a:endParaRPr lang="en-US" altLang="en-US" sz="3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Control </a:t>
            </a:r>
            <a:r>
              <a:rPr lang="en-US" altLang="en-US" sz="4400" dirty="0" smtClean="0"/>
              <a:t>Point</a:t>
            </a:r>
            <a:endParaRPr lang="en-US" altLang="en-US" sz="4400" dirty="0"/>
          </a:p>
        </p:txBody>
      </p:sp>
      <p:sp>
        <p:nvSpPr>
          <p:cNvPr id="7170"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dirty="0" smtClean="0"/>
              <a:t>Wherever the station controls are operated – not necessarily the physical transmitter</a:t>
            </a:r>
          </a:p>
          <a:p>
            <a:pPr eaLnBrk="1" hangingPunct="1">
              <a:spcBef>
                <a:spcPct val="20000"/>
              </a:spcBef>
              <a:buFontTx/>
              <a:buChar char="•"/>
            </a:pPr>
            <a:r>
              <a:rPr lang="en-US" altLang="en-US" sz="2800" dirty="0" smtClean="0"/>
              <a:t>The control operator must be able to assert control of the transmitter</a:t>
            </a:r>
          </a:p>
          <a:p>
            <a:pPr eaLnBrk="1" hangingPunct="1">
              <a:spcBef>
                <a:spcPct val="20000"/>
              </a:spcBef>
              <a:buFontTx/>
              <a:buChar char="•"/>
            </a:pPr>
            <a:r>
              <a:rPr lang="en-US" altLang="en-US" sz="2800" dirty="0" smtClean="0"/>
              <a:t>Control point can be at the transmitter, or linked to the transmitter</a:t>
            </a:r>
          </a:p>
          <a:p>
            <a:pPr eaLnBrk="1" hangingPunct="1">
              <a:spcBef>
                <a:spcPct val="20000"/>
              </a:spcBef>
              <a:buFontTx/>
              <a:buChar char="•"/>
            </a:pPr>
            <a:r>
              <a:rPr lang="en-US" altLang="en-US" sz="2800" dirty="0" smtClean="0"/>
              <a:t>Control by a circuit or computer is also allowed</a:t>
            </a:r>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 xmlns:p14="http://schemas.microsoft.com/office/powerpoint/2010/main" val="141709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Guest Operations</a:t>
            </a:r>
          </a:p>
        </p:txBody>
      </p:sp>
      <p:sp>
        <p:nvSpPr>
          <p:cNvPr id="11266" name="Rectangle 5"/>
          <p:cNvSpPr>
            <a:spLocks noChangeArrowheads="1"/>
          </p:cNvSpPr>
          <p:nvPr/>
        </p:nvSpPr>
        <p:spPr bwMode="auto">
          <a:xfrm>
            <a:off x="685800" y="1676400"/>
            <a:ext cx="77724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a:t>Non-licensed people can </a:t>
            </a:r>
            <a:r>
              <a:rPr lang="en-US" altLang="en-US" sz="3200" dirty="0" smtClean="0"/>
              <a:t>make transmissions </a:t>
            </a:r>
            <a:r>
              <a:rPr lang="en-US" altLang="en-US" sz="3200" dirty="0"/>
              <a:t>but only when a control operator is present.</a:t>
            </a:r>
          </a:p>
          <a:p>
            <a:pPr lvl="1" eaLnBrk="1" hangingPunct="1">
              <a:spcBef>
                <a:spcPct val="20000"/>
              </a:spcBef>
              <a:buFontTx/>
              <a:buChar char="–"/>
            </a:pPr>
            <a:r>
              <a:rPr lang="en-US" altLang="en-US" sz="2800" dirty="0"/>
              <a:t>The control operator is solely responsible for station operation.</a:t>
            </a:r>
          </a:p>
          <a:p>
            <a:pPr eaLnBrk="1" hangingPunct="1">
              <a:spcBef>
                <a:spcPct val="20000"/>
              </a:spcBef>
              <a:buFontTx/>
              <a:buChar char="•"/>
            </a:pPr>
            <a:r>
              <a:rPr lang="en-US" altLang="en-US" sz="3200" dirty="0" smtClean="0"/>
              <a:t>For licensed guest operators, both </a:t>
            </a:r>
            <a:r>
              <a:rPr lang="en-US" altLang="en-US" sz="3200" dirty="0"/>
              <a:t>the control operator and the guest ham are responsible for station operation.</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Station Identification (ID)</a:t>
            </a:r>
          </a:p>
        </p:txBody>
      </p:sp>
      <p:sp>
        <p:nvSpPr>
          <p:cNvPr id="1331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All transmissions </a:t>
            </a:r>
            <a:r>
              <a:rPr lang="en-US" altLang="en-US" sz="3200" i="1" dirty="0" smtClean="0"/>
              <a:t>must</a:t>
            </a:r>
            <a:r>
              <a:rPr lang="en-US" altLang="en-US" sz="3200" dirty="0" smtClean="0"/>
              <a:t> be identified</a:t>
            </a:r>
            <a:endParaRPr lang="en-US" altLang="en-US" sz="3200" dirty="0"/>
          </a:p>
          <a:p>
            <a:pPr lvl="1" eaLnBrk="1" hangingPunct="1">
              <a:spcBef>
                <a:spcPct val="20000"/>
              </a:spcBef>
              <a:buFontTx/>
              <a:buChar char="–"/>
            </a:pPr>
            <a:r>
              <a:rPr lang="en-US" altLang="en-US" sz="2800" dirty="0" smtClean="0"/>
              <a:t>State the call </a:t>
            </a:r>
            <a:r>
              <a:rPr lang="en-US" altLang="en-US" sz="2800" dirty="0"/>
              <a:t>sign every 10 minutes during and at the end of the </a:t>
            </a:r>
            <a:r>
              <a:rPr lang="en-US" altLang="en-US" sz="2800" dirty="0" smtClean="0"/>
              <a:t>communication</a:t>
            </a:r>
          </a:p>
          <a:p>
            <a:pPr lvl="1" eaLnBrk="1" hangingPunct="1">
              <a:spcBef>
                <a:spcPct val="20000"/>
              </a:spcBef>
              <a:buFontTx/>
              <a:buChar char="–"/>
            </a:pPr>
            <a:r>
              <a:rPr lang="en-US" altLang="en-US" sz="2800" dirty="0" smtClean="0"/>
              <a:t>Use phonetics on voice modes</a:t>
            </a:r>
            <a:endParaRPr lang="en-US" altLang="en-US" sz="2800" dirty="0"/>
          </a:p>
          <a:p>
            <a:pPr eaLnBrk="1" hangingPunct="1">
              <a:spcBef>
                <a:spcPct val="20000"/>
              </a:spcBef>
              <a:buFontTx/>
              <a:buChar char="•"/>
            </a:pPr>
            <a:r>
              <a:rPr lang="en-US" altLang="en-US" sz="3200" dirty="0"/>
              <a:t>Use of </a:t>
            </a:r>
            <a:r>
              <a:rPr lang="en-US" altLang="en-US" sz="3200" dirty="0" smtClean="0"/>
              <a:t>“Tactical Calls”</a:t>
            </a:r>
            <a:endParaRPr lang="en-US" altLang="en-US" sz="2800" dirty="0"/>
          </a:p>
          <a:p>
            <a:pPr eaLnBrk="1" hangingPunct="1">
              <a:spcBef>
                <a:spcPct val="20000"/>
              </a:spcBef>
              <a:buFontTx/>
              <a:buChar char="•"/>
            </a:pPr>
            <a:r>
              <a:rPr lang="en-US" altLang="en-US" sz="3200" dirty="0" smtClean="0"/>
              <a:t>Licensed Guests</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Miscellaneous ID Rules</a:t>
            </a:r>
            <a:endParaRPr lang="en-US" altLang="en-US" sz="4400" dirty="0"/>
          </a:p>
        </p:txBody>
      </p:sp>
      <p:sp>
        <p:nvSpPr>
          <p:cNvPr id="15362" name="Rectangle 5"/>
          <p:cNvSpPr>
            <a:spLocks noChangeArrowheads="1"/>
          </p:cNvSpPr>
          <p:nvPr/>
        </p:nvSpPr>
        <p:spPr bwMode="auto">
          <a:xfrm>
            <a:off x="685800" y="19050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a:t>Repeaters must also ID using the same 10 minute rule.</a:t>
            </a:r>
          </a:p>
          <a:p>
            <a:pPr lvl="1" eaLnBrk="1" hangingPunct="1">
              <a:spcBef>
                <a:spcPct val="20000"/>
              </a:spcBef>
              <a:buFontTx/>
              <a:buChar char="–"/>
            </a:pPr>
            <a:r>
              <a:rPr lang="en-US" altLang="en-US" sz="2800" dirty="0"/>
              <a:t>Can be voice or CW (at 20 WPM or less).</a:t>
            </a:r>
          </a:p>
          <a:p>
            <a:pPr eaLnBrk="1" hangingPunct="1">
              <a:spcBef>
                <a:spcPct val="20000"/>
              </a:spcBef>
              <a:buFontTx/>
              <a:buChar char="•"/>
            </a:pPr>
            <a:r>
              <a:rPr lang="en-US" altLang="en-US" sz="3200" dirty="0"/>
              <a:t>Satellites and ISS have special rules.</a:t>
            </a:r>
          </a:p>
          <a:p>
            <a:pPr eaLnBrk="1" hangingPunct="1">
              <a:spcBef>
                <a:spcPct val="20000"/>
              </a:spcBef>
              <a:buFontTx/>
              <a:buChar char="•"/>
            </a:pPr>
            <a:r>
              <a:rPr lang="en-US" altLang="en-US" sz="3200" dirty="0"/>
              <a:t>Special event calls.</a:t>
            </a:r>
          </a:p>
          <a:p>
            <a:pPr lvl="1" eaLnBrk="1" hangingPunct="1">
              <a:spcBef>
                <a:spcPct val="20000"/>
              </a:spcBef>
              <a:buFontTx/>
              <a:buChar char="–"/>
            </a:pPr>
            <a:r>
              <a:rPr lang="en-US" altLang="en-US" sz="2800" dirty="0" smtClean="0"/>
              <a:t>Club </a:t>
            </a:r>
            <a:r>
              <a:rPr lang="en-US" altLang="en-US" sz="2800" dirty="0"/>
              <a:t>call or control operator call given once per hour.</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Third-Party Communications</a:t>
            </a:r>
          </a:p>
        </p:txBody>
      </p:sp>
      <p:sp>
        <p:nvSpPr>
          <p:cNvPr id="17410"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i="1" dirty="0"/>
              <a:t>Third-party</a:t>
            </a:r>
            <a:r>
              <a:rPr lang="en-US" altLang="en-US" sz="2800" dirty="0"/>
              <a:t> </a:t>
            </a:r>
            <a:r>
              <a:rPr lang="en-US" altLang="en-US" sz="2800" i="1" dirty="0" smtClean="0"/>
              <a:t>communication</a:t>
            </a:r>
            <a:r>
              <a:rPr lang="en-US" altLang="en-US" sz="2800" dirty="0" smtClean="0"/>
              <a:t> – transmissions on behalf of an unlicensed entity</a:t>
            </a:r>
            <a:endParaRPr lang="en-US" altLang="en-US" sz="2800" dirty="0"/>
          </a:p>
          <a:p>
            <a:pPr lvl="1" eaLnBrk="1" hangingPunct="1">
              <a:spcBef>
                <a:spcPct val="20000"/>
              </a:spcBef>
              <a:buFontTx/>
              <a:buChar char="–"/>
            </a:pPr>
            <a:r>
              <a:rPr lang="en-US" altLang="en-US" dirty="0"/>
              <a:t>Could </a:t>
            </a:r>
            <a:r>
              <a:rPr lang="en-US" altLang="en-US" dirty="0" smtClean="0"/>
              <a:t>mean </a:t>
            </a:r>
            <a:r>
              <a:rPr lang="en-US" altLang="en-US" dirty="0"/>
              <a:t>actually speaking on the </a:t>
            </a:r>
            <a:r>
              <a:rPr lang="en-US" altLang="en-US" dirty="0" smtClean="0"/>
              <a:t>air</a:t>
            </a:r>
            <a:endParaRPr lang="en-US" altLang="en-US" dirty="0"/>
          </a:p>
          <a:p>
            <a:pPr lvl="1" eaLnBrk="1" hangingPunct="1">
              <a:spcBef>
                <a:spcPct val="20000"/>
              </a:spcBef>
              <a:buFontTx/>
              <a:buChar char="–"/>
            </a:pPr>
            <a:r>
              <a:rPr lang="en-US" altLang="en-US" dirty="0" smtClean="0"/>
              <a:t>Could mean </a:t>
            </a:r>
            <a:r>
              <a:rPr lang="en-US" altLang="en-US" dirty="0"/>
              <a:t>passing a message on behalf of </a:t>
            </a:r>
            <a:r>
              <a:rPr lang="en-US" altLang="en-US" dirty="0" smtClean="0"/>
              <a:t>third party</a:t>
            </a:r>
            <a:endParaRPr lang="en-US" altLang="en-US" dirty="0"/>
          </a:p>
          <a:p>
            <a:pPr eaLnBrk="1" hangingPunct="1">
              <a:spcBef>
                <a:spcPct val="20000"/>
              </a:spcBef>
              <a:buFontTx/>
              <a:buChar char="•"/>
            </a:pPr>
            <a:r>
              <a:rPr lang="en-US" altLang="en-US" sz="2800" dirty="0"/>
              <a:t>Two situations – different </a:t>
            </a:r>
            <a:r>
              <a:rPr lang="en-US" altLang="en-US" sz="2800" dirty="0" smtClean="0"/>
              <a:t>rules</a:t>
            </a:r>
            <a:endParaRPr lang="en-US" altLang="en-US" sz="2800" dirty="0"/>
          </a:p>
          <a:p>
            <a:pPr lvl="1" eaLnBrk="1" hangingPunct="1">
              <a:spcBef>
                <a:spcPct val="20000"/>
              </a:spcBef>
              <a:buFontTx/>
              <a:buChar char="–"/>
            </a:pPr>
            <a:r>
              <a:rPr lang="en-US" altLang="en-US" dirty="0"/>
              <a:t>Within the </a:t>
            </a:r>
            <a:r>
              <a:rPr lang="en-US" altLang="en-US" dirty="0" smtClean="0"/>
              <a:t>US</a:t>
            </a:r>
            <a:endParaRPr lang="en-US" altLang="en-US" dirty="0"/>
          </a:p>
          <a:p>
            <a:pPr lvl="1" eaLnBrk="1" hangingPunct="1">
              <a:spcBef>
                <a:spcPct val="20000"/>
              </a:spcBef>
              <a:buFontTx/>
              <a:buChar char="–"/>
            </a:pPr>
            <a:r>
              <a:rPr lang="en-US" altLang="en-US" dirty="0"/>
              <a:t>Communication that crosses international </a:t>
            </a:r>
            <a:r>
              <a:rPr lang="en-US" altLang="en-US" dirty="0" smtClean="0"/>
              <a:t>borders</a:t>
            </a:r>
            <a:endParaRPr lang="en-US" altLang="en-US" dirty="0"/>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Third-Party within US</a:t>
            </a:r>
          </a:p>
        </p:txBody>
      </p:sp>
      <p:sp>
        <p:nvSpPr>
          <p:cNvPr id="19458"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a:t>No special rules.</a:t>
            </a:r>
          </a:p>
          <a:p>
            <a:pPr eaLnBrk="1" hangingPunct="1">
              <a:spcBef>
                <a:spcPct val="20000"/>
              </a:spcBef>
              <a:buFontTx/>
              <a:buChar char="•"/>
            </a:pPr>
            <a:r>
              <a:rPr lang="en-US" altLang="en-US" sz="3200"/>
              <a:t>Just make sure the message is non-commercial in nature.</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Third-Party Across Borders</a:t>
            </a:r>
          </a:p>
        </p:txBody>
      </p:sp>
      <p:sp>
        <p:nvSpPr>
          <p:cNvPr id="21506"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Third-party </a:t>
            </a:r>
            <a:r>
              <a:rPr lang="en-US" altLang="en-US" sz="3200" dirty="0"/>
              <a:t>agreement </a:t>
            </a:r>
            <a:r>
              <a:rPr lang="en-US" altLang="en-US" sz="3200" dirty="0" smtClean="0"/>
              <a:t>with US must exist</a:t>
            </a:r>
            <a:endParaRPr lang="en-US" altLang="en-US" sz="3200" dirty="0"/>
          </a:p>
          <a:p>
            <a:pPr lvl="1" eaLnBrk="1" hangingPunct="1">
              <a:spcBef>
                <a:spcPct val="20000"/>
              </a:spcBef>
              <a:buFontTx/>
              <a:buChar char="–"/>
            </a:pPr>
            <a:r>
              <a:rPr lang="en-US" altLang="en-US" sz="2800" dirty="0"/>
              <a:t>Check for current third-party agreements from ARRL website or FCC sources if in </a:t>
            </a:r>
            <a:r>
              <a:rPr lang="en-US" altLang="en-US" sz="2800" dirty="0" smtClean="0"/>
              <a:t>doubt</a:t>
            </a:r>
            <a:endParaRPr lang="en-US" altLang="en-US" sz="2800" dirty="0"/>
          </a:p>
          <a:p>
            <a:pPr lvl="1" eaLnBrk="1" hangingPunct="1">
              <a:spcBef>
                <a:spcPct val="20000"/>
              </a:spcBef>
              <a:buFontTx/>
              <a:buChar char="–"/>
            </a:pPr>
            <a:r>
              <a:rPr lang="en-US" altLang="en-US" sz="2800" dirty="0" smtClean="0"/>
              <a:t>Most agreements are within ITU Region II</a:t>
            </a:r>
          </a:p>
          <a:p>
            <a:pPr lvl="1" eaLnBrk="1" hangingPunct="1">
              <a:spcBef>
                <a:spcPct val="20000"/>
              </a:spcBef>
              <a:buFontTx/>
              <a:buChar char="–"/>
            </a:pPr>
            <a:r>
              <a:rPr lang="en-US" altLang="en-US" sz="2800" dirty="0" smtClean="0"/>
              <a:t>This includes contest operation</a:t>
            </a:r>
            <a:endParaRPr lang="en-US" altLang="en-US" sz="2800" dirty="0"/>
          </a:p>
          <a:p>
            <a:pPr eaLnBrk="1" hangingPunct="1">
              <a:spcBef>
                <a:spcPct val="20000"/>
              </a:spcBef>
              <a:buFontTx/>
              <a:buChar char="•"/>
            </a:pPr>
            <a:r>
              <a:rPr lang="en-US" altLang="en-US" sz="3200" dirty="0" smtClean="0"/>
              <a:t>Identify with both </a:t>
            </a:r>
            <a:r>
              <a:rPr lang="en-US" altLang="en-US" sz="3200" dirty="0"/>
              <a:t>stations</a:t>
            </a:r>
            <a:r>
              <a:rPr lang="en-US" altLang="ja-JP" sz="3200" dirty="0"/>
              <a:t>’ call </a:t>
            </a:r>
            <a:r>
              <a:rPr lang="en-US" altLang="ja-JP" sz="3200" dirty="0" smtClean="0"/>
              <a:t>signs</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2667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Practice Questions</a:t>
            </a:r>
            <a:endParaRPr lang="en-US" altLang="en-US" sz="4400" dirty="0"/>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extLst>
      <p:ext uri="{BB962C8B-B14F-4D97-AF65-F5344CB8AC3E}">
        <p14:creationId xmlns="" xmlns:p14="http://schemas.microsoft.com/office/powerpoint/2010/main" val="85157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Vanity</a:t>
            </a:r>
          </a:p>
          <a:p>
            <a:r>
              <a:rPr lang="en-US" altLang="en-US" smtClean="0"/>
              <a:t>B. Sequential</a:t>
            </a:r>
          </a:p>
          <a:p>
            <a:r>
              <a:rPr lang="en-US" altLang="en-US" smtClean="0"/>
              <a:t>C. Special event</a:t>
            </a:r>
          </a:p>
          <a:p>
            <a:r>
              <a:rPr lang="en-US" altLang="en-US" smtClean="0"/>
              <a:t>D. In-memoriam</a:t>
            </a:r>
          </a:p>
          <a:p>
            <a:pPr lvl="1"/>
            <a:r>
              <a:rPr lang="en-US" altLang="en-US" smtClean="0"/>
              <a:t>FCC Rule: [97.3(a)(11)(iii)] T1C01 HRLM (7-22)</a:t>
            </a:r>
          </a:p>
        </p:txBody>
      </p:sp>
      <p:sp>
        <p:nvSpPr>
          <p:cNvPr id="2253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type of call sign has a single letter in both the prefix and suffix?</a:t>
            </a:r>
          </a:p>
        </p:txBody>
      </p:sp>
      <p:sp>
        <p:nvSpPr>
          <p:cNvPr id="4" name="Footer Placeholder 3"/>
          <p:cNvSpPr>
            <a:spLocks noGrp="1"/>
          </p:cNvSpPr>
          <p:nvPr>
            <p:ph type="ftr" sz="quarter" idx="10"/>
          </p:nvPr>
        </p:nvSpPr>
        <p:spPr/>
        <p:txBody>
          <a:bodyPr/>
          <a:lstStyle/>
          <a:p>
            <a:pPr>
              <a:defRPr/>
            </a:pPr>
            <a:r>
              <a:rPr lang="en-US" dirty="0" smtClean="0"/>
              <a:t>2014 Technician License Course</a:t>
            </a:r>
            <a:endParaRPr lang="en-US" dirty="0"/>
          </a:p>
        </p:txBody>
      </p:sp>
    </p:spTree>
    <p:extLst>
      <p:ext uri="{BB962C8B-B14F-4D97-AF65-F5344CB8AC3E}">
        <p14:creationId xmlns="" xmlns:p14="http://schemas.microsoft.com/office/powerpoint/2010/main" val="264344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Vanity</a:t>
            </a:r>
          </a:p>
          <a:p>
            <a:r>
              <a:rPr lang="en-US" altLang="en-US" smtClean="0"/>
              <a:t>B. Sequential</a:t>
            </a:r>
          </a:p>
          <a:p>
            <a:r>
              <a:rPr lang="en-US" altLang="en-US" b="1" smtClean="0"/>
              <a:t>C. Special event</a:t>
            </a:r>
          </a:p>
          <a:p>
            <a:r>
              <a:rPr lang="en-US" altLang="en-US" smtClean="0"/>
              <a:t>D. In-memoriam</a:t>
            </a:r>
          </a:p>
          <a:p>
            <a:pPr lvl="1"/>
            <a:r>
              <a:rPr lang="en-US" altLang="en-US" smtClean="0"/>
              <a:t>FCC Rule: [97.3(a)(11)(iii)] T1C01 HRLM (7-22)</a:t>
            </a:r>
          </a:p>
        </p:txBody>
      </p:sp>
      <p:sp>
        <p:nvSpPr>
          <p:cNvPr id="2355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type of call sign has a single letter in both the prefix and suffix?</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62520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Call </a:t>
            </a:r>
            <a:r>
              <a:rPr lang="en-US" altLang="en-US" sz="4400" dirty="0" smtClean="0"/>
              <a:t>Signs – Your “Radio Name”</a:t>
            </a:r>
            <a:endParaRPr lang="en-US" altLang="en-US" sz="4400" dirty="0"/>
          </a:p>
        </p:txBody>
      </p:sp>
      <p:sp>
        <p:nvSpPr>
          <p:cNvPr id="11266" name="Rectangle 5"/>
          <p:cNvSpPr>
            <a:spLocks noChangeArrowheads="1"/>
          </p:cNvSpPr>
          <p:nvPr/>
        </p:nvSpPr>
        <p:spPr bwMode="auto">
          <a:xfrm>
            <a:off x="685800" y="17526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All amateur call signs have a prefix and a suffix</a:t>
            </a:r>
          </a:p>
          <a:p>
            <a:pPr lvl="1" eaLnBrk="1" hangingPunct="1">
              <a:spcBef>
                <a:spcPct val="20000"/>
              </a:spcBef>
              <a:buFontTx/>
              <a:buChar char="•"/>
            </a:pPr>
            <a:r>
              <a:rPr lang="en-US" altLang="en-US" sz="2800" dirty="0" smtClean="0"/>
              <a:t>Prefix – indicates country of license</a:t>
            </a:r>
          </a:p>
          <a:p>
            <a:pPr lvl="1" eaLnBrk="1" hangingPunct="1">
              <a:spcBef>
                <a:spcPct val="20000"/>
              </a:spcBef>
              <a:buFontTx/>
              <a:buChar char="•"/>
            </a:pPr>
            <a:r>
              <a:rPr lang="en-US" altLang="en-US" sz="2800" dirty="0" smtClean="0"/>
              <a:t>Suffix – indicates a specific licensee</a:t>
            </a:r>
          </a:p>
          <a:p>
            <a:pPr eaLnBrk="1" hangingPunct="1">
              <a:spcBef>
                <a:spcPct val="20000"/>
              </a:spcBef>
              <a:buFontTx/>
              <a:buChar char="•"/>
            </a:pPr>
            <a:r>
              <a:rPr lang="en-US" altLang="en-US" sz="3200" dirty="0" smtClean="0"/>
              <a:t>Prefix – generally two or three letters and numbers assigned by the ITU</a:t>
            </a:r>
          </a:p>
          <a:p>
            <a:pPr eaLnBrk="1" hangingPunct="1">
              <a:spcBef>
                <a:spcPct val="20000"/>
              </a:spcBef>
              <a:buFontTx/>
              <a:buChar char="•"/>
            </a:pPr>
            <a:r>
              <a:rPr lang="en-US" altLang="en-US" sz="3200" dirty="0" smtClean="0"/>
              <a:t>Suffix – one or more letters</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 xmlns:p14="http://schemas.microsoft.com/office/powerpoint/2010/main" val="266233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KMA3505</a:t>
            </a:r>
          </a:p>
          <a:p>
            <a:r>
              <a:rPr lang="en-US" altLang="en-US" smtClean="0"/>
              <a:t>B. W3ABC</a:t>
            </a:r>
          </a:p>
          <a:p>
            <a:r>
              <a:rPr lang="en-US" altLang="en-US" smtClean="0"/>
              <a:t>C. KDKA</a:t>
            </a:r>
          </a:p>
          <a:p>
            <a:r>
              <a:rPr lang="en-US" altLang="en-US" smtClean="0"/>
              <a:t>D. 11Q1176</a:t>
            </a:r>
          </a:p>
          <a:p>
            <a:pPr lvl="1"/>
            <a:r>
              <a:rPr lang="en-US" altLang="en-US" smtClean="0"/>
              <a:t> T1C02 HRLM (7-20)</a:t>
            </a:r>
          </a:p>
        </p:txBody>
      </p:sp>
      <p:sp>
        <p:nvSpPr>
          <p:cNvPr id="2457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 valid US amateur radio station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07991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KMA3505</a:t>
            </a:r>
          </a:p>
          <a:p>
            <a:r>
              <a:rPr lang="en-US" altLang="en-US" b="1" smtClean="0"/>
              <a:t>B. W3ABC</a:t>
            </a:r>
          </a:p>
          <a:p>
            <a:r>
              <a:rPr lang="en-US" altLang="en-US" smtClean="0"/>
              <a:t>C. KDKA</a:t>
            </a:r>
          </a:p>
          <a:p>
            <a:r>
              <a:rPr lang="en-US" altLang="en-US" smtClean="0"/>
              <a:t>D. 11Q1176</a:t>
            </a:r>
          </a:p>
          <a:p>
            <a:pPr lvl="1"/>
            <a:r>
              <a:rPr lang="en-US" altLang="en-US" smtClean="0"/>
              <a:t> T1C02 HRLM (7-20)</a:t>
            </a:r>
          </a:p>
        </p:txBody>
      </p:sp>
      <p:sp>
        <p:nvSpPr>
          <p:cNvPr id="2560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 valid US amateur radio station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3669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K1XXX</a:t>
            </a:r>
          </a:p>
          <a:p>
            <a:r>
              <a:rPr lang="en-US" altLang="en-US" smtClean="0"/>
              <a:t>B. KA1X</a:t>
            </a:r>
          </a:p>
          <a:p>
            <a:r>
              <a:rPr lang="en-US" altLang="en-US" smtClean="0"/>
              <a:t>C. W1XX</a:t>
            </a:r>
          </a:p>
          <a:p>
            <a:r>
              <a:rPr lang="en-US" altLang="en-US" smtClean="0"/>
              <a:t>D. All of these choices are correct</a:t>
            </a:r>
          </a:p>
          <a:p>
            <a:pPr lvl="1"/>
            <a:r>
              <a:rPr lang="en-US" altLang="en-US" smtClean="0"/>
              <a:t> T1C05 HRLM (7-22)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 vanity call sign which a technician class amateur operator might select if available?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75971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K1XXX</a:t>
            </a:r>
          </a:p>
          <a:p>
            <a:r>
              <a:rPr lang="en-US" altLang="en-US" smtClean="0"/>
              <a:t>B. KA1X</a:t>
            </a:r>
          </a:p>
          <a:p>
            <a:r>
              <a:rPr lang="en-US" altLang="en-US" smtClean="0"/>
              <a:t>C. W1XX</a:t>
            </a:r>
          </a:p>
          <a:p>
            <a:r>
              <a:rPr lang="en-US" altLang="en-US" smtClean="0"/>
              <a:t>D. All of these choices are correct</a:t>
            </a:r>
          </a:p>
          <a:p>
            <a:pPr lvl="1"/>
            <a:r>
              <a:rPr lang="en-US" altLang="en-US" smtClean="0"/>
              <a:t> T1C05 HRLM (7-22)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 vanity call sign which a technician class amateur operator might select if available?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07117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Only licensed amateurs with General or Extra </a:t>
            </a:r>
            <a:r>
              <a:rPr lang="en-US" altLang="en-US" dirty="0"/>
              <a:t>C</a:t>
            </a:r>
            <a:r>
              <a:rPr lang="en-US" altLang="en-US" dirty="0" smtClean="0"/>
              <a:t>lass licenses</a:t>
            </a:r>
          </a:p>
          <a:p>
            <a:r>
              <a:rPr lang="en-US" altLang="en-US" dirty="0" smtClean="0"/>
              <a:t>B. Only licensed amateurs with an </a:t>
            </a:r>
            <a:r>
              <a:rPr lang="en-US" altLang="en-US" dirty="0"/>
              <a:t>E</a:t>
            </a:r>
            <a:r>
              <a:rPr lang="en-US" altLang="en-US" dirty="0" smtClean="0"/>
              <a:t>xtra Class license</a:t>
            </a:r>
          </a:p>
          <a:p>
            <a:r>
              <a:rPr lang="en-US" altLang="en-US" dirty="0" smtClean="0"/>
              <a:t>C. Only an amateur licensee who has been licensed continuously for more than 10 years</a:t>
            </a:r>
          </a:p>
          <a:p>
            <a:r>
              <a:rPr lang="en-US" altLang="en-US" dirty="0" smtClean="0"/>
              <a:t>D. Any licensed amateur</a:t>
            </a:r>
          </a:p>
          <a:p>
            <a:pPr lvl="1"/>
            <a:r>
              <a:rPr lang="en-US" altLang="en-US" dirty="0" smtClean="0"/>
              <a:t>FCC Rule: [97.19] T1C12 HRLM (1)</a:t>
            </a:r>
          </a:p>
        </p:txBody>
      </p:sp>
      <p:sp>
        <p:nvSpPr>
          <p:cNvPr id="3481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may select a desired call sign under the vanity call sign rules?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138584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 Only licensed amateurs with General or Extra Class licenses</a:t>
            </a:r>
          </a:p>
          <a:p>
            <a:r>
              <a:rPr lang="en-US" altLang="en-US" dirty="0"/>
              <a:t>B. Only licensed amateurs with an Extra Class license</a:t>
            </a:r>
          </a:p>
          <a:p>
            <a:r>
              <a:rPr lang="en-US" altLang="en-US" dirty="0" smtClean="0"/>
              <a:t>C. Only an amateur licensee who has been licensed continuously for more than 10 years</a:t>
            </a:r>
          </a:p>
          <a:p>
            <a:r>
              <a:rPr lang="en-US" altLang="en-US" b="1" dirty="0" smtClean="0"/>
              <a:t>D. Any licensed amateur</a:t>
            </a:r>
          </a:p>
          <a:p>
            <a:pPr lvl="1"/>
            <a:r>
              <a:rPr lang="en-US" altLang="en-US" dirty="0" smtClean="0"/>
              <a:t>FCC Rule: [97.19] T1C12 HRLM (1)</a:t>
            </a:r>
          </a:p>
        </p:txBody>
      </p:sp>
      <p:sp>
        <p:nvSpPr>
          <p:cNvPr id="3584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may select a desired call sign under the vanity call sign rules?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419518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Extra Class member of the club</a:t>
            </a:r>
          </a:p>
          <a:p>
            <a:r>
              <a:rPr lang="en-US" altLang="en-US" smtClean="0"/>
              <a:t>B. Any member of the club</a:t>
            </a:r>
          </a:p>
          <a:p>
            <a:r>
              <a:rPr lang="en-US" altLang="en-US" smtClean="0"/>
              <a:t>C. Any officer of the club</a:t>
            </a:r>
          </a:p>
          <a:p>
            <a:r>
              <a:rPr lang="en-US" altLang="en-US" smtClean="0"/>
              <a:t>D. Only the person named as trustee on the club station license grant</a:t>
            </a:r>
          </a:p>
          <a:p>
            <a:pPr lvl="1"/>
            <a:r>
              <a:rPr lang="en-US" altLang="en-US" smtClean="0"/>
              <a:t>FCC Rule: [97.21(a) (1)] T1C14 HRLM (7-22)</a:t>
            </a:r>
          </a:p>
        </p:txBody>
      </p:sp>
      <p:sp>
        <p:nvSpPr>
          <p:cNvPr id="36866"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may select a vanity call sign for a club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676947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Extra Class member of the club</a:t>
            </a:r>
          </a:p>
          <a:p>
            <a:r>
              <a:rPr lang="en-US" altLang="en-US" smtClean="0"/>
              <a:t>B. Any member of the club</a:t>
            </a:r>
          </a:p>
          <a:p>
            <a:r>
              <a:rPr lang="en-US" altLang="en-US" smtClean="0"/>
              <a:t>C. Any officer of the club</a:t>
            </a:r>
          </a:p>
          <a:p>
            <a:r>
              <a:rPr lang="en-US" altLang="en-US" b="1" smtClean="0"/>
              <a:t>D. Only the person named as trustee on the club station license grant</a:t>
            </a:r>
          </a:p>
          <a:p>
            <a:pPr lvl="1"/>
            <a:r>
              <a:rPr lang="en-US" altLang="en-US" smtClean="0"/>
              <a:t>FCC Rule: [97.21(a) (1)] T1C14 HRLM (7-22)</a:t>
            </a:r>
          </a:p>
        </p:txBody>
      </p:sp>
      <p:sp>
        <p:nvSpPr>
          <p:cNvPr id="3789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may select a vanity call sign for a club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627862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the transmissions are of a brief nature to make station adjustments</a:t>
            </a:r>
          </a:p>
          <a:p>
            <a:r>
              <a:rPr lang="en-US" altLang="en-US" smtClean="0"/>
              <a:t>B. When the transmission are unmodulated</a:t>
            </a:r>
          </a:p>
          <a:p>
            <a:r>
              <a:rPr lang="en-US" altLang="en-US" smtClean="0"/>
              <a:t>C. When the transmitted power level is below 1 watt</a:t>
            </a:r>
          </a:p>
          <a:p>
            <a:r>
              <a:rPr lang="en-US" altLang="en-US" smtClean="0"/>
              <a:t>D. Never</a:t>
            </a:r>
          </a:p>
          <a:p>
            <a:pPr lvl="1"/>
            <a:r>
              <a:rPr lang="en-US" altLang="en-US" smtClean="0"/>
              <a:t>FCC Rule: [97.119(a), 97.215(a)] T1D11 HRLM (8-3)</a:t>
            </a:r>
          </a:p>
        </p:txBody>
      </p:sp>
      <p:sp>
        <p:nvSpPr>
          <p:cNvPr id="2457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may an amateur station make transmissions without identifying?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the transmissions are of a brief nature to make station adjustments</a:t>
            </a:r>
          </a:p>
          <a:p>
            <a:r>
              <a:rPr lang="en-US" altLang="en-US" smtClean="0"/>
              <a:t>B. When the transmission are unmodulated</a:t>
            </a:r>
          </a:p>
          <a:p>
            <a:r>
              <a:rPr lang="en-US" altLang="en-US" smtClean="0"/>
              <a:t>C. When the transmitted power level is below 1 watt</a:t>
            </a:r>
          </a:p>
          <a:p>
            <a:r>
              <a:rPr lang="en-US" altLang="en-US" b="1" smtClean="0"/>
              <a:t>D. Never</a:t>
            </a:r>
          </a:p>
          <a:p>
            <a:pPr lvl="1"/>
            <a:r>
              <a:rPr lang="en-US" altLang="en-US" smtClean="0"/>
              <a:t>FCC Rule: [97.119(a), 97.215(a)] T1D11 HRLM (8-3)</a:t>
            </a:r>
          </a:p>
        </p:txBody>
      </p:sp>
      <p:sp>
        <p:nvSpPr>
          <p:cNvPr id="2560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may an amateur station make transmissions without identifying?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Call Signs</a:t>
            </a:r>
          </a:p>
        </p:txBody>
      </p:sp>
      <p:sp>
        <p:nvSpPr>
          <p:cNvPr id="9218" name="Rectangle 5"/>
          <p:cNvSpPr>
            <a:spLocks noChangeArrowheads="1"/>
          </p:cNvSpPr>
          <p:nvPr/>
        </p:nvSpPr>
        <p:spPr bwMode="auto">
          <a:xfrm>
            <a:off x="685800" y="1625600"/>
            <a:ext cx="381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dirty="0"/>
              <a:t>US call signs begin with: K, N, W, and </a:t>
            </a:r>
            <a:r>
              <a:rPr lang="en-US" altLang="en-US" sz="2800" dirty="0" smtClean="0"/>
              <a:t>AA–AL</a:t>
            </a:r>
            <a:endParaRPr lang="en-US" altLang="en-US" sz="2800" dirty="0"/>
          </a:p>
          <a:p>
            <a:pPr eaLnBrk="1" hangingPunct="1">
              <a:spcBef>
                <a:spcPct val="20000"/>
              </a:spcBef>
              <a:buFontTx/>
              <a:buChar char="•"/>
            </a:pPr>
            <a:r>
              <a:rPr lang="en-US" altLang="en-US" sz="2800" dirty="0" smtClean="0"/>
              <a:t>Ten US </a:t>
            </a:r>
            <a:r>
              <a:rPr lang="en-US" altLang="en-US" sz="2800" dirty="0"/>
              <a:t>call sign </a:t>
            </a:r>
            <a:r>
              <a:rPr lang="en-US" altLang="en-US" sz="2800" dirty="0" smtClean="0"/>
              <a:t>districts indicated by 0–9 in prefix</a:t>
            </a:r>
          </a:p>
          <a:p>
            <a:pPr eaLnBrk="1" hangingPunct="1">
              <a:spcBef>
                <a:spcPct val="20000"/>
              </a:spcBef>
              <a:buFontTx/>
              <a:buChar char="•"/>
            </a:pPr>
            <a:r>
              <a:rPr lang="en-US" altLang="en-US" sz="2800" dirty="0" smtClean="0"/>
              <a:t>Pacific and Caribbean possessions have special prefixes</a:t>
            </a:r>
            <a:endParaRPr lang="en-US" altLang="en-US" sz="2800" dirty="0"/>
          </a:p>
          <a:p>
            <a:pPr eaLnBrk="1" hangingPunct="1">
              <a:spcBef>
                <a:spcPct val="20000"/>
              </a:spcBef>
            </a:pPr>
            <a:endParaRPr lang="en-US" altLang="en-US" sz="2800" dirty="0"/>
          </a:p>
        </p:txBody>
      </p:sp>
      <p:pic>
        <p:nvPicPr>
          <p:cNvPr id="9219" name="Picture 6" descr="WASmap_colo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600" y="2057400"/>
            <a:ext cx="4267200" cy="325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 xmlns:p14="http://schemas.microsoft.com/office/powerpoint/2010/main" val="1522939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using automatic control, such as in the case of a repeater</a:t>
            </a:r>
          </a:p>
          <a:p>
            <a:r>
              <a:rPr lang="en-US" altLang="en-US" smtClean="0"/>
              <a:t>B. When the station licensee is away and another licensed amateur is using the station</a:t>
            </a:r>
          </a:p>
          <a:p>
            <a:r>
              <a:rPr lang="en-US" altLang="en-US" smtClean="0"/>
              <a:t>C. When the transmitting station is an auxiliary station</a:t>
            </a:r>
          </a:p>
          <a:p>
            <a:r>
              <a:rPr lang="en-US" altLang="en-US" smtClean="0"/>
              <a:t>D. Never</a:t>
            </a:r>
          </a:p>
          <a:p>
            <a:pPr lvl="1"/>
            <a:r>
              <a:rPr lang="en-US" altLang="en-US" smtClean="0"/>
              <a:t>FCC Rule: [97.7] T1E01 HRLM (8-1)</a:t>
            </a:r>
          </a:p>
        </p:txBody>
      </p:sp>
      <p:sp>
        <p:nvSpPr>
          <p:cNvPr id="26626"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is an amateur station permitted to transmit without a control operator?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using automatic control, such as in the case of a repeater</a:t>
            </a:r>
          </a:p>
          <a:p>
            <a:r>
              <a:rPr lang="en-US" altLang="en-US" smtClean="0"/>
              <a:t>B. When the station licensee is away and another licensed amateur is using the station</a:t>
            </a:r>
          </a:p>
          <a:p>
            <a:r>
              <a:rPr lang="en-US" altLang="en-US" smtClean="0"/>
              <a:t>C. When the transmitting station is an auxiliary station</a:t>
            </a:r>
          </a:p>
          <a:p>
            <a:r>
              <a:rPr lang="en-US" altLang="en-US" b="1" smtClean="0"/>
              <a:t>D. Never</a:t>
            </a:r>
          </a:p>
          <a:p>
            <a:pPr lvl="1"/>
            <a:r>
              <a:rPr lang="en-US" altLang="en-US" smtClean="0"/>
              <a:t>FCC Rule: [97.7] T1E01 HRLM (8-1)</a:t>
            </a:r>
          </a:p>
        </p:txBody>
      </p:sp>
      <p:sp>
        <p:nvSpPr>
          <p:cNvPr id="2765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is an amateur station permitted to transmit without a control operator?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U.S. citizen designated by the station licensee</a:t>
            </a:r>
          </a:p>
          <a:p>
            <a:r>
              <a:rPr lang="en-US" altLang="en-US" smtClean="0"/>
              <a:t>B. Any U.S. citizen designated by the station licensee</a:t>
            </a:r>
          </a:p>
          <a:p>
            <a:r>
              <a:rPr lang="en-US" altLang="en-US" smtClean="0"/>
              <a:t>C. Any person over the age of 18 designated by the station licensee</a:t>
            </a:r>
          </a:p>
          <a:p>
            <a:r>
              <a:rPr lang="en-US" altLang="en-US" smtClean="0"/>
              <a:t>D. Only a person for whom an amateur operator/primary station license grant appears in the FCC database or who is authorized for alien reciprocal operation</a:t>
            </a:r>
          </a:p>
          <a:p>
            <a:pPr lvl="1"/>
            <a:r>
              <a:rPr lang="en-US" altLang="en-US" smtClean="0"/>
              <a:t>FCC Rule: [97.7(a,b)] T1E02 HRLM (8-2)</a:t>
            </a:r>
          </a:p>
        </p:txBody>
      </p:sp>
      <p:sp>
        <p:nvSpPr>
          <p:cNvPr id="2867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is eligible to be the control operator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U.S. citizen designated by the station licensee</a:t>
            </a:r>
          </a:p>
          <a:p>
            <a:r>
              <a:rPr lang="en-US" altLang="en-US" smtClean="0"/>
              <a:t>B. Any U.S. citizen designated by the station licensee</a:t>
            </a:r>
          </a:p>
          <a:p>
            <a:r>
              <a:rPr lang="en-US" altLang="en-US" smtClean="0"/>
              <a:t>C. Any person over the age of 18 designated by the station licensee</a:t>
            </a:r>
          </a:p>
          <a:p>
            <a:r>
              <a:rPr lang="en-US" altLang="en-US" b="1" smtClean="0"/>
              <a:t>D. Only a person for whom an amateur operator/primary station license grant appears in the FCC database or who is authorized for alien reciprocal operation</a:t>
            </a:r>
          </a:p>
          <a:p>
            <a:pPr lvl="1"/>
            <a:r>
              <a:rPr lang="en-US" altLang="en-US" smtClean="0"/>
              <a:t>FCC Rule: [97.7(a,b)] T1E02 HRLM (8-2)</a:t>
            </a:r>
          </a:p>
        </p:txBody>
      </p:sp>
      <p:sp>
        <p:nvSpPr>
          <p:cNvPr id="2969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is eligible to be the control operator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station licensee</a:t>
            </a:r>
          </a:p>
          <a:p>
            <a:r>
              <a:rPr lang="en-US" altLang="en-US" smtClean="0"/>
              <a:t>B. The FCC</a:t>
            </a:r>
          </a:p>
          <a:p>
            <a:r>
              <a:rPr lang="en-US" altLang="en-US" smtClean="0"/>
              <a:t>C. The frequency coordinator</a:t>
            </a:r>
          </a:p>
          <a:p>
            <a:r>
              <a:rPr lang="en-US" altLang="en-US" smtClean="0"/>
              <a:t>D. The ITU</a:t>
            </a:r>
          </a:p>
          <a:p>
            <a:pPr lvl="1"/>
            <a:r>
              <a:rPr lang="de-DE" altLang="en-US" smtClean="0"/>
              <a:t>FCC Rule: [97.103(b)] T1E03 HRLM (8-1)</a:t>
            </a:r>
          </a:p>
        </p:txBody>
      </p:sp>
      <p:sp>
        <p:nvSpPr>
          <p:cNvPr id="3072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must designate the station control operator?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The station licensee</a:t>
            </a:r>
          </a:p>
          <a:p>
            <a:r>
              <a:rPr lang="en-US" altLang="en-US" smtClean="0"/>
              <a:t>B. The FCC</a:t>
            </a:r>
          </a:p>
          <a:p>
            <a:r>
              <a:rPr lang="en-US" altLang="en-US" smtClean="0"/>
              <a:t>C. The frequency coordinator</a:t>
            </a:r>
          </a:p>
          <a:p>
            <a:r>
              <a:rPr lang="en-US" altLang="en-US" smtClean="0"/>
              <a:t>D. The ITU</a:t>
            </a:r>
          </a:p>
          <a:p>
            <a:pPr lvl="1"/>
            <a:r>
              <a:rPr lang="de-DE" altLang="en-US" smtClean="0"/>
              <a:t>FCC Rule: [97.103(b)] T1E03 HRLM (8-1)</a:t>
            </a:r>
          </a:p>
        </p:txBody>
      </p:sp>
      <p:sp>
        <p:nvSpPr>
          <p:cNvPr id="31746"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Who must designate the station control operator?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frequency authorized by the frequency coordinator</a:t>
            </a:r>
          </a:p>
          <a:p>
            <a:r>
              <a:rPr lang="en-US" altLang="en-US" smtClean="0"/>
              <a:t>B. The class of operator license held by the station licensee</a:t>
            </a:r>
          </a:p>
          <a:p>
            <a:r>
              <a:rPr lang="en-US" altLang="en-US" smtClean="0"/>
              <a:t>C. The highest class of operator license held by anyone on the premises</a:t>
            </a:r>
          </a:p>
          <a:p>
            <a:r>
              <a:rPr lang="en-US" altLang="en-US" smtClean="0"/>
              <a:t>D. The class of operator license held by the control operator</a:t>
            </a:r>
          </a:p>
          <a:p>
            <a:pPr lvl="1"/>
            <a:r>
              <a:rPr lang="de-DE" altLang="en-US" smtClean="0"/>
              <a:t>FCC Rule: [97.105(b)] T1E04 HRLM (8-2)</a:t>
            </a:r>
          </a:p>
        </p:txBody>
      </p:sp>
      <p:sp>
        <p:nvSpPr>
          <p:cNvPr id="32770"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determines the transmitting privileges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frequency authorized by the frequency coordinator</a:t>
            </a:r>
          </a:p>
          <a:p>
            <a:r>
              <a:rPr lang="en-US" altLang="en-US" smtClean="0"/>
              <a:t>B. The class of operator license held by the station licensee</a:t>
            </a:r>
          </a:p>
          <a:p>
            <a:r>
              <a:rPr lang="en-US" altLang="en-US" smtClean="0"/>
              <a:t>C. The highest class of operator license held by anyone on the premises</a:t>
            </a:r>
          </a:p>
          <a:p>
            <a:r>
              <a:rPr lang="en-US" altLang="en-US" b="1" smtClean="0"/>
              <a:t>D. The class of operator license held by the control operator</a:t>
            </a:r>
          </a:p>
          <a:p>
            <a:pPr lvl="1"/>
            <a:r>
              <a:rPr lang="de-DE" altLang="en-US" smtClean="0"/>
              <a:t>FCC Rule: [97.105(b)] T1E04 HRLM (8-2)</a:t>
            </a:r>
          </a:p>
        </p:txBody>
      </p:sp>
      <p:sp>
        <p:nvSpPr>
          <p:cNvPr id="3379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determines the transmitting privileges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xfrm>
            <a:off x="457200" y="1447800"/>
            <a:ext cx="8229600" cy="4678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The location of the station’s transmitting antenna</a:t>
            </a:r>
          </a:p>
          <a:p>
            <a:r>
              <a:rPr lang="en-US" altLang="en-US" dirty="0" smtClean="0"/>
              <a:t>B. The location of the station transmitting apparatus </a:t>
            </a:r>
          </a:p>
          <a:p>
            <a:r>
              <a:rPr lang="en-US" altLang="en-US" dirty="0" smtClean="0"/>
              <a:t>C. The location at which the control operator function is performed</a:t>
            </a:r>
          </a:p>
          <a:p>
            <a:r>
              <a:rPr lang="en-US" altLang="en-US" dirty="0" smtClean="0"/>
              <a:t>D. The mailing address of the station licensee</a:t>
            </a:r>
          </a:p>
          <a:p>
            <a:pPr lvl="1"/>
            <a:r>
              <a:rPr lang="en-US" altLang="en-US" dirty="0" smtClean="0"/>
              <a:t>FCC Rule: [97.3(a)(14)] T1E05 HRLM (8-2)</a:t>
            </a:r>
          </a:p>
        </p:txBody>
      </p:sp>
      <p:sp>
        <p:nvSpPr>
          <p:cNvPr id="3481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an amateur station control point?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xfrm>
            <a:off x="457200" y="1524000"/>
            <a:ext cx="8229600" cy="4602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The location of the station’s transmitting antenna</a:t>
            </a:r>
          </a:p>
          <a:p>
            <a:r>
              <a:rPr lang="en-US" altLang="en-US" dirty="0" smtClean="0"/>
              <a:t>B. The location of the station transmitting apparatus </a:t>
            </a:r>
          </a:p>
          <a:p>
            <a:r>
              <a:rPr lang="en-US" altLang="en-US" b="1" dirty="0" smtClean="0"/>
              <a:t>C. The location at which the control operator function is performed</a:t>
            </a:r>
          </a:p>
          <a:p>
            <a:r>
              <a:rPr lang="en-US" altLang="en-US" dirty="0" smtClean="0"/>
              <a:t>D. The mailing address of the station licensee</a:t>
            </a:r>
          </a:p>
          <a:p>
            <a:pPr lvl="1"/>
            <a:r>
              <a:rPr lang="en-US" altLang="en-US" dirty="0" smtClean="0"/>
              <a:t>FCC Rule: [97.3(a)(14)] T1E05 HRLM (8-2)</a:t>
            </a:r>
          </a:p>
        </p:txBody>
      </p:sp>
      <p:sp>
        <p:nvSpPr>
          <p:cNvPr id="3584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an amateur station control point?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Call Signs</a:t>
            </a:r>
          </a:p>
        </p:txBody>
      </p:sp>
      <p:sp>
        <p:nvSpPr>
          <p:cNvPr id="11266" name="Rectangle 5"/>
          <p:cNvSpPr>
            <a:spLocks noChangeArrowheads="1"/>
          </p:cNvSpPr>
          <p:nvPr/>
        </p:nvSpPr>
        <p:spPr bwMode="auto">
          <a:xfrm>
            <a:off x="685800" y="18288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U.S. call sign types for amateurs</a:t>
            </a:r>
          </a:p>
          <a:p>
            <a:pPr lvl="1" eaLnBrk="1" hangingPunct="1">
              <a:spcBef>
                <a:spcPct val="20000"/>
              </a:spcBef>
              <a:buFontTx/>
              <a:buChar char="•"/>
            </a:pPr>
            <a:r>
              <a:rPr lang="en-US" altLang="en-US" sz="2800" dirty="0" smtClean="0"/>
              <a:t>1x1 (W1W); 1x2 (W1WW); 2x1 (WW1W); 2x2 (WW1WW); 1x3 (W1WWW); or 2x3 (WW1WWW)</a:t>
            </a:r>
          </a:p>
          <a:p>
            <a:pPr eaLnBrk="1" hangingPunct="1">
              <a:spcBef>
                <a:spcPct val="20000"/>
              </a:spcBef>
              <a:buFontTx/>
              <a:buChar char="•"/>
            </a:pPr>
            <a:r>
              <a:rPr lang="en-US" altLang="en-US" sz="3200" dirty="0" smtClean="0"/>
              <a:t>1x1 (“one by one”) is for special events</a:t>
            </a:r>
          </a:p>
          <a:p>
            <a:pPr eaLnBrk="1" hangingPunct="1">
              <a:spcBef>
                <a:spcPct val="20000"/>
              </a:spcBef>
              <a:buFontTx/>
              <a:buChar char="•"/>
            </a:pPr>
            <a:r>
              <a:rPr lang="en-US" altLang="en-US" sz="3200" dirty="0" smtClean="0"/>
              <a:t>Remaining types are Group A through D</a:t>
            </a:r>
          </a:p>
          <a:p>
            <a:pPr lvl="1" eaLnBrk="1" hangingPunct="1">
              <a:spcBef>
                <a:spcPct val="20000"/>
              </a:spcBef>
              <a:buFontTx/>
              <a:buChar char="•"/>
            </a:pPr>
            <a:r>
              <a:rPr lang="en-US" altLang="en-US" sz="2800" dirty="0" smtClean="0"/>
              <a:t>Assigned by license class</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 xmlns:p14="http://schemas.microsoft.com/office/powerpoint/2010/main" val="3709530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All licensed amateurs who are present at the operation</a:t>
            </a:r>
          </a:p>
          <a:p>
            <a:r>
              <a:rPr lang="en-US" altLang="en-US" dirty="0" smtClean="0"/>
              <a:t>B. Only the station licensee</a:t>
            </a:r>
          </a:p>
          <a:p>
            <a:r>
              <a:rPr lang="en-US" altLang="en-US" dirty="0" smtClean="0"/>
              <a:t>C. Only the control operator</a:t>
            </a:r>
          </a:p>
          <a:p>
            <a:r>
              <a:rPr lang="en-US" altLang="en-US" dirty="0" smtClean="0"/>
              <a:t>D. The control operator and the station licensee are equally responsible</a:t>
            </a:r>
          </a:p>
          <a:p>
            <a:pPr lvl="1"/>
            <a:r>
              <a:rPr lang="en-US" altLang="en-US" dirty="0" smtClean="0"/>
              <a:t>FCC Rule: [97.103(a)] T1E07 HRLM (8-2)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When the control operator is not the station licensee, who is responsible for the proper operation of the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 All licensed amateurs who are present at the operation</a:t>
            </a:r>
          </a:p>
          <a:p>
            <a:r>
              <a:rPr lang="en-US" altLang="en-US" dirty="0" smtClean="0"/>
              <a:t>B. Only the station licensee</a:t>
            </a:r>
          </a:p>
          <a:p>
            <a:r>
              <a:rPr lang="en-US" altLang="en-US" dirty="0" smtClean="0"/>
              <a:t>C. Only the control operator</a:t>
            </a:r>
          </a:p>
          <a:p>
            <a:r>
              <a:rPr lang="en-US" altLang="en-US" b="1" dirty="0" smtClean="0"/>
              <a:t>D. The control operator and the station licensee are equally responsible</a:t>
            </a:r>
          </a:p>
          <a:p>
            <a:pPr lvl="1"/>
            <a:r>
              <a:rPr lang="en-US" altLang="en-US" dirty="0" smtClean="0"/>
              <a:t>FCC Rule: [97.103(a)] T1E07 HRLM (8-2)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When the control operator is not the station licensee, who is responsible for the proper operation of the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667000"/>
            <a:ext cx="8229600" cy="3459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station custodian</a:t>
            </a:r>
          </a:p>
          <a:p>
            <a:r>
              <a:rPr lang="en-US" altLang="en-US" smtClean="0"/>
              <a:t>B. The third party participant</a:t>
            </a:r>
          </a:p>
          <a:p>
            <a:r>
              <a:rPr lang="en-US" altLang="en-US" smtClean="0"/>
              <a:t>C. The person operating the station equipment</a:t>
            </a:r>
          </a:p>
          <a:p>
            <a:r>
              <a:rPr lang="en-US" altLang="en-US" smtClean="0"/>
              <a:t>D. The station licensee</a:t>
            </a:r>
          </a:p>
          <a:p>
            <a:pPr lvl="1"/>
            <a:r>
              <a:rPr lang="en-US" altLang="en-US" smtClean="0"/>
              <a:t>FCC Rule: [97.103(a)] T1E11 HRLM (8-2)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Who does the FCC presume to be the control operator of an amateur station, unless documentation to the contrary is in the station records?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xfrm>
            <a:off x="457200" y="2667000"/>
            <a:ext cx="8229600" cy="3459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station custodian</a:t>
            </a:r>
          </a:p>
          <a:p>
            <a:r>
              <a:rPr lang="en-US" altLang="en-US" smtClean="0"/>
              <a:t>B. The third party participant</a:t>
            </a:r>
          </a:p>
          <a:p>
            <a:r>
              <a:rPr lang="en-US" altLang="en-US" smtClean="0"/>
              <a:t>C. The person operating the station equipment</a:t>
            </a:r>
          </a:p>
          <a:p>
            <a:r>
              <a:rPr lang="en-US" altLang="en-US" b="1" smtClean="0"/>
              <a:t>D. The station licensee</a:t>
            </a:r>
          </a:p>
          <a:p>
            <a:pPr lvl="1"/>
            <a:r>
              <a:rPr lang="en-US" altLang="en-US" smtClean="0"/>
              <a:t>FCC Rule: [97.103(a)] T1E11 HRLM (8-2)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Who does the FCC presume to be the control operator of an amateur station, unless documentation to the contrary is in the station records?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xfrm>
            <a:off x="457200" y="2971800"/>
            <a:ext cx="8229600" cy="3154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no time</a:t>
            </a:r>
          </a:p>
          <a:p>
            <a:r>
              <a:rPr lang="en-US" altLang="en-US" smtClean="0"/>
              <a:t>B. When operating a special event station</a:t>
            </a:r>
          </a:p>
          <a:p>
            <a:r>
              <a:rPr lang="en-US" altLang="en-US" smtClean="0"/>
              <a:t>C. As part of a multi-operator contest team</a:t>
            </a:r>
          </a:p>
          <a:p>
            <a:r>
              <a:rPr lang="en-US" altLang="en-US" smtClean="0"/>
              <a:t>D. When using a club station whose trustee is an Extra Class operator licensee</a:t>
            </a:r>
          </a:p>
          <a:p>
            <a:pPr lvl="1"/>
            <a:r>
              <a:rPr lang="it-IT" altLang="en-US" smtClean="0"/>
              <a:t>FCC Rule: [97.119(e)] T1E12 HRLM (8-2)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When, under normal circumstances, may a Technician Class licensee be the control operator of a station operating in an exclusive Extra Class operator segment of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2971800"/>
            <a:ext cx="8229600" cy="3154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At no time</a:t>
            </a:r>
          </a:p>
          <a:p>
            <a:r>
              <a:rPr lang="en-US" altLang="en-US" smtClean="0"/>
              <a:t>B. When operating a special event station</a:t>
            </a:r>
          </a:p>
          <a:p>
            <a:r>
              <a:rPr lang="en-US" altLang="en-US" smtClean="0"/>
              <a:t>C. As part of a multi-operator contest team</a:t>
            </a:r>
          </a:p>
          <a:p>
            <a:r>
              <a:rPr lang="en-US" altLang="en-US" smtClean="0"/>
              <a:t>D. When using a club station whose trustee is an Extra Class operator licensee</a:t>
            </a:r>
          </a:p>
          <a:p>
            <a:pPr lvl="1"/>
            <a:r>
              <a:rPr lang="it-IT" altLang="en-US" smtClean="0"/>
              <a:t>FCC Rule: [97.119(e)] T1E12 HRLM (8-2)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When, under normal circumstances, may a Technician Class licensee be the control operator of a station operating in an exclusive Extra Class operator segment of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286000"/>
            <a:ext cx="8229600" cy="3840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Tactical call</a:t>
            </a:r>
          </a:p>
          <a:p>
            <a:r>
              <a:rPr lang="en-US" altLang="en-US" smtClean="0"/>
              <a:t>B. An official call sign reserved for RACES drills</a:t>
            </a:r>
          </a:p>
          <a:p>
            <a:r>
              <a:rPr lang="en-US" altLang="en-US" smtClean="0"/>
              <a:t>C. SSID</a:t>
            </a:r>
          </a:p>
          <a:p>
            <a:r>
              <a:rPr lang="en-US" altLang="en-US" smtClean="0"/>
              <a:t>D. Broadcast station</a:t>
            </a:r>
          </a:p>
          <a:p>
            <a:pPr lvl="1"/>
            <a:r>
              <a:rPr lang="en-US" altLang="en-US" smtClean="0"/>
              <a:t> T1F01 HRLM (8-4)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What type of identification is being used when identifying a station on the air as Race Headquarters?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286000"/>
            <a:ext cx="8229600" cy="3840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Tactical call</a:t>
            </a:r>
          </a:p>
          <a:p>
            <a:r>
              <a:rPr lang="en-US" altLang="en-US" smtClean="0"/>
              <a:t>B. An official call sign reserved for RACES drills</a:t>
            </a:r>
          </a:p>
          <a:p>
            <a:r>
              <a:rPr lang="en-US" altLang="en-US" smtClean="0"/>
              <a:t>C. SSID</a:t>
            </a:r>
          </a:p>
          <a:p>
            <a:r>
              <a:rPr lang="en-US" altLang="en-US" smtClean="0"/>
              <a:t>D. Broadcast station</a:t>
            </a:r>
          </a:p>
          <a:p>
            <a:pPr lvl="1"/>
            <a:r>
              <a:rPr lang="en-US" altLang="en-US" smtClean="0"/>
              <a:t> T1F01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type of identification is being used when identifying a station on the air as Race Headquarters?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667000"/>
            <a:ext cx="8229600" cy="3459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Never, the tactical call is sufficient</a:t>
            </a:r>
          </a:p>
          <a:p>
            <a:r>
              <a:rPr lang="en-US" altLang="en-US" smtClean="0"/>
              <a:t>B. Once during every hour</a:t>
            </a:r>
          </a:p>
          <a:p>
            <a:r>
              <a:rPr lang="en-US" altLang="en-US" smtClean="0"/>
              <a:t>C. At the end of each communication and every ten minutes during a communication</a:t>
            </a:r>
          </a:p>
          <a:p>
            <a:r>
              <a:rPr lang="en-US" altLang="en-US" smtClean="0"/>
              <a:t>D. At the end of every transmission</a:t>
            </a:r>
          </a:p>
          <a:p>
            <a:pPr lvl="1"/>
            <a:r>
              <a:rPr lang="en-US" altLang="en-US" smtClean="0"/>
              <a:t>FCC Rule: [97.119 (a)] T1F02 HRLM (8-4)</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altLang="en-US" sz="2900" smtClean="0">
                <a:solidFill>
                  <a:srgbClr val="000000"/>
                </a:solidFill>
              </a:rPr>
              <a:t>When using tactical identifiers such as “Race Headquarters” during a community service net operation, how often must your station transmit the station’s FCC-assigned call sign?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xfrm>
            <a:off x="457200" y="2667000"/>
            <a:ext cx="8229600" cy="3459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Never, the tactical call is sufficient</a:t>
            </a:r>
          </a:p>
          <a:p>
            <a:r>
              <a:rPr lang="en-US" altLang="en-US" smtClean="0"/>
              <a:t>B. Once during every hour</a:t>
            </a:r>
          </a:p>
          <a:p>
            <a:r>
              <a:rPr lang="en-US" altLang="en-US" b="1" smtClean="0"/>
              <a:t>C. At the end of each communication and every ten minutes during a communication</a:t>
            </a:r>
          </a:p>
          <a:p>
            <a:r>
              <a:rPr lang="en-US" altLang="en-US" smtClean="0"/>
              <a:t>D. At the end of every transmission</a:t>
            </a:r>
          </a:p>
          <a:p>
            <a:pPr lvl="1"/>
            <a:r>
              <a:rPr lang="en-US" altLang="en-US" smtClean="0"/>
              <a:t>FCC Rule: [97.119 (a)] T1F02 HRLM (8-4)</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altLang="en-US" sz="2900" smtClean="0">
                <a:solidFill>
                  <a:srgbClr val="000000"/>
                </a:solidFill>
              </a:rPr>
              <a:t>When using tactical identifiers such as “Race Headquarters” during a community service net operation, how often must your station transmit the station’s FCC-assigned call sign?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Call Signs</a:t>
            </a:r>
          </a:p>
        </p:txBody>
      </p:sp>
      <p:sp>
        <p:nvSpPr>
          <p:cNvPr id="11266" name="Rectangle 5"/>
          <p:cNvSpPr>
            <a:spLocks noChangeArrowheads="1"/>
          </p:cNvSpPr>
          <p:nvPr/>
        </p:nvSpPr>
        <p:spPr bwMode="auto">
          <a:xfrm>
            <a:off x="685800" y="18288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Indicators – added to the call sign following a slash (/) or a word such as “portable”</a:t>
            </a:r>
          </a:p>
          <a:p>
            <a:pPr eaLnBrk="1" hangingPunct="1">
              <a:spcBef>
                <a:spcPct val="20000"/>
              </a:spcBef>
              <a:buFontTx/>
              <a:buChar char="•"/>
            </a:pPr>
            <a:r>
              <a:rPr lang="en-US" altLang="en-US" sz="3200" dirty="0" smtClean="0"/>
              <a:t>Portable </a:t>
            </a:r>
            <a:r>
              <a:rPr lang="en-US" altLang="en-US" sz="3200" dirty="0"/>
              <a:t>– operating away from primary station </a:t>
            </a:r>
            <a:r>
              <a:rPr lang="en-US" altLang="en-US" sz="3200" dirty="0" smtClean="0"/>
              <a:t>location</a:t>
            </a:r>
          </a:p>
          <a:p>
            <a:pPr eaLnBrk="1" hangingPunct="1">
              <a:spcBef>
                <a:spcPct val="20000"/>
              </a:spcBef>
              <a:buFontTx/>
              <a:buChar char="•"/>
            </a:pPr>
            <a:r>
              <a:rPr lang="en-US" altLang="en-US" sz="3200" dirty="0" smtClean="0"/>
              <a:t>Mobile, aeronautical mobile, maritime mobile</a:t>
            </a:r>
            <a:endParaRPr lang="en-US" altLang="en-US" sz="3200" dirty="0"/>
          </a:p>
          <a:p>
            <a:pPr eaLnBrk="1" hangingPunct="1">
              <a:spcBef>
                <a:spcPct val="20000"/>
              </a:spcBef>
              <a:buFontTx/>
              <a:buChar char="•"/>
            </a:pPr>
            <a:r>
              <a:rPr lang="en-US" altLang="ja-JP" sz="3200" dirty="0" smtClean="0"/>
              <a:t>Upgrade indicators “AG</a:t>
            </a:r>
            <a:r>
              <a:rPr lang="en-US" altLang="ja-JP" sz="3200" dirty="0"/>
              <a:t>” or “</a:t>
            </a:r>
            <a:r>
              <a:rPr lang="en-US" altLang="ja-JP" sz="3200" dirty="0" smtClean="0"/>
              <a:t>AE” or “KT”</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 xmlns:p14="http://schemas.microsoft.com/office/powerpoint/2010/main" val="675631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the beginning of each contact, and every 10 minutes thereafter</a:t>
            </a:r>
          </a:p>
          <a:p>
            <a:r>
              <a:rPr lang="en-US" altLang="en-US" smtClean="0"/>
              <a:t>B. At least once during each transmission </a:t>
            </a:r>
          </a:p>
          <a:p>
            <a:r>
              <a:rPr lang="en-US" altLang="en-US" smtClean="0"/>
              <a:t>C. At least every 15 minutes during and at the end of a communication</a:t>
            </a:r>
          </a:p>
          <a:p>
            <a:r>
              <a:rPr lang="en-US" altLang="en-US" smtClean="0"/>
              <a:t>D. At least every 10 minutes during and at the end of a communication</a:t>
            </a:r>
          </a:p>
          <a:p>
            <a:pPr lvl="1"/>
            <a:r>
              <a:rPr lang="en-US" altLang="en-US" smtClean="0"/>
              <a:t>FCC Rule: [97.119(a)] T1F03 HRLM (8-3)</a:t>
            </a:r>
          </a:p>
        </p:txBody>
      </p:sp>
      <p:sp>
        <p:nvSpPr>
          <p:cNvPr id="4915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is an amateur station required to transmit its assigned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the beginning of each contact, and every 10 minutes thereafter</a:t>
            </a:r>
          </a:p>
          <a:p>
            <a:r>
              <a:rPr lang="en-US" altLang="en-US" smtClean="0"/>
              <a:t>B. At least once during each transmission </a:t>
            </a:r>
          </a:p>
          <a:p>
            <a:r>
              <a:rPr lang="en-US" altLang="en-US" smtClean="0"/>
              <a:t>C. At least every 15 minutes during and at the end of a communication</a:t>
            </a:r>
          </a:p>
          <a:p>
            <a:r>
              <a:rPr lang="en-US" altLang="en-US" b="1" smtClean="0"/>
              <a:t>D. At least every 10 minutes during and at the end of a communication</a:t>
            </a:r>
          </a:p>
          <a:p>
            <a:pPr lvl="1"/>
            <a:r>
              <a:rPr lang="en-US" altLang="en-US" smtClean="0"/>
              <a:t>FCC Rule: [97.119(a)] T1F03 HRLM (8-3)</a:t>
            </a:r>
          </a:p>
        </p:txBody>
      </p:sp>
      <p:sp>
        <p:nvSpPr>
          <p:cNvPr id="5017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is an amateur station required to transmit its assigned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language recognized by the United Nations</a:t>
            </a:r>
          </a:p>
          <a:p>
            <a:r>
              <a:rPr lang="en-US" altLang="en-US" smtClean="0"/>
              <a:t>B. Any language recognized by the ITU</a:t>
            </a:r>
          </a:p>
          <a:p>
            <a:r>
              <a:rPr lang="en-US" altLang="en-US" smtClean="0"/>
              <a:t>C. The English language</a:t>
            </a:r>
          </a:p>
          <a:p>
            <a:r>
              <a:rPr lang="en-US" altLang="en-US" smtClean="0"/>
              <a:t>D. English, French, or Spanish</a:t>
            </a:r>
          </a:p>
          <a:p>
            <a:pPr lvl="1"/>
            <a:r>
              <a:rPr lang="en-US" altLang="en-US" smtClean="0"/>
              <a:t>FCC Rule: [97.119(b)(2)] T1F04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acceptable language to use for station identification when operating in a phone sub-band?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language recognized by the United Nations</a:t>
            </a:r>
          </a:p>
          <a:p>
            <a:r>
              <a:rPr lang="en-US" altLang="en-US" smtClean="0"/>
              <a:t>B. Any language recognized by the ITU</a:t>
            </a:r>
          </a:p>
          <a:p>
            <a:r>
              <a:rPr lang="en-US" altLang="en-US" b="1" smtClean="0"/>
              <a:t>C. The English language</a:t>
            </a:r>
          </a:p>
          <a:p>
            <a:r>
              <a:rPr lang="en-US" altLang="en-US" smtClean="0"/>
              <a:t>D. English, French, or Spanish</a:t>
            </a:r>
          </a:p>
          <a:p>
            <a:pPr lvl="1"/>
            <a:r>
              <a:rPr lang="en-US" altLang="en-US" smtClean="0"/>
              <a:t>FCC Rule: [97.119(b)(2)] T1F04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acceptable language to use for station identification when operating in a phone sub-band?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Send the call sign followed by the indicator RPT</a:t>
            </a:r>
          </a:p>
          <a:p>
            <a:r>
              <a:rPr lang="en-US" altLang="en-US" smtClean="0"/>
              <a:t>B. Send the call sign using CW or phone emission</a:t>
            </a:r>
          </a:p>
          <a:p>
            <a:r>
              <a:rPr lang="en-US" altLang="en-US" smtClean="0"/>
              <a:t>C. Send the call sign followed by the indicator R</a:t>
            </a:r>
          </a:p>
          <a:p>
            <a:r>
              <a:rPr lang="en-US" altLang="en-US" smtClean="0"/>
              <a:t>D. Send the call sign using only phone emission</a:t>
            </a:r>
          </a:p>
          <a:p>
            <a:pPr lvl="1"/>
            <a:r>
              <a:rPr lang="en-US" altLang="en-US" smtClean="0"/>
              <a:t>FCC Rule: [97.119(b)(2)] T1F05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method of call sign identification is required for a station transmitting phone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Send the call sign followed by the indicator RPT</a:t>
            </a:r>
          </a:p>
          <a:p>
            <a:r>
              <a:rPr lang="en-US" altLang="en-US" b="1" smtClean="0"/>
              <a:t>B. Send the call sign using CW or phone emission</a:t>
            </a:r>
          </a:p>
          <a:p>
            <a:r>
              <a:rPr lang="en-US" altLang="en-US" smtClean="0"/>
              <a:t>C. Send the call sign followed by the indicator R</a:t>
            </a:r>
          </a:p>
          <a:p>
            <a:r>
              <a:rPr lang="en-US" altLang="en-US" smtClean="0"/>
              <a:t>D. Send the call sign using only phone emission</a:t>
            </a:r>
          </a:p>
          <a:p>
            <a:pPr lvl="1"/>
            <a:r>
              <a:rPr lang="en-US" altLang="en-US" smtClean="0"/>
              <a:t>FCC Rule: [97.119(b)(2)] T1F05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method of call sign identification is required for a station transmitting phone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KL7CC stroke W3</a:t>
            </a:r>
          </a:p>
          <a:p>
            <a:r>
              <a:rPr lang="en-US" altLang="en-US" smtClean="0"/>
              <a:t>B. KL7CC slant W3</a:t>
            </a:r>
          </a:p>
          <a:p>
            <a:r>
              <a:rPr lang="en-US" altLang="en-US" smtClean="0"/>
              <a:t>C. KL7CC slash W3</a:t>
            </a:r>
          </a:p>
          <a:p>
            <a:r>
              <a:rPr lang="en-US" altLang="en-US" smtClean="0"/>
              <a:t>D. All of these choices are correct</a:t>
            </a:r>
          </a:p>
          <a:p>
            <a:pPr lvl="1"/>
            <a:r>
              <a:rPr lang="en-US" altLang="en-US" smtClean="0"/>
              <a:t>FCC Rule: [97.119(c)] T1F06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formats of a self-assigned indicator is acceptable when identifying using a phone transmission?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xfrm>
            <a:off x="457200" y="2209800"/>
            <a:ext cx="8229600" cy="3916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KL7CC stroke W3</a:t>
            </a:r>
          </a:p>
          <a:p>
            <a:r>
              <a:rPr lang="en-US" altLang="en-US" smtClean="0"/>
              <a:t>B. KL7CC slant W3</a:t>
            </a:r>
          </a:p>
          <a:p>
            <a:r>
              <a:rPr lang="en-US" altLang="en-US" smtClean="0"/>
              <a:t>C. KL7CC slash W3</a:t>
            </a:r>
          </a:p>
          <a:p>
            <a:r>
              <a:rPr lang="en-US" altLang="en-US" b="1" smtClean="0"/>
              <a:t>D. All of these choices are correct</a:t>
            </a:r>
          </a:p>
          <a:p>
            <a:pPr lvl="1"/>
            <a:r>
              <a:rPr lang="en-US" altLang="en-US" smtClean="0"/>
              <a:t>FCC Rule: [97.119(c)] T1F06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formats of a self-assigned indicator is acceptable when identifying using a phone transmission?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xfrm>
            <a:off x="457200" y="2590800"/>
            <a:ext cx="8229600" cy="35353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person must be a U.S. citizen</a:t>
            </a:r>
          </a:p>
          <a:p>
            <a:r>
              <a:rPr lang="en-US" altLang="en-US" smtClean="0"/>
              <a:t>B. The foreign station must be one with whom the U.S. has a “third party agreement”</a:t>
            </a:r>
          </a:p>
          <a:p>
            <a:r>
              <a:rPr lang="en-US" altLang="en-US" smtClean="0"/>
              <a:t>C. The licensed control operator must do the station identification</a:t>
            </a:r>
          </a:p>
          <a:p>
            <a:r>
              <a:rPr lang="en-US" altLang="en-US" smtClean="0"/>
              <a:t>D. All of these choices are correct</a:t>
            </a:r>
          </a:p>
          <a:p>
            <a:pPr lvl="1"/>
            <a:r>
              <a:rPr lang="en-US" altLang="en-US" smtClean="0"/>
              <a:t>FCC Rule: [97.115(a)(2)] T1F07 HRLM (8-10)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restrictions apply when a non-licensed person is allowed to use a station under the control of a Technician Class control operator to speak to a foreign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2667000"/>
            <a:ext cx="8229600" cy="3459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person must be a U.S. citizen</a:t>
            </a:r>
          </a:p>
          <a:p>
            <a:r>
              <a:rPr lang="en-US" altLang="en-US" b="1" smtClean="0"/>
              <a:t>B. The foreign station must be one with whom the U.S. has a “third party agreement”</a:t>
            </a:r>
          </a:p>
          <a:p>
            <a:r>
              <a:rPr lang="en-US" altLang="en-US" smtClean="0"/>
              <a:t>C. The licensed control operator must do the station identification</a:t>
            </a:r>
          </a:p>
          <a:p>
            <a:r>
              <a:rPr lang="en-US" altLang="en-US" smtClean="0"/>
              <a:t>D. All of these choices are correct</a:t>
            </a:r>
          </a:p>
          <a:p>
            <a:pPr lvl="1"/>
            <a:r>
              <a:rPr lang="en-US" altLang="en-US" smtClean="0"/>
              <a:t>FCC Rule: [97.115(a)(2)] T1F07 HRLM (8-10)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restrictions apply when a non-licensed person is allowed to use a station under the control of a Technician Class control operator to speak to a foreign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Choosing Your Call Sign</a:t>
            </a:r>
            <a:endParaRPr lang="en-US" altLang="en-US" sz="4400" dirty="0"/>
          </a:p>
        </p:txBody>
      </p:sp>
      <p:sp>
        <p:nvSpPr>
          <p:cNvPr id="1331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Vanity call signs – similar to vanity license plates</a:t>
            </a:r>
          </a:p>
          <a:p>
            <a:pPr eaLnBrk="1" hangingPunct="1">
              <a:spcBef>
                <a:spcPct val="20000"/>
              </a:spcBef>
              <a:buFontTx/>
              <a:buChar char="•"/>
            </a:pPr>
            <a:r>
              <a:rPr lang="en-US" altLang="en-US" sz="3200" dirty="0" smtClean="0"/>
              <a:t>Pick any call sign authorized for your license class</a:t>
            </a:r>
          </a:p>
          <a:p>
            <a:pPr lvl="1" eaLnBrk="1" hangingPunct="1">
              <a:spcBef>
                <a:spcPct val="20000"/>
              </a:spcBef>
              <a:buFontTx/>
              <a:buChar char="•"/>
            </a:pPr>
            <a:r>
              <a:rPr lang="en-US" altLang="en-US" sz="2800" dirty="0" smtClean="0"/>
              <a:t>Technicians can have 2x3 (Group D) or 1x3 (Group C) calls</a:t>
            </a:r>
          </a:p>
          <a:p>
            <a:pPr eaLnBrk="1" hangingPunct="1">
              <a:spcBef>
                <a:spcPct val="20000"/>
              </a:spcBef>
              <a:buFontTx/>
              <a:buChar char="•"/>
            </a:pPr>
            <a:r>
              <a:rPr lang="en-US" altLang="en-US" sz="3200" dirty="0" smtClean="0"/>
              <a:t>www.arrl.org/vanity-call-signs</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 xmlns:p14="http://schemas.microsoft.com/office/powerpoint/2010/main" val="12040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/M when operating mobile</a:t>
            </a:r>
          </a:p>
          <a:p>
            <a:r>
              <a:rPr lang="en-US" altLang="en-US" smtClean="0"/>
              <a:t>B. /R when operating a repeater</a:t>
            </a:r>
          </a:p>
          <a:p>
            <a:r>
              <a:rPr lang="en-US" altLang="en-US" smtClean="0"/>
              <a:t>C. / followed the FCC Region number when operating out of the region in which the license was issued</a:t>
            </a:r>
          </a:p>
          <a:p>
            <a:r>
              <a:rPr lang="en-US" altLang="en-US" smtClean="0"/>
              <a:t>D. /KT, /AE or /AG when using new license privileges earned by CSCE while waiting for an upgrade to a previously issued license to appear in the ULS database</a:t>
            </a:r>
          </a:p>
          <a:p>
            <a:pPr lvl="1"/>
            <a:r>
              <a:rPr lang="en-US" altLang="en-US" smtClean="0"/>
              <a:t>FCC Rule: [97.119 (f)] T1F08 HRLM (8-5)</a:t>
            </a:r>
          </a:p>
        </p:txBody>
      </p:sp>
      <p:sp>
        <p:nvSpPr>
          <p:cNvPr id="5939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indicator is required by the FCC to be transmitted after a station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/M when operating mobile</a:t>
            </a:r>
          </a:p>
          <a:p>
            <a:r>
              <a:rPr lang="en-US" altLang="en-US" smtClean="0"/>
              <a:t>B. /R when operating a repeater</a:t>
            </a:r>
          </a:p>
          <a:p>
            <a:r>
              <a:rPr lang="en-US" altLang="en-US" smtClean="0"/>
              <a:t>C. / followed the FCC Region number when operating out of the region in which the license was issued</a:t>
            </a:r>
          </a:p>
          <a:p>
            <a:r>
              <a:rPr lang="en-US" altLang="en-US" b="1" smtClean="0"/>
              <a:t>D. /KT, /AE or /AG when using new license privileges earned by CSCE while waiting for an upgrade to a previously issued license to appear in the ULS database</a:t>
            </a:r>
          </a:p>
          <a:p>
            <a:pPr lvl="1"/>
            <a:r>
              <a:rPr lang="en-US" altLang="en-US" smtClean="0"/>
              <a:t>FCC Rule: [97.119 (f)] T1F08 HRLM (8-5)</a:t>
            </a:r>
          </a:p>
        </p:txBody>
      </p:sp>
      <p:sp>
        <p:nvSpPr>
          <p:cNvPr id="6041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indicator is required by the FCC to be transmitted after a station call sign?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Any station whose government permits such communications</a:t>
            </a:r>
          </a:p>
          <a:p>
            <a:r>
              <a:rPr lang="en-US" altLang="en-US" smtClean="0"/>
              <a:t>B. Those in ITU Region 2 only</a:t>
            </a:r>
          </a:p>
          <a:p>
            <a:r>
              <a:rPr lang="en-US" altLang="en-US" smtClean="0"/>
              <a:t>C. Those in ITU Regions 2 and 3 only</a:t>
            </a:r>
          </a:p>
          <a:p>
            <a:r>
              <a:rPr lang="en-US" altLang="en-US" smtClean="0"/>
              <a:t>D. Those in ITU Region 3 only</a:t>
            </a:r>
          </a:p>
          <a:p>
            <a:pPr lvl="1"/>
            <a:r>
              <a:rPr lang="en-US" altLang="en-US" smtClean="0"/>
              <a:t>FCC Rule: [97.115(a)] T1F11 HRLM (8-9)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To which foreign stations do the FCC rules authorize the transmission of non-emergency third party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Any station whose government permits such communications</a:t>
            </a:r>
          </a:p>
          <a:p>
            <a:r>
              <a:rPr lang="en-US" altLang="en-US" smtClean="0"/>
              <a:t>B. Those in ITU Region 2 only</a:t>
            </a:r>
          </a:p>
          <a:p>
            <a:r>
              <a:rPr lang="en-US" altLang="en-US" smtClean="0"/>
              <a:t>C. Those in ITU Regions 2 and 3 only</a:t>
            </a:r>
          </a:p>
          <a:p>
            <a:r>
              <a:rPr lang="en-US" altLang="en-US" smtClean="0"/>
              <a:t>D. Those in ITU Region 3 only</a:t>
            </a:r>
          </a:p>
          <a:p>
            <a:pPr lvl="1"/>
            <a:r>
              <a:rPr lang="en-US" altLang="en-US" smtClean="0"/>
              <a:t>FCC Rule: [97.115(a)] T1F11 HRLM (8-9)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To which foreign stations do the FCC rules authorize the transmission of non-emergency third party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least 5</a:t>
            </a:r>
          </a:p>
          <a:p>
            <a:r>
              <a:rPr lang="en-US" altLang="en-US" smtClean="0"/>
              <a:t>B. At least 4</a:t>
            </a:r>
          </a:p>
          <a:p>
            <a:r>
              <a:rPr lang="en-US" altLang="en-US" smtClean="0"/>
              <a:t>C. A trustee and 2 officers</a:t>
            </a:r>
          </a:p>
          <a:p>
            <a:r>
              <a:rPr lang="en-US" altLang="en-US" smtClean="0"/>
              <a:t>D. At least 2</a:t>
            </a:r>
          </a:p>
          <a:p>
            <a:pPr lvl="1"/>
            <a:r>
              <a:rPr lang="en-US" altLang="en-US" smtClean="0"/>
              <a:t>FCC Rule: [97.5(b)(2)] T1F12 HRLM (7-22)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How many persons are required to be members of a club for a club station license to be issued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602696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At least 5</a:t>
            </a:r>
          </a:p>
          <a:p>
            <a:r>
              <a:rPr lang="en-US" altLang="en-US" b="1" smtClean="0"/>
              <a:t>B. At least 4</a:t>
            </a:r>
          </a:p>
          <a:p>
            <a:r>
              <a:rPr lang="en-US" altLang="en-US" smtClean="0"/>
              <a:t>C. A trustee and 2 officers</a:t>
            </a:r>
          </a:p>
          <a:p>
            <a:r>
              <a:rPr lang="en-US" altLang="en-US" smtClean="0"/>
              <a:t>D. At least 2</a:t>
            </a:r>
          </a:p>
          <a:p>
            <a:pPr lvl="1"/>
            <a:r>
              <a:rPr lang="en-US" altLang="en-US" smtClean="0"/>
              <a:t>FCC Rule: [97.5(b)(2)] T1F12 HRLM (7-22)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How many persons are required to be members of a club for a club station license to be issued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 xmlns:p14="http://schemas.microsoft.com/office/powerpoint/2010/main" val="2601654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Properly identify the transmitting station</a:t>
            </a:r>
          </a:p>
          <a:p>
            <a:r>
              <a:rPr lang="en-US" altLang="en-US" smtClean="0"/>
              <a:t>B. Make test transmissions only after 10:00 p.m. local time</a:t>
            </a:r>
          </a:p>
          <a:p>
            <a:r>
              <a:rPr lang="en-US" altLang="en-US" smtClean="0"/>
              <a:t>C. Notify the FCC of the test transmission</a:t>
            </a:r>
          </a:p>
          <a:p>
            <a:r>
              <a:rPr lang="en-US" altLang="en-US" smtClean="0"/>
              <a:t>D. State the purpose of the test during the test procedure</a:t>
            </a:r>
          </a:p>
          <a:p>
            <a:pPr lvl="1"/>
            <a:r>
              <a:rPr lang="en-US" altLang="en-US" smtClean="0"/>
              <a:t> T2A06 HRLM (8-6)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must an amateur operator do when making on-air transmissions to test equipment or antennas?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Properly identify the transmitting station</a:t>
            </a:r>
          </a:p>
          <a:p>
            <a:r>
              <a:rPr lang="en-US" altLang="en-US" smtClean="0"/>
              <a:t>B. Make test transmissions only after 10:00 p.m. local time</a:t>
            </a:r>
          </a:p>
          <a:p>
            <a:r>
              <a:rPr lang="en-US" altLang="en-US" smtClean="0"/>
              <a:t>C. Notify the FCC of the test transmission</a:t>
            </a:r>
          </a:p>
          <a:p>
            <a:r>
              <a:rPr lang="en-US" altLang="en-US" smtClean="0"/>
              <a:t>D. State the purpose of the test during the test procedure</a:t>
            </a:r>
          </a:p>
          <a:p>
            <a:pPr lvl="1"/>
            <a:r>
              <a:rPr lang="en-US" altLang="en-US" smtClean="0"/>
              <a:t> T2A06 HRLM (8-6)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must an amateur operator do when making on-air transmissions to test equipment or antennas?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Station identification is not required if the transmission is less than 15 seconds</a:t>
            </a:r>
          </a:p>
          <a:p>
            <a:r>
              <a:rPr lang="en-US" altLang="en-US" smtClean="0"/>
              <a:t>B. Station identification is not required if the transmission is less than 1 watt</a:t>
            </a:r>
          </a:p>
          <a:p>
            <a:r>
              <a:rPr lang="en-US" altLang="en-US" smtClean="0"/>
              <a:t>C. Station identification is only required once an hour when the transmissions are for test purposes only</a:t>
            </a:r>
          </a:p>
          <a:p>
            <a:r>
              <a:rPr lang="en-US" altLang="en-US" smtClean="0"/>
              <a:t>D. Station identification is required at least every ten minutes during the test and at the end of the test</a:t>
            </a:r>
          </a:p>
          <a:p>
            <a:pPr lvl="1"/>
            <a:r>
              <a:rPr lang="en-US" altLang="en-US" smtClean="0"/>
              <a:t> T2A07 HRLM (8-6)</a:t>
            </a:r>
          </a:p>
        </p:txBody>
      </p:sp>
      <p:sp>
        <p:nvSpPr>
          <p:cNvPr id="65538"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true when making a test transmission into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Station identification is not required if the transmission is less than 15 seconds</a:t>
            </a:r>
          </a:p>
          <a:p>
            <a:r>
              <a:rPr lang="en-US" altLang="en-US" smtClean="0"/>
              <a:t>B. Station identification is not required if the transmission is less than 1 watt</a:t>
            </a:r>
          </a:p>
          <a:p>
            <a:r>
              <a:rPr lang="en-US" altLang="en-US" smtClean="0"/>
              <a:t>C. Station identification is only required once an hour when the transmissions are for test purposes only</a:t>
            </a:r>
          </a:p>
          <a:p>
            <a:r>
              <a:rPr lang="en-US" altLang="en-US" b="1" smtClean="0"/>
              <a:t>D. Station identification is required at least every ten minutes during the test and at the end of the test</a:t>
            </a:r>
          </a:p>
          <a:p>
            <a:pPr lvl="1"/>
            <a:r>
              <a:rPr lang="en-US" altLang="en-US" smtClean="0"/>
              <a:t> T2A07 HRLM (8-6)</a:t>
            </a:r>
          </a:p>
        </p:txBody>
      </p:sp>
      <p:sp>
        <p:nvSpPr>
          <p:cNvPr id="66562"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true when making a test transmission into an antenna?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Special Event and Club Calls</a:t>
            </a:r>
            <a:endParaRPr lang="en-US" altLang="en-US" sz="4400" dirty="0"/>
          </a:p>
        </p:txBody>
      </p:sp>
      <p:sp>
        <p:nvSpPr>
          <p:cNvPr id="1331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Special event call signs: 1x1</a:t>
            </a:r>
          </a:p>
          <a:p>
            <a:pPr eaLnBrk="1" hangingPunct="1">
              <a:spcBef>
                <a:spcPct val="20000"/>
              </a:spcBef>
              <a:buFontTx/>
              <a:buChar char="•"/>
            </a:pPr>
            <a:r>
              <a:rPr lang="en-US" altLang="en-US" sz="3200" dirty="0" smtClean="0"/>
              <a:t>Reserved via administrators (www.arrl.org/special-event-call-signs)</a:t>
            </a:r>
          </a:p>
          <a:p>
            <a:pPr eaLnBrk="1" hangingPunct="1">
              <a:spcBef>
                <a:spcPct val="20000"/>
              </a:spcBef>
              <a:buFontTx/>
              <a:buChar char="•"/>
            </a:pPr>
            <a:r>
              <a:rPr lang="en-US" altLang="en-US" sz="3200" dirty="0" smtClean="0"/>
              <a:t>Club calls</a:t>
            </a:r>
          </a:p>
          <a:p>
            <a:pPr lvl="1" eaLnBrk="1" hangingPunct="1">
              <a:spcBef>
                <a:spcPct val="20000"/>
              </a:spcBef>
              <a:buFontTx/>
              <a:buChar char="•"/>
            </a:pPr>
            <a:r>
              <a:rPr lang="en-US" altLang="en-US" sz="2800" dirty="0" smtClean="0"/>
              <a:t>Must have a valid club</a:t>
            </a:r>
          </a:p>
          <a:p>
            <a:pPr lvl="1" eaLnBrk="1" hangingPunct="1">
              <a:spcBef>
                <a:spcPct val="20000"/>
              </a:spcBef>
              <a:buFontTx/>
              <a:buChar char="•"/>
            </a:pPr>
            <a:r>
              <a:rPr lang="en-US" altLang="en-US" sz="2800" dirty="0"/>
              <a:t>A</a:t>
            </a:r>
            <a:r>
              <a:rPr lang="en-US" altLang="en-US" sz="2800" dirty="0" smtClean="0"/>
              <a:t>pplication by club’s trustee</a:t>
            </a:r>
          </a:p>
          <a:p>
            <a:pPr lvl="1" eaLnBrk="1" hangingPunct="1">
              <a:spcBef>
                <a:spcPct val="20000"/>
              </a:spcBef>
              <a:buFontTx/>
              <a:buChar char="•"/>
            </a:pPr>
            <a:r>
              <a:rPr lang="en-US" altLang="en-US" sz="2800" dirty="0" smtClean="0"/>
              <a:t>www.arrl.org/club-call-signs</a:t>
            </a: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 xmlns:p14="http://schemas.microsoft.com/office/powerpoint/2010/main" val="2519334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Use of a phonetic alphabet</a:t>
            </a:r>
          </a:p>
          <a:p>
            <a:r>
              <a:rPr lang="en-US" altLang="en-US" smtClean="0"/>
              <a:t>B. Send your call sign in CW as well as voice</a:t>
            </a:r>
          </a:p>
          <a:p>
            <a:r>
              <a:rPr lang="en-US" altLang="en-US" smtClean="0"/>
              <a:t>C. Repeat your call sign three times</a:t>
            </a:r>
          </a:p>
          <a:p>
            <a:r>
              <a:rPr lang="en-US" altLang="en-US" smtClean="0"/>
              <a:t>D. Increase your signal to full power when identifying</a:t>
            </a:r>
          </a:p>
          <a:p>
            <a:pPr lvl="1"/>
            <a:r>
              <a:rPr lang="en-US" altLang="en-US" smtClean="0"/>
              <a:t>FCC Rule: [97.119(b)(2)] T2B09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methods is encouraged by the FCC when identifying your station when using phone?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xfrm>
            <a:off x="457200" y="2133600"/>
            <a:ext cx="8229600" cy="3992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Use of a phonetic alphabet</a:t>
            </a:r>
          </a:p>
          <a:p>
            <a:r>
              <a:rPr lang="en-US" altLang="en-US" smtClean="0"/>
              <a:t>B. Send your call sign in CW as well as voice</a:t>
            </a:r>
          </a:p>
          <a:p>
            <a:r>
              <a:rPr lang="en-US" altLang="en-US" smtClean="0"/>
              <a:t>C. Repeat your call sign three times</a:t>
            </a:r>
          </a:p>
          <a:p>
            <a:r>
              <a:rPr lang="en-US" altLang="en-US" smtClean="0"/>
              <a:t>D. Increase your signal to full power when identifying</a:t>
            </a:r>
          </a:p>
          <a:p>
            <a:pPr lvl="1"/>
            <a:r>
              <a:rPr lang="en-US" altLang="en-US" smtClean="0"/>
              <a:t>FCC Rule: [97.119(b)(2)] T2B09 HRLM (8-4)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methods is encouraged by the FCC when identifying your station when using phone?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Control Operator</a:t>
            </a:r>
            <a:endParaRPr lang="en-US" altLang="en-US" sz="4400" dirty="0"/>
          </a:p>
        </p:txBody>
      </p:sp>
      <p:sp>
        <p:nvSpPr>
          <p:cNvPr id="9218" name="Rectangle 8"/>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Control operator – the amateur licensee responsible for making sure transmissions comply with FCC rules.</a:t>
            </a:r>
          </a:p>
          <a:p>
            <a:pPr eaLnBrk="1" hangingPunct="1">
              <a:spcBef>
                <a:spcPct val="20000"/>
              </a:spcBef>
              <a:buFontTx/>
              <a:buChar char="•"/>
            </a:pPr>
            <a:r>
              <a:rPr lang="en-US" altLang="en-US" sz="3200" dirty="0" smtClean="0"/>
              <a:t>The FCC</a:t>
            </a:r>
            <a:r>
              <a:rPr lang="en-US" altLang="en-US" sz="3200" dirty="0"/>
              <a:t> </a:t>
            </a:r>
            <a:r>
              <a:rPr lang="en-US" altLang="en-US" sz="3200" dirty="0" smtClean="0"/>
              <a:t>requires </a:t>
            </a:r>
            <a:r>
              <a:rPr lang="en-US" altLang="ja-JP" sz="3200" dirty="0" smtClean="0"/>
              <a:t>that </a:t>
            </a:r>
            <a:r>
              <a:rPr lang="en-US" altLang="ja-JP" sz="3200" dirty="0"/>
              <a:t>transmissions are made only under the control of a licensed operator</a:t>
            </a:r>
            <a:r>
              <a:rPr lang="en-US" altLang="ja-JP" sz="3200" dirty="0" smtClean="0"/>
              <a:t>.</a:t>
            </a:r>
            <a:endParaRPr lang="en-US" altLang="ja-JP"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Control Operator</a:t>
            </a:r>
          </a:p>
        </p:txBody>
      </p:sp>
      <p:sp>
        <p:nvSpPr>
          <p:cNvPr id="7170" name="Rectangle 5"/>
          <p:cNvSpPr>
            <a:spLocks noChangeArrowheads="1"/>
          </p:cNvSpPr>
          <p:nvPr/>
        </p:nvSpPr>
        <p:spPr bwMode="auto">
          <a:xfrm>
            <a:off x="685800" y="1738745"/>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Designated by the station licensee.</a:t>
            </a:r>
          </a:p>
          <a:p>
            <a:pPr lvl="1" eaLnBrk="1" hangingPunct="1">
              <a:spcBef>
                <a:spcPct val="20000"/>
              </a:spcBef>
              <a:buFontTx/>
              <a:buChar char="•"/>
            </a:pPr>
            <a:r>
              <a:rPr lang="en-US" altLang="en-US" sz="2600" dirty="0" smtClean="0"/>
              <a:t>Must </a:t>
            </a:r>
            <a:r>
              <a:rPr lang="en-US" altLang="en-US" sz="2600" dirty="0"/>
              <a:t>have a valid </a:t>
            </a:r>
            <a:r>
              <a:rPr lang="en-US" altLang="en-US" sz="2600" dirty="0" smtClean="0"/>
              <a:t>FCC-issued </a:t>
            </a:r>
            <a:r>
              <a:rPr lang="en-US" altLang="en-US" sz="2600" dirty="0"/>
              <a:t>Amateur Radio </a:t>
            </a:r>
            <a:r>
              <a:rPr lang="en-US" altLang="en-US" sz="2600" dirty="0" smtClean="0"/>
              <a:t>license or have reciprocal operating permission.</a:t>
            </a:r>
            <a:endParaRPr lang="en-US" altLang="en-US" sz="2600" dirty="0"/>
          </a:p>
          <a:p>
            <a:pPr lvl="1" eaLnBrk="1" hangingPunct="1">
              <a:spcBef>
                <a:spcPct val="20000"/>
              </a:spcBef>
              <a:buFontTx/>
              <a:buChar char="•"/>
            </a:pPr>
            <a:r>
              <a:rPr lang="en-US" altLang="en-US" sz="2600" dirty="0"/>
              <a:t>Station must operate within the authorization of the control operator</a:t>
            </a:r>
            <a:r>
              <a:rPr lang="en-US" altLang="ja-JP" sz="2600" dirty="0"/>
              <a:t>’s license.</a:t>
            </a:r>
          </a:p>
          <a:p>
            <a:pPr lvl="1" eaLnBrk="1" hangingPunct="1">
              <a:spcBef>
                <a:spcPct val="20000"/>
              </a:spcBef>
              <a:buFontTx/>
              <a:buChar char="•"/>
            </a:pPr>
            <a:r>
              <a:rPr lang="en-US" altLang="en-US" sz="2600" dirty="0"/>
              <a:t>Control operator must be present at the control point of the </a:t>
            </a:r>
            <a:r>
              <a:rPr lang="en-US" altLang="en-US" sz="2600" dirty="0" smtClean="0"/>
              <a:t>station</a:t>
            </a:r>
          </a:p>
          <a:p>
            <a:pPr lvl="1" eaLnBrk="1" hangingPunct="1">
              <a:spcBef>
                <a:spcPct val="20000"/>
              </a:spcBef>
              <a:buFontTx/>
              <a:buChar char="•"/>
            </a:pPr>
            <a:r>
              <a:rPr lang="en-US" altLang="en-US" sz="2600" dirty="0" smtClean="0"/>
              <a:t>Assumed to be the station licensee unless otherwise documented.</a:t>
            </a:r>
            <a:endParaRPr lang="en-US" altLang="en-US" sz="2600" dirty="0"/>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1718</TotalTime>
  <Words>5361</Words>
  <Application>Microsoft Office PowerPoint</Application>
  <PresentationFormat>On-screen Show (4:3)</PresentationFormat>
  <Paragraphs>533</Paragraphs>
  <Slides>71</Slides>
  <Notes>18</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HORIZ NO SCREENED DIAMOND</vt:lpstr>
      <vt:lpstr>Placed JPEG Blend HORIZ GRAY</vt:lpstr>
      <vt:lpstr>Technician License Course Chapters 7 and 8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Which type of call sign has a single letter in both the prefix and suffix?</vt:lpstr>
      <vt:lpstr>Which type of call sign has a single letter in both the prefix and suffix?</vt:lpstr>
      <vt:lpstr>Which of the following is a valid US amateur radio station call sign?</vt:lpstr>
      <vt:lpstr>Which of the following is a valid US amateur radio station call sign?</vt:lpstr>
      <vt:lpstr>Which of the following is a vanity call sign which a technician class amateur operator might select if available?</vt:lpstr>
      <vt:lpstr>Which of the following is a vanity call sign which a technician class amateur operator might select if available?</vt:lpstr>
      <vt:lpstr>Who may select a desired call sign under the vanity call sign rules?</vt:lpstr>
      <vt:lpstr>Who may select a desired call sign under the vanity call sign rules?</vt:lpstr>
      <vt:lpstr>Who may select a vanity call sign for a club station?</vt:lpstr>
      <vt:lpstr>Who may select a vanity call sign for a club station?</vt:lpstr>
      <vt:lpstr>When may an amateur station make transmissions without identifying?</vt:lpstr>
      <vt:lpstr>When may an amateur station make transmissions without identifying?</vt:lpstr>
      <vt:lpstr>When is an amateur station permitted to transmit without a control operator?</vt:lpstr>
      <vt:lpstr>When is an amateur station permitted to transmit without a control operator?</vt:lpstr>
      <vt:lpstr>Who is eligible to be the control operator of an amateur station?</vt:lpstr>
      <vt:lpstr>Who is eligible to be the control operator of an amateur station?</vt:lpstr>
      <vt:lpstr>Who must designate the station control operator?</vt:lpstr>
      <vt:lpstr>Who must designate the station control operator?</vt:lpstr>
      <vt:lpstr>What determines the transmitting privileges of an amateur station?</vt:lpstr>
      <vt:lpstr>What determines the transmitting privileges of an amateur station?</vt:lpstr>
      <vt:lpstr>What is an amateur station control point?</vt:lpstr>
      <vt:lpstr>What is an amateur station control point?</vt:lpstr>
      <vt:lpstr>When the control operator is not the station licensee, who is responsible for the proper operation of the station?</vt:lpstr>
      <vt:lpstr>When the control operator is not the station licensee, who is responsible for the proper operation of the station?</vt:lpstr>
      <vt:lpstr>Who does the FCC presume to be the control operator of an amateur station, unless documentation to the contrary is in the station records?</vt:lpstr>
      <vt:lpstr>Who does the FCC presume to be the control operator of an amateur station, unless documentation to the contrary is in the station records?</vt:lpstr>
      <vt:lpstr>When, under normal circumstances, may a Technician Class licensee be the control operator of a station operating in an exclusive Extra Class operator segment of the amateur bands?</vt:lpstr>
      <vt:lpstr>When, under normal circumstances, may a Technician Class licensee be the control operator of a station operating in an exclusive Extra Class operator segment of the amateur bands?</vt:lpstr>
      <vt:lpstr>What type of identification is being used when identifying a station on the air as Race Headquarters?</vt:lpstr>
      <vt:lpstr>What type of identification is being used when identifying a station on the air as Race Headquarters?</vt:lpstr>
      <vt:lpstr>When using tactical identifiers such as “Race Headquarters” during a community service net operation, how often must your station transmit the station’s FCC-assigned call sign? </vt:lpstr>
      <vt:lpstr>When using tactical identifiers such as “Race Headquarters” during a community service net operation, how often must your station transmit the station’s FCC-assigned call sign? </vt:lpstr>
      <vt:lpstr>When is an amateur station required to transmit its assigned call sign?</vt:lpstr>
      <vt:lpstr>When is an amateur station required to transmit its assigned call sign?</vt:lpstr>
      <vt:lpstr>Which of the following is an acceptable language to use for station identification when operating in a phone sub-band?</vt:lpstr>
      <vt:lpstr>Which of the following is an acceptable language to use for station identification when operating in a phone sub-band?</vt:lpstr>
      <vt:lpstr>What method of call sign identification is required for a station transmitting phone signals?</vt:lpstr>
      <vt:lpstr>What method of call sign identification is required for a station transmitting phone signals?</vt:lpstr>
      <vt:lpstr>Which of the following formats of a self-assigned indicator is acceptable when identifying using a phone transmission?</vt:lpstr>
      <vt:lpstr>Which of the following formats of a self-assigned indicator is acceptable when identifying using a phone transmission?</vt:lpstr>
      <vt:lpstr>Which of the following restrictions apply when a non-licensed person is allowed to use a station under the control of a Technician Class control operator to speak to a foreign station?</vt:lpstr>
      <vt:lpstr>Which of the following restrictions apply when a non-licensed person is allowed to use a station under the control of a Technician Class control operator to speak to a foreign station?</vt:lpstr>
      <vt:lpstr>Which indicator is required by the FCC to be transmitted after a station call sign?</vt:lpstr>
      <vt:lpstr>Which indicator is required by the FCC to be transmitted after a station call sign?</vt:lpstr>
      <vt:lpstr>To which foreign stations do the FCC rules authorize the transmission of non-emergency third party communications?</vt:lpstr>
      <vt:lpstr>To which foreign stations do the FCC rules authorize the transmission of non-emergency third party communications?</vt:lpstr>
      <vt:lpstr>How many persons are required to be members of a club for a club station license to be issued by the FCC?</vt:lpstr>
      <vt:lpstr>How many persons are required to be members of a club for a club station license to be issued by the FCC?</vt:lpstr>
      <vt:lpstr>What must an amateur operator do when making on-air transmissions to test equipment or antennas?</vt:lpstr>
      <vt:lpstr>What must an amateur operator do when making on-air transmissions to test equipment or antennas?</vt:lpstr>
      <vt:lpstr>Which of the following is true when making a test transmission into an antenna?</vt:lpstr>
      <vt:lpstr>Which of the following is true when making a test transmission into an antenna?</vt:lpstr>
      <vt:lpstr>Which of the following methods is encouraged by the FCC when identifying your station when using phone?</vt:lpstr>
      <vt:lpstr>Which of the following methods is encouraged by the FCC when identifying your station when using phone?</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79</cp:revision>
  <dcterms:created xsi:type="dcterms:W3CDTF">2005-07-28T14:19:34Z</dcterms:created>
  <dcterms:modified xsi:type="dcterms:W3CDTF">2014-05-27T19:20:11Z</dcterms:modified>
</cp:coreProperties>
</file>