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embeddings/oleObject1.bin" ContentType="application/vnd.openxmlformats-officedocument.oleObject"/>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5" r:id="rId1"/>
    <p:sldMasterId id="2147483656" r:id="rId2"/>
  </p:sldMasterIdLst>
  <p:notesMasterIdLst>
    <p:notesMasterId r:id="rId92"/>
  </p:notesMasterIdLst>
  <p:handoutMasterIdLst>
    <p:handoutMasterId r:id="rId93"/>
  </p:handoutMasterIdLst>
  <p:sldIdLst>
    <p:sldId id="256" r:id="rId3"/>
    <p:sldId id="257" r:id="rId4"/>
    <p:sldId id="258" r:id="rId5"/>
    <p:sldId id="259" r:id="rId6"/>
    <p:sldId id="260" r:id="rId7"/>
    <p:sldId id="261" r:id="rId8"/>
    <p:sldId id="262" r:id="rId9"/>
    <p:sldId id="263" r:id="rId10"/>
    <p:sldId id="264" r:id="rId11"/>
    <p:sldId id="301" r:id="rId12"/>
    <p:sldId id="265" r:id="rId13"/>
    <p:sldId id="266" r:id="rId14"/>
    <p:sldId id="267" r:id="rId15"/>
    <p:sldId id="268" r:id="rId16"/>
    <p:sldId id="269" r:id="rId17"/>
    <p:sldId id="270" r:id="rId18"/>
    <p:sldId id="271" r:id="rId19"/>
    <p:sldId id="272" r:id="rId20"/>
    <p:sldId id="283" r:id="rId21"/>
    <p:sldId id="284" r:id="rId22"/>
    <p:sldId id="285" r:id="rId23"/>
    <p:sldId id="286" r:id="rId24"/>
    <p:sldId id="287" r:id="rId25"/>
    <p:sldId id="288" r:id="rId26"/>
    <p:sldId id="289" r:id="rId27"/>
    <p:sldId id="290" r:id="rId28"/>
    <p:sldId id="291" r:id="rId29"/>
    <p:sldId id="292" r:id="rId30"/>
    <p:sldId id="293" r:id="rId31"/>
    <p:sldId id="294" r:id="rId32"/>
    <p:sldId id="295" r:id="rId33"/>
    <p:sldId id="296" r:id="rId34"/>
    <p:sldId id="297" r:id="rId35"/>
    <p:sldId id="298" r:id="rId36"/>
    <p:sldId id="299" r:id="rId37"/>
    <p:sldId id="300" r:id="rId38"/>
    <p:sldId id="302" r:id="rId39"/>
    <p:sldId id="304" r:id="rId40"/>
    <p:sldId id="305" r:id="rId41"/>
    <p:sldId id="306" r:id="rId42"/>
    <p:sldId id="338" r:id="rId43"/>
    <p:sldId id="339" r:id="rId44"/>
    <p:sldId id="337" r:id="rId45"/>
    <p:sldId id="307" r:id="rId46"/>
    <p:sldId id="308" r:id="rId47"/>
    <p:sldId id="309" r:id="rId48"/>
    <p:sldId id="310" r:id="rId49"/>
    <p:sldId id="311" r:id="rId50"/>
    <p:sldId id="312" r:id="rId51"/>
    <p:sldId id="313" r:id="rId52"/>
    <p:sldId id="314" r:id="rId53"/>
    <p:sldId id="315" r:id="rId54"/>
    <p:sldId id="316" r:id="rId55"/>
    <p:sldId id="317" r:id="rId56"/>
    <p:sldId id="318" r:id="rId57"/>
    <p:sldId id="319" r:id="rId58"/>
    <p:sldId id="320" r:id="rId59"/>
    <p:sldId id="321" r:id="rId60"/>
    <p:sldId id="322" r:id="rId61"/>
    <p:sldId id="323" r:id="rId62"/>
    <p:sldId id="324" r:id="rId63"/>
    <p:sldId id="325" r:id="rId64"/>
    <p:sldId id="326" r:id="rId65"/>
    <p:sldId id="327" r:id="rId66"/>
    <p:sldId id="328" r:id="rId67"/>
    <p:sldId id="329" r:id="rId68"/>
    <p:sldId id="330" r:id="rId69"/>
    <p:sldId id="331" r:id="rId70"/>
    <p:sldId id="332" r:id="rId71"/>
    <p:sldId id="333" r:id="rId72"/>
    <p:sldId id="334" r:id="rId73"/>
    <p:sldId id="335" r:id="rId74"/>
    <p:sldId id="336" r:id="rId75"/>
    <p:sldId id="340" r:id="rId76"/>
    <p:sldId id="341" r:id="rId77"/>
    <p:sldId id="343" r:id="rId78"/>
    <p:sldId id="344" r:id="rId79"/>
    <p:sldId id="345" r:id="rId80"/>
    <p:sldId id="346" r:id="rId81"/>
    <p:sldId id="347" r:id="rId82"/>
    <p:sldId id="348" r:id="rId83"/>
    <p:sldId id="349" r:id="rId84"/>
    <p:sldId id="350" r:id="rId85"/>
    <p:sldId id="351" r:id="rId86"/>
    <p:sldId id="352" r:id="rId87"/>
    <p:sldId id="353" r:id="rId88"/>
    <p:sldId id="354" r:id="rId89"/>
    <p:sldId id="355" r:id="rId90"/>
    <p:sldId id="356" r:id="rId91"/>
  </p:sldIdLst>
  <p:sldSz cx="9144000" cy="6858000" type="screen4x3"/>
  <p:notesSz cx="9144000" cy="6858000"/>
  <p:defaultTextStyle>
    <a:defPPr>
      <a:defRPr lang="en-US"/>
    </a:defPPr>
    <a:lvl1pPr algn="l" rtl="0" fontAlgn="base">
      <a:spcBef>
        <a:spcPct val="0"/>
      </a:spcBef>
      <a:spcAft>
        <a:spcPct val="0"/>
      </a:spcAft>
      <a:defRPr sz="2400" kern="1200">
        <a:solidFill>
          <a:schemeClr val="tx1"/>
        </a:solidFill>
        <a:latin typeface="Times New Roman" pitchFamily="18" charset="0"/>
        <a:ea typeface="MS PGothic" pitchFamily="34" charset="-128"/>
        <a:cs typeface="+mn-cs"/>
      </a:defRPr>
    </a:lvl1pPr>
    <a:lvl2pPr marL="457200" algn="l" rtl="0" fontAlgn="base">
      <a:spcBef>
        <a:spcPct val="0"/>
      </a:spcBef>
      <a:spcAft>
        <a:spcPct val="0"/>
      </a:spcAft>
      <a:defRPr sz="2400" kern="1200">
        <a:solidFill>
          <a:schemeClr val="tx1"/>
        </a:solidFill>
        <a:latin typeface="Times New Roman" pitchFamily="18" charset="0"/>
        <a:ea typeface="MS PGothic" pitchFamily="34" charset="-128"/>
        <a:cs typeface="+mn-cs"/>
      </a:defRPr>
    </a:lvl2pPr>
    <a:lvl3pPr marL="914400" algn="l" rtl="0" fontAlgn="base">
      <a:spcBef>
        <a:spcPct val="0"/>
      </a:spcBef>
      <a:spcAft>
        <a:spcPct val="0"/>
      </a:spcAft>
      <a:defRPr sz="2400" kern="1200">
        <a:solidFill>
          <a:schemeClr val="tx1"/>
        </a:solidFill>
        <a:latin typeface="Times New Roman" pitchFamily="18" charset="0"/>
        <a:ea typeface="MS PGothic" pitchFamily="34" charset="-128"/>
        <a:cs typeface="+mn-cs"/>
      </a:defRPr>
    </a:lvl3pPr>
    <a:lvl4pPr marL="1371600" algn="l" rtl="0" fontAlgn="base">
      <a:spcBef>
        <a:spcPct val="0"/>
      </a:spcBef>
      <a:spcAft>
        <a:spcPct val="0"/>
      </a:spcAft>
      <a:defRPr sz="2400" kern="1200">
        <a:solidFill>
          <a:schemeClr val="tx1"/>
        </a:solidFill>
        <a:latin typeface="Times New Roman" pitchFamily="18" charset="0"/>
        <a:ea typeface="MS PGothic" pitchFamily="34" charset="-128"/>
        <a:cs typeface="+mn-cs"/>
      </a:defRPr>
    </a:lvl4pPr>
    <a:lvl5pPr marL="1828800" algn="l" rtl="0" fontAlgn="base">
      <a:spcBef>
        <a:spcPct val="0"/>
      </a:spcBef>
      <a:spcAft>
        <a:spcPct val="0"/>
      </a:spcAft>
      <a:defRPr sz="2400" kern="1200">
        <a:solidFill>
          <a:schemeClr val="tx1"/>
        </a:solidFill>
        <a:latin typeface="Times New Roman" pitchFamily="18" charset="0"/>
        <a:ea typeface="MS PGothic" pitchFamily="34" charset="-128"/>
        <a:cs typeface="+mn-cs"/>
      </a:defRPr>
    </a:lvl5pPr>
    <a:lvl6pPr marL="2286000" algn="l" defTabSz="914400" rtl="0" eaLnBrk="1" latinLnBrk="0" hangingPunct="1">
      <a:defRPr sz="2400" kern="1200">
        <a:solidFill>
          <a:schemeClr val="tx1"/>
        </a:solidFill>
        <a:latin typeface="Times New Roman" pitchFamily="18" charset="0"/>
        <a:ea typeface="MS PGothic" pitchFamily="34" charset="-128"/>
        <a:cs typeface="+mn-cs"/>
      </a:defRPr>
    </a:lvl6pPr>
    <a:lvl7pPr marL="2743200" algn="l" defTabSz="914400" rtl="0" eaLnBrk="1" latinLnBrk="0" hangingPunct="1">
      <a:defRPr sz="2400" kern="1200">
        <a:solidFill>
          <a:schemeClr val="tx1"/>
        </a:solidFill>
        <a:latin typeface="Times New Roman" pitchFamily="18" charset="0"/>
        <a:ea typeface="MS PGothic" pitchFamily="34" charset="-128"/>
        <a:cs typeface="+mn-cs"/>
      </a:defRPr>
    </a:lvl7pPr>
    <a:lvl8pPr marL="3200400" algn="l" defTabSz="914400" rtl="0" eaLnBrk="1" latinLnBrk="0" hangingPunct="1">
      <a:defRPr sz="2400" kern="1200">
        <a:solidFill>
          <a:schemeClr val="tx1"/>
        </a:solidFill>
        <a:latin typeface="Times New Roman" pitchFamily="18" charset="0"/>
        <a:ea typeface="MS PGothic" pitchFamily="34" charset="-128"/>
        <a:cs typeface="+mn-cs"/>
      </a:defRPr>
    </a:lvl8pPr>
    <a:lvl9pPr marL="3657600" algn="l" defTabSz="914400" rtl="0" eaLnBrk="1" latinLnBrk="0" hangingPunct="1">
      <a:defRPr sz="2400" kern="1200">
        <a:solidFill>
          <a:schemeClr val="tx1"/>
        </a:solidFill>
        <a:latin typeface="Times New Roman" pitchFamily="18" charset="0"/>
        <a:ea typeface="MS PGothic" pitchFamily="34" charset="-128"/>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dith Lennon" initials="" lastIdx="12"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6141" autoAdjust="0"/>
  </p:normalViewPr>
  <p:slideViewPr>
    <p:cSldViewPr>
      <p:cViewPr varScale="1">
        <p:scale>
          <a:sx n="111" d="100"/>
          <a:sy n="111" d="100"/>
        </p:scale>
        <p:origin x="-888" y="-1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70" d="100"/>
        <a:sy n="270" d="100"/>
      </p:scale>
      <p:origin x="0" y="7304"/>
    </p:cViewPr>
  </p:sorterViewPr>
  <p:notesViewPr>
    <p:cSldViewPr>
      <p:cViewPr varScale="1">
        <p:scale>
          <a:sx n="113" d="100"/>
          <a:sy n="113" d="100"/>
        </p:scale>
        <p:origin x="-1752" y="-108"/>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50" Type="http://schemas.openxmlformats.org/officeDocument/2006/relationships/slide" Target="slides/slide48.xml"/><Relationship Id="rId51" Type="http://schemas.openxmlformats.org/officeDocument/2006/relationships/slide" Target="slides/slide49.xml"/><Relationship Id="rId52" Type="http://schemas.openxmlformats.org/officeDocument/2006/relationships/slide" Target="slides/slide50.xml"/><Relationship Id="rId53" Type="http://schemas.openxmlformats.org/officeDocument/2006/relationships/slide" Target="slides/slide51.xml"/><Relationship Id="rId54" Type="http://schemas.openxmlformats.org/officeDocument/2006/relationships/slide" Target="slides/slide52.xml"/><Relationship Id="rId55" Type="http://schemas.openxmlformats.org/officeDocument/2006/relationships/slide" Target="slides/slide53.xml"/><Relationship Id="rId56" Type="http://schemas.openxmlformats.org/officeDocument/2006/relationships/slide" Target="slides/slide54.xml"/><Relationship Id="rId57" Type="http://schemas.openxmlformats.org/officeDocument/2006/relationships/slide" Target="slides/slide55.xml"/><Relationship Id="rId58" Type="http://schemas.openxmlformats.org/officeDocument/2006/relationships/slide" Target="slides/slide56.xml"/><Relationship Id="rId59" Type="http://schemas.openxmlformats.org/officeDocument/2006/relationships/slide" Target="slides/slide57.xml"/><Relationship Id="rId70" Type="http://schemas.openxmlformats.org/officeDocument/2006/relationships/slide" Target="slides/slide68.xml"/><Relationship Id="rId71" Type="http://schemas.openxmlformats.org/officeDocument/2006/relationships/slide" Target="slides/slide69.xml"/><Relationship Id="rId72" Type="http://schemas.openxmlformats.org/officeDocument/2006/relationships/slide" Target="slides/slide70.xml"/><Relationship Id="rId73" Type="http://schemas.openxmlformats.org/officeDocument/2006/relationships/slide" Target="slides/slide71.xml"/><Relationship Id="rId74" Type="http://schemas.openxmlformats.org/officeDocument/2006/relationships/slide" Target="slides/slide72.xml"/><Relationship Id="rId75" Type="http://schemas.openxmlformats.org/officeDocument/2006/relationships/slide" Target="slides/slide73.xml"/><Relationship Id="rId76" Type="http://schemas.openxmlformats.org/officeDocument/2006/relationships/slide" Target="slides/slide74.xml"/><Relationship Id="rId77" Type="http://schemas.openxmlformats.org/officeDocument/2006/relationships/slide" Target="slides/slide75.xml"/><Relationship Id="rId78" Type="http://schemas.openxmlformats.org/officeDocument/2006/relationships/slide" Target="slides/slide76.xml"/><Relationship Id="rId79" Type="http://schemas.openxmlformats.org/officeDocument/2006/relationships/slide" Target="slides/slide77.xml"/><Relationship Id="rId90" Type="http://schemas.openxmlformats.org/officeDocument/2006/relationships/slide" Target="slides/slide88.xml"/><Relationship Id="rId91" Type="http://schemas.openxmlformats.org/officeDocument/2006/relationships/slide" Target="slides/slide89.xml"/><Relationship Id="rId92" Type="http://schemas.openxmlformats.org/officeDocument/2006/relationships/notesMaster" Target="notesMasters/notesMaster1.xml"/><Relationship Id="rId93" Type="http://schemas.openxmlformats.org/officeDocument/2006/relationships/handoutMaster" Target="handoutMasters/handoutMaster1.xml"/><Relationship Id="rId94" Type="http://schemas.openxmlformats.org/officeDocument/2006/relationships/printerSettings" Target="printerSettings/printerSettings1.bin"/><Relationship Id="rId95" Type="http://schemas.openxmlformats.org/officeDocument/2006/relationships/commentAuthors" Target="commentAuthors.xml"/><Relationship Id="rId96" Type="http://schemas.openxmlformats.org/officeDocument/2006/relationships/presProps" Target="presProps.xml"/><Relationship Id="rId97" Type="http://schemas.openxmlformats.org/officeDocument/2006/relationships/viewProps" Target="viewProps.xml"/><Relationship Id="rId98" Type="http://schemas.openxmlformats.org/officeDocument/2006/relationships/theme" Target="theme/theme1.xml"/><Relationship Id="rId99" Type="http://schemas.openxmlformats.org/officeDocument/2006/relationships/tableStyles" Target="tableStyles.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60" Type="http://schemas.openxmlformats.org/officeDocument/2006/relationships/slide" Target="slides/slide58.xml"/><Relationship Id="rId61" Type="http://schemas.openxmlformats.org/officeDocument/2006/relationships/slide" Target="slides/slide59.xml"/><Relationship Id="rId62" Type="http://schemas.openxmlformats.org/officeDocument/2006/relationships/slide" Target="slides/slide60.xml"/><Relationship Id="rId63" Type="http://schemas.openxmlformats.org/officeDocument/2006/relationships/slide" Target="slides/slide61.xml"/><Relationship Id="rId64" Type="http://schemas.openxmlformats.org/officeDocument/2006/relationships/slide" Target="slides/slide62.xml"/><Relationship Id="rId65" Type="http://schemas.openxmlformats.org/officeDocument/2006/relationships/slide" Target="slides/slide63.xml"/><Relationship Id="rId66" Type="http://schemas.openxmlformats.org/officeDocument/2006/relationships/slide" Target="slides/slide64.xml"/><Relationship Id="rId67" Type="http://schemas.openxmlformats.org/officeDocument/2006/relationships/slide" Target="slides/slide65.xml"/><Relationship Id="rId68" Type="http://schemas.openxmlformats.org/officeDocument/2006/relationships/slide" Target="slides/slide66.xml"/><Relationship Id="rId69" Type="http://schemas.openxmlformats.org/officeDocument/2006/relationships/slide" Target="slides/slide67.xml"/><Relationship Id="rId80" Type="http://schemas.openxmlformats.org/officeDocument/2006/relationships/slide" Target="slides/slide78.xml"/><Relationship Id="rId81" Type="http://schemas.openxmlformats.org/officeDocument/2006/relationships/slide" Target="slides/slide79.xml"/><Relationship Id="rId82" Type="http://schemas.openxmlformats.org/officeDocument/2006/relationships/slide" Target="slides/slide80.xml"/><Relationship Id="rId83" Type="http://schemas.openxmlformats.org/officeDocument/2006/relationships/slide" Target="slides/slide81.xml"/><Relationship Id="rId84" Type="http://schemas.openxmlformats.org/officeDocument/2006/relationships/slide" Target="slides/slide82.xml"/><Relationship Id="rId85" Type="http://schemas.openxmlformats.org/officeDocument/2006/relationships/slide" Target="slides/slide83.xml"/><Relationship Id="rId86" Type="http://schemas.openxmlformats.org/officeDocument/2006/relationships/slide" Target="slides/slide84.xml"/><Relationship Id="rId87" Type="http://schemas.openxmlformats.org/officeDocument/2006/relationships/slide" Target="slides/slide85.xml"/><Relationship Id="rId88" Type="http://schemas.openxmlformats.org/officeDocument/2006/relationships/slide" Target="slides/slide86.xml"/><Relationship Id="rId89" Type="http://schemas.openxmlformats.org/officeDocument/2006/relationships/slide" Target="slides/slide8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charset="0"/>
                <a:ea typeface="+mn-ea"/>
                <a:cs typeface="+mn-cs"/>
              </a:defRPr>
            </a:lvl1pPr>
          </a:lstStyle>
          <a:p>
            <a:pPr>
              <a:defRPr/>
            </a:pPr>
            <a:endParaRPr lang="en-US"/>
          </a:p>
        </p:txBody>
      </p:sp>
      <p:sp>
        <p:nvSpPr>
          <p:cNvPr id="4099" name="Rectangle 3"/>
          <p:cNvSpPr>
            <a:spLocks noGrp="1" noChangeArrowheads="1"/>
          </p:cNvSpPr>
          <p:nvPr>
            <p:ph type="dt" sz="quarter" idx="1"/>
          </p:nvPr>
        </p:nvSpPr>
        <p:spPr bwMode="auto">
          <a:xfrm>
            <a:off x="5181600"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charset="0"/>
                <a:ea typeface="+mn-ea"/>
                <a:cs typeface="+mn-cs"/>
              </a:defRPr>
            </a:lvl1pPr>
          </a:lstStyle>
          <a:p>
            <a:pPr>
              <a:defRPr/>
            </a:pPr>
            <a:endParaRPr lang="en-US"/>
          </a:p>
        </p:txBody>
      </p:sp>
      <p:sp>
        <p:nvSpPr>
          <p:cNvPr id="4100" name="Rectangle 4"/>
          <p:cNvSpPr>
            <a:spLocks noGrp="1" noChangeArrowheads="1"/>
          </p:cNvSpPr>
          <p:nvPr>
            <p:ph type="ftr" sz="quarter" idx="2"/>
          </p:nvPr>
        </p:nvSpPr>
        <p:spPr bwMode="auto">
          <a:xfrm>
            <a:off x="0" y="6515100"/>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charset="0"/>
                <a:ea typeface="+mn-ea"/>
                <a:cs typeface="+mn-cs"/>
              </a:defRPr>
            </a:lvl1pPr>
          </a:lstStyle>
          <a:p>
            <a:pPr>
              <a:defRPr/>
            </a:pPr>
            <a:endParaRPr lang="en-US"/>
          </a:p>
        </p:txBody>
      </p:sp>
      <p:sp>
        <p:nvSpPr>
          <p:cNvPr id="4101" name="Rectangle 5"/>
          <p:cNvSpPr>
            <a:spLocks noGrp="1" noChangeArrowheads="1"/>
          </p:cNvSpPr>
          <p:nvPr>
            <p:ph type="sldNum" sz="quarter" idx="3"/>
          </p:nvPr>
        </p:nvSpPr>
        <p:spPr bwMode="auto">
          <a:xfrm>
            <a:off x="5181600" y="6515100"/>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D7C2D527-31CC-42B8-8E6E-D72AB1113B7B}" type="slidenum">
              <a:rPr lang="en-US"/>
              <a:pPr/>
              <a:t>‹#›</a:t>
            </a:fld>
            <a:endParaRPr lang="en-US"/>
          </a:p>
        </p:txBody>
      </p:sp>
    </p:spTree>
    <p:extLst>
      <p:ext uri="{BB962C8B-B14F-4D97-AF65-F5344CB8AC3E}">
        <p14:creationId xmlns:p14="http://schemas.microsoft.com/office/powerpoint/2010/main" val="39356288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62" name="Rectangle 2"/>
          <p:cNvSpPr>
            <a:spLocks noGrp="1" noChangeArrowheads="1"/>
          </p:cNvSpPr>
          <p:nvPr>
            <p:ph type="hdr" sz="quarter"/>
          </p:nvPr>
        </p:nvSpPr>
        <p:spPr bwMode="auto">
          <a:xfrm>
            <a:off x="0"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charset="0"/>
                <a:ea typeface="+mn-ea"/>
                <a:cs typeface="+mn-cs"/>
              </a:defRPr>
            </a:lvl1pPr>
          </a:lstStyle>
          <a:p>
            <a:pPr>
              <a:defRPr/>
            </a:pPr>
            <a:endParaRPr lang="en-US"/>
          </a:p>
        </p:txBody>
      </p:sp>
      <p:sp>
        <p:nvSpPr>
          <p:cNvPr id="143363" name="Rectangle 3"/>
          <p:cNvSpPr>
            <a:spLocks noGrp="1" noChangeArrowheads="1"/>
          </p:cNvSpPr>
          <p:nvPr>
            <p:ph type="dt" idx="1"/>
          </p:nvPr>
        </p:nvSpPr>
        <p:spPr bwMode="auto">
          <a:xfrm>
            <a:off x="5180013"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charset="0"/>
                <a:ea typeface="+mn-ea"/>
                <a:cs typeface="+mn-cs"/>
              </a:defRPr>
            </a:lvl1pPr>
          </a:lstStyle>
          <a:p>
            <a:pPr>
              <a:defRPr/>
            </a:pPr>
            <a:endParaRPr lang="en-US"/>
          </a:p>
        </p:txBody>
      </p:sp>
      <p:sp>
        <p:nvSpPr>
          <p:cNvPr id="5124" name="Rectangle 4"/>
          <p:cNvSpPr>
            <a:spLocks noGrp="1" noRot="1" noChangeAspect="1" noChangeArrowheads="1" noTextEdit="1"/>
          </p:cNvSpPr>
          <p:nvPr>
            <p:ph type="sldImg" idx="2"/>
          </p:nvPr>
        </p:nvSpPr>
        <p:spPr bwMode="auto">
          <a:xfrm>
            <a:off x="2857500" y="514350"/>
            <a:ext cx="3429000" cy="2571750"/>
          </a:xfrm>
          <a:prstGeom prst="rect">
            <a:avLst/>
          </a:prstGeom>
          <a:noFill/>
          <a:ln w="9525">
            <a:solidFill>
              <a:srgbClr val="000000"/>
            </a:solidFill>
            <a:miter lim="800000"/>
            <a:headEnd/>
            <a:tailEnd/>
          </a:ln>
        </p:spPr>
      </p:sp>
      <p:sp>
        <p:nvSpPr>
          <p:cNvPr id="143365" name="Rectangle 5"/>
          <p:cNvSpPr>
            <a:spLocks noGrp="1" noChangeArrowheads="1"/>
          </p:cNvSpPr>
          <p:nvPr>
            <p:ph type="body" sz="quarter" idx="3"/>
          </p:nvPr>
        </p:nvSpPr>
        <p:spPr bwMode="auto">
          <a:xfrm>
            <a:off x="914400" y="3257550"/>
            <a:ext cx="7315200" cy="30861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43366" name="Rectangle 6"/>
          <p:cNvSpPr>
            <a:spLocks noGrp="1" noChangeArrowheads="1"/>
          </p:cNvSpPr>
          <p:nvPr>
            <p:ph type="ftr" sz="quarter" idx="4"/>
          </p:nvPr>
        </p:nvSpPr>
        <p:spPr bwMode="auto">
          <a:xfrm>
            <a:off x="0" y="6513513"/>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charset="0"/>
                <a:ea typeface="+mn-ea"/>
                <a:cs typeface="+mn-cs"/>
              </a:defRPr>
            </a:lvl1pPr>
          </a:lstStyle>
          <a:p>
            <a:pPr>
              <a:defRPr/>
            </a:pPr>
            <a:endParaRPr lang="en-US"/>
          </a:p>
        </p:txBody>
      </p:sp>
      <p:sp>
        <p:nvSpPr>
          <p:cNvPr id="143367" name="Rectangle 7"/>
          <p:cNvSpPr>
            <a:spLocks noGrp="1" noChangeArrowheads="1"/>
          </p:cNvSpPr>
          <p:nvPr>
            <p:ph type="sldNum" sz="quarter" idx="5"/>
          </p:nvPr>
        </p:nvSpPr>
        <p:spPr bwMode="auto">
          <a:xfrm>
            <a:off x="5180013" y="6513513"/>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DA309794-60FB-4094-A64A-759129F42343}" type="slidenum">
              <a:rPr lang="en-US"/>
              <a:pPr/>
              <a:t>‹#›</a:t>
            </a:fld>
            <a:endParaRPr lang="en-US"/>
          </a:p>
        </p:txBody>
      </p:sp>
    </p:spTree>
    <p:extLst>
      <p:ext uri="{BB962C8B-B14F-4D97-AF65-F5344CB8AC3E}">
        <p14:creationId xmlns:p14="http://schemas.microsoft.com/office/powerpoint/2010/main" val="55984526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charset="0"/>
        <a:ea typeface="MS PGothic"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Times New Roman"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Slide Image Placeholder 1"/>
          <p:cNvSpPr>
            <a:spLocks noGrp="1" noRot="1" noChangeAspect="1" noTextEdit="1"/>
          </p:cNvSpPr>
          <p:nvPr>
            <p:ph type="sldImg"/>
          </p:nvPr>
        </p:nvSpPr>
        <p:spPr>
          <a:ln/>
        </p:spPr>
      </p:sp>
      <p:sp>
        <p:nvSpPr>
          <p:cNvPr id="7170" name="Notes Placeholder 2"/>
          <p:cNvSpPr>
            <a:spLocks noGrp="1"/>
          </p:cNvSpPr>
          <p:nvPr>
            <p:ph type="body" idx="1"/>
          </p:nvPr>
        </p:nvSpPr>
        <p:spPr>
          <a:noFill/>
          <a:ln/>
        </p:spPr>
        <p:txBody>
          <a:bodyPr/>
          <a:lstStyle/>
          <a:p>
            <a:endParaRPr lang="en-US" smtClean="0">
              <a:latin typeface="Times New Roman" pitchFamily="18" charset="0"/>
            </a:endParaRPr>
          </a:p>
        </p:txBody>
      </p:sp>
      <p:sp>
        <p:nvSpPr>
          <p:cNvPr id="7171" name="Slide Number Placeholder 3"/>
          <p:cNvSpPr>
            <a:spLocks noGrp="1"/>
          </p:cNvSpPr>
          <p:nvPr>
            <p:ph type="sldNum" sz="quarter" idx="5"/>
          </p:nvPr>
        </p:nvSpPr>
        <p:spPr>
          <a:noFill/>
        </p:spPr>
        <p:txBody>
          <a:bodyPr/>
          <a:lstStyle/>
          <a:p>
            <a:fld id="{B2356461-F0EE-4119-B18E-0AE22F5AE31F}" type="slidenum">
              <a:rPr lang="en-US"/>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p:spPr>
        <p:txBody>
          <a:bodyPr/>
          <a:lstStyle/>
          <a:p>
            <a:fld id="{E407A8C5-EC1B-4255-8D1F-BF904EDAD80E}" type="slidenum">
              <a:rPr lang="en-US"/>
              <a:pPr/>
              <a:t>10</a:t>
            </a:fld>
            <a:endParaRPr lang="en-US"/>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noFill/>
          <a:ln/>
        </p:spPr>
        <p:txBody>
          <a:bodyPr/>
          <a:lstStyle/>
          <a:p>
            <a:pPr eaLnBrk="1" hangingPunct="1"/>
            <a:endParaRPr lang="en-US" dirty="0" smtClean="0">
              <a:latin typeface="Times New Roman" pitchFamily="18" charset="0"/>
            </a:endParaRPr>
          </a:p>
          <a:p>
            <a:pPr eaLnBrk="1" hangingPunct="1"/>
            <a:endParaRPr lang="en-US" dirty="0" smtClean="0">
              <a:latin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7"/>
          <p:cNvSpPr>
            <a:spLocks noGrp="1" noChangeArrowheads="1"/>
          </p:cNvSpPr>
          <p:nvPr>
            <p:ph type="sldNum" sz="quarter" idx="5"/>
          </p:nvPr>
        </p:nvSpPr>
        <p:spPr>
          <a:noFill/>
        </p:spPr>
        <p:txBody>
          <a:bodyPr/>
          <a:lstStyle/>
          <a:p>
            <a:fld id="{C94D37CC-D2CA-405C-9A7F-8A1A24BC86E9}" type="slidenum">
              <a:rPr lang="en-US"/>
              <a:pPr/>
              <a:t>37</a:t>
            </a:fld>
            <a:endParaRPr lang="en-US"/>
          </a:p>
        </p:txBody>
      </p:sp>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a:noFill/>
          <a:ln/>
        </p:spPr>
        <p:txBody>
          <a:bodyPr/>
          <a:lstStyle/>
          <a:p>
            <a:pPr eaLnBrk="1" hangingPunct="1"/>
            <a:r>
              <a:rPr lang="en-US" dirty="0" smtClean="0">
                <a:latin typeface="Times New Roman" pitchFamily="18" charset="0"/>
              </a:rPr>
              <a:t>During this section of the class the students will learn</a:t>
            </a:r>
            <a:r>
              <a:rPr lang="en-US" baseline="0" dirty="0" smtClean="0">
                <a:latin typeface="Times New Roman" pitchFamily="18" charset="0"/>
              </a:rPr>
              <a:t> about what frequencies they are allowed to use, along with authorized modes and power levels.</a:t>
            </a:r>
            <a:endParaRPr lang="en-US" dirty="0" smtClean="0">
              <a:latin typeface="Times New Roman" pitchFamily="18" charset="0"/>
            </a:endParaRPr>
          </a:p>
          <a:p>
            <a:pPr eaLnBrk="1" hangingPunct="1"/>
            <a:endParaRPr lang="en-US" dirty="0" smtClean="0">
              <a:latin typeface="Times New Roman"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7"/>
          <p:cNvSpPr>
            <a:spLocks noGrp="1" noChangeArrowheads="1"/>
          </p:cNvSpPr>
          <p:nvPr>
            <p:ph type="sldNum" sz="quarter" idx="5"/>
          </p:nvPr>
        </p:nvSpPr>
        <p:spPr>
          <a:noFill/>
        </p:spPr>
        <p:txBody>
          <a:bodyPr/>
          <a:lstStyle/>
          <a:p>
            <a:fld id="{6A9CA796-7CCF-4C3C-8611-EEC46157ABD6}" type="slidenum">
              <a:rPr lang="en-US"/>
              <a:pPr/>
              <a:t>38</a:t>
            </a:fld>
            <a:endParaRPr lang="en-US"/>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a:noFill/>
          <a:ln/>
        </p:spPr>
        <p:txBody>
          <a:bodyPr/>
          <a:lstStyle/>
          <a:p>
            <a:pPr eaLnBrk="1" hangingPunct="1"/>
            <a:r>
              <a:rPr lang="en-US" dirty="0" smtClean="0">
                <a:latin typeface="Times New Roman" pitchFamily="18" charset="0"/>
              </a:rPr>
              <a:t>Go over the frequency authorizations for the Technician license.  </a:t>
            </a:r>
          </a:p>
          <a:p>
            <a:pPr eaLnBrk="1" hangingPunct="1"/>
            <a:endParaRPr lang="en-US" dirty="0" smtClean="0">
              <a:latin typeface="Times New Roman" pitchFamily="18" charset="0"/>
            </a:endParaRPr>
          </a:p>
          <a:p>
            <a:pPr eaLnBrk="1" hangingPunct="1"/>
            <a:r>
              <a:rPr lang="en-US" dirty="0" smtClean="0">
                <a:latin typeface="Times New Roman" pitchFamily="18" charset="0"/>
              </a:rPr>
              <a:t>Review the band plan and hand out a band plan chart and show the students how to read it and extract required information.  Review with the students how the references to band a frequency are used sometimes interchangeably.  </a:t>
            </a:r>
          </a:p>
          <a:p>
            <a:pPr eaLnBrk="1" hangingPunct="1"/>
            <a:endParaRPr lang="en-US" dirty="0" smtClean="0">
              <a:latin typeface="Times New Roman" pitchFamily="18" charset="0"/>
            </a:endParaRPr>
          </a:p>
          <a:p>
            <a:pPr eaLnBrk="1" hangingPunct="1"/>
            <a:r>
              <a:rPr lang="en-US" dirty="0" smtClean="0">
                <a:latin typeface="Times New Roman" pitchFamily="18" charset="0"/>
              </a:rPr>
              <a:t>Remember, bands are frequency ranges that have the same characteristics.  The band identification is like a city name, the frequency is like a specific street address that you want to visit.  </a:t>
            </a:r>
            <a:r>
              <a:rPr lang="ja-JP" altLang="en-US" smtClean="0">
                <a:latin typeface="Times New Roman" pitchFamily="18" charset="0"/>
              </a:rPr>
              <a:t>“</a:t>
            </a:r>
            <a:r>
              <a:rPr lang="en-US" altLang="ja-JP" dirty="0" smtClean="0">
                <a:latin typeface="Times New Roman" pitchFamily="18" charset="0"/>
              </a:rPr>
              <a:t>Let</a:t>
            </a:r>
            <a:r>
              <a:rPr lang="ja-JP" altLang="en-US" smtClean="0">
                <a:latin typeface="Times New Roman" pitchFamily="18" charset="0"/>
              </a:rPr>
              <a:t>’</a:t>
            </a:r>
            <a:r>
              <a:rPr lang="en-US" altLang="ja-JP" dirty="0" smtClean="0">
                <a:latin typeface="Times New Roman" pitchFamily="18" charset="0"/>
              </a:rPr>
              <a:t>s meet on 6 meters tonight.</a:t>
            </a:r>
            <a:r>
              <a:rPr lang="ja-JP" altLang="en-US" smtClean="0">
                <a:latin typeface="Times New Roman" pitchFamily="18" charset="0"/>
              </a:rPr>
              <a:t>”</a:t>
            </a:r>
            <a:r>
              <a:rPr lang="en-US" altLang="ja-JP" dirty="0" smtClean="0">
                <a:latin typeface="Times New Roman" pitchFamily="18" charset="0"/>
              </a:rPr>
              <a:t>  </a:t>
            </a:r>
            <a:r>
              <a:rPr lang="ja-JP" altLang="en-US" smtClean="0">
                <a:latin typeface="Times New Roman" pitchFamily="18" charset="0"/>
              </a:rPr>
              <a:t>“</a:t>
            </a:r>
            <a:r>
              <a:rPr lang="en-US" altLang="ja-JP" dirty="0" smtClean="0">
                <a:latin typeface="Times New Roman" pitchFamily="18" charset="0"/>
              </a:rPr>
              <a:t>No, my 6 meter antenna is down right now, how about 2?</a:t>
            </a:r>
            <a:r>
              <a:rPr lang="ja-JP" altLang="en-US" smtClean="0">
                <a:latin typeface="Times New Roman" pitchFamily="18" charset="0"/>
              </a:rPr>
              <a:t>”</a:t>
            </a:r>
            <a:r>
              <a:rPr lang="en-US" altLang="ja-JP" dirty="0" smtClean="0">
                <a:latin typeface="Times New Roman" pitchFamily="18" charset="0"/>
              </a:rPr>
              <a:t>   </a:t>
            </a:r>
            <a:r>
              <a:rPr lang="ja-JP" altLang="en-US" smtClean="0">
                <a:latin typeface="Times New Roman" pitchFamily="18" charset="0"/>
              </a:rPr>
              <a:t>“</a:t>
            </a:r>
            <a:r>
              <a:rPr lang="en-US" altLang="ja-JP" dirty="0" smtClean="0">
                <a:latin typeface="Times New Roman" pitchFamily="18" charset="0"/>
              </a:rPr>
              <a:t>Okay, 2 meters, how about 146.52?</a:t>
            </a:r>
            <a:r>
              <a:rPr lang="ja-JP" altLang="en-US" smtClean="0">
                <a:latin typeface="Times New Roman" pitchFamily="18" charset="0"/>
              </a:rPr>
              <a:t>”</a:t>
            </a:r>
            <a:endParaRPr lang="en-US" altLang="ja-JP" dirty="0" smtClean="0">
              <a:latin typeface="Times New Roman" pitchFamily="18" charset="0"/>
            </a:endParaRPr>
          </a:p>
          <a:p>
            <a:pPr eaLnBrk="1" hangingPunct="1"/>
            <a:endParaRPr lang="en-US" dirty="0" smtClean="0">
              <a:latin typeface="Times New Roman"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7"/>
          <p:cNvSpPr>
            <a:spLocks noGrp="1" noChangeArrowheads="1"/>
          </p:cNvSpPr>
          <p:nvPr>
            <p:ph type="sldNum" sz="quarter" idx="5"/>
          </p:nvPr>
        </p:nvSpPr>
        <p:spPr>
          <a:noFill/>
        </p:spPr>
        <p:txBody>
          <a:bodyPr/>
          <a:lstStyle/>
          <a:p>
            <a:fld id="{6CD4DDBF-4823-4D52-A272-4F06D5CC1387}" type="slidenum">
              <a:rPr lang="en-US"/>
              <a:pPr/>
              <a:t>39</a:t>
            </a:fld>
            <a:endParaRPr lang="en-US"/>
          </a:p>
        </p:txBody>
      </p:sp>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a:noFill/>
          <a:ln/>
        </p:spPr>
        <p:txBody>
          <a:bodyPr/>
          <a:lstStyle/>
          <a:p>
            <a:pPr eaLnBrk="1" hangingPunct="1"/>
            <a:r>
              <a:rPr lang="en-US" dirty="0" smtClean="0">
                <a:latin typeface="Times New Roman" pitchFamily="18" charset="0"/>
              </a:rPr>
              <a:t>Review with the students the different emission types. You probably have talked about this already with them.  Point out that there may be restrictions, either by regulation or by gentlemen's agreement, on where certain emission types are used.  This information is on the band plan chart.</a:t>
            </a:r>
          </a:p>
          <a:p>
            <a:pPr eaLnBrk="1" hangingPunct="1"/>
            <a:endParaRPr lang="en-US" dirty="0" smtClean="0">
              <a:latin typeface="Times New Roman"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a:noFill/>
        </p:spPr>
        <p:txBody>
          <a:bodyPr/>
          <a:lstStyle/>
          <a:p>
            <a:fld id="{511C2E6F-BB8E-4385-915A-7BC1BAE389D5}" type="slidenum">
              <a:rPr lang="en-US"/>
              <a:pPr/>
              <a:t>40</a:t>
            </a:fld>
            <a:endParaRPr lang="en-US"/>
          </a:p>
        </p:txBody>
      </p:sp>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a:noFill/>
          <a:ln/>
        </p:spPr>
        <p:txBody>
          <a:bodyPr/>
          <a:lstStyle/>
          <a:p>
            <a:pPr eaLnBrk="1" hangingPunct="1"/>
            <a:r>
              <a:rPr lang="en-US" dirty="0" smtClean="0">
                <a:latin typeface="Times New Roman" pitchFamily="18" charset="0"/>
              </a:rPr>
              <a:t>Primary users are protected from interference from other stations.  Secondary users can use the frequencies if they don</a:t>
            </a:r>
            <a:r>
              <a:rPr lang="ja-JP" altLang="en-US" smtClean="0">
                <a:latin typeface="Times New Roman" pitchFamily="18" charset="0"/>
              </a:rPr>
              <a:t>’</a:t>
            </a:r>
            <a:r>
              <a:rPr lang="en-US" altLang="ja-JP" dirty="0" smtClean="0">
                <a:latin typeface="Times New Roman" pitchFamily="18" charset="0"/>
              </a:rPr>
              <a:t>t cause interference.  If hams are secondary users of shared frequencies (which is the case most of the time), they must yield the use of the frequencies to the primary users if they are present.</a:t>
            </a:r>
          </a:p>
          <a:p>
            <a:pPr eaLnBrk="1" hangingPunct="1"/>
            <a:endParaRPr lang="en-US" dirty="0" smtClean="0">
              <a:latin typeface="Times New Roman" pitchFamily="18" charset="0"/>
            </a:endParaRPr>
          </a:p>
          <a:p>
            <a:pPr eaLnBrk="1" hangingPunct="1"/>
            <a:r>
              <a:rPr lang="en-US" dirty="0" smtClean="0">
                <a:latin typeface="Times New Roman" pitchFamily="18" charset="0"/>
              </a:rPr>
              <a:t>If you location is near the Canadian border, emphasize the restrictions with the </a:t>
            </a:r>
            <a:r>
              <a:rPr lang="ja-JP" altLang="en-US" smtClean="0">
                <a:latin typeface="Times New Roman" pitchFamily="18" charset="0"/>
              </a:rPr>
              <a:t>“</a:t>
            </a:r>
            <a:r>
              <a:rPr lang="en-US" altLang="ja-JP" dirty="0" smtClean="0">
                <a:latin typeface="Times New Roman" pitchFamily="18" charset="0"/>
              </a:rPr>
              <a:t>Line</a:t>
            </a:r>
            <a:r>
              <a:rPr lang="en-US" altLang="ja-JP" baseline="0" dirty="0" smtClean="0">
                <a:latin typeface="Times New Roman" pitchFamily="18" charset="0"/>
              </a:rPr>
              <a:t> </a:t>
            </a:r>
            <a:r>
              <a:rPr lang="en-US" altLang="ja-JP" dirty="0" smtClean="0">
                <a:latin typeface="Times New Roman" pitchFamily="18" charset="0"/>
              </a:rPr>
              <a:t>A</a:t>
            </a:r>
            <a:r>
              <a:rPr lang="ja-JP" altLang="en-US" smtClean="0">
                <a:latin typeface="Times New Roman" pitchFamily="18" charset="0"/>
              </a:rPr>
              <a:t>”</a:t>
            </a:r>
            <a:r>
              <a:rPr lang="en-US" altLang="ja-JP" dirty="0" smtClean="0">
                <a:latin typeface="Times New Roman" pitchFamily="18" charset="0"/>
              </a:rPr>
              <a:t> area on 70 cm.</a:t>
            </a:r>
          </a:p>
          <a:p>
            <a:pPr eaLnBrk="1" hangingPunct="1"/>
            <a:endParaRPr lang="en-US" dirty="0" smtClean="0">
              <a:latin typeface="Times New Roman"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Explain “normal loading conditions”.</a:t>
            </a:r>
            <a:endParaRPr lang="en-US" dirty="0"/>
          </a:p>
        </p:txBody>
      </p:sp>
      <p:sp>
        <p:nvSpPr>
          <p:cNvPr id="4" name="Slide Number Placeholder 3"/>
          <p:cNvSpPr>
            <a:spLocks noGrp="1"/>
          </p:cNvSpPr>
          <p:nvPr>
            <p:ph type="sldNum" sz="quarter" idx="10"/>
          </p:nvPr>
        </p:nvSpPr>
        <p:spPr/>
        <p:txBody>
          <a:bodyPr/>
          <a:lstStyle/>
          <a:p>
            <a:fld id="{DA309794-60FB-4094-A64A-759129F42343}" type="slidenum">
              <a:rPr lang="en-US" smtClean="0"/>
              <a:pPr/>
              <a:t>41</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Identify the local frequency coordinator group.</a:t>
            </a:r>
            <a:endParaRPr lang="en-US" dirty="0"/>
          </a:p>
        </p:txBody>
      </p:sp>
      <p:sp>
        <p:nvSpPr>
          <p:cNvPr id="4" name="Slide Number Placeholder 3"/>
          <p:cNvSpPr>
            <a:spLocks noGrp="1"/>
          </p:cNvSpPr>
          <p:nvPr>
            <p:ph type="sldNum" sz="quarter" idx="10"/>
          </p:nvPr>
        </p:nvSpPr>
        <p:spPr/>
        <p:txBody>
          <a:bodyPr/>
          <a:lstStyle/>
          <a:p>
            <a:fld id="{DA309794-60FB-4094-A64A-759129F42343}" type="slidenum">
              <a:rPr lang="en-US" smtClean="0"/>
              <a:pPr/>
              <a:t>42</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a:noFill/>
        </p:spPr>
        <p:txBody>
          <a:bodyPr/>
          <a:lstStyle/>
          <a:p>
            <a:fld id="{511C2E6F-BB8E-4385-915A-7BC1BAE389D5}" type="slidenum">
              <a:rPr lang="en-US"/>
              <a:pPr/>
              <a:t>43</a:t>
            </a:fld>
            <a:endParaRPr lang="en-US"/>
          </a:p>
        </p:txBody>
      </p:sp>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a:noFill/>
          <a:ln/>
        </p:spPr>
        <p:txBody>
          <a:bodyPr/>
          <a:lstStyle/>
          <a:p>
            <a:pPr eaLnBrk="1" hangingPunct="1"/>
            <a:endParaRPr lang="en-US" dirty="0" smtClean="0">
              <a:latin typeface="Times New Roman"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7"/>
          <p:cNvSpPr>
            <a:spLocks noGrp="1" noChangeArrowheads="1"/>
          </p:cNvSpPr>
          <p:nvPr>
            <p:ph type="sldNum" sz="quarter" idx="5"/>
          </p:nvPr>
        </p:nvSpPr>
        <p:spPr>
          <a:noFill/>
        </p:spPr>
        <p:txBody>
          <a:bodyPr/>
          <a:lstStyle/>
          <a:p>
            <a:fld id="{C94D37CC-D2CA-405C-9A7F-8A1A24BC86E9}" type="slidenum">
              <a:rPr lang="en-US"/>
              <a:pPr/>
              <a:t>74</a:t>
            </a:fld>
            <a:endParaRPr lang="en-US"/>
          </a:p>
        </p:txBody>
      </p:sp>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a:noFill/>
          <a:ln/>
        </p:spPr>
        <p:txBody>
          <a:bodyPr/>
          <a:lstStyle/>
          <a:p>
            <a:pPr eaLnBrk="1" hangingPunct="1"/>
            <a:endParaRPr lang="en-US" dirty="0" smtClean="0">
              <a:latin typeface="Times New Roman"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7"/>
          <p:cNvSpPr>
            <a:spLocks noGrp="1" noChangeArrowheads="1"/>
          </p:cNvSpPr>
          <p:nvPr>
            <p:ph type="sldNum" sz="quarter" idx="5"/>
          </p:nvPr>
        </p:nvSpPr>
        <p:spPr>
          <a:noFill/>
        </p:spPr>
        <p:txBody>
          <a:bodyPr/>
          <a:lstStyle/>
          <a:p>
            <a:fld id="{C94D37CC-D2CA-405C-9A7F-8A1A24BC86E9}" type="slidenum">
              <a:rPr lang="en-US"/>
              <a:pPr/>
              <a:t>75</a:t>
            </a:fld>
            <a:endParaRPr lang="en-US"/>
          </a:p>
        </p:txBody>
      </p:sp>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a:noFill/>
          <a:ln/>
        </p:spPr>
        <p:txBody>
          <a:bodyPr/>
          <a:lstStyle/>
          <a:p>
            <a:pPr eaLnBrk="1" hangingPunct="1"/>
            <a:endParaRPr lang="en-US" dirty="0" smtClean="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7"/>
          <p:cNvSpPr>
            <a:spLocks noGrp="1" noChangeArrowheads="1"/>
          </p:cNvSpPr>
          <p:nvPr>
            <p:ph type="sldNum" sz="quarter" idx="5"/>
          </p:nvPr>
        </p:nvSpPr>
        <p:spPr>
          <a:noFill/>
        </p:spPr>
        <p:txBody>
          <a:bodyPr/>
          <a:lstStyle/>
          <a:p>
            <a:fld id="{C94D37CC-D2CA-405C-9A7F-8A1A24BC86E9}" type="slidenum">
              <a:rPr lang="en-US"/>
              <a:pPr/>
              <a:t>2</a:t>
            </a:fld>
            <a:endParaRPr lang="en-US"/>
          </a:p>
        </p:txBody>
      </p:sp>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a:noFill/>
          <a:ln/>
        </p:spPr>
        <p:txBody>
          <a:bodyPr/>
          <a:lstStyle/>
          <a:p>
            <a:pPr eaLnBrk="1" hangingPunct="1"/>
            <a:r>
              <a:rPr lang="en-US" dirty="0" smtClean="0">
                <a:latin typeface="Times New Roman" pitchFamily="18" charset="0"/>
              </a:rPr>
              <a:t>During this section of the class</a:t>
            </a:r>
            <a:r>
              <a:rPr lang="en-US" baseline="0" dirty="0" smtClean="0">
                <a:latin typeface="Times New Roman" pitchFamily="18" charset="0"/>
              </a:rPr>
              <a:t> </a:t>
            </a:r>
            <a:r>
              <a:rPr lang="en-US" dirty="0" smtClean="0">
                <a:latin typeface="Times New Roman" pitchFamily="18" charset="0"/>
              </a:rPr>
              <a:t>you will cover material that is less than stimulating but very important.</a:t>
            </a:r>
          </a:p>
          <a:p>
            <a:pPr eaLnBrk="1" hangingPunct="1"/>
            <a:endParaRPr lang="en-US" dirty="0" smtClean="0">
              <a:latin typeface="Times New Roman" pitchFamily="18" charset="0"/>
            </a:endParaRPr>
          </a:p>
          <a:p>
            <a:pPr eaLnBrk="1" hangingPunct="1"/>
            <a:r>
              <a:rPr lang="en-US" dirty="0" smtClean="0">
                <a:latin typeface="Times New Roman" pitchFamily="18" charset="0"/>
              </a:rPr>
              <a:t>Discuss the role of the FCC in management of the radio frequency spectrum in the United States and how ham radio fits into the big picture.</a:t>
            </a:r>
          </a:p>
          <a:p>
            <a:pPr eaLnBrk="1" hangingPunct="1"/>
            <a:endParaRPr lang="en-US" dirty="0" smtClean="0">
              <a:latin typeface="Times New Roman" pitchFamily="18" charset="0"/>
            </a:endParaRPr>
          </a:p>
          <a:p>
            <a:pPr eaLnBrk="1" hangingPunct="1"/>
            <a:r>
              <a:rPr lang="en-US" dirty="0" smtClean="0">
                <a:latin typeface="Times New Roman" pitchFamily="18" charset="0"/>
              </a:rPr>
              <a:t>Point out the official regulations that authorize and manage ham radio operations. Also point out that the students will hear a lot about Part 97 rules, and that this is just a short hand reference to the rules section that pertains specifically to ham radio.</a:t>
            </a:r>
          </a:p>
          <a:p>
            <a:pPr eaLnBrk="1" hangingPunct="1"/>
            <a:endParaRPr lang="en-US" dirty="0" smtClean="0">
              <a:latin typeface="Times New Roman"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7"/>
          <p:cNvSpPr>
            <a:spLocks noGrp="1" noChangeArrowheads="1"/>
          </p:cNvSpPr>
          <p:nvPr>
            <p:ph type="sldNum" sz="quarter" idx="5"/>
          </p:nvPr>
        </p:nvSpPr>
        <p:spPr>
          <a:noFill/>
        </p:spPr>
        <p:txBody>
          <a:bodyPr/>
          <a:lstStyle/>
          <a:p>
            <a:fld id="{C94D37CC-D2CA-405C-9A7F-8A1A24BC86E9}" type="slidenum">
              <a:rPr lang="en-US"/>
              <a:pPr/>
              <a:t>76</a:t>
            </a:fld>
            <a:endParaRPr lang="en-US"/>
          </a:p>
        </p:txBody>
      </p:sp>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a:noFill/>
          <a:ln/>
        </p:spPr>
        <p:txBody>
          <a:bodyPr/>
          <a:lstStyle/>
          <a:p>
            <a:pPr eaLnBrk="1" hangingPunct="1"/>
            <a:endParaRPr lang="en-US" dirty="0" smtClean="0">
              <a:latin typeface="Times New Roman" pitchFamily="18"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a:noFill/>
        </p:spPr>
        <p:txBody>
          <a:bodyPr/>
          <a:lstStyle/>
          <a:p>
            <a:fld id="{511C2E6F-BB8E-4385-915A-7BC1BAE389D5}" type="slidenum">
              <a:rPr lang="en-US"/>
              <a:pPr/>
              <a:t>77</a:t>
            </a:fld>
            <a:endParaRPr lang="en-US"/>
          </a:p>
        </p:txBody>
      </p:sp>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a:noFill/>
          <a:ln/>
        </p:spPr>
        <p:txBody>
          <a:bodyPr/>
          <a:lstStyle/>
          <a:p>
            <a:pPr eaLnBrk="1" hangingPunct="1"/>
            <a:endParaRPr lang="en-US" dirty="0" smtClean="0">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7"/>
          <p:cNvSpPr>
            <a:spLocks noGrp="1" noChangeArrowheads="1"/>
          </p:cNvSpPr>
          <p:nvPr>
            <p:ph type="sldNum" sz="quarter" idx="5"/>
          </p:nvPr>
        </p:nvSpPr>
        <p:spPr>
          <a:noFill/>
        </p:spPr>
        <p:txBody>
          <a:bodyPr/>
          <a:lstStyle/>
          <a:p>
            <a:fld id="{1A4018E7-B8AB-4F94-98F8-EB78E623D58C}" type="slidenum">
              <a:rPr lang="en-US"/>
              <a:pPr/>
              <a:t>3</a:t>
            </a:fld>
            <a:endParaRPr lang="en-US"/>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a:noFill/>
          <a:ln/>
        </p:spPr>
        <p:txBody>
          <a:bodyPr/>
          <a:lstStyle/>
          <a:p>
            <a:pPr eaLnBrk="1" hangingPunct="1"/>
            <a:r>
              <a:rPr lang="en-US" smtClean="0">
                <a:latin typeface="Times New Roman" pitchFamily="18" charset="0"/>
              </a:rPr>
              <a:t>Discuss the mission of ham radio from your point of view.</a:t>
            </a:r>
          </a:p>
          <a:p>
            <a:pPr eaLnBrk="1" hangingPunct="1"/>
            <a:endParaRPr lang="en-US" smtClean="0">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7"/>
          <p:cNvSpPr>
            <a:spLocks noGrp="1" noChangeArrowheads="1"/>
          </p:cNvSpPr>
          <p:nvPr>
            <p:ph type="sldNum" sz="quarter" idx="5"/>
          </p:nvPr>
        </p:nvSpPr>
        <p:spPr>
          <a:noFill/>
        </p:spPr>
        <p:txBody>
          <a:bodyPr/>
          <a:lstStyle/>
          <a:p>
            <a:fld id="{5AADF9A8-ECB3-4E2F-AC34-59E818EA8DB8}" type="slidenum">
              <a:rPr lang="en-US"/>
              <a:pPr/>
              <a:t>4</a:t>
            </a:fld>
            <a:endParaRPr lang="en-US"/>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a:noFill/>
          <a:ln/>
        </p:spPr>
        <p:txBody>
          <a:bodyPr/>
          <a:lstStyle/>
          <a:p>
            <a:pPr eaLnBrk="1" hangingPunct="1"/>
            <a:r>
              <a:rPr lang="en-US" dirty="0" smtClean="0">
                <a:latin typeface="Times New Roman" pitchFamily="18" charset="0"/>
              </a:rPr>
              <a:t>Some of this material may seem to be self-evident but make sure that everyone understands the subtle differences between amateur radio and the other radio services.  Particularly stress the non-commercial nature of ham radio.  The lines here are becoming increasingly blurred with more professionals joining the amateur radio community as a way of providing emergency communications capabilities for their organizations.</a:t>
            </a:r>
          </a:p>
          <a:p>
            <a:pPr eaLnBrk="1" hangingPunct="1"/>
            <a:endParaRPr lang="en-US" dirty="0" smtClean="0">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a:noFill/>
        </p:spPr>
        <p:txBody>
          <a:bodyPr/>
          <a:lstStyle/>
          <a:p>
            <a:fld id="{2978E992-50F3-469F-8B9D-62D687079177}" type="slidenum">
              <a:rPr lang="en-US"/>
              <a:pPr/>
              <a:t>5</a:t>
            </a:fld>
            <a:endParaRPr lang="en-US"/>
          </a:p>
        </p:txBody>
      </p:sp>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a:noFill/>
          <a:ln/>
        </p:spPr>
        <p:txBody>
          <a:bodyPr/>
          <a:lstStyle/>
          <a:p>
            <a:pPr eaLnBrk="1" hangingPunct="1"/>
            <a:r>
              <a:rPr lang="en-US" dirty="0" smtClean="0">
                <a:latin typeface="Times New Roman" pitchFamily="18" charset="0"/>
              </a:rPr>
              <a:t>Discuss the equal opportunity aspects of ham radio, virtually anyone can obtain a license</a:t>
            </a:r>
          </a:p>
          <a:p>
            <a:pPr eaLnBrk="1" hangingPunct="1"/>
            <a:endParaRPr lang="en-US" dirty="0" smtClean="0">
              <a:latin typeface="Times New Roman" pitchFamily="18" charset="0"/>
            </a:endParaRPr>
          </a:p>
          <a:p>
            <a:pPr eaLnBrk="1" hangingPunct="1"/>
            <a:r>
              <a:rPr lang="en-US" dirty="0" smtClean="0">
                <a:latin typeface="Times New Roman" pitchFamily="18" charset="0"/>
              </a:rPr>
              <a:t>The license actually has two parts, the operator part allows the holder to operate an amateur radio station, the station part authorizes the physical station to be operated.  Make the analogy to a driver</a:t>
            </a:r>
            <a:r>
              <a:rPr lang="ja-JP" altLang="en-US" smtClean="0">
                <a:latin typeface="Times New Roman" pitchFamily="18" charset="0"/>
              </a:rPr>
              <a:t>’</a:t>
            </a:r>
            <a:r>
              <a:rPr lang="en-US" altLang="ja-JP" dirty="0" smtClean="0">
                <a:latin typeface="Times New Roman" pitchFamily="18" charset="0"/>
              </a:rPr>
              <a:t>s license and the license plates on the vehicle.</a:t>
            </a:r>
          </a:p>
          <a:p>
            <a:pPr eaLnBrk="1" hangingPunct="1"/>
            <a:endParaRPr lang="en-US" dirty="0" smtClean="0">
              <a:latin typeface="Times New Roman" pitchFamily="18" charset="0"/>
            </a:endParaRPr>
          </a:p>
          <a:p>
            <a:pPr eaLnBrk="1" hangingPunct="1"/>
            <a:endParaRPr lang="en-US" dirty="0" smtClean="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p:spPr>
        <p:txBody>
          <a:bodyPr/>
          <a:lstStyle/>
          <a:p>
            <a:fld id="{E8F526BE-268F-46AA-B5E9-797711521EF5}" type="slidenum">
              <a:rPr lang="en-US"/>
              <a:pPr/>
              <a:t>6</a:t>
            </a:fld>
            <a:endParaRPr lang="en-US"/>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a:ln/>
        </p:spPr>
        <p:txBody>
          <a:bodyPr/>
          <a:lstStyle/>
          <a:p>
            <a:pPr eaLnBrk="1" hangingPunct="1"/>
            <a:r>
              <a:rPr lang="en-US" dirty="0" smtClean="0">
                <a:latin typeface="Times New Roman" pitchFamily="18" charset="0"/>
              </a:rPr>
              <a:t>Most of this material has already been covered at some point during the first few hours of the course, but this is a good place to tie it all together.  </a:t>
            </a:r>
          </a:p>
          <a:p>
            <a:pPr eaLnBrk="1" hangingPunct="1"/>
            <a:endParaRPr lang="en-US" dirty="0" smtClean="0">
              <a:latin typeface="Times New Roman" pitchFamily="18" charset="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latin typeface="Times New Roman" pitchFamily="18" charset="0"/>
              </a:rPr>
              <a:t>Explain how examinations are managed and what VEs and VECs are.  Perhaps any VE team members could be present during this time to introduce themselves.  Show examples of the forms that need to be filled out and have examples of the NCVEC 605 and CSCE forms.</a:t>
            </a:r>
          </a:p>
          <a:p>
            <a:pPr eaLnBrk="1" hangingPunct="1"/>
            <a:endParaRPr lang="en-US" dirty="0" smtClean="0">
              <a:latin typeface="Times New Roman" pitchFamily="18" charset="0"/>
            </a:endParaRPr>
          </a:p>
          <a:p>
            <a:pPr eaLnBrk="1" hangingPunct="1"/>
            <a:r>
              <a:rPr lang="en-US" dirty="0" smtClean="0">
                <a:latin typeface="Times New Roman" pitchFamily="18" charset="0"/>
              </a:rPr>
              <a:t>Emphasize the purpose of the exam fee and what it is used for.  Also emphasize that the actual ham license is free.  </a:t>
            </a:r>
          </a:p>
          <a:p>
            <a:pPr eaLnBrk="1" hangingPunct="1"/>
            <a:endParaRPr lang="en-US" dirty="0" smtClean="0">
              <a:latin typeface="Times New Roman" pitchFamily="18" charset="0"/>
            </a:endParaRPr>
          </a:p>
          <a:p>
            <a:pPr eaLnBrk="1" hangingPunct="1"/>
            <a:endParaRPr lang="en-US" dirty="0" smtClean="0">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a:noFill/>
        </p:spPr>
        <p:txBody>
          <a:bodyPr/>
          <a:lstStyle/>
          <a:p>
            <a:fld id="{B614D195-DBB0-4629-9856-0AA89B080CA1}" type="slidenum">
              <a:rPr lang="en-US"/>
              <a:pPr/>
              <a:t>7</a:t>
            </a:fld>
            <a:endParaRPr lang="en-US"/>
          </a:p>
        </p:txBody>
      </p:sp>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a:noFill/>
          <a:ln/>
        </p:spPr>
        <p:txBody>
          <a:bodyPr/>
          <a:lstStyle/>
          <a:p>
            <a:pPr eaLnBrk="1" hangingPunct="1"/>
            <a:r>
              <a:rPr lang="en-US" dirty="0" smtClean="0">
                <a:latin typeface="Times New Roman" pitchFamily="18" charset="0"/>
              </a:rPr>
              <a:t>Security of personal information is important, but the government needs to know certain things about you before the license can be issued.  Social security numbers are one area that makes people uncomfortable giving up.  Explain that after the initial license is issued (and the SSN is required for that first issuance) that an FRN number will be assigned and the sensitive SSN will not be required for further interaction with the FCC.  The student can wait for the FCC to issue an FRN when they process the first license application, or if the student desires, they and use the FCC Universal Licensing System web site to obtain their own FRN and then use that FRN on the 605 form.  Assure the student that the VEC system is pretty secure and there is little risk of sensitive personal information getting into the wrong hands.</a:t>
            </a:r>
          </a:p>
          <a:p>
            <a:pPr eaLnBrk="1" hangingPunct="1"/>
            <a:endParaRPr lang="en-US" dirty="0" smtClean="0">
              <a:latin typeface="Times New Roman" pitchFamily="18" charset="0"/>
            </a:endParaRPr>
          </a:p>
          <a:p>
            <a:pPr eaLnBrk="1" hangingPunct="1"/>
            <a:r>
              <a:rPr lang="en-US" dirty="0" smtClean="0">
                <a:latin typeface="Times New Roman" pitchFamily="18" charset="0"/>
              </a:rPr>
              <a:t>This is a good time</a:t>
            </a:r>
            <a:r>
              <a:rPr lang="en-US" baseline="0" dirty="0" smtClean="0">
                <a:latin typeface="Times New Roman" pitchFamily="18" charset="0"/>
              </a:rPr>
              <a:t> to reinforce that Amateur Radio is a public service, using public airwaves.  You must identify yourself as a licensee in order to receive the privileges and protections due a licensed operator.  That’s the trade-off.</a:t>
            </a:r>
            <a:endParaRPr lang="en-US" dirty="0" smtClean="0">
              <a:latin typeface="Times New Roman" pitchFamily="18" charset="0"/>
            </a:endParaRPr>
          </a:p>
          <a:p>
            <a:pPr eaLnBrk="1" hangingPunct="1"/>
            <a:endParaRPr lang="en-US" dirty="0" smtClean="0">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a:noFill/>
        </p:spPr>
        <p:txBody>
          <a:bodyPr/>
          <a:lstStyle/>
          <a:p>
            <a:fld id="{BF2DDEF9-2523-46EA-9D43-968B8BA2DDAA}" type="slidenum">
              <a:rPr lang="en-US"/>
              <a:pPr/>
              <a:t>8</a:t>
            </a:fld>
            <a:endParaRPr lang="en-US"/>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a:ln/>
        </p:spPr>
        <p:txBody>
          <a:bodyPr/>
          <a:lstStyle/>
          <a:p>
            <a:pPr eaLnBrk="1" hangingPunct="1"/>
            <a:r>
              <a:rPr lang="en-US" dirty="0" smtClean="0">
                <a:latin typeface="Times New Roman" pitchFamily="18" charset="0"/>
              </a:rPr>
              <a:t>The ham radio operators responsibilities might seem intimidating to the new ham, but assure them that it is not a big deal.  Give them examples how they can prevent unauthorized operation of their stations (remove the microphone when they are not physically present, etc.)  Updating mailing addresses is probably the area where most do not comply, but making the change in the records is very painless and tell them how to do it.  Finally, operating a ham radio is a privilege, not a right.  Having your station be open to inspection is a requirement to the authorization.  The FCC will not inspect your station without </a:t>
            </a:r>
            <a:r>
              <a:rPr lang="en-US" baseline="0" dirty="0" smtClean="0">
                <a:latin typeface="Times New Roman" pitchFamily="18" charset="0"/>
              </a:rPr>
              <a:t>cause.</a:t>
            </a:r>
            <a:endParaRPr lang="en-US" altLang="ja-JP" dirty="0" smtClean="0">
              <a:latin typeface="Times New Roman" pitchFamily="18" charset="0"/>
            </a:endParaRPr>
          </a:p>
          <a:p>
            <a:pPr eaLnBrk="1" hangingPunct="1"/>
            <a:endParaRPr lang="en-US" dirty="0" smtClean="0">
              <a:latin typeface="Times New Roman"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p:spPr>
        <p:txBody>
          <a:bodyPr/>
          <a:lstStyle/>
          <a:p>
            <a:fld id="{E407A8C5-EC1B-4255-8D1F-BF904EDAD80E}" type="slidenum">
              <a:rPr lang="en-US"/>
              <a:pPr/>
              <a:t>9</a:t>
            </a:fld>
            <a:endParaRPr lang="en-US"/>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noFill/>
          <a:ln/>
        </p:spPr>
        <p:txBody>
          <a:bodyPr/>
          <a:lstStyle/>
          <a:p>
            <a:pPr eaLnBrk="1" hangingPunct="1"/>
            <a:r>
              <a:rPr lang="en-US" dirty="0" smtClean="0">
                <a:latin typeface="Times New Roman" pitchFamily="18" charset="0"/>
              </a:rPr>
              <a:t>The FCC web site is fairly easy to use and it allows the ham to perform the required actions to maintain a current license themselves.  The FRN is the key that unlocks those doors.  If you have the capability, demonstrate accessing the ULS live during the class to illustrate how it can be used.  As a suggestion, write your FRN on my station license so that you can easily find it when needed.</a:t>
            </a:r>
          </a:p>
          <a:p>
            <a:pPr eaLnBrk="1" hangingPunct="1"/>
            <a:endParaRPr lang="en-US" dirty="0" smtClean="0">
              <a:latin typeface="Times New Roman" pitchFamily="18" charset="0"/>
            </a:endParaRPr>
          </a:p>
          <a:p>
            <a:pPr eaLnBrk="1" hangingPunct="1"/>
            <a:endParaRPr lang="en-US" dirty="0" smtClean="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and Text">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828800"/>
            <a:ext cx="8229600" cy="4297363"/>
          </a:xfrm>
          <a:prstGeom prst="rect">
            <a:avLst/>
          </a:prstGeom>
        </p:spPr>
        <p:txBody>
          <a:bodyPr/>
          <a:lstStyle>
            <a:lvl1pPr marL="403225" indent="-403225">
              <a:buNone/>
              <a:defRPr sz="2400" baseline="0">
                <a:latin typeface="Arial" pitchFamily="34" charset="0"/>
              </a:defRPr>
            </a:lvl1pPr>
            <a:lvl2pPr marL="742950" indent="-285750" algn="r">
              <a:buNone/>
              <a:tabLst/>
              <a:defRPr sz="1600">
                <a:latin typeface="Arial" pitchFamily="34" charset="0"/>
                <a:cs typeface="Arial" pitchFamily="34" charset="0"/>
              </a:defRPr>
            </a:lvl2pPr>
          </a:lstStyle>
          <a:p>
            <a:pPr lvl="0"/>
            <a:r>
              <a:rPr lang="en-US" dirty="0" smtClean="0"/>
              <a:t>Click to edit Master text styles</a:t>
            </a:r>
          </a:p>
          <a:p>
            <a:pPr lvl="1"/>
            <a:r>
              <a:rPr lang="en-US" dirty="0" smtClean="0"/>
              <a:t>Second level</a:t>
            </a:r>
          </a:p>
        </p:txBody>
      </p:sp>
      <p:sp>
        <p:nvSpPr>
          <p:cNvPr id="7" name="Title 6"/>
          <p:cNvSpPr>
            <a:spLocks noGrp="1"/>
          </p:cNvSpPr>
          <p:nvPr>
            <p:ph type="title"/>
          </p:nvPr>
        </p:nvSpPr>
        <p:spPr>
          <a:xfrm>
            <a:off x="457200" y="274638"/>
            <a:ext cx="8229600" cy="1143000"/>
          </a:xfrm>
          <a:prstGeom prst="rect">
            <a:avLst/>
          </a:prstGeom>
        </p:spPr>
        <p:txBody>
          <a:bodyPr/>
          <a:lstStyle>
            <a:lvl1pPr>
              <a:defRPr sz="3200" baseline="0">
                <a:latin typeface="Arial" pitchFamily="34" charset="0"/>
              </a:defRPr>
            </a:lvl1pPr>
          </a:lstStyle>
          <a:p>
            <a:r>
              <a:rPr lang="en-US" smtClean="0"/>
              <a:t>Click to edit Master title style</a:t>
            </a:r>
            <a:endParaRPr lang="en-US" dirty="0"/>
          </a:p>
        </p:txBody>
      </p:sp>
      <p:sp>
        <p:nvSpPr>
          <p:cNvPr id="4" name="Footer Placeholder 3"/>
          <p:cNvSpPr>
            <a:spLocks noGrp="1"/>
          </p:cNvSpPr>
          <p:nvPr>
            <p:ph type="ftr" sz="quarter" idx="10"/>
          </p:nvPr>
        </p:nvSpPr>
        <p:spPr>
          <a:xfrm>
            <a:off x="3124200" y="6356350"/>
            <a:ext cx="2895600" cy="365125"/>
          </a:xfrm>
          <a:prstGeom prst="rect">
            <a:avLst/>
          </a:prstGeom>
        </p:spPr>
        <p:txBody>
          <a:bodyPr/>
          <a:lstStyle>
            <a:lvl1pPr algn="ctr">
              <a:defRPr sz="1050">
                <a:latin typeface="Arial" pitchFamily="34" charset="0"/>
                <a:ea typeface="ＭＳ Ｐゴシック" charset="0"/>
                <a:cs typeface="Arial" pitchFamily="34" charset="0"/>
              </a:defRPr>
            </a:lvl1pPr>
          </a:lstStyle>
          <a:p>
            <a:pPr>
              <a:defRPr/>
            </a:pPr>
            <a:r>
              <a:rPr lang="en-US" smtClean="0"/>
              <a:t>2014 Technician License Course</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r>
              <a:rPr lang="en-US" smtClean="0"/>
              <a:t>2014 Technician License Course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smtClean="0"/>
              <a:t>2014 Technician License Course</a:t>
            </a: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2" Type="http://schemas.openxmlformats.org/officeDocument/2006/relationships/theme" Target="../theme/theme2.xml"/><Relationship Id="rId13" Type="http://schemas.openxmlformats.org/officeDocument/2006/relationships/image" Target="../media/image2.jpeg"/><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slideLayout" Target="../slideLayouts/slideLayout21.xml"/><Relationship Id="rId10"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HORIZ NO SCREENED DIAMOND copy"/>
          <p:cNvPicPr>
            <a:picLocks noChangeAspect="1" noChangeArrowheads="1"/>
          </p:cNvPicPr>
          <p:nvPr/>
        </p:nvPicPr>
        <p:blipFill>
          <a:blip r:embed="rId14" cstate="print"/>
          <a:srcRect/>
          <a:stretch>
            <a:fillRect/>
          </a:stretch>
        </p:blipFill>
        <p:spPr bwMode="auto">
          <a:xfrm>
            <a:off x="0" y="0"/>
            <a:ext cx="9144000" cy="6858000"/>
          </a:xfrm>
          <a:prstGeom prst="rect">
            <a:avLst/>
          </a:prstGeom>
          <a:noFill/>
          <a:ln w="9525">
            <a:noFill/>
            <a:miter lim="800000"/>
            <a:headEnd/>
            <a:tailEnd/>
          </a:ln>
        </p:spPr>
      </p:pic>
      <p:sp>
        <p:nvSpPr>
          <p:cNvPr id="3" name="Footer Placeholder 2"/>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050">
                <a:solidFill>
                  <a:schemeClr val="tx1">
                    <a:tint val="75000"/>
                  </a:schemeClr>
                </a:solidFill>
                <a:latin typeface="Arial"/>
                <a:cs typeface="Arial"/>
              </a:defRPr>
            </a:lvl1pPr>
          </a:lstStyle>
          <a:p>
            <a:r>
              <a:rPr lang="en-US" dirty="0" smtClean="0"/>
              <a:t>2014 Technician License Course</a:t>
            </a:r>
            <a:endParaRPr lang="en-US" dirty="0"/>
          </a:p>
        </p:txBody>
      </p:sp>
    </p:spTree>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 id="2147483775" r:id="rId12"/>
  </p:sldLayoutIdLst>
  <p:hf sldNum="0" hdr="0" dt="0"/>
  <p:txStyles>
    <p:titleStyle>
      <a:lvl1pPr algn="ctr" rtl="0" eaLnBrk="0" fontAlgn="base" hangingPunct="0">
        <a:spcBef>
          <a:spcPct val="0"/>
        </a:spcBef>
        <a:spcAft>
          <a:spcPct val="0"/>
        </a:spcAft>
        <a:defRPr sz="4400">
          <a:solidFill>
            <a:schemeClr val="tx2"/>
          </a:solidFill>
          <a:latin typeface="+mj-lt"/>
          <a:ea typeface="MS PGothic" pitchFamily="34" charset="-128"/>
          <a:cs typeface="ＭＳ Ｐゴシック" charset="0"/>
        </a:defRPr>
      </a:lvl1pPr>
      <a:lvl2pPr algn="ctr" rtl="0" eaLnBrk="0" fontAlgn="base" hangingPunct="0">
        <a:spcBef>
          <a:spcPct val="0"/>
        </a:spcBef>
        <a:spcAft>
          <a:spcPct val="0"/>
        </a:spcAft>
        <a:defRPr sz="4400">
          <a:solidFill>
            <a:schemeClr val="tx2"/>
          </a:solidFill>
          <a:latin typeface="Times New Roman" charset="0"/>
          <a:ea typeface="MS PGothic" pitchFamily="34" charset="-128"/>
          <a:cs typeface="ＭＳ Ｐゴシック" charset="0"/>
        </a:defRPr>
      </a:lvl2pPr>
      <a:lvl3pPr algn="ctr" rtl="0" eaLnBrk="0" fontAlgn="base" hangingPunct="0">
        <a:spcBef>
          <a:spcPct val="0"/>
        </a:spcBef>
        <a:spcAft>
          <a:spcPct val="0"/>
        </a:spcAft>
        <a:defRPr sz="4400">
          <a:solidFill>
            <a:schemeClr val="tx2"/>
          </a:solidFill>
          <a:latin typeface="Times New Roman" charset="0"/>
          <a:ea typeface="MS PGothic" pitchFamily="34" charset="-128"/>
          <a:cs typeface="ＭＳ Ｐゴシック" charset="0"/>
        </a:defRPr>
      </a:lvl3pPr>
      <a:lvl4pPr algn="ctr" rtl="0" eaLnBrk="0" fontAlgn="base" hangingPunct="0">
        <a:spcBef>
          <a:spcPct val="0"/>
        </a:spcBef>
        <a:spcAft>
          <a:spcPct val="0"/>
        </a:spcAft>
        <a:defRPr sz="4400">
          <a:solidFill>
            <a:schemeClr val="tx2"/>
          </a:solidFill>
          <a:latin typeface="Times New Roman" charset="0"/>
          <a:ea typeface="MS PGothic" pitchFamily="34" charset="-128"/>
          <a:cs typeface="ＭＳ Ｐゴシック" charset="0"/>
        </a:defRPr>
      </a:lvl4pPr>
      <a:lvl5pPr algn="ctr" rtl="0" eaLnBrk="0" fontAlgn="base" hangingPunct="0">
        <a:spcBef>
          <a:spcPct val="0"/>
        </a:spcBef>
        <a:spcAft>
          <a:spcPct val="0"/>
        </a:spcAft>
        <a:defRPr sz="4400">
          <a:solidFill>
            <a:schemeClr val="tx2"/>
          </a:solidFill>
          <a:latin typeface="Times New Roman" charset="0"/>
          <a:ea typeface="MS PGothic" pitchFamily="34" charset="-128"/>
          <a:cs typeface="ＭＳ Ｐゴシック" charset="0"/>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2" descr="Power Point Blend HORIZ GRAY copy"/>
          <p:cNvPicPr>
            <a:picLocks noChangeArrowheads="1"/>
          </p:cNvPicPr>
          <p:nvPr/>
        </p:nvPicPr>
        <p:blipFill>
          <a:blip r:embed="rId13" cstate="print"/>
          <a:srcRect/>
          <a:stretch>
            <a:fillRect/>
          </a:stretch>
        </p:blipFill>
        <p:spPr bwMode="auto">
          <a:xfrm>
            <a:off x="3175" y="0"/>
            <a:ext cx="9140825" cy="68643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Lst>
  <p:hf sldNum="0" hdr="0" dt="0"/>
  <p:txStyles>
    <p:titleStyle>
      <a:lvl1pPr algn="ctr" rtl="0" eaLnBrk="0" fontAlgn="base" hangingPunct="0">
        <a:spcBef>
          <a:spcPct val="0"/>
        </a:spcBef>
        <a:spcAft>
          <a:spcPct val="0"/>
        </a:spcAft>
        <a:defRPr sz="4400">
          <a:solidFill>
            <a:schemeClr val="tx2"/>
          </a:solidFill>
          <a:latin typeface="+mj-lt"/>
          <a:ea typeface="MS PGothic" pitchFamily="34" charset="-128"/>
          <a:cs typeface="ＭＳ Ｐゴシック" charset="0"/>
        </a:defRPr>
      </a:lvl1pPr>
      <a:lvl2pPr algn="ctr" rtl="0" eaLnBrk="0" fontAlgn="base" hangingPunct="0">
        <a:spcBef>
          <a:spcPct val="0"/>
        </a:spcBef>
        <a:spcAft>
          <a:spcPct val="0"/>
        </a:spcAft>
        <a:defRPr sz="4400">
          <a:solidFill>
            <a:schemeClr val="tx2"/>
          </a:solidFill>
          <a:latin typeface="Times New Roman" charset="0"/>
          <a:ea typeface="MS PGothic" pitchFamily="34" charset="-128"/>
          <a:cs typeface="ＭＳ Ｐゴシック" charset="0"/>
        </a:defRPr>
      </a:lvl2pPr>
      <a:lvl3pPr algn="ctr" rtl="0" eaLnBrk="0" fontAlgn="base" hangingPunct="0">
        <a:spcBef>
          <a:spcPct val="0"/>
        </a:spcBef>
        <a:spcAft>
          <a:spcPct val="0"/>
        </a:spcAft>
        <a:defRPr sz="4400">
          <a:solidFill>
            <a:schemeClr val="tx2"/>
          </a:solidFill>
          <a:latin typeface="Times New Roman" charset="0"/>
          <a:ea typeface="MS PGothic" pitchFamily="34" charset="-128"/>
          <a:cs typeface="ＭＳ Ｐゴシック" charset="0"/>
        </a:defRPr>
      </a:lvl3pPr>
      <a:lvl4pPr algn="ctr" rtl="0" eaLnBrk="0" fontAlgn="base" hangingPunct="0">
        <a:spcBef>
          <a:spcPct val="0"/>
        </a:spcBef>
        <a:spcAft>
          <a:spcPct val="0"/>
        </a:spcAft>
        <a:defRPr sz="4400">
          <a:solidFill>
            <a:schemeClr val="tx2"/>
          </a:solidFill>
          <a:latin typeface="Times New Roman" charset="0"/>
          <a:ea typeface="MS PGothic" pitchFamily="34" charset="-128"/>
          <a:cs typeface="ＭＳ Ｐゴシック" charset="0"/>
        </a:defRPr>
      </a:lvl4pPr>
      <a:lvl5pPr algn="ctr" rtl="0" eaLnBrk="0" fontAlgn="base" hangingPunct="0">
        <a:spcBef>
          <a:spcPct val="0"/>
        </a:spcBef>
        <a:spcAft>
          <a:spcPct val="0"/>
        </a:spcAft>
        <a:defRPr sz="4400">
          <a:solidFill>
            <a:schemeClr val="tx2"/>
          </a:solidFill>
          <a:latin typeface="Times New Roman" charset="0"/>
          <a:ea typeface="MS PGothic" pitchFamily="34" charset="-128"/>
          <a:cs typeface="ＭＳ Ｐゴシック" charset="0"/>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3.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12.xml"/><Relationship Id="rId4" Type="http://schemas.openxmlformats.org/officeDocument/2006/relationships/oleObject" Target="../embeddings/oleObject1.bin"/><Relationship Id="rId5" Type="http://schemas.openxmlformats.org/officeDocument/2006/relationships/image" Target="../media/image4.wmf"/><Relationship Id="rId6" Type="http://schemas.openxmlformats.org/officeDocument/2006/relationships/image" Target="../media/image5.png"/><Relationship Id="rId1" Type="http://schemas.openxmlformats.org/officeDocument/2006/relationships/vmlDrawing" Target="../drawings/vmlDrawing1.vml"/><Relationship Id="rId2"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7.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 Id="rId3" Type="http://schemas.openxmlformats.org/officeDocument/2006/relationships/image" Target="../media/image8.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4"/>
          <p:cNvSpPr>
            <a:spLocks noGrp="1" noChangeArrowheads="1"/>
          </p:cNvSpPr>
          <p:nvPr>
            <p:ph type="ctrTitle"/>
          </p:nvPr>
        </p:nvSpPr>
        <p:spPr bwMode="auto">
          <a:xfrm>
            <a:off x="685800" y="2130425"/>
            <a:ext cx="7772400" cy="1298575"/>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4000" dirty="0" smtClean="0">
                <a:latin typeface="Arial" pitchFamily="34" charset="0"/>
                <a:cs typeface="Arial" pitchFamily="34" charset="0"/>
              </a:rPr>
              <a:t>Technician License Course</a:t>
            </a:r>
            <a:br>
              <a:rPr lang="en-US" sz="4000" dirty="0" smtClean="0">
                <a:latin typeface="Arial" pitchFamily="34" charset="0"/>
                <a:cs typeface="Arial" pitchFamily="34" charset="0"/>
              </a:rPr>
            </a:br>
            <a:r>
              <a:rPr lang="en-US" sz="4000" dirty="0" smtClean="0">
                <a:latin typeface="Arial" pitchFamily="34" charset="0"/>
                <a:cs typeface="Arial" pitchFamily="34" charset="0"/>
              </a:rPr>
              <a:t>Chapter 7</a:t>
            </a:r>
            <a:br>
              <a:rPr lang="en-US" sz="4000" dirty="0" smtClean="0">
                <a:latin typeface="Arial" pitchFamily="34" charset="0"/>
                <a:cs typeface="Arial" pitchFamily="34" charset="0"/>
              </a:rPr>
            </a:br>
            <a:endParaRPr lang="en-US" sz="4000" dirty="0" smtClean="0">
              <a:solidFill>
                <a:schemeClr val="tx1"/>
              </a:solidFill>
              <a:latin typeface="Arial" pitchFamily="34" charset="0"/>
              <a:cs typeface="Arial" pitchFamily="34" charset="0"/>
            </a:endParaRPr>
          </a:p>
        </p:txBody>
      </p:sp>
      <p:sp>
        <p:nvSpPr>
          <p:cNvPr id="6146" name="Rectangle 13"/>
          <p:cNvSpPr>
            <a:spLocks noChangeArrowheads="1"/>
          </p:cNvSpPr>
          <p:nvPr/>
        </p:nvSpPr>
        <p:spPr bwMode="auto">
          <a:xfrm>
            <a:off x="1219200" y="3733800"/>
            <a:ext cx="6705600" cy="1905000"/>
          </a:xfrm>
          <a:prstGeom prst="rect">
            <a:avLst/>
          </a:prstGeom>
          <a:noFill/>
          <a:ln w="9525">
            <a:noFill/>
            <a:miter lim="800000"/>
            <a:headEnd/>
            <a:tailEnd/>
          </a:ln>
        </p:spPr>
        <p:txBody>
          <a:bodyPr/>
          <a:lstStyle/>
          <a:p>
            <a:pPr marL="342900" indent="-342900" algn="ctr">
              <a:spcBef>
                <a:spcPct val="20000"/>
              </a:spcBef>
            </a:pPr>
            <a:r>
              <a:rPr lang="en-US" sz="3200" dirty="0">
                <a:latin typeface="Arial" pitchFamily="34" charset="0"/>
                <a:cs typeface="Arial" pitchFamily="34" charset="0"/>
              </a:rPr>
              <a:t>Lesson Module 15 –</a:t>
            </a:r>
            <a:br>
              <a:rPr lang="en-US" sz="3200" dirty="0">
                <a:latin typeface="Arial" pitchFamily="34" charset="0"/>
                <a:cs typeface="Arial" pitchFamily="34" charset="0"/>
              </a:rPr>
            </a:br>
            <a:r>
              <a:rPr lang="en-US" sz="3200" dirty="0" smtClean="0">
                <a:latin typeface="Arial" pitchFamily="34" charset="0"/>
                <a:cs typeface="Arial" pitchFamily="34" charset="0"/>
              </a:rPr>
              <a:t>License Regulations and Privileges</a:t>
            </a:r>
            <a:endParaRPr lang="en-US" sz="3200" dirty="0">
              <a:latin typeface="Arial" pitchFamily="34" charset="0"/>
              <a:cs typeface="Arial"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4"/>
          <p:cNvSpPr>
            <a:spLocks noChangeArrowheads="1"/>
          </p:cNvSpPr>
          <p:nvPr/>
        </p:nvSpPr>
        <p:spPr bwMode="auto">
          <a:xfrm>
            <a:off x="685800" y="2667000"/>
            <a:ext cx="7772400" cy="1143000"/>
          </a:xfrm>
          <a:prstGeom prst="rect">
            <a:avLst/>
          </a:prstGeom>
          <a:noFill/>
          <a:ln w="9525">
            <a:noFill/>
            <a:miter lim="800000"/>
            <a:headEnd/>
            <a:tailEnd/>
          </a:ln>
        </p:spPr>
        <p:txBody>
          <a:bodyPr anchor="ctr"/>
          <a:lstStyle/>
          <a:p>
            <a:pPr algn="ctr"/>
            <a:r>
              <a:rPr lang="en-US" sz="4400" dirty="0" smtClean="0"/>
              <a:t>Practice Questions</a:t>
            </a:r>
            <a:endParaRPr lang="en-US" sz="4400" dirty="0"/>
          </a:p>
        </p:txBody>
      </p:sp>
      <p:sp>
        <p:nvSpPr>
          <p:cNvPr id="4" name="Footer Placeholder 3"/>
          <p:cNvSpPr>
            <a:spLocks noGrp="1"/>
          </p:cNvSpPr>
          <p:nvPr>
            <p:ph type="ftr" sz="quarter" idx="10"/>
          </p:nvPr>
        </p:nvSpPr>
        <p:spPr/>
        <p:txBody>
          <a:bodyPr/>
          <a:lstStyle/>
          <a:p>
            <a:r>
              <a:rPr lang="en-US" smtClean="0"/>
              <a:t>2014 Technician License Course</a:t>
            </a:r>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ext Placeholder 2"/>
          <p:cNvSpPr>
            <a:spLocks noGrp="1"/>
          </p:cNvSpPr>
          <p:nvPr>
            <p:ph type="body" idx="1"/>
          </p:nvPr>
        </p:nvSpPr>
        <p:spPr bwMode="auto">
          <a:xfrm>
            <a:off x="457200" y="2209800"/>
            <a:ext cx="8229600" cy="3916363"/>
          </a:xfrm>
          <a:noFill/>
          <a:ln>
            <a:miter lim="800000"/>
            <a:headEnd/>
            <a:tailEnd/>
          </a:ln>
        </p:spPr>
        <p:txBody>
          <a:bodyPr vert="horz" wrap="square" lIns="91440" tIns="45720" rIns="91440" bIns="45720" numCol="1" anchor="t" anchorCtr="0" compatLnSpc="1">
            <a:prstTxWarp prst="textNoShape">
              <a:avLst/>
            </a:prstTxWarp>
          </a:bodyPr>
          <a:lstStyle/>
          <a:p>
            <a:r>
              <a:rPr lang="en-US" dirty="0" smtClean="0"/>
              <a:t>A. Providing personal radio communications for as many citizens as possible</a:t>
            </a:r>
          </a:p>
          <a:p>
            <a:r>
              <a:rPr lang="en-US" dirty="0" smtClean="0"/>
              <a:t>B. Providing communications for international non-profit organizations</a:t>
            </a:r>
          </a:p>
          <a:p>
            <a:r>
              <a:rPr lang="en-US" dirty="0" smtClean="0"/>
              <a:t>C. Advancing skills in the technical and communication phases of the radio art</a:t>
            </a:r>
          </a:p>
          <a:p>
            <a:r>
              <a:rPr lang="en-US" dirty="0" smtClean="0"/>
              <a:t>D. All of these choices are correct </a:t>
            </a:r>
          </a:p>
          <a:p>
            <a:pPr lvl="1"/>
            <a:r>
              <a:rPr lang="en-US" dirty="0" smtClean="0"/>
              <a:t>FCC Rule: [97.1] T1A01 HRLM (7-2)</a:t>
            </a:r>
          </a:p>
        </p:txBody>
      </p:sp>
      <p:sp>
        <p:nvSpPr>
          <p:cNvPr id="2" name="Title 1"/>
          <p:cNvSpPr>
            <a:spLocks noGrp="1"/>
          </p:cNvSpPr>
          <p:nvPr>
            <p:ph type="title"/>
          </p:nvPr>
        </p:nvSpPr>
        <p:spPr/>
        <p:txBody>
          <a:bodyPr>
            <a:normAutofit fontScale="90000"/>
          </a:bodyPr>
          <a:lstStyle/>
          <a:p>
            <a:pPr>
              <a:defRPr/>
            </a:pPr>
            <a:r>
              <a:rPr lang="en-US" dirty="0" smtClean="0">
                <a:solidFill>
                  <a:srgbClr val="000000"/>
                </a:solidFill>
                <a:latin typeface="Arial"/>
                <a:ea typeface="ＭＳ Ｐゴシック" charset="0"/>
                <a:cs typeface="+mj-cs"/>
              </a:rPr>
              <a:t>Which of the following is a purpose of the Amateur Radio Service rules and regulations as defined by the FCC?</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ext Placeholder 2"/>
          <p:cNvSpPr>
            <a:spLocks noGrp="1"/>
          </p:cNvSpPr>
          <p:nvPr>
            <p:ph type="body" idx="1"/>
          </p:nvPr>
        </p:nvSpPr>
        <p:spPr bwMode="auto">
          <a:xfrm>
            <a:off x="457200" y="2209800"/>
            <a:ext cx="8229600" cy="3916363"/>
          </a:xfrm>
          <a:noFill/>
          <a:ln>
            <a:miter lim="800000"/>
            <a:headEnd/>
            <a:tailEnd/>
          </a:ln>
        </p:spPr>
        <p:txBody>
          <a:bodyPr vert="horz" wrap="square" lIns="91440" tIns="45720" rIns="91440" bIns="45720" numCol="1" anchor="t" anchorCtr="0" compatLnSpc="1">
            <a:prstTxWarp prst="textNoShape">
              <a:avLst/>
            </a:prstTxWarp>
          </a:bodyPr>
          <a:lstStyle/>
          <a:p>
            <a:r>
              <a:rPr lang="en-US" smtClean="0"/>
              <a:t>A. Providing personal radio communications for as many citizens as possible</a:t>
            </a:r>
          </a:p>
          <a:p>
            <a:r>
              <a:rPr lang="en-US" smtClean="0"/>
              <a:t>B. Providing communications for international non-profit organizations</a:t>
            </a:r>
          </a:p>
          <a:p>
            <a:r>
              <a:rPr lang="en-US" b="1" smtClean="0"/>
              <a:t>C. Advancing skills in the technical and communication phases of the radio art</a:t>
            </a:r>
          </a:p>
          <a:p>
            <a:r>
              <a:rPr lang="en-US" smtClean="0"/>
              <a:t>D. All of these choices are correct </a:t>
            </a:r>
          </a:p>
          <a:p>
            <a:pPr lvl="1"/>
            <a:r>
              <a:rPr lang="en-US" smtClean="0"/>
              <a:t>FCC Rule: [97.1] T1A01 HRLM (7-2)</a:t>
            </a:r>
          </a:p>
        </p:txBody>
      </p:sp>
      <p:sp>
        <p:nvSpPr>
          <p:cNvPr id="2" name="Title 1"/>
          <p:cNvSpPr>
            <a:spLocks noGrp="1"/>
          </p:cNvSpPr>
          <p:nvPr>
            <p:ph type="title"/>
          </p:nvPr>
        </p:nvSpPr>
        <p:spPr/>
        <p:txBody>
          <a:bodyPr>
            <a:normAutofit fontScale="90000"/>
          </a:bodyPr>
          <a:lstStyle/>
          <a:p>
            <a:pPr>
              <a:defRPr/>
            </a:pPr>
            <a:r>
              <a:rPr lang="en-US" smtClean="0">
                <a:solidFill>
                  <a:srgbClr val="000000"/>
                </a:solidFill>
                <a:latin typeface="Arial"/>
                <a:ea typeface="ＭＳ Ｐゴシック" charset="0"/>
                <a:cs typeface="+mj-cs"/>
              </a:rPr>
              <a:t>Which of the following is a purpose of the Amateur Radio Service rules and regulations as defined by the FCC?</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ext Placeholder 2"/>
          <p:cNvSpPr>
            <a:spLocks noGrp="1"/>
          </p:cNvSpPr>
          <p:nvPr>
            <p:ph type="body" idx="1"/>
          </p:nvPr>
        </p:nvSpPr>
        <p:spPr bwMode="auto">
          <a:xfrm>
            <a:off x="457200" y="2209800"/>
            <a:ext cx="8229600" cy="3916363"/>
          </a:xfrm>
          <a:noFill/>
          <a:ln>
            <a:miter lim="800000"/>
            <a:headEnd/>
            <a:tailEnd/>
          </a:ln>
        </p:spPr>
        <p:txBody>
          <a:bodyPr vert="horz" wrap="square" lIns="91440" tIns="45720" rIns="91440" bIns="45720" numCol="1" anchor="t" anchorCtr="0" compatLnSpc="1">
            <a:prstTxWarp prst="textNoShape">
              <a:avLst/>
            </a:prstTxWarp>
          </a:bodyPr>
          <a:lstStyle/>
          <a:p>
            <a:r>
              <a:rPr lang="en-US" smtClean="0"/>
              <a:t>A. FEMA</a:t>
            </a:r>
          </a:p>
          <a:p>
            <a:r>
              <a:rPr lang="en-US" smtClean="0"/>
              <a:t>B. The ITU</a:t>
            </a:r>
          </a:p>
          <a:p>
            <a:r>
              <a:rPr lang="en-US" smtClean="0"/>
              <a:t>C. The FCC</a:t>
            </a:r>
          </a:p>
          <a:p>
            <a:r>
              <a:rPr lang="en-US" smtClean="0"/>
              <a:t>D. Homeland Security</a:t>
            </a:r>
          </a:p>
          <a:p>
            <a:pPr lvl="1"/>
            <a:r>
              <a:rPr lang="en-US" smtClean="0"/>
              <a:t>FCC Rule: [97.1] T1A02 HRLM (7-2)</a:t>
            </a:r>
          </a:p>
        </p:txBody>
      </p:sp>
      <p:sp>
        <p:nvSpPr>
          <p:cNvPr id="2" name="Title 1"/>
          <p:cNvSpPr>
            <a:spLocks noGrp="1"/>
          </p:cNvSpPr>
          <p:nvPr>
            <p:ph type="title"/>
          </p:nvPr>
        </p:nvSpPr>
        <p:spPr/>
        <p:txBody>
          <a:bodyPr>
            <a:normAutofit fontScale="90000"/>
          </a:bodyPr>
          <a:lstStyle/>
          <a:p>
            <a:pPr>
              <a:defRPr/>
            </a:pPr>
            <a:r>
              <a:rPr lang="en-US" smtClean="0">
                <a:solidFill>
                  <a:srgbClr val="000000"/>
                </a:solidFill>
                <a:latin typeface="Arial"/>
                <a:ea typeface="ＭＳ Ｐゴシック" charset="0"/>
                <a:cs typeface="+mj-cs"/>
              </a:rPr>
              <a:t>Which agency regulates and enforces the rules for the Amateur Radio Service in the United States?</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ext Placeholder 2"/>
          <p:cNvSpPr>
            <a:spLocks noGrp="1"/>
          </p:cNvSpPr>
          <p:nvPr>
            <p:ph type="body" idx="1"/>
          </p:nvPr>
        </p:nvSpPr>
        <p:spPr bwMode="auto">
          <a:xfrm>
            <a:off x="457200" y="2209800"/>
            <a:ext cx="8229600" cy="3916363"/>
          </a:xfrm>
          <a:noFill/>
          <a:ln>
            <a:miter lim="800000"/>
            <a:headEnd/>
            <a:tailEnd/>
          </a:ln>
        </p:spPr>
        <p:txBody>
          <a:bodyPr vert="horz" wrap="square" lIns="91440" tIns="45720" rIns="91440" bIns="45720" numCol="1" anchor="t" anchorCtr="0" compatLnSpc="1">
            <a:prstTxWarp prst="textNoShape">
              <a:avLst/>
            </a:prstTxWarp>
          </a:bodyPr>
          <a:lstStyle/>
          <a:p>
            <a:r>
              <a:rPr lang="en-US" smtClean="0"/>
              <a:t>A. FEMA</a:t>
            </a:r>
          </a:p>
          <a:p>
            <a:r>
              <a:rPr lang="en-US" smtClean="0"/>
              <a:t>B. The ITU</a:t>
            </a:r>
          </a:p>
          <a:p>
            <a:r>
              <a:rPr lang="en-US" b="1" smtClean="0"/>
              <a:t>C. The FCC</a:t>
            </a:r>
          </a:p>
          <a:p>
            <a:r>
              <a:rPr lang="en-US" smtClean="0"/>
              <a:t>D. Homeland Security</a:t>
            </a:r>
          </a:p>
          <a:p>
            <a:pPr lvl="1"/>
            <a:r>
              <a:rPr lang="en-US" smtClean="0"/>
              <a:t>FCC Rule: [97.1] T1A02 HRLM (7-2)</a:t>
            </a:r>
          </a:p>
        </p:txBody>
      </p:sp>
      <p:sp>
        <p:nvSpPr>
          <p:cNvPr id="2" name="Title 1"/>
          <p:cNvSpPr>
            <a:spLocks noGrp="1"/>
          </p:cNvSpPr>
          <p:nvPr>
            <p:ph type="title"/>
          </p:nvPr>
        </p:nvSpPr>
        <p:spPr/>
        <p:txBody>
          <a:bodyPr>
            <a:normAutofit fontScale="90000"/>
          </a:bodyPr>
          <a:lstStyle/>
          <a:p>
            <a:pPr>
              <a:defRPr/>
            </a:pPr>
            <a:r>
              <a:rPr lang="en-US" smtClean="0">
                <a:solidFill>
                  <a:srgbClr val="000000"/>
                </a:solidFill>
                <a:latin typeface="Arial"/>
                <a:ea typeface="ＭＳ Ｐゴシック" charset="0"/>
                <a:cs typeface="+mj-cs"/>
              </a:rPr>
              <a:t>Which agency regulates and enforces the rules for the Amateur Radio Service in the United States?</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A. Part 73</a:t>
            </a:r>
          </a:p>
          <a:p>
            <a:r>
              <a:rPr lang="en-US" smtClean="0"/>
              <a:t>B. Part 95</a:t>
            </a:r>
          </a:p>
          <a:p>
            <a:r>
              <a:rPr lang="en-US" smtClean="0"/>
              <a:t>C. Part 90</a:t>
            </a:r>
          </a:p>
          <a:p>
            <a:r>
              <a:rPr lang="en-US" smtClean="0"/>
              <a:t>D. Part 97</a:t>
            </a:r>
          </a:p>
          <a:p>
            <a:pPr lvl="1"/>
            <a:r>
              <a:rPr lang="en-US" smtClean="0"/>
              <a:t> T1A03 HRLM (7-1)</a:t>
            </a:r>
          </a:p>
        </p:txBody>
      </p:sp>
      <p:sp>
        <p:nvSpPr>
          <p:cNvPr id="2" name="Title 1"/>
          <p:cNvSpPr>
            <a:spLocks noGrp="1"/>
          </p:cNvSpPr>
          <p:nvPr>
            <p:ph type="title"/>
          </p:nvPr>
        </p:nvSpPr>
        <p:spPr/>
        <p:txBody>
          <a:bodyPr>
            <a:normAutofit fontScale="90000"/>
          </a:bodyPr>
          <a:lstStyle/>
          <a:p>
            <a:pPr>
              <a:defRPr/>
            </a:pPr>
            <a:r>
              <a:rPr lang="en-US" smtClean="0">
                <a:solidFill>
                  <a:srgbClr val="000000"/>
                </a:solidFill>
                <a:latin typeface="Arial"/>
                <a:ea typeface="ＭＳ Ｐゴシック" charset="0"/>
                <a:cs typeface="+mj-cs"/>
              </a:rPr>
              <a:t>Which part of the FCC regulations contains the rules governing the Amateur Radio Service?</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A. Part 73</a:t>
            </a:r>
          </a:p>
          <a:p>
            <a:r>
              <a:rPr lang="en-US" smtClean="0"/>
              <a:t>B. Part 95</a:t>
            </a:r>
          </a:p>
          <a:p>
            <a:r>
              <a:rPr lang="en-US" smtClean="0"/>
              <a:t>C. Part 90</a:t>
            </a:r>
          </a:p>
          <a:p>
            <a:r>
              <a:rPr lang="en-US" b="1" smtClean="0"/>
              <a:t>D. Part 97</a:t>
            </a:r>
          </a:p>
          <a:p>
            <a:pPr lvl="1"/>
            <a:r>
              <a:rPr lang="en-US" smtClean="0"/>
              <a:t> T1A03 HRLM (7-1)</a:t>
            </a:r>
          </a:p>
        </p:txBody>
      </p:sp>
      <p:sp>
        <p:nvSpPr>
          <p:cNvPr id="2" name="Title 1"/>
          <p:cNvSpPr>
            <a:spLocks noGrp="1"/>
          </p:cNvSpPr>
          <p:nvPr>
            <p:ph type="title"/>
          </p:nvPr>
        </p:nvSpPr>
        <p:spPr/>
        <p:txBody>
          <a:bodyPr>
            <a:normAutofit fontScale="90000"/>
          </a:bodyPr>
          <a:lstStyle/>
          <a:p>
            <a:pPr>
              <a:defRPr/>
            </a:pPr>
            <a:r>
              <a:rPr lang="en-US" smtClean="0">
                <a:solidFill>
                  <a:srgbClr val="000000"/>
                </a:solidFill>
                <a:latin typeface="Arial"/>
                <a:ea typeface="ＭＳ Ｐゴシック" charset="0"/>
                <a:cs typeface="+mj-cs"/>
              </a:rPr>
              <a:t>Which part of the FCC regulations contains the rules governing the Amateur Radio Service?</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ext Placeholder 2"/>
          <p:cNvSpPr>
            <a:spLocks noGrp="1"/>
          </p:cNvSpPr>
          <p:nvPr>
            <p:ph type="body" idx="1"/>
          </p:nvPr>
        </p:nvSpPr>
        <p:spPr bwMode="auto">
          <a:xfrm>
            <a:off x="457200" y="2209800"/>
            <a:ext cx="8229600" cy="3916363"/>
          </a:xfrm>
          <a:noFill/>
          <a:ln>
            <a:miter lim="800000"/>
            <a:headEnd/>
            <a:tailEnd/>
          </a:ln>
        </p:spPr>
        <p:txBody>
          <a:bodyPr vert="horz" wrap="square" lIns="91440" tIns="45720" rIns="91440" bIns="45720" numCol="1" anchor="t" anchorCtr="0" compatLnSpc="1">
            <a:prstTxWarp prst="textNoShape">
              <a:avLst/>
            </a:prstTxWarp>
          </a:bodyPr>
          <a:lstStyle/>
          <a:p>
            <a:r>
              <a:rPr lang="en-US" smtClean="0"/>
              <a:t>A. Enhancing international goodwill</a:t>
            </a:r>
          </a:p>
          <a:p>
            <a:r>
              <a:rPr lang="en-US" smtClean="0"/>
              <a:t>B. Providing inexpensive communication for local emergency organizations</a:t>
            </a:r>
          </a:p>
          <a:p>
            <a:r>
              <a:rPr lang="en-US" smtClean="0"/>
              <a:t>C. Training of operators in military radio operating procedures</a:t>
            </a:r>
          </a:p>
          <a:p>
            <a:r>
              <a:rPr lang="en-US" smtClean="0"/>
              <a:t>D. All of these choices are correct</a:t>
            </a:r>
          </a:p>
          <a:p>
            <a:pPr lvl="1"/>
            <a:r>
              <a:rPr lang="en-US" smtClean="0"/>
              <a:t>FCC Rule: [97.1 (e)] T1A05 HRLM (7-2)</a:t>
            </a:r>
          </a:p>
        </p:txBody>
      </p:sp>
      <p:sp>
        <p:nvSpPr>
          <p:cNvPr id="2" name="Title 1"/>
          <p:cNvSpPr>
            <a:spLocks noGrp="1"/>
          </p:cNvSpPr>
          <p:nvPr>
            <p:ph type="title"/>
          </p:nvPr>
        </p:nvSpPr>
        <p:spPr/>
        <p:txBody>
          <a:bodyPr>
            <a:normAutofit fontScale="90000"/>
          </a:bodyPr>
          <a:lstStyle/>
          <a:p>
            <a:pPr>
              <a:defRPr/>
            </a:pPr>
            <a:r>
              <a:rPr lang="en-US" smtClean="0">
                <a:solidFill>
                  <a:srgbClr val="000000"/>
                </a:solidFill>
                <a:latin typeface="Arial"/>
                <a:ea typeface="ＭＳ Ｐゴシック" charset="0"/>
                <a:cs typeface="+mj-cs"/>
              </a:rPr>
              <a:t>Which of the following is a purpose of the amateur service rules and regulations as defined by the FCC?</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ext Placeholder 2"/>
          <p:cNvSpPr>
            <a:spLocks noGrp="1"/>
          </p:cNvSpPr>
          <p:nvPr>
            <p:ph type="body" idx="1"/>
          </p:nvPr>
        </p:nvSpPr>
        <p:spPr bwMode="auto">
          <a:xfrm>
            <a:off x="457200" y="2286000"/>
            <a:ext cx="8229600" cy="3840163"/>
          </a:xfrm>
          <a:noFill/>
          <a:ln>
            <a:miter lim="800000"/>
            <a:headEnd/>
            <a:tailEnd/>
          </a:ln>
        </p:spPr>
        <p:txBody>
          <a:bodyPr vert="horz" wrap="square" lIns="91440" tIns="45720" rIns="91440" bIns="45720" numCol="1" anchor="t" anchorCtr="0" compatLnSpc="1">
            <a:prstTxWarp prst="textNoShape">
              <a:avLst/>
            </a:prstTxWarp>
          </a:bodyPr>
          <a:lstStyle/>
          <a:p>
            <a:r>
              <a:rPr lang="en-US" b="1" smtClean="0"/>
              <a:t>A. Enhancing international goodwill</a:t>
            </a:r>
          </a:p>
          <a:p>
            <a:r>
              <a:rPr lang="en-US" smtClean="0"/>
              <a:t>B. Providing inexpensive communication for local emergency organizations</a:t>
            </a:r>
          </a:p>
          <a:p>
            <a:r>
              <a:rPr lang="en-US" smtClean="0"/>
              <a:t>C. Training of operators in military radio operating procedures</a:t>
            </a:r>
          </a:p>
          <a:p>
            <a:r>
              <a:rPr lang="en-US" smtClean="0"/>
              <a:t>D. All of these choices are correct</a:t>
            </a:r>
          </a:p>
          <a:p>
            <a:pPr lvl="1"/>
            <a:r>
              <a:rPr lang="en-US" smtClean="0"/>
              <a:t>FCC Rule: [97.1 (e)] T1A05 HRLM (7-2)</a:t>
            </a:r>
          </a:p>
        </p:txBody>
      </p:sp>
      <p:sp>
        <p:nvSpPr>
          <p:cNvPr id="2" name="Title 1"/>
          <p:cNvSpPr>
            <a:spLocks noGrp="1"/>
          </p:cNvSpPr>
          <p:nvPr>
            <p:ph type="title"/>
          </p:nvPr>
        </p:nvSpPr>
        <p:spPr/>
        <p:txBody>
          <a:bodyPr>
            <a:normAutofit fontScale="90000"/>
          </a:bodyPr>
          <a:lstStyle/>
          <a:p>
            <a:pPr>
              <a:defRPr/>
            </a:pPr>
            <a:r>
              <a:rPr lang="en-US" dirty="0" smtClean="0">
                <a:solidFill>
                  <a:srgbClr val="000000"/>
                </a:solidFill>
                <a:latin typeface="Arial"/>
                <a:ea typeface="ＭＳ Ｐゴシック" charset="0"/>
                <a:cs typeface="+mj-cs"/>
              </a:rPr>
              <a:t>Which of the following is a purpose of the amateur service rules and regulations as defined by the FCC?</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A. A station in the Amateur Radio Service consisting of the apparatus necessary for carrying on radio communications</a:t>
            </a:r>
          </a:p>
          <a:p>
            <a:r>
              <a:rPr lang="en-US" smtClean="0"/>
              <a:t>B. A building where Amateur Radio receivers, transmitters, and RF power amplifiers are installed</a:t>
            </a:r>
          </a:p>
          <a:p>
            <a:r>
              <a:rPr lang="en-US" smtClean="0"/>
              <a:t>C. Any radio station operated by a non-professional</a:t>
            </a:r>
          </a:p>
          <a:p>
            <a:r>
              <a:rPr lang="en-US" smtClean="0"/>
              <a:t>D. Any radio station for hobby use</a:t>
            </a:r>
          </a:p>
          <a:p>
            <a:pPr lvl="1"/>
            <a:r>
              <a:rPr lang="en-US" smtClean="0"/>
              <a:t>FCC Rule: [97.3(a)(5)] T1A10 HRLM (7-3)</a:t>
            </a:r>
          </a:p>
        </p:txBody>
      </p:sp>
      <p:sp>
        <p:nvSpPr>
          <p:cNvPr id="32770"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What is the FCC Part 97 definition of an amateur station?</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7"/>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400" dirty="0" smtClean="0"/>
              <a:t>Section 1 – License Rules</a:t>
            </a:r>
            <a:endParaRPr lang="en-US" sz="4400" dirty="0"/>
          </a:p>
        </p:txBody>
      </p:sp>
      <p:sp>
        <p:nvSpPr>
          <p:cNvPr id="12290" name="Rectangle 8"/>
          <p:cNvSpPr>
            <a:spLocks noChangeArrowheads="1"/>
          </p:cNvSpPr>
          <p:nvPr/>
        </p:nvSpPr>
        <p:spPr bwMode="auto">
          <a:xfrm>
            <a:off x="685800" y="1981200"/>
            <a:ext cx="7772400" cy="4114800"/>
          </a:xfrm>
          <a:prstGeom prst="rect">
            <a:avLst/>
          </a:prstGeom>
          <a:noFill/>
          <a:ln w="9525">
            <a:noFill/>
            <a:miter lim="800000"/>
            <a:headEnd/>
            <a:tailEnd/>
          </a:ln>
        </p:spPr>
        <p:txBody>
          <a:bodyPr/>
          <a:lstStyle/>
          <a:p>
            <a:pPr marL="342900" indent="-342900">
              <a:spcBef>
                <a:spcPct val="20000"/>
              </a:spcBef>
              <a:buFontTx/>
              <a:buChar char="•"/>
            </a:pPr>
            <a:r>
              <a:rPr lang="en-US" sz="3200" dirty="0" smtClean="0"/>
              <a:t>Licensing authority for Amateur Radio</a:t>
            </a:r>
          </a:p>
          <a:p>
            <a:pPr marL="800100" lvl="1" indent="-342900">
              <a:spcBef>
                <a:spcPct val="20000"/>
              </a:spcBef>
              <a:buFontTx/>
              <a:buChar char="•"/>
            </a:pPr>
            <a:r>
              <a:rPr lang="en-US" sz="2800" dirty="0" smtClean="0"/>
              <a:t>Federal </a:t>
            </a:r>
            <a:r>
              <a:rPr lang="en-US" sz="2800" dirty="0"/>
              <a:t>Communications Commission</a:t>
            </a:r>
          </a:p>
          <a:p>
            <a:pPr marL="800100" lvl="1" indent="-342900">
              <a:spcBef>
                <a:spcPct val="20000"/>
              </a:spcBef>
              <a:buFontTx/>
              <a:buChar char="•"/>
            </a:pPr>
            <a:r>
              <a:rPr lang="en-US" sz="2800" dirty="0" smtClean="0"/>
              <a:t>FCC </a:t>
            </a:r>
            <a:r>
              <a:rPr lang="en-US" sz="2800" dirty="0"/>
              <a:t>rules published in Part 97 of Title 47 – Code of Federal Regulations.</a:t>
            </a:r>
          </a:p>
          <a:p>
            <a:pPr marL="742950" lvl="1" indent="-285750">
              <a:spcBef>
                <a:spcPct val="20000"/>
              </a:spcBef>
              <a:buFont typeface="Arial" pitchFamily="34" charset="0"/>
              <a:buChar char="•"/>
            </a:pPr>
            <a:r>
              <a:rPr lang="en-US" sz="2800" dirty="0" smtClean="0"/>
              <a:t>Usually referred to as “Part 97”</a:t>
            </a:r>
            <a:endParaRPr lang="en-US" sz="2800" dirty="0"/>
          </a:p>
        </p:txBody>
      </p:sp>
      <p:sp>
        <p:nvSpPr>
          <p:cNvPr id="4" name="Footer Placeholder 3"/>
          <p:cNvSpPr>
            <a:spLocks noGrp="1"/>
          </p:cNvSpPr>
          <p:nvPr>
            <p:ph type="ftr" sz="quarter" idx="10"/>
          </p:nvPr>
        </p:nvSpPr>
        <p:spPr/>
        <p:txBody>
          <a:bodyPr/>
          <a:lstStyle/>
          <a:p>
            <a:r>
              <a:rPr lang="en-US" dirty="0" smtClean="0"/>
              <a:t>2014 Technician License Course</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b="1" smtClean="0"/>
              <a:t>A. A station in the Amateur Radio Service consisting of the apparatus necessary for carrying on radio communications</a:t>
            </a:r>
          </a:p>
          <a:p>
            <a:r>
              <a:rPr lang="en-US" smtClean="0"/>
              <a:t>B. A building where Amateur Radio receivers, transmitters, and RF power amplifiers are installed</a:t>
            </a:r>
          </a:p>
          <a:p>
            <a:r>
              <a:rPr lang="en-US" smtClean="0"/>
              <a:t>C. Any radio station operated by a non-professional</a:t>
            </a:r>
          </a:p>
          <a:p>
            <a:r>
              <a:rPr lang="en-US" smtClean="0"/>
              <a:t>D. Any radio station for hobby use</a:t>
            </a:r>
          </a:p>
          <a:p>
            <a:pPr lvl="1"/>
            <a:r>
              <a:rPr lang="en-US" smtClean="0"/>
              <a:t>FCC Rule: [97.3(a)(5)] T1A10 HRLM (7-3)</a:t>
            </a:r>
          </a:p>
        </p:txBody>
      </p:sp>
      <p:sp>
        <p:nvSpPr>
          <p:cNvPr id="33794"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What is the FCC Part 97 definition of an amateur station?</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A. Broadcasting music and videos to friends</a:t>
            </a:r>
          </a:p>
          <a:p>
            <a:r>
              <a:rPr lang="en-US" smtClean="0"/>
              <a:t>B. Providing a way for amateur radio operators to earn additional income by using their stations to pass messages</a:t>
            </a:r>
          </a:p>
          <a:p>
            <a:r>
              <a:rPr lang="en-US" smtClean="0"/>
              <a:t>C. Providing low-cost communications for start-up businesses</a:t>
            </a:r>
          </a:p>
          <a:p>
            <a:r>
              <a:rPr lang="en-US" smtClean="0"/>
              <a:t>D. Allowing a person to conduct radio experiments and to communicate with other licensed hams around the world</a:t>
            </a:r>
          </a:p>
          <a:p>
            <a:pPr lvl="1"/>
            <a:r>
              <a:rPr lang="en-US" smtClean="0"/>
              <a:t> T1A12 HRLM (7-2)</a:t>
            </a:r>
          </a:p>
        </p:txBody>
      </p:sp>
      <p:sp>
        <p:nvSpPr>
          <p:cNvPr id="34818"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What is a permissible use of the amateur radio service? </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A. Broadcasting music and videos to friends</a:t>
            </a:r>
          </a:p>
          <a:p>
            <a:r>
              <a:rPr lang="en-US" smtClean="0"/>
              <a:t>B. Providing a way for amateur radio operators to earn additional income by using their stations to pass messages</a:t>
            </a:r>
          </a:p>
          <a:p>
            <a:r>
              <a:rPr lang="en-US" smtClean="0"/>
              <a:t>C. Providing low-cost communications for start-up businesses</a:t>
            </a:r>
          </a:p>
          <a:p>
            <a:r>
              <a:rPr lang="en-US" b="1" smtClean="0"/>
              <a:t>D. Allowing a person to conduct radio experiments and to communicate with other licensed hams around the world</a:t>
            </a:r>
          </a:p>
          <a:p>
            <a:pPr lvl="1"/>
            <a:r>
              <a:rPr lang="en-US" smtClean="0"/>
              <a:t> T1A12 HRLM (7-2)</a:t>
            </a:r>
          </a:p>
        </p:txBody>
      </p:sp>
      <p:sp>
        <p:nvSpPr>
          <p:cNvPr id="35842"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What is a permissible use of the amateur radio service? </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ext Placeholder 2"/>
          <p:cNvSpPr>
            <a:spLocks noGrp="1"/>
          </p:cNvSpPr>
          <p:nvPr>
            <p:ph type="body" idx="1"/>
          </p:nvPr>
        </p:nvSpPr>
        <p:spPr bwMode="auto">
          <a:xfrm>
            <a:off x="457200" y="2590800"/>
            <a:ext cx="8229600" cy="3535363"/>
          </a:xfrm>
          <a:noFill/>
          <a:ln>
            <a:miter lim="800000"/>
            <a:headEnd/>
            <a:tailEnd/>
          </a:ln>
        </p:spPr>
        <p:txBody>
          <a:bodyPr vert="horz" wrap="square" lIns="91440" tIns="45720" rIns="91440" bIns="45720" numCol="1" anchor="t" anchorCtr="0" compatLnSpc="1">
            <a:prstTxWarp prst="textNoShape">
              <a:avLst/>
            </a:prstTxWarp>
          </a:bodyPr>
          <a:lstStyle/>
          <a:p>
            <a:r>
              <a:rPr lang="en-US" smtClean="0"/>
              <a:t>A. Fine or imprisonment</a:t>
            </a:r>
          </a:p>
          <a:p>
            <a:r>
              <a:rPr lang="en-US" smtClean="0"/>
              <a:t>B. Revocation of the station license or suspension of the operator license</a:t>
            </a:r>
          </a:p>
          <a:p>
            <a:r>
              <a:rPr lang="en-US" smtClean="0"/>
              <a:t>C. Require the licensee to be re-examined</a:t>
            </a:r>
          </a:p>
          <a:p>
            <a:r>
              <a:rPr lang="en-US" smtClean="0"/>
              <a:t>D. A reduction of one rank in operator class</a:t>
            </a:r>
          </a:p>
          <a:p>
            <a:pPr lvl="1"/>
            <a:r>
              <a:rPr lang="en-US" smtClean="0"/>
              <a:t>FCC Rule: [97.23] T1C07 HRLM (7-9)</a:t>
            </a:r>
          </a:p>
        </p:txBody>
      </p:sp>
      <p:sp>
        <p:nvSpPr>
          <p:cNvPr id="2" name="Title 1"/>
          <p:cNvSpPr>
            <a:spLocks noGrp="1"/>
          </p:cNvSpPr>
          <p:nvPr>
            <p:ph type="title"/>
          </p:nvPr>
        </p:nvSpPr>
        <p:spPr/>
        <p:txBody>
          <a:bodyPr>
            <a:normAutofit fontScale="90000"/>
          </a:bodyPr>
          <a:lstStyle/>
          <a:p>
            <a:pPr>
              <a:defRPr/>
            </a:pPr>
            <a:r>
              <a:rPr lang="en-US" smtClean="0">
                <a:solidFill>
                  <a:srgbClr val="000000"/>
                </a:solidFill>
                <a:latin typeface="Arial"/>
                <a:ea typeface="ＭＳ Ｐゴシック" charset="0"/>
                <a:cs typeface="+mj-cs"/>
              </a:rPr>
              <a:t>What may result when correspondence from the FCC is returned as undeliverable because the grantee failed to provide the correct mailing address?</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ext Placeholder 2"/>
          <p:cNvSpPr>
            <a:spLocks noGrp="1"/>
          </p:cNvSpPr>
          <p:nvPr>
            <p:ph type="body" idx="1"/>
          </p:nvPr>
        </p:nvSpPr>
        <p:spPr bwMode="auto">
          <a:xfrm>
            <a:off x="457200" y="2590800"/>
            <a:ext cx="8229600" cy="3535363"/>
          </a:xfrm>
          <a:noFill/>
          <a:ln>
            <a:miter lim="800000"/>
            <a:headEnd/>
            <a:tailEnd/>
          </a:ln>
        </p:spPr>
        <p:txBody>
          <a:bodyPr vert="horz" wrap="square" lIns="91440" tIns="45720" rIns="91440" bIns="45720" numCol="1" anchor="t" anchorCtr="0" compatLnSpc="1">
            <a:prstTxWarp prst="textNoShape">
              <a:avLst/>
            </a:prstTxWarp>
          </a:bodyPr>
          <a:lstStyle/>
          <a:p>
            <a:r>
              <a:rPr lang="en-US" smtClean="0"/>
              <a:t>A. Fine or imprisonment</a:t>
            </a:r>
          </a:p>
          <a:p>
            <a:r>
              <a:rPr lang="en-US" b="1" smtClean="0"/>
              <a:t>B. Revocation of the station license or suspension of the operator license</a:t>
            </a:r>
          </a:p>
          <a:p>
            <a:r>
              <a:rPr lang="en-US" smtClean="0"/>
              <a:t>C. Require the licensee to be re-examined</a:t>
            </a:r>
          </a:p>
          <a:p>
            <a:r>
              <a:rPr lang="en-US" smtClean="0"/>
              <a:t>D. A reduction of one rank in operator class</a:t>
            </a:r>
          </a:p>
          <a:p>
            <a:pPr lvl="1"/>
            <a:r>
              <a:rPr lang="en-US" smtClean="0"/>
              <a:t>FCC Rule: [97.23] T1C07 HRLM (7-9)</a:t>
            </a:r>
          </a:p>
        </p:txBody>
      </p:sp>
      <p:sp>
        <p:nvSpPr>
          <p:cNvPr id="2" name="Title 1"/>
          <p:cNvSpPr>
            <a:spLocks noGrp="1"/>
          </p:cNvSpPr>
          <p:nvPr>
            <p:ph type="title"/>
          </p:nvPr>
        </p:nvSpPr>
        <p:spPr/>
        <p:txBody>
          <a:bodyPr>
            <a:normAutofit fontScale="90000"/>
          </a:bodyPr>
          <a:lstStyle/>
          <a:p>
            <a:pPr>
              <a:defRPr/>
            </a:pPr>
            <a:r>
              <a:rPr lang="en-US" smtClean="0">
                <a:solidFill>
                  <a:srgbClr val="000000"/>
                </a:solidFill>
                <a:latin typeface="Arial"/>
                <a:ea typeface="ＭＳ Ｐゴシック" charset="0"/>
                <a:cs typeface="+mj-cs"/>
              </a:rPr>
              <a:t>What may result when correspondence from the FCC is returned as undeliverable because the grantee failed to provide the correct mailing address?</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ext Placeholder 2"/>
          <p:cNvSpPr>
            <a:spLocks noGrp="1"/>
          </p:cNvSpPr>
          <p:nvPr>
            <p:ph type="body" idx="1"/>
          </p:nvPr>
        </p:nvSpPr>
        <p:spPr bwMode="auto">
          <a:xfrm>
            <a:off x="457200" y="2209800"/>
            <a:ext cx="8229600" cy="3916363"/>
          </a:xfrm>
          <a:noFill/>
          <a:ln>
            <a:miter lim="800000"/>
            <a:headEnd/>
            <a:tailEnd/>
          </a:ln>
        </p:spPr>
        <p:txBody>
          <a:bodyPr vert="horz" wrap="square" lIns="91440" tIns="45720" rIns="91440" bIns="45720" numCol="1" anchor="t" anchorCtr="0" compatLnSpc="1">
            <a:prstTxWarp prst="textNoShape">
              <a:avLst/>
            </a:prstTxWarp>
          </a:bodyPr>
          <a:lstStyle/>
          <a:p>
            <a:r>
              <a:rPr lang="en-US" smtClean="0"/>
              <a:t>A. Five years</a:t>
            </a:r>
          </a:p>
          <a:p>
            <a:r>
              <a:rPr lang="en-US" smtClean="0"/>
              <a:t>B. Life</a:t>
            </a:r>
          </a:p>
          <a:p>
            <a:r>
              <a:rPr lang="en-US" smtClean="0"/>
              <a:t>C. Ten years</a:t>
            </a:r>
          </a:p>
          <a:p>
            <a:r>
              <a:rPr lang="en-US" smtClean="0"/>
              <a:t>D. Twenty years</a:t>
            </a:r>
          </a:p>
          <a:p>
            <a:pPr lvl="1"/>
            <a:r>
              <a:rPr lang="en-US" smtClean="0"/>
              <a:t>FCC Rule: [97.25] T1C08 HRLM (7-8)</a:t>
            </a:r>
          </a:p>
        </p:txBody>
      </p:sp>
      <p:sp>
        <p:nvSpPr>
          <p:cNvPr id="2" name="Title 1"/>
          <p:cNvSpPr>
            <a:spLocks noGrp="1"/>
          </p:cNvSpPr>
          <p:nvPr>
            <p:ph type="title"/>
          </p:nvPr>
        </p:nvSpPr>
        <p:spPr/>
        <p:txBody>
          <a:bodyPr>
            <a:normAutofit fontScale="90000"/>
          </a:bodyPr>
          <a:lstStyle/>
          <a:p>
            <a:pPr>
              <a:defRPr/>
            </a:pPr>
            <a:r>
              <a:rPr lang="en-US" smtClean="0">
                <a:solidFill>
                  <a:srgbClr val="000000"/>
                </a:solidFill>
                <a:latin typeface="Arial"/>
                <a:ea typeface="ＭＳ Ｐゴシック" charset="0"/>
                <a:cs typeface="+mj-cs"/>
              </a:rPr>
              <a:t>What is the normal term for an FCC-issued primary station-operator amateur radio license grant?</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ext Placeholder 2"/>
          <p:cNvSpPr>
            <a:spLocks noGrp="1"/>
          </p:cNvSpPr>
          <p:nvPr>
            <p:ph type="body" idx="1"/>
          </p:nvPr>
        </p:nvSpPr>
        <p:spPr bwMode="auto">
          <a:xfrm>
            <a:off x="457200" y="2209800"/>
            <a:ext cx="8229600" cy="3916363"/>
          </a:xfrm>
          <a:noFill/>
          <a:ln>
            <a:miter lim="800000"/>
            <a:headEnd/>
            <a:tailEnd/>
          </a:ln>
        </p:spPr>
        <p:txBody>
          <a:bodyPr vert="horz" wrap="square" lIns="91440" tIns="45720" rIns="91440" bIns="45720" numCol="1" anchor="t" anchorCtr="0" compatLnSpc="1">
            <a:prstTxWarp prst="textNoShape">
              <a:avLst/>
            </a:prstTxWarp>
          </a:bodyPr>
          <a:lstStyle/>
          <a:p>
            <a:r>
              <a:rPr lang="en-US" smtClean="0"/>
              <a:t>A. Five years</a:t>
            </a:r>
          </a:p>
          <a:p>
            <a:r>
              <a:rPr lang="en-US" smtClean="0"/>
              <a:t>B. Life</a:t>
            </a:r>
          </a:p>
          <a:p>
            <a:r>
              <a:rPr lang="en-US" b="1" smtClean="0"/>
              <a:t>C. Ten years</a:t>
            </a:r>
          </a:p>
          <a:p>
            <a:r>
              <a:rPr lang="en-US" smtClean="0"/>
              <a:t>D. Twenty years</a:t>
            </a:r>
          </a:p>
          <a:p>
            <a:pPr lvl="1"/>
            <a:r>
              <a:rPr lang="en-US" smtClean="0"/>
              <a:t>FCC Rule: [97.25] T1C08 HRLM (7-8)</a:t>
            </a:r>
          </a:p>
        </p:txBody>
      </p:sp>
      <p:sp>
        <p:nvSpPr>
          <p:cNvPr id="2" name="Title 1"/>
          <p:cNvSpPr>
            <a:spLocks noGrp="1"/>
          </p:cNvSpPr>
          <p:nvPr>
            <p:ph type="title"/>
          </p:nvPr>
        </p:nvSpPr>
        <p:spPr/>
        <p:txBody>
          <a:bodyPr>
            <a:normAutofit fontScale="90000"/>
          </a:bodyPr>
          <a:lstStyle/>
          <a:p>
            <a:pPr>
              <a:defRPr/>
            </a:pPr>
            <a:r>
              <a:rPr lang="en-US" smtClean="0">
                <a:solidFill>
                  <a:srgbClr val="000000"/>
                </a:solidFill>
                <a:latin typeface="Arial"/>
                <a:ea typeface="ＭＳ Ｐゴシック" charset="0"/>
                <a:cs typeface="+mj-cs"/>
              </a:rPr>
              <a:t>What is the normal term for an FCC-issued primary station-operator amateur radio license grant?</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ext Placeholder 2"/>
          <p:cNvSpPr>
            <a:spLocks noGrp="1"/>
          </p:cNvSpPr>
          <p:nvPr>
            <p:ph type="body" idx="1"/>
          </p:nvPr>
        </p:nvSpPr>
        <p:spPr bwMode="auto">
          <a:xfrm>
            <a:off x="457200" y="2209800"/>
            <a:ext cx="8229600" cy="3916363"/>
          </a:xfrm>
          <a:noFill/>
          <a:ln>
            <a:miter lim="800000"/>
            <a:headEnd/>
            <a:tailEnd/>
          </a:ln>
        </p:spPr>
        <p:txBody>
          <a:bodyPr vert="horz" wrap="square" lIns="91440" tIns="45720" rIns="91440" bIns="45720" numCol="1" anchor="t" anchorCtr="0" compatLnSpc="1">
            <a:prstTxWarp prst="textNoShape">
              <a:avLst/>
            </a:prstTxWarp>
          </a:bodyPr>
          <a:lstStyle/>
          <a:p>
            <a:r>
              <a:rPr lang="en-US" smtClean="0"/>
              <a:t>A. Two years</a:t>
            </a:r>
          </a:p>
          <a:p>
            <a:r>
              <a:rPr lang="en-US" smtClean="0"/>
              <a:t>B. Three years</a:t>
            </a:r>
          </a:p>
          <a:p>
            <a:r>
              <a:rPr lang="en-US" smtClean="0"/>
              <a:t>C. Five years</a:t>
            </a:r>
          </a:p>
          <a:p>
            <a:r>
              <a:rPr lang="en-US" smtClean="0"/>
              <a:t>D. Ten years </a:t>
            </a:r>
          </a:p>
          <a:p>
            <a:pPr lvl="1"/>
            <a:r>
              <a:rPr lang="en-US" smtClean="0"/>
              <a:t>FCC Rule: [97.21(b)] T1C09 HRLM (7-8)</a:t>
            </a:r>
          </a:p>
        </p:txBody>
      </p:sp>
      <p:sp>
        <p:nvSpPr>
          <p:cNvPr id="2" name="Title 1"/>
          <p:cNvSpPr>
            <a:spLocks noGrp="1"/>
          </p:cNvSpPr>
          <p:nvPr>
            <p:ph type="title"/>
          </p:nvPr>
        </p:nvSpPr>
        <p:spPr/>
        <p:txBody>
          <a:bodyPr>
            <a:normAutofit fontScale="90000"/>
          </a:bodyPr>
          <a:lstStyle/>
          <a:p>
            <a:pPr>
              <a:defRPr/>
            </a:pPr>
            <a:r>
              <a:rPr lang="en-US" smtClean="0">
                <a:solidFill>
                  <a:srgbClr val="000000"/>
                </a:solidFill>
                <a:latin typeface="Arial"/>
                <a:ea typeface="ＭＳ Ｐゴシック" charset="0"/>
                <a:cs typeface="+mj-cs"/>
              </a:rPr>
              <a:t>What is the grace period following the expiration of an amateur license within which the license may be renewed?</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ext Placeholder 2"/>
          <p:cNvSpPr>
            <a:spLocks noGrp="1"/>
          </p:cNvSpPr>
          <p:nvPr>
            <p:ph type="body" idx="1"/>
          </p:nvPr>
        </p:nvSpPr>
        <p:spPr bwMode="auto">
          <a:xfrm>
            <a:off x="457200" y="2209800"/>
            <a:ext cx="8229600" cy="3916363"/>
          </a:xfrm>
          <a:noFill/>
          <a:ln>
            <a:miter lim="800000"/>
            <a:headEnd/>
            <a:tailEnd/>
          </a:ln>
        </p:spPr>
        <p:txBody>
          <a:bodyPr vert="horz" wrap="square" lIns="91440" tIns="45720" rIns="91440" bIns="45720" numCol="1" anchor="t" anchorCtr="0" compatLnSpc="1">
            <a:prstTxWarp prst="textNoShape">
              <a:avLst/>
            </a:prstTxWarp>
          </a:bodyPr>
          <a:lstStyle/>
          <a:p>
            <a:r>
              <a:rPr lang="en-US" b="1" smtClean="0"/>
              <a:t>A. Two years</a:t>
            </a:r>
          </a:p>
          <a:p>
            <a:r>
              <a:rPr lang="en-US" smtClean="0"/>
              <a:t>B. Three years</a:t>
            </a:r>
          </a:p>
          <a:p>
            <a:r>
              <a:rPr lang="en-US" smtClean="0"/>
              <a:t>C. Five years</a:t>
            </a:r>
          </a:p>
          <a:p>
            <a:r>
              <a:rPr lang="en-US" smtClean="0"/>
              <a:t>D. Ten years </a:t>
            </a:r>
          </a:p>
          <a:p>
            <a:pPr lvl="1"/>
            <a:r>
              <a:rPr lang="en-US" smtClean="0"/>
              <a:t>FCC Rule: [97.21(b)] T1C09 HRLM (7-8)</a:t>
            </a:r>
          </a:p>
        </p:txBody>
      </p:sp>
      <p:sp>
        <p:nvSpPr>
          <p:cNvPr id="2" name="Title 1"/>
          <p:cNvSpPr>
            <a:spLocks noGrp="1"/>
          </p:cNvSpPr>
          <p:nvPr>
            <p:ph type="title"/>
          </p:nvPr>
        </p:nvSpPr>
        <p:spPr/>
        <p:txBody>
          <a:bodyPr>
            <a:normAutofit fontScale="90000"/>
          </a:bodyPr>
          <a:lstStyle/>
          <a:p>
            <a:pPr>
              <a:defRPr/>
            </a:pPr>
            <a:r>
              <a:rPr lang="en-US" smtClean="0">
                <a:solidFill>
                  <a:srgbClr val="000000"/>
                </a:solidFill>
                <a:latin typeface="Arial"/>
                <a:ea typeface="ＭＳ Ｐゴシック" charset="0"/>
                <a:cs typeface="+mj-cs"/>
              </a:rPr>
              <a:t>What is the grace period following the expiration of an amateur license within which the license may be renewed?</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ext Placeholder 2"/>
          <p:cNvSpPr>
            <a:spLocks noGrp="1"/>
          </p:cNvSpPr>
          <p:nvPr>
            <p:ph type="body" idx="1"/>
          </p:nvPr>
        </p:nvSpPr>
        <p:spPr bwMode="auto">
          <a:xfrm>
            <a:off x="457200" y="2209800"/>
            <a:ext cx="8229600" cy="3916363"/>
          </a:xfrm>
          <a:noFill/>
          <a:ln>
            <a:miter lim="800000"/>
            <a:headEnd/>
            <a:tailEnd/>
          </a:ln>
        </p:spPr>
        <p:txBody>
          <a:bodyPr vert="horz" wrap="square" lIns="91440" tIns="45720" rIns="91440" bIns="45720" numCol="1" anchor="t" anchorCtr="0" compatLnSpc="1">
            <a:prstTxWarp prst="textNoShape">
              <a:avLst/>
            </a:prstTxWarp>
          </a:bodyPr>
          <a:lstStyle/>
          <a:p>
            <a:r>
              <a:rPr lang="en-US" smtClean="0"/>
              <a:t>A. Immediately</a:t>
            </a:r>
          </a:p>
          <a:p>
            <a:r>
              <a:rPr lang="en-US" smtClean="0"/>
              <a:t>B. 30 days after the test date</a:t>
            </a:r>
          </a:p>
          <a:p>
            <a:r>
              <a:rPr lang="en-US" smtClean="0"/>
              <a:t>C. As soon as your operator/station license grant appears in the FCC</a:t>
            </a:r>
            <a:r>
              <a:rPr lang="en-US" altLang="en-US" smtClean="0"/>
              <a:t>’</a:t>
            </a:r>
            <a:r>
              <a:rPr lang="en-US" smtClean="0"/>
              <a:t>s ULS database</a:t>
            </a:r>
          </a:p>
          <a:p>
            <a:r>
              <a:rPr lang="en-US" smtClean="0"/>
              <a:t>D. You must wait until you receive your license in the mail from the FCC</a:t>
            </a:r>
          </a:p>
          <a:p>
            <a:pPr lvl="1"/>
            <a:r>
              <a:rPr lang="en-US" smtClean="0"/>
              <a:t>FCC Rule: [97.5a] T1C10 HRLM (7-6)</a:t>
            </a:r>
          </a:p>
        </p:txBody>
      </p:sp>
      <p:sp>
        <p:nvSpPr>
          <p:cNvPr id="2" name="Title 1"/>
          <p:cNvSpPr>
            <a:spLocks noGrp="1"/>
          </p:cNvSpPr>
          <p:nvPr>
            <p:ph type="title"/>
          </p:nvPr>
        </p:nvSpPr>
        <p:spPr/>
        <p:txBody>
          <a:bodyPr>
            <a:normAutofit fontScale="90000"/>
          </a:bodyPr>
          <a:lstStyle/>
          <a:p>
            <a:pPr>
              <a:defRPr/>
            </a:pPr>
            <a:r>
              <a:rPr lang="en-US" smtClean="0">
                <a:solidFill>
                  <a:srgbClr val="000000"/>
                </a:solidFill>
                <a:latin typeface="Arial"/>
                <a:ea typeface="ＭＳ Ｐゴシック" charset="0"/>
                <a:cs typeface="+mj-cs"/>
              </a:rPr>
              <a:t>How soon after passing the examination for your first amateur radio license may you operate a transmitter on an amateur service frequency? </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400" dirty="0"/>
              <a:t>Why Is There Ham Radio</a:t>
            </a:r>
            <a:r>
              <a:rPr lang="en-US" sz="4400" dirty="0" smtClean="0"/>
              <a:t>? </a:t>
            </a:r>
          </a:p>
          <a:p>
            <a:pPr algn="ctr"/>
            <a:r>
              <a:rPr lang="en-US" sz="4000" dirty="0" smtClean="0"/>
              <a:t>(Part 97.1)</a:t>
            </a:r>
            <a:endParaRPr lang="en-US" sz="4000" dirty="0"/>
          </a:p>
        </p:txBody>
      </p:sp>
      <p:sp>
        <p:nvSpPr>
          <p:cNvPr id="8194" name="Rectangle 5"/>
          <p:cNvSpPr>
            <a:spLocks noChangeArrowheads="1"/>
          </p:cNvSpPr>
          <p:nvPr/>
        </p:nvSpPr>
        <p:spPr bwMode="auto">
          <a:xfrm>
            <a:off x="685800" y="1981200"/>
            <a:ext cx="7772400" cy="4267200"/>
          </a:xfrm>
          <a:prstGeom prst="rect">
            <a:avLst/>
          </a:prstGeom>
          <a:noFill/>
          <a:ln w="9525">
            <a:noFill/>
            <a:miter lim="800000"/>
            <a:headEnd/>
            <a:tailEnd/>
          </a:ln>
        </p:spPr>
        <p:txBody>
          <a:bodyPr/>
          <a:lstStyle/>
          <a:p>
            <a:pPr marL="609600" indent="-609600">
              <a:lnSpc>
                <a:spcPct val="90000"/>
              </a:lnSpc>
              <a:spcBef>
                <a:spcPct val="20000"/>
              </a:spcBef>
              <a:buFont typeface="Arial" pitchFamily="34" charset="0"/>
              <a:buChar char="•"/>
            </a:pPr>
            <a:r>
              <a:rPr lang="en-US" sz="3000" dirty="0"/>
              <a:t>Providing emergency communication capability.</a:t>
            </a:r>
          </a:p>
          <a:p>
            <a:pPr marL="609600" indent="-609600">
              <a:lnSpc>
                <a:spcPct val="90000"/>
              </a:lnSpc>
              <a:spcBef>
                <a:spcPct val="20000"/>
              </a:spcBef>
              <a:buFont typeface="Arial" pitchFamily="34" charset="0"/>
              <a:buChar char="•"/>
            </a:pPr>
            <a:r>
              <a:rPr lang="en-US" sz="3000" dirty="0"/>
              <a:t>Advancement of the art and science of radio.</a:t>
            </a:r>
          </a:p>
          <a:p>
            <a:pPr marL="609600" indent="-609600">
              <a:lnSpc>
                <a:spcPct val="90000"/>
              </a:lnSpc>
              <a:spcBef>
                <a:spcPct val="20000"/>
              </a:spcBef>
              <a:buFont typeface="Arial" pitchFamily="34" charset="0"/>
              <a:buChar char="•"/>
            </a:pPr>
            <a:r>
              <a:rPr lang="en-US" sz="3000" dirty="0"/>
              <a:t>Advance communication and technical skills of radio.</a:t>
            </a:r>
          </a:p>
          <a:p>
            <a:pPr marL="609600" indent="-609600">
              <a:lnSpc>
                <a:spcPct val="90000"/>
              </a:lnSpc>
              <a:spcBef>
                <a:spcPct val="20000"/>
              </a:spcBef>
              <a:buFont typeface="Arial" pitchFamily="34" charset="0"/>
              <a:buChar char="•"/>
            </a:pPr>
            <a:r>
              <a:rPr lang="en-US" sz="3000" dirty="0"/>
              <a:t>Provide a trained reservoir of operators, technicians and electronics experts.</a:t>
            </a:r>
          </a:p>
          <a:p>
            <a:pPr marL="609600" indent="-609600">
              <a:lnSpc>
                <a:spcPct val="90000"/>
              </a:lnSpc>
              <a:spcBef>
                <a:spcPct val="20000"/>
              </a:spcBef>
              <a:buFont typeface="Arial" pitchFamily="34" charset="0"/>
              <a:buChar char="•"/>
            </a:pPr>
            <a:r>
              <a:rPr lang="en-US" sz="3000" dirty="0"/>
              <a:t>Promote and enhance international goodwill.</a:t>
            </a:r>
          </a:p>
        </p:txBody>
      </p:sp>
      <p:sp>
        <p:nvSpPr>
          <p:cNvPr id="4" name="Footer Placeholder 3"/>
          <p:cNvSpPr>
            <a:spLocks noGrp="1"/>
          </p:cNvSpPr>
          <p:nvPr>
            <p:ph type="ftr" sz="quarter" idx="10"/>
          </p:nvPr>
        </p:nvSpPr>
        <p:spPr/>
        <p:txBody>
          <a:bodyPr/>
          <a:lstStyle/>
          <a:p>
            <a:r>
              <a:rPr lang="en-US" smtClean="0"/>
              <a:t>2014 Technician License Course</a:t>
            </a:r>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ext Placeholder 2"/>
          <p:cNvSpPr>
            <a:spLocks noGrp="1"/>
          </p:cNvSpPr>
          <p:nvPr>
            <p:ph type="body" idx="1"/>
          </p:nvPr>
        </p:nvSpPr>
        <p:spPr bwMode="auto">
          <a:xfrm>
            <a:off x="457200" y="2209800"/>
            <a:ext cx="8229600" cy="3916363"/>
          </a:xfrm>
          <a:noFill/>
          <a:ln>
            <a:miter lim="800000"/>
            <a:headEnd/>
            <a:tailEnd/>
          </a:ln>
        </p:spPr>
        <p:txBody>
          <a:bodyPr vert="horz" wrap="square" lIns="91440" tIns="45720" rIns="91440" bIns="45720" numCol="1" anchor="t" anchorCtr="0" compatLnSpc="1">
            <a:prstTxWarp prst="textNoShape">
              <a:avLst/>
            </a:prstTxWarp>
          </a:bodyPr>
          <a:lstStyle/>
          <a:p>
            <a:r>
              <a:rPr lang="en-US" smtClean="0"/>
              <a:t>A. Immediately</a:t>
            </a:r>
          </a:p>
          <a:p>
            <a:r>
              <a:rPr lang="en-US" smtClean="0"/>
              <a:t>B. 30 days after the test date</a:t>
            </a:r>
          </a:p>
          <a:p>
            <a:r>
              <a:rPr lang="en-US" b="1" smtClean="0"/>
              <a:t>C. As soon as your operator/station license grant appears in the FCC</a:t>
            </a:r>
            <a:r>
              <a:rPr lang="en-US" altLang="en-US" b="1" smtClean="0"/>
              <a:t>’</a:t>
            </a:r>
            <a:r>
              <a:rPr lang="en-US" b="1" smtClean="0"/>
              <a:t>s ULS database</a:t>
            </a:r>
          </a:p>
          <a:p>
            <a:r>
              <a:rPr lang="en-US" smtClean="0"/>
              <a:t>D. You must wait until you receive your license in the mail from the FCC</a:t>
            </a:r>
          </a:p>
          <a:p>
            <a:pPr lvl="1"/>
            <a:r>
              <a:rPr lang="en-US" smtClean="0"/>
              <a:t>FCC Rule: [97.5a] T1C10 HRLM (7-6)</a:t>
            </a:r>
          </a:p>
        </p:txBody>
      </p:sp>
      <p:sp>
        <p:nvSpPr>
          <p:cNvPr id="2" name="Title 1"/>
          <p:cNvSpPr>
            <a:spLocks noGrp="1"/>
          </p:cNvSpPr>
          <p:nvPr>
            <p:ph type="title"/>
          </p:nvPr>
        </p:nvSpPr>
        <p:spPr/>
        <p:txBody>
          <a:bodyPr>
            <a:normAutofit fontScale="90000"/>
          </a:bodyPr>
          <a:lstStyle/>
          <a:p>
            <a:pPr>
              <a:defRPr/>
            </a:pPr>
            <a:r>
              <a:rPr lang="en-US" smtClean="0">
                <a:solidFill>
                  <a:srgbClr val="000000"/>
                </a:solidFill>
                <a:latin typeface="Arial"/>
                <a:ea typeface="ＭＳ Ｐゴシック" charset="0"/>
                <a:cs typeface="+mj-cs"/>
              </a:rPr>
              <a:t>How soon after passing the examination for your first amateur radio license may you operate a transmitter on an amateur service frequency? </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ext Placeholder 2"/>
          <p:cNvSpPr>
            <a:spLocks noGrp="1"/>
          </p:cNvSpPr>
          <p:nvPr>
            <p:ph type="body" idx="1"/>
          </p:nvPr>
        </p:nvSpPr>
        <p:spPr bwMode="auto">
          <a:xfrm>
            <a:off x="457200" y="2590800"/>
            <a:ext cx="8229600" cy="3535363"/>
          </a:xfrm>
          <a:noFill/>
          <a:ln>
            <a:miter lim="800000"/>
            <a:headEnd/>
            <a:tailEnd/>
          </a:ln>
        </p:spPr>
        <p:txBody>
          <a:bodyPr vert="horz" wrap="square" lIns="91440" tIns="45720" rIns="91440" bIns="45720" numCol="1" anchor="t" anchorCtr="0" compatLnSpc="1">
            <a:prstTxWarp prst="textNoShape">
              <a:avLst/>
            </a:prstTxWarp>
          </a:bodyPr>
          <a:lstStyle/>
          <a:p>
            <a:r>
              <a:rPr lang="en-US" smtClean="0"/>
              <a:t>A. No, transmitting is not allowed until the FCC database shows that the license has been renewed</a:t>
            </a:r>
          </a:p>
          <a:p>
            <a:r>
              <a:rPr lang="en-US" smtClean="0"/>
              <a:t>B. Yes, but only if you identify using the suffix GP</a:t>
            </a:r>
          </a:p>
          <a:p>
            <a:r>
              <a:rPr lang="en-US" smtClean="0"/>
              <a:t>C. Yes, but only during authorized nets</a:t>
            </a:r>
          </a:p>
          <a:p>
            <a:r>
              <a:rPr lang="en-US" smtClean="0"/>
              <a:t>D. Yes, for up to two years</a:t>
            </a:r>
          </a:p>
          <a:p>
            <a:pPr lvl="1"/>
            <a:r>
              <a:rPr lang="en-US" smtClean="0"/>
              <a:t>FCC Rule: [97.21(b)] T1C11 HRLM (7-8)</a:t>
            </a:r>
          </a:p>
        </p:txBody>
      </p:sp>
      <p:sp>
        <p:nvSpPr>
          <p:cNvPr id="2" name="Title 1"/>
          <p:cNvSpPr>
            <a:spLocks noGrp="1"/>
          </p:cNvSpPr>
          <p:nvPr>
            <p:ph type="title"/>
          </p:nvPr>
        </p:nvSpPr>
        <p:spPr/>
        <p:txBody>
          <a:bodyPr>
            <a:normAutofit fontScale="90000"/>
          </a:bodyPr>
          <a:lstStyle/>
          <a:p>
            <a:pPr>
              <a:defRPr/>
            </a:pPr>
            <a:r>
              <a:rPr lang="en-US" smtClean="0">
                <a:solidFill>
                  <a:srgbClr val="000000"/>
                </a:solidFill>
                <a:latin typeface="Arial"/>
                <a:ea typeface="ＭＳ Ｐゴシック" charset="0"/>
                <a:cs typeface="+mj-cs"/>
              </a:rPr>
              <a:t>If your license has expired and is still within the allowable grace period, may you continue to operate a transmitter on amateur service frequencies?</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ext Placeholder 2"/>
          <p:cNvSpPr>
            <a:spLocks noGrp="1"/>
          </p:cNvSpPr>
          <p:nvPr>
            <p:ph type="body" idx="1"/>
          </p:nvPr>
        </p:nvSpPr>
        <p:spPr bwMode="auto">
          <a:xfrm>
            <a:off x="457200" y="2590800"/>
            <a:ext cx="8229600" cy="3535363"/>
          </a:xfrm>
          <a:noFill/>
          <a:ln>
            <a:miter lim="800000"/>
            <a:headEnd/>
            <a:tailEnd/>
          </a:ln>
        </p:spPr>
        <p:txBody>
          <a:bodyPr vert="horz" wrap="square" lIns="91440" tIns="45720" rIns="91440" bIns="45720" numCol="1" anchor="t" anchorCtr="0" compatLnSpc="1">
            <a:prstTxWarp prst="textNoShape">
              <a:avLst/>
            </a:prstTxWarp>
          </a:bodyPr>
          <a:lstStyle/>
          <a:p>
            <a:r>
              <a:rPr lang="en-US" b="1" smtClean="0"/>
              <a:t>A. No, transmitting is not allowed until the FCC database shows that the license has been renewed</a:t>
            </a:r>
          </a:p>
          <a:p>
            <a:r>
              <a:rPr lang="en-US" smtClean="0"/>
              <a:t>B. Yes, but only if you identify using the suffix GP</a:t>
            </a:r>
          </a:p>
          <a:p>
            <a:r>
              <a:rPr lang="en-US" smtClean="0"/>
              <a:t>C. Yes, but only during authorized nets</a:t>
            </a:r>
          </a:p>
          <a:p>
            <a:r>
              <a:rPr lang="en-US" smtClean="0"/>
              <a:t>D. Yes, for up to two years</a:t>
            </a:r>
          </a:p>
          <a:p>
            <a:pPr lvl="1"/>
            <a:r>
              <a:rPr lang="en-US" smtClean="0"/>
              <a:t>FCC Rule: [97.21(b)] T1C11 HRLM (7-8)</a:t>
            </a:r>
          </a:p>
        </p:txBody>
      </p:sp>
      <p:sp>
        <p:nvSpPr>
          <p:cNvPr id="2" name="Title 1"/>
          <p:cNvSpPr>
            <a:spLocks noGrp="1"/>
          </p:cNvSpPr>
          <p:nvPr>
            <p:ph type="title"/>
          </p:nvPr>
        </p:nvSpPr>
        <p:spPr/>
        <p:txBody>
          <a:bodyPr>
            <a:normAutofit fontScale="90000"/>
          </a:bodyPr>
          <a:lstStyle/>
          <a:p>
            <a:pPr>
              <a:defRPr/>
            </a:pPr>
            <a:r>
              <a:rPr lang="en-US" smtClean="0">
                <a:solidFill>
                  <a:srgbClr val="000000"/>
                </a:solidFill>
                <a:latin typeface="Arial"/>
                <a:ea typeface="ＭＳ Ｐゴシック" charset="0"/>
                <a:cs typeface="+mj-cs"/>
              </a:rPr>
              <a:t>If your license has expired and is still within the allowable grace period, may you continue to operate a transmitter on amateur service frequencies?</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A. Novice, Technician, General, Advanced</a:t>
            </a:r>
          </a:p>
          <a:p>
            <a:r>
              <a:rPr lang="en-US" smtClean="0"/>
              <a:t>B. Technician, Technician Plus, General, Advanced</a:t>
            </a:r>
          </a:p>
          <a:p>
            <a:r>
              <a:rPr lang="en-US" smtClean="0"/>
              <a:t>C. Novice, Technician Plus, General, Advanced</a:t>
            </a:r>
          </a:p>
          <a:p>
            <a:r>
              <a:rPr lang="en-US" smtClean="0"/>
              <a:t>D. Technician, General, Amateur Extra</a:t>
            </a:r>
          </a:p>
          <a:p>
            <a:pPr lvl="1"/>
            <a:r>
              <a:rPr lang="en-US" smtClean="0"/>
              <a:t>FCC Rule: [97.9(a), 97.17(a)] T1C13 HRLM (7-3)</a:t>
            </a:r>
          </a:p>
        </p:txBody>
      </p:sp>
      <p:sp>
        <p:nvSpPr>
          <p:cNvPr id="47106"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For which license classes are new licenses currently available from the FCC?</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A. Novice, Technician, General, Advanced</a:t>
            </a:r>
          </a:p>
          <a:p>
            <a:r>
              <a:rPr lang="en-US" smtClean="0"/>
              <a:t>B. Technician, Technician Plus, General, Advanced</a:t>
            </a:r>
          </a:p>
          <a:p>
            <a:r>
              <a:rPr lang="en-US" smtClean="0"/>
              <a:t>C. Novice, Technician Plus, General, Advanced</a:t>
            </a:r>
          </a:p>
          <a:p>
            <a:r>
              <a:rPr lang="en-US" b="1" smtClean="0"/>
              <a:t>D. Technician, General, Amateur Extra</a:t>
            </a:r>
          </a:p>
          <a:p>
            <a:pPr lvl="1"/>
            <a:r>
              <a:rPr lang="en-US" smtClean="0"/>
              <a:t>FCC Rule: [97.9(a), 97.17(a)] T1C13 HRLM (7-3)</a:t>
            </a:r>
          </a:p>
        </p:txBody>
      </p:sp>
      <p:sp>
        <p:nvSpPr>
          <p:cNvPr id="48130"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For which license classes are new licenses currently available from the FCC?</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A. At any time ten days after notification by the FCC of such an inspection</a:t>
            </a:r>
          </a:p>
          <a:p>
            <a:r>
              <a:rPr lang="en-US" smtClean="0"/>
              <a:t>B. At any time upon request by an FCC representative</a:t>
            </a:r>
          </a:p>
          <a:p>
            <a:r>
              <a:rPr lang="en-US" smtClean="0"/>
              <a:t>C. Only after failing to comply with an FCC notice of violation</a:t>
            </a:r>
          </a:p>
          <a:p>
            <a:r>
              <a:rPr lang="en-US" smtClean="0"/>
              <a:t>D. Only when the presented with a valid warrant by an FCC official or government agent</a:t>
            </a:r>
          </a:p>
          <a:p>
            <a:pPr lvl="1"/>
            <a:r>
              <a:rPr lang="en-US" smtClean="0"/>
              <a:t>FCC Rule: [97.103(c)] T1F13 HRLM (7-9)</a:t>
            </a:r>
          </a:p>
        </p:txBody>
      </p:sp>
      <p:sp>
        <p:nvSpPr>
          <p:cNvPr id="2" name="Title 1"/>
          <p:cNvSpPr>
            <a:spLocks noGrp="1"/>
          </p:cNvSpPr>
          <p:nvPr>
            <p:ph type="title"/>
          </p:nvPr>
        </p:nvSpPr>
        <p:spPr/>
        <p:txBody>
          <a:bodyPr>
            <a:normAutofit fontScale="90000"/>
          </a:bodyPr>
          <a:lstStyle/>
          <a:p>
            <a:pPr>
              <a:defRPr/>
            </a:pPr>
            <a:r>
              <a:rPr lang="en-US" smtClean="0">
                <a:solidFill>
                  <a:srgbClr val="000000"/>
                </a:solidFill>
                <a:latin typeface="Arial"/>
                <a:ea typeface="ＭＳ Ｐゴシック" charset="0"/>
                <a:cs typeface="+mj-cs"/>
              </a:rPr>
              <a:t>When must the station licensee make the station and its records available for FCC inspection?</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A. At any time ten days after notification by the FCC of such an inspection</a:t>
            </a:r>
          </a:p>
          <a:p>
            <a:r>
              <a:rPr lang="en-US" b="1" smtClean="0"/>
              <a:t>B. At any time upon request by an FCC representative</a:t>
            </a:r>
          </a:p>
          <a:p>
            <a:r>
              <a:rPr lang="en-US" smtClean="0"/>
              <a:t>C. Only after failing to comply with an FCC notice of violation</a:t>
            </a:r>
          </a:p>
          <a:p>
            <a:r>
              <a:rPr lang="en-US" smtClean="0"/>
              <a:t>D. Only when the presented with a valid warrant by an FCC official or government agent</a:t>
            </a:r>
          </a:p>
          <a:p>
            <a:pPr lvl="1"/>
            <a:r>
              <a:rPr lang="en-US" smtClean="0"/>
              <a:t>FCC Rule: [97.103(c)] T1F13 HRLM (7-9)</a:t>
            </a:r>
          </a:p>
        </p:txBody>
      </p:sp>
      <p:sp>
        <p:nvSpPr>
          <p:cNvPr id="2" name="Title 1"/>
          <p:cNvSpPr>
            <a:spLocks noGrp="1"/>
          </p:cNvSpPr>
          <p:nvPr>
            <p:ph type="title"/>
          </p:nvPr>
        </p:nvSpPr>
        <p:spPr/>
        <p:txBody>
          <a:bodyPr>
            <a:normAutofit fontScale="90000"/>
          </a:bodyPr>
          <a:lstStyle/>
          <a:p>
            <a:pPr>
              <a:defRPr/>
            </a:pPr>
            <a:r>
              <a:rPr lang="en-US" smtClean="0">
                <a:solidFill>
                  <a:srgbClr val="000000"/>
                </a:solidFill>
                <a:latin typeface="Arial"/>
                <a:ea typeface="ＭＳ Ｐゴシック" charset="0"/>
                <a:cs typeface="+mj-cs"/>
              </a:rPr>
              <a:t>When must the station licensee make the station and its records available for FCC inspection?</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7"/>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400" dirty="0" smtClean="0"/>
              <a:t>Section 2 – Privileges</a:t>
            </a:r>
            <a:endParaRPr lang="en-US" sz="4400" dirty="0"/>
          </a:p>
        </p:txBody>
      </p:sp>
      <p:sp>
        <p:nvSpPr>
          <p:cNvPr id="12290" name="Rectangle 8"/>
          <p:cNvSpPr>
            <a:spLocks noChangeArrowheads="1"/>
          </p:cNvSpPr>
          <p:nvPr/>
        </p:nvSpPr>
        <p:spPr bwMode="auto">
          <a:xfrm>
            <a:off x="685800" y="1981200"/>
            <a:ext cx="7772400" cy="4114800"/>
          </a:xfrm>
          <a:prstGeom prst="rect">
            <a:avLst/>
          </a:prstGeom>
          <a:noFill/>
          <a:ln w="9525">
            <a:noFill/>
            <a:miter lim="800000"/>
            <a:headEnd/>
            <a:tailEnd/>
          </a:ln>
        </p:spPr>
        <p:txBody>
          <a:bodyPr/>
          <a:lstStyle/>
          <a:p>
            <a:pPr marL="342900" indent="-342900">
              <a:spcBef>
                <a:spcPct val="20000"/>
              </a:spcBef>
              <a:buFontTx/>
              <a:buChar char="•"/>
            </a:pPr>
            <a:endParaRPr lang="en-US" sz="2800" dirty="0"/>
          </a:p>
        </p:txBody>
      </p:sp>
      <p:sp>
        <p:nvSpPr>
          <p:cNvPr id="4" name="Footer Placeholder 3"/>
          <p:cNvSpPr>
            <a:spLocks noGrp="1"/>
          </p:cNvSpPr>
          <p:nvPr>
            <p:ph type="ftr" sz="quarter" idx="10"/>
          </p:nvPr>
        </p:nvSpPr>
        <p:spPr/>
        <p:txBody>
          <a:bodyPr/>
          <a:lstStyle/>
          <a:p>
            <a:r>
              <a:rPr lang="en-US" dirty="0" smtClean="0"/>
              <a:t>2014 Technician License Course</a:t>
            </a:r>
            <a:endParaRPr lang="en-US" dirty="0"/>
          </a:p>
        </p:txBody>
      </p:sp>
      <p:sp>
        <p:nvSpPr>
          <p:cNvPr id="5" name="Rectangle 5"/>
          <p:cNvSpPr>
            <a:spLocks noChangeArrowheads="1"/>
          </p:cNvSpPr>
          <p:nvPr/>
        </p:nvSpPr>
        <p:spPr bwMode="auto">
          <a:xfrm>
            <a:off x="457200" y="1600200"/>
            <a:ext cx="7772400" cy="4114800"/>
          </a:xfrm>
          <a:prstGeom prst="rect">
            <a:avLst/>
          </a:prstGeom>
          <a:noFill/>
          <a:ln w="9525">
            <a:noFill/>
            <a:miter lim="800000"/>
            <a:headEnd/>
            <a:tailEnd/>
          </a:ln>
        </p:spPr>
        <p:txBody>
          <a:bodyPr/>
          <a:lstStyle/>
          <a:p>
            <a:pPr marL="342900" indent="-342900">
              <a:spcBef>
                <a:spcPct val="20000"/>
              </a:spcBef>
              <a:buFontTx/>
              <a:buChar char="•"/>
            </a:pPr>
            <a:r>
              <a:rPr lang="en-US" sz="2800" dirty="0" smtClean="0"/>
              <a:t>What can you do with a Technician license?</a:t>
            </a:r>
          </a:p>
          <a:p>
            <a:pPr marL="342900" indent="-342900">
              <a:spcBef>
                <a:spcPct val="20000"/>
              </a:spcBef>
              <a:buFontTx/>
              <a:buChar char="•"/>
            </a:pPr>
            <a:r>
              <a:rPr lang="en-US" sz="2800" dirty="0" smtClean="0"/>
              <a:t>Power privileges</a:t>
            </a:r>
          </a:p>
          <a:p>
            <a:pPr marL="800100" lvl="1" indent="-342900">
              <a:spcBef>
                <a:spcPct val="20000"/>
              </a:spcBef>
              <a:buFontTx/>
              <a:buChar char="•"/>
            </a:pPr>
            <a:r>
              <a:rPr lang="en-US" dirty="0" smtClean="0"/>
              <a:t>Maximum of 1500 watts peak envelope power (PEP)</a:t>
            </a:r>
          </a:p>
          <a:p>
            <a:pPr marL="800100" lvl="1" indent="-342900">
              <a:spcBef>
                <a:spcPct val="20000"/>
              </a:spcBef>
              <a:buFontTx/>
              <a:buChar char="•"/>
            </a:pPr>
            <a:r>
              <a:rPr lang="en-US" dirty="0" smtClean="0"/>
              <a:t>Don’t use excessive power for the purpose</a:t>
            </a:r>
            <a:endParaRPr lang="en-US" dirty="0"/>
          </a:p>
          <a:p>
            <a:pPr marL="342900" indent="-342900">
              <a:spcBef>
                <a:spcPct val="20000"/>
              </a:spcBef>
              <a:buFontTx/>
              <a:buChar char="•"/>
            </a:pPr>
            <a:r>
              <a:rPr lang="en-US" sz="2800" dirty="0" smtClean="0"/>
              <a:t>Some </a:t>
            </a:r>
            <a:r>
              <a:rPr lang="en-US" sz="2800" dirty="0"/>
              <a:t>special cases where power is </a:t>
            </a:r>
            <a:r>
              <a:rPr lang="en-US" sz="2800" dirty="0" smtClean="0"/>
              <a:t>restricted</a:t>
            </a:r>
          </a:p>
          <a:p>
            <a:pPr marL="800100" lvl="1" indent="-342900">
              <a:spcBef>
                <a:spcPct val="20000"/>
              </a:spcBef>
              <a:buFontTx/>
              <a:buChar char="•"/>
            </a:pPr>
            <a:r>
              <a:rPr lang="en-US" dirty="0" smtClean="0"/>
              <a:t>200 watts on 80, 40, 15, 10 meters</a:t>
            </a:r>
          </a:p>
          <a:p>
            <a:pPr marL="800100" lvl="1" indent="-342900">
              <a:spcBef>
                <a:spcPct val="20000"/>
              </a:spcBef>
              <a:buFontTx/>
              <a:buChar char="•"/>
            </a:pPr>
            <a:r>
              <a:rPr lang="en-US" dirty="0" smtClean="0"/>
              <a:t>50 watts on 219–220 MHz</a:t>
            </a:r>
          </a:p>
          <a:p>
            <a:pPr marL="800100" lvl="1" indent="-342900">
              <a:spcBef>
                <a:spcPct val="20000"/>
              </a:spcBef>
              <a:buFontTx/>
              <a:buChar char="•"/>
            </a:pPr>
            <a:r>
              <a:rPr lang="en-US" dirty="0" smtClean="0"/>
              <a:t>See §97.313 for other restrictions</a:t>
            </a:r>
            <a:endParaRPr lang="en-US" dirty="0"/>
          </a:p>
        </p:txBody>
      </p:sp>
      <p:pic>
        <p:nvPicPr>
          <p:cNvPr id="3073" name="Picture 1"/>
          <p:cNvPicPr>
            <a:picLocks noChangeAspect="1" noChangeArrowheads="1"/>
          </p:cNvPicPr>
          <p:nvPr/>
        </p:nvPicPr>
        <p:blipFill>
          <a:blip r:embed="rId3" cstate="print"/>
          <a:srcRect/>
          <a:stretch>
            <a:fillRect/>
          </a:stretch>
        </p:blipFill>
        <p:spPr bwMode="auto">
          <a:xfrm>
            <a:off x="5638800" y="4114800"/>
            <a:ext cx="3341841" cy="1857375"/>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8"/>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000" dirty="0"/>
              <a:t>What Can You Do with a Technician Class License?</a:t>
            </a:r>
          </a:p>
        </p:txBody>
      </p:sp>
      <p:sp>
        <p:nvSpPr>
          <p:cNvPr id="10242" name="Rectangle 9"/>
          <p:cNvSpPr>
            <a:spLocks noChangeArrowheads="1"/>
          </p:cNvSpPr>
          <p:nvPr/>
        </p:nvSpPr>
        <p:spPr bwMode="auto">
          <a:xfrm>
            <a:off x="685800" y="1981200"/>
            <a:ext cx="3810000" cy="4114800"/>
          </a:xfrm>
          <a:prstGeom prst="rect">
            <a:avLst/>
          </a:prstGeom>
          <a:noFill/>
          <a:ln w="9525">
            <a:noFill/>
            <a:miter lim="800000"/>
            <a:headEnd/>
            <a:tailEnd/>
          </a:ln>
        </p:spPr>
        <p:txBody>
          <a:bodyPr/>
          <a:lstStyle/>
          <a:p>
            <a:pPr marL="342900" indent="-342900">
              <a:spcBef>
                <a:spcPct val="20000"/>
              </a:spcBef>
              <a:buFontTx/>
              <a:buChar char="•"/>
            </a:pPr>
            <a:r>
              <a:rPr lang="en-US" sz="2800" dirty="0"/>
              <a:t>Frequency Privileges:</a:t>
            </a:r>
          </a:p>
          <a:p>
            <a:pPr marL="742950" lvl="1" indent="-285750">
              <a:spcBef>
                <a:spcPct val="20000"/>
              </a:spcBef>
              <a:buFont typeface="Arial" pitchFamily="34" charset="0"/>
              <a:buChar char="•"/>
            </a:pPr>
            <a:r>
              <a:rPr lang="en-US" dirty="0"/>
              <a:t>Band versus frequency.</a:t>
            </a:r>
          </a:p>
          <a:p>
            <a:pPr marL="742950" lvl="1" indent="-285750">
              <a:spcBef>
                <a:spcPct val="20000"/>
              </a:spcBef>
              <a:buFontTx/>
              <a:buChar char="–"/>
            </a:pPr>
            <a:endParaRPr lang="en-US" dirty="0"/>
          </a:p>
        </p:txBody>
      </p:sp>
      <p:graphicFrame>
        <p:nvGraphicFramePr>
          <p:cNvPr id="10243" name="Object 10"/>
          <p:cNvGraphicFramePr>
            <a:graphicFrameLocks noChangeAspect="1"/>
          </p:cNvGraphicFramePr>
          <p:nvPr/>
        </p:nvGraphicFramePr>
        <p:xfrm>
          <a:off x="457200" y="3352800"/>
          <a:ext cx="3876675" cy="1263650"/>
        </p:xfrm>
        <a:graphic>
          <a:graphicData uri="http://schemas.openxmlformats.org/presentationml/2006/ole">
            <mc:AlternateContent xmlns:mc="http://schemas.openxmlformats.org/markup-compatibility/2006">
              <mc:Choice xmlns:v="urn:schemas-microsoft-com:vml" Requires="v">
                <p:oleObj spid="_x0000_s1042" name="Equation" r:id="rId4" imgW="1282585" imgH="418893" progId="Equation.DSMT4">
                  <p:embed/>
                </p:oleObj>
              </mc:Choice>
              <mc:Fallback>
                <p:oleObj name="Equation" r:id="rId4" imgW="1282585" imgH="418893" progId="Equation.DSMT4">
                  <p:embed/>
                  <p:pic>
                    <p:nvPicPr>
                      <p:cNvPr id="0" name="Picture 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3352800"/>
                        <a:ext cx="3876675" cy="1263650"/>
                      </a:xfrm>
                      <a:prstGeom prst="rect">
                        <a:avLst/>
                      </a:prstGeom>
                      <a:solidFill>
                        <a:srgbClr val="FFFF00"/>
                      </a:solidFill>
                    </p:spPr>
                  </p:pic>
                </p:oleObj>
              </mc:Fallback>
            </mc:AlternateContent>
          </a:graphicData>
        </a:graphic>
      </p:graphicFrame>
      <p:pic>
        <p:nvPicPr>
          <p:cNvPr id="1040" name="Picture 16"/>
          <p:cNvPicPr>
            <a:picLocks noChangeAspect="1" noChangeArrowheads="1"/>
          </p:cNvPicPr>
          <p:nvPr/>
        </p:nvPicPr>
        <p:blipFill>
          <a:blip r:embed="rId6" cstate="print"/>
          <a:srcRect/>
          <a:stretch>
            <a:fillRect/>
          </a:stretch>
        </p:blipFill>
        <p:spPr bwMode="auto">
          <a:xfrm>
            <a:off x="4495800" y="1905000"/>
            <a:ext cx="4324350" cy="3629025"/>
          </a:xfrm>
          <a:prstGeom prst="rect">
            <a:avLst/>
          </a:prstGeom>
          <a:noFill/>
          <a:ln w="9525">
            <a:noFill/>
            <a:miter lim="800000"/>
            <a:headEnd/>
            <a:tailEnd/>
          </a:ln>
        </p:spPr>
      </p:pic>
      <p:sp>
        <p:nvSpPr>
          <p:cNvPr id="2" name="Footer Placeholder 1"/>
          <p:cNvSpPr>
            <a:spLocks noGrp="1"/>
          </p:cNvSpPr>
          <p:nvPr>
            <p:ph type="ftr" sz="quarter" idx="10"/>
          </p:nvPr>
        </p:nvSpPr>
        <p:spPr/>
        <p:txBody>
          <a:bodyPr/>
          <a:lstStyle/>
          <a:p>
            <a:r>
              <a:rPr lang="en-US" smtClean="0"/>
              <a:t>2014 Technician License Course</a:t>
            </a:r>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000" dirty="0"/>
              <a:t>What Can You Do with a Technician Class License?</a:t>
            </a:r>
          </a:p>
        </p:txBody>
      </p:sp>
      <p:sp>
        <p:nvSpPr>
          <p:cNvPr id="12290" name="Rectangle 5"/>
          <p:cNvSpPr>
            <a:spLocks noChangeArrowheads="1"/>
          </p:cNvSpPr>
          <p:nvPr/>
        </p:nvSpPr>
        <p:spPr bwMode="auto">
          <a:xfrm>
            <a:off x="685800" y="1981200"/>
            <a:ext cx="3810000" cy="4114800"/>
          </a:xfrm>
          <a:prstGeom prst="rect">
            <a:avLst/>
          </a:prstGeom>
          <a:noFill/>
          <a:ln w="9525">
            <a:noFill/>
            <a:miter lim="800000"/>
            <a:headEnd/>
            <a:tailEnd/>
          </a:ln>
        </p:spPr>
        <p:txBody>
          <a:bodyPr/>
          <a:lstStyle/>
          <a:p>
            <a:pPr marL="342900" indent="-342900">
              <a:spcBef>
                <a:spcPct val="20000"/>
              </a:spcBef>
              <a:buFontTx/>
              <a:buChar char="•"/>
            </a:pPr>
            <a:r>
              <a:rPr lang="en-US" sz="2800" dirty="0"/>
              <a:t>Emission Privileges:</a:t>
            </a:r>
          </a:p>
        </p:txBody>
      </p:sp>
      <p:pic>
        <p:nvPicPr>
          <p:cNvPr id="77826" name="Picture 2"/>
          <p:cNvPicPr>
            <a:picLocks noChangeAspect="1" noChangeArrowheads="1"/>
          </p:cNvPicPr>
          <p:nvPr/>
        </p:nvPicPr>
        <p:blipFill>
          <a:blip r:embed="rId3" cstate="print"/>
          <a:srcRect/>
          <a:stretch>
            <a:fillRect/>
          </a:stretch>
        </p:blipFill>
        <p:spPr bwMode="auto">
          <a:xfrm>
            <a:off x="866775" y="2476297"/>
            <a:ext cx="7515226" cy="3334156"/>
          </a:xfrm>
          <a:prstGeom prst="rect">
            <a:avLst/>
          </a:prstGeom>
          <a:noFill/>
          <a:ln w="9525">
            <a:noFill/>
            <a:miter lim="800000"/>
            <a:headEnd/>
            <a:tailEnd/>
          </a:ln>
        </p:spPr>
      </p:pic>
      <p:sp>
        <p:nvSpPr>
          <p:cNvPr id="2" name="Footer Placeholder 1"/>
          <p:cNvSpPr>
            <a:spLocks noGrp="1"/>
          </p:cNvSpPr>
          <p:nvPr>
            <p:ph type="ftr" sz="quarter" idx="10"/>
          </p:nvPr>
        </p:nvSpPr>
        <p:spPr/>
        <p:txBody>
          <a:bodyPr/>
          <a:lstStyle/>
          <a:p>
            <a:r>
              <a:rPr lang="en-US" smtClean="0"/>
              <a:t>2014 Technician License Course</a:t>
            </a:r>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400" dirty="0"/>
              <a:t>Some Definitions</a:t>
            </a:r>
          </a:p>
        </p:txBody>
      </p:sp>
      <p:sp>
        <p:nvSpPr>
          <p:cNvPr id="10242" name="Rectangle 5"/>
          <p:cNvSpPr>
            <a:spLocks noChangeArrowheads="1"/>
          </p:cNvSpPr>
          <p:nvPr/>
        </p:nvSpPr>
        <p:spPr bwMode="auto">
          <a:xfrm>
            <a:off x="685800" y="1828800"/>
            <a:ext cx="7772400" cy="4267200"/>
          </a:xfrm>
          <a:prstGeom prst="rect">
            <a:avLst/>
          </a:prstGeom>
          <a:noFill/>
          <a:ln w="9525">
            <a:noFill/>
            <a:miter lim="800000"/>
            <a:headEnd/>
            <a:tailEnd/>
          </a:ln>
        </p:spPr>
        <p:txBody>
          <a:bodyPr/>
          <a:lstStyle/>
          <a:p>
            <a:pPr marL="342900" indent="-342900">
              <a:lnSpc>
                <a:spcPct val="90000"/>
              </a:lnSpc>
              <a:spcBef>
                <a:spcPct val="20000"/>
              </a:spcBef>
              <a:buFontTx/>
              <a:buChar char="•"/>
            </a:pPr>
            <a:r>
              <a:rPr lang="en-US" sz="3200" dirty="0"/>
              <a:t>Amateur Service – no pecuniary interest (private and personal, non commercial).</a:t>
            </a:r>
          </a:p>
          <a:p>
            <a:pPr marL="342900" indent="-342900">
              <a:lnSpc>
                <a:spcPct val="90000"/>
              </a:lnSpc>
              <a:spcBef>
                <a:spcPct val="20000"/>
              </a:spcBef>
              <a:buFontTx/>
              <a:buChar char="•"/>
            </a:pPr>
            <a:r>
              <a:rPr lang="en-US" sz="3200" dirty="0"/>
              <a:t>Amateur Operator – the person holding authorization (license) to operate an Amateur Radio station.</a:t>
            </a:r>
          </a:p>
          <a:p>
            <a:pPr marL="342900" indent="-342900">
              <a:lnSpc>
                <a:spcPct val="90000"/>
              </a:lnSpc>
              <a:spcBef>
                <a:spcPct val="20000"/>
              </a:spcBef>
              <a:buFontTx/>
              <a:buChar char="•"/>
            </a:pPr>
            <a:r>
              <a:rPr lang="en-US" sz="3200" dirty="0"/>
              <a:t>Amateur Station – equipment capable of transmitting on frequencies authorized for Amateur Service.</a:t>
            </a:r>
          </a:p>
        </p:txBody>
      </p:sp>
      <p:sp>
        <p:nvSpPr>
          <p:cNvPr id="4" name="Footer Placeholder 3"/>
          <p:cNvSpPr>
            <a:spLocks noGrp="1"/>
          </p:cNvSpPr>
          <p:nvPr>
            <p:ph type="ftr" sz="quarter" idx="10"/>
          </p:nvPr>
        </p:nvSpPr>
        <p:spPr/>
        <p:txBody>
          <a:bodyPr/>
          <a:lstStyle/>
          <a:p>
            <a:r>
              <a:rPr lang="en-US" smtClean="0"/>
              <a:t>2014 Technician License Course</a:t>
            </a:r>
            <a:endParaRPr 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400" dirty="0"/>
              <a:t>Primary and Secondary Allocations</a:t>
            </a:r>
          </a:p>
        </p:txBody>
      </p:sp>
      <p:sp>
        <p:nvSpPr>
          <p:cNvPr id="14338" name="Rectangle 5"/>
          <p:cNvSpPr>
            <a:spLocks noChangeArrowheads="1"/>
          </p:cNvSpPr>
          <p:nvPr/>
        </p:nvSpPr>
        <p:spPr bwMode="auto">
          <a:xfrm>
            <a:off x="685800" y="1981200"/>
            <a:ext cx="7772400" cy="4114800"/>
          </a:xfrm>
          <a:prstGeom prst="rect">
            <a:avLst/>
          </a:prstGeom>
          <a:noFill/>
          <a:ln w="9525">
            <a:noFill/>
            <a:miter lim="800000"/>
            <a:headEnd/>
            <a:tailEnd/>
          </a:ln>
        </p:spPr>
        <p:txBody>
          <a:bodyPr/>
          <a:lstStyle/>
          <a:p>
            <a:pPr marL="342900" indent="-342900">
              <a:spcBef>
                <a:spcPct val="20000"/>
              </a:spcBef>
              <a:buFontTx/>
              <a:buChar char="•"/>
            </a:pPr>
            <a:r>
              <a:rPr lang="en-US" sz="3200" dirty="0"/>
              <a:t>Some authorized amateur frequencies are shared.</a:t>
            </a:r>
          </a:p>
          <a:p>
            <a:pPr marL="742950" lvl="1" indent="-285750">
              <a:spcBef>
                <a:spcPct val="20000"/>
              </a:spcBef>
              <a:buFont typeface="Arial" pitchFamily="34" charset="0"/>
              <a:buChar char="•"/>
            </a:pPr>
            <a:r>
              <a:rPr lang="en-US" sz="2800" dirty="0"/>
              <a:t>Primary Users</a:t>
            </a:r>
          </a:p>
          <a:p>
            <a:pPr marL="742950" lvl="1" indent="-285750">
              <a:spcBef>
                <a:spcPct val="20000"/>
              </a:spcBef>
              <a:buFont typeface="Arial" pitchFamily="34" charset="0"/>
              <a:buChar char="•"/>
            </a:pPr>
            <a:r>
              <a:rPr lang="en-US" sz="2800" dirty="0"/>
              <a:t>Secondary </a:t>
            </a:r>
            <a:r>
              <a:rPr lang="en-US" sz="2800" dirty="0" smtClean="0"/>
              <a:t>Users – must avoid interfering with users of the primary service</a:t>
            </a:r>
            <a:endParaRPr lang="en-US" sz="2800" dirty="0"/>
          </a:p>
        </p:txBody>
      </p:sp>
      <p:sp>
        <p:nvSpPr>
          <p:cNvPr id="2" name="Footer Placeholder 1"/>
          <p:cNvSpPr>
            <a:spLocks noGrp="1"/>
          </p:cNvSpPr>
          <p:nvPr>
            <p:ph type="ftr" sz="quarter" idx="10"/>
          </p:nvPr>
        </p:nvSpPr>
        <p:spPr/>
        <p:txBody>
          <a:bodyPr/>
          <a:lstStyle/>
          <a:p>
            <a:r>
              <a:rPr lang="en-US" smtClean="0"/>
              <a:t>2014 Technician License Course</a:t>
            </a:r>
            <a:endParaRPr 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smtClean="0"/>
              <a:t>2014 Technician License Course</a:t>
            </a:r>
            <a:endParaRPr lang="en-US" dirty="0"/>
          </a:p>
        </p:txBody>
      </p:sp>
      <p:pic>
        <p:nvPicPr>
          <p:cNvPr id="3074" name="Picture 2"/>
          <p:cNvPicPr>
            <a:picLocks noChangeAspect="1" noChangeArrowheads="1"/>
          </p:cNvPicPr>
          <p:nvPr/>
        </p:nvPicPr>
        <p:blipFill>
          <a:blip r:embed="rId3" cstate="print"/>
          <a:srcRect/>
          <a:stretch>
            <a:fillRect/>
          </a:stretch>
        </p:blipFill>
        <p:spPr bwMode="auto">
          <a:xfrm>
            <a:off x="2895600" y="2895600"/>
            <a:ext cx="5498554" cy="3048000"/>
          </a:xfrm>
          <a:prstGeom prst="rect">
            <a:avLst/>
          </a:prstGeom>
          <a:noFill/>
          <a:ln w="9525">
            <a:noFill/>
            <a:miter lim="800000"/>
            <a:headEnd/>
            <a:tailEnd/>
          </a:ln>
        </p:spPr>
      </p:pic>
      <p:sp>
        <p:nvSpPr>
          <p:cNvPr id="4"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400" dirty="0" smtClean="0"/>
              <a:t>Band Plans</a:t>
            </a:r>
            <a:endParaRPr lang="en-US" sz="4400" dirty="0"/>
          </a:p>
        </p:txBody>
      </p:sp>
      <p:sp>
        <p:nvSpPr>
          <p:cNvPr id="6" name="Rectangle 5"/>
          <p:cNvSpPr>
            <a:spLocks noChangeArrowheads="1"/>
          </p:cNvSpPr>
          <p:nvPr/>
        </p:nvSpPr>
        <p:spPr bwMode="auto">
          <a:xfrm>
            <a:off x="685800" y="1676400"/>
            <a:ext cx="7772400" cy="4114800"/>
          </a:xfrm>
          <a:prstGeom prst="rect">
            <a:avLst/>
          </a:prstGeom>
          <a:noFill/>
          <a:ln w="9525">
            <a:noFill/>
            <a:miter lim="800000"/>
            <a:headEnd/>
            <a:tailEnd/>
          </a:ln>
        </p:spPr>
        <p:txBody>
          <a:bodyPr/>
          <a:lstStyle/>
          <a:p>
            <a:pPr marL="342900" indent="-342900">
              <a:spcBef>
                <a:spcPct val="20000"/>
              </a:spcBef>
              <a:buFontTx/>
              <a:buChar char="•"/>
            </a:pPr>
            <a:r>
              <a:rPr lang="en-US" sz="3200" dirty="0" smtClean="0"/>
              <a:t>Voluntary arrangements that apply under normal band loading conditions</a:t>
            </a:r>
            <a:endParaRPr lang="en-US" sz="3200"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smtClean="0"/>
              <a:t>2014 Technician License Course</a:t>
            </a:r>
            <a:endParaRPr lang="en-US"/>
          </a:p>
        </p:txBody>
      </p:sp>
      <p:sp>
        <p:nvSpPr>
          <p:cNvPr id="4"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400" dirty="0" smtClean="0"/>
              <a:t>Frequency Coordinators</a:t>
            </a:r>
            <a:endParaRPr lang="en-US" sz="4400" dirty="0"/>
          </a:p>
        </p:txBody>
      </p:sp>
      <p:sp>
        <p:nvSpPr>
          <p:cNvPr id="5" name="Rectangle 5"/>
          <p:cNvSpPr>
            <a:spLocks noChangeArrowheads="1"/>
          </p:cNvSpPr>
          <p:nvPr/>
        </p:nvSpPr>
        <p:spPr bwMode="auto">
          <a:xfrm>
            <a:off x="685800" y="1981200"/>
            <a:ext cx="7772400" cy="4114800"/>
          </a:xfrm>
          <a:prstGeom prst="rect">
            <a:avLst/>
          </a:prstGeom>
          <a:noFill/>
          <a:ln w="9525">
            <a:noFill/>
            <a:miter lim="800000"/>
            <a:headEnd/>
            <a:tailEnd/>
          </a:ln>
        </p:spPr>
        <p:txBody>
          <a:bodyPr/>
          <a:lstStyle/>
          <a:p>
            <a:pPr marL="342900" indent="-342900">
              <a:spcBef>
                <a:spcPct val="20000"/>
              </a:spcBef>
              <a:buFontTx/>
              <a:buChar char="•"/>
            </a:pPr>
            <a:r>
              <a:rPr lang="en-US" sz="3200" dirty="0" smtClean="0"/>
              <a:t>Groups that help allocate repeater channels to minimize interference</a:t>
            </a:r>
          </a:p>
          <a:p>
            <a:pPr marL="342900" indent="-342900">
              <a:spcBef>
                <a:spcPct val="20000"/>
              </a:spcBef>
              <a:buFontTx/>
              <a:buChar char="•"/>
            </a:pPr>
            <a:r>
              <a:rPr lang="en-US" sz="3200" dirty="0" smtClean="0"/>
              <a:t>Elected by local or regional amateurs</a:t>
            </a:r>
          </a:p>
          <a:p>
            <a:pPr marL="342900" indent="-342900">
              <a:spcBef>
                <a:spcPct val="20000"/>
              </a:spcBef>
              <a:buFontTx/>
              <a:buChar char="•"/>
            </a:pPr>
            <a:r>
              <a:rPr lang="en-US" sz="3200" dirty="0" smtClean="0"/>
              <a:t>Repeaters approved by the coordinators are </a:t>
            </a:r>
            <a:r>
              <a:rPr lang="en-US" sz="3200" i="1" dirty="0" smtClean="0"/>
              <a:t>coordinated</a:t>
            </a:r>
          </a:p>
          <a:p>
            <a:pPr marL="342900" indent="-342900">
              <a:spcBef>
                <a:spcPct val="20000"/>
              </a:spcBef>
              <a:buFontTx/>
              <a:buChar char="•"/>
            </a:pPr>
            <a:r>
              <a:rPr lang="en-US" sz="3200" dirty="0" smtClean="0"/>
              <a:t>FCC considers frequency coordination “good amateur practice.”</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4"/>
          <p:cNvSpPr>
            <a:spLocks noChangeArrowheads="1"/>
          </p:cNvSpPr>
          <p:nvPr/>
        </p:nvSpPr>
        <p:spPr bwMode="auto">
          <a:xfrm>
            <a:off x="685800" y="2667000"/>
            <a:ext cx="7772400" cy="1143000"/>
          </a:xfrm>
          <a:prstGeom prst="rect">
            <a:avLst/>
          </a:prstGeom>
          <a:noFill/>
          <a:ln w="9525">
            <a:noFill/>
            <a:miter lim="800000"/>
            <a:headEnd/>
            <a:tailEnd/>
          </a:ln>
        </p:spPr>
        <p:txBody>
          <a:bodyPr anchor="ctr"/>
          <a:lstStyle/>
          <a:p>
            <a:pPr algn="ctr"/>
            <a:r>
              <a:rPr lang="en-US" sz="4000" dirty="0" smtClean="0"/>
              <a:t>Practice Questions</a:t>
            </a:r>
            <a:endParaRPr lang="en-US" sz="4000" dirty="0"/>
          </a:p>
        </p:txBody>
      </p:sp>
      <p:sp>
        <p:nvSpPr>
          <p:cNvPr id="2" name="Footer Placeholder 1"/>
          <p:cNvSpPr>
            <a:spLocks noGrp="1"/>
          </p:cNvSpPr>
          <p:nvPr>
            <p:ph type="ftr" sz="quarter" idx="10"/>
          </p:nvPr>
        </p:nvSpPr>
        <p:spPr/>
        <p:txBody>
          <a:bodyPr/>
          <a:lstStyle/>
          <a:p>
            <a:r>
              <a:rPr lang="en-US" dirty="0" smtClean="0"/>
              <a:t>2014 Technician License Course</a:t>
            </a:r>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A. Frequency Spectrum Manager</a:t>
            </a:r>
          </a:p>
          <a:p>
            <a:r>
              <a:rPr lang="en-US" smtClean="0"/>
              <a:t>B. Frequency Coordinator</a:t>
            </a:r>
          </a:p>
          <a:p>
            <a:r>
              <a:rPr lang="en-US" smtClean="0"/>
              <a:t>C. FCC Regional Field Office </a:t>
            </a:r>
          </a:p>
          <a:p>
            <a:r>
              <a:rPr lang="en-US" smtClean="0"/>
              <a:t>D. International Telecommunication Union</a:t>
            </a:r>
          </a:p>
          <a:p>
            <a:pPr lvl="1"/>
            <a:r>
              <a:rPr lang="en-US" smtClean="0"/>
              <a:t>FCC Rule: [97.3(a)(22)] T1A08 HRLM (7-16)</a:t>
            </a:r>
          </a:p>
        </p:txBody>
      </p:sp>
      <p:sp>
        <p:nvSpPr>
          <p:cNvPr id="2" name="Title 1"/>
          <p:cNvSpPr>
            <a:spLocks noGrp="1"/>
          </p:cNvSpPr>
          <p:nvPr>
            <p:ph type="title"/>
          </p:nvPr>
        </p:nvSpPr>
        <p:spPr/>
        <p:txBody>
          <a:bodyPr>
            <a:normAutofit fontScale="90000"/>
          </a:bodyPr>
          <a:lstStyle/>
          <a:p>
            <a:pPr>
              <a:defRPr/>
            </a:pPr>
            <a:r>
              <a:rPr lang="en-US" smtClean="0">
                <a:solidFill>
                  <a:srgbClr val="000000"/>
                </a:solidFill>
                <a:latin typeface="Arial"/>
                <a:ea typeface="ＭＳ Ｐゴシック" charset="0"/>
                <a:cs typeface="+mj-cs"/>
              </a:rPr>
              <a:t>Which of the following entities recommends transmit/receive channels and other parameters for auxiliary and repeater stations?</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A. Frequency Spectrum Manager</a:t>
            </a:r>
          </a:p>
          <a:p>
            <a:r>
              <a:rPr lang="en-US" b="1" smtClean="0"/>
              <a:t>B. Frequency Coordinator</a:t>
            </a:r>
          </a:p>
          <a:p>
            <a:r>
              <a:rPr lang="en-US" smtClean="0"/>
              <a:t>C. FCC Regional Field Office </a:t>
            </a:r>
          </a:p>
          <a:p>
            <a:r>
              <a:rPr lang="en-US" smtClean="0"/>
              <a:t>D. International Telecommunication Union</a:t>
            </a:r>
          </a:p>
          <a:p>
            <a:pPr lvl="1"/>
            <a:r>
              <a:rPr lang="en-US" smtClean="0"/>
              <a:t>FCC Rule: [97.3(a)(22)] T1A08 HRLM (7-16)</a:t>
            </a:r>
          </a:p>
        </p:txBody>
      </p:sp>
      <p:sp>
        <p:nvSpPr>
          <p:cNvPr id="2" name="Title 1"/>
          <p:cNvSpPr>
            <a:spLocks noGrp="1"/>
          </p:cNvSpPr>
          <p:nvPr>
            <p:ph type="title"/>
          </p:nvPr>
        </p:nvSpPr>
        <p:spPr/>
        <p:txBody>
          <a:bodyPr>
            <a:normAutofit fontScale="90000"/>
          </a:bodyPr>
          <a:lstStyle/>
          <a:p>
            <a:pPr>
              <a:defRPr/>
            </a:pPr>
            <a:r>
              <a:rPr lang="en-US" smtClean="0">
                <a:solidFill>
                  <a:srgbClr val="000000"/>
                </a:solidFill>
                <a:latin typeface="Arial"/>
                <a:ea typeface="ＭＳ Ｐゴシック" charset="0"/>
                <a:cs typeface="+mj-cs"/>
              </a:rPr>
              <a:t>Which of the following entities recommends transmit/receive channels and other parameters for auxiliary and repeater stations?</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ext Placeholder 2"/>
          <p:cNvSpPr>
            <a:spLocks noGrp="1"/>
          </p:cNvSpPr>
          <p:nvPr>
            <p:ph type="body" idx="1"/>
          </p:nvPr>
        </p:nvSpPr>
        <p:spPr bwMode="auto">
          <a:xfrm>
            <a:off x="457200" y="1447800"/>
            <a:ext cx="8229600" cy="4678363"/>
          </a:xfrm>
          <a:noFill/>
          <a:ln>
            <a:miter lim="800000"/>
            <a:headEnd/>
            <a:tailEnd/>
          </a:ln>
        </p:spPr>
        <p:txBody>
          <a:bodyPr vert="horz" wrap="square" lIns="91440" tIns="45720" rIns="91440" bIns="45720" numCol="1" anchor="t" anchorCtr="0" compatLnSpc="1">
            <a:prstTxWarp prst="textNoShape">
              <a:avLst/>
            </a:prstTxWarp>
          </a:bodyPr>
          <a:lstStyle/>
          <a:p>
            <a:r>
              <a:rPr lang="en-US" smtClean="0"/>
              <a:t>A. The FCC Office of Spectrum Management and Coordination Policy </a:t>
            </a:r>
          </a:p>
          <a:p>
            <a:r>
              <a:rPr lang="en-US" smtClean="0"/>
              <a:t>B. The local chapter of the Office of National Council of Independent Frequency Coordinators</a:t>
            </a:r>
          </a:p>
          <a:p>
            <a:r>
              <a:rPr lang="en-US" smtClean="0"/>
              <a:t>C. Amateur operators in a local or regional area whose stations are eligible to be auxiliary or repeater stations</a:t>
            </a:r>
          </a:p>
          <a:p>
            <a:r>
              <a:rPr lang="en-US" smtClean="0"/>
              <a:t>D. FCC Regional Field Office</a:t>
            </a:r>
          </a:p>
          <a:p>
            <a:pPr lvl="1"/>
            <a:r>
              <a:rPr lang="en-US" smtClean="0"/>
              <a:t>FCC Rule: [97.3(a)(22)] T1A09 HRLM (7-17)</a:t>
            </a:r>
          </a:p>
        </p:txBody>
      </p:sp>
      <p:sp>
        <p:nvSpPr>
          <p:cNvPr id="18434"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Who selects a Frequency Coordinator?</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ext Placeholder 2"/>
          <p:cNvSpPr>
            <a:spLocks noGrp="1"/>
          </p:cNvSpPr>
          <p:nvPr>
            <p:ph type="body" idx="1"/>
          </p:nvPr>
        </p:nvSpPr>
        <p:spPr bwMode="auto">
          <a:xfrm>
            <a:off x="457200" y="1447800"/>
            <a:ext cx="8229600" cy="4678363"/>
          </a:xfrm>
          <a:noFill/>
          <a:ln>
            <a:miter lim="800000"/>
            <a:headEnd/>
            <a:tailEnd/>
          </a:ln>
        </p:spPr>
        <p:txBody>
          <a:bodyPr vert="horz" wrap="square" lIns="91440" tIns="45720" rIns="91440" bIns="45720" numCol="1" anchor="t" anchorCtr="0" compatLnSpc="1">
            <a:prstTxWarp prst="textNoShape">
              <a:avLst/>
            </a:prstTxWarp>
          </a:bodyPr>
          <a:lstStyle/>
          <a:p>
            <a:r>
              <a:rPr lang="en-US" smtClean="0"/>
              <a:t>A. The FCC Office of Spectrum Management and Coordination Policy </a:t>
            </a:r>
          </a:p>
          <a:p>
            <a:r>
              <a:rPr lang="en-US" smtClean="0"/>
              <a:t>B. The local chapter of the Office of National Council of Independent Frequency Coordinators</a:t>
            </a:r>
          </a:p>
          <a:p>
            <a:r>
              <a:rPr lang="en-US" b="1" smtClean="0"/>
              <a:t>C. Amateur operators in a local or regional area whose stations are eligible to be auxiliary or repeater stations</a:t>
            </a:r>
          </a:p>
          <a:p>
            <a:r>
              <a:rPr lang="en-US" smtClean="0"/>
              <a:t>D. FCC Regional Field Office</a:t>
            </a:r>
          </a:p>
          <a:p>
            <a:pPr lvl="1"/>
            <a:r>
              <a:rPr lang="en-US" smtClean="0"/>
              <a:t>FCC Rule: [97.3(a)(22)] T1A09 HRLM (7-17)</a:t>
            </a:r>
          </a:p>
        </p:txBody>
      </p:sp>
      <p:sp>
        <p:nvSpPr>
          <p:cNvPr id="19458"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Who selects a Frequency Coordinator?</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 Placeholder 2"/>
          <p:cNvSpPr>
            <a:spLocks noGrp="1"/>
          </p:cNvSpPr>
          <p:nvPr>
            <p:ph type="body" idx="1"/>
          </p:nvPr>
        </p:nvSpPr>
        <p:spPr bwMode="auto">
          <a:xfrm>
            <a:off x="457200" y="2133600"/>
            <a:ext cx="8229600" cy="3992563"/>
          </a:xfrm>
          <a:noFill/>
          <a:ln>
            <a:miter lim="800000"/>
            <a:headEnd/>
            <a:tailEnd/>
          </a:ln>
        </p:spPr>
        <p:txBody>
          <a:bodyPr vert="horz" wrap="square" lIns="91440" tIns="45720" rIns="91440" bIns="45720" numCol="1" anchor="t" anchorCtr="0" compatLnSpc="1">
            <a:prstTxWarp prst="textNoShape">
              <a:avLst/>
            </a:prstTxWarp>
          </a:bodyPr>
          <a:lstStyle/>
          <a:p>
            <a:r>
              <a:rPr lang="en-US" smtClean="0"/>
              <a:t>A. Stop operating or take steps to eliminate the harmful interference</a:t>
            </a:r>
          </a:p>
          <a:p>
            <a:r>
              <a:rPr lang="en-US" smtClean="0"/>
              <a:t>B. Nothing, because this band is allocated exclusively to the amateur service</a:t>
            </a:r>
          </a:p>
          <a:p>
            <a:r>
              <a:rPr lang="en-US" smtClean="0"/>
              <a:t>C. Establish contact with the radiolocation station and ask them to change frequency</a:t>
            </a:r>
          </a:p>
          <a:p>
            <a:r>
              <a:rPr lang="en-US" smtClean="0"/>
              <a:t>D. Change to CW mode, because this would not likely cause interference</a:t>
            </a:r>
          </a:p>
          <a:p>
            <a:pPr lvl="1"/>
            <a:r>
              <a:rPr lang="en-US" smtClean="0"/>
              <a:t>FCC Rule: [97.303(d)] T1A14 HRLM (7-16)</a:t>
            </a:r>
          </a:p>
        </p:txBody>
      </p:sp>
      <p:sp>
        <p:nvSpPr>
          <p:cNvPr id="2" name="Title 1"/>
          <p:cNvSpPr>
            <a:spLocks noGrp="1"/>
          </p:cNvSpPr>
          <p:nvPr>
            <p:ph type="title"/>
          </p:nvPr>
        </p:nvSpPr>
        <p:spPr/>
        <p:txBody>
          <a:bodyPr>
            <a:normAutofit fontScale="90000"/>
          </a:bodyPr>
          <a:lstStyle/>
          <a:p>
            <a:pPr>
              <a:defRPr/>
            </a:pPr>
            <a:r>
              <a:rPr lang="en-US" smtClean="0">
                <a:solidFill>
                  <a:srgbClr val="000000"/>
                </a:solidFill>
                <a:latin typeface="Arial"/>
                <a:ea typeface="ＭＳ Ｐゴシック" charset="0"/>
                <a:cs typeface="+mj-cs"/>
              </a:rPr>
              <a:t>What must you do if you are operating on the 23 cm band and learn that you are interfering with a radiolocation station outside the United States?</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ext Placeholder 2"/>
          <p:cNvSpPr>
            <a:spLocks noGrp="1"/>
          </p:cNvSpPr>
          <p:nvPr>
            <p:ph type="body" idx="1"/>
          </p:nvPr>
        </p:nvSpPr>
        <p:spPr bwMode="auto">
          <a:xfrm>
            <a:off x="457200" y="2133600"/>
            <a:ext cx="8229600" cy="3992563"/>
          </a:xfrm>
          <a:noFill/>
          <a:ln>
            <a:miter lim="800000"/>
            <a:headEnd/>
            <a:tailEnd/>
          </a:ln>
        </p:spPr>
        <p:txBody>
          <a:bodyPr vert="horz" wrap="square" lIns="91440" tIns="45720" rIns="91440" bIns="45720" numCol="1" anchor="t" anchorCtr="0" compatLnSpc="1">
            <a:prstTxWarp prst="textNoShape">
              <a:avLst/>
            </a:prstTxWarp>
          </a:bodyPr>
          <a:lstStyle/>
          <a:p>
            <a:r>
              <a:rPr lang="en-US" b="1" smtClean="0"/>
              <a:t>A. Stop operating or take steps to eliminate the harmful interference</a:t>
            </a:r>
          </a:p>
          <a:p>
            <a:r>
              <a:rPr lang="en-US" smtClean="0"/>
              <a:t>B. Nothing, because this band is allocated exclusively to the amateur service</a:t>
            </a:r>
          </a:p>
          <a:p>
            <a:r>
              <a:rPr lang="en-US" smtClean="0"/>
              <a:t>C. Establish contact with the radiolocation station and ask them to change frequency</a:t>
            </a:r>
          </a:p>
          <a:p>
            <a:r>
              <a:rPr lang="en-US" smtClean="0"/>
              <a:t>D. Change to CW mode, because this would not likely cause interference</a:t>
            </a:r>
          </a:p>
          <a:p>
            <a:pPr lvl="1"/>
            <a:r>
              <a:rPr lang="en-US" smtClean="0"/>
              <a:t>FCC Rule: [97.303(d)] T1A14 HRLM (7-16)</a:t>
            </a:r>
          </a:p>
        </p:txBody>
      </p:sp>
      <p:sp>
        <p:nvSpPr>
          <p:cNvPr id="2" name="Title 1"/>
          <p:cNvSpPr>
            <a:spLocks noGrp="1"/>
          </p:cNvSpPr>
          <p:nvPr>
            <p:ph type="title"/>
          </p:nvPr>
        </p:nvSpPr>
        <p:spPr/>
        <p:txBody>
          <a:bodyPr>
            <a:normAutofit fontScale="90000"/>
          </a:bodyPr>
          <a:lstStyle/>
          <a:p>
            <a:pPr>
              <a:defRPr/>
            </a:pPr>
            <a:r>
              <a:rPr lang="en-US" smtClean="0">
                <a:solidFill>
                  <a:srgbClr val="000000"/>
                </a:solidFill>
                <a:latin typeface="Arial"/>
                <a:ea typeface="ＭＳ Ｐゴシック" charset="0"/>
                <a:cs typeface="+mj-cs"/>
              </a:rPr>
              <a:t>What must you do if you are operating on the 23 cm band and learn that you are interfering with a radiolocation station outside the United States?</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400" dirty="0"/>
              <a:t>The Amateur License</a:t>
            </a:r>
          </a:p>
        </p:txBody>
      </p:sp>
      <p:sp>
        <p:nvSpPr>
          <p:cNvPr id="14338" name="Rectangle 5"/>
          <p:cNvSpPr>
            <a:spLocks noChangeArrowheads="1"/>
          </p:cNvSpPr>
          <p:nvPr/>
        </p:nvSpPr>
        <p:spPr bwMode="auto">
          <a:xfrm>
            <a:off x="685800" y="1828800"/>
            <a:ext cx="7772400" cy="4267200"/>
          </a:xfrm>
          <a:prstGeom prst="rect">
            <a:avLst/>
          </a:prstGeom>
          <a:noFill/>
          <a:ln w="9525">
            <a:noFill/>
            <a:miter lim="800000"/>
            <a:headEnd/>
            <a:tailEnd/>
          </a:ln>
        </p:spPr>
        <p:txBody>
          <a:bodyPr/>
          <a:lstStyle/>
          <a:p>
            <a:pPr marL="342900" indent="-342900">
              <a:spcBef>
                <a:spcPct val="20000"/>
              </a:spcBef>
              <a:buFontTx/>
              <a:buChar char="•"/>
            </a:pPr>
            <a:r>
              <a:rPr lang="en-US" sz="3200" dirty="0"/>
              <a:t>No age limit or citizenship restrictions.</a:t>
            </a:r>
          </a:p>
          <a:p>
            <a:pPr marL="742950" lvl="1" indent="-285750">
              <a:spcBef>
                <a:spcPct val="20000"/>
              </a:spcBef>
              <a:buFontTx/>
              <a:buChar char="–"/>
            </a:pPr>
            <a:r>
              <a:rPr lang="en-US" sz="2800" dirty="0"/>
              <a:t>One exception – foreign representatives</a:t>
            </a:r>
          </a:p>
          <a:p>
            <a:pPr marL="342900" indent="-342900">
              <a:spcBef>
                <a:spcPct val="20000"/>
              </a:spcBef>
              <a:buFontTx/>
              <a:buChar char="•"/>
            </a:pPr>
            <a:r>
              <a:rPr lang="en-US" sz="3200" dirty="0"/>
              <a:t>License actually contains two parts.</a:t>
            </a:r>
          </a:p>
          <a:p>
            <a:pPr marL="742950" lvl="1" indent="-285750">
              <a:spcBef>
                <a:spcPct val="20000"/>
              </a:spcBef>
              <a:buFontTx/>
              <a:buChar char="–"/>
            </a:pPr>
            <a:r>
              <a:rPr lang="en-US" sz="2800" dirty="0"/>
              <a:t>Operator license</a:t>
            </a:r>
          </a:p>
          <a:p>
            <a:pPr marL="742950" lvl="1" indent="-285750">
              <a:spcBef>
                <a:spcPct val="20000"/>
              </a:spcBef>
              <a:buFontTx/>
              <a:buChar char="–"/>
            </a:pPr>
            <a:r>
              <a:rPr lang="en-US" sz="2800" dirty="0"/>
              <a:t>Station license (the call sign)</a:t>
            </a:r>
          </a:p>
          <a:p>
            <a:pPr marL="342900" indent="-342900">
              <a:spcBef>
                <a:spcPct val="20000"/>
              </a:spcBef>
              <a:buFontTx/>
              <a:buChar char="•"/>
            </a:pPr>
            <a:r>
              <a:rPr lang="en-US" sz="3200" dirty="0"/>
              <a:t>Three levels of operator privileges: Technician, General, Amateur Extra.</a:t>
            </a:r>
          </a:p>
        </p:txBody>
      </p:sp>
      <p:sp>
        <p:nvSpPr>
          <p:cNvPr id="4" name="Footer Placeholder 3"/>
          <p:cNvSpPr>
            <a:spLocks noGrp="1"/>
          </p:cNvSpPr>
          <p:nvPr>
            <p:ph type="ftr" sz="quarter" idx="10"/>
          </p:nvPr>
        </p:nvSpPr>
        <p:spPr/>
        <p:txBody>
          <a:bodyPr/>
          <a:lstStyle/>
          <a:p>
            <a:r>
              <a:rPr lang="en-US" smtClean="0"/>
              <a:t>2014 Technician License Course</a:t>
            </a:r>
            <a:endParaRPr lang="en-US"/>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ext Placeholder 2"/>
          <p:cNvSpPr>
            <a:spLocks noGrp="1"/>
          </p:cNvSpPr>
          <p:nvPr>
            <p:ph type="body" idx="1"/>
          </p:nvPr>
        </p:nvSpPr>
        <p:spPr bwMode="auto">
          <a:xfrm>
            <a:off x="457200" y="1447800"/>
            <a:ext cx="8229600" cy="4678363"/>
          </a:xfrm>
          <a:noFill/>
          <a:ln>
            <a:miter lim="800000"/>
            <a:headEnd/>
            <a:tailEnd/>
          </a:ln>
        </p:spPr>
        <p:txBody>
          <a:bodyPr vert="horz" wrap="square" lIns="91440" tIns="45720" rIns="91440" bIns="45720" numCol="1" anchor="t" anchorCtr="0" compatLnSpc="1">
            <a:prstTxWarp prst="textNoShape">
              <a:avLst/>
            </a:prstTxWarp>
          </a:bodyPr>
          <a:lstStyle/>
          <a:p>
            <a:r>
              <a:rPr lang="en-US" smtClean="0"/>
              <a:t>A. 49.00 MHz</a:t>
            </a:r>
          </a:p>
          <a:p>
            <a:r>
              <a:rPr lang="en-US" smtClean="0"/>
              <a:t>B. 52.525 MHz</a:t>
            </a:r>
          </a:p>
          <a:p>
            <a:r>
              <a:rPr lang="en-US" smtClean="0"/>
              <a:t>C. 28.50 MHz</a:t>
            </a:r>
          </a:p>
          <a:p>
            <a:r>
              <a:rPr lang="en-US" smtClean="0"/>
              <a:t>D. 222.15 MHz</a:t>
            </a:r>
          </a:p>
          <a:p>
            <a:pPr lvl="1"/>
            <a:r>
              <a:rPr lang="en-US" smtClean="0"/>
              <a:t>FCC Rule: [97.301(a)] T1B03 HRLM (7-12)</a:t>
            </a:r>
          </a:p>
        </p:txBody>
      </p:sp>
      <p:sp>
        <p:nvSpPr>
          <p:cNvPr id="22530"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Which frequency is within the 6 meter band?</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ext Placeholder 2"/>
          <p:cNvSpPr>
            <a:spLocks noGrp="1"/>
          </p:cNvSpPr>
          <p:nvPr>
            <p:ph type="body" idx="1"/>
          </p:nvPr>
        </p:nvSpPr>
        <p:spPr bwMode="auto">
          <a:xfrm>
            <a:off x="457200" y="1447800"/>
            <a:ext cx="8229600" cy="4678363"/>
          </a:xfrm>
          <a:noFill/>
          <a:ln>
            <a:miter lim="800000"/>
            <a:headEnd/>
            <a:tailEnd/>
          </a:ln>
        </p:spPr>
        <p:txBody>
          <a:bodyPr vert="horz" wrap="square" lIns="91440" tIns="45720" rIns="91440" bIns="45720" numCol="1" anchor="t" anchorCtr="0" compatLnSpc="1">
            <a:prstTxWarp prst="textNoShape">
              <a:avLst/>
            </a:prstTxWarp>
          </a:bodyPr>
          <a:lstStyle/>
          <a:p>
            <a:r>
              <a:rPr lang="en-US" smtClean="0"/>
              <a:t>A. 49.00 MHz</a:t>
            </a:r>
          </a:p>
          <a:p>
            <a:r>
              <a:rPr lang="en-US" b="1" smtClean="0"/>
              <a:t>B. 52.525 MHz</a:t>
            </a:r>
          </a:p>
          <a:p>
            <a:r>
              <a:rPr lang="en-US" smtClean="0"/>
              <a:t>C. 28.50 MHz</a:t>
            </a:r>
          </a:p>
          <a:p>
            <a:r>
              <a:rPr lang="en-US" smtClean="0"/>
              <a:t>D. 222.15 MHz</a:t>
            </a:r>
          </a:p>
          <a:p>
            <a:pPr lvl="1"/>
            <a:r>
              <a:rPr lang="en-US" smtClean="0"/>
              <a:t>FCC Rule: [97.301(a)] T1B03 HRLM (7-12)</a:t>
            </a:r>
          </a:p>
        </p:txBody>
      </p:sp>
      <p:sp>
        <p:nvSpPr>
          <p:cNvPr id="23554"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Which frequency is within the 6 meter band?</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A. 2 meter band</a:t>
            </a:r>
          </a:p>
          <a:p>
            <a:r>
              <a:rPr lang="en-US" smtClean="0"/>
              <a:t>B. 20 meter band</a:t>
            </a:r>
          </a:p>
          <a:p>
            <a:r>
              <a:rPr lang="en-US" smtClean="0"/>
              <a:t>C. 14 meter band</a:t>
            </a:r>
          </a:p>
          <a:p>
            <a:r>
              <a:rPr lang="en-US" smtClean="0"/>
              <a:t>D. 6 meter band</a:t>
            </a:r>
          </a:p>
          <a:p>
            <a:pPr lvl="1"/>
            <a:r>
              <a:rPr lang="en-US" smtClean="0"/>
              <a:t>FCC Rule: [97.301(a)] T1B04 HRLM (7-12)</a:t>
            </a:r>
          </a:p>
        </p:txBody>
      </p:sp>
      <p:sp>
        <p:nvSpPr>
          <p:cNvPr id="24578"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Which amateur band are you using when your station is transmitting on 146.52 MHz?</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b="1" smtClean="0"/>
              <a:t>A. 2 meter band</a:t>
            </a:r>
          </a:p>
          <a:p>
            <a:r>
              <a:rPr lang="en-US" smtClean="0"/>
              <a:t>B. 20 meter band</a:t>
            </a:r>
          </a:p>
          <a:p>
            <a:r>
              <a:rPr lang="en-US" smtClean="0"/>
              <a:t>C. 14 meter band</a:t>
            </a:r>
          </a:p>
          <a:p>
            <a:r>
              <a:rPr lang="en-US" smtClean="0"/>
              <a:t>D. 6 meter band</a:t>
            </a:r>
          </a:p>
          <a:p>
            <a:pPr lvl="1"/>
            <a:r>
              <a:rPr lang="en-US" smtClean="0"/>
              <a:t>FCC Rule: [97.301(a)] T1B04 HRLM (7-12)</a:t>
            </a:r>
          </a:p>
        </p:txBody>
      </p:sp>
      <p:sp>
        <p:nvSpPr>
          <p:cNvPr id="25602"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Which amateur band are you using when your station is transmitting on 146.52 MHz?</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ext Placeholder 2"/>
          <p:cNvSpPr>
            <a:spLocks noGrp="1"/>
          </p:cNvSpPr>
          <p:nvPr>
            <p:ph type="body" idx="1"/>
          </p:nvPr>
        </p:nvSpPr>
        <p:spPr bwMode="auto">
          <a:xfrm>
            <a:off x="457200" y="2133600"/>
            <a:ext cx="8229600" cy="3992563"/>
          </a:xfrm>
          <a:noFill/>
          <a:ln>
            <a:miter lim="800000"/>
            <a:headEnd/>
            <a:tailEnd/>
          </a:ln>
        </p:spPr>
        <p:txBody>
          <a:bodyPr vert="horz" wrap="square" lIns="91440" tIns="45720" rIns="91440" bIns="45720" numCol="1" anchor="t" anchorCtr="0" compatLnSpc="1">
            <a:prstTxWarp prst="textNoShape">
              <a:avLst/>
            </a:prstTxWarp>
          </a:bodyPr>
          <a:lstStyle/>
          <a:p>
            <a:r>
              <a:rPr lang="en-US" smtClean="0"/>
              <a:t>A. 53.350 MHz</a:t>
            </a:r>
          </a:p>
          <a:p>
            <a:r>
              <a:rPr lang="en-US" smtClean="0"/>
              <a:t>B. 146.520 MHz</a:t>
            </a:r>
          </a:p>
          <a:p>
            <a:r>
              <a:rPr lang="en-US" smtClean="0"/>
              <a:t>C. 443.350 MHz</a:t>
            </a:r>
          </a:p>
          <a:p>
            <a:r>
              <a:rPr lang="en-US" smtClean="0"/>
              <a:t>D. 222.520 MHz</a:t>
            </a:r>
          </a:p>
          <a:p>
            <a:pPr lvl="1"/>
            <a:r>
              <a:rPr lang="en-US" smtClean="0"/>
              <a:t>FCC Rule: [97.301(a)] T1B05 HRLM (7-12)</a:t>
            </a:r>
          </a:p>
        </p:txBody>
      </p:sp>
      <p:sp>
        <p:nvSpPr>
          <p:cNvPr id="2" name="Title 1"/>
          <p:cNvSpPr>
            <a:spLocks noGrp="1"/>
          </p:cNvSpPr>
          <p:nvPr>
            <p:ph type="title"/>
          </p:nvPr>
        </p:nvSpPr>
        <p:spPr/>
        <p:txBody>
          <a:bodyPr>
            <a:normAutofit fontScale="90000"/>
          </a:bodyPr>
          <a:lstStyle/>
          <a:p>
            <a:pPr>
              <a:defRPr/>
            </a:pPr>
            <a:r>
              <a:rPr lang="en-US" smtClean="0">
                <a:solidFill>
                  <a:srgbClr val="000000"/>
                </a:solidFill>
                <a:latin typeface="Arial"/>
                <a:ea typeface="ＭＳ Ｐゴシック" charset="0"/>
                <a:cs typeface="+mj-cs"/>
              </a:rPr>
              <a:t>Which 70 cm frequency is authorized to a Technician Class license holder operating in ITU Region 2?</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ext Placeholder 2"/>
          <p:cNvSpPr>
            <a:spLocks noGrp="1"/>
          </p:cNvSpPr>
          <p:nvPr>
            <p:ph type="body" idx="1"/>
          </p:nvPr>
        </p:nvSpPr>
        <p:spPr bwMode="auto">
          <a:xfrm>
            <a:off x="457200" y="2133600"/>
            <a:ext cx="8229600" cy="3992563"/>
          </a:xfrm>
          <a:noFill/>
          <a:ln>
            <a:miter lim="800000"/>
            <a:headEnd/>
            <a:tailEnd/>
          </a:ln>
        </p:spPr>
        <p:txBody>
          <a:bodyPr vert="horz" wrap="square" lIns="91440" tIns="45720" rIns="91440" bIns="45720" numCol="1" anchor="t" anchorCtr="0" compatLnSpc="1">
            <a:prstTxWarp prst="textNoShape">
              <a:avLst/>
            </a:prstTxWarp>
          </a:bodyPr>
          <a:lstStyle/>
          <a:p>
            <a:r>
              <a:rPr lang="en-US" smtClean="0"/>
              <a:t>A. 53.350 MHz</a:t>
            </a:r>
          </a:p>
          <a:p>
            <a:r>
              <a:rPr lang="en-US" smtClean="0"/>
              <a:t>B. 146.520 MHz</a:t>
            </a:r>
          </a:p>
          <a:p>
            <a:r>
              <a:rPr lang="en-US" b="1" smtClean="0"/>
              <a:t>C. 443.350 MHz</a:t>
            </a:r>
          </a:p>
          <a:p>
            <a:r>
              <a:rPr lang="en-US" smtClean="0"/>
              <a:t>D. 222.520 MHz</a:t>
            </a:r>
          </a:p>
          <a:p>
            <a:pPr lvl="1"/>
            <a:r>
              <a:rPr lang="en-US" smtClean="0"/>
              <a:t>FCC Rule: [97.301(a)] T1B05 HRLM (7-12)</a:t>
            </a:r>
          </a:p>
        </p:txBody>
      </p:sp>
      <p:sp>
        <p:nvSpPr>
          <p:cNvPr id="2" name="Title 1"/>
          <p:cNvSpPr>
            <a:spLocks noGrp="1"/>
          </p:cNvSpPr>
          <p:nvPr>
            <p:ph type="title"/>
          </p:nvPr>
        </p:nvSpPr>
        <p:spPr/>
        <p:txBody>
          <a:bodyPr>
            <a:normAutofit fontScale="90000"/>
          </a:bodyPr>
          <a:lstStyle/>
          <a:p>
            <a:pPr>
              <a:defRPr/>
            </a:pPr>
            <a:r>
              <a:rPr lang="en-US" smtClean="0">
                <a:solidFill>
                  <a:srgbClr val="000000"/>
                </a:solidFill>
                <a:latin typeface="Arial"/>
                <a:ea typeface="ＭＳ Ｐゴシック" charset="0"/>
                <a:cs typeface="+mj-cs"/>
              </a:rPr>
              <a:t>Which 70 cm frequency is authorized to a Technician Class license holder operating in ITU Region 2?</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A. 2315 MHz</a:t>
            </a:r>
          </a:p>
          <a:p>
            <a:r>
              <a:rPr lang="en-US" smtClean="0"/>
              <a:t>B. 1296 MHz</a:t>
            </a:r>
          </a:p>
          <a:p>
            <a:r>
              <a:rPr lang="en-US" smtClean="0"/>
              <a:t>C. 3390 MHz</a:t>
            </a:r>
          </a:p>
          <a:p>
            <a:r>
              <a:rPr lang="en-US" smtClean="0"/>
              <a:t>D. 146.52 MHz</a:t>
            </a:r>
          </a:p>
          <a:p>
            <a:pPr lvl="1"/>
            <a:r>
              <a:rPr lang="en-US" smtClean="0"/>
              <a:t>FCC Rule: [97.301(a)] T1B06 HRLM (7-12)</a:t>
            </a:r>
          </a:p>
        </p:txBody>
      </p:sp>
      <p:sp>
        <p:nvSpPr>
          <p:cNvPr id="28674"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Which 23 cm frequency is authorized to a Technician Class operator licensee?</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A. 2315 MHz</a:t>
            </a:r>
          </a:p>
          <a:p>
            <a:r>
              <a:rPr lang="en-US" b="1" smtClean="0"/>
              <a:t>B. 1296 MHz</a:t>
            </a:r>
          </a:p>
          <a:p>
            <a:r>
              <a:rPr lang="en-US" smtClean="0"/>
              <a:t>C. 3390 MHz</a:t>
            </a:r>
          </a:p>
          <a:p>
            <a:r>
              <a:rPr lang="en-US" smtClean="0"/>
              <a:t>D. 146.52 MHz</a:t>
            </a:r>
          </a:p>
          <a:p>
            <a:pPr lvl="1"/>
            <a:r>
              <a:rPr lang="en-US" smtClean="0"/>
              <a:t>FCC Rule: [97.301(a)] T1B06 HRLM (7-12)</a:t>
            </a:r>
          </a:p>
        </p:txBody>
      </p:sp>
      <p:sp>
        <p:nvSpPr>
          <p:cNvPr id="29698"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Which 23 cm frequency is authorized to a Technician Class operator licensee?</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A. 15 meter band</a:t>
            </a:r>
          </a:p>
          <a:p>
            <a:r>
              <a:rPr lang="en-US" smtClean="0"/>
              <a:t>B. 10 meter band</a:t>
            </a:r>
          </a:p>
          <a:p>
            <a:r>
              <a:rPr lang="en-US" smtClean="0"/>
              <a:t>C. 2 meter band</a:t>
            </a:r>
          </a:p>
          <a:p>
            <a:r>
              <a:rPr lang="en-US" smtClean="0"/>
              <a:t>D. 1.25 meter band</a:t>
            </a:r>
          </a:p>
          <a:p>
            <a:pPr lvl="1"/>
            <a:r>
              <a:rPr lang="en-US" smtClean="0"/>
              <a:t>FCC Rule: [97.301(a)] T1B07 HRLM (7-12)</a:t>
            </a:r>
          </a:p>
        </p:txBody>
      </p:sp>
      <p:sp>
        <p:nvSpPr>
          <p:cNvPr id="30722"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What amateur band are you using if you are transmitting on 223.50 MHz?</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A. 15 meter band</a:t>
            </a:r>
          </a:p>
          <a:p>
            <a:r>
              <a:rPr lang="en-US" smtClean="0"/>
              <a:t>B. 10 meter band</a:t>
            </a:r>
          </a:p>
          <a:p>
            <a:r>
              <a:rPr lang="en-US" smtClean="0"/>
              <a:t>C. 2 meter band</a:t>
            </a:r>
          </a:p>
          <a:p>
            <a:r>
              <a:rPr lang="en-US" b="1" smtClean="0"/>
              <a:t>D. 1.25 meter band</a:t>
            </a:r>
          </a:p>
          <a:p>
            <a:pPr lvl="1"/>
            <a:r>
              <a:rPr lang="en-US" smtClean="0"/>
              <a:t>FCC Rule: [97.301(a)] T1B07 HRLM (7-12)</a:t>
            </a:r>
          </a:p>
        </p:txBody>
      </p:sp>
      <p:sp>
        <p:nvSpPr>
          <p:cNvPr id="31746"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What amateur band are you using if you are transmitting on 223.50 MHz?</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400" dirty="0" smtClean="0"/>
              <a:t>Licensing Examinations</a:t>
            </a:r>
            <a:endParaRPr lang="en-US" sz="4400" dirty="0"/>
          </a:p>
        </p:txBody>
      </p:sp>
      <p:sp>
        <p:nvSpPr>
          <p:cNvPr id="16386" name="Rectangle 5"/>
          <p:cNvSpPr>
            <a:spLocks noChangeArrowheads="1"/>
          </p:cNvSpPr>
          <p:nvPr/>
        </p:nvSpPr>
        <p:spPr bwMode="auto">
          <a:xfrm>
            <a:off x="685800" y="1752600"/>
            <a:ext cx="7772400" cy="4343400"/>
          </a:xfrm>
          <a:prstGeom prst="rect">
            <a:avLst/>
          </a:prstGeom>
          <a:noFill/>
          <a:ln w="9525">
            <a:noFill/>
            <a:miter lim="800000"/>
            <a:headEnd/>
            <a:tailEnd/>
          </a:ln>
        </p:spPr>
        <p:txBody>
          <a:bodyPr/>
          <a:lstStyle/>
          <a:p>
            <a:pPr marL="342900" indent="-342900">
              <a:lnSpc>
                <a:spcPct val="90000"/>
              </a:lnSpc>
              <a:spcBef>
                <a:spcPct val="20000"/>
              </a:spcBef>
              <a:buFontTx/>
              <a:buChar char="•"/>
            </a:pPr>
            <a:r>
              <a:rPr lang="en-US" sz="2800" dirty="0" smtClean="0"/>
              <a:t>Volunteer Examiners (VEs)</a:t>
            </a:r>
          </a:p>
          <a:p>
            <a:pPr marL="342900" indent="-342900">
              <a:lnSpc>
                <a:spcPct val="90000"/>
              </a:lnSpc>
              <a:spcBef>
                <a:spcPct val="20000"/>
              </a:spcBef>
              <a:buFontTx/>
              <a:buChar char="•"/>
            </a:pPr>
            <a:r>
              <a:rPr lang="en-US" sz="2800" dirty="0" smtClean="0"/>
              <a:t>Volunteer Examiner Coordinators (VECs)</a:t>
            </a:r>
          </a:p>
          <a:p>
            <a:pPr marL="342900" indent="-342900">
              <a:lnSpc>
                <a:spcPct val="90000"/>
              </a:lnSpc>
              <a:spcBef>
                <a:spcPct val="20000"/>
              </a:spcBef>
              <a:buFontTx/>
              <a:buChar char="•"/>
            </a:pPr>
            <a:r>
              <a:rPr lang="en-US" sz="2800" dirty="0" smtClean="0"/>
              <a:t>Preparation</a:t>
            </a:r>
            <a:endParaRPr lang="en-US" sz="2800" dirty="0"/>
          </a:p>
          <a:p>
            <a:pPr marL="742950" lvl="1" indent="-285750">
              <a:lnSpc>
                <a:spcPct val="90000"/>
              </a:lnSpc>
              <a:spcBef>
                <a:spcPct val="20000"/>
              </a:spcBef>
              <a:buFontTx/>
              <a:buChar char="–"/>
            </a:pPr>
            <a:r>
              <a:rPr lang="en-US" dirty="0"/>
              <a:t>Study the content</a:t>
            </a:r>
          </a:p>
          <a:p>
            <a:pPr marL="742950" lvl="1" indent="-285750">
              <a:lnSpc>
                <a:spcPct val="90000"/>
              </a:lnSpc>
              <a:spcBef>
                <a:spcPct val="20000"/>
              </a:spcBef>
              <a:buFontTx/>
              <a:buChar char="–"/>
            </a:pPr>
            <a:r>
              <a:rPr lang="en-US" dirty="0"/>
              <a:t>Question Pool</a:t>
            </a:r>
          </a:p>
          <a:p>
            <a:pPr marL="342900" indent="-342900">
              <a:lnSpc>
                <a:spcPct val="90000"/>
              </a:lnSpc>
              <a:spcBef>
                <a:spcPct val="20000"/>
              </a:spcBef>
              <a:buFontTx/>
              <a:buChar char="•"/>
            </a:pPr>
            <a:r>
              <a:rPr lang="en-US" sz="2800" dirty="0"/>
              <a:t>Taking the exam</a:t>
            </a:r>
          </a:p>
          <a:p>
            <a:pPr marL="742950" lvl="1" indent="-285750">
              <a:lnSpc>
                <a:spcPct val="90000"/>
              </a:lnSpc>
              <a:spcBef>
                <a:spcPct val="20000"/>
              </a:spcBef>
              <a:buFontTx/>
              <a:buChar char="–"/>
            </a:pPr>
            <a:r>
              <a:rPr lang="en-US" dirty="0"/>
              <a:t>Proctored exam</a:t>
            </a:r>
          </a:p>
          <a:p>
            <a:pPr marL="742950" lvl="1" indent="-285750">
              <a:lnSpc>
                <a:spcPct val="90000"/>
              </a:lnSpc>
              <a:spcBef>
                <a:spcPct val="20000"/>
              </a:spcBef>
              <a:buFontTx/>
              <a:buChar char="–"/>
            </a:pPr>
            <a:r>
              <a:rPr lang="en-US" dirty="0"/>
              <a:t>Multiple choice</a:t>
            </a:r>
          </a:p>
          <a:p>
            <a:pPr marL="742950" lvl="1" indent="-285750">
              <a:lnSpc>
                <a:spcPct val="90000"/>
              </a:lnSpc>
              <a:spcBef>
                <a:spcPct val="20000"/>
              </a:spcBef>
              <a:buFontTx/>
              <a:buChar char="–"/>
            </a:pPr>
            <a:r>
              <a:rPr lang="en-US" dirty="0"/>
              <a:t>What the fee pays </a:t>
            </a:r>
            <a:r>
              <a:rPr lang="en-US" dirty="0" smtClean="0"/>
              <a:t>for</a:t>
            </a:r>
            <a:endParaRPr lang="en-US" dirty="0"/>
          </a:p>
        </p:txBody>
      </p:sp>
      <p:sp>
        <p:nvSpPr>
          <p:cNvPr id="4" name="Footer Placeholder 3"/>
          <p:cNvSpPr>
            <a:spLocks noGrp="1"/>
          </p:cNvSpPr>
          <p:nvPr>
            <p:ph type="ftr" sz="quarter" idx="10"/>
          </p:nvPr>
        </p:nvSpPr>
        <p:spPr/>
        <p:txBody>
          <a:bodyPr/>
          <a:lstStyle/>
          <a:p>
            <a:r>
              <a:rPr lang="en-US" smtClean="0"/>
              <a:t>2014 Technician License Course</a:t>
            </a:r>
            <a:endParaRPr lang="en-US"/>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ext Placeholder 2"/>
          <p:cNvSpPr>
            <a:spLocks noGrp="1"/>
          </p:cNvSpPr>
          <p:nvPr>
            <p:ph type="body" idx="1"/>
          </p:nvPr>
        </p:nvSpPr>
        <p:spPr bwMode="auto">
          <a:xfrm>
            <a:off x="457200" y="2057400"/>
            <a:ext cx="8229600" cy="4068763"/>
          </a:xfrm>
          <a:noFill/>
          <a:ln>
            <a:miter lim="800000"/>
            <a:headEnd/>
            <a:tailEnd/>
          </a:ln>
        </p:spPr>
        <p:txBody>
          <a:bodyPr vert="horz" wrap="square" lIns="91440" tIns="45720" rIns="91440" bIns="45720" numCol="1" anchor="t" anchorCtr="0" compatLnSpc="1">
            <a:prstTxWarp prst="textNoShape">
              <a:avLst/>
            </a:prstTxWarp>
          </a:bodyPr>
          <a:lstStyle/>
          <a:p>
            <a:r>
              <a:rPr lang="en-US" smtClean="0"/>
              <a:t>A. U.S. amateurs may find non-amateur stations in the bands, and must avoid interfering with them</a:t>
            </a:r>
          </a:p>
          <a:p>
            <a:r>
              <a:rPr lang="en-US" smtClean="0"/>
              <a:t>B. U.S. amateurs must give foreign amateur stations priority in those portions</a:t>
            </a:r>
          </a:p>
          <a:p>
            <a:r>
              <a:rPr lang="en-US" smtClean="0"/>
              <a:t>C. International communications is not permitted on 70 cm</a:t>
            </a:r>
          </a:p>
          <a:p>
            <a:r>
              <a:rPr lang="en-US" smtClean="0"/>
              <a:t>D. Digital transmission are not permitted on 70 cm</a:t>
            </a:r>
          </a:p>
          <a:p>
            <a:pPr lvl="1"/>
            <a:r>
              <a:rPr lang="en-US" smtClean="0"/>
              <a:t>FCC Rule: [97.303] T1B08 HRLM (7-15)</a:t>
            </a:r>
          </a:p>
        </p:txBody>
      </p:sp>
      <p:sp>
        <p:nvSpPr>
          <p:cNvPr id="2" name="Title 1"/>
          <p:cNvSpPr>
            <a:spLocks noGrp="1"/>
          </p:cNvSpPr>
          <p:nvPr>
            <p:ph type="title"/>
          </p:nvPr>
        </p:nvSpPr>
        <p:spPr/>
        <p:txBody>
          <a:bodyPr vert="horz" wrap="square" lIns="91440" tIns="45720" rIns="91440" bIns="45720" numCol="1" anchor="t" anchorCtr="0" compatLnSpc="1">
            <a:prstTxWarp prst="textNoShape">
              <a:avLst/>
            </a:prstTxWarp>
            <a:normAutofit fontScale="90000"/>
          </a:bodyPr>
          <a:lstStyle/>
          <a:p>
            <a:r>
              <a:rPr lang="en-US" sz="2900" smtClean="0">
                <a:solidFill>
                  <a:srgbClr val="000000"/>
                </a:solidFill>
              </a:rPr>
              <a:t>Which of the following is a result of the fact that the amateur service is </a:t>
            </a:r>
            <a:r>
              <a:rPr lang="en-US" altLang="en-US" sz="2900" smtClean="0">
                <a:solidFill>
                  <a:srgbClr val="000000"/>
                </a:solidFill>
              </a:rPr>
              <a:t>“</a:t>
            </a:r>
            <a:r>
              <a:rPr lang="en-US" sz="2900" smtClean="0">
                <a:solidFill>
                  <a:srgbClr val="000000"/>
                </a:solidFill>
              </a:rPr>
              <a:t>secondary</a:t>
            </a:r>
            <a:r>
              <a:rPr lang="en-US" altLang="en-US" sz="2900" smtClean="0">
                <a:solidFill>
                  <a:srgbClr val="000000"/>
                </a:solidFill>
              </a:rPr>
              <a:t>”</a:t>
            </a:r>
            <a:r>
              <a:rPr lang="en-US" sz="2900" smtClean="0">
                <a:solidFill>
                  <a:srgbClr val="000000"/>
                </a:solidFill>
              </a:rPr>
              <a:t> in some portions of the 70 cm band?</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ext Placeholder 2"/>
          <p:cNvSpPr>
            <a:spLocks noGrp="1"/>
          </p:cNvSpPr>
          <p:nvPr>
            <p:ph type="body" idx="1"/>
          </p:nvPr>
        </p:nvSpPr>
        <p:spPr bwMode="auto">
          <a:xfrm>
            <a:off x="457200" y="2133600"/>
            <a:ext cx="8229600" cy="3992563"/>
          </a:xfrm>
          <a:noFill/>
          <a:ln>
            <a:miter lim="800000"/>
            <a:headEnd/>
            <a:tailEnd/>
          </a:ln>
        </p:spPr>
        <p:txBody>
          <a:bodyPr vert="horz" wrap="square" lIns="91440" tIns="45720" rIns="91440" bIns="45720" numCol="1" anchor="t" anchorCtr="0" compatLnSpc="1">
            <a:prstTxWarp prst="textNoShape">
              <a:avLst/>
            </a:prstTxWarp>
          </a:bodyPr>
          <a:lstStyle/>
          <a:p>
            <a:r>
              <a:rPr lang="en-US" b="1" smtClean="0"/>
              <a:t>A. U.S. amateurs may find non-amateur stations in the bands, and must avoid interfering with them</a:t>
            </a:r>
          </a:p>
          <a:p>
            <a:r>
              <a:rPr lang="en-US" smtClean="0"/>
              <a:t>B. U.S. amateurs must give foreign amateur stations priority in those portions</a:t>
            </a:r>
          </a:p>
          <a:p>
            <a:r>
              <a:rPr lang="en-US" smtClean="0"/>
              <a:t>C. International communications is not permitted on 70 cm</a:t>
            </a:r>
          </a:p>
          <a:p>
            <a:r>
              <a:rPr lang="en-US" smtClean="0"/>
              <a:t>D. Digital transmission are not permitted on 70 cm</a:t>
            </a:r>
          </a:p>
          <a:p>
            <a:pPr lvl="1"/>
            <a:r>
              <a:rPr lang="en-US" smtClean="0"/>
              <a:t>FCC Rule: [97.303] T1B08 HRLM (7-15)</a:t>
            </a:r>
          </a:p>
        </p:txBody>
      </p:sp>
      <p:sp>
        <p:nvSpPr>
          <p:cNvPr id="2" name="Title 1"/>
          <p:cNvSpPr>
            <a:spLocks noGrp="1"/>
          </p:cNvSpPr>
          <p:nvPr>
            <p:ph type="title"/>
          </p:nvPr>
        </p:nvSpPr>
        <p:spPr/>
        <p:txBody>
          <a:bodyPr vert="horz" wrap="square" lIns="91440" tIns="45720" rIns="91440" bIns="45720" numCol="1" anchor="t" anchorCtr="0" compatLnSpc="1">
            <a:prstTxWarp prst="textNoShape">
              <a:avLst/>
            </a:prstTxWarp>
            <a:normAutofit fontScale="90000"/>
          </a:bodyPr>
          <a:lstStyle/>
          <a:p>
            <a:r>
              <a:rPr lang="en-US" sz="2900" smtClean="0">
                <a:solidFill>
                  <a:srgbClr val="000000"/>
                </a:solidFill>
              </a:rPr>
              <a:t>Which of the following is a result of the fact that the amateur service is </a:t>
            </a:r>
            <a:r>
              <a:rPr lang="en-US" altLang="en-US" sz="2900" smtClean="0">
                <a:solidFill>
                  <a:srgbClr val="000000"/>
                </a:solidFill>
              </a:rPr>
              <a:t>“</a:t>
            </a:r>
            <a:r>
              <a:rPr lang="en-US" sz="2900" smtClean="0">
                <a:solidFill>
                  <a:srgbClr val="000000"/>
                </a:solidFill>
              </a:rPr>
              <a:t>secondary</a:t>
            </a:r>
            <a:r>
              <a:rPr lang="en-US" altLang="en-US" sz="2900" smtClean="0">
                <a:solidFill>
                  <a:srgbClr val="000000"/>
                </a:solidFill>
              </a:rPr>
              <a:t>”</a:t>
            </a:r>
            <a:r>
              <a:rPr lang="en-US" sz="2900" smtClean="0">
                <a:solidFill>
                  <a:srgbClr val="000000"/>
                </a:solidFill>
              </a:rPr>
              <a:t> in some portions of the 70 cm band?</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ext Placeholder 2"/>
          <p:cNvSpPr>
            <a:spLocks noGrp="1"/>
          </p:cNvSpPr>
          <p:nvPr>
            <p:ph type="body" idx="1"/>
          </p:nvPr>
        </p:nvSpPr>
        <p:spPr bwMode="auto">
          <a:xfrm>
            <a:off x="457200" y="2209800"/>
            <a:ext cx="8229600" cy="3916363"/>
          </a:xfrm>
          <a:noFill/>
          <a:ln>
            <a:miter lim="800000"/>
            <a:headEnd/>
            <a:tailEnd/>
          </a:ln>
        </p:spPr>
        <p:txBody>
          <a:bodyPr vert="horz" wrap="square" lIns="91440" tIns="45720" rIns="91440" bIns="45720" numCol="1" anchor="t" anchorCtr="0" compatLnSpc="1">
            <a:prstTxWarp prst="textNoShape">
              <a:avLst/>
            </a:prstTxWarp>
          </a:bodyPr>
          <a:lstStyle/>
          <a:p>
            <a:r>
              <a:rPr lang="en-US" smtClean="0"/>
              <a:t>A. The 6 meter, 2 meter, and 70 cm bands</a:t>
            </a:r>
          </a:p>
          <a:p>
            <a:r>
              <a:rPr lang="en-US" smtClean="0"/>
              <a:t>B. The 2 meter and 13 cm bands</a:t>
            </a:r>
          </a:p>
          <a:p>
            <a:r>
              <a:rPr lang="en-US" smtClean="0"/>
              <a:t>C. The 6 meter, 2 meter, and 1.25 meter bands</a:t>
            </a:r>
          </a:p>
          <a:p>
            <a:r>
              <a:rPr lang="en-US" smtClean="0"/>
              <a:t>D. The 2 meter and 70 cm bands</a:t>
            </a:r>
          </a:p>
          <a:p>
            <a:pPr lvl="1"/>
            <a:r>
              <a:rPr lang="de-DE" smtClean="0"/>
              <a:t>FCC Rule: [97.301(e), 97.305(c)] T1B10 HRLM (7-13)</a:t>
            </a:r>
          </a:p>
        </p:txBody>
      </p:sp>
      <p:sp>
        <p:nvSpPr>
          <p:cNvPr id="2" name="Title 1"/>
          <p:cNvSpPr>
            <a:spLocks noGrp="1"/>
          </p:cNvSpPr>
          <p:nvPr>
            <p:ph type="title"/>
          </p:nvPr>
        </p:nvSpPr>
        <p:spPr/>
        <p:txBody>
          <a:bodyPr>
            <a:normAutofit fontScale="90000"/>
          </a:bodyPr>
          <a:lstStyle/>
          <a:p>
            <a:pPr>
              <a:defRPr/>
            </a:pPr>
            <a:r>
              <a:rPr lang="en-US" smtClean="0">
                <a:solidFill>
                  <a:srgbClr val="000000"/>
                </a:solidFill>
                <a:latin typeface="Arial"/>
                <a:ea typeface="ＭＳ Ｐゴシック" charset="0"/>
                <a:cs typeface="+mj-cs"/>
              </a:rPr>
              <a:t>Which of the bands above 30 MHz that are available to Technician Class operators have mode-restricted sub-bands?</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ext Placeholder 2"/>
          <p:cNvSpPr>
            <a:spLocks noGrp="1"/>
          </p:cNvSpPr>
          <p:nvPr>
            <p:ph type="body" idx="1"/>
          </p:nvPr>
        </p:nvSpPr>
        <p:spPr bwMode="auto">
          <a:xfrm>
            <a:off x="457200" y="2209800"/>
            <a:ext cx="8229600" cy="3916363"/>
          </a:xfrm>
          <a:noFill/>
          <a:ln>
            <a:miter lim="800000"/>
            <a:headEnd/>
            <a:tailEnd/>
          </a:ln>
        </p:spPr>
        <p:txBody>
          <a:bodyPr vert="horz" wrap="square" lIns="91440" tIns="45720" rIns="91440" bIns="45720" numCol="1" anchor="t" anchorCtr="0" compatLnSpc="1">
            <a:prstTxWarp prst="textNoShape">
              <a:avLst/>
            </a:prstTxWarp>
          </a:bodyPr>
          <a:lstStyle/>
          <a:p>
            <a:r>
              <a:rPr lang="en-US" smtClean="0"/>
              <a:t>A. The 6 meter, 2 meter, and 70 cm bands</a:t>
            </a:r>
          </a:p>
          <a:p>
            <a:r>
              <a:rPr lang="en-US" smtClean="0"/>
              <a:t>B. The 2 meter and 13 cm bands</a:t>
            </a:r>
          </a:p>
          <a:p>
            <a:r>
              <a:rPr lang="en-US" b="1" smtClean="0"/>
              <a:t>C. The 6 meter, 2 meter, and 1.25 meter bands</a:t>
            </a:r>
          </a:p>
          <a:p>
            <a:r>
              <a:rPr lang="en-US" smtClean="0"/>
              <a:t>D. The 2 meter and 70 cm bands</a:t>
            </a:r>
          </a:p>
          <a:p>
            <a:pPr lvl="1"/>
            <a:r>
              <a:rPr lang="de-DE" smtClean="0"/>
              <a:t>FCC Rule: [97.301(e), 97.305(c)] T1B10 HRLM (7-13)</a:t>
            </a:r>
          </a:p>
        </p:txBody>
      </p:sp>
      <p:sp>
        <p:nvSpPr>
          <p:cNvPr id="2" name="Title 1"/>
          <p:cNvSpPr>
            <a:spLocks noGrp="1"/>
          </p:cNvSpPr>
          <p:nvPr>
            <p:ph type="title"/>
          </p:nvPr>
        </p:nvSpPr>
        <p:spPr/>
        <p:txBody>
          <a:bodyPr>
            <a:normAutofit fontScale="90000"/>
          </a:bodyPr>
          <a:lstStyle/>
          <a:p>
            <a:pPr>
              <a:defRPr/>
            </a:pPr>
            <a:r>
              <a:rPr lang="en-US" smtClean="0">
                <a:solidFill>
                  <a:srgbClr val="000000"/>
                </a:solidFill>
                <a:latin typeface="Arial"/>
                <a:ea typeface="ＭＳ Ｐゴシック" charset="0"/>
                <a:cs typeface="+mj-cs"/>
              </a:rPr>
              <a:t>Which of the bands above 30 MHz that are available to Technician Class operators have mode-restricted sub-bands?</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ext Placeholder 2"/>
          <p:cNvSpPr>
            <a:spLocks noGrp="1"/>
          </p:cNvSpPr>
          <p:nvPr>
            <p:ph type="body" idx="1"/>
          </p:nvPr>
        </p:nvSpPr>
        <p:spPr bwMode="auto">
          <a:xfrm>
            <a:off x="457200" y="2133600"/>
            <a:ext cx="8229600" cy="3992563"/>
          </a:xfrm>
          <a:noFill/>
          <a:ln>
            <a:miter lim="800000"/>
            <a:headEnd/>
            <a:tailEnd/>
          </a:ln>
        </p:spPr>
        <p:txBody>
          <a:bodyPr vert="horz" wrap="square" lIns="91440" tIns="45720" rIns="91440" bIns="45720" numCol="1" anchor="t" anchorCtr="0" compatLnSpc="1">
            <a:prstTxWarp prst="textNoShape">
              <a:avLst/>
            </a:prstTxWarp>
          </a:bodyPr>
          <a:lstStyle/>
          <a:p>
            <a:r>
              <a:rPr lang="en-US" smtClean="0"/>
              <a:t>A. CW only</a:t>
            </a:r>
          </a:p>
          <a:p>
            <a:r>
              <a:rPr lang="en-US" smtClean="0"/>
              <a:t>B. CW and RTTY</a:t>
            </a:r>
          </a:p>
          <a:p>
            <a:r>
              <a:rPr lang="en-US" smtClean="0"/>
              <a:t>C. SSB only</a:t>
            </a:r>
          </a:p>
          <a:p>
            <a:r>
              <a:rPr lang="en-US" smtClean="0"/>
              <a:t>D. CW and SSB</a:t>
            </a:r>
          </a:p>
          <a:p>
            <a:pPr lvl="1"/>
            <a:r>
              <a:rPr lang="en-US" smtClean="0"/>
              <a:t>FCC Rule: [97.301(a), 97.305 (a)(c)] T1B11 HRLM (7-13)</a:t>
            </a:r>
          </a:p>
        </p:txBody>
      </p:sp>
      <p:sp>
        <p:nvSpPr>
          <p:cNvPr id="2" name="Title 1"/>
          <p:cNvSpPr>
            <a:spLocks noGrp="1"/>
          </p:cNvSpPr>
          <p:nvPr>
            <p:ph type="title"/>
          </p:nvPr>
        </p:nvSpPr>
        <p:spPr/>
        <p:txBody>
          <a:bodyPr>
            <a:normAutofit fontScale="90000"/>
          </a:bodyPr>
          <a:lstStyle/>
          <a:p>
            <a:pPr>
              <a:defRPr/>
            </a:pPr>
            <a:r>
              <a:rPr lang="en-US" smtClean="0">
                <a:solidFill>
                  <a:srgbClr val="000000"/>
                </a:solidFill>
                <a:latin typeface="Arial"/>
                <a:ea typeface="ＭＳ Ｐゴシック" charset="0"/>
                <a:cs typeface="+mj-cs"/>
              </a:rPr>
              <a:t>What emission modes are permitted in the mode-restricted sub-bands at 50.0 to 50.1 MHz and 144.0 to 144.1 MHz?</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ext Placeholder 2"/>
          <p:cNvSpPr>
            <a:spLocks noGrp="1"/>
          </p:cNvSpPr>
          <p:nvPr>
            <p:ph type="body" idx="1"/>
          </p:nvPr>
        </p:nvSpPr>
        <p:spPr bwMode="auto">
          <a:xfrm>
            <a:off x="457200" y="2133600"/>
            <a:ext cx="8229600" cy="3992563"/>
          </a:xfrm>
          <a:noFill/>
          <a:ln>
            <a:miter lim="800000"/>
            <a:headEnd/>
            <a:tailEnd/>
          </a:ln>
        </p:spPr>
        <p:txBody>
          <a:bodyPr vert="horz" wrap="square" lIns="91440" tIns="45720" rIns="91440" bIns="45720" numCol="1" anchor="t" anchorCtr="0" compatLnSpc="1">
            <a:prstTxWarp prst="textNoShape">
              <a:avLst/>
            </a:prstTxWarp>
          </a:bodyPr>
          <a:lstStyle/>
          <a:p>
            <a:r>
              <a:rPr lang="en-US" b="1" smtClean="0"/>
              <a:t>A. CW only</a:t>
            </a:r>
          </a:p>
          <a:p>
            <a:r>
              <a:rPr lang="en-US" smtClean="0"/>
              <a:t>B. CW and RTTY</a:t>
            </a:r>
          </a:p>
          <a:p>
            <a:r>
              <a:rPr lang="en-US" smtClean="0"/>
              <a:t>C. SSB only</a:t>
            </a:r>
          </a:p>
          <a:p>
            <a:r>
              <a:rPr lang="en-US" smtClean="0"/>
              <a:t>D. CW and SSB</a:t>
            </a:r>
          </a:p>
          <a:p>
            <a:pPr lvl="1"/>
            <a:r>
              <a:rPr lang="en-US" smtClean="0"/>
              <a:t>FCC Rule: [97.301(a), 97.305 (a)(c)] T1B11 HRLM (7-13)</a:t>
            </a:r>
          </a:p>
        </p:txBody>
      </p:sp>
      <p:sp>
        <p:nvSpPr>
          <p:cNvPr id="2" name="Title 1"/>
          <p:cNvSpPr>
            <a:spLocks noGrp="1"/>
          </p:cNvSpPr>
          <p:nvPr>
            <p:ph type="title"/>
          </p:nvPr>
        </p:nvSpPr>
        <p:spPr/>
        <p:txBody>
          <a:bodyPr>
            <a:normAutofit fontScale="90000"/>
          </a:bodyPr>
          <a:lstStyle/>
          <a:p>
            <a:pPr>
              <a:defRPr/>
            </a:pPr>
            <a:r>
              <a:rPr lang="en-US" smtClean="0">
                <a:solidFill>
                  <a:srgbClr val="000000"/>
                </a:solidFill>
                <a:latin typeface="Arial"/>
                <a:ea typeface="ＭＳ Ｐゴシック" charset="0"/>
                <a:cs typeface="+mj-cs"/>
              </a:rPr>
              <a:t>What emission modes are permitted in the mode-restricted sub-bands at 50.0 to 50.1 MHz and 144.0 to 144.1 MHz?</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A. Spread spectrum</a:t>
            </a:r>
          </a:p>
          <a:p>
            <a:r>
              <a:rPr lang="en-US" smtClean="0"/>
              <a:t>B. Data</a:t>
            </a:r>
          </a:p>
          <a:p>
            <a:r>
              <a:rPr lang="en-US" smtClean="0"/>
              <a:t>C. SSB voice</a:t>
            </a:r>
          </a:p>
          <a:p>
            <a:r>
              <a:rPr lang="en-US" smtClean="0"/>
              <a:t>D. Fast-scan television</a:t>
            </a:r>
          </a:p>
          <a:p>
            <a:pPr lvl="1"/>
            <a:r>
              <a:rPr lang="en-US" smtClean="0"/>
              <a:t>FCC Rule: [97.305(c)] T1B13 HRLM (7-13)</a:t>
            </a:r>
          </a:p>
        </p:txBody>
      </p:sp>
      <p:sp>
        <p:nvSpPr>
          <p:cNvPr id="38914"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Which of the following emission modes may be used between 219 and 220 MHz?</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A. Spread spectrum</a:t>
            </a:r>
          </a:p>
          <a:p>
            <a:r>
              <a:rPr lang="en-US" b="1" smtClean="0"/>
              <a:t>B. Data</a:t>
            </a:r>
          </a:p>
          <a:p>
            <a:r>
              <a:rPr lang="en-US" smtClean="0"/>
              <a:t>C. SSB voice</a:t>
            </a:r>
          </a:p>
          <a:p>
            <a:r>
              <a:rPr lang="en-US" smtClean="0"/>
              <a:t>D. Fast-scan television</a:t>
            </a:r>
          </a:p>
          <a:p>
            <a:pPr lvl="1"/>
            <a:r>
              <a:rPr lang="en-US" smtClean="0"/>
              <a:t>FCC Rule: [97.305(c)] T1B13 HRLM (7-13)</a:t>
            </a:r>
          </a:p>
        </p:txBody>
      </p:sp>
      <p:sp>
        <p:nvSpPr>
          <p:cNvPr id="39938"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Which of the following emission modes may be used between 219 and 220 MHz?</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A. A voluntary guideline for using different modes or activities within an amateur band</a:t>
            </a:r>
          </a:p>
          <a:p>
            <a:r>
              <a:rPr lang="en-US" smtClean="0"/>
              <a:t>B. A mandated list of operating schedules</a:t>
            </a:r>
          </a:p>
          <a:p>
            <a:r>
              <a:rPr lang="en-US" smtClean="0"/>
              <a:t>C. A list of scheduled net frequencies</a:t>
            </a:r>
          </a:p>
          <a:p>
            <a:r>
              <a:rPr lang="en-US" smtClean="0"/>
              <a:t>D. A plan devised by a club to indicate frequency band usage </a:t>
            </a:r>
          </a:p>
          <a:p>
            <a:pPr lvl="1"/>
            <a:r>
              <a:rPr lang="en-US" smtClean="0"/>
              <a:t> T2A10 HRLM (7-16)</a:t>
            </a:r>
          </a:p>
        </p:txBody>
      </p:sp>
      <p:sp>
        <p:nvSpPr>
          <p:cNvPr id="40962"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What is a band plan, beyond the privileges established by the FCC?</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A</a:t>
            </a:r>
            <a:r>
              <a:rPr lang="en-US" b="1" smtClean="0"/>
              <a:t>. A voluntary guideline for using different modes or activities within an amateur band</a:t>
            </a:r>
          </a:p>
          <a:p>
            <a:r>
              <a:rPr lang="en-US" smtClean="0"/>
              <a:t>B. A mandated list of operating schedules</a:t>
            </a:r>
          </a:p>
          <a:p>
            <a:r>
              <a:rPr lang="en-US" smtClean="0"/>
              <a:t>C. A list of scheduled net frequencies</a:t>
            </a:r>
          </a:p>
          <a:p>
            <a:r>
              <a:rPr lang="en-US" smtClean="0"/>
              <a:t>D. A plan devised by a club to indicate frequency band usage </a:t>
            </a:r>
          </a:p>
          <a:p>
            <a:pPr lvl="1"/>
            <a:r>
              <a:rPr lang="en-US" smtClean="0"/>
              <a:t> T2A10 HRLM (7-16)</a:t>
            </a:r>
          </a:p>
        </p:txBody>
      </p:sp>
      <p:sp>
        <p:nvSpPr>
          <p:cNvPr id="41986"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What is a band plan, beyond the privileges established by the FCC?</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400"/>
              <a:t>License Term and Renewal</a:t>
            </a:r>
          </a:p>
        </p:txBody>
      </p:sp>
      <p:sp>
        <p:nvSpPr>
          <p:cNvPr id="18434" name="Rectangle 5"/>
          <p:cNvSpPr>
            <a:spLocks noChangeArrowheads="1"/>
          </p:cNvSpPr>
          <p:nvPr/>
        </p:nvSpPr>
        <p:spPr bwMode="auto">
          <a:xfrm>
            <a:off x="685800" y="1828800"/>
            <a:ext cx="7772400" cy="4267200"/>
          </a:xfrm>
          <a:prstGeom prst="rect">
            <a:avLst/>
          </a:prstGeom>
          <a:noFill/>
          <a:ln w="9525">
            <a:noFill/>
            <a:miter lim="800000"/>
            <a:headEnd/>
            <a:tailEnd/>
          </a:ln>
        </p:spPr>
        <p:txBody>
          <a:bodyPr/>
          <a:lstStyle/>
          <a:p>
            <a:pPr marL="342900" indent="-342900">
              <a:lnSpc>
                <a:spcPct val="90000"/>
              </a:lnSpc>
              <a:spcBef>
                <a:spcPct val="20000"/>
              </a:spcBef>
              <a:buFontTx/>
              <a:buChar char="•"/>
            </a:pPr>
            <a:r>
              <a:rPr lang="en-US" sz="3200" dirty="0"/>
              <a:t>The license is free and good for 10 years.</a:t>
            </a:r>
          </a:p>
          <a:p>
            <a:pPr marL="742950" lvl="1" indent="-285750">
              <a:lnSpc>
                <a:spcPct val="90000"/>
              </a:lnSpc>
              <a:spcBef>
                <a:spcPct val="20000"/>
              </a:spcBef>
              <a:buFontTx/>
              <a:buChar char="–"/>
            </a:pPr>
            <a:r>
              <a:rPr lang="en-US" sz="2800" dirty="0"/>
              <a:t>Renewable within 90 days of the expiration date.</a:t>
            </a:r>
          </a:p>
          <a:p>
            <a:pPr marL="342900" indent="-342900">
              <a:lnSpc>
                <a:spcPct val="90000"/>
              </a:lnSpc>
              <a:spcBef>
                <a:spcPct val="20000"/>
              </a:spcBef>
              <a:buFontTx/>
              <a:buChar char="•"/>
            </a:pPr>
            <a:r>
              <a:rPr lang="en-US" sz="3200" dirty="0"/>
              <a:t>Some personal identification information is required.</a:t>
            </a:r>
          </a:p>
          <a:p>
            <a:pPr marL="742950" lvl="1" indent="-285750">
              <a:lnSpc>
                <a:spcPct val="90000"/>
              </a:lnSpc>
              <a:spcBef>
                <a:spcPct val="20000"/>
              </a:spcBef>
              <a:buFontTx/>
              <a:buChar char="–"/>
            </a:pPr>
            <a:r>
              <a:rPr lang="en-US" sz="2800" dirty="0"/>
              <a:t>Tax ID (Social Security </a:t>
            </a:r>
            <a:r>
              <a:rPr lang="en-US" sz="2800" dirty="0" smtClean="0"/>
              <a:t>Number</a:t>
            </a:r>
            <a:r>
              <a:rPr lang="en-US" sz="2800" dirty="0"/>
              <a:t>).</a:t>
            </a:r>
          </a:p>
          <a:p>
            <a:pPr marL="742950" lvl="1" indent="-285750">
              <a:lnSpc>
                <a:spcPct val="90000"/>
              </a:lnSpc>
              <a:spcBef>
                <a:spcPct val="20000"/>
              </a:spcBef>
              <a:buFontTx/>
              <a:buChar char="–"/>
            </a:pPr>
            <a:r>
              <a:rPr lang="en-US" sz="2800" dirty="0"/>
              <a:t>Current Mailing Address.</a:t>
            </a:r>
          </a:p>
          <a:p>
            <a:pPr marL="742950" lvl="1" indent="-285750">
              <a:lnSpc>
                <a:spcPct val="90000"/>
              </a:lnSpc>
              <a:spcBef>
                <a:spcPct val="20000"/>
              </a:spcBef>
              <a:buFontTx/>
              <a:buChar char="–"/>
            </a:pPr>
            <a:r>
              <a:rPr lang="en-US" sz="2800" dirty="0"/>
              <a:t>Federal Registration Number (FRN).</a:t>
            </a:r>
          </a:p>
        </p:txBody>
      </p:sp>
      <p:sp>
        <p:nvSpPr>
          <p:cNvPr id="4" name="Footer Placeholder 3"/>
          <p:cNvSpPr>
            <a:spLocks noGrp="1"/>
          </p:cNvSpPr>
          <p:nvPr>
            <p:ph type="ftr" sz="quarter" idx="10"/>
          </p:nvPr>
        </p:nvSpPr>
        <p:spPr/>
        <p:txBody>
          <a:bodyPr/>
          <a:lstStyle/>
          <a:p>
            <a:r>
              <a:rPr lang="en-US" smtClean="0"/>
              <a:t>2014 Technician License Course</a:t>
            </a:r>
            <a:endParaRPr lang="en-US"/>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ext Placeholder 2"/>
          <p:cNvSpPr>
            <a:spLocks noGrp="1"/>
          </p:cNvSpPr>
          <p:nvPr>
            <p:ph type="body" idx="1"/>
          </p:nvPr>
        </p:nvSpPr>
        <p:spPr bwMode="auto">
          <a:xfrm>
            <a:off x="457200" y="2057400"/>
            <a:ext cx="8229600" cy="4068763"/>
          </a:xfrm>
          <a:noFill/>
          <a:ln>
            <a:miter lim="800000"/>
            <a:headEnd/>
            <a:tailEnd/>
          </a:ln>
        </p:spPr>
        <p:txBody>
          <a:bodyPr vert="horz" wrap="square" lIns="91440" tIns="45720" rIns="91440" bIns="45720" numCol="1" anchor="t" anchorCtr="0" compatLnSpc="1">
            <a:prstTxWarp prst="textNoShape">
              <a:avLst/>
            </a:prstTxWarp>
          </a:bodyPr>
          <a:lstStyle/>
          <a:p>
            <a:r>
              <a:rPr lang="en-US" smtClean="0"/>
              <a:t>A. There is no limit to power as long as there is no interference with other services</a:t>
            </a:r>
          </a:p>
          <a:p>
            <a:r>
              <a:rPr lang="en-US" smtClean="0"/>
              <a:t>B. No more than 200 watts PEP may be used </a:t>
            </a:r>
          </a:p>
          <a:p>
            <a:r>
              <a:rPr lang="en-US" smtClean="0"/>
              <a:t>C. Up to 1500 watts PEP may be used on any amateur frequency without restriction</a:t>
            </a:r>
          </a:p>
          <a:p>
            <a:r>
              <a:rPr lang="en-US" smtClean="0"/>
              <a:t>D. While not exceeding the maximum power permitted on a given band, use the minimum power necessary to carry out the desired communication</a:t>
            </a:r>
          </a:p>
          <a:p>
            <a:pPr lvl="1"/>
            <a:r>
              <a:rPr lang="en-US" smtClean="0"/>
              <a:t>FCC Rule: [97.313(a)] T2A11 HRLM (7-15)</a:t>
            </a:r>
          </a:p>
        </p:txBody>
      </p:sp>
      <p:sp>
        <p:nvSpPr>
          <p:cNvPr id="2" name="Title 1"/>
          <p:cNvSpPr>
            <a:spLocks noGrp="1"/>
          </p:cNvSpPr>
          <p:nvPr>
            <p:ph type="title"/>
          </p:nvPr>
        </p:nvSpPr>
        <p:spPr/>
        <p:txBody>
          <a:bodyPr>
            <a:normAutofit fontScale="90000"/>
          </a:bodyPr>
          <a:lstStyle/>
          <a:p>
            <a:pPr>
              <a:defRPr/>
            </a:pPr>
            <a:r>
              <a:rPr lang="en-US" smtClean="0">
                <a:solidFill>
                  <a:srgbClr val="000000"/>
                </a:solidFill>
                <a:latin typeface="Arial"/>
                <a:ea typeface="ＭＳ Ｐゴシック" charset="0"/>
                <a:cs typeface="+mj-cs"/>
              </a:rPr>
              <a:t>Which of the following is an FCC rule regarding power levels used in the amateur bands, under normal, non-distress circumstances?</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ext Placeholder 2"/>
          <p:cNvSpPr>
            <a:spLocks noGrp="1"/>
          </p:cNvSpPr>
          <p:nvPr>
            <p:ph type="body" idx="1"/>
          </p:nvPr>
        </p:nvSpPr>
        <p:spPr bwMode="auto">
          <a:xfrm>
            <a:off x="457200" y="2057400"/>
            <a:ext cx="8229600" cy="4068763"/>
          </a:xfrm>
          <a:noFill/>
          <a:ln>
            <a:miter lim="800000"/>
            <a:headEnd/>
            <a:tailEnd/>
          </a:ln>
        </p:spPr>
        <p:txBody>
          <a:bodyPr vert="horz" wrap="square" lIns="91440" tIns="45720" rIns="91440" bIns="45720" numCol="1" anchor="t" anchorCtr="0" compatLnSpc="1">
            <a:prstTxWarp prst="textNoShape">
              <a:avLst/>
            </a:prstTxWarp>
          </a:bodyPr>
          <a:lstStyle/>
          <a:p>
            <a:r>
              <a:rPr lang="en-US" smtClean="0"/>
              <a:t>A. There is no limit to power as long as there is no interference with other services</a:t>
            </a:r>
          </a:p>
          <a:p>
            <a:r>
              <a:rPr lang="en-US" smtClean="0"/>
              <a:t>B. No more than 200 watts PEP may be used </a:t>
            </a:r>
          </a:p>
          <a:p>
            <a:r>
              <a:rPr lang="en-US" smtClean="0"/>
              <a:t>C. Up to 1500 watts PEP may be used on any amateur frequency without restriction</a:t>
            </a:r>
          </a:p>
          <a:p>
            <a:r>
              <a:rPr lang="en-US" b="1" smtClean="0"/>
              <a:t>D. While not exceeding the maximum power permitted on a given band, use the minimum power necessary to carry out the desired communication</a:t>
            </a:r>
          </a:p>
          <a:p>
            <a:pPr lvl="1"/>
            <a:r>
              <a:rPr lang="en-US" smtClean="0"/>
              <a:t>FCC Rule: [97.313(a)] T2A11 HRLM (7-15)</a:t>
            </a:r>
          </a:p>
        </p:txBody>
      </p:sp>
      <p:sp>
        <p:nvSpPr>
          <p:cNvPr id="2" name="Title 1"/>
          <p:cNvSpPr>
            <a:spLocks noGrp="1"/>
          </p:cNvSpPr>
          <p:nvPr>
            <p:ph type="title"/>
          </p:nvPr>
        </p:nvSpPr>
        <p:spPr/>
        <p:txBody>
          <a:bodyPr>
            <a:normAutofit fontScale="90000"/>
          </a:bodyPr>
          <a:lstStyle/>
          <a:p>
            <a:pPr>
              <a:defRPr/>
            </a:pPr>
            <a:r>
              <a:rPr lang="en-US" smtClean="0">
                <a:solidFill>
                  <a:srgbClr val="000000"/>
                </a:solidFill>
                <a:latin typeface="Arial"/>
                <a:ea typeface="ＭＳ Ｐゴシック" charset="0"/>
                <a:cs typeface="+mj-cs"/>
              </a:rPr>
              <a:t>Which of the following is an FCC rule regarding power levels used in the amateur bands, under normal, non-distress circumstances?</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A. It is permitted only by holders of a General Class or higher license</a:t>
            </a:r>
          </a:p>
          <a:p>
            <a:r>
              <a:rPr lang="en-US" smtClean="0"/>
              <a:t>B. It is permitted only on repeaters</a:t>
            </a:r>
          </a:p>
          <a:p>
            <a:r>
              <a:rPr lang="en-US" smtClean="0"/>
              <a:t>C. It is permitted in at least some portion of all the amateur bands above 50 MHz</a:t>
            </a:r>
          </a:p>
          <a:p>
            <a:r>
              <a:rPr lang="en-US" smtClean="0"/>
              <a:t>D. It is permitted only when power is limited to no more than 100 watts</a:t>
            </a:r>
          </a:p>
          <a:p>
            <a:pPr lvl="1"/>
            <a:r>
              <a:rPr lang="en-US" smtClean="0"/>
              <a:t> T2B13 HRLM (6-9)</a:t>
            </a:r>
          </a:p>
        </p:txBody>
      </p:sp>
      <p:sp>
        <p:nvSpPr>
          <p:cNvPr id="2" name="Title 1"/>
          <p:cNvSpPr>
            <a:spLocks noGrp="1"/>
          </p:cNvSpPr>
          <p:nvPr>
            <p:ph type="title"/>
          </p:nvPr>
        </p:nvSpPr>
        <p:spPr/>
        <p:txBody>
          <a:bodyPr>
            <a:normAutofit fontScale="90000"/>
          </a:bodyPr>
          <a:lstStyle/>
          <a:p>
            <a:pPr>
              <a:defRPr/>
            </a:pPr>
            <a:r>
              <a:rPr lang="en-US" smtClean="0">
                <a:solidFill>
                  <a:srgbClr val="000000"/>
                </a:solidFill>
                <a:latin typeface="Arial"/>
                <a:ea typeface="ＭＳ Ｐゴシック" charset="0"/>
                <a:cs typeface="+mj-cs"/>
              </a:rPr>
              <a:t>Which of the following is true of the use of SSB phone in amateur bands above 50 MHz?</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A. It is permitted only by holders of a General Class or higher license</a:t>
            </a:r>
          </a:p>
          <a:p>
            <a:r>
              <a:rPr lang="en-US" smtClean="0"/>
              <a:t>B. It is permitted only on repeaters</a:t>
            </a:r>
          </a:p>
          <a:p>
            <a:r>
              <a:rPr lang="en-US" b="1" smtClean="0"/>
              <a:t>C. It is permitted in at least some portion of all the amateur bands above 50 MHz</a:t>
            </a:r>
          </a:p>
          <a:p>
            <a:r>
              <a:rPr lang="en-US" smtClean="0"/>
              <a:t>D. It is permitted only when power is limited to no more than 100 watts</a:t>
            </a:r>
          </a:p>
          <a:p>
            <a:pPr lvl="1"/>
            <a:r>
              <a:rPr lang="en-US" smtClean="0"/>
              <a:t> T2B13 HRLM (6-9)</a:t>
            </a:r>
          </a:p>
        </p:txBody>
      </p:sp>
      <p:sp>
        <p:nvSpPr>
          <p:cNvPr id="2" name="Title 1"/>
          <p:cNvSpPr>
            <a:spLocks noGrp="1"/>
          </p:cNvSpPr>
          <p:nvPr>
            <p:ph type="title"/>
          </p:nvPr>
        </p:nvSpPr>
        <p:spPr/>
        <p:txBody>
          <a:bodyPr>
            <a:normAutofit fontScale="90000"/>
          </a:bodyPr>
          <a:lstStyle/>
          <a:p>
            <a:pPr>
              <a:defRPr/>
            </a:pPr>
            <a:r>
              <a:rPr lang="en-US" smtClean="0">
                <a:solidFill>
                  <a:srgbClr val="000000"/>
                </a:solidFill>
                <a:latin typeface="Arial"/>
                <a:ea typeface="ＭＳ Ｐゴシック" charset="0"/>
                <a:cs typeface="+mj-cs"/>
              </a:rPr>
              <a:t>Which of the following is true of the use of SSB phone in amateur bands above 50 MHz?</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7"/>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400" dirty="0" smtClean="0"/>
              <a:t>Section 3 – International Rules</a:t>
            </a:r>
            <a:endParaRPr lang="en-US" sz="4400" dirty="0"/>
          </a:p>
        </p:txBody>
      </p:sp>
      <p:sp>
        <p:nvSpPr>
          <p:cNvPr id="12290" name="Rectangle 8"/>
          <p:cNvSpPr>
            <a:spLocks noChangeArrowheads="1"/>
          </p:cNvSpPr>
          <p:nvPr/>
        </p:nvSpPr>
        <p:spPr bwMode="auto">
          <a:xfrm>
            <a:off x="685800" y="1981200"/>
            <a:ext cx="7772400" cy="4114800"/>
          </a:xfrm>
          <a:prstGeom prst="rect">
            <a:avLst/>
          </a:prstGeom>
          <a:noFill/>
          <a:ln w="9525">
            <a:noFill/>
            <a:miter lim="800000"/>
            <a:headEnd/>
            <a:tailEnd/>
          </a:ln>
        </p:spPr>
        <p:txBody>
          <a:bodyPr/>
          <a:lstStyle/>
          <a:p>
            <a:pPr marL="342900" indent="-342900">
              <a:spcBef>
                <a:spcPct val="20000"/>
              </a:spcBef>
              <a:buFontTx/>
              <a:buChar char="•"/>
            </a:pPr>
            <a:endParaRPr lang="en-US" sz="2800" dirty="0"/>
          </a:p>
        </p:txBody>
      </p:sp>
      <p:sp>
        <p:nvSpPr>
          <p:cNvPr id="4" name="Footer Placeholder 3"/>
          <p:cNvSpPr>
            <a:spLocks noGrp="1"/>
          </p:cNvSpPr>
          <p:nvPr>
            <p:ph type="ftr" sz="quarter" idx="10"/>
          </p:nvPr>
        </p:nvSpPr>
        <p:spPr/>
        <p:txBody>
          <a:bodyPr/>
          <a:lstStyle/>
          <a:p>
            <a:r>
              <a:rPr lang="en-US" smtClean="0"/>
              <a:t>2014 Technician License Course</a:t>
            </a:r>
            <a:endParaRPr lang="en-US"/>
          </a:p>
        </p:txBody>
      </p:sp>
      <p:sp>
        <p:nvSpPr>
          <p:cNvPr id="7" name="Rectangle 5"/>
          <p:cNvSpPr>
            <a:spLocks noChangeArrowheads="1"/>
          </p:cNvSpPr>
          <p:nvPr/>
        </p:nvSpPr>
        <p:spPr bwMode="auto">
          <a:xfrm>
            <a:off x="381000" y="1828800"/>
            <a:ext cx="8382000" cy="4267200"/>
          </a:xfrm>
          <a:prstGeom prst="rect">
            <a:avLst/>
          </a:prstGeom>
          <a:noFill/>
          <a:ln w="9525">
            <a:noFill/>
            <a:miter lim="800000"/>
            <a:headEnd/>
            <a:tailEnd/>
          </a:ln>
        </p:spPr>
        <p:txBody>
          <a:bodyPr/>
          <a:lstStyle/>
          <a:p>
            <a:pPr marL="342900" indent="-342900">
              <a:spcBef>
                <a:spcPct val="20000"/>
              </a:spcBef>
              <a:buFontTx/>
              <a:buChar char="•"/>
            </a:pPr>
            <a:r>
              <a:rPr lang="en-US" sz="3200" dirty="0"/>
              <a:t>International Telecommunication Union (ITU).</a:t>
            </a:r>
          </a:p>
          <a:p>
            <a:pPr marL="742950" lvl="1" indent="-285750">
              <a:spcBef>
                <a:spcPct val="20000"/>
              </a:spcBef>
              <a:buFont typeface="Arial" pitchFamily="34" charset="0"/>
              <a:buChar char="•"/>
            </a:pPr>
            <a:r>
              <a:rPr lang="en-US" sz="2800" dirty="0"/>
              <a:t>Regions 1, 2 and </a:t>
            </a:r>
            <a:r>
              <a:rPr lang="en-US" sz="2800" dirty="0" smtClean="0"/>
              <a:t>3</a:t>
            </a:r>
          </a:p>
          <a:p>
            <a:pPr marL="742950" lvl="1" indent="-285750">
              <a:spcBef>
                <a:spcPct val="20000"/>
              </a:spcBef>
              <a:buFont typeface="Arial" pitchFamily="34" charset="0"/>
              <a:buChar char="•"/>
            </a:pPr>
            <a:r>
              <a:rPr lang="en-US" sz="2800" dirty="0" smtClean="0"/>
              <a:t>Continental US </a:t>
            </a:r>
            <a:r>
              <a:rPr lang="en-US" sz="2800" dirty="0"/>
              <a:t>hams are in Region </a:t>
            </a:r>
            <a:r>
              <a:rPr lang="en-US" sz="2800" dirty="0" smtClean="0"/>
              <a:t>2</a:t>
            </a:r>
          </a:p>
          <a:p>
            <a:pPr marL="742950" lvl="1" indent="-285750">
              <a:spcBef>
                <a:spcPct val="20000"/>
              </a:spcBef>
              <a:buFont typeface="Arial" pitchFamily="34" charset="0"/>
              <a:buChar char="•"/>
            </a:pPr>
            <a:r>
              <a:rPr lang="en-US" sz="2800" dirty="0" smtClean="0"/>
              <a:t>Some Pacific possessions in Region 3</a:t>
            </a:r>
            <a:endParaRPr lang="en-US" sz="2800" dirty="0"/>
          </a:p>
        </p:txBody>
      </p:sp>
      <p:pic>
        <p:nvPicPr>
          <p:cNvPr id="8" name="Picture 7" descr="HRLM3_07-05.png"/>
          <p:cNvPicPr>
            <a:picLocks noChangeAspect="1"/>
          </p:cNvPicPr>
          <p:nvPr/>
        </p:nvPicPr>
        <p:blipFill>
          <a:blip r:embed="rId3" cstate="print"/>
          <a:stretch>
            <a:fillRect/>
          </a:stretch>
        </p:blipFill>
        <p:spPr>
          <a:xfrm>
            <a:off x="3810000" y="4114800"/>
            <a:ext cx="3992550" cy="2029800"/>
          </a:xfrm>
          <a:prstGeom prst="rect">
            <a:avLst/>
          </a:prstGeom>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7"/>
          <p:cNvSpPr>
            <a:spLocks noChangeArrowheads="1"/>
          </p:cNvSpPr>
          <p:nvPr/>
        </p:nvSpPr>
        <p:spPr bwMode="auto">
          <a:xfrm>
            <a:off x="304800" y="609600"/>
            <a:ext cx="8534400" cy="1143000"/>
          </a:xfrm>
          <a:prstGeom prst="rect">
            <a:avLst/>
          </a:prstGeom>
          <a:noFill/>
          <a:ln w="9525">
            <a:noFill/>
            <a:miter lim="800000"/>
            <a:headEnd/>
            <a:tailEnd/>
          </a:ln>
        </p:spPr>
        <p:txBody>
          <a:bodyPr anchor="ctr"/>
          <a:lstStyle/>
          <a:p>
            <a:pPr marL="342900" indent="-342900" algn="ctr">
              <a:spcBef>
                <a:spcPct val="20000"/>
              </a:spcBef>
            </a:pPr>
            <a:r>
              <a:rPr lang="en-US" sz="4400" dirty="0" smtClean="0"/>
              <a:t>International Operating Authorization</a:t>
            </a:r>
            <a:endParaRPr lang="en-US" sz="4400" dirty="0"/>
          </a:p>
        </p:txBody>
      </p:sp>
      <p:sp>
        <p:nvSpPr>
          <p:cNvPr id="12290" name="Rectangle 8"/>
          <p:cNvSpPr>
            <a:spLocks noChangeArrowheads="1"/>
          </p:cNvSpPr>
          <p:nvPr/>
        </p:nvSpPr>
        <p:spPr bwMode="auto">
          <a:xfrm>
            <a:off x="685800" y="1981200"/>
            <a:ext cx="7772400" cy="4114800"/>
          </a:xfrm>
          <a:prstGeom prst="rect">
            <a:avLst/>
          </a:prstGeom>
          <a:noFill/>
          <a:ln w="9525">
            <a:noFill/>
            <a:miter lim="800000"/>
            <a:headEnd/>
            <a:tailEnd/>
          </a:ln>
        </p:spPr>
        <p:txBody>
          <a:bodyPr/>
          <a:lstStyle/>
          <a:p>
            <a:pPr marL="342900" indent="-342900">
              <a:spcBef>
                <a:spcPct val="20000"/>
              </a:spcBef>
              <a:buFontTx/>
              <a:buChar char="•"/>
            </a:pPr>
            <a:endParaRPr lang="en-US" sz="2800" dirty="0"/>
          </a:p>
        </p:txBody>
      </p:sp>
      <p:sp>
        <p:nvSpPr>
          <p:cNvPr id="4" name="Footer Placeholder 3"/>
          <p:cNvSpPr>
            <a:spLocks noGrp="1"/>
          </p:cNvSpPr>
          <p:nvPr>
            <p:ph type="ftr" sz="quarter" idx="10"/>
          </p:nvPr>
        </p:nvSpPr>
        <p:spPr/>
        <p:txBody>
          <a:bodyPr/>
          <a:lstStyle/>
          <a:p>
            <a:r>
              <a:rPr lang="en-US" dirty="0" smtClean="0"/>
              <a:t>2014 Technician License Course</a:t>
            </a:r>
            <a:endParaRPr lang="en-US" dirty="0"/>
          </a:p>
        </p:txBody>
      </p:sp>
      <p:sp>
        <p:nvSpPr>
          <p:cNvPr id="7" name="Rectangle 5"/>
          <p:cNvSpPr>
            <a:spLocks noChangeArrowheads="1"/>
          </p:cNvSpPr>
          <p:nvPr/>
        </p:nvSpPr>
        <p:spPr bwMode="auto">
          <a:xfrm>
            <a:off x="381000" y="1981200"/>
            <a:ext cx="8382000" cy="4114800"/>
          </a:xfrm>
          <a:prstGeom prst="rect">
            <a:avLst/>
          </a:prstGeom>
          <a:noFill/>
          <a:ln w="9525">
            <a:noFill/>
            <a:miter lim="800000"/>
            <a:headEnd/>
            <a:tailEnd/>
          </a:ln>
        </p:spPr>
        <p:txBody>
          <a:bodyPr/>
          <a:lstStyle/>
          <a:p>
            <a:pPr marL="342900" indent="-342900">
              <a:spcBef>
                <a:spcPct val="20000"/>
              </a:spcBef>
              <a:buFontTx/>
              <a:buChar char="•"/>
            </a:pPr>
            <a:r>
              <a:rPr lang="en-US" sz="3200" dirty="0" smtClean="0"/>
              <a:t>Reciprocal operating authority</a:t>
            </a:r>
          </a:p>
          <a:p>
            <a:pPr marL="342900" indent="-342900">
              <a:spcBef>
                <a:spcPct val="20000"/>
              </a:spcBef>
              <a:buFontTx/>
              <a:buChar char="•"/>
            </a:pPr>
            <a:r>
              <a:rPr lang="en-US" sz="3200" dirty="0" smtClean="0"/>
              <a:t>International Amateur Radio Permit (IARP)</a:t>
            </a:r>
          </a:p>
          <a:p>
            <a:pPr marL="342900" indent="-342900">
              <a:spcBef>
                <a:spcPct val="20000"/>
              </a:spcBef>
              <a:buFontTx/>
              <a:buChar char="•"/>
            </a:pPr>
            <a:r>
              <a:rPr lang="en-US" sz="3200" dirty="0" smtClean="0"/>
              <a:t>CEPT licensing</a:t>
            </a:r>
          </a:p>
          <a:p>
            <a:pPr marL="342900" indent="-342900">
              <a:spcBef>
                <a:spcPct val="20000"/>
              </a:spcBef>
              <a:buFontTx/>
              <a:buChar char="•"/>
            </a:pPr>
            <a:r>
              <a:rPr lang="en-US" sz="3200" dirty="0" smtClean="0"/>
              <a:t>ARRL website on international operating</a:t>
            </a:r>
          </a:p>
          <a:p>
            <a:pPr marL="800100" lvl="1" indent="-342900">
              <a:spcBef>
                <a:spcPct val="20000"/>
              </a:spcBef>
              <a:buFontTx/>
              <a:buChar char="•"/>
            </a:pPr>
            <a:r>
              <a:rPr lang="en-US" sz="2800" dirty="0" smtClean="0"/>
              <a:t>www.arrl.org/international-operating</a:t>
            </a:r>
          </a:p>
          <a:p>
            <a:pPr marL="342900" indent="-342900">
              <a:spcBef>
                <a:spcPct val="20000"/>
              </a:spcBef>
              <a:buFontTx/>
              <a:buChar char="•"/>
            </a:pPr>
            <a:endParaRPr lang="en-US" sz="3200"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7"/>
          <p:cNvSpPr>
            <a:spLocks noChangeArrowheads="1"/>
          </p:cNvSpPr>
          <p:nvPr/>
        </p:nvSpPr>
        <p:spPr bwMode="auto">
          <a:xfrm>
            <a:off x="304800" y="609600"/>
            <a:ext cx="8534400" cy="1143000"/>
          </a:xfrm>
          <a:prstGeom prst="rect">
            <a:avLst/>
          </a:prstGeom>
          <a:noFill/>
          <a:ln w="9525">
            <a:noFill/>
            <a:miter lim="800000"/>
            <a:headEnd/>
            <a:tailEnd/>
          </a:ln>
        </p:spPr>
        <p:txBody>
          <a:bodyPr anchor="ctr"/>
          <a:lstStyle/>
          <a:p>
            <a:pPr marL="342900" indent="-342900" algn="ctr">
              <a:spcBef>
                <a:spcPct val="20000"/>
              </a:spcBef>
            </a:pPr>
            <a:r>
              <a:rPr lang="en-US" sz="4400" dirty="0" smtClean="0"/>
              <a:t>International Operating Authorization</a:t>
            </a:r>
            <a:endParaRPr lang="en-US" sz="4400" dirty="0"/>
          </a:p>
        </p:txBody>
      </p:sp>
      <p:sp>
        <p:nvSpPr>
          <p:cNvPr id="12290" name="Rectangle 8"/>
          <p:cNvSpPr>
            <a:spLocks noChangeArrowheads="1"/>
          </p:cNvSpPr>
          <p:nvPr/>
        </p:nvSpPr>
        <p:spPr bwMode="auto">
          <a:xfrm>
            <a:off x="685800" y="1981200"/>
            <a:ext cx="7772400" cy="4114800"/>
          </a:xfrm>
          <a:prstGeom prst="rect">
            <a:avLst/>
          </a:prstGeom>
          <a:noFill/>
          <a:ln w="9525">
            <a:noFill/>
            <a:miter lim="800000"/>
            <a:headEnd/>
            <a:tailEnd/>
          </a:ln>
        </p:spPr>
        <p:txBody>
          <a:bodyPr/>
          <a:lstStyle/>
          <a:p>
            <a:pPr marL="342900" indent="-342900">
              <a:spcBef>
                <a:spcPct val="20000"/>
              </a:spcBef>
              <a:buFontTx/>
              <a:buChar char="•"/>
            </a:pPr>
            <a:endParaRPr lang="en-US" sz="2800" dirty="0"/>
          </a:p>
        </p:txBody>
      </p:sp>
      <p:sp>
        <p:nvSpPr>
          <p:cNvPr id="4" name="Footer Placeholder 3"/>
          <p:cNvSpPr>
            <a:spLocks noGrp="1"/>
          </p:cNvSpPr>
          <p:nvPr>
            <p:ph type="ftr" sz="quarter" idx="10"/>
          </p:nvPr>
        </p:nvSpPr>
        <p:spPr/>
        <p:txBody>
          <a:bodyPr/>
          <a:lstStyle/>
          <a:p>
            <a:r>
              <a:rPr lang="en-US" dirty="0" smtClean="0"/>
              <a:t>2014 Technician License Course</a:t>
            </a:r>
            <a:endParaRPr lang="en-US" dirty="0"/>
          </a:p>
        </p:txBody>
      </p:sp>
      <p:sp>
        <p:nvSpPr>
          <p:cNvPr id="7" name="Rectangle 5"/>
          <p:cNvSpPr>
            <a:spLocks noChangeArrowheads="1"/>
          </p:cNvSpPr>
          <p:nvPr/>
        </p:nvSpPr>
        <p:spPr bwMode="auto">
          <a:xfrm>
            <a:off x="381000" y="1981200"/>
            <a:ext cx="8458200" cy="4114800"/>
          </a:xfrm>
          <a:prstGeom prst="rect">
            <a:avLst/>
          </a:prstGeom>
          <a:noFill/>
          <a:ln w="9525">
            <a:noFill/>
            <a:miter lim="800000"/>
            <a:headEnd/>
            <a:tailEnd/>
          </a:ln>
        </p:spPr>
        <p:txBody>
          <a:bodyPr/>
          <a:lstStyle/>
          <a:p>
            <a:pPr marL="342900" indent="-342900">
              <a:spcBef>
                <a:spcPct val="20000"/>
              </a:spcBef>
              <a:buFontTx/>
              <a:buChar char="•"/>
            </a:pPr>
            <a:r>
              <a:rPr lang="en-US" sz="3200" dirty="0" smtClean="0"/>
              <a:t>Must comply with host country regulations</a:t>
            </a:r>
          </a:p>
          <a:p>
            <a:pPr marL="342900" indent="-342900">
              <a:spcBef>
                <a:spcPct val="20000"/>
              </a:spcBef>
              <a:buFontTx/>
              <a:buChar char="•"/>
            </a:pPr>
            <a:r>
              <a:rPr lang="en-US" sz="3200" dirty="0" smtClean="0"/>
              <a:t>May operate from US-flagged vessels</a:t>
            </a:r>
          </a:p>
          <a:p>
            <a:pPr marL="800100" lvl="1" indent="-342900">
              <a:spcBef>
                <a:spcPct val="20000"/>
              </a:spcBef>
              <a:buFontTx/>
              <a:buChar char="•"/>
            </a:pPr>
            <a:r>
              <a:rPr lang="en-US" sz="2800" dirty="0" smtClean="0"/>
              <a:t>Host country’s rules apply in territorial waters</a:t>
            </a:r>
          </a:p>
          <a:p>
            <a:pPr marL="342900" indent="-342900">
              <a:spcBef>
                <a:spcPct val="20000"/>
              </a:spcBef>
              <a:buFontTx/>
              <a:buChar char="•"/>
            </a:pPr>
            <a:r>
              <a:rPr lang="en-US" sz="3200" dirty="0" smtClean="0"/>
              <a:t>Contacts with other countries must be allowed by that country and by the US</a:t>
            </a:r>
          </a:p>
          <a:p>
            <a:pPr marL="800100" lvl="1" indent="-342900">
              <a:spcBef>
                <a:spcPct val="20000"/>
              </a:spcBef>
              <a:buFontTx/>
              <a:buChar char="•"/>
            </a:pPr>
            <a:r>
              <a:rPr lang="en-US" sz="2800" dirty="0" smtClean="0"/>
              <a:t>Very rare for contacts to be prohibited!</a:t>
            </a:r>
          </a:p>
          <a:p>
            <a:pPr marL="342900" indent="-342900">
              <a:spcBef>
                <a:spcPct val="20000"/>
              </a:spcBef>
              <a:buFontTx/>
              <a:buChar char="•"/>
            </a:pPr>
            <a:endParaRPr lang="en-US" sz="3200"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4"/>
          <p:cNvSpPr>
            <a:spLocks noChangeArrowheads="1"/>
          </p:cNvSpPr>
          <p:nvPr/>
        </p:nvSpPr>
        <p:spPr bwMode="auto">
          <a:xfrm>
            <a:off x="685800" y="2667000"/>
            <a:ext cx="7772400" cy="1143000"/>
          </a:xfrm>
          <a:prstGeom prst="rect">
            <a:avLst/>
          </a:prstGeom>
          <a:noFill/>
          <a:ln w="9525">
            <a:noFill/>
            <a:miter lim="800000"/>
            <a:headEnd/>
            <a:tailEnd/>
          </a:ln>
        </p:spPr>
        <p:txBody>
          <a:bodyPr anchor="ctr"/>
          <a:lstStyle/>
          <a:p>
            <a:pPr algn="ctr"/>
            <a:r>
              <a:rPr lang="en-US" sz="4000" dirty="0" smtClean="0"/>
              <a:t>Practice Questions</a:t>
            </a:r>
            <a:endParaRPr lang="en-US" sz="4000" dirty="0"/>
          </a:p>
        </p:txBody>
      </p:sp>
      <p:sp>
        <p:nvSpPr>
          <p:cNvPr id="2" name="Footer Placeholder 1"/>
          <p:cNvSpPr>
            <a:spLocks noGrp="1"/>
          </p:cNvSpPr>
          <p:nvPr>
            <p:ph type="ftr" sz="quarter" idx="10"/>
          </p:nvPr>
        </p:nvSpPr>
        <p:spPr/>
        <p:txBody>
          <a:bodyPr/>
          <a:lstStyle/>
          <a:p>
            <a:r>
              <a:rPr lang="en-US" dirty="0" smtClean="0"/>
              <a:t>2014 Technician License Course</a:t>
            </a:r>
            <a:endParaRPr lang="en-US"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 Placeholder 2"/>
          <p:cNvSpPr>
            <a:spLocks noGrp="1"/>
          </p:cNvSpPr>
          <p:nvPr>
            <p:ph type="body" idx="1"/>
          </p:nvPr>
        </p:nvSpPr>
        <p:spPr bwMode="auto">
          <a:xfrm>
            <a:off x="457200" y="1295400"/>
            <a:ext cx="8229600" cy="4830763"/>
          </a:xfrm>
          <a:noFill/>
          <a:ln>
            <a:miter lim="800000"/>
            <a:headEnd/>
            <a:tailEnd/>
          </a:ln>
        </p:spPr>
        <p:txBody>
          <a:bodyPr vert="horz" wrap="square" lIns="91440" tIns="45720" rIns="91440" bIns="45720" numCol="1" anchor="t" anchorCtr="0" compatLnSpc="1">
            <a:prstTxWarp prst="textNoShape">
              <a:avLst/>
            </a:prstTxWarp>
          </a:bodyPr>
          <a:lstStyle/>
          <a:p>
            <a:r>
              <a:rPr lang="en-US" smtClean="0"/>
              <a:t>A. An agency of the United States Department of Telecommunications Management</a:t>
            </a:r>
          </a:p>
          <a:p>
            <a:r>
              <a:rPr lang="en-US" smtClean="0"/>
              <a:t>B. A United Nations agency for information and communication technology issues</a:t>
            </a:r>
          </a:p>
          <a:p>
            <a:r>
              <a:rPr lang="en-US" smtClean="0"/>
              <a:t>C. An independent frequency coordination agency</a:t>
            </a:r>
          </a:p>
          <a:p>
            <a:r>
              <a:rPr lang="en-US" smtClean="0"/>
              <a:t>D. A department of the FCC</a:t>
            </a:r>
          </a:p>
          <a:p>
            <a:pPr lvl="1"/>
            <a:r>
              <a:rPr lang="en-US" smtClean="0"/>
              <a:t> T1B01 HRLM (7-17)</a:t>
            </a:r>
          </a:p>
        </p:txBody>
      </p:sp>
      <p:sp>
        <p:nvSpPr>
          <p:cNvPr id="16386"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What is the ITU?</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ext Placeholder 2"/>
          <p:cNvSpPr>
            <a:spLocks noGrp="1"/>
          </p:cNvSpPr>
          <p:nvPr>
            <p:ph type="body" idx="1"/>
          </p:nvPr>
        </p:nvSpPr>
        <p:spPr bwMode="auto">
          <a:xfrm>
            <a:off x="457200" y="1295400"/>
            <a:ext cx="8229600" cy="4830763"/>
          </a:xfrm>
          <a:noFill/>
          <a:ln>
            <a:miter lim="800000"/>
            <a:headEnd/>
            <a:tailEnd/>
          </a:ln>
        </p:spPr>
        <p:txBody>
          <a:bodyPr vert="horz" wrap="square" lIns="91440" tIns="45720" rIns="91440" bIns="45720" numCol="1" anchor="t" anchorCtr="0" compatLnSpc="1">
            <a:prstTxWarp prst="textNoShape">
              <a:avLst/>
            </a:prstTxWarp>
          </a:bodyPr>
          <a:lstStyle/>
          <a:p>
            <a:r>
              <a:rPr lang="en-US" smtClean="0"/>
              <a:t>A. An agency of the United States Department of Telecommunications Management</a:t>
            </a:r>
          </a:p>
          <a:p>
            <a:r>
              <a:rPr lang="en-US" b="1" smtClean="0"/>
              <a:t>B. A United Nations agency for information and communication technology issues</a:t>
            </a:r>
          </a:p>
          <a:p>
            <a:r>
              <a:rPr lang="en-US" smtClean="0"/>
              <a:t>C. An independent frequency coordination agency</a:t>
            </a:r>
          </a:p>
          <a:p>
            <a:r>
              <a:rPr lang="en-US" smtClean="0"/>
              <a:t>D. A department of the FCC</a:t>
            </a:r>
          </a:p>
          <a:p>
            <a:pPr lvl="1"/>
            <a:r>
              <a:rPr lang="en-US" smtClean="0"/>
              <a:t> T1B01 HRLM (7-17)</a:t>
            </a:r>
          </a:p>
        </p:txBody>
      </p:sp>
      <p:sp>
        <p:nvSpPr>
          <p:cNvPr id="17410"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What is the ITU?</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400"/>
              <a:t>Responsibilities of Licensure</a:t>
            </a:r>
          </a:p>
        </p:txBody>
      </p:sp>
      <p:sp>
        <p:nvSpPr>
          <p:cNvPr id="20482" name="Rectangle 5"/>
          <p:cNvSpPr>
            <a:spLocks noChangeArrowheads="1"/>
          </p:cNvSpPr>
          <p:nvPr/>
        </p:nvSpPr>
        <p:spPr bwMode="auto">
          <a:xfrm>
            <a:off x="685800" y="1981200"/>
            <a:ext cx="7772400" cy="4114800"/>
          </a:xfrm>
          <a:prstGeom prst="rect">
            <a:avLst/>
          </a:prstGeom>
          <a:noFill/>
          <a:ln w="9525">
            <a:noFill/>
            <a:miter lim="800000"/>
            <a:headEnd/>
            <a:tailEnd/>
          </a:ln>
        </p:spPr>
        <p:txBody>
          <a:bodyPr/>
          <a:lstStyle/>
          <a:p>
            <a:pPr marL="342900" indent="-342900">
              <a:spcBef>
                <a:spcPct val="20000"/>
              </a:spcBef>
              <a:buFontTx/>
              <a:buChar char="•"/>
            </a:pPr>
            <a:r>
              <a:rPr lang="en-US" sz="3200" dirty="0"/>
              <a:t>Prevent unauthorized operation of your station.</a:t>
            </a:r>
          </a:p>
          <a:p>
            <a:pPr marL="342900" indent="-342900">
              <a:spcBef>
                <a:spcPct val="20000"/>
              </a:spcBef>
              <a:buFontTx/>
              <a:buChar char="•"/>
            </a:pPr>
            <a:r>
              <a:rPr lang="en-US" sz="3200" dirty="0"/>
              <a:t>Provide personal information as required – keep a current mailing address on file.</a:t>
            </a:r>
          </a:p>
          <a:p>
            <a:pPr marL="342900" indent="-342900">
              <a:spcBef>
                <a:spcPct val="20000"/>
              </a:spcBef>
              <a:buFontTx/>
              <a:buChar char="•"/>
            </a:pPr>
            <a:r>
              <a:rPr lang="en-US" sz="3200" dirty="0"/>
              <a:t>Make your station available for FCC inspection upon request.</a:t>
            </a:r>
          </a:p>
        </p:txBody>
      </p:sp>
      <p:sp>
        <p:nvSpPr>
          <p:cNvPr id="4" name="Footer Placeholder 3"/>
          <p:cNvSpPr>
            <a:spLocks noGrp="1"/>
          </p:cNvSpPr>
          <p:nvPr>
            <p:ph type="ftr" sz="quarter" idx="10"/>
          </p:nvPr>
        </p:nvSpPr>
        <p:spPr/>
        <p:txBody>
          <a:bodyPr/>
          <a:lstStyle/>
          <a:p>
            <a:r>
              <a:rPr lang="en-US" smtClean="0"/>
              <a:t>2014 Technician License Course</a:t>
            </a:r>
            <a:endParaRPr lang="en-US"/>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ext Placeholder 2"/>
          <p:cNvSpPr>
            <a:spLocks noGrp="1"/>
          </p:cNvSpPr>
          <p:nvPr>
            <p:ph type="body" idx="1"/>
          </p:nvPr>
        </p:nvSpPr>
        <p:spPr bwMode="auto">
          <a:xfrm>
            <a:off x="457200" y="1905000"/>
            <a:ext cx="8229600" cy="4221163"/>
          </a:xfrm>
          <a:noFill/>
          <a:ln>
            <a:miter lim="800000"/>
            <a:headEnd/>
            <a:tailEnd/>
          </a:ln>
        </p:spPr>
        <p:txBody>
          <a:bodyPr vert="horz" wrap="square" lIns="91440" tIns="45720" rIns="91440" bIns="45720" numCol="1" anchor="t" anchorCtr="0" compatLnSpc="1">
            <a:prstTxWarp prst="textNoShape">
              <a:avLst/>
            </a:prstTxWarp>
          </a:bodyPr>
          <a:lstStyle/>
          <a:p>
            <a:r>
              <a:rPr lang="en-US" smtClean="0"/>
              <a:t>A. Some U.S. Territories are located in ITU regions other than region 2</a:t>
            </a:r>
          </a:p>
          <a:p>
            <a:r>
              <a:rPr lang="en-US" smtClean="0"/>
              <a:t>B. Territorial governments are allowed to select their own frequency allocations</a:t>
            </a:r>
          </a:p>
          <a:p>
            <a:r>
              <a:rPr lang="en-US" smtClean="0"/>
              <a:t>C. Territorial frequency allocations must also include those of adjacent countries</a:t>
            </a:r>
          </a:p>
          <a:p>
            <a:r>
              <a:rPr lang="en-US" smtClean="0"/>
              <a:t>D. Any territory that was in existence before the ratification of the Communications Act of 1934 is exempt from FCC frequency regulations</a:t>
            </a:r>
          </a:p>
          <a:p>
            <a:pPr lvl="1"/>
            <a:r>
              <a:rPr lang="en-US" smtClean="0"/>
              <a:t>FCC Rule: [97.301] T1B02 HRLM (7-18)</a:t>
            </a:r>
          </a:p>
        </p:txBody>
      </p:sp>
      <p:sp>
        <p:nvSpPr>
          <p:cNvPr id="2" name="Title 1"/>
          <p:cNvSpPr>
            <a:spLocks noGrp="1"/>
          </p:cNvSpPr>
          <p:nvPr>
            <p:ph type="title"/>
          </p:nvPr>
        </p:nvSpPr>
        <p:spPr/>
        <p:txBody>
          <a:bodyPr>
            <a:normAutofit fontScale="90000"/>
          </a:bodyPr>
          <a:lstStyle/>
          <a:p>
            <a:pPr>
              <a:defRPr/>
            </a:pPr>
            <a:r>
              <a:rPr lang="en-US" smtClean="0">
                <a:solidFill>
                  <a:srgbClr val="000000"/>
                </a:solidFill>
                <a:latin typeface="Arial"/>
                <a:ea typeface="ＭＳ Ｐゴシック" charset="0"/>
              </a:rPr>
              <a:t>Why are the frequency assignments for some U.S. Territories different from those in the 50 U.S. States?</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ext Placeholder 2"/>
          <p:cNvSpPr>
            <a:spLocks noGrp="1"/>
          </p:cNvSpPr>
          <p:nvPr>
            <p:ph type="body" idx="1"/>
          </p:nvPr>
        </p:nvSpPr>
        <p:spPr bwMode="auto">
          <a:xfrm>
            <a:off x="457200" y="1905000"/>
            <a:ext cx="8229600" cy="4221163"/>
          </a:xfrm>
          <a:noFill/>
          <a:ln>
            <a:miter lim="800000"/>
            <a:headEnd/>
            <a:tailEnd/>
          </a:ln>
        </p:spPr>
        <p:txBody>
          <a:bodyPr vert="horz" wrap="square" lIns="91440" tIns="45720" rIns="91440" bIns="45720" numCol="1" anchor="t" anchorCtr="0" compatLnSpc="1">
            <a:prstTxWarp prst="textNoShape">
              <a:avLst/>
            </a:prstTxWarp>
          </a:bodyPr>
          <a:lstStyle/>
          <a:p>
            <a:r>
              <a:rPr lang="en-US" b="1" smtClean="0"/>
              <a:t>A. Some U.S. Territories are located in ITU regions other than region 2</a:t>
            </a:r>
          </a:p>
          <a:p>
            <a:r>
              <a:rPr lang="en-US" smtClean="0"/>
              <a:t>B. Territorial governments are allowed to select their own frequency allocations</a:t>
            </a:r>
          </a:p>
          <a:p>
            <a:r>
              <a:rPr lang="en-US" smtClean="0"/>
              <a:t>C. Territorial frequency allocations must also include those of adjacent countries</a:t>
            </a:r>
          </a:p>
          <a:p>
            <a:r>
              <a:rPr lang="en-US" smtClean="0"/>
              <a:t>D. Any territory that was in existence before the ratification of the Communications Act of 1934 is exempt from FCC frequency regulations</a:t>
            </a:r>
          </a:p>
          <a:p>
            <a:pPr lvl="1"/>
            <a:r>
              <a:rPr lang="en-US" smtClean="0"/>
              <a:t>FCC Rule: [97.301] T1B02 HRLM (7-18)</a:t>
            </a:r>
          </a:p>
        </p:txBody>
      </p:sp>
      <p:sp>
        <p:nvSpPr>
          <p:cNvPr id="2" name="Title 1"/>
          <p:cNvSpPr>
            <a:spLocks noGrp="1"/>
          </p:cNvSpPr>
          <p:nvPr>
            <p:ph type="title"/>
          </p:nvPr>
        </p:nvSpPr>
        <p:spPr/>
        <p:txBody>
          <a:bodyPr>
            <a:normAutofit fontScale="90000"/>
          </a:bodyPr>
          <a:lstStyle/>
          <a:p>
            <a:pPr>
              <a:defRPr/>
            </a:pPr>
            <a:r>
              <a:rPr lang="en-US" smtClean="0">
                <a:solidFill>
                  <a:srgbClr val="000000"/>
                </a:solidFill>
                <a:latin typeface="Arial"/>
                <a:ea typeface="ＭＳ Ｐゴシック" charset="0"/>
              </a:rPr>
              <a:t>Why are the frequency assignments for some U.S. Territories different from those in the 50 U.S. States?</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ext Placeholder 2"/>
          <p:cNvSpPr>
            <a:spLocks noGrp="1"/>
          </p:cNvSpPr>
          <p:nvPr>
            <p:ph type="body" idx="1"/>
          </p:nvPr>
        </p:nvSpPr>
        <p:spPr bwMode="auto">
          <a:xfrm>
            <a:off x="457200" y="1752600"/>
            <a:ext cx="8229600" cy="4373563"/>
          </a:xfrm>
          <a:noFill/>
          <a:ln>
            <a:miter lim="800000"/>
            <a:headEnd/>
            <a:tailEnd/>
          </a:ln>
        </p:spPr>
        <p:txBody>
          <a:bodyPr vert="horz" wrap="square" lIns="91440" tIns="45720" rIns="91440" bIns="45720" numCol="1" anchor="t" anchorCtr="0" compatLnSpc="1">
            <a:prstTxWarp prst="textNoShape">
              <a:avLst/>
            </a:prstTxWarp>
          </a:bodyPr>
          <a:lstStyle/>
          <a:p>
            <a:r>
              <a:rPr lang="en-US" smtClean="0"/>
              <a:t>A. Communications incidental to the purposes of the amateur service and remarks of a personal character</a:t>
            </a:r>
          </a:p>
          <a:p>
            <a:r>
              <a:rPr lang="en-US" smtClean="0"/>
              <a:t>B. Communications incidental to conducting business or remarks of a personal nature</a:t>
            </a:r>
          </a:p>
          <a:p>
            <a:r>
              <a:rPr lang="en-US" smtClean="0"/>
              <a:t>C. Only communications incidental to contest exchanges, all other communications are prohibited</a:t>
            </a:r>
          </a:p>
          <a:p>
            <a:r>
              <a:rPr lang="en-US" smtClean="0"/>
              <a:t>D. Any communications that would be permitted by an international broadcast station</a:t>
            </a:r>
          </a:p>
          <a:p>
            <a:pPr lvl="1"/>
            <a:r>
              <a:rPr lang="en-US" smtClean="0"/>
              <a:t>FCC Rule: [97.117] T1C03 HRLM (7-19)</a:t>
            </a:r>
          </a:p>
        </p:txBody>
      </p:sp>
      <p:sp>
        <p:nvSpPr>
          <p:cNvPr id="2" name="Title 1"/>
          <p:cNvSpPr>
            <a:spLocks noGrp="1"/>
          </p:cNvSpPr>
          <p:nvPr>
            <p:ph type="title"/>
          </p:nvPr>
        </p:nvSpPr>
        <p:spPr/>
        <p:txBody>
          <a:bodyPr>
            <a:normAutofit fontScale="90000"/>
          </a:bodyPr>
          <a:lstStyle/>
          <a:p>
            <a:pPr>
              <a:defRPr/>
            </a:pPr>
            <a:r>
              <a:rPr lang="en-US" smtClean="0">
                <a:solidFill>
                  <a:srgbClr val="000000"/>
                </a:solidFill>
                <a:latin typeface="Arial"/>
                <a:ea typeface="ＭＳ Ｐゴシック" charset="0"/>
              </a:rPr>
              <a:t>What types of international communications are permitted by an FCC-licensed amateur station?</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ext Placeholder 2"/>
          <p:cNvSpPr>
            <a:spLocks noGrp="1"/>
          </p:cNvSpPr>
          <p:nvPr>
            <p:ph type="body" idx="1"/>
          </p:nvPr>
        </p:nvSpPr>
        <p:spPr bwMode="auto">
          <a:xfrm>
            <a:off x="457200" y="1752600"/>
            <a:ext cx="8229600" cy="4373563"/>
          </a:xfrm>
          <a:noFill/>
          <a:ln>
            <a:miter lim="800000"/>
            <a:headEnd/>
            <a:tailEnd/>
          </a:ln>
        </p:spPr>
        <p:txBody>
          <a:bodyPr vert="horz" wrap="square" lIns="91440" tIns="45720" rIns="91440" bIns="45720" numCol="1" anchor="t" anchorCtr="0" compatLnSpc="1">
            <a:prstTxWarp prst="textNoShape">
              <a:avLst/>
            </a:prstTxWarp>
          </a:bodyPr>
          <a:lstStyle/>
          <a:p>
            <a:r>
              <a:rPr lang="en-US" b="1" smtClean="0"/>
              <a:t>A. Communications incidental to the purposes of the amateur service and remarks of a personal character</a:t>
            </a:r>
          </a:p>
          <a:p>
            <a:r>
              <a:rPr lang="en-US" smtClean="0"/>
              <a:t>B. Communications incidental to conducting business or remarks of a personal nature</a:t>
            </a:r>
          </a:p>
          <a:p>
            <a:r>
              <a:rPr lang="en-US" smtClean="0"/>
              <a:t>C. Only communications incidental to contest exchanges, all other communications are prohibited</a:t>
            </a:r>
          </a:p>
          <a:p>
            <a:r>
              <a:rPr lang="en-US" smtClean="0"/>
              <a:t>D. Any communications that would be permitted by an international broadcast station</a:t>
            </a:r>
          </a:p>
          <a:p>
            <a:pPr lvl="1"/>
            <a:r>
              <a:rPr lang="en-US" smtClean="0"/>
              <a:t>FCC Rule: [97.117] T1C03 HRLM (7-19)</a:t>
            </a:r>
          </a:p>
        </p:txBody>
      </p:sp>
      <p:sp>
        <p:nvSpPr>
          <p:cNvPr id="2" name="Title 1"/>
          <p:cNvSpPr>
            <a:spLocks noGrp="1"/>
          </p:cNvSpPr>
          <p:nvPr>
            <p:ph type="title"/>
          </p:nvPr>
        </p:nvSpPr>
        <p:spPr/>
        <p:txBody>
          <a:bodyPr>
            <a:normAutofit fontScale="90000"/>
          </a:bodyPr>
          <a:lstStyle/>
          <a:p>
            <a:pPr>
              <a:defRPr/>
            </a:pPr>
            <a:r>
              <a:rPr lang="en-US" smtClean="0">
                <a:solidFill>
                  <a:srgbClr val="000000"/>
                </a:solidFill>
                <a:latin typeface="Arial"/>
                <a:ea typeface="ＭＳ Ｐゴシック" charset="0"/>
              </a:rPr>
              <a:t>What types of international communications are permitted by an FCC-licensed amateur station?</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A. When the foreign country authorizes it</a:t>
            </a:r>
          </a:p>
          <a:p>
            <a:r>
              <a:rPr lang="en-US" smtClean="0"/>
              <a:t>B. When there is a mutual agreement allowing third party communications</a:t>
            </a:r>
          </a:p>
          <a:p>
            <a:r>
              <a:rPr lang="en-US" smtClean="0"/>
              <a:t>C. When authorization permits amateur communications in a foreign language</a:t>
            </a:r>
          </a:p>
          <a:p>
            <a:r>
              <a:rPr lang="en-US" smtClean="0"/>
              <a:t>D. When you are communicating with non-licensed individuals in another country</a:t>
            </a:r>
          </a:p>
          <a:p>
            <a:pPr lvl="1"/>
            <a:r>
              <a:rPr lang="en-US" smtClean="0"/>
              <a:t>FCC Rule: [97.107] T1C04 HRLM (7-18)</a:t>
            </a:r>
          </a:p>
        </p:txBody>
      </p:sp>
      <p:sp>
        <p:nvSpPr>
          <p:cNvPr id="28674"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When are you allowed to operate your amateur station in a foreign country?</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b="1" smtClean="0"/>
              <a:t>A. When the foreign country authorizes it</a:t>
            </a:r>
          </a:p>
          <a:p>
            <a:r>
              <a:rPr lang="en-US" smtClean="0"/>
              <a:t>B. When there is a mutual agreement allowing third party communications</a:t>
            </a:r>
          </a:p>
          <a:p>
            <a:r>
              <a:rPr lang="en-US" smtClean="0"/>
              <a:t>C. When authorization permits amateur communications in a foreign language</a:t>
            </a:r>
          </a:p>
          <a:p>
            <a:r>
              <a:rPr lang="en-US" smtClean="0"/>
              <a:t>D. When you are communicating with non-licensed individuals in another country</a:t>
            </a:r>
          </a:p>
          <a:p>
            <a:pPr lvl="1"/>
            <a:r>
              <a:rPr lang="en-US" smtClean="0"/>
              <a:t>FCC Rule: [97.107] T1C04 HRLM (7-18)</a:t>
            </a:r>
          </a:p>
        </p:txBody>
      </p:sp>
      <p:sp>
        <p:nvSpPr>
          <p:cNvPr id="29698"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When are you allowed to operate your amateur station in a foreign country?</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ext Placeholder 2"/>
          <p:cNvSpPr>
            <a:spLocks noGrp="1"/>
          </p:cNvSpPr>
          <p:nvPr>
            <p:ph type="body" idx="1"/>
          </p:nvPr>
        </p:nvSpPr>
        <p:spPr bwMode="auto">
          <a:xfrm>
            <a:off x="457200" y="2362200"/>
            <a:ext cx="8229600" cy="3763963"/>
          </a:xfrm>
          <a:noFill/>
          <a:ln>
            <a:miter lim="800000"/>
            <a:headEnd/>
            <a:tailEnd/>
          </a:ln>
        </p:spPr>
        <p:txBody>
          <a:bodyPr vert="horz" wrap="square" lIns="91440" tIns="45720" rIns="91440" bIns="45720" numCol="1" anchor="t" anchorCtr="0" compatLnSpc="1">
            <a:prstTxWarp prst="textNoShape">
              <a:avLst/>
            </a:prstTxWarp>
          </a:bodyPr>
          <a:lstStyle/>
          <a:p>
            <a:r>
              <a:rPr lang="en-US" smtClean="0"/>
              <a:t>A. From within any country that belongs to the International Telecommunication Union</a:t>
            </a:r>
          </a:p>
          <a:p>
            <a:r>
              <a:rPr lang="en-US" smtClean="0"/>
              <a:t>B. From within any country that is a member of the United Nations </a:t>
            </a:r>
          </a:p>
          <a:p>
            <a:r>
              <a:rPr lang="en-US" smtClean="0"/>
              <a:t>C. From anywhere within in ITU Regions 2 and 3</a:t>
            </a:r>
          </a:p>
          <a:p>
            <a:r>
              <a:rPr lang="en-US" smtClean="0"/>
              <a:t>D. From any vessel or craft located in international waters and documented or registered in the United States</a:t>
            </a:r>
          </a:p>
          <a:p>
            <a:pPr lvl="1"/>
            <a:r>
              <a:rPr lang="en-US" smtClean="0"/>
              <a:t>FCC Rule: [97.5(a)(2)] T1C06 HRLM (7-18)</a:t>
            </a:r>
          </a:p>
        </p:txBody>
      </p:sp>
      <p:sp>
        <p:nvSpPr>
          <p:cNvPr id="2" name="Title 1"/>
          <p:cNvSpPr>
            <a:spLocks noGrp="1"/>
          </p:cNvSpPr>
          <p:nvPr>
            <p:ph type="title"/>
          </p:nvPr>
        </p:nvSpPr>
        <p:spPr/>
        <p:txBody>
          <a:bodyPr>
            <a:normAutofit fontScale="90000"/>
          </a:bodyPr>
          <a:lstStyle/>
          <a:p>
            <a:pPr>
              <a:defRPr/>
            </a:pPr>
            <a:r>
              <a:rPr lang="en-US" dirty="0" smtClean="0">
                <a:solidFill>
                  <a:srgbClr val="000000"/>
                </a:solidFill>
                <a:latin typeface="Arial"/>
                <a:ea typeface="ＭＳ Ｐゴシック" charset="0"/>
              </a:rPr>
              <a:t>From which of the following locations may an FCC-licensed amateur station transmit, in addition to places where the FCC regulates communications?</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ext Placeholder 2"/>
          <p:cNvSpPr>
            <a:spLocks noGrp="1"/>
          </p:cNvSpPr>
          <p:nvPr>
            <p:ph type="body" idx="1"/>
          </p:nvPr>
        </p:nvSpPr>
        <p:spPr bwMode="auto">
          <a:xfrm>
            <a:off x="457200" y="2362200"/>
            <a:ext cx="8229600" cy="3763963"/>
          </a:xfrm>
          <a:noFill/>
          <a:ln>
            <a:miter lim="800000"/>
            <a:headEnd/>
            <a:tailEnd/>
          </a:ln>
        </p:spPr>
        <p:txBody>
          <a:bodyPr vert="horz" wrap="square" lIns="91440" tIns="45720" rIns="91440" bIns="45720" numCol="1" anchor="t" anchorCtr="0" compatLnSpc="1">
            <a:prstTxWarp prst="textNoShape">
              <a:avLst/>
            </a:prstTxWarp>
          </a:bodyPr>
          <a:lstStyle/>
          <a:p>
            <a:r>
              <a:rPr lang="en-US" smtClean="0"/>
              <a:t>A. From within any country that belongs to the International Telecommunication Union</a:t>
            </a:r>
          </a:p>
          <a:p>
            <a:r>
              <a:rPr lang="en-US" smtClean="0"/>
              <a:t>B. From within any country that is a member of the United Nations </a:t>
            </a:r>
          </a:p>
          <a:p>
            <a:r>
              <a:rPr lang="en-US" smtClean="0"/>
              <a:t>C. From anywhere within in ITU Regions 2 and 3</a:t>
            </a:r>
          </a:p>
          <a:p>
            <a:r>
              <a:rPr lang="en-US" b="1" smtClean="0"/>
              <a:t>D. From any vessel or craft located in international waters and documented or registered in the United States</a:t>
            </a:r>
          </a:p>
          <a:p>
            <a:pPr lvl="1"/>
            <a:r>
              <a:rPr lang="en-US" smtClean="0"/>
              <a:t>FCC Rule: [97.5(a)(2)] T1C06 HRLM (7-18)</a:t>
            </a:r>
          </a:p>
        </p:txBody>
      </p:sp>
      <p:sp>
        <p:nvSpPr>
          <p:cNvPr id="2" name="Title 1"/>
          <p:cNvSpPr>
            <a:spLocks noGrp="1"/>
          </p:cNvSpPr>
          <p:nvPr>
            <p:ph type="title"/>
          </p:nvPr>
        </p:nvSpPr>
        <p:spPr/>
        <p:txBody>
          <a:bodyPr>
            <a:normAutofit fontScale="90000"/>
          </a:bodyPr>
          <a:lstStyle/>
          <a:p>
            <a:pPr>
              <a:defRPr/>
            </a:pPr>
            <a:r>
              <a:rPr lang="en-US" smtClean="0">
                <a:solidFill>
                  <a:srgbClr val="000000"/>
                </a:solidFill>
                <a:latin typeface="Arial"/>
                <a:ea typeface="ＭＳ Ｐゴシック" charset="0"/>
              </a:rPr>
              <a:t>From which of the following locations may an FCC-licensed amateur station transmit, in addition to places where the FCC regulates communications?</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ext Placeholder 2"/>
          <p:cNvSpPr>
            <a:spLocks noGrp="1"/>
          </p:cNvSpPr>
          <p:nvPr>
            <p:ph type="body" idx="1"/>
          </p:nvPr>
        </p:nvSpPr>
        <p:spPr bwMode="auto">
          <a:xfrm>
            <a:off x="457200" y="2133600"/>
            <a:ext cx="8229600" cy="3992563"/>
          </a:xfrm>
          <a:noFill/>
          <a:ln>
            <a:miter lim="800000"/>
            <a:headEnd/>
            <a:tailEnd/>
          </a:ln>
        </p:spPr>
        <p:txBody>
          <a:bodyPr vert="horz" wrap="square" lIns="91440" tIns="45720" rIns="91440" bIns="45720" numCol="1" anchor="t" anchorCtr="0" compatLnSpc="1">
            <a:prstTxWarp prst="textNoShape">
              <a:avLst/>
            </a:prstTxWarp>
          </a:bodyPr>
          <a:lstStyle/>
          <a:p>
            <a:r>
              <a:rPr lang="en-US" smtClean="0"/>
              <a:t>A. Any country whose administration has notified the ITU that it objects to such communications</a:t>
            </a:r>
          </a:p>
          <a:p>
            <a:r>
              <a:rPr lang="en-US" smtClean="0"/>
              <a:t>B. Any country whose administration has notified the ARRL that it objects to such communications</a:t>
            </a:r>
          </a:p>
          <a:p>
            <a:r>
              <a:rPr lang="en-US" smtClean="0"/>
              <a:t>C. Any country engaged in hostilities with another country</a:t>
            </a:r>
          </a:p>
          <a:p>
            <a:r>
              <a:rPr lang="en-US" smtClean="0"/>
              <a:t>D. Any country in violation of the War Powers Act of 1934</a:t>
            </a:r>
          </a:p>
          <a:p>
            <a:pPr lvl="1"/>
            <a:r>
              <a:rPr lang="en-US" smtClean="0"/>
              <a:t>FCC Rule: [97.111(a)(1)] T1D01 HRLM (7-19)</a:t>
            </a:r>
          </a:p>
        </p:txBody>
      </p:sp>
      <p:sp>
        <p:nvSpPr>
          <p:cNvPr id="2" name="Title 1"/>
          <p:cNvSpPr>
            <a:spLocks noGrp="1"/>
          </p:cNvSpPr>
          <p:nvPr>
            <p:ph type="title"/>
          </p:nvPr>
        </p:nvSpPr>
        <p:spPr/>
        <p:txBody>
          <a:bodyPr>
            <a:normAutofit fontScale="90000"/>
          </a:bodyPr>
          <a:lstStyle/>
          <a:p>
            <a:pPr>
              <a:defRPr/>
            </a:pPr>
            <a:r>
              <a:rPr lang="en-US" smtClean="0">
                <a:solidFill>
                  <a:srgbClr val="000000"/>
                </a:solidFill>
                <a:latin typeface="Arial"/>
                <a:ea typeface="ＭＳ Ｐゴシック" charset="0"/>
              </a:rPr>
              <a:t>With which countries are FCC-licensed amateur stations prohibited from exchanging communications?</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ext Placeholder 2"/>
          <p:cNvSpPr>
            <a:spLocks noGrp="1"/>
          </p:cNvSpPr>
          <p:nvPr>
            <p:ph type="body" idx="1"/>
          </p:nvPr>
        </p:nvSpPr>
        <p:spPr bwMode="auto">
          <a:xfrm>
            <a:off x="457200" y="2133600"/>
            <a:ext cx="8229600" cy="3992563"/>
          </a:xfrm>
          <a:noFill/>
          <a:ln>
            <a:miter lim="800000"/>
            <a:headEnd/>
            <a:tailEnd/>
          </a:ln>
        </p:spPr>
        <p:txBody>
          <a:bodyPr vert="horz" wrap="square" lIns="91440" tIns="45720" rIns="91440" bIns="45720" numCol="1" anchor="t" anchorCtr="0" compatLnSpc="1">
            <a:prstTxWarp prst="textNoShape">
              <a:avLst/>
            </a:prstTxWarp>
          </a:bodyPr>
          <a:lstStyle/>
          <a:p>
            <a:r>
              <a:rPr lang="en-US" b="1" smtClean="0"/>
              <a:t>A. Any country whose administration has notified the ITU that it objects to such communications</a:t>
            </a:r>
          </a:p>
          <a:p>
            <a:r>
              <a:rPr lang="en-US" smtClean="0"/>
              <a:t>B. Any country whose administration has notified the ARRL that it objects to such communications</a:t>
            </a:r>
          </a:p>
          <a:p>
            <a:r>
              <a:rPr lang="en-US" smtClean="0"/>
              <a:t>C. Any country engaged in hostilities with another country</a:t>
            </a:r>
          </a:p>
          <a:p>
            <a:r>
              <a:rPr lang="en-US" smtClean="0"/>
              <a:t>D. Any country in violation of the War Powers Act of 1934</a:t>
            </a:r>
          </a:p>
          <a:p>
            <a:pPr lvl="1"/>
            <a:r>
              <a:rPr lang="en-US" smtClean="0"/>
              <a:t>FCC Rule: [97.111(a)(1)] T1D01 HRLM (7-19)</a:t>
            </a:r>
          </a:p>
        </p:txBody>
      </p:sp>
      <p:sp>
        <p:nvSpPr>
          <p:cNvPr id="2" name="Title 1"/>
          <p:cNvSpPr>
            <a:spLocks noGrp="1"/>
          </p:cNvSpPr>
          <p:nvPr>
            <p:ph type="title"/>
          </p:nvPr>
        </p:nvSpPr>
        <p:spPr/>
        <p:txBody>
          <a:bodyPr>
            <a:normAutofit fontScale="90000"/>
          </a:bodyPr>
          <a:lstStyle/>
          <a:p>
            <a:pPr>
              <a:defRPr/>
            </a:pPr>
            <a:r>
              <a:rPr lang="en-US" smtClean="0">
                <a:solidFill>
                  <a:srgbClr val="000000"/>
                </a:solidFill>
                <a:latin typeface="Arial"/>
                <a:ea typeface="ＭＳ Ｐゴシック" charset="0"/>
              </a:rPr>
              <a:t>With which countries are FCC-licensed amateur stations prohibited from exchanging communications?</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400"/>
              <a:t>FCC ULS Web Site</a:t>
            </a:r>
          </a:p>
        </p:txBody>
      </p:sp>
      <p:sp>
        <p:nvSpPr>
          <p:cNvPr id="22530" name="Rectangle 5"/>
          <p:cNvSpPr>
            <a:spLocks noChangeArrowheads="1"/>
          </p:cNvSpPr>
          <p:nvPr/>
        </p:nvSpPr>
        <p:spPr bwMode="auto">
          <a:xfrm>
            <a:off x="685800" y="1752600"/>
            <a:ext cx="7772400" cy="4343400"/>
          </a:xfrm>
          <a:prstGeom prst="rect">
            <a:avLst/>
          </a:prstGeom>
          <a:noFill/>
          <a:ln w="9525">
            <a:noFill/>
            <a:miter lim="800000"/>
            <a:headEnd/>
            <a:tailEnd/>
          </a:ln>
        </p:spPr>
        <p:txBody>
          <a:bodyPr/>
          <a:lstStyle/>
          <a:p>
            <a:pPr marL="342900" indent="-342900" algn="ctr">
              <a:spcBef>
                <a:spcPct val="20000"/>
              </a:spcBef>
            </a:pPr>
            <a:r>
              <a:rPr lang="en-US" sz="3200" b="1" dirty="0"/>
              <a:t>www.wireless.fcc.gov/uls</a:t>
            </a:r>
          </a:p>
          <a:p>
            <a:pPr marL="742950" lvl="1" indent="-285750">
              <a:spcBef>
                <a:spcPct val="20000"/>
              </a:spcBef>
              <a:buFontTx/>
              <a:buChar char="–"/>
            </a:pPr>
            <a:r>
              <a:rPr lang="en-US" sz="2800" dirty="0"/>
              <a:t>Register for on-line access to your license information.</a:t>
            </a:r>
          </a:p>
          <a:p>
            <a:pPr marL="742950" lvl="1" indent="-285750">
              <a:spcBef>
                <a:spcPct val="20000"/>
              </a:spcBef>
              <a:buFontTx/>
              <a:buChar char="–"/>
            </a:pPr>
            <a:r>
              <a:rPr lang="en-US" sz="2800" dirty="0"/>
              <a:t>Make changes to your address and other information.</a:t>
            </a:r>
          </a:p>
          <a:p>
            <a:pPr marL="742950" lvl="1" indent="-285750">
              <a:spcBef>
                <a:spcPct val="20000"/>
              </a:spcBef>
              <a:buFontTx/>
              <a:buChar char="–"/>
            </a:pPr>
            <a:r>
              <a:rPr lang="en-US" sz="2800" dirty="0"/>
              <a:t>Renew your license.</a:t>
            </a:r>
          </a:p>
          <a:p>
            <a:pPr marL="742950" lvl="1" indent="-285750">
              <a:spcBef>
                <a:spcPct val="20000"/>
              </a:spcBef>
              <a:buFontTx/>
              <a:buChar char="–"/>
            </a:pPr>
            <a:r>
              <a:rPr lang="en-US" sz="2800" dirty="0"/>
              <a:t>Search for other station information.</a:t>
            </a:r>
          </a:p>
        </p:txBody>
      </p:sp>
      <p:sp>
        <p:nvSpPr>
          <p:cNvPr id="4" name="Footer Placeholder 3"/>
          <p:cNvSpPr>
            <a:spLocks noGrp="1"/>
          </p:cNvSpPr>
          <p:nvPr>
            <p:ph type="ftr" sz="quarter" idx="10"/>
          </p:nvPr>
        </p:nvSpPr>
        <p:spPr/>
        <p:txBody>
          <a:bodyPr/>
          <a:lstStyle/>
          <a:p>
            <a:r>
              <a:rPr lang="en-US" smtClean="0"/>
              <a:t>2014 Technician License Course</a:t>
            </a:r>
            <a:endParaRPr lang="en-US"/>
          </a:p>
        </p:txBody>
      </p:sp>
    </p:spTree>
  </p:cSld>
  <p:clrMapOvr>
    <a:masterClrMapping/>
  </p:clrMapOvr>
</p:sld>
</file>

<file path=ppt/theme/theme1.xml><?xml version="1.0" encoding="utf-8"?>
<a:theme xmlns:a="http://schemas.openxmlformats.org/drawingml/2006/main" name="HORIZ NO SCREENED DIAMOND">
  <a:themeElements>
    <a:clrScheme name="HORIZ NO SCREENED DIAMOND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HORIZ NO SCREENED DIAMOND">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HORIZ NO SCREENED DIAMOND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HORIZ NO SCREENED DIAMOND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HORIZ NO SCREENED DIAMOND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HORIZ NO SCREENED DIAMOND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HORIZ NO SCREENED DIAMOND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HORIZ NO SCREENED DIAMOND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HORIZ NO SCREENED DIAMOND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Placed JPEG Blend HORIZ GRAY">
  <a:themeElements>
    <a:clrScheme name="Placed JPEG Blend HORIZ GRAY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laced JPEG Blend HORIZ GRAY">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laced JPEG Blend HORIZ GRAY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laced JPEG Blend HORIZ GRAY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laced JPEG Blend HORIZ GRAY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laced JPEG Blend HORIZ GRAY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laced JPEG Blend HORIZ GRAY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laced JPEG Blend HORIZ GRAY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laced JPEG Blend HORIZ GRAY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 NO SCREENED DIAMOND</Template>
  <TotalTime>5334</TotalTime>
  <Words>6845</Words>
  <Application>Microsoft Macintosh PowerPoint</Application>
  <PresentationFormat>On-screen Show (4:3)</PresentationFormat>
  <Paragraphs>646</Paragraphs>
  <Slides>89</Slides>
  <Notes>21</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89</vt:i4>
      </vt:variant>
    </vt:vector>
  </HeadingPairs>
  <TitlesOfParts>
    <vt:vector size="92" baseType="lpstr">
      <vt:lpstr>HORIZ NO SCREENED DIAMOND</vt:lpstr>
      <vt:lpstr>Placed JPEG Blend HORIZ GRAY</vt:lpstr>
      <vt:lpstr>Equation</vt:lpstr>
      <vt:lpstr>Technician License Course Chapter 7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Which of the following is a purpose of the Amateur Radio Service rules and regulations as defined by the FCC?</vt:lpstr>
      <vt:lpstr>Which of the following is a purpose of the Amateur Radio Service rules and regulations as defined by the FCC?</vt:lpstr>
      <vt:lpstr>Which agency regulates and enforces the rules for the Amateur Radio Service in the United States?</vt:lpstr>
      <vt:lpstr>Which agency regulates and enforces the rules for the Amateur Radio Service in the United States?</vt:lpstr>
      <vt:lpstr>Which part of the FCC regulations contains the rules governing the Amateur Radio Service?</vt:lpstr>
      <vt:lpstr>Which part of the FCC regulations contains the rules governing the Amateur Radio Service?</vt:lpstr>
      <vt:lpstr>Which of the following is a purpose of the amateur service rules and regulations as defined by the FCC?</vt:lpstr>
      <vt:lpstr>Which of the following is a purpose of the amateur service rules and regulations as defined by the FCC?</vt:lpstr>
      <vt:lpstr>What is the FCC Part 97 definition of an amateur station?</vt:lpstr>
      <vt:lpstr>What is the FCC Part 97 definition of an amateur station?</vt:lpstr>
      <vt:lpstr>What is a permissible use of the amateur radio service? </vt:lpstr>
      <vt:lpstr>What is a permissible use of the amateur radio service? </vt:lpstr>
      <vt:lpstr>What may result when correspondence from the FCC is returned as undeliverable because the grantee failed to provide the correct mailing address?</vt:lpstr>
      <vt:lpstr>What may result when correspondence from the FCC is returned as undeliverable because the grantee failed to provide the correct mailing address?</vt:lpstr>
      <vt:lpstr>What is the normal term for an FCC-issued primary station-operator amateur radio license grant?</vt:lpstr>
      <vt:lpstr>What is the normal term for an FCC-issued primary station-operator amateur radio license grant?</vt:lpstr>
      <vt:lpstr>What is the grace period following the expiration of an amateur license within which the license may be renewed?</vt:lpstr>
      <vt:lpstr>What is the grace period following the expiration of an amateur license within which the license may be renewed?</vt:lpstr>
      <vt:lpstr>How soon after passing the examination for your first amateur radio license may you operate a transmitter on an amateur service frequency? </vt:lpstr>
      <vt:lpstr>How soon after passing the examination for your first amateur radio license may you operate a transmitter on an amateur service frequency? </vt:lpstr>
      <vt:lpstr>If your license has expired and is still within the allowable grace period, may you continue to operate a transmitter on amateur service frequencies?</vt:lpstr>
      <vt:lpstr>If your license has expired and is still within the allowable grace period, may you continue to operate a transmitter on amateur service frequencies?</vt:lpstr>
      <vt:lpstr>For which license classes are new licenses currently available from the FCC?</vt:lpstr>
      <vt:lpstr>For which license classes are new licenses currently available from the FCC?</vt:lpstr>
      <vt:lpstr>When must the station licensee make the station and its records available for FCC inspection?</vt:lpstr>
      <vt:lpstr>When must the station licensee make the station and its records available for FCC inspection?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Which of the following entities recommends transmit/receive channels and other parameters for auxiliary and repeater stations?</vt:lpstr>
      <vt:lpstr>Which of the following entities recommends transmit/receive channels and other parameters for auxiliary and repeater stations?</vt:lpstr>
      <vt:lpstr>Who selects a Frequency Coordinator?</vt:lpstr>
      <vt:lpstr>Who selects a Frequency Coordinator?</vt:lpstr>
      <vt:lpstr>What must you do if you are operating on the 23 cm band and learn that you are interfering with a radiolocation station outside the United States?</vt:lpstr>
      <vt:lpstr>What must you do if you are operating on the 23 cm band and learn that you are interfering with a radiolocation station outside the United States?</vt:lpstr>
      <vt:lpstr>Which frequency is within the 6 meter band?</vt:lpstr>
      <vt:lpstr>Which frequency is within the 6 meter band?</vt:lpstr>
      <vt:lpstr>Which amateur band are you using when your station is transmitting on 146.52 MHz?</vt:lpstr>
      <vt:lpstr>Which amateur band are you using when your station is transmitting on 146.52 MHz?</vt:lpstr>
      <vt:lpstr>Which 70 cm frequency is authorized to a Technician Class license holder operating in ITU Region 2?</vt:lpstr>
      <vt:lpstr>Which 70 cm frequency is authorized to a Technician Class license holder operating in ITU Region 2?</vt:lpstr>
      <vt:lpstr>Which 23 cm frequency is authorized to a Technician Class operator licensee?</vt:lpstr>
      <vt:lpstr>Which 23 cm frequency is authorized to a Technician Class operator licensee?</vt:lpstr>
      <vt:lpstr>What amateur band are you using if you are transmitting on 223.50 MHz?</vt:lpstr>
      <vt:lpstr>What amateur band are you using if you are transmitting on 223.50 MHz?</vt:lpstr>
      <vt:lpstr>Which of the following is a result of the fact that the amateur service is “secondary” in some portions of the 70 cm band?</vt:lpstr>
      <vt:lpstr>Which of the following is a result of the fact that the amateur service is “secondary” in some portions of the 70 cm band?</vt:lpstr>
      <vt:lpstr>Which of the bands above 30 MHz that are available to Technician Class operators have mode-restricted sub-bands?</vt:lpstr>
      <vt:lpstr>Which of the bands above 30 MHz that are available to Technician Class operators have mode-restricted sub-bands?</vt:lpstr>
      <vt:lpstr>What emission modes are permitted in the mode-restricted sub-bands at 50.0 to 50.1 MHz and 144.0 to 144.1 MHz?</vt:lpstr>
      <vt:lpstr>What emission modes are permitted in the mode-restricted sub-bands at 50.0 to 50.1 MHz and 144.0 to 144.1 MHz?</vt:lpstr>
      <vt:lpstr>Which of the following emission modes may be used between 219 and 220 MHz?</vt:lpstr>
      <vt:lpstr>Which of the following emission modes may be used between 219 and 220 MHz?</vt:lpstr>
      <vt:lpstr>What is a band plan, beyond the privileges established by the FCC?</vt:lpstr>
      <vt:lpstr>What is a band plan, beyond the privileges established by the FCC?</vt:lpstr>
      <vt:lpstr>Which of the following is an FCC rule regarding power levels used in the amateur bands, under normal, non-distress circumstances?</vt:lpstr>
      <vt:lpstr>Which of the following is an FCC rule regarding power levels used in the amateur bands, under normal, non-distress circumstances?</vt:lpstr>
      <vt:lpstr>Which of the following is true of the use of SSB phone in amateur bands above 50 MHz?</vt:lpstr>
      <vt:lpstr>Which of the following is true of the use of SSB phone in amateur bands above 50 MHz?</vt:lpstr>
      <vt:lpstr>PowerPoint Presentation</vt:lpstr>
      <vt:lpstr>PowerPoint Presentation</vt:lpstr>
      <vt:lpstr>PowerPoint Presentation</vt:lpstr>
      <vt:lpstr>PowerPoint Presentation</vt:lpstr>
      <vt:lpstr>What is the ITU?</vt:lpstr>
      <vt:lpstr>What is the ITU?</vt:lpstr>
      <vt:lpstr>Why are the frequency assignments for some U.S. Territories different from those in the 50 U.S. States?</vt:lpstr>
      <vt:lpstr>Why are the frequency assignments for some U.S. Territories different from those in the 50 U.S. States?</vt:lpstr>
      <vt:lpstr>What types of international communications are permitted by an FCC-licensed amateur station?</vt:lpstr>
      <vt:lpstr>What types of international communications are permitted by an FCC-licensed amateur station?</vt:lpstr>
      <vt:lpstr>When are you allowed to operate your amateur station in a foreign country?</vt:lpstr>
      <vt:lpstr>When are you allowed to operate your amateur station in a foreign country?</vt:lpstr>
      <vt:lpstr>From which of the following locations may an FCC-licensed amateur station transmit, in addition to places where the FCC regulates communications?</vt:lpstr>
      <vt:lpstr>From which of the following locations may an FCC-licensed amateur station transmit, in addition to places where the FCC regulates communications?</vt:lpstr>
      <vt:lpstr>With which countries are FCC-licensed amateur stations prohibited from exchanging communications?</vt:lpstr>
      <vt:lpstr>With which countries are FCC-licensed amateur stations prohibited from exchanging communications?</vt:lpstr>
    </vt:vector>
  </TitlesOfParts>
  <Company>ARRL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DSZLACHETKA</dc:creator>
  <cp:lastModifiedBy>Edith Lennon</cp:lastModifiedBy>
  <cp:revision>77</cp:revision>
  <dcterms:created xsi:type="dcterms:W3CDTF">2005-07-28T14:19:34Z</dcterms:created>
  <dcterms:modified xsi:type="dcterms:W3CDTF">2014-06-02T14:59:53Z</dcterms:modified>
</cp:coreProperties>
</file>