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av" ContentType="audio/wav"/>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90"/>
  </p:notesMasterIdLst>
  <p:handoutMasterIdLst>
    <p:handoutMasterId r:id="rId91"/>
  </p:handoutMasterIdLst>
  <p:sldIdLst>
    <p:sldId id="256" r:id="rId3"/>
    <p:sldId id="272" r:id="rId4"/>
    <p:sldId id="273" r:id="rId5"/>
    <p:sldId id="275" r:id="rId6"/>
    <p:sldId id="276" r:id="rId7"/>
    <p:sldId id="274" r:id="rId8"/>
    <p:sldId id="277" r:id="rId9"/>
    <p:sldId id="280" r:id="rId10"/>
    <p:sldId id="278" r:id="rId11"/>
    <p:sldId id="281" r:id="rId12"/>
    <p:sldId id="282" r:id="rId13"/>
    <p:sldId id="283" r:id="rId14"/>
    <p:sldId id="284" r:id="rId15"/>
    <p:sldId id="279" r:id="rId16"/>
    <p:sldId id="257" r:id="rId17"/>
    <p:sldId id="352" r:id="rId18"/>
    <p:sldId id="353" r:id="rId19"/>
    <p:sldId id="259" r:id="rId20"/>
    <p:sldId id="354" r:id="rId21"/>
    <p:sldId id="258" r:id="rId22"/>
    <p:sldId id="355" r:id="rId23"/>
    <p:sldId id="260" r:id="rId24"/>
    <p:sldId id="270" r:id="rId25"/>
    <p:sldId id="261" r:id="rId26"/>
    <p:sldId id="269" r:id="rId27"/>
    <p:sldId id="271" r:id="rId28"/>
    <p:sldId id="418"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1" r:id="rId73"/>
    <p:sldId id="402"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 id="415" r:id="rId87"/>
    <p:sldId id="416" r:id="rId88"/>
    <p:sldId id="417" r:id="rId89"/>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27" autoAdjust="0"/>
  </p:normalViewPr>
  <p:slideViewPr>
    <p:cSldViewPr>
      <p:cViewPr varScale="1">
        <p:scale>
          <a:sx n="129" d="100"/>
          <a:sy n="129" d="100"/>
        </p:scale>
        <p:origin x="-1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83" d="100"/>
        <a:sy n="283" d="100"/>
      </p:scale>
      <p:origin x="0" y="0"/>
    </p:cViewPr>
  </p:sorterViewPr>
  <p:notesViewPr>
    <p:cSldViewPr>
      <p:cViewPr varScale="1">
        <p:scale>
          <a:sx n="113" d="100"/>
          <a:sy n="113" d="100"/>
        </p:scale>
        <p:origin x="-175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commentAuthors" Target="commentAuthors.xml"/><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F49DF4-A472-4581-A1A5-48DA83DEC52F}" type="slidenum">
              <a:rPr lang="en-US"/>
              <a:pPr/>
              <a:t>‹#›</a:t>
            </a:fld>
            <a:endParaRPr lang="en-US"/>
          </a:p>
        </p:txBody>
      </p:sp>
    </p:spTree>
    <p:extLst>
      <p:ext uri="{BB962C8B-B14F-4D97-AF65-F5344CB8AC3E}">
        <p14:creationId xmlns:p14="http://schemas.microsoft.com/office/powerpoint/2010/main" val="2943644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131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413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131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131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FA4A41E-6FBC-4DF5-BB20-A3A6C0730C62}" type="slidenum">
              <a:rPr lang="en-US"/>
              <a:pPr/>
              <a:t>‹#›</a:t>
            </a:fld>
            <a:endParaRPr lang="en-US"/>
          </a:p>
        </p:txBody>
      </p:sp>
    </p:spTree>
    <p:extLst>
      <p:ext uri="{BB962C8B-B14F-4D97-AF65-F5344CB8AC3E}">
        <p14:creationId xmlns:p14="http://schemas.microsoft.com/office/powerpoint/2010/main" val="3854893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fld id="{08F9270B-37D7-49A0-A514-CA2BC688A9B3}" type="slidenum">
              <a:rPr lang="en-US"/>
              <a:pPr/>
              <a:t>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These lessons would benefit from</a:t>
            </a:r>
            <a:r>
              <a:rPr lang="en-US" baseline="0" dirty="0" smtClean="0">
                <a:latin typeface="Times New Roman" pitchFamily="18" charset="0"/>
              </a:rPr>
              <a:t> </a:t>
            </a:r>
            <a:r>
              <a:rPr lang="en-US" dirty="0" smtClean="0">
                <a:latin typeface="Times New Roman" pitchFamily="18" charset="0"/>
              </a:rPr>
              <a:t>demonstrations.  It might be difficult to come up with demonstrations of all the latest and greatest things that ham radio has to offer.  </a:t>
            </a:r>
          </a:p>
          <a:p>
            <a:pPr eaLnBrk="1" hangingPunct="1"/>
            <a:endParaRPr lang="en-US" dirty="0" smtClean="0">
              <a:latin typeface="Times New Roman" pitchFamily="18" charset="0"/>
            </a:endParaRPr>
          </a:p>
          <a:p>
            <a:pPr eaLnBrk="1" hangingPunct="1"/>
            <a:r>
              <a:rPr lang="en-US" dirty="0" smtClean="0">
                <a:latin typeface="Times New Roman" pitchFamily="18" charset="0"/>
              </a:rPr>
              <a:t>Usually someone in the area is passionate about one of the operating modes and you can tap them as a demonstration resource.  This will add substantially to class time.</a:t>
            </a:r>
          </a:p>
          <a:p>
            <a:pPr eaLnBrk="1" hangingPunct="1"/>
            <a:endParaRPr lang="en-US" dirty="0" smtClean="0">
              <a:latin typeface="Times New Roman" pitchFamily="18" charset="0"/>
            </a:endParaRPr>
          </a:p>
          <a:p>
            <a:pPr eaLnBrk="1" hangingPunct="1"/>
            <a:r>
              <a:rPr lang="en-US" dirty="0" smtClean="0">
                <a:latin typeface="Times New Roman" pitchFamily="18" charset="0"/>
              </a:rPr>
              <a:t>The goal is not to make the students experts in each of the modes, it is to briefly introduce them to the wide variety of modes available to make them aware of the many opportunities available in ham radio.</a:t>
            </a:r>
          </a:p>
          <a:p>
            <a:pPr eaLnBrk="1" hangingPunct="1"/>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28F99244-6753-4F6E-AC2D-CA0F07698F51}" type="slidenum">
              <a:rPr lang="en-US"/>
              <a:pPr/>
              <a:t>10</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with the students how this works.</a:t>
            </a:r>
            <a:r>
              <a:rPr lang="en-US" baseline="0" dirty="0" smtClean="0">
                <a:latin typeface="Times New Roman" pitchFamily="18" charset="0"/>
              </a:rPr>
              <a:t> H</a:t>
            </a:r>
            <a:r>
              <a:rPr lang="en-US" dirty="0" smtClean="0">
                <a:latin typeface="Times New Roman" pitchFamily="18" charset="0"/>
              </a:rPr>
              <a:t>urricane relief operations are the most common communication emergency that they might encounter.  Give them the frequencies used and encourage them to listen in on the relief efforts as a learning exercise.  The Hurricane Watch</a:t>
            </a:r>
            <a:r>
              <a:rPr lang="en-US" baseline="0" dirty="0" smtClean="0">
                <a:latin typeface="Times New Roman" pitchFamily="18" charset="0"/>
              </a:rPr>
              <a:t> </a:t>
            </a:r>
            <a:r>
              <a:rPr lang="en-US" dirty="0" smtClean="0">
                <a:latin typeface="Times New Roman" pitchFamily="18" charset="0"/>
              </a:rPr>
              <a:t>Net website (</a:t>
            </a:r>
            <a:r>
              <a:rPr lang="en-US" sz="1200" b="0" i="0" kern="1200" dirty="0" smtClean="0">
                <a:solidFill>
                  <a:schemeClr val="tx1"/>
                </a:solidFill>
                <a:latin typeface="Times New Roman" charset="0"/>
                <a:ea typeface="MS PGothic" pitchFamily="34" charset="-128"/>
                <a:cs typeface="ＭＳ Ｐゴシック" charset="0"/>
              </a:rPr>
              <a:t>www.hwn.org) is a good place for information.</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8A88C885-7074-42AE-B9D4-4AC225DD309C}" type="slidenum">
              <a:rPr lang="en-US"/>
              <a:pPr/>
              <a:t>11</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smtClean="0">
                <a:latin typeface="Times New Roman" pitchFamily="18" charset="0"/>
              </a:rPr>
              <a:t>Again, role playing will help to illustrate the major concepts in making and answering a distress call.</a:t>
            </a:r>
          </a:p>
          <a:p>
            <a:pPr eaLnBrk="1" hangingPunct="1"/>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0B2213CB-94B1-417D-8052-426F1E87EAEF}" type="slidenum">
              <a:rPr lang="en-US"/>
              <a:pPr/>
              <a:t>12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term “tactical</a:t>
            </a:r>
            <a:r>
              <a:rPr lang="en-US" baseline="0" dirty="0" smtClean="0">
                <a:latin typeface="Times New Roman" pitchFamily="18" charset="0"/>
              </a:rPr>
              <a:t> call signs” is over-used.  Strictly speaking, these aren’t call signs (which are only assigned by the FCC).</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Because students will frequently hear tactical identifiers</a:t>
            </a:r>
            <a:r>
              <a:rPr lang="en-US" baseline="0" dirty="0" smtClean="0">
                <a:latin typeface="Times New Roman" pitchFamily="18" charset="0"/>
              </a:rPr>
              <a:t> </a:t>
            </a:r>
            <a:r>
              <a:rPr lang="en-US" dirty="0" smtClean="0">
                <a:latin typeface="Times New Roman" pitchFamily="18" charset="0"/>
              </a:rPr>
              <a:t>being used, it is a good idea to discuss their proper use and show how to stay in compliance with FCC station ID rules and regulations.  </a:t>
            </a:r>
          </a:p>
          <a:p>
            <a:pPr eaLnBrk="1" hangingPunct="1"/>
            <a:endParaRPr lang="en-US" dirty="0" smtClean="0">
              <a:latin typeface="Times New Roman" pitchFamily="18" charset="0"/>
            </a:endParaRPr>
          </a:p>
          <a:p>
            <a:pPr eaLnBrk="1" hangingPunct="1"/>
            <a:r>
              <a:rPr lang="en-US" dirty="0" smtClean="0">
                <a:latin typeface="Times New Roman" pitchFamily="18" charset="0"/>
              </a:rPr>
              <a:t>Role playing here is a good way to illustrate this point and an opportunity for you to model the correct way to use tactical identifiers.</a:t>
            </a:r>
          </a:p>
          <a:p>
            <a:pPr eaLnBrk="1" hangingPunct="1"/>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3510BC5F-D90B-43A9-8B46-2AC3C67F2578}" type="slidenum">
              <a:rPr lang="en-US"/>
              <a:pPr/>
              <a:t>13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Some examples of </a:t>
            </a:r>
            <a:r>
              <a:rPr lang="ja-JP" altLang="en-US" smtClean="0">
                <a:latin typeface="Times New Roman" pitchFamily="18" charset="0"/>
              </a:rPr>
              <a:t>“</a:t>
            </a:r>
            <a:r>
              <a:rPr lang="en-US" altLang="ja-JP" dirty="0" smtClean="0">
                <a:latin typeface="Times New Roman" pitchFamily="18" charset="0"/>
              </a:rPr>
              <a:t>go-kits</a:t>
            </a:r>
            <a:r>
              <a:rPr lang="ja-JP" altLang="en-US" smtClean="0">
                <a:latin typeface="Times New Roman" pitchFamily="18" charset="0"/>
              </a:rPr>
              <a:t>”</a:t>
            </a:r>
            <a:r>
              <a:rPr lang="en-US" altLang="ja-JP" dirty="0" smtClean="0">
                <a:latin typeface="Times New Roman" pitchFamily="18" charset="0"/>
              </a:rPr>
              <a:t> will help students see what type of equipment is appropriate in your area.  Don</a:t>
            </a:r>
            <a:r>
              <a:rPr lang="ja-JP" altLang="en-US" smtClean="0">
                <a:latin typeface="Times New Roman" pitchFamily="18" charset="0"/>
              </a:rPr>
              <a:t>’</a:t>
            </a:r>
            <a:r>
              <a:rPr lang="en-US" altLang="ja-JP" dirty="0" smtClean="0">
                <a:latin typeface="Times New Roman" pitchFamily="18" charset="0"/>
              </a:rPr>
              <a:t>t forget to discuss personal survival gear, emphasize that personal survival considerations is part of </a:t>
            </a:r>
            <a:r>
              <a:rPr lang="ja-JP" altLang="en-US" smtClean="0">
                <a:latin typeface="Times New Roman" pitchFamily="18" charset="0"/>
              </a:rPr>
              <a:t>“</a:t>
            </a:r>
            <a:r>
              <a:rPr lang="en-US" altLang="ja-JP" dirty="0" smtClean="0">
                <a:latin typeface="Times New Roman" pitchFamily="18" charset="0"/>
              </a:rPr>
              <a:t>Not becoming part of the problem</a:t>
            </a:r>
            <a:r>
              <a:rPr lang="ja-JP" altLang="en-US" smtClean="0">
                <a:latin typeface="Times New Roman" pitchFamily="18" charset="0"/>
              </a:rPr>
              <a:t>”</a:t>
            </a:r>
            <a:r>
              <a:rPr lang="en-US" altLang="ja-JP" dirty="0" smtClean="0">
                <a:latin typeface="Times New Roman" pitchFamily="18" charset="0"/>
              </a:rPr>
              <a:t> that was mentioned earlier.</a:t>
            </a:r>
          </a:p>
          <a:p>
            <a:pPr eaLnBrk="1" hangingPunct="1"/>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dirty="0" smtClean="0">
                <a:latin typeface="Times New Roman" pitchFamily="18" charset="0"/>
              </a:rPr>
              <a:t>Review training opportunities in your area.</a:t>
            </a:r>
          </a:p>
        </p:txBody>
      </p:sp>
      <p:sp>
        <p:nvSpPr>
          <p:cNvPr id="33795" name="Slide Number Placeholder 3"/>
          <p:cNvSpPr>
            <a:spLocks noGrp="1"/>
          </p:cNvSpPr>
          <p:nvPr>
            <p:ph type="sldNum" sz="quarter" idx="5"/>
          </p:nvPr>
        </p:nvSpPr>
        <p:spPr>
          <a:noFill/>
        </p:spPr>
        <p:txBody>
          <a:bodyPr/>
          <a:lstStyle/>
          <a:p>
            <a:fld id="{DBC6F78C-18F1-45E8-9974-CE9092EFDCE6}"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5F5BBB8-4B35-4CBE-AD04-DC9F8C7BB07D}" type="slidenum">
              <a:rPr lang="en-US"/>
              <a:pPr/>
              <a:t>15</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00C1F625-5306-4A63-8468-A4DEDB9B14CC}" type="slidenum">
              <a:rPr lang="en-US"/>
              <a:pPr/>
              <a:t>16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Bring in awards for show and tell.  These are just a few of the major operating awards that are available.  Discuss with the students that awards usually require QSL card confirmation of the contact.  Also introduce the students to the Logbook of the World as an alternative to QSL cards.  Bring in a stack of QSL cards to show the students.  Hand out your own QSL card for the students to keep start their collection.</a:t>
            </a:r>
          </a:p>
          <a:p>
            <a:pPr eaLnBrk="1" hangingPunct="1"/>
            <a:endParaRPr lang="en-US" dirty="0" smtClean="0">
              <a:latin typeface="Times New Roman" pitchFamily="18" charset="0"/>
            </a:endParaRPr>
          </a:p>
          <a:p>
            <a:pPr eaLnBrk="1" hangingPunct="1"/>
            <a:r>
              <a:rPr lang="en-US" dirty="0" smtClean="0">
                <a:latin typeface="Times New Roman" pitchFamily="18" charset="0"/>
              </a:rPr>
              <a:t>One post class activity that you can do related to </a:t>
            </a:r>
            <a:r>
              <a:rPr lang="en-US" dirty="0" err="1" smtClean="0">
                <a:latin typeface="Times New Roman" pitchFamily="18" charset="0"/>
              </a:rPr>
              <a:t>QSLing</a:t>
            </a:r>
            <a:r>
              <a:rPr lang="en-US" dirty="0" smtClean="0">
                <a:latin typeface="Times New Roman" pitchFamily="18" charset="0"/>
              </a:rPr>
              <a:t> is to make first contacts with the students after they get their licenses.  Make it a big deal.  Have the class reassemble as a group and pass around an HT for their first contacts.  At the end of the class, present QSL cards and First Contact Certificates to each participant as a memento.</a:t>
            </a:r>
          </a:p>
          <a:p>
            <a:pPr eaLnBrk="1" hangingPunct="1"/>
            <a:r>
              <a:rPr lang="en-US" dirty="0" smtClean="0">
                <a:latin typeface="Times New Roman" pitchFamily="18" charset="0"/>
              </a:rPr>
              <a:t> </a:t>
            </a:r>
          </a:p>
          <a:p>
            <a:pPr eaLnBrk="1" hangingPunct="1"/>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F57B5B09-EDEB-452C-A49B-6047067CB630}" type="slidenum">
              <a:rPr lang="en-US"/>
              <a:pPr/>
              <a:t>17</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2500563-4048-4A26-9A4E-EFC57A52BFAC}" type="slidenum">
              <a:rPr lang="en-US"/>
              <a:pPr/>
              <a:t>18</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object of a radio contest is to contact as many different stations in a defined period of time, using specific frequencies and modes, and exchange some information.  Results are published for the major contests.  Contests test operator radio operating skills as well as technical skills.</a:t>
            </a:r>
          </a:p>
          <a:p>
            <a:pPr eaLnBrk="1" hangingPunct="1"/>
            <a:endParaRPr lang="en-US" dirty="0" smtClean="0">
              <a:latin typeface="Times New Roman" pitchFamily="18" charset="0"/>
            </a:endParaRPr>
          </a:p>
          <a:p>
            <a:pPr eaLnBrk="1" hangingPunct="1"/>
            <a:r>
              <a:rPr lang="en-US" dirty="0" smtClean="0">
                <a:latin typeface="Times New Roman" pitchFamily="18" charset="0"/>
              </a:rPr>
              <a:t>Point out that there are usually at least one contest opportunity each weekend and how to find out about upcoming contests.  ARRL Web contest results would be helpful to illustrate the popularity of contesting in the hobby.</a:t>
            </a:r>
          </a:p>
          <a:p>
            <a:pPr eaLnBrk="1" hangingPunct="1"/>
            <a:endParaRPr lang="en-US" dirty="0" smtClean="0">
              <a:latin typeface="Times New Roman" pitchFamily="18" charset="0"/>
            </a:endParaRPr>
          </a:p>
          <a:p>
            <a:pPr eaLnBrk="1" hangingPunct="1"/>
            <a:r>
              <a:rPr lang="en-US" dirty="0" smtClean="0">
                <a:latin typeface="Times New Roman" pitchFamily="18" charset="0"/>
              </a:rPr>
              <a:t>This list of contests is suitable for beginners.</a:t>
            </a:r>
          </a:p>
          <a:p>
            <a:pPr eaLnBrk="1" hangingPunct="1"/>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7283C551-F1F6-4B43-8A11-6093CDA4BC3C}" type="slidenum">
              <a:rPr lang="en-US"/>
              <a:pPr/>
              <a:t>19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Field Day is not technically a contest, but it is treated as such by most ham operators.  It is an easy way to get a look at HF operating and many different types of ham radio.</a:t>
            </a:r>
          </a:p>
          <a:p>
            <a:pPr eaLnBrk="1" hangingPunct="1"/>
            <a:endParaRPr lang="en-US" dirty="0" smtClean="0">
              <a:latin typeface="Times New Roman" pitchFamily="18" charset="0"/>
            </a:endParaRPr>
          </a:p>
          <a:p>
            <a:pPr eaLnBrk="1" hangingPunct="1"/>
            <a:r>
              <a:rPr lang="en-US" dirty="0" smtClean="0">
                <a:latin typeface="Times New Roman" pitchFamily="18" charset="0"/>
              </a:rPr>
              <a:t>GOTA (Get On The Air) stations are set</a:t>
            </a:r>
            <a:r>
              <a:rPr lang="en-US" baseline="0" dirty="0" smtClean="0">
                <a:latin typeface="Times New Roman" pitchFamily="18" charset="0"/>
              </a:rPr>
              <a:t> up with a mentor to help new hams make contacts and get a little experience.</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p>
            <a:fld id="{355780D0-F7FE-4A3F-809F-D1CC3F9A5C9E}"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with the students the purpose of nets and some of the nets that are in your area.  Invite the students to listen to the nets during the course of the class.  Play a recorded net check-in</a:t>
            </a:r>
            <a:r>
              <a:rPr lang="en-US" baseline="0" dirty="0" smtClean="0">
                <a:latin typeface="Times New Roman" pitchFamily="18" charset="0"/>
              </a:rPr>
              <a:t> session.</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Discuss here the purpose and theme of some of the social nets in your area.</a:t>
            </a:r>
          </a:p>
          <a:p>
            <a:pPr eaLnBrk="1" hangingPunct="1"/>
            <a:endParaRPr 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AD227927-03AA-49E3-B0D8-C78ACC3ACEB5}" type="slidenum">
              <a:rPr lang="en-US"/>
              <a:pPr/>
              <a:t>20</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Bring in some of the special event certificates that you have on hand for show and tell.  Bring in the latest QST listing or show the ARRL special event search web</a:t>
            </a:r>
            <a:r>
              <a:rPr lang="en-US" baseline="0" dirty="0" smtClean="0">
                <a:latin typeface="Times New Roman" pitchFamily="18" charset="0"/>
              </a:rPr>
              <a:t> page</a:t>
            </a:r>
            <a:r>
              <a:rPr lang="en-US" dirty="0" smtClean="0">
                <a:latin typeface="Times New Roman" pitchFamily="18" charset="0"/>
              </a:rPr>
              <a:t> to illustrate the variety of special event themes and the number of special events and call signs.</a:t>
            </a:r>
          </a:p>
          <a:p>
            <a:pPr eaLnBrk="1" hangingPunct="1"/>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E22215D-C1EA-48B6-AEBA-B69D233A1A46}" type="slidenum">
              <a:rPr lang="en-US"/>
              <a:pPr/>
              <a:t>21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Good combination</a:t>
            </a:r>
            <a:r>
              <a:rPr lang="en-US" baseline="0" dirty="0" smtClean="0">
                <a:latin typeface="Times New Roman" pitchFamily="18" charset="0"/>
              </a:rPr>
              <a:t> of outdoor activities and radio training.  DF-</a:t>
            </a:r>
            <a:r>
              <a:rPr lang="en-US" baseline="0" dirty="0" err="1" smtClean="0">
                <a:latin typeface="Times New Roman" pitchFamily="18" charset="0"/>
              </a:rPr>
              <a:t>ing</a:t>
            </a:r>
            <a:r>
              <a:rPr lang="en-US" baseline="0" dirty="0" smtClean="0">
                <a:latin typeface="Times New Roman" pitchFamily="18" charset="0"/>
              </a:rPr>
              <a:t> can be local and informal or large competitions that are popular around the world.</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IARU Region II ARDF - www.ardf-r2.org</a:t>
            </a:r>
          </a:p>
          <a:p>
            <a:pPr eaLnBrk="1" hangingPunct="1"/>
            <a:r>
              <a:rPr lang="en-US" baseline="0" dirty="0" smtClean="0">
                <a:latin typeface="Times New Roman" pitchFamily="18" charset="0"/>
              </a:rPr>
              <a:t>Homing In - www.homingin.com</a:t>
            </a:r>
            <a:endParaRPr lang="en-US"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666B76A6-37AD-47A4-B712-A59D3157D9D3}" type="slidenum">
              <a:rPr lang="en-US"/>
              <a:pPr/>
              <a:t>22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Satellite operating might interest some hams of the hams.  Briefly describe the station equipment required to effectively operate through a satellite and the type of satellite modes available.  Discuss some of the technical challenges that have to be considered to operate satellites; finding and tracking the satellite, Doppler compensation, working with transponder equipment, etc.</a:t>
            </a:r>
          </a:p>
          <a:p>
            <a:pPr eaLnBrk="1" hangingPunct="1"/>
            <a:endParaRPr lang="en-US" dirty="0" smtClean="0">
              <a:latin typeface="Times New Roman" pitchFamily="18" charset="0"/>
            </a:endParaRPr>
          </a:p>
          <a:p>
            <a:pPr eaLnBrk="1" hangingPunct="1"/>
            <a:r>
              <a:rPr lang="en-US" dirty="0" smtClean="0">
                <a:latin typeface="Times New Roman" pitchFamily="18" charset="0"/>
              </a:rPr>
              <a:t>If you are lucky, an ISS “pass” will be visible during one of your classes.  Use heavens-above.com</a:t>
            </a:r>
            <a:r>
              <a:rPr lang="en-US" baseline="0" dirty="0" smtClean="0">
                <a:latin typeface="Times New Roman" pitchFamily="18" charset="0"/>
              </a:rPr>
              <a:t> to find visible passes in your area.</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52227" name="Slide Number Placeholder 3"/>
          <p:cNvSpPr>
            <a:spLocks noGrp="1"/>
          </p:cNvSpPr>
          <p:nvPr>
            <p:ph type="sldNum" sz="quarter" idx="5"/>
          </p:nvPr>
        </p:nvSpPr>
        <p:spPr>
          <a:noFill/>
        </p:spPr>
        <p:txBody>
          <a:bodyPr/>
          <a:lstStyle/>
          <a:p>
            <a:fld id="{CB16CBBE-1197-41A2-A0CE-1C2A9C21FF6C}"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A033D57B-7210-4BB2-83B9-B55B67AA912A}" type="slidenum">
              <a:rPr lang="en-US"/>
              <a:pPr/>
              <a:t>24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7642A29C-6EA5-4898-9519-ECA5312E8BEB}" type="slidenum">
              <a:rPr lang="en-US"/>
              <a:pPr/>
              <a:t>25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r>
              <a:rPr lang="en-US" dirty="0" smtClean="0">
                <a:latin typeface="Times New Roman" pitchFamily="18" charset="0"/>
              </a:rPr>
              <a:t>Note that amateurs have a special set of frequencies for RC that are unavailable to unlicensed modelers.</a:t>
            </a:r>
          </a:p>
        </p:txBody>
      </p:sp>
      <p:sp>
        <p:nvSpPr>
          <p:cNvPr id="58371" name="Slide Number Placeholder 3"/>
          <p:cNvSpPr>
            <a:spLocks noGrp="1"/>
          </p:cNvSpPr>
          <p:nvPr>
            <p:ph type="sldNum" sz="quarter" idx="5"/>
          </p:nvPr>
        </p:nvSpPr>
        <p:spPr>
          <a:noFill/>
        </p:spPr>
        <p:txBody>
          <a:bodyPr/>
          <a:lstStyle/>
          <a:p>
            <a:fld id="{5BB35738-CAE8-4CAD-9048-E5DF933384D7}"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58371" name="Slide Number Placeholder 3"/>
          <p:cNvSpPr>
            <a:spLocks noGrp="1"/>
          </p:cNvSpPr>
          <p:nvPr>
            <p:ph type="sldNum" sz="quarter" idx="5"/>
          </p:nvPr>
        </p:nvSpPr>
        <p:spPr>
          <a:noFill/>
        </p:spPr>
        <p:txBody>
          <a:bodyPr/>
          <a:lstStyle/>
          <a:p>
            <a:fld id="{5BB35738-CAE8-4CAD-9048-E5DF933384D7}" type="slidenum">
              <a:rPr lang="en-US"/>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AEAECB37-EE7A-46B5-B912-58A2F261C50B}" type="slidenum">
              <a:rPr lang="en-US"/>
              <a:pPr/>
              <a:t>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Give the students a copy of the radiogram form and go over the various sections of the form, but not in too much detail.  The idea here is to give the students the sense that the NTS system and associate procedures are developed to ensure accuracy and accountability of the messages being handled within the system.</a:t>
            </a:r>
          </a:p>
          <a:p>
            <a:pPr eaLnBrk="1" hangingPunct="1"/>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5FAF0336-BEA8-4FF0-B32D-C264FBD8DA31}" type="slidenum">
              <a:rPr lang="en-US"/>
              <a:pPr/>
              <a:t>4</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en-US" smtClean="0">
                <a:latin typeface="Times New Roman" pitchFamily="18" charset="0"/>
              </a:rPr>
              <a:t>Discuss some of the public service nets that are common in your area and how they are related to training for emergency communications while providing a valuable public service.</a:t>
            </a:r>
          </a:p>
          <a:p>
            <a:pPr eaLnBrk="1" hangingPunct="1"/>
            <a:endParaRPr lang="en-US" smtClean="0">
              <a:latin typeface="Times New Roman" pitchFamily="18" charset="0"/>
            </a:endParaRPr>
          </a:p>
          <a:p>
            <a:pPr eaLnBrk="1" hangingPunct="1"/>
            <a:r>
              <a:rPr lang="en-US" smtClean="0">
                <a:latin typeface="Times New Roman" pitchFamily="18" charset="0"/>
              </a:rPr>
              <a:t>Discuss some of the emergency net operations that are involved in your area.  More detail on emergency communications, of which emergency nets are a part, will be discussed a little later.</a:t>
            </a:r>
          </a:p>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BA96C090-5271-433E-871F-FC48D794F2BD}" type="slidenum">
              <a:rPr lang="en-US"/>
              <a:pPr/>
              <a:t>5</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with the students the structure and general operating procedures of a net.  Emphasize the need for communication discipline, particularly for traffic and emergency nets. (Social nets are a different matter)  </a:t>
            </a:r>
          </a:p>
          <a:p>
            <a:pPr eaLnBrk="1" hangingPunct="1"/>
            <a:endParaRPr lang="en-US" dirty="0" smtClean="0">
              <a:latin typeface="Times New Roman" pitchFamily="18" charset="0"/>
            </a:endParaRPr>
          </a:p>
          <a:p>
            <a:pPr eaLnBrk="1" hangingPunct="1"/>
            <a:r>
              <a:rPr lang="en-US" dirty="0" smtClean="0">
                <a:latin typeface="Times New Roman" pitchFamily="18" charset="0"/>
              </a:rPr>
              <a:t>If you have time, role playing may help to demonstrate the point.  You might even consider using HTs or FRS/GMRS</a:t>
            </a:r>
            <a:r>
              <a:rPr lang="en-US" baseline="0" dirty="0" smtClean="0">
                <a:latin typeface="Times New Roman" pitchFamily="18" charset="0"/>
              </a:rPr>
              <a:t> radios</a:t>
            </a:r>
            <a:r>
              <a:rPr lang="en-US" dirty="0" smtClean="0">
                <a:latin typeface="Times New Roman" pitchFamily="18" charset="0"/>
              </a:rPr>
              <a:t> on a simplex frequency to demonstrate net check-in/check-out procedures and even run through a short script of passing some traffic during a simulated emergency net.</a:t>
            </a:r>
          </a:p>
          <a:p>
            <a:pPr eaLnBrk="1" hangingPunct="1"/>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7411" name="Slide Number Placeholder 3"/>
          <p:cNvSpPr>
            <a:spLocks noGrp="1"/>
          </p:cNvSpPr>
          <p:nvPr>
            <p:ph type="sldNum" sz="quarter" idx="5"/>
          </p:nvPr>
        </p:nvSpPr>
        <p:spPr>
          <a:noFill/>
        </p:spPr>
        <p:txBody>
          <a:bodyPr/>
          <a:lstStyle/>
          <a:p>
            <a:fld id="{57B75F35-7329-40A8-AD97-59A85F4C959E}"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3ADEF8E3-D9CC-41C0-9F63-1A48CCCBDED6}" type="slidenum">
              <a:rPr lang="en-US"/>
              <a:pPr/>
              <a:t>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Here is where you can bring some of your own reasons for participating in emergency communications activities.  However, stress the realistic role that ham radio plays in emergency management</a:t>
            </a:r>
            <a:r>
              <a:rPr lang="en-US" baseline="0" dirty="0" smtClean="0">
                <a:latin typeface="Times New Roman" pitchFamily="18" charset="0"/>
              </a:rPr>
              <a:t> - d</a:t>
            </a:r>
            <a:r>
              <a:rPr lang="en-US" dirty="0" smtClean="0">
                <a:latin typeface="Times New Roman" pitchFamily="18" charset="0"/>
              </a:rPr>
              <a:t>on</a:t>
            </a:r>
            <a:r>
              <a:rPr lang="ja-JP" altLang="en-US" smtClean="0">
                <a:latin typeface="Times New Roman" pitchFamily="18" charset="0"/>
              </a:rPr>
              <a:t>’</a:t>
            </a:r>
            <a:r>
              <a:rPr lang="en-US" altLang="ja-JP" dirty="0" smtClean="0">
                <a:latin typeface="Times New Roman" pitchFamily="18" charset="0"/>
              </a:rPr>
              <a:t>t give false impressions that ham radio is the sole and primary communications method used by emergency managers.  Don’t rely too heavily</a:t>
            </a:r>
            <a:r>
              <a:rPr lang="en-US" altLang="ja-JP" baseline="0" dirty="0" smtClean="0">
                <a:latin typeface="Times New Roman" pitchFamily="18" charset="0"/>
              </a:rPr>
              <a:t> on “When All Else Fails…”</a:t>
            </a:r>
          </a:p>
          <a:p>
            <a:pPr eaLnBrk="1" hangingPunct="1"/>
            <a:endParaRPr lang="en-US" altLang="ja-JP" baseline="0" dirty="0" smtClean="0">
              <a:latin typeface="Times New Roman" pitchFamily="18" charset="0"/>
            </a:endParaRPr>
          </a:p>
          <a:p>
            <a:pPr eaLnBrk="1" hangingPunct="1"/>
            <a:r>
              <a:rPr lang="en-US" altLang="ja-JP" baseline="0" dirty="0" smtClean="0">
                <a:latin typeface="Times New Roman" pitchFamily="18" charset="0"/>
              </a:rPr>
              <a:t>Note that the use of the term “emergency communications” is changing.  Consult with ARRL HQ and review the instructor resources website for materials that help explain the various categories of assistance hams can render, such as public service, disaster relief, and emergency communications.</a:t>
            </a:r>
            <a:endParaRPr lang="en-US" altLang="ja-JP" dirty="0" smtClean="0">
              <a:latin typeface="Times New Roman" pitchFamily="18" charset="0"/>
            </a:endParaRPr>
          </a:p>
          <a:p>
            <a:pPr eaLnBrk="1" hangingPunct="1"/>
            <a:endParaRPr lang="en-US" altLang="ja-JP" dirty="0" smtClean="0">
              <a:latin typeface="Times New Roman" pitchFamily="18" charset="0"/>
            </a:endParaRPr>
          </a:p>
          <a:p>
            <a:pPr eaLnBrk="1" hangingPunct="1"/>
            <a:r>
              <a:rPr lang="en-US" altLang="ja-JP" dirty="0" smtClean="0">
                <a:latin typeface="Times New Roman" pitchFamily="18" charset="0"/>
              </a:rPr>
              <a:t>Ham radio frequently is used as a back-up system that is employed when the primary systems fail.  In reality, if ham radio is never used during an emergency, that is a good thing, because that means the primary systems worked as planned.   </a:t>
            </a:r>
          </a:p>
          <a:p>
            <a:pPr eaLnBrk="1" hangingPunct="1"/>
            <a:endParaRPr lang="en-US" altLang="ja-JP" dirty="0" smtClean="0">
              <a:latin typeface="Times New Roman" pitchFamily="18" charset="0"/>
            </a:endParaRPr>
          </a:p>
          <a:p>
            <a:pPr eaLnBrk="1" hangingPunct="1"/>
            <a:r>
              <a:rPr lang="en-US" altLang="ja-JP" dirty="0" smtClean="0">
                <a:latin typeface="Times New Roman" pitchFamily="18" charset="0"/>
              </a:rPr>
              <a:t>One way to look at it is that ham radio provides some redundant capability – a “force multiplier” that will allow emergency managers to deploy and employ their professional resources in a more effective manner than if the redundant communications reserves provided by ham radio were not available.</a:t>
            </a:r>
          </a:p>
          <a:p>
            <a:pPr eaLnBrk="1" hangingPunct="1"/>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2FE6B89-AC60-4577-9596-5FC0B6B43459}" type="slidenum">
              <a:rPr lang="en-US"/>
              <a:pPr/>
              <a:t>8</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smtClean="0">
                <a:latin typeface="Times New Roman" pitchFamily="18" charset="0"/>
              </a:rPr>
              <a:t>Discuss the two organizations and how they are similar and how they are dissimilar (this depends on your local organizations).</a:t>
            </a:r>
          </a:p>
          <a:p>
            <a:pPr eaLnBrk="1" hangingPunct="1"/>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FE3C3B6B-2BB8-4BD3-BF06-0D773AED1F19}" type="slidenum">
              <a:rPr lang="en-US"/>
              <a:pPr/>
              <a:t>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De-emphasize the jargon “</a:t>
            </a:r>
            <a:r>
              <a:rPr lang="en-US" dirty="0" err="1" smtClean="0">
                <a:latin typeface="Times New Roman" pitchFamily="18" charset="0"/>
              </a:rPr>
              <a:t>emcomm</a:t>
            </a:r>
            <a:r>
              <a:rPr lang="en-US" dirty="0" smtClean="0">
                <a:latin typeface="Times New Roman" pitchFamily="18" charset="0"/>
              </a:rPr>
              <a:t>” and use “emergency communications” instead.  See slide 7 about</a:t>
            </a:r>
            <a:r>
              <a:rPr lang="en-US" baseline="0" dirty="0" smtClean="0">
                <a:latin typeface="Times New Roman" pitchFamily="18" charset="0"/>
              </a:rPr>
              <a:t> using a variety of terms to describe what we can do.</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Then discuss these practical tips.</a:t>
            </a:r>
          </a:p>
          <a:p>
            <a:pPr eaLnBrk="1" hangingPunct="1"/>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3225" indent="-403225">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smtClean="0"/>
              <a:t>2014 Technician License Course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51"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audio" Target="../media/audio1.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6</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
        <p:nvSpPr>
          <p:cNvPr id="6146" name="Rectangle 13"/>
          <p:cNvSpPr>
            <a:spLocks noChangeArrowheads="1"/>
          </p:cNvSpPr>
          <p:nvPr/>
        </p:nvSpPr>
        <p:spPr bwMode="auto">
          <a:xfrm>
            <a:off x="990600" y="3505200"/>
            <a:ext cx="7162800" cy="2133600"/>
          </a:xfrm>
          <a:prstGeom prst="rect">
            <a:avLst/>
          </a:prstGeom>
          <a:noFill/>
          <a:ln w="9525">
            <a:noFill/>
            <a:miter lim="800000"/>
            <a:headEnd/>
            <a:tailEnd/>
          </a:ln>
        </p:spPr>
        <p:txBody>
          <a:bodyPr/>
          <a:lstStyle/>
          <a:p>
            <a:pPr marL="342900" indent="-342900" algn="ctr">
              <a:spcBef>
                <a:spcPct val="20000"/>
              </a:spcBef>
            </a:pPr>
            <a:r>
              <a:rPr lang="en-US" sz="2800" dirty="0">
                <a:latin typeface="Arial" pitchFamily="34" charset="0"/>
                <a:cs typeface="Arial" pitchFamily="34" charset="0"/>
              </a:rPr>
              <a:t>Lesson Plan Module 14 – </a:t>
            </a:r>
            <a:endParaRPr lang="en-US" sz="2800" dirty="0" smtClean="0">
              <a:latin typeface="Arial" pitchFamily="34" charset="0"/>
              <a:cs typeface="Arial" pitchFamily="34" charset="0"/>
            </a:endParaRPr>
          </a:p>
          <a:p>
            <a:pPr marL="342900" indent="-342900" algn="ctr">
              <a:spcBef>
                <a:spcPct val="20000"/>
              </a:spcBef>
            </a:pPr>
            <a:r>
              <a:rPr lang="en-US" sz="2800" dirty="0" smtClean="0">
                <a:latin typeface="Arial" pitchFamily="34" charset="0"/>
                <a:cs typeface="Arial" pitchFamily="34" charset="0"/>
              </a:rPr>
              <a:t>Communicating with Other Hams – Part 2</a:t>
            </a:r>
            <a:r>
              <a:rPr lang="en-US" sz="2800" dirty="0">
                <a:latin typeface="Arial" pitchFamily="34" charset="0"/>
                <a:cs typeface="Arial" pitchFamily="34" charset="0"/>
              </a:rPr>
              <a:t/>
            </a:r>
            <a:br>
              <a:rPr lang="en-US" sz="2800" dirty="0">
                <a:latin typeface="Arial" pitchFamily="34" charset="0"/>
                <a:cs typeface="Arial" pitchFamily="34" charset="0"/>
              </a:rPr>
            </a:br>
            <a:r>
              <a:rPr lang="en-US" sz="2800" dirty="0">
                <a:latin typeface="Arial" pitchFamily="34" charset="0"/>
                <a:cs typeface="Arial" pitchFamily="34" charset="0"/>
              </a:rPr>
              <a:t>Nets, Emergency Communications, Special Modes and Techniques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Emergency Declarations</a:t>
            </a:r>
          </a:p>
        </p:txBody>
      </p:sp>
      <p:sp>
        <p:nvSpPr>
          <p:cNvPr id="24578"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t>FCC may declare a Temporary State of Communications Emergency.</a:t>
            </a:r>
          </a:p>
          <a:p>
            <a:pPr marL="742950" lvl="1" indent="-285750">
              <a:spcBef>
                <a:spcPct val="20000"/>
              </a:spcBef>
              <a:buFont typeface="Arial" pitchFamily="34" charset="0"/>
              <a:buChar char="•"/>
            </a:pPr>
            <a:r>
              <a:rPr lang="en-US" sz="2800" dirty="0"/>
              <a:t>Includes details of conditions and rules to be followed.</a:t>
            </a:r>
          </a:p>
          <a:p>
            <a:pPr marL="742950" lvl="1" indent="-285750">
              <a:spcBef>
                <a:spcPct val="20000"/>
              </a:spcBef>
              <a:buFont typeface="Arial" pitchFamily="34" charset="0"/>
              <a:buChar char="•"/>
            </a:pPr>
            <a:r>
              <a:rPr lang="en-US" sz="2800" dirty="0"/>
              <a:t>Specifics communicated through web sites and ARRL bulletins, the NTS, and on-the-air.</a:t>
            </a:r>
          </a:p>
          <a:p>
            <a:pPr marL="742950" lvl="1" indent="-285750">
              <a:spcBef>
                <a:spcPct val="20000"/>
              </a:spcBef>
              <a:buFont typeface="Arial" pitchFamily="34" charset="0"/>
              <a:buChar char="•"/>
            </a:pPr>
            <a:r>
              <a:rPr lang="en-US" sz="2800" dirty="0"/>
              <a:t>Avoid operating on restricted frequencies unless engaged in relief efforts.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Making and Answering Distress Calls</a:t>
            </a:r>
          </a:p>
        </p:txBody>
      </p:sp>
      <p:sp>
        <p:nvSpPr>
          <p:cNvPr id="2662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a:t>Rule number one – speak in plain language!</a:t>
            </a:r>
          </a:p>
          <a:p>
            <a:pPr marL="342900" indent="-342900">
              <a:spcBef>
                <a:spcPct val="20000"/>
              </a:spcBef>
              <a:buFontTx/>
              <a:buChar char="•"/>
            </a:pPr>
            <a:r>
              <a:rPr lang="en-US" sz="2800" dirty="0"/>
              <a:t>Mayday (voice); SOS (Morse code</a:t>
            </a:r>
            <a:r>
              <a:rPr lang="en-US" sz="2800" dirty="0" smtClean="0"/>
              <a:t>)</a:t>
            </a:r>
            <a:endParaRPr lang="en-US" sz="2800" dirty="0"/>
          </a:p>
          <a:p>
            <a:pPr marL="342900" indent="-342900">
              <a:spcBef>
                <a:spcPct val="20000"/>
              </a:spcBef>
              <a:buFontTx/>
              <a:buChar char="•"/>
            </a:pPr>
            <a:r>
              <a:rPr lang="en-US" sz="2800" dirty="0"/>
              <a:t>Identify</a:t>
            </a:r>
          </a:p>
          <a:p>
            <a:pPr marL="342900" indent="-342900">
              <a:spcBef>
                <a:spcPct val="20000"/>
              </a:spcBef>
              <a:buFontTx/>
              <a:buChar char="•"/>
            </a:pPr>
            <a:r>
              <a:rPr lang="en-US" sz="2800" dirty="0"/>
              <a:t>Give location</a:t>
            </a:r>
          </a:p>
          <a:p>
            <a:pPr marL="342900" indent="-342900">
              <a:spcBef>
                <a:spcPct val="20000"/>
              </a:spcBef>
              <a:buFontTx/>
              <a:buChar char="•"/>
            </a:pPr>
            <a:r>
              <a:rPr lang="en-US" sz="2800" dirty="0"/>
              <a:t>State the situation</a:t>
            </a:r>
          </a:p>
          <a:p>
            <a:pPr marL="342900" indent="-342900">
              <a:spcBef>
                <a:spcPct val="20000"/>
              </a:spcBef>
              <a:buFontTx/>
              <a:buChar char="•"/>
            </a:pPr>
            <a:r>
              <a:rPr lang="en-US" sz="2800" dirty="0"/>
              <a:t>Describe assistance required</a:t>
            </a:r>
          </a:p>
          <a:p>
            <a:pPr marL="342900" indent="-342900">
              <a:spcBef>
                <a:spcPct val="20000"/>
              </a:spcBef>
              <a:buFontTx/>
              <a:buChar char="•"/>
            </a:pPr>
            <a:r>
              <a:rPr lang="en-US" sz="2800" dirty="0"/>
              <a:t>Provide other important information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Tactical Communications</a:t>
            </a:r>
          </a:p>
        </p:txBody>
      </p:sp>
      <p:sp>
        <p:nvSpPr>
          <p:cNvPr id="28674"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Tactical </a:t>
            </a:r>
            <a:r>
              <a:rPr lang="en-US" sz="3200" dirty="0" smtClean="0"/>
              <a:t>Identifiers</a:t>
            </a:r>
            <a:endParaRPr lang="en-US" sz="3200" dirty="0"/>
          </a:p>
          <a:p>
            <a:pPr marL="742950" lvl="1" indent="-285750">
              <a:spcBef>
                <a:spcPct val="20000"/>
              </a:spcBef>
              <a:buFont typeface="Arial" pitchFamily="34" charset="0"/>
              <a:buChar char="•"/>
            </a:pPr>
            <a:r>
              <a:rPr lang="en-US" sz="2800" dirty="0"/>
              <a:t>Facilitate communications</a:t>
            </a:r>
          </a:p>
          <a:p>
            <a:pPr marL="742950" lvl="1" indent="-285750">
              <a:spcBef>
                <a:spcPct val="20000"/>
              </a:spcBef>
              <a:buFont typeface="Arial" pitchFamily="34" charset="0"/>
              <a:buChar char="•"/>
            </a:pPr>
            <a:r>
              <a:rPr lang="en-US" sz="2800" dirty="0"/>
              <a:t>Location- or function-specific</a:t>
            </a:r>
          </a:p>
          <a:p>
            <a:pPr marL="742950" lvl="1" indent="-285750">
              <a:spcBef>
                <a:spcPct val="20000"/>
              </a:spcBef>
              <a:buFont typeface="Arial" pitchFamily="34" charset="0"/>
              <a:buChar char="•"/>
            </a:pPr>
            <a:r>
              <a:rPr lang="en-US" sz="2800" dirty="0"/>
              <a:t>Transcends operator changes</a:t>
            </a:r>
          </a:p>
          <a:p>
            <a:pPr marL="342900" indent="-342900">
              <a:spcBef>
                <a:spcPct val="20000"/>
              </a:spcBef>
              <a:buFontTx/>
              <a:buChar char="•"/>
            </a:pPr>
            <a:r>
              <a:rPr lang="en-US" sz="3200" dirty="0"/>
              <a:t>FCC ID rules still </a:t>
            </a:r>
            <a:r>
              <a:rPr lang="en-US" sz="3200" dirty="0" smtClean="0"/>
              <a:t>apply</a:t>
            </a:r>
          </a:p>
          <a:p>
            <a:pPr marL="800100" lvl="1" indent="-342900">
              <a:spcBef>
                <a:spcPct val="20000"/>
              </a:spcBef>
              <a:buFontTx/>
              <a:buChar char="•"/>
            </a:pPr>
            <a:r>
              <a:rPr lang="en-US" sz="2800" dirty="0" smtClean="0"/>
              <a:t>Give your FCC call sign every 10 minutes and when changing operators</a:t>
            </a: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Emergency Equipment</a:t>
            </a:r>
          </a:p>
        </p:txBody>
      </p:sp>
      <p:sp>
        <p:nvSpPr>
          <p:cNvPr id="3072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altLang="ja-JP" sz="3200" dirty="0"/>
              <a:t>“Go-kits”</a:t>
            </a:r>
          </a:p>
          <a:p>
            <a:pPr marL="742950" lvl="1" indent="-285750">
              <a:spcBef>
                <a:spcPct val="20000"/>
              </a:spcBef>
              <a:buFont typeface="Arial" pitchFamily="34" charset="0"/>
              <a:buChar char="•"/>
            </a:pPr>
            <a:r>
              <a:rPr lang="en-US" sz="2800" dirty="0"/>
              <a:t>Portable Amateur Radio equipment</a:t>
            </a:r>
          </a:p>
          <a:p>
            <a:pPr marL="742950" lvl="1" indent="-285750">
              <a:spcBef>
                <a:spcPct val="20000"/>
              </a:spcBef>
              <a:buFont typeface="Arial" pitchFamily="34" charset="0"/>
              <a:buChar char="•"/>
            </a:pPr>
            <a:r>
              <a:rPr lang="en-US" sz="2800" dirty="0"/>
              <a:t>Emergency power sources</a:t>
            </a:r>
          </a:p>
          <a:p>
            <a:pPr marL="742950" lvl="1" indent="-285750">
              <a:spcBef>
                <a:spcPct val="20000"/>
              </a:spcBef>
              <a:buFont typeface="Arial" pitchFamily="34" charset="0"/>
              <a:buChar char="•"/>
            </a:pPr>
            <a:r>
              <a:rPr lang="en-US" sz="2800" dirty="0"/>
              <a:t>Personal survival supplies and equipment</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Emergency Communications Training</a:t>
            </a:r>
            <a:endParaRPr lang="en-US" sz="4400" dirty="0"/>
          </a:p>
        </p:txBody>
      </p:sp>
      <p:sp>
        <p:nvSpPr>
          <p:cNvPr id="32770" name="Rectangle 5"/>
          <p:cNvSpPr>
            <a:spLocks noChangeArrowheads="1"/>
          </p:cNvSpPr>
          <p:nvPr/>
        </p:nvSpPr>
        <p:spPr bwMode="auto">
          <a:xfrm>
            <a:off x="685800" y="1905000"/>
            <a:ext cx="7772400" cy="41148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dirty="0"/>
              <a:t>If you are going to </a:t>
            </a:r>
            <a:r>
              <a:rPr lang="en-US" sz="2800" dirty="0" smtClean="0"/>
              <a:t>participate, </a:t>
            </a:r>
            <a:r>
              <a:rPr lang="en-US" sz="2800" dirty="0"/>
              <a:t>get training.</a:t>
            </a:r>
          </a:p>
          <a:p>
            <a:pPr marL="342900" indent="-342900">
              <a:lnSpc>
                <a:spcPct val="80000"/>
              </a:lnSpc>
              <a:spcBef>
                <a:spcPct val="20000"/>
              </a:spcBef>
              <a:buFontTx/>
              <a:buChar char="•"/>
            </a:pPr>
            <a:r>
              <a:rPr lang="en-US" sz="2800" dirty="0"/>
              <a:t>Actively participate in </a:t>
            </a:r>
            <a:r>
              <a:rPr lang="en-US" sz="2800" dirty="0" smtClean="0"/>
              <a:t>training and drill activities</a:t>
            </a:r>
            <a:r>
              <a:rPr lang="en-US" sz="2800" dirty="0"/>
              <a:t>.</a:t>
            </a:r>
          </a:p>
          <a:p>
            <a:pPr marL="742950" lvl="1" indent="-285750">
              <a:lnSpc>
                <a:spcPct val="80000"/>
              </a:lnSpc>
              <a:spcBef>
                <a:spcPct val="20000"/>
              </a:spcBef>
              <a:buFont typeface="Arial" pitchFamily="34" charset="0"/>
              <a:buChar char="•"/>
            </a:pPr>
            <a:r>
              <a:rPr lang="en-US" dirty="0"/>
              <a:t>Nets</a:t>
            </a:r>
          </a:p>
          <a:p>
            <a:pPr marL="742950" lvl="1" indent="-285750">
              <a:lnSpc>
                <a:spcPct val="80000"/>
              </a:lnSpc>
              <a:spcBef>
                <a:spcPct val="20000"/>
              </a:spcBef>
              <a:buFont typeface="Arial" pitchFamily="34" charset="0"/>
              <a:buChar char="•"/>
            </a:pPr>
            <a:r>
              <a:rPr lang="en-US" dirty="0"/>
              <a:t>Public service activities</a:t>
            </a:r>
          </a:p>
          <a:p>
            <a:pPr marL="742950" lvl="1" indent="-285750">
              <a:lnSpc>
                <a:spcPct val="80000"/>
              </a:lnSpc>
              <a:spcBef>
                <a:spcPct val="20000"/>
              </a:spcBef>
              <a:buFont typeface="Arial" pitchFamily="34" charset="0"/>
              <a:buChar char="•"/>
            </a:pPr>
            <a:r>
              <a:rPr lang="en-US" dirty="0"/>
              <a:t>Attend community meetings and get involved in your community.</a:t>
            </a:r>
          </a:p>
          <a:p>
            <a:pPr marL="342900" indent="-342900">
              <a:lnSpc>
                <a:spcPct val="80000"/>
              </a:lnSpc>
              <a:spcBef>
                <a:spcPct val="20000"/>
              </a:spcBef>
              <a:buFontTx/>
              <a:buChar char="•"/>
            </a:pPr>
            <a:r>
              <a:rPr lang="en-US" sz="2800" dirty="0"/>
              <a:t>Take </a:t>
            </a:r>
            <a:r>
              <a:rPr lang="en-US" sz="2800" dirty="0" smtClean="0"/>
              <a:t>emergency communication courses</a:t>
            </a:r>
            <a:r>
              <a:rPr lang="en-US" sz="2800" dirty="0"/>
              <a:t>.</a:t>
            </a:r>
          </a:p>
          <a:p>
            <a:pPr marL="742950" lvl="1" indent="-285750">
              <a:lnSpc>
                <a:spcPct val="80000"/>
              </a:lnSpc>
              <a:spcBef>
                <a:spcPct val="20000"/>
              </a:spcBef>
              <a:buFont typeface="Arial" pitchFamily="34" charset="0"/>
              <a:buChar char="•"/>
            </a:pPr>
            <a:r>
              <a:rPr lang="en-US" dirty="0"/>
              <a:t>ARRL </a:t>
            </a:r>
            <a:r>
              <a:rPr lang="en-US" dirty="0" smtClean="0"/>
              <a:t>courses</a:t>
            </a:r>
            <a:endParaRPr lang="en-US" dirty="0"/>
          </a:p>
          <a:p>
            <a:pPr marL="742950" lvl="1" indent="-285750">
              <a:lnSpc>
                <a:spcPct val="80000"/>
              </a:lnSpc>
              <a:spcBef>
                <a:spcPct val="20000"/>
              </a:spcBef>
              <a:buFont typeface="Arial" pitchFamily="34" charset="0"/>
              <a:buChar char="•"/>
            </a:pPr>
            <a:r>
              <a:rPr lang="en-US" dirty="0" smtClean="0"/>
              <a:t>FEMA courses on NIMS and other topics</a:t>
            </a:r>
          </a:p>
          <a:p>
            <a:pPr marL="1200150" lvl="2" indent="-285750">
              <a:lnSpc>
                <a:spcPct val="80000"/>
              </a:lnSpc>
              <a:spcBef>
                <a:spcPct val="20000"/>
              </a:spcBef>
              <a:buFont typeface="Arial" pitchFamily="34" charset="0"/>
              <a:buChar char="•"/>
            </a:pPr>
            <a:r>
              <a:rPr lang="en-US" dirty="0" smtClean="0"/>
              <a:t>May be required for your participation</a:t>
            </a:r>
            <a:endParaRPr lang="en-US"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Awards, DXing, Contests</a:t>
            </a:r>
          </a:p>
        </p:txBody>
      </p:sp>
      <p:sp>
        <p:nvSpPr>
          <p:cNvPr id="34818"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On-the-air </a:t>
            </a:r>
            <a:r>
              <a:rPr lang="en-US" sz="3200" dirty="0"/>
              <a:t>activities provide incentive to get on the radio.</a:t>
            </a:r>
          </a:p>
          <a:p>
            <a:pPr marL="342900" indent="-342900">
              <a:spcBef>
                <a:spcPct val="20000"/>
              </a:spcBef>
              <a:buFontTx/>
              <a:buChar char="•"/>
            </a:pPr>
            <a:r>
              <a:rPr lang="en-US" sz="3200" dirty="0"/>
              <a:t>Learn about propagation as you search for specific stations on various bands.</a:t>
            </a:r>
          </a:p>
          <a:p>
            <a:pPr marL="342900" indent="-342900">
              <a:spcBef>
                <a:spcPct val="20000"/>
              </a:spcBef>
              <a:buFontTx/>
              <a:buChar char="•"/>
            </a:pPr>
            <a:r>
              <a:rPr lang="en-US" sz="3200" dirty="0"/>
              <a:t>Improve operating skills.</a:t>
            </a:r>
          </a:p>
          <a:p>
            <a:pPr marL="342900" indent="-342900">
              <a:spcBef>
                <a:spcPct val="20000"/>
              </a:spcBef>
              <a:buFontTx/>
              <a:buChar char="•"/>
            </a:pPr>
            <a:r>
              <a:rPr lang="en-US" sz="3200" dirty="0"/>
              <a:t>Fun!</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Awards</a:t>
            </a:r>
          </a:p>
        </p:txBody>
      </p:sp>
      <p:sp>
        <p:nvSpPr>
          <p:cNvPr id="36866" name="Rectangle 8"/>
          <p:cNvSpPr>
            <a:spLocks noChangeArrowheads="1"/>
          </p:cNvSpPr>
          <p:nvPr/>
        </p:nvSpPr>
        <p:spPr bwMode="auto">
          <a:xfrm>
            <a:off x="685800" y="1905000"/>
            <a:ext cx="7772400" cy="4191000"/>
          </a:xfrm>
          <a:prstGeom prst="rect">
            <a:avLst/>
          </a:prstGeom>
          <a:noFill/>
          <a:ln w="9525">
            <a:noFill/>
            <a:miter lim="800000"/>
            <a:headEnd/>
            <a:tailEnd/>
          </a:ln>
        </p:spPr>
        <p:txBody>
          <a:bodyPr/>
          <a:lstStyle/>
          <a:p>
            <a:pPr marL="342900" indent="-342900">
              <a:spcBef>
                <a:spcPct val="20000"/>
              </a:spcBef>
              <a:buFontTx/>
              <a:buChar char="•"/>
            </a:pPr>
            <a:r>
              <a:rPr lang="en-US" sz="3200" dirty="0" smtClean="0"/>
              <a:t>WAC</a:t>
            </a:r>
            <a:endParaRPr lang="en-US" sz="3200" dirty="0"/>
          </a:p>
          <a:p>
            <a:pPr marL="742950" lvl="1" indent="-285750">
              <a:spcBef>
                <a:spcPct val="20000"/>
              </a:spcBef>
              <a:buFont typeface="Arial" pitchFamily="34" charset="0"/>
              <a:buChar char="•"/>
            </a:pPr>
            <a:r>
              <a:rPr lang="en-US" sz="2800" dirty="0" smtClean="0"/>
              <a:t>Contacting all six inhabited continents </a:t>
            </a:r>
            <a:endParaRPr lang="en-US" sz="2800" dirty="0"/>
          </a:p>
          <a:p>
            <a:pPr marL="342900" indent="-342900">
              <a:spcBef>
                <a:spcPct val="20000"/>
              </a:spcBef>
              <a:buFont typeface="Arial" pitchFamily="34" charset="0"/>
              <a:buChar char="•"/>
            </a:pPr>
            <a:r>
              <a:rPr lang="en-US" sz="3200" dirty="0"/>
              <a:t>WAS</a:t>
            </a:r>
          </a:p>
          <a:p>
            <a:pPr marL="742950" lvl="1" indent="-285750">
              <a:spcBef>
                <a:spcPct val="20000"/>
              </a:spcBef>
              <a:buFont typeface="Arial" pitchFamily="34" charset="0"/>
              <a:buChar char="•"/>
            </a:pPr>
            <a:r>
              <a:rPr lang="en-US" sz="2800" dirty="0"/>
              <a:t>Contacting 50 states</a:t>
            </a:r>
          </a:p>
          <a:p>
            <a:pPr marL="342900" indent="-342900">
              <a:spcBef>
                <a:spcPct val="20000"/>
              </a:spcBef>
              <a:buFont typeface="Arial" pitchFamily="34" charset="0"/>
              <a:buChar char="•"/>
            </a:pPr>
            <a:r>
              <a:rPr lang="en-US" sz="3200" dirty="0"/>
              <a:t>VUCC</a:t>
            </a:r>
          </a:p>
          <a:p>
            <a:pPr marL="742950" lvl="1" indent="-285750">
              <a:spcBef>
                <a:spcPct val="20000"/>
              </a:spcBef>
              <a:buFont typeface="Arial" pitchFamily="34" charset="0"/>
              <a:buChar char="•"/>
            </a:pPr>
            <a:r>
              <a:rPr lang="en-US" sz="2800" dirty="0"/>
              <a:t>Contacting 100 grid squares on VHF/UHF</a:t>
            </a:r>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DXing</a:t>
            </a:r>
          </a:p>
        </p:txBody>
      </p:sp>
      <p:sp>
        <p:nvSpPr>
          <p:cNvPr id="38914" name="Rectangle 8"/>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285750" indent="-285750">
              <a:spcBef>
                <a:spcPct val="20000"/>
              </a:spcBef>
              <a:buFont typeface="Arial" pitchFamily="34" charset="0"/>
              <a:buChar char="•"/>
            </a:pPr>
            <a:r>
              <a:rPr lang="en-US" sz="3200" dirty="0"/>
              <a:t>Contacting stations far away – a tradition since the first days of radio.</a:t>
            </a:r>
          </a:p>
          <a:p>
            <a:pPr marL="285750" indent="-285750">
              <a:spcBef>
                <a:spcPct val="20000"/>
              </a:spcBef>
              <a:buFont typeface="Arial" pitchFamily="34" charset="0"/>
              <a:buChar char="•"/>
            </a:pPr>
            <a:r>
              <a:rPr lang="en-US" sz="3200" dirty="0"/>
              <a:t>On HF, usually means contacting stations in other countries.</a:t>
            </a:r>
          </a:p>
          <a:p>
            <a:pPr marL="285750" indent="-285750">
              <a:spcBef>
                <a:spcPct val="20000"/>
              </a:spcBef>
              <a:buFont typeface="Arial" pitchFamily="34" charset="0"/>
              <a:buChar char="•"/>
            </a:pPr>
            <a:r>
              <a:rPr lang="en-US" sz="3200" dirty="0"/>
              <a:t>On VHF/UHF, means contacting stations outside your normal coverage area.</a:t>
            </a:r>
          </a:p>
          <a:p>
            <a:pPr marL="742950" lvl="1" indent="-285750">
              <a:spcBef>
                <a:spcPct val="20000"/>
              </a:spcBef>
              <a:buFont typeface="Arial" pitchFamily="34" charset="0"/>
              <a:buChar char="•"/>
            </a:pPr>
            <a:endParaRPr lang="en-US" sz="3200" dirty="0"/>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Contests</a:t>
            </a:r>
          </a:p>
        </p:txBody>
      </p:sp>
      <p:sp>
        <p:nvSpPr>
          <p:cNvPr id="40962" name="Rectangle 5"/>
          <p:cNvSpPr>
            <a:spLocks noChangeArrowheads="1"/>
          </p:cNvSpPr>
          <p:nvPr/>
        </p:nvSpPr>
        <p:spPr bwMode="auto">
          <a:xfrm>
            <a:off x="685800" y="1752600"/>
            <a:ext cx="7924800" cy="4114800"/>
          </a:xfrm>
          <a:prstGeom prst="rect">
            <a:avLst/>
          </a:prstGeom>
          <a:noFill/>
          <a:ln w="9525">
            <a:noFill/>
            <a:miter lim="800000"/>
            <a:headEnd/>
            <a:tailEnd/>
          </a:ln>
        </p:spPr>
        <p:txBody>
          <a:bodyPr/>
          <a:lstStyle/>
          <a:p>
            <a:pPr marL="342900" indent="-342900">
              <a:spcBef>
                <a:spcPct val="20000"/>
              </a:spcBef>
              <a:buFontTx/>
              <a:buChar char="•"/>
            </a:pPr>
            <a:r>
              <a:rPr lang="en-US" sz="3200" dirty="0"/>
              <a:t>ARRL </a:t>
            </a:r>
            <a:r>
              <a:rPr lang="en-US" sz="3200" dirty="0" smtClean="0"/>
              <a:t>Rookie Roundup</a:t>
            </a:r>
          </a:p>
          <a:p>
            <a:pPr marL="342900" indent="-342900">
              <a:spcBef>
                <a:spcPct val="20000"/>
              </a:spcBef>
              <a:buFontTx/>
              <a:buChar char="•"/>
            </a:pPr>
            <a:r>
              <a:rPr lang="en-US" sz="3200" dirty="0" smtClean="0"/>
              <a:t>North American QSO Parties (ncjweb.com)</a:t>
            </a:r>
            <a:endParaRPr lang="en-US" sz="3200" dirty="0"/>
          </a:p>
          <a:p>
            <a:pPr marL="342900" indent="-342900">
              <a:spcBef>
                <a:spcPct val="20000"/>
              </a:spcBef>
              <a:buFontTx/>
              <a:buChar char="•"/>
            </a:pPr>
            <a:r>
              <a:rPr lang="en-US" sz="3200" dirty="0"/>
              <a:t>State QSO Parties</a:t>
            </a:r>
          </a:p>
          <a:p>
            <a:pPr marL="342900" indent="-342900">
              <a:spcBef>
                <a:spcPct val="20000"/>
              </a:spcBef>
              <a:buFontTx/>
              <a:buChar char="•"/>
            </a:pPr>
            <a:r>
              <a:rPr lang="en-US" sz="3200" dirty="0"/>
              <a:t>VHF/UHF Contests</a:t>
            </a:r>
          </a:p>
          <a:p>
            <a:pPr marL="342900" indent="-342900">
              <a:spcBef>
                <a:spcPct val="20000"/>
              </a:spcBef>
              <a:buFontTx/>
              <a:buChar char="•"/>
            </a:pPr>
            <a:r>
              <a:rPr lang="en-US" sz="3200" dirty="0" smtClean="0"/>
              <a:t>CQ </a:t>
            </a:r>
            <a:r>
              <a:rPr lang="en-US" sz="3200" dirty="0"/>
              <a:t>World Wide DX </a:t>
            </a:r>
            <a:r>
              <a:rPr lang="en-US" sz="3200" dirty="0" smtClean="0"/>
              <a:t>Contest (a big one!)</a:t>
            </a:r>
            <a:endParaRPr lang="en-US" sz="3200" dirty="0"/>
          </a:p>
          <a:p>
            <a:pPr marL="342900" indent="-342900">
              <a:spcBef>
                <a:spcPct val="20000"/>
              </a:spcBef>
              <a:buFontTx/>
              <a:buChar char="•"/>
            </a:pPr>
            <a:r>
              <a:rPr lang="en-US" sz="3200" dirty="0"/>
              <a:t>Contest Calendars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Field Day</a:t>
            </a:r>
          </a:p>
        </p:txBody>
      </p:sp>
      <p:sp>
        <p:nvSpPr>
          <p:cNvPr id="43010" name="Rectangle 5"/>
          <p:cNvSpPr>
            <a:spLocks noChangeArrowheads="1"/>
          </p:cNvSpPr>
          <p:nvPr/>
        </p:nvSpPr>
        <p:spPr bwMode="auto">
          <a:xfrm>
            <a:off x="838200" y="1752600"/>
            <a:ext cx="7543800" cy="4114800"/>
          </a:xfrm>
          <a:prstGeom prst="rect">
            <a:avLst/>
          </a:prstGeom>
          <a:noFill/>
          <a:ln w="9525">
            <a:noFill/>
            <a:miter lim="800000"/>
            <a:headEnd/>
            <a:tailEnd/>
          </a:ln>
        </p:spPr>
        <p:txBody>
          <a:bodyPr/>
          <a:lstStyle/>
          <a:p>
            <a:pPr marL="342900" indent="-342900">
              <a:spcBef>
                <a:spcPct val="20000"/>
              </a:spcBef>
              <a:buFontTx/>
              <a:buChar char="•"/>
            </a:pPr>
            <a:r>
              <a:rPr lang="en-US" sz="3200"/>
              <a:t>Emergency communications training with a competitive spirit.</a:t>
            </a:r>
          </a:p>
          <a:p>
            <a:pPr marL="342900" indent="-342900">
              <a:spcBef>
                <a:spcPct val="20000"/>
              </a:spcBef>
              <a:buFontTx/>
              <a:buChar char="•"/>
            </a:pPr>
            <a:r>
              <a:rPr lang="en-US" sz="3200"/>
              <a:t>Set up portable station and antenna (in the field, mobile, anywhere!) and make as many contacts as possible.</a:t>
            </a:r>
          </a:p>
          <a:p>
            <a:pPr marL="342900" indent="-342900">
              <a:spcBef>
                <a:spcPct val="20000"/>
              </a:spcBef>
              <a:buFontTx/>
              <a:buChar char="•"/>
            </a:pPr>
            <a:r>
              <a:rPr lang="en-US" sz="3200"/>
              <a:t>Get started with your local club or group – great way to get involved.</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Nets</a:t>
            </a:r>
          </a:p>
        </p:txBody>
      </p:sp>
      <p:sp>
        <p:nvSpPr>
          <p:cNvPr id="8194" name="Rectangle 8"/>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a:t>Net is short for </a:t>
            </a:r>
            <a:r>
              <a:rPr lang="en-US" altLang="ja-JP" sz="3200" dirty="0"/>
              <a:t>“Network”</a:t>
            </a:r>
          </a:p>
          <a:p>
            <a:pPr marL="742950" lvl="1" indent="-285750">
              <a:spcBef>
                <a:spcPct val="20000"/>
              </a:spcBef>
              <a:buFont typeface="Arial" pitchFamily="34" charset="0"/>
              <a:buChar char="•"/>
            </a:pPr>
            <a:r>
              <a:rPr lang="en-US" sz="2800" dirty="0"/>
              <a:t>Evolved over the years to share and exchange information in an organized and efficient </a:t>
            </a:r>
            <a:r>
              <a:rPr lang="en-US" sz="2800" dirty="0" smtClean="0"/>
              <a:t>way</a:t>
            </a:r>
            <a:endParaRPr lang="en-US" sz="2800" dirty="0"/>
          </a:p>
          <a:p>
            <a:pPr marL="342900" indent="-342900">
              <a:spcBef>
                <a:spcPct val="20000"/>
              </a:spcBef>
              <a:buFontTx/>
              <a:buChar char="•"/>
            </a:pPr>
            <a:r>
              <a:rPr lang="en-US" sz="3200" dirty="0"/>
              <a:t>Social nets</a:t>
            </a:r>
          </a:p>
          <a:p>
            <a:pPr marL="342900" indent="-342900">
              <a:spcBef>
                <a:spcPct val="20000"/>
              </a:spcBef>
              <a:buFontTx/>
              <a:buChar char="•"/>
            </a:pPr>
            <a:r>
              <a:rPr lang="en-US" sz="3200" dirty="0"/>
              <a:t>Traffic nets</a:t>
            </a:r>
          </a:p>
          <a:p>
            <a:pPr marL="342900" indent="-342900">
              <a:spcBef>
                <a:spcPct val="20000"/>
              </a:spcBef>
              <a:buFontTx/>
              <a:buChar char="•"/>
            </a:pPr>
            <a:r>
              <a:rPr lang="en-US" sz="3200" dirty="0"/>
              <a:t>Emergency and public service nets</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Special Events</a:t>
            </a:r>
          </a:p>
        </p:txBody>
      </p:sp>
      <p:sp>
        <p:nvSpPr>
          <p:cNvPr id="45058" name="Rectangle 5"/>
          <p:cNvSpPr>
            <a:spLocks noChangeArrowheads="1"/>
          </p:cNvSpPr>
          <p:nvPr/>
        </p:nvSpPr>
        <p:spPr bwMode="auto">
          <a:xfrm>
            <a:off x="685800" y="1905000"/>
            <a:ext cx="7772400" cy="4191000"/>
          </a:xfrm>
          <a:prstGeom prst="rect">
            <a:avLst/>
          </a:prstGeom>
          <a:noFill/>
          <a:ln w="9525">
            <a:noFill/>
            <a:miter lim="800000"/>
            <a:headEnd/>
            <a:tailEnd/>
          </a:ln>
        </p:spPr>
        <p:txBody>
          <a:bodyPr/>
          <a:lstStyle/>
          <a:p>
            <a:pPr marL="342900" indent="-342900">
              <a:spcBef>
                <a:spcPct val="20000"/>
              </a:spcBef>
              <a:buFontTx/>
              <a:buChar char="•"/>
            </a:pPr>
            <a:r>
              <a:rPr lang="en-US" sz="3200"/>
              <a:t>Special Event stations are set up to commemorate some significant local event.</a:t>
            </a:r>
          </a:p>
          <a:p>
            <a:pPr marL="342900" indent="-342900">
              <a:spcBef>
                <a:spcPct val="20000"/>
              </a:spcBef>
              <a:buFontTx/>
              <a:buChar char="•"/>
            </a:pPr>
            <a:r>
              <a:rPr lang="en-US" sz="3200"/>
              <a:t>Usually stations are demonstration stations set up for public display.</a:t>
            </a:r>
          </a:p>
          <a:p>
            <a:pPr marL="342900" indent="-342900">
              <a:spcBef>
                <a:spcPct val="20000"/>
              </a:spcBef>
              <a:buFontTx/>
              <a:buChar char="•"/>
            </a:pPr>
            <a:r>
              <a:rPr lang="en-US" sz="3200"/>
              <a:t>Commemorative certificates are awarded for contacting the stations.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Radio Direction Finding</a:t>
            </a:r>
          </a:p>
        </p:txBody>
      </p:sp>
      <p:sp>
        <p:nvSpPr>
          <p:cNvPr id="47106" name="Rectangle 5"/>
          <p:cNvSpPr>
            <a:spLocks noChangeArrowheads="1"/>
          </p:cNvSpPr>
          <p:nvPr/>
        </p:nvSpPr>
        <p:spPr bwMode="auto">
          <a:xfrm>
            <a:off x="685800" y="1905000"/>
            <a:ext cx="7772400" cy="4191000"/>
          </a:xfrm>
          <a:prstGeom prst="rect">
            <a:avLst/>
          </a:prstGeom>
          <a:noFill/>
          <a:ln w="9525">
            <a:noFill/>
            <a:miter lim="800000"/>
            <a:headEnd/>
            <a:tailEnd/>
          </a:ln>
        </p:spPr>
        <p:txBody>
          <a:bodyPr/>
          <a:lstStyle/>
          <a:p>
            <a:pPr marL="342900" indent="-342900">
              <a:spcBef>
                <a:spcPct val="20000"/>
              </a:spcBef>
              <a:buFontTx/>
              <a:buChar char="•"/>
            </a:pPr>
            <a:r>
              <a:rPr lang="en-US" sz="3200" dirty="0"/>
              <a:t>Useful for locating interference or noise sources.</a:t>
            </a:r>
          </a:p>
          <a:p>
            <a:pPr marL="342900" indent="-342900">
              <a:spcBef>
                <a:spcPct val="20000"/>
              </a:spcBef>
              <a:buFontTx/>
              <a:buChar char="•"/>
            </a:pPr>
            <a:r>
              <a:rPr lang="en-US" sz="3200" dirty="0"/>
              <a:t>Works best with a directional antenna.</a:t>
            </a:r>
          </a:p>
          <a:p>
            <a:pPr marL="342900" indent="-342900">
              <a:spcBef>
                <a:spcPct val="20000"/>
              </a:spcBef>
              <a:buFontTx/>
              <a:buChar char="•"/>
            </a:pPr>
            <a:r>
              <a:rPr lang="en-US" altLang="ja-JP" sz="3200" dirty="0"/>
              <a:t>“Fox hunting” competitions </a:t>
            </a:r>
            <a:r>
              <a:rPr lang="en-US" altLang="ja-JP" sz="3200" dirty="0" smtClean="0"/>
              <a:t>offer </a:t>
            </a:r>
            <a:r>
              <a:rPr lang="en-US" altLang="ja-JP" sz="3200" dirty="0"/>
              <a:t>a fun opportunity to learn </a:t>
            </a:r>
            <a:r>
              <a:rPr lang="en-US" altLang="ja-JP" sz="3200" dirty="0" smtClean="0"/>
              <a:t>and practice.</a:t>
            </a:r>
            <a:endParaRPr lang="en-US" altLang="ja-JP" sz="3200" dirty="0"/>
          </a:p>
          <a:p>
            <a:pPr marL="342900" indent="-342900">
              <a:spcBef>
                <a:spcPct val="20000"/>
              </a:spcBef>
              <a:buFontTx/>
              <a:buChar char="•"/>
            </a:pPr>
            <a:r>
              <a:rPr lang="en-US" sz="3200" dirty="0"/>
              <a:t>Good training for search and rescue.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Amateur Satellites</a:t>
            </a:r>
          </a:p>
        </p:txBody>
      </p:sp>
      <p:sp>
        <p:nvSpPr>
          <p:cNvPr id="49154"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3200" dirty="0"/>
              <a:t>OSCAR</a:t>
            </a:r>
          </a:p>
          <a:p>
            <a:pPr marL="742950" lvl="1" indent="-285750">
              <a:spcBef>
                <a:spcPct val="20000"/>
              </a:spcBef>
              <a:buFont typeface="Arial" pitchFamily="34" charset="0"/>
              <a:buChar char="•"/>
            </a:pPr>
            <a:r>
              <a:rPr lang="en-US" sz="2800" b="1" u="sng" dirty="0"/>
              <a:t>O</a:t>
            </a:r>
            <a:r>
              <a:rPr lang="en-US" sz="2800" dirty="0"/>
              <a:t>rbiting </a:t>
            </a:r>
            <a:r>
              <a:rPr lang="en-US" sz="2800" b="1" u="sng" dirty="0"/>
              <a:t>S</a:t>
            </a:r>
            <a:r>
              <a:rPr lang="en-US" sz="2800" dirty="0"/>
              <a:t>atellites </a:t>
            </a:r>
            <a:r>
              <a:rPr lang="en-US" sz="2800" b="1" u="sng" dirty="0"/>
              <a:t>C</a:t>
            </a:r>
            <a:r>
              <a:rPr lang="en-US" sz="2800" dirty="0"/>
              <a:t>arrying </a:t>
            </a:r>
            <a:r>
              <a:rPr lang="en-US" sz="2800" b="1" dirty="0"/>
              <a:t>A</a:t>
            </a:r>
            <a:r>
              <a:rPr lang="en-US" sz="2800" dirty="0"/>
              <a:t>mateur </a:t>
            </a:r>
            <a:r>
              <a:rPr lang="en-US" sz="2800" b="1" u="sng" dirty="0"/>
              <a:t>R</a:t>
            </a:r>
            <a:r>
              <a:rPr lang="en-US" sz="2800" dirty="0"/>
              <a:t>adio</a:t>
            </a:r>
          </a:p>
          <a:p>
            <a:pPr marL="342900" indent="-342900">
              <a:spcBef>
                <a:spcPct val="20000"/>
              </a:spcBef>
              <a:buFont typeface="Arial" pitchFamily="34" charset="0"/>
              <a:buChar char="•"/>
            </a:pPr>
            <a:r>
              <a:rPr lang="en-US" sz="3200" dirty="0"/>
              <a:t>Modes</a:t>
            </a:r>
          </a:p>
          <a:p>
            <a:pPr marL="742950" lvl="1" indent="-285750">
              <a:spcBef>
                <a:spcPct val="20000"/>
              </a:spcBef>
              <a:buFont typeface="Arial" pitchFamily="34" charset="0"/>
              <a:buChar char="•"/>
            </a:pPr>
            <a:r>
              <a:rPr lang="en-US" sz="2800" dirty="0"/>
              <a:t>FM</a:t>
            </a:r>
          </a:p>
          <a:p>
            <a:pPr marL="742950" lvl="1" indent="-285750">
              <a:spcBef>
                <a:spcPct val="20000"/>
              </a:spcBef>
              <a:buFont typeface="Arial" pitchFamily="34" charset="0"/>
              <a:buChar char="•"/>
            </a:pPr>
            <a:r>
              <a:rPr lang="en-US" sz="2800" dirty="0"/>
              <a:t>Analog (SSB and CW)</a:t>
            </a:r>
          </a:p>
          <a:p>
            <a:pPr marL="742950" lvl="1" indent="-285750">
              <a:spcBef>
                <a:spcPct val="20000"/>
              </a:spcBef>
              <a:buFont typeface="Arial" pitchFamily="34" charset="0"/>
              <a:buChar char="•"/>
            </a:pPr>
            <a:r>
              <a:rPr lang="en-US" sz="2800" dirty="0"/>
              <a:t>Digital</a:t>
            </a:r>
          </a:p>
          <a:p>
            <a:pPr marL="342900" indent="-342900">
              <a:spcBef>
                <a:spcPct val="20000"/>
              </a:spcBef>
              <a:buFont typeface="Arial" pitchFamily="34" charset="0"/>
              <a:buChar char="•"/>
            </a:pPr>
            <a:r>
              <a:rPr lang="en-US" sz="3200" dirty="0"/>
              <a:t>International Space Station</a:t>
            </a:r>
          </a:p>
          <a:p>
            <a:pPr marL="342900" indent="-342900">
              <a:spcBef>
                <a:spcPct val="20000"/>
              </a:spcBef>
              <a:buFont typeface="Arial" pitchFamily="34" charset="0"/>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Satellite Terms</a:t>
            </a:r>
          </a:p>
        </p:txBody>
      </p:sp>
      <p:sp>
        <p:nvSpPr>
          <p:cNvPr id="5120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a:t>Uplink – Earth stations transmit to satellite</a:t>
            </a:r>
          </a:p>
          <a:p>
            <a:pPr marL="342900" indent="-342900">
              <a:spcBef>
                <a:spcPct val="20000"/>
              </a:spcBef>
              <a:buFontTx/>
              <a:buChar char="•"/>
            </a:pPr>
            <a:r>
              <a:rPr lang="en-US" sz="2800"/>
              <a:t>Downlink – Satellite transmits to stations on Earth</a:t>
            </a:r>
          </a:p>
          <a:p>
            <a:pPr marL="342900" indent="-342900">
              <a:spcBef>
                <a:spcPct val="20000"/>
              </a:spcBef>
              <a:buFontTx/>
              <a:buChar char="•"/>
            </a:pPr>
            <a:r>
              <a:rPr lang="en-US" sz="2800"/>
              <a:t>Beacon – Signal from satellite with information about satellite operating conditions</a:t>
            </a:r>
          </a:p>
          <a:p>
            <a:pPr marL="342900" indent="-342900">
              <a:spcBef>
                <a:spcPct val="20000"/>
              </a:spcBef>
              <a:buFontTx/>
              <a:buChar char="•"/>
            </a:pPr>
            <a:r>
              <a:rPr lang="en-US" sz="2800"/>
              <a:t>Doppler Shift – Shift in frequency due to relative motion between satellite and Earth station</a:t>
            </a:r>
          </a:p>
          <a:p>
            <a:pPr marL="342900" indent="-342900">
              <a:spcBef>
                <a:spcPct val="20000"/>
              </a:spcBef>
              <a:buFontTx/>
              <a:buChar char="•"/>
            </a:pPr>
            <a:r>
              <a:rPr lang="en-US" sz="2800"/>
              <a:t>LEO – Low Earth Orbit</a:t>
            </a:r>
          </a:p>
          <a:p>
            <a:pPr marL="342900" indent="-342900">
              <a:spcBef>
                <a:spcPct val="20000"/>
              </a:spcBef>
              <a:buFontTx/>
              <a:buChar char="•"/>
            </a:pPr>
            <a:endParaRPr lang="en-US" sz="3200"/>
          </a:p>
          <a:p>
            <a:pPr marL="342900" indent="-342900">
              <a:spcBef>
                <a:spcPct val="20000"/>
              </a:spcBef>
              <a:buFontTx/>
              <a:buChar char="•"/>
            </a:pPr>
            <a:endParaRPr lang="en-US" sz="320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Satellite Terms</a:t>
            </a:r>
          </a:p>
        </p:txBody>
      </p:sp>
      <p:sp>
        <p:nvSpPr>
          <p:cNvPr id="12800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a:t>Spin fading – caused by rotation of satellite</a:t>
            </a:r>
          </a:p>
          <a:p>
            <a:pPr marL="342900" indent="-342900">
              <a:spcBef>
                <a:spcPct val="20000"/>
              </a:spcBef>
              <a:buFontTx/>
              <a:buChar char="•"/>
            </a:pPr>
            <a:r>
              <a:rPr lang="en-US" sz="2800" dirty="0" err="1"/>
              <a:t>Pacsat</a:t>
            </a:r>
            <a:r>
              <a:rPr lang="en-US" sz="2800" dirty="0"/>
              <a:t> – packet radio satellite</a:t>
            </a:r>
          </a:p>
          <a:p>
            <a:pPr marL="342900" indent="-342900">
              <a:spcBef>
                <a:spcPct val="20000"/>
              </a:spcBef>
              <a:buFontTx/>
              <a:buChar char="•"/>
            </a:pPr>
            <a:r>
              <a:rPr lang="en-US" sz="2800" dirty="0"/>
              <a:t>Tracking software – gives beam heading and times when satellite is in view</a:t>
            </a:r>
          </a:p>
          <a:p>
            <a:pPr marL="342900" indent="-342900">
              <a:spcBef>
                <a:spcPct val="20000"/>
              </a:spcBef>
              <a:buFontTx/>
              <a:buChar char="•"/>
            </a:pPr>
            <a:r>
              <a:rPr lang="en-US" sz="2800" dirty="0"/>
              <a:t>Mode – bands satellite is using for uplink and downlink (</a:t>
            </a:r>
            <a:r>
              <a:rPr lang="en-US" sz="2800" dirty="0" err="1" smtClean="0"/>
              <a:t>eg</a:t>
            </a:r>
            <a:r>
              <a:rPr lang="en-US" sz="2800" dirty="0" smtClean="0"/>
              <a:t> </a:t>
            </a:r>
            <a:r>
              <a:rPr lang="en-US" sz="2800" dirty="0"/>
              <a:t>Mode U/V = 70 cm uplink, 2 meters downlink)</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8005">
                                            <p:txEl>
                                              <p:pRg st="0" end="0"/>
                                            </p:txEl>
                                          </p:spTgt>
                                        </p:tgtEl>
                                        <p:attrNameLst>
                                          <p:attrName>style.visibility</p:attrName>
                                        </p:attrNameLst>
                                      </p:cBhvr>
                                      <p:to>
                                        <p:strVal val="visible"/>
                                      </p:to>
                                    </p:set>
                                    <p:anim calcmode="lin" valueType="num">
                                      <p:cBhvr>
                                        <p:cTn id="7" dur="3000" fill="hold"/>
                                        <p:tgtEl>
                                          <p:spTgt spid="128005">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128005">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12800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O51 FM1.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8005">
                                            <p:txEl>
                                              <p:pRg st="1" end="1"/>
                                            </p:txEl>
                                          </p:spTgt>
                                        </p:tgtEl>
                                        <p:attrNameLst>
                                          <p:attrName>style.visibility</p:attrName>
                                        </p:attrNameLst>
                                      </p:cBhvr>
                                      <p:to>
                                        <p:strVal val="visible"/>
                                      </p:to>
                                    </p:set>
                                    <p:anim calcmode="lin" valueType="num">
                                      <p:cBhvr>
                                        <p:cTn id="14" dur="3000" fill="hold"/>
                                        <p:tgtEl>
                                          <p:spTgt spid="128005">
                                            <p:txEl>
                                              <p:pRg st="1" end="1"/>
                                            </p:txEl>
                                          </p:spTgt>
                                        </p:tgtEl>
                                        <p:attrNameLst>
                                          <p:attrName>ppt_w</p:attrName>
                                        </p:attrNameLst>
                                      </p:cBhvr>
                                      <p:tavLst>
                                        <p:tav tm="0">
                                          <p:val>
                                            <p:strVal val="#ppt_w*0.70"/>
                                          </p:val>
                                        </p:tav>
                                        <p:tav tm="100000">
                                          <p:val>
                                            <p:strVal val="#ppt_w"/>
                                          </p:val>
                                        </p:tav>
                                      </p:tavLst>
                                    </p:anim>
                                    <p:anim calcmode="lin" valueType="num">
                                      <p:cBhvr>
                                        <p:cTn id="15" dur="3000" fill="hold"/>
                                        <p:tgtEl>
                                          <p:spTgt spid="128005">
                                            <p:txEl>
                                              <p:pRg st="1" end="1"/>
                                            </p:txEl>
                                          </p:spTgt>
                                        </p:tgtEl>
                                        <p:attrNameLst>
                                          <p:attrName>ppt_h</p:attrName>
                                        </p:attrNameLst>
                                      </p:cBhvr>
                                      <p:tavLst>
                                        <p:tav tm="0">
                                          <p:val>
                                            <p:strVal val="#ppt_h"/>
                                          </p:val>
                                        </p:tav>
                                        <p:tav tm="100000">
                                          <p:val>
                                            <p:strVal val="#ppt_h"/>
                                          </p:val>
                                        </p:tav>
                                      </p:tavLst>
                                    </p:anim>
                                    <p:animEffect transition="in" filter="fade">
                                      <p:cBhvr>
                                        <p:cTn id="16" dur="3000"/>
                                        <p:tgtEl>
                                          <p:spTgt spid="128005">
                                            <p:txEl>
                                              <p:pRg st="1" end="1"/>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AO51 FM1.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8005">
                                            <p:txEl>
                                              <p:pRg st="2" end="2"/>
                                            </p:txEl>
                                          </p:spTgt>
                                        </p:tgtEl>
                                        <p:attrNameLst>
                                          <p:attrName>style.visibility</p:attrName>
                                        </p:attrNameLst>
                                      </p:cBhvr>
                                      <p:to>
                                        <p:strVal val="visible"/>
                                      </p:to>
                                    </p:set>
                                    <p:anim calcmode="lin" valueType="num">
                                      <p:cBhvr>
                                        <p:cTn id="21" dur="3000" fill="hold"/>
                                        <p:tgtEl>
                                          <p:spTgt spid="128005">
                                            <p:txEl>
                                              <p:pRg st="2" end="2"/>
                                            </p:txEl>
                                          </p:spTgt>
                                        </p:tgtEl>
                                        <p:attrNameLst>
                                          <p:attrName>ppt_w</p:attrName>
                                        </p:attrNameLst>
                                      </p:cBhvr>
                                      <p:tavLst>
                                        <p:tav tm="0">
                                          <p:val>
                                            <p:strVal val="#ppt_w*0.70"/>
                                          </p:val>
                                        </p:tav>
                                        <p:tav tm="100000">
                                          <p:val>
                                            <p:strVal val="#ppt_w"/>
                                          </p:val>
                                        </p:tav>
                                      </p:tavLst>
                                    </p:anim>
                                    <p:anim calcmode="lin" valueType="num">
                                      <p:cBhvr>
                                        <p:cTn id="22" dur="3000" fill="hold"/>
                                        <p:tgtEl>
                                          <p:spTgt spid="128005">
                                            <p:txEl>
                                              <p:pRg st="2" end="2"/>
                                            </p:txEl>
                                          </p:spTgt>
                                        </p:tgtEl>
                                        <p:attrNameLst>
                                          <p:attrName>ppt_h</p:attrName>
                                        </p:attrNameLst>
                                      </p:cBhvr>
                                      <p:tavLst>
                                        <p:tav tm="0">
                                          <p:val>
                                            <p:strVal val="#ppt_h"/>
                                          </p:val>
                                        </p:tav>
                                        <p:tav tm="100000">
                                          <p:val>
                                            <p:strVal val="#ppt_h"/>
                                          </p:val>
                                        </p:tav>
                                      </p:tavLst>
                                    </p:anim>
                                    <p:animEffect transition="in" filter="fade">
                                      <p:cBhvr>
                                        <p:cTn id="23" dur="3000"/>
                                        <p:tgtEl>
                                          <p:spTgt spid="128005">
                                            <p:txEl>
                                              <p:pRg st="2" end="2"/>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AO51 FM1.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8005">
                                            <p:txEl>
                                              <p:pRg st="3" end="3"/>
                                            </p:txEl>
                                          </p:spTgt>
                                        </p:tgtEl>
                                        <p:attrNameLst>
                                          <p:attrName>style.visibility</p:attrName>
                                        </p:attrNameLst>
                                      </p:cBhvr>
                                      <p:to>
                                        <p:strVal val="visible"/>
                                      </p:to>
                                    </p:set>
                                    <p:anim calcmode="lin" valueType="num">
                                      <p:cBhvr>
                                        <p:cTn id="28" dur="3000" fill="hold"/>
                                        <p:tgtEl>
                                          <p:spTgt spid="128005">
                                            <p:txEl>
                                              <p:pRg st="3" end="3"/>
                                            </p:txEl>
                                          </p:spTgt>
                                        </p:tgtEl>
                                        <p:attrNameLst>
                                          <p:attrName>ppt_w</p:attrName>
                                        </p:attrNameLst>
                                      </p:cBhvr>
                                      <p:tavLst>
                                        <p:tav tm="0">
                                          <p:val>
                                            <p:strVal val="#ppt_w*0.70"/>
                                          </p:val>
                                        </p:tav>
                                        <p:tav tm="100000">
                                          <p:val>
                                            <p:strVal val="#ppt_w"/>
                                          </p:val>
                                        </p:tav>
                                      </p:tavLst>
                                    </p:anim>
                                    <p:anim calcmode="lin" valueType="num">
                                      <p:cBhvr>
                                        <p:cTn id="29" dur="3000" fill="hold"/>
                                        <p:tgtEl>
                                          <p:spTgt spid="128005">
                                            <p:txEl>
                                              <p:pRg st="3" end="3"/>
                                            </p:txEl>
                                          </p:spTgt>
                                        </p:tgtEl>
                                        <p:attrNameLst>
                                          <p:attrName>ppt_h</p:attrName>
                                        </p:attrNameLst>
                                      </p:cBhvr>
                                      <p:tavLst>
                                        <p:tav tm="0">
                                          <p:val>
                                            <p:strVal val="#ppt_h"/>
                                          </p:val>
                                        </p:tav>
                                        <p:tav tm="100000">
                                          <p:val>
                                            <p:strVal val="#ppt_h"/>
                                          </p:val>
                                        </p:tav>
                                      </p:tavLst>
                                    </p:anim>
                                    <p:animEffect transition="in" filter="fade">
                                      <p:cBhvr>
                                        <p:cTn id="30" dur="3000"/>
                                        <p:tgtEl>
                                          <p:spTgt spid="128005">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AO51 FM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Other Special Modes</a:t>
            </a:r>
            <a:br>
              <a:rPr lang="en-US" sz="4400"/>
            </a:br>
            <a:endParaRPr lang="en-US" sz="4400"/>
          </a:p>
        </p:txBody>
      </p:sp>
      <p:sp>
        <p:nvSpPr>
          <p:cNvPr id="136197" name="Rectangle 5"/>
          <p:cNvSpPr>
            <a:spLocks noChangeArrowheads="1"/>
          </p:cNvSpPr>
          <p:nvPr/>
        </p:nvSpPr>
        <p:spPr bwMode="auto">
          <a:xfrm>
            <a:off x="457200" y="1447800"/>
            <a:ext cx="4191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spcBef>
                <a:spcPts val="400"/>
              </a:spcBef>
              <a:buFont typeface="Arial" pitchFamily="34" charset="0"/>
              <a:buChar char="•"/>
              <a:defRPr/>
            </a:pPr>
            <a:r>
              <a:rPr lang="en-US" sz="3200" spc="-50" dirty="0" smtClean="0">
                <a:latin typeface="Times New Roman" charset="0"/>
                <a:ea typeface="ＭＳ Ｐゴシック" charset="0"/>
                <a:cs typeface="ＭＳ Ｐゴシック" charset="0"/>
              </a:rPr>
              <a:t>Slow </a:t>
            </a:r>
            <a:r>
              <a:rPr lang="en-US" sz="3200" spc="-50" dirty="0">
                <a:latin typeface="Times New Roman" charset="0"/>
                <a:ea typeface="ＭＳ Ｐゴシック" charset="0"/>
                <a:cs typeface="ＭＳ Ｐゴシック" charset="0"/>
              </a:rPr>
              <a:t>Scan TV (SSTV)</a:t>
            </a:r>
          </a:p>
          <a:p>
            <a:pPr marL="685800" lvl="1" indent="-228600">
              <a:spcBef>
                <a:spcPts val="400"/>
              </a:spcBef>
              <a:buFont typeface="Arial" pitchFamily="34" charset="0"/>
              <a:buChar char="•"/>
              <a:defRPr/>
            </a:pPr>
            <a:r>
              <a:rPr lang="en-US" dirty="0">
                <a:latin typeface="Times New Roman" charset="0"/>
                <a:ea typeface="ＭＳ Ｐゴシック" charset="0"/>
                <a:cs typeface="ＭＳ Ｐゴシック" charset="0"/>
              </a:rPr>
              <a:t>Sending snap-shot </a:t>
            </a:r>
            <a:r>
              <a:rPr lang="en-US" dirty="0" smtClean="0">
                <a:latin typeface="Times New Roman" charset="0"/>
                <a:ea typeface="ＭＳ Ｐゴシック" charset="0"/>
                <a:cs typeface="ＭＳ Ｐゴシック" charset="0"/>
              </a:rPr>
              <a:t>pictures</a:t>
            </a:r>
          </a:p>
          <a:p>
            <a:pPr marL="685800" lvl="1" indent="-228600">
              <a:spcBef>
                <a:spcPts val="400"/>
              </a:spcBef>
              <a:buFont typeface="Arial" pitchFamily="34" charset="0"/>
              <a:buChar char="•"/>
              <a:defRPr/>
            </a:pPr>
            <a:r>
              <a:rPr lang="en-US" dirty="0" smtClean="0">
                <a:latin typeface="Times New Roman" charset="0"/>
                <a:ea typeface="ＭＳ Ｐゴシック" charset="0"/>
                <a:cs typeface="ＭＳ Ｐゴシック" charset="0"/>
              </a:rPr>
              <a:t>One frame every few seconds</a:t>
            </a:r>
            <a:endParaRPr lang="en-US" dirty="0">
              <a:latin typeface="Times New Roman" charset="0"/>
              <a:ea typeface="ＭＳ Ｐゴシック" charset="0"/>
              <a:cs typeface="ＭＳ Ｐゴシック" charset="0"/>
            </a:endParaRPr>
          </a:p>
          <a:p>
            <a:pPr marL="285750" indent="-285750">
              <a:spcBef>
                <a:spcPts val="400"/>
              </a:spcBef>
              <a:buFont typeface="Arial" pitchFamily="34" charset="0"/>
              <a:buChar char="•"/>
              <a:defRPr/>
            </a:pPr>
            <a:r>
              <a:rPr lang="en-US" sz="3200" dirty="0">
                <a:latin typeface="Times New Roman" charset="0"/>
                <a:ea typeface="ＭＳ Ｐゴシック" charset="0"/>
                <a:cs typeface="ＭＳ Ｐゴシック" charset="0"/>
              </a:rPr>
              <a:t>Amateur TV (ATV)</a:t>
            </a:r>
          </a:p>
          <a:p>
            <a:pPr marL="685800" lvl="1" indent="-228600">
              <a:spcBef>
                <a:spcPts val="400"/>
              </a:spcBef>
              <a:buFont typeface="Arial" pitchFamily="34" charset="0"/>
              <a:buChar char="•"/>
              <a:defRPr/>
            </a:pPr>
            <a:r>
              <a:rPr lang="en-US" dirty="0">
                <a:latin typeface="Times New Roman" charset="0"/>
                <a:ea typeface="ＭＳ Ｐゴシック" charset="0"/>
                <a:cs typeface="ＭＳ Ｐゴシック" charset="0"/>
              </a:rPr>
              <a:t>Similar to commercial TV </a:t>
            </a:r>
            <a:r>
              <a:rPr lang="en-US" dirty="0" smtClean="0">
                <a:latin typeface="Times New Roman" charset="0"/>
                <a:ea typeface="ＭＳ Ｐゴシック" charset="0"/>
                <a:cs typeface="ＭＳ Ｐゴシック" charset="0"/>
              </a:rPr>
              <a:t>imagery</a:t>
            </a:r>
          </a:p>
          <a:p>
            <a:pPr marL="685800" lvl="1" indent="-228600">
              <a:spcBef>
                <a:spcPts val="400"/>
              </a:spcBef>
              <a:buFont typeface="Arial" pitchFamily="34" charset="0"/>
              <a:buChar char="•"/>
              <a:defRPr/>
            </a:pPr>
            <a:r>
              <a:rPr lang="en-US" dirty="0" smtClean="0">
                <a:latin typeface="Times New Roman" charset="0"/>
                <a:ea typeface="ＭＳ Ｐゴシック" charset="0"/>
                <a:cs typeface="ＭＳ Ｐゴシック" charset="0"/>
              </a:rPr>
              <a:t>Uses analog TV format (NTSC)</a:t>
            </a:r>
            <a:endParaRPr lang="en-US" dirty="0">
              <a:latin typeface="Times New Roman" charset="0"/>
              <a:ea typeface="ＭＳ Ｐゴシック" charset="0"/>
              <a:cs typeface="ＭＳ Ｐゴシック" charset="0"/>
            </a:endParaRPr>
          </a:p>
        </p:txBody>
      </p:sp>
      <p:pic>
        <p:nvPicPr>
          <p:cNvPr id="55299" name="Picture 6" descr="HBK9-39"/>
          <p:cNvPicPr>
            <a:picLocks noChangeAspect="1" noChangeArrowheads="1"/>
          </p:cNvPicPr>
          <p:nvPr/>
        </p:nvPicPr>
        <p:blipFill>
          <a:blip r:embed="rId3" cstate="print"/>
          <a:srcRect/>
          <a:stretch>
            <a:fillRect/>
          </a:stretch>
        </p:blipFill>
        <p:spPr bwMode="auto">
          <a:xfrm>
            <a:off x="4800600" y="1524000"/>
            <a:ext cx="4020068" cy="327660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Other Special Modes</a:t>
            </a:r>
          </a:p>
        </p:txBody>
      </p:sp>
      <p:sp>
        <p:nvSpPr>
          <p:cNvPr id="57346" name="Rectangle 5"/>
          <p:cNvSpPr>
            <a:spLocks noChangeArrowheads="1"/>
          </p:cNvSpPr>
          <p:nvPr/>
        </p:nvSpPr>
        <p:spPr bwMode="auto">
          <a:xfrm>
            <a:off x="685800" y="1828800"/>
            <a:ext cx="3810000" cy="4267200"/>
          </a:xfrm>
          <a:prstGeom prst="rect">
            <a:avLst/>
          </a:prstGeom>
          <a:noFill/>
          <a:ln w="9525">
            <a:noFill/>
            <a:miter lim="800000"/>
            <a:headEnd/>
            <a:tailEnd/>
          </a:ln>
        </p:spPr>
        <p:txBody>
          <a:bodyPr/>
          <a:lstStyle/>
          <a:p>
            <a:pPr marL="342900" indent="-342900">
              <a:spcBef>
                <a:spcPct val="20000"/>
              </a:spcBef>
              <a:buFontTx/>
              <a:buChar char="•"/>
            </a:pPr>
            <a:r>
              <a:rPr lang="en-US" sz="2800" dirty="0"/>
              <a:t>Radio Control (RC)</a:t>
            </a:r>
          </a:p>
          <a:p>
            <a:pPr marL="742950" lvl="1" indent="-285750">
              <a:spcBef>
                <a:spcPct val="20000"/>
              </a:spcBef>
              <a:buFont typeface="Arial" pitchFamily="34" charset="0"/>
              <a:buChar char="•"/>
            </a:pPr>
            <a:r>
              <a:rPr lang="en-US" dirty="0" err="1"/>
              <a:t>Telecommand</a:t>
            </a:r>
            <a:endParaRPr lang="en-US" dirty="0"/>
          </a:p>
          <a:p>
            <a:pPr marL="742950" lvl="1" indent="-285750">
              <a:spcBef>
                <a:spcPct val="20000"/>
              </a:spcBef>
              <a:buFont typeface="Arial" pitchFamily="34" charset="0"/>
              <a:buChar char="•"/>
            </a:pPr>
            <a:r>
              <a:rPr lang="en-US" dirty="0"/>
              <a:t>50 MHz band</a:t>
            </a:r>
          </a:p>
        </p:txBody>
      </p:sp>
      <p:pic>
        <p:nvPicPr>
          <p:cNvPr id="57347" name="Picture 6" descr="HBK9-24"/>
          <p:cNvPicPr>
            <a:picLocks noChangeAspect="1" noChangeArrowheads="1"/>
          </p:cNvPicPr>
          <p:nvPr/>
        </p:nvPicPr>
        <p:blipFill>
          <a:blip r:embed="rId3" cstate="print"/>
          <a:srcRect/>
          <a:stretch>
            <a:fillRect/>
          </a:stretch>
        </p:blipFill>
        <p:spPr bwMode="auto">
          <a:xfrm>
            <a:off x="4419600" y="4343400"/>
            <a:ext cx="3505200" cy="1833563"/>
          </a:xfrm>
          <a:prstGeom prst="rect">
            <a:avLst/>
          </a:prstGeom>
          <a:noFill/>
          <a:ln w="9525">
            <a:noFill/>
            <a:miter lim="800000"/>
            <a:headEnd/>
            <a:tailEnd/>
          </a:ln>
        </p:spPr>
      </p:pic>
      <p:pic>
        <p:nvPicPr>
          <p:cNvPr id="57348" name="Picture 7" descr="HBK925A"/>
          <p:cNvPicPr>
            <a:picLocks noChangeAspect="1" noChangeArrowheads="1"/>
          </p:cNvPicPr>
          <p:nvPr/>
        </p:nvPicPr>
        <p:blipFill>
          <a:blip r:embed="rId4" cstate="print"/>
          <a:srcRect/>
          <a:stretch>
            <a:fillRect/>
          </a:stretch>
        </p:blipFill>
        <p:spPr bwMode="auto">
          <a:xfrm>
            <a:off x="5181600" y="1752600"/>
            <a:ext cx="2079625" cy="2514600"/>
          </a:xfrm>
          <a:prstGeom prst="rect">
            <a:avLst/>
          </a:prstGeom>
          <a:noFill/>
          <a:ln w="9525">
            <a:noFill/>
            <a:miter lim="800000"/>
            <a:headEnd/>
            <a:tailEnd/>
          </a:ln>
        </p:spPr>
      </p:pic>
      <p:pic>
        <p:nvPicPr>
          <p:cNvPr id="57349" name="Picture 8" descr="HBK9-25B"/>
          <p:cNvPicPr>
            <a:picLocks noChangeAspect="1" noChangeArrowheads="1"/>
          </p:cNvPicPr>
          <p:nvPr/>
        </p:nvPicPr>
        <p:blipFill>
          <a:blip r:embed="rId5" cstate="print"/>
          <a:srcRect/>
          <a:stretch>
            <a:fillRect/>
          </a:stretch>
        </p:blipFill>
        <p:spPr bwMode="auto">
          <a:xfrm>
            <a:off x="1143000" y="3352800"/>
            <a:ext cx="2590800" cy="2252663"/>
          </a:xfrm>
          <a:prstGeom prst="rect">
            <a:avLst/>
          </a:prstGeom>
          <a:noFill/>
          <a:ln w="9525">
            <a:noFill/>
            <a:miter lim="800000"/>
            <a:headEnd/>
            <a:tailEnd/>
          </a:ln>
        </p:spPr>
      </p:pic>
      <p:sp>
        <p:nvSpPr>
          <p:cNvPr id="7" name="Footer Placeholder 6"/>
          <p:cNvSpPr>
            <a:spLocks noGrp="1"/>
          </p:cNvSpPr>
          <p:nvPr>
            <p:ph type="ftr" sz="quarter" idx="10"/>
          </p:nvPr>
        </p:nvSpPr>
        <p:spPr/>
        <p:txBody>
          <a:bodyPr/>
          <a:lstStyle/>
          <a:p>
            <a:r>
              <a:rPr lang="en-US" smtClean="0"/>
              <a:t>2014 Technician License Course</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ChangeArrowheads="1"/>
          </p:cNvSpPr>
          <p:nvPr/>
        </p:nvSpPr>
        <p:spPr bwMode="auto">
          <a:xfrm>
            <a:off x="685800" y="2819400"/>
            <a:ext cx="7772400" cy="1143000"/>
          </a:xfrm>
          <a:prstGeom prst="rect">
            <a:avLst/>
          </a:prstGeom>
          <a:noFill/>
          <a:ln w="9525">
            <a:noFill/>
            <a:miter lim="800000"/>
            <a:headEnd/>
            <a:tailEnd/>
          </a:ln>
        </p:spPr>
        <p:txBody>
          <a:bodyPr anchor="ctr"/>
          <a:lstStyle/>
          <a:p>
            <a:pPr algn="ctr"/>
            <a:r>
              <a:rPr lang="en-US" sz="4400" dirty="0" smtClean="0"/>
              <a:t>Practice Questions</a:t>
            </a:r>
            <a:endParaRPr lang="en-US" sz="4400" dirty="0"/>
          </a:p>
        </p:txBody>
      </p:sp>
      <p:sp>
        <p:nvSpPr>
          <p:cNvPr id="7" name="Footer Placeholder 6"/>
          <p:cNvSpPr>
            <a:spLocks noGrp="1"/>
          </p:cNvSpPr>
          <p:nvPr>
            <p:ph type="ftr" sz="quarter" idx="10"/>
          </p:nvPr>
        </p:nvSpPr>
        <p:spPr/>
        <p:txBody>
          <a:bodyPr/>
          <a:lstStyle/>
          <a:p>
            <a:r>
              <a:rPr lang="en-US" smtClean="0"/>
              <a:t>2014 Technician License Course</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An information bulletin issued by the FCC</a:t>
            </a:r>
          </a:p>
          <a:p>
            <a:r>
              <a:rPr lang="en-US" smtClean="0"/>
              <a:t>B. A one-way transmission to initiate, modify or terminate functions of a device at a distance</a:t>
            </a:r>
          </a:p>
          <a:p>
            <a:r>
              <a:rPr lang="en-US" smtClean="0"/>
              <a:t>C. A one-way transmission of measurements at a distance from the measuring instrument</a:t>
            </a:r>
          </a:p>
          <a:p>
            <a:r>
              <a:rPr lang="en-US" smtClean="0"/>
              <a:t>D. An information bulletin from a VEC</a:t>
            </a:r>
          </a:p>
          <a:p>
            <a:pPr lvl="1"/>
            <a:r>
              <a:rPr lang="en-US" smtClean="0"/>
              <a:t>FCC Rule: [97.3(a)(46)] T1A07 HRLM (6-33)</a:t>
            </a:r>
          </a:p>
        </p:txBody>
      </p:sp>
      <p:sp>
        <p:nvSpPr>
          <p:cNvPr id="593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FCC Part 97 definition of telemetry?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An information bulletin issued by the FCC</a:t>
            </a:r>
          </a:p>
          <a:p>
            <a:r>
              <a:rPr lang="en-US" smtClean="0"/>
              <a:t>B. A one-way transmission to initiate, modify or terminate functions of a device at a distance</a:t>
            </a:r>
          </a:p>
          <a:p>
            <a:r>
              <a:rPr lang="en-US" b="1" smtClean="0"/>
              <a:t>C. A one-way transmission of measurements at a distance from the measuring instrument</a:t>
            </a:r>
          </a:p>
          <a:p>
            <a:r>
              <a:rPr lang="en-US" smtClean="0"/>
              <a:t>D. An information bulletin from a VEC</a:t>
            </a:r>
          </a:p>
          <a:p>
            <a:pPr lvl="1"/>
            <a:r>
              <a:rPr lang="en-US" smtClean="0"/>
              <a:t>FCC Rule: [97.3(a)(46)] T1A07 HRLM (6-33)</a:t>
            </a:r>
          </a:p>
        </p:txBody>
      </p:sp>
      <p:sp>
        <p:nvSpPr>
          <p:cNvPr id="604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FCC Part 97 definition of telemetry?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Traffic Nets</a:t>
            </a:r>
          </a:p>
        </p:txBody>
      </p:sp>
      <p:sp>
        <p:nvSpPr>
          <p:cNvPr id="10242"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i="1" dirty="0"/>
              <a:t>Traffic</a:t>
            </a:r>
            <a:r>
              <a:rPr lang="en-US" sz="3200" dirty="0"/>
              <a:t> refers to formal messages that are relayed via Amateur Radio</a:t>
            </a:r>
          </a:p>
          <a:p>
            <a:pPr marL="800100" lvl="1" indent="-342900">
              <a:spcBef>
                <a:spcPct val="20000"/>
              </a:spcBef>
              <a:buFontTx/>
              <a:buChar char="•"/>
            </a:pPr>
            <a:r>
              <a:rPr lang="en-US" sz="2800" dirty="0" smtClean="0"/>
              <a:t>Radiogram structured to </a:t>
            </a:r>
            <a:r>
              <a:rPr lang="en-US" sz="2800" dirty="0"/>
              <a:t>ensure </a:t>
            </a:r>
            <a:r>
              <a:rPr lang="en-US" sz="2800" dirty="0" smtClean="0"/>
              <a:t>accuracy</a:t>
            </a:r>
            <a:endParaRPr lang="en-US" sz="3200" dirty="0" smtClean="0"/>
          </a:p>
          <a:p>
            <a:pPr marL="342900" indent="-342900">
              <a:spcBef>
                <a:spcPct val="20000"/>
              </a:spcBef>
              <a:buFontTx/>
              <a:buChar char="•"/>
            </a:pPr>
            <a:r>
              <a:rPr lang="en-US" sz="3200" dirty="0" smtClean="0"/>
              <a:t>National </a:t>
            </a:r>
            <a:r>
              <a:rPr lang="en-US" sz="3200" dirty="0"/>
              <a:t>Traffic System (NTS)</a:t>
            </a:r>
          </a:p>
          <a:p>
            <a:pPr marL="742950" lvl="1" indent="-285750">
              <a:spcBef>
                <a:spcPct val="20000"/>
              </a:spcBef>
              <a:buFont typeface="Arial" pitchFamily="34" charset="0"/>
              <a:buChar char="•"/>
            </a:pPr>
            <a:r>
              <a:rPr lang="en-US" sz="2800" dirty="0"/>
              <a:t>Procedures</a:t>
            </a:r>
          </a:p>
          <a:p>
            <a:pPr marL="742950" lvl="1" indent="-285750">
              <a:spcBef>
                <a:spcPct val="20000"/>
              </a:spcBef>
              <a:buFont typeface="Arial" pitchFamily="34" charset="0"/>
              <a:buChar char="•"/>
            </a:pPr>
            <a:r>
              <a:rPr lang="en-US" sz="2800" dirty="0"/>
              <a:t>Accountability</a:t>
            </a:r>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An instruction bulletin issued by the FCC</a:t>
            </a:r>
          </a:p>
          <a:p>
            <a:r>
              <a:rPr lang="en-US" smtClean="0"/>
              <a:t>B. A one-way radio transmission of measurements at a distance from the measuring instrument</a:t>
            </a:r>
          </a:p>
          <a:p>
            <a:r>
              <a:rPr lang="en-US" smtClean="0"/>
              <a:t>C. A one-way transmission to initiate, modify or terminate functions of a device at a distance</a:t>
            </a:r>
          </a:p>
          <a:p>
            <a:r>
              <a:rPr lang="en-US" smtClean="0"/>
              <a:t>D. An instruction from a VEC</a:t>
            </a:r>
          </a:p>
          <a:p>
            <a:pPr lvl="1"/>
            <a:r>
              <a:rPr lang="en-US" smtClean="0"/>
              <a:t>FCC Rule: [97.3(a)(45)] T1A13 HRLM (6-33)</a:t>
            </a:r>
          </a:p>
        </p:txBody>
      </p:sp>
      <p:sp>
        <p:nvSpPr>
          <p:cNvPr id="614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FCC Part 97 definition of telecommand?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An instruction bulletin issued by the FCC</a:t>
            </a:r>
          </a:p>
          <a:p>
            <a:r>
              <a:rPr lang="en-US" smtClean="0"/>
              <a:t>B. A one-way radio transmission of measurements at a distance from the measuring instrument</a:t>
            </a:r>
          </a:p>
          <a:p>
            <a:r>
              <a:rPr lang="en-US" b="1" smtClean="0"/>
              <a:t>C. A one-way transmission to initiate, modify or terminate functions of a device at a distance</a:t>
            </a:r>
          </a:p>
          <a:p>
            <a:r>
              <a:rPr lang="en-US" smtClean="0"/>
              <a:t>D. An instruction from a VEC</a:t>
            </a:r>
          </a:p>
          <a:p>
            <a:pPr lvl="1"/>
            <a:r>
              <a:rPr lang="en-US" smtClean="0"/>
              <a:t>FCC Rule: [97.3(a)(45)] T1A13 HRLM (6-33)</a:t>
            </a:r>
          </a:p>
        </p:txBody>
      </p:sp>
      <p:sp>
        <p:nvSpPr>
          <p:cNvPr id="624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FCC Part 97 definition of telecommand?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When operating a RACES station</a:t>
            </a:r>
          </a:p>
          <a:p>
            <a:r>
              <a:rPr lang="en-US" smtClean="0"/>
              <a:t>B. When operating under special FEMA rules</a:t>
            </a:r>
          </a:p>
          <a:p>
            <a:r>
              <a:rPr lang="en-US" smtClean="0"/>
              <a:t>C. When operating under special ARES rules</a:t>
            </a:r>
          </a:p>
          <a:p>
            <a:r>
              <a:rPr lang="en-US" smtClean="0"/>
              <a:t>D. Never, FCC rules always apply</a:t>
            </a:r>
          </a:p>
          <a:p>
            <a:pPr lvl="1"/>
            <a:r>
              <a:rPr lang="en-US" smtClean="0"/>
              <a:t>FCC Rule: [97.103(a)] T2C01 HRLM (6-25)</a:t>
            </a:r>
          </a:p>
        </p:txBody>
      </p:sp>
      <p:sp>
        <p:nvSpPr>
          <p:cNvPr id="634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When do the FCC rules NOT apply to the operation of an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When operating a RACES station</a:t>
            </a:r>
          </a:p>
          <a:p>
            <a:r>
              <a:rPr lang="en-US" smtClean="0"/>
              <a:t>B. When operating under special FEMA rules</a:t>
            </a:r>
          </a:p>
          <a:p>
            <a:r>
              <a:rPr lang="en-US" smtClean="0"/>
              <a:t>C. When operating under special ARES rules</a:t>
            </a:r>
          </a:p>
          <a:p>
            <a:r>
              <a:rPr lang="en-US" b="1" smtClean="0"/>
              <a:t>D. Never, FCC rules always apply</a:t>
            </a:r>
          </a:p>
          <a:p>
            <a:pPr lvl="1"/>
            <a:r>
              <a:rPr lang="en-US" smtClean="0"/>
              <a:t>FCC Rule: [97.103(a)] T2C01 HRLM (6-25)</a:t>
            </a:r>
          </a:p>
        </p:txBody>
      </p:sp>
      <p:sp>
        <p:nvSpPr>
          <p:cNvPr id="645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When do the FCC rules NOT apply to the operation of an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They represent the two largest ham clubs in the United States</a:t>
            </a:r>
          </a:p>
          <a:p>
            <a:r>
              <a:rPr lang="en-US" smtClean="0"/>
              <a:t>B. Both organizations broadcast road and weather traffic information</a:t>
            </a:r>
          </a:p>
          <a:p>
            <a:r>
              <a:rPr lang="en-US" smtClean="0"/>
              <a:t>C. Neither may handle emergency traffic supporting public service agencies</a:t>
            </a:r>
          </a:p>
          <a:p>
            <a:r>
              <a:rPr lang="en-US" smtClean="0"/>
              <a:t>D. Both organizations may provide communications during emergencies</a:t>
            </a:r>
          </a:p>
          <a:p>
            <a:pPr lvl="1"/>
            <a:r>
              <a:rPr lang="en-US" smtClean="0"/>
              <a:t> T2C04 HRLM (6-24)</a:t>
            </a:r>
          </a:p>
        </p:txBody>
      </p:sp>
      <p:sp>
        <p:nvSpPr>
          <p:cNvPr id="655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 RACES and ARES have in common?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They represent the two largest ham clubs in the United States</a:t>
            </a:r>
          </a:p>
          <a:p>
            <a:r>
              <a:rPr lang="en-US" smtClean="0"/>
              <a:t>B. Both organizations broadcast road and weather traffic information</a:t>
            </a:r>
          </a:p>
          <a:p>
            <a:r>
              <a:rPr lang="en-US" smtClean="0"/>
              <a:t>C. Neither may handle emergency traffic supporting public service agencies</a:t>
            </a:r>
          </a:p>
          <a:p>
            <a:r>
              <a:rPr lang="en-US" b="1" smtClean="0"/>
              <a:t>D. Both organizations may provide communications during emergencies</a:t>
            </a:r>
          </a:p>
          <a:p>
            <a:pPr lvl="1"/>
            <a:r>
              <a:rPr lang="en-US" smtClean="0"/>
              <a:t> T2C04 HRLM (6-24)</a:t>
            </a:r>
          </a:p>
        </p:txBody>
      </p:sp>
      <p:sp>
        <p:nvSpPr>
          <p:cNvPr id="6656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 RACES and ARES have in common?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Placeholder 2"/>
          <p:cNvSpPr>
            <a:spLocks noGrp="1"/>
          </p:cNvSpPr>
          <p:nvPr>
            <p:ph type="body"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radio service using amateur frequencies for emergency management or civil defense communications</a:t>
            </a:r>
          </a:p>
          <a:p>
            <a:r>
              <a:rPr lang="en-US" smtClean="0"/>
              <a:t>B. A radio service using amateur stations for emergency management or civil defense communications</a:t>
            </a:r>
          </a:p>
          <a:p>
            <a:r>
              <a:rPr lang="en-US" smtClean="0"/>
              <a:t>C. An emergency service using amateur operators certified by a civil defense organization as being enrolled in that organization</a:t>
            </a:r>
          </a:p>
          <a:p>
            <a:r>
              <a:rPr lang="en-US" smtClean="0"/>
              <a:t>D. All of these choices are correct</a:t>
            </a:r>
          </a:p>
          <a:p>
            <a:pPr lvl="1"/>
            <a:r>
              <a:rPr lang="en-US" smtClean="0"/>
              <a:t>FCC Rule: [97.3(a)(38), 97.407 ] T2C05 HRLM (6-24)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describes the Radio Amateur Civil Emergency Service (RACES)?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Placeholder 2"/>
          <p:cNvSpPr>
            <a:spLocks noGrp="1"/>
          </p:cNvSpPr>
          <p:nvPr>
            <p:ph type="body"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A radio service using amateur frequencies for emergency management or civil defense communications</a:t>
            </a:r>
          </a:p>
          <a:p>
            <a:r>
              <a:rPr lang="en-US" smtClean="0"/>
              <a:t>B. A radio service using amateur stations for emergency management or civil defense communications</a:t>
            </a:r>
          </a:p>
          <a:p>
            <a:r>
              <a:rPr lang="en-US" smtClean="0"/>
              <a:t>C. An emergency service using amateur operators certified by a civil defense organization as being enrolled in that organization</a:t>
            </a:r>
          </a:p>
          <a:p>
            <a:r>
              <a:rPr lang="en-US" b="1" smtClean="0"/>
              <a:t>D. All of these choices are correct</a:t>
            </a:r>
          </a:p>
          <a:p>
            <a:pPr lvl="1"/>
            <a:r>
              <a:rPr lang="en-US" smtClean="0"/>
              <a:t>FCC Rule: [97.3(a)(38), 97.407 ] T2C05 HRLM (6-24)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describes the Radio Amateur Civil Emergency Service (RACES)?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Repeat the words SOS three times followed by the call sign of the reporting station</a:t>
            </a:r>
          </a:p>
          <a:p>
            <a:r>
              <a:rPr lang="en-US" smtClean="0"/>
              <a:t>B. Press the push-to-talk button three times</a:t>
            </a:r>
          </a:p>
          <a:p>
            <a:r>
              <a:rPr lang="en-US" smtClean="0"/>
              <a:t>C. Begin your transmission with </a:t>
            </a:r>
            <a:r>
              <a:rPr lang="en-US" altLang="en-US" smtClean="0"/>
              <a:t>“</a:t>
            </a:r>
            <a:r>
              <a:rPr lang="en-US" smtClean="0"/>
              <a:t>Priority</a:t>
            </a:r>
            <a:r>
              <a:rPr lang="en-US" altLang="en-US" smtClean="0"/>
              <a:t>”</a:t>
            </a:r>
            <a:r>
              <a:rPr lang="en-US" smtClean="0"/>
              <a:t> or </a:t>
            </a:r>
            <a:r>
              <a:rPr lang="en-US" altLang="en-US" smtClean="0"/>
              <a:t>“</a:t>
            </a:r>
            <a:r>
              <a:rPr lang="en-US" smtClean="0"/>
              <a:t>Emergency</a:t>
            </a:r>
            <a:r>
              <a:rPr lang="en-US" altLang="en-US" smtClean="0"/>
              <a:t>”</a:t>
            </a:r>
            <a:r>
              <a:rPr lang="en-US" smtClean="0"/>
              <a:t> followed by your call sign</a:t>
            </a:r>
          </a:p>
          <a:p>
            <a:r>
              <a:rPr lang="en-US" smtClean="0"/>
              <a:t>D. Play a pre-recorded emergency alert tone followed by your call sign</a:t>
            </a:r>
          </a:p>
          <a:p>
            <a:pPr lvl="1"/>
            <a:r>
              <a:rPr lang="en-US" smtClean="0"/>
              <a:t> T2C06 HRLM (6-21)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an accepted practice to get the immediate attention of a net control station when reporting an emergency?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Placeholder 2"/>
          <p:cNvSpPr>
            <a:spLocks noGrp="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Repeat the words SOS three times followed by the call sign of the reporting station</a:t>
            </a:r>
          </a:p>
          <a:p>
            <a:r>
              <a:rPr lang="en-US" smtClean="0"/>
              <a:t>B. Press the push-to-talk button three times</a:t>
            </a:r>
          </a:p>
          <a:p>
            <a:r>
              <a:rPr lang="en-US" b="1" smtClean="0"/>
              <a:t>C. Begin your transmission with </a:t>
            </a:r>
            <a:r>
              <a:rPr lang="en-US" altLang="en-US" b="1" smtClean="0"/>
              <a:t>“</a:t>
            </a:r>
            <a:r>
              <a:rPr lang="en-US" b="1" smtClean="0"/>
              <a:t>Priority</a:t>
            </a:r>
            <a:r>
              <a:rPr lang="en-US" altLang="en-US" b="1" smtClean="0"/>
              <a:t>”</a:t>
            </a:r>
            <a:r>
              <a:rPr lang="en-US" b="1" smtClean="0"/>
              <a:t> or </a:t>
            </a:r>
            <a:r>
              <a:rPr lang="en-US" altLang="en-US" b="1" smtClean="0"/>
              <a:t>“</a:t>
            </a:r>
            <a:r>
              <a:rPr lang="en-US" b="1" smtClean="0"/>
              <a:t>Emergency</a:t>
            </a:r>
            <a:r>
              <a:rPr lang="en-US" altLang="en-US" b="1" smtClean="0"/>
              <a:t>”</a:t>
            </a:r>
            <a:r>
              <a:rPr lang="en-US" b="1" smtClean="0"/>
              <a:t> followed by your call sign</a:t>
            </a:r>
          </a:p>
          <a:p>
            <a:r>
              <a:rPr lang="en-US" smtClean="0"/>
              <a:t>D. Play a pre-recorded emergency alert tone followed by your call sign</a:t>
            </a:r>
          </a:p>
          <a:p>
            <a:pPr lvl="1"/>
            <a:r>
              <a:rPr lang="en-US" smtClean="0"/>
              <a:t> T2C06 HRLM (6-21)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an accepted practice to get the immediate attention of a net control station when reporting an emergency?</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Emergency and Public Service Nets</a:t>
            </a:r>
          </a:p>
        </p:txBody>
      </p:sp>
      <p:sp>
        <p:nvSpPr>
          <p:cNvPr id="12290"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Public service nets – training for emergency nets</a:t>
            </a:r>
          </a:p>
          <a:p>
            <a:pPr marL="742950" lvl="1" indent="-285750">
              <a:spcBef>
                <a:spcPct val="20000"/>
              </a:spcBef>
              <a:buFont typeface="Arial" pitchFamily="34" charset="0"/>
              <a:buChar char="•"/>
            </a:pPr>
            <a:r>
              <a:rPr lang="en-US" sz="2800" dirty="0"/>
              <a:t>Training for ham operators as well as emergency groups and managers supported by Amateur Radio</a:t>
            </a:r>
          </a:p>
          <a:p>
            <a:pPr marL="342900" indent="-342900">
              <a:spcBef>
                <a:spcPct val="20000"/>
              </a:spcBef>
              <a:buFontTx/>
              <a:buChar char="•"/>
            </a:pPr>
            <a:r>
              <a:rPr lang="en-US" sz="3200" dirty="0"/>
              <a:t>Emergency nets</a:t>
            </a:r>
          </a:p>
          <a:p>
            <a:pPr marL="342900"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Placeholder 2"/>
          <p:cNvSpPr>
            <a:spLocks noGrp="1"/>
          </p:cNvSpPr>
          <p:nvPr>
            <p:ph type="body" idx="1"/>
          </p:nvPr>
        </p:nvSpPr>
        <p:spPr bwMode="auto">
          <a:xfrm>
            <a:off x="457200" y="1981200"/>
            <a:ext cx="8229600" cy="4144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Whenever the net frequency is quiet, announce your call sign and location</a:t>
            </a:r>
          </a:p>
          <a:p>
            <a:r>
              <a:rPr lang="en-US" smtClean="0"/>
              <a:t>B. Move 5 kHz away from the net's frequency and use high power to ask other hams to keep clear of the net frequency</a:t>
            </a:r>
          </a:p>
          <a:p>
            <a:r>
              <a:rPr lang="en-US" smtClean="0"/>
              <a:t>C. Remain on frequency without transmitting until asked to do so by the net control station</a:t>
            </a:r>
          </a:p>
          <a:p>
            <a:r>
              <a:rPr lang="en-US" smtClean="0"/>
              <a:t>D. All of the choices are correct </a:t>
            </a:r>
          </a:p>
          <a:p>
            <a:pPr lvl="1"/>
            <a:r>
              <a:rPr lang="en-US" smtClean="0"/>
              <a:t> T2C07 HRLM (6-21)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an accepted practice for an amateur operator who has checked into an emergency traffic net?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Placeholder 2"/>
          <p:cNvSpPr>
            <a:spLocks noGrp="1"/>
          </p:cNvSpPr>
          <p:nvPr>
            <p:ph type="body" idx="1"/>
          </p:nvPr>
        </p:nvSpPr>
        <p:spPr bwMode="auto">
          <a:xfrm>
            <a:off x="457200" y="1981200"/>
            <a:ext cx="8229600" cy="41449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Whenever the net frequency is quiet, announce your call sign and location</a:t>
            </a:r>
          </a:p>
          <a:p>
            <a:r>
              <a:rPr lang="en-US" smtClean="0"/>
              <a:t>B. Move 5 kHz away from the net's frequency and use high power to ask other hams to keep clear of the net frequency</a:t>
            </a:r>
          </a:p>
          <a:p>
            <a:r>
              <a:rPr lang="en-US" b="1" smtClean="0"/>
              <a:t>C. Remain on frequency without transmitting until asked to do so by the net control station</a:t>
            </a:r>
          </a:p>
          <a:p>
            <a:r>
              <a:rPr lang="en-US" smtClean="0"/>
              <a:t>D. All of the choices are correct </a:t>
            </a:r>
          </a:p>
          <a:p>
            <a:pPr lvl="1"/>
            <a:r>
              <a:rPr lang="en-US" smtClean="0"/>
              <a:t> T2C07 HRLM (6-21)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an accepted practice for an amateur operator who has checked into an emergency traffic net?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Passing messages exactly as received</a:t>
            </a:r>
          </a:p>
          <a:p>
            <a:r>
              <a:rPr lang="en-US" smtClean="0"/>
              <a:t>B. Making decisions as to whether or not messages should be relayed or delivered </a:t>
            </a:r>
          </a:p>
          <a:p>
            <a:r>
              <a:rPr lang="en-US" smtClean="0"/>
              <a:t>C. Communicating messages to the news media for broadcast outside the disaster area</a:t>
            </a:r>
          </a:p>
          <a:p>
            <a:r>
              <a:rPr lang="en-US" smtClean="0"/>
              <a:t>D. All of these choices are correct</a:t>
            </a:r>
          </a:p>
          <a:p>
            <a:pPr lvl="1"/>
            <a:r>
              <a:rPr lang="en-US" smtClean="0"/>
              <a:t> T2C08 HRLM (6-22)</a:t>
            </a:r>
          </a:p>
        </p:txBody>
      </p:sp>
      <p:sp>
        <p:nvSpPr>
          <p:cNvPr id="737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 characteristic of good emergency traffic handling?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Passing messages exactly as received</a:t>
            </a:r>
          </a:p>
          <a:p>
            <a:r>
              <a:rPr lang="en-US" smtClean="0"/>
              <a:t>B. Making decisions as to whether or not messages should be relayed or delivered </a:t>
            </a:r>
          </a:p>
          <a:p>
            <a:r>
              <a:rPr lang="en-US" smtClean="0"/>
              <a:t>C. Communicating messages to the news media for broadcast outside the disaster area</a:t>
            </a:r>
          </a:p>
          <a:p>
            <a:r>
              <a:rPr lang="en-US" smtClean="0"/>
              <a:t>D. All of these choices are correct</a:t>
            </a:r>
          </a:p>
          <a:p>
            <a:pPr lvl="1"/>
            <a:r>
              <a:rPr lang="en-US" smtClean="0"/>
              <a:t> T2C08 HRLM (6-22)</a:t>
            </a:r>
          </a:p>
        </p:txBody>
      </p:sp>
      <p:sp>
        <p:nvSpPr>
          <p:cNvPr id="747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 characteristic of good emergency traffic handling?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No</a:t>
            </a:r>
          </a:p>
          <a:p>
            <a:r>
              <a:rPr lang="en-US" smtClean="0"/>
              <a:t>B. Yes, but only when part of a FEMA emergency plan</a:t>
            </a:r>
          </a:p>
          <a:p>
            <a:r>
              <a:rPr lang="en-US" smtClean="0"/>
              <a:t>C. Yes, but only when part of a RACES emergency plan</a:t>
            </a:r>
          </a:p>
          <a:p>
            <a:r>
              <a:rPr lang="en-US" smtClean="0"/>
              <a:t>D. Yes, but only if necessary in situations involving the immediate safety of human life or protection of property</a:t>
            </a:r>
          </a:p>
          <a:p>
            <a:pPr lvl="1"/>
            <a:r>
              <a:rPr lang="en-US" smtClean="0"/>
              <a:t>FCC Rule: [97.403(b)] T2C09 HRLM (6-25)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Are amateur station control operators ever permitted to operate outside the frequency privileges of their license class?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No</a:t>
            </a:r>
          </a:p>
          <a:p>
            <a:r>
              <a:rPr lang="en-US" smtClean="0"/>
              <a:t>B. Yes, but only when part of a FEMA emergency plan</a:t>
            </a:r>
          </a:p>
          <a:p>
            <a:r>
              <a:rPr lang="en-US" smtClean="0"/>
              <a:t>C. Yes, but only when part of a RACES emergency plan</a:t>
            </a:r>
          </a:p>
          <a:p>
            <a:r>
              <a:rPr lang="en-US" b="1" smtClean="0"/>
              <a:t>D. Yes, but only if necessary in situations involving the immediate safety of human life or protection of property</a:t>
            </a:r>
          </a:p>
          <a:p>
            <a:pPr lvl="1"/>
            <a:r>
              <a:rPr lang="en-US" smtClean="0"/>
              <a:t>FCC Rule: [97.403(b)] T2C09 HRLM (6-25)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Are amateur station control operators ever permitted to operate outside the frequency privileges of their license class?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first paragraph of the message text</a:t>
            </a:r>
          </a:p>
          <a:p>
            <a:r>
              <a:rPr lang="en-US" smtClean="0"/>
              <a:t>B. The message number</a:t>
            </a:r>
          </a:p>
          <a:p>
            <a:r>
              <a:rPr lang="en-US" smtClean="0"/>
              <a:t>C. The priority handling indicator for the message</a:t>
            </a:r>
          </a:p>
          <a:p>
            <a:r>
              <a:rPr lang="en-US" smtClean="0"/>
              <a:t>D. The information needed to track the message as it passes through the amateur radio traffic handling system</a:t>
            </a:r>
          </a:p>
          <a:p>
            <a:pPr lvl="1"/>
            <a:r>
              <a:rPr lang="en-US" smtClean="0"/>
              <a:t> T2C10 HRLM (6-22)</a:t>
            </a:r>
          </a:p>
        </p:txBody>
      </p:sp>
      <p:sp>
        <p:nvSpPr>
          <p:cNvPr id="778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preamble in a formal traffic message?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first paragraph of the message text</a:t>
            </a:r>
          </a:p>
          <a:p>
            <a:r>
              <a:rPr lang="en-US" smtClean="0"/>
              <a:t>B. The message number</a:t>
            </a:r>
          </a:p>
          <a:p>
            <a:r>
              <a:rPr lang="en-US" smtClean="0"/>
              <a:t>C. The priority handling indicator for the message</a:t>
            </a:r>
          </a:p>
          <a:p>
            <a:r>
              <a:rPr lang="en-US" b="1" smtClean="0"/>
              <a:t>D. The information needed to track the message as it passes through the amateur radio traffic handling system</a:t>
            </a:r>
          </a:p>
          <a:p>
            <a:pPr lvl="1"/>
            <a:r>
              <a:rPr lang="en-US" smtClean="0"/>
              <a:t> T2C10 HRLM (6-22)</a:t>
            </a:r>
          </a:p>
        </p:txBody>
      </p:sp>
      <p:sp>
        <p:nvSpPr>
          <p:cNvPr id="788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preamble in a formal traffic message?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check is a count of the number of words or word equivalents in the text portion of the message</a:t>
            </a:r>
          </a:p>
          <a:p>
            <a:r>
              <a:rPr lang="en-US" smtClean="0"/>
              <a:t>B. The check is the value of a money order attached to the message</a:t>
            </a:r>
          </a:p>
          <a:p>
            <a:r>
              <a:rPr lang="en-US" smtClean="0"/>
              <a:t>C. The check is a list of stations that have relayed the message</a:t>
            </a:r>
          </a:p>
          <a:p>
            <a:r>
              <a:rPr lang="en-US" smtClean="0"/>
              <a:t>D. The check is a box on the message form that tells you the message was received</a:t>
            </a:r>
          </a:p>
          <a:p>
            <a:pPr lvl="1"/>
            <a:r>
              <a:rPr lang="en-US" smtClean="0"/>
              <a:t> T2C11 HRLM (6-22)</a:t>
            </a:r>
          </a:p>
        </p:txBody>
      </p:sp>
      <p:sp>
        <p:nvSpPr>
          <p:cNvPr id="798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term "check" in reference to a formal traffic message?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The check is a count of the number of words or word equivalents in the text portion of the message</a:t>
            </a:r>
          </a:p>
          <a:p>
            <a:r>
              <a:rPr lang="en-US" smtClean="0"/>
              <a:t>B. The check is the value of a money order attached to the message</a:t>
            </a:r>
          </a:p>
          <a:p>
            <a:r>
              <a:rPr lang="en-US" smtClean="0"/>
              <a:t>C. The check is a list of stations that have relayed the message</a:t>
            </a:r>
          </a:p>
          <a:p>
            <a:r>
              <a:rPr lang="en-US" smtClean="0"/>
              <a:t>D. The check is a box on the message form that tells you the message was received</a:t>
            </a:r>
          </a:p>
          <a:p>
            <a:pPr lvl="1"/>
            <a:r>
              <a:rPr lang="en-US" smtClean="0"/>
              <a:t> T2C11 HRLM (6-22)</a:t>
            </a:r>
          </a:p>
        </p:txBody>
      </p:sp>
      <p:sp>
        <p:nvSpPr>
          <p:cNvPr id="808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term "check" in reference to a formal traffic message?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685800" y="1828800"/>
            <a:ext cx="7772400" cy="4191000"/>
          </a:xfrm>
          <a:prstGeom prst="rect">
            <a:avLst/>
          </a:prstGeom>
          <a:noFill/>
          <a:ln w="9525">
            <a:noFill/>
            <a:miter lim="800000"/>
            <a:headEnd/>
            <a:tailEnd/>
          </a:ln>
        </p:spPr>
        <p:txBody>
          <a:bodyPr/>
          <a:lstStyle/>
          <a:p>
            <a:pPr marL="342900" indent="-342900">
              <a:spcBef>
                <a:spcPct val="20000"/>
              </a:spcBef>
              <a:buFontTx/>
              <a:buChar char="•"/>
            </a:pPr>
            <a:r>
              <a:rPr lang="en-US" sz="2800" dirty="0"/>
              <a:t>Net Control Station (NCS)</a:t>
            </a:r>
          </a:p>
          <a:p>
            <a:pPr marL="742950" lvl="1" indent="-285750">
              <a:spcBef>
                <a:spcPct val="20000"/>
              </a:spcBef>
              <a:buFont typeface="Arial" pitchFamily="34" charset="0"/>
              <a:buChar char="•"/>
            </a:pPr>
            <a:r>
              <a:rPr lang="en-US" dirty="0"/>
              <a:t>Traffic cop who controls the flow of information</a:t>
            </a:r>
          </a:p>
          <a:p>
            <a:pPr marL="342900" indent="-342900">
              <a:spcBef>
                <a:spcPct val="20000"/>
              </a:spcBef>
              <a:buFontTx/>
              <a:buChar char="•"/>
            </a:pPr>
            <a:r>
              <a:rPr lang="en-US" sz="2800" dirty="0"/>
              <a:t>Check-in and check-out </a:t>
            </a:r>
            <a:r>
              <a:rPr lang="en-US" sz="2800" dirty="0" smtClean="0"/>
              <a:t>procedures</a:t>
            </a:r>
          </a:p>
          <a:p>
            <a:pPr marL="800100" lvl="1" indent="-342900">
              <a:spcBef>
                <a:spcPct val="20000"/>
              </a:spcBef>
              <a:buFontTx/>
              <a:buChar char="•"/>
            </a:pPr>
            <a:r>
              <a:rPr lang="en-US" sz="2800" dirty="0" smtClean="0"/>
              <a:t>Priority/Emergency access to Net Control</a:t>
            </a:r>
            <a:endParaRPr lang="en-US" sz="2800" dirty="0"/>
          </a:p>
          <a:p>
            <a:pPr marL="342900" indent="-342900">
              <a:spcBef>
                <a:spcPct val="20000"/>
              </a:spcBef>
              <a:buFontTx/>
              <a:buChar char="•"/>
            </a:pPr>
            <a:r>
              <a:rPr lang="en-US" sz="2800" dirty="0"/>
              <a:t>Communications discipline vital</a:t>
            </a:r>
          </a:p>
          <a:p>
            <a:pPr marL="742950" lvl="1" indent="-285750">
              <a:spcBef>
                <a:spcPct val="20000"/>
              </a:spcBef>
              <a:buFont typeface="Arial" pitchFamily="34" charset="0"/>
              <a:buChar char="•"/>
            </a:pPr>
            <a:r>
              <a:rPr lang="en-US" dirty="0"/>
              <a:t>Learn and follow procedures</a:t>
            </a:r>
          </a:p>
          <a:p>
            <a:pPr marL="742950" lvl="1" indent="-285750">
              <a:spcBef>
                <a:spcPct val="20000"/>
              </a:spcBef>
              <a:buFont typeface="Arial" pitchFamily="34" charset="0"/>
              <a:buChar char="•"/>
            </a:pPr>
            <a:r>
              <a:rPr lang="en-US" dirty="0"/>
              <a:t>Speak only when directed, and only to whom directed</a:t>
            </a:r>
          </a:p>
          <a:p>
            <a:pPr marL="742950" lvl="1" indent="-285750">
              <a:spcBef>
                <a:spcPct val="20000"/>
              </a:spcBef>
              <a:buFont typeface="Arial" pitchFamily="34" charset="0"/>
              <a:buChar char="•"/>
            </a:pPr>
            <a:r>
              <a:rPr lang="en-US" dirty="0"/>
              <a:t>Follow through with your commitments</a:t>
            </a:r>
          </a:p>
          <a:p>
            <a:pPr marL="342900" indent="-342900">
              <a:spcBef>
                <a:spcPct val="20000"/>
              </a:spcBef>
              <a:buFontTx/>
              <a:buChar char="•"/>
            </a:pP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
        <p:nvSpPr>
          <p:cNvPr id="3" name="Rectangle 2"/>
          <p:cNvSpPr/>
          <p:nvPr/>
        </p:nvSpPr>
        <p:spPr>
          <a:xfrm>
            <a:off x="1066800" y="838200"/>
            <a:ext cx="7402512" cy="769441"/>
          </a:xfrm>
          <a:prstGeom prst="rect">
            <a:avLst/>
          </a:prstGeom>
        </p:spPr>
        <p:txBody>
          <a:bodyPr wrap="square">
            <a:spAutoFit/>
          </a:bodyPr>
          <a:lstStyle/>
          <a:p>
            <a:pPr lvl="0" algn="ctr"/>
            <a:r>
              <a:rPr lang="en-US" sz="4400" dirty="0">
                <a:solidFill>
                  <a:srgbClr val="000000"/>
                </a:solidFill>
              </a:rPr>
              <a:t>Net Structure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p:spPr>
        <p:txBody>
          <a:bodyPr>
            <a:normAutofit fontScale="92500"/>
          </a:bodyPr>
          <a:lstStyle/>
          <a:p>
            <a:pPr>
              <a:defRPr/>
            </a:pPr>
            <a:r>
              <a:rPr lang="en-US" dirty="0" smtClean="0">
                <a:latin typeface="Arial"/>
                <a:ea typeface="ＭＳ Ｐゴシック" charset="0"/>
              </a:rPr>
              <a:t>A. Licensed amateurs who have voluntarily registered their qualifications and equipment for communications duty in the public service</a:t>
            </a:r>
          </a:p>
          <a:p>
            <a:pPr>
              <a:defRPr/>
            </a:pPr>
            <a:r>
              <a:rPr lang="en-US" dirty="0" smtClean="0">
                <a:latin typeface="Arial"/>
                <a:ea typeface="ＭＳ Ｐゴシック" charset="0"/>
              </a:rPr>
              <a:t>B. Licensed amateurs who are members of the military and who voluntarily agreed to provide message handling services in the case of an emergency</a:t>
            </a:r>
          </a:p>
          <a:p>
            <a:pPr>
              <a:defRPr/>
            </a:pPr>
            <a:r>
              <a:rPr lang="en-US" dirty="0" smtClean="0">
                <a:latin typeface="Arial"/>
                <a:ea typeface="ＭＳ Ｐゴシック" charset="0"/>
              </a:rPr>
              <a:t>C. A training program that provides licensing courses for those interested in obtaining an amateur license to use during emergencies</a:t>
            </a:r>
          </a:p>
          <a:p>
            <a:pPr>
              <a:defRPr/>
            </a:pPr>
            <a:r>
              <a:rPr lang="en-US" dirty="0" smtClean="0">
                <a:latin typeface="Arial"/>
                <a:ea typeface="ＭＳ Ｐゴシック" charset="0"/>
              </a:rPr>
              <a:t>D. A training program that certifies amateur operators for membership in the Radio Amateur Civil Emergency Service</a:t>
            </a:r>
          </a:p>
          <a:p>
            <a:pPr lvl="1">
              <a:defRPr/>
            </a:pPr>
            <a:r>
              <a:rPr lang="en-US" dirty="0" smtClean="0">
                <a:latin typeface="Arial"/>
                <a:ea typeface="ＭＳ Ｐゴシック" charset="0"/>
              </a:rPr>
              <a:t> T2C12 HRLM (6-24)</a:t>
            </a:r>
          </a:p>
        </p:txBody>
      </p:sp>
      <p:sp>
        <p:nvSpPr>
          <p:cNvPr id="819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Amateur Radio Emergency Service (ARES)?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p:spPr>
        <p:txBody>
          <a:bodyPr>
            <a:normAutofit fontScale="92500"/>
          </a:bodyPr>
          <a:lstStyle/>
          <a:p>
            <a:pPr>
              <a:defRPr/>
            </a:pPr>
            <a:r>
              <a:rPr lang="en-US" b="1" dirty="0" smtClean="0">
                <a:latin typeface="Arial"/>
                <a:ea typeface="ＭＳ Ｐゴシック" charset="0"/>
              </a:rPr>
              <a:t>A. Licensed amateurs who have voluntarily registered their qualifications and equipment for communications duty in the public service</a:t>
            </a:r>
          </a:p>
          <a:p>
            <a:pPr>
              <a:defRPr/>
            </a:pPr>
            <a:r>
              <a:rPr lang="en-US" dirty="0" smtClean="0">
                <a:latin typeface="Arial"/>
                <a:ea typeface="ＭＳ Ｐゴシック" charset="0"/>
              </a:rPr>
              <a:t>B. Licensed amateurs who are members of the military and who voluntarily agreed to provide message handling services in the case of an emergency</a:t>
            </a:r>
          </a:p>
          <a:p>
            <a:pPr>
              <a:defRPr/>
            </a:pPr>
            <a:r>
              <a:rPr lang="en-US" dirty="0" smtClean="0">
                <a:latin typeface="Arial"/>
                <a:ea typeface="ＭＳ Ｐゴシック" charset="0"/>
              </a:rPr>
              <a:t>C. A training program that provides licensing courses for those interested in obtaining an amateur license to use during emergencies</a:t>
            </a:r>
          </a:p>
          <a:p>
            <a:pPr>
              <a:defRPr/>
            </a:pPr>
            <a:r>
              <a:rPr lang="en-US" dirty="0" smtClean="0">
                <a:latin typeface="Arial"/>
                <a:ea typeface="ＭＳ Ｐゴシック" charset="0"/>
              </a:rPr>
              <a:t>D. A training program that certifies amateur operators for membership in the Radio Amateur Civil Emergency Service</a:t>
            </a:r>
          </a:p>
          <a:p>
            <a:pPr lvl="1">
              <a:defRPr/>
            </a:pPr>
            <a:r>
              <a:rPr lang="en-US" dirty="0" smtClean="0">
                <a:latin typeface="Arial"/>
                <a:ea typeface="ＭＳ Ｐゴシック" charset="0"/>
              </a:rPr>
              <a:t> T2C12 HRLM (6-24)</a:t>
            </a:r>
          </a:p>
        </p:txBody>
      </p:sp>
      <p:sp>
        <p:nvSpPr>
          <p:cNvPr id="829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Amateur Radio Emergency Service (ARES)?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Only an Amateur Extra Class operator</a:t>
            </a:r>
          </a:p>
          <a:p>
            <a:r>
              <a:rPr lang="en-US" smtClean="0"/>
              <a:t>B. A General Class licensee or higher licensee who has a satellite operator certification</a:t>
            </a:r>
          </a:p>
          <a:p>
            <a:r>
              <a:rPr lang="en-US" smtClean="0"/>
              <a:t>C. Only an Amateur Extra Class operator who is also an AMSAT member</a:t>
            </a:r>
          </a:p>
          <a:p>
            <a:r>
              <a:rPr lang="en-US" smtClean="0"/>
              <a:t>D. Any amateur whose license privileges allow them to transmit on the satellite uplink frequency</a:t>
            </a:r>
          </a:p>
          <a:p>
            <a:pPr lvl="1"/>
            <a:r>
              <a:rPr lang="en-US" smtClean="0"/>
              <a:t>FCC Rule: [97.301, 97.207(c)] T8B01 HRLM (6-30)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Who may be the control operator of a station communicating through an amateur satellite or space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Only an Amateur Extra Class operator</a:t>
            </a:r>
          </a:p>
          <a:p>
            <a:r>
              <a:rPr lang="en-US" smtClean="0"/>
              <a:t>B. A General Class licensee or higher licensee who has a satellite operator certification</a:t>
            </a:r>
          </a:p>
          <a:p>
            <a:r>
              <a:rPr lang="en-US" smtClean="0"/>
              <a:t>C. Only an Amateur Extra Class operator who is also an AMSAT member</a:t>
            </a:r>
          </a:p>
          <a:p>
            <a:r>
              <a:rPr lang="en-US" b="1" smtClean="0"/>
              <a:t>D. Any amateur whose license privileges allow them to transmit on the satellite uplink frequency</a:t>
            </a:r>
          </a:p>
          <a:p>
            <a:pPr lvl="1"/>
            <a:r>
              <a:rPr lang="en-US" smtClean="0"/>
              <a:t>FCC Rule: [97.301, 97.207(c)] T8B01 HRLM (6-30)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Who may be the control operator of a station communicating through an amateur satellite or space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maximum power of your transmitter</a:t>
            </a:r>
          </a:p>
          <a:p>
            <a:r>
              <a:rPr lang="en-US" smtClean="0"/>
              <a:t>B. The minimum amount of power needed to complete the contact</a:t>
            </a:r>
          </a:p>
          <a:p>
            <a:r>
              <a:rPr lang="en-US" smtClean="0"/>
              <a:t>C. No more than half the rating of your linear amplifier</a:t>
            </a:r>
          </a:p>
          <a:p>
            <a:r>
              <a:rPr lang="en-US" smtClean="0"/>
              <a:t>D. Never more than 1 watt</a:t>
            </a:r>
          </a:p>
          <a:p>
            <a:pPr lvl="1"/>
            <a:r>
              <a:rPr lang="en-US" smtClean="0"/>
              <a:t>FCC Rule: [97.313] T8B02 HRLM (6-31)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How much transmitter power should be used on the uplink frequency of an amateur satellite or space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maximum power of your transmitter</a:t>
            </a:r>
          </a:p>
          <a:p>
            <a:r>
              <a:rPr lang="en-US" b="1" smtClean="0"/>
              <a:t>B. The minimum amount of power needed to complete the contact</a:t>
            </a:r>
          </a:p>
          <a:p>
            <a:r>
              <a:rPr lang="en-US" smtClean="0"/>
              <a:t>C. No more than half the rating of your linear amplifier</a:t>
            </a:r>
          </a:p>
          <a:p>
            <a:r>
              <a:rPr lang="en-US" smtClean="0"/>
              <a:t>D. Never more than 1 watt</a:t>
            </a:r>
          </a:p>
          <a:p>
            <a:pPr lvl="1"/>
            <a:r>
              <a:rPr lang="en-US" smtClean="0"/>
              <a:t>FCC Rule: [97.313] T8B02 HRLM (6-31)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How much transmitter power should be used on the uplink frequency of an amateur satellite or space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Maps showing the real-time position of the satellite track over the earth</a:t>
            </a:r>
          </a:p>
          <a:p>
            <a:r>
              <a:rPr lang="en-US" smtClean="0"/>
              <a:t>B. The time, azimuth, and elevation of the start, maximum altitude, and end of a pass</a:t>
            </a:r>
          </a:p>
          <a:p>
            <a:r>
              <a:rPr lang="en-US" smtClean="0"/>
              <a:t>C. The apparent frequency of the satellite transmission, including effects of Doppler shift</a:t>
            </a:r>
          </a:p>
          <a:p>
            <a:r>
              <a:rPr lang="en-US" smtClean="0"/>
              <a:t>D. All of these answers are correct</a:t>
            </a:r>
          </a:p>
          <a:p>
            <a:pPr lvl="1"/>
            <a:r>
              <a:rPr lang="en-US" smtClean="0"/>
              <a:t> T8B03 HRLM (6-31)</a:t>
            </a:r>
          </a:p>
        </p:txBody>
      </p:sp>
      <p:sp>
        <p:nvSpPr>
          <p:cNvPr id="901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are provided by satellite tracking programs?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Maps showing the real-time position of the satellite track over the earth</a:t>
            </a:r>
          </a:p>
          <a:p>
            <a:r>
              <a:rPr lang="en-US" smtClean="0"/>
              <a:t>B. The time, azimuth, and elevation of the start, maximum altitude, and end of a pass</a:t>
            </a:r>
          </a:p>
          <a:p>
            <a:r>
              <a:rPr lang="en-US" smtClean="0"/>
              <a:t>C. The apparent frequency of the satellite transmission, including effects of Doppler shift</a:t>
            </a:r>
          </a:p>
          <a:p>
            <a:r>
              <a:rPr lang="en-US" b="1" smtClean="0"/>
              <a:t>D. All of these answers are correct</a:t>
            </a:r>
          </a:p>
          <a:p>
            <a:pPr lvl="1"/>
            <a:r>
              <a:rPr lang="en-US" smtClean="0"/>
              <a:t> T8B03 HRLM (6-31)</a:t>
            </a:r>
          </a:p>
        </p:txBody>
      </p:sp>
      <p:sp>
        <p:nvSpPr>
          <p:cNvPr id="911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are provided by satellite tracking programs?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Placeholder 2"/>
          <p:cNvSpPr>
            <a:spLocks noGrp="1"/>
          </p:cNvSpPr>
          <p:nvPr>
            <p:ph type="body" idx="1"/>
          </p:nvPr>
        </p:nvSpPr>
        <p:spPr bwMode="auto">
          <a:xfrm>
            <a:off x="457200" y="2667000"/>
            <a:ext cx="8229600" cy="34591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Only members of amateur radio clubs at NASA facilities</a:t>
            </a:r>
          </a:p>
          <a:p>
            <a:r>
              <a:rPr lang="en-US" smtClean="0"/>
              <a:t>B. Any amateur holding a Technician or higher class license</a:t>
            </a:r>
          </a:p>
          <a:p>
            <a:r>
              <a:rPr lang="en-US" smtClean="0"/>
              <a:t>C. Only the astronaut's family members who are hams</a:t>
            </a:r>
          </a:p>
          <a:p>
            <a:r>
              <a:rPr lang="en-US" smtClean="0"/>
              <a:t>D. You cannot talk to the ISS on amateur radio frequencies</a:t>
            </a:r>
          </a:p>
          <a:p>
            <a:pPr lvl="1"/>
            <a:r>
              <a:rPr lang="en-US" smtClean="0"/>
              <a:t>FCC Rule: [97.301, 97.207(c)] T8B04 HRLM (6-30)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amateur stations may make contact with an amateur station on the International Space Station using 2 meter and 70 cm band amateur radio frequencies?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Placeholder 2"/>
          <p:cNvSpPr>
            <a:spLocks noGrp="1"/>
          </p:cNvSpPr>
          <p:nvPr>
            <p:ph type="body" idx="1"/>
          </p:nvPr>
        </p:nvSpPr>
        <p:spPr bwMode="auto">
          <a:xfrm>
            <a:off x="457200" y="2667000"/>
            <a:ext cx="8229600" cy="34591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Only members of amateur radio clubs at NASA facilities</a:t>
            </a:r>
          </a:p>
          <a:p>
            <a:r>
              <a:rPr lang="en-US" b="1" smtClean="0"/>
              <a:t>B. Any amateur holding a Technician or higher class license</a:t>
            </a:r>
          </a:p>
          <a:p>
            <a:r>
              <a:rPr lang="en-US" smtClean="0"/>
              <a:t>C. Only the astronaut's family members who are hams</a:t>
            </a:r>
          </a:p>
          <a:p>
            <a:r>
              <a:rPr lang="en-US" smtClean="0"/>
              <a:t>D. You cannot talk to the ISS on amateur radio frequencies</a:t>
            </a:r>
          </a:p>
          <a:p>
            <a:pPr lvl="1"/>
            <a:r>
              <a:rPr lang="en-US" smtClean="0"/>
              <a:t>FCC Rule: [97.301, 97.207(c)] T8B04 HRLM (6-30)</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rPr>
              <a:t>Which amateur stations may make contact with an amateur station on the International Space Station using 2 meter and 70 cm band amateur radio frequencies?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HRLM4-5"/>
          <p:cNvPicPr>
            <a:picLocks noChangeAspect="1" noChangeArrowheads="1"/>
          </p:cNvPicPr>
          <p:nvPr/>
        </p:nvPicPr>
        <p:blipFill>
          <a:blip r:embed="rId3" cstate="print"/>
          <a:srcRect/>
          <a:stretch>
            <a:fillRect/>
          </a:stretch>
        </p:blipFill>
        <p:spPr bwMode="auto">
          <a:xfrm>
            <a:off x="1955993" y="1676400"/>
            <a:ext cx="5536814" cy="414868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dirty="0" smtClean="0"/>
              <a:t>2014 Technician License Course</a:t>
            </a:r>
            <a:endParaRPr lang="en-US" dirty="0"/>
          </a:p>
        </p:txBody>
      </p:sp>
      <p:sp>
        <p:nvSpPr>
          <p:cNvPr id="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The Radiogram</a:t>
            </a:r>
            <a:endParaRPr lang="en-US" sz="4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primary transmit antenna on the satellite</a:t>
            </a:r>
          </a:p>
          <a:p>
            <a:r>
              <a:rPr lang="en-US" smtClean="0"/>
              <a:t>B. An indicator light that shows where to point your antenna</a:t>
            </a:r>
          </a:p>
          <a:p>
            <a:r>
              <a:rPr lang="en-US" smtClean="0"/>
              <a:t>C. A reflective surface on the satellite</a:t>
            </a:r>
          </a:p>
          <a:p>
            <a:r>
              <a:rPr lang="en-US" smtClean="0"/>
              <a:t>D. A transmission from a space station that contains information about a satellite</a:t>
            </a:r>
          </a:p>
          <a:p>
            <a:pPr lvl="1"/>
            <a:r>
              <a:rPr lang="en-US" smtClean="0"/>
              <a:t> T8B05 HRLM (6-30)</a:t>
            </a:r>
          </a:p>
        </p:txBody>
      </p:sp>
      <p:sp>
        <p:nvSpPr>
          <p:cNvPr id="942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satellite beacon?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primary transmit antenna on the satellite</a:t>
            </a:r>
          </a:p>
          <a:p>
            <a:r>
              <a:rPr lang="en-US" smtClean="0"/>
              <a:t>B. An indicator light that shows where to point your antenna</a:t>
            </a:r>
          </a:p>
          <a:p>
            <a:r>
              <a:rPr lang="en-US" smtClean="0"/>
              <a:t>C. A reflective surface on the satellite</a:t>
            </a:r>
          </a:p>
          <a:p>
            <a:r>
              <a:rPr lang="en-US" b="1" smtClean="0"/>
              <a:t>D. A transmission from a space station that contains information about a satellite</a:t>
            </a:r>
          </a:p>
          <a:p>
            <a:pPr lvl="1"/>
            <a:r>
              <a:rPr lang="en-US" smtClean="0"/>
              <a:t> T8B05 HRLM (6-30)</a:t>
            </a:r>
          </a:p>
        </p:txBody>
      </p:sp>
      <p:sp>
        <p:nvSpPr>
          <p:cNvPr id="952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satellite beacon?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weight of the satellite</a:t>
            </a:r>
          </a:p>
          <a:p>
            <a:r>
              <a:rPr lang="en-US" smtClean="0"/>
              <a:t>B. The Keplerian elements</a:t>
            </a:r>
          </a:p>
          <a:p>
            <a:r>
              <a:rPr lang="en-US" smtClean="0"/>
              <a:t>C. The last observed time of zero Doppler shift</a:t>
            </a:r>
          </a:p>
          <a:p>
            <a:r>
              <a:rPr lang="en-US" smtClean="0"/>
              <a:t>D. All of these answers are correct</a:t>
            </a:r>
          </a:p>
          <a:p>
            <a:pPr lvl="1"/>
            <a:r>
              <a:rPr lang="en-US" smtClean="0"/>
              <a:t> T8B06 HRLM (6-31)</a:t>
            </a:r>
          </a:p>
        </p:txBody>
      </p:sp>
      <p:sp>
        <p:nvSpPr>
          <p:cNvPr id="962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are inputs to a satellite tracking program?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weight of the satellite</a:t>
            </a:r>
          </a:p>
          <a:p>
            <a:r>
              <a:rPr lang="en-US" b="1" smtClean="0"/>
              <a:t>B. The Keplerian elements</a:t>
            </a:r>
          </a:p>
          <a:p>
            <a:r>
              <a:rPr lang="en-US" smtClean="0"/>
              <a:t>C. The last observed time of zero Doppler shift</a:t>
            </a:r>
          </a:p>
          <a:p>
            <a:r>
              <a:rPr lang="en-US" smtClean="0"/>
              <a:t>D. All of these answers are correct</a:t>
            </a:r>
          </a:p>
          <a:p>
            <a:pPr lvl="1"/>
            <a:r>
              <a:rPr lang="en-US" smtClean="0"/>
              <a:t> T8B06 HRLM (6-31)</a:t>
            </a:r>
          </a:p>
        </p:txBody>
      </p:sp>
      <p:sp>
        <p:nvSpPr>
          <p:cNvPr id="972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are inputs to a satellite tracking program?</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change in the satellite orbit</a:t>
            </a:r>
          </a:p>
          <a:p>
            <a:r>
              <a:rPr lang="en-US" smtClean="0"/>
              <a:t>B. A mode where the satellite receives signals on one band and transmits on another</a:t>
            </a:r>
          </a:p>
          <a:p>
            <a:r>
              <a:rPr lang="en-US" smtClean="0"/>
              <a:t>C. An observed change in signal frequency caused by relative motion between the satellite and the earth station</a:t>
            </a:r>
          </a:p>
          <a:p>
            <a:r>
              <a:rPr lang="en-US" smtClean="0"/>
              <a:t>D. A special digital communications mode for some satellites</a:t>
            </a:r>
          </a:p>
          <a:p>
            <a:pPr lvl="1"/>
            <a:r>
              <a:rPr lang="en-US" smtClean="0"/>
              <a:t> T8B07 HRLM (6-30)</a:t>
            </a:r>
          </a:p>
        </p:txBody>
      </p:sp>
      <p:sp>
        <p:nvSpPr>
          <p:cNvPr id="983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With regard to satellite communications, what is Doppler shift?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change in the satellite orbit</a:t>
            </a:r>
          </a:p>
          <a:p>
            <a:r>
              <a:rPr lang="en-US" smtClean="0"/>
              <a:t>B. A mode where the satellite receives signals on one band and transmits on another</a:t>
            </a:r>
          </a:p>
          <a:p>
            <a:r>
              <a:rPr lang="en-US" b="1" smtClean="0"/>
              <a:t>C. An observed change in signal frequency caused by relative motion between the satellite and the earth station</a:t>
            </a:r>
          </a:p>
          <a:p>
            <a:r>
              <a:rPr lang="en-US" smtClean="0"/>
              <a:t>D. A special digital communications mode for some satellites</a:t>
            </a:r>
          </a:p>
          <a:p>
            <a:pPr lvl="1"/>
            <a:r>
              <a:rPr lang="en-US" smtClean="0"/>
              <a:t> T8B07 HRLM (6-30)</a:t>
            </a:r>
          </a:p>
        </p:txBody>
      </p:sp>
      <p:sp>
        <p:nvSpPr>
          <p:cNvPr id="993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With regard to satellite communications, what is Doppler shift?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satellite uplink is in the 15 meter band and the downlink is in the 10 meter band</a:t>
            </a:r>
          </a:p>
          <a:p>
            <a:r>
              <a:rPr lang="en-US" smtClean="0"/>
              <a:t>B. The satellite uplink is in the 70 cm band and the downlink is in the 2 meter band</a:t>
            </a:r>
          </a:p>
          <a:p>
            <a:r>
              <a:rPr lang="en-US" smtClean="0"/>
              <a:t>C. The satellite operates using ultraviolet frequencies</a:t>
            </a:r>
          </a:p>
          <a:p>
            <a:r>
              <a:rPr lang="en-US" smtClean="0"/>
              <a:t>D. The satellite frequencies are usually variable</a:t>
            </a:r>
          </a:p>
          <a:p>
            <a:pPr lvl="1"/>
            <a:r>
              <a:rPr lang="en-US" smtClean="0"/>
              <a:t> T8B08 HRLM (6-31)</a:t>
            </a:r>
          </a:p>
        </p:txBody>
      </p:sp>
      <p:sp>
        <p:nvSpPr>
          <p:cNvPr id="10035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statement that a satellite is operating in mode U/V?</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satellite uplink is in the 15 meter band and the downlink is in the 10 meter band</a:t>
            </a:r>
          </a:p>
          <a:p>
            <a:r>
              <a:rPr lang="en-US" b="1" smtClean="0"/>
              <a:t>B. The satellite uplink is in the 70 cm band and the downlink is in the 2 meter band</a:t>
            </a:r>
          </a:p>
          <a:p>
            <a:r>
              <a:rPr lang="en-US" smtClean="0"/>
              <a:t>C. The satellite operates using ultraviolet frequencies</a:t>
            </a:r>
          </a:p>
          <a:p>
            <a:r>
              <a:rPr lang="en-US" smtClean="0"/>
              <a:t>D. The satellite frequencies are usually variable</a:t>
            </a:r>
          </a:p>
          <a:p>
            <a:pPr lvl="1"/>
            <a:r>
              <a:rPr lang="en-US" smtClean="0"/>
              <a:t> T8B08 HRLM (6-31)</a:t>
            </a:r>
          </a:p>
        </p:txBody>
      </p:sp>
      <p:sp>
        <p:nvSpPr>
          <p:cNvPr id="1013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meant by the statement that a satellite is operating in mode U/V?</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Circular polarized noise interference radiated from the sun </a:t>
            </a:r>
          </a:p>
          <a:p>
            <a:r>
              <a:rPr lang="en-US" smtClean="0"/>
              <a:t>B. Rotation of the satellite and its antennas</a:t>
            </a:r>
          </a:p>
          <a:p>
            <a:r>
              <a:rPr lang="en-US" smtClean="0"/>
              <a:t>C. Doppler shift of the received signal</a:t>
            </a:r>
          </a:p>
          <a:p>
            <a:r>
              <a:rPr lang="en-US" smtClean="0"/>
              <a:t>D. Interfering signals within the satellite uplink band </a:t>
            </a:r>
          </a:p>
          <a:p>
            <a:pPr lvl="1"/>
            <a:r>
              <a:rPr lang="en-US" smtClean="0"/>
              <a:t> T8B09 HRLM (6-31)</a:t>
            </a:r>
          </a:p>
        </p:txBody>
      </p:sp>
      <p:sp>
        <p:nvSpPr>
          <p:cNvPr id="1024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causes spin fading when referring to satellite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Circular polarized noise interference radiated from the sun </a:t>
            </a:r>
          </a:p>
          <a:p>
            <a:r>
              <a:rPr lang="en-US" b="1" smtClean="0"/>
              <a:t>B. Rotation of the satellite and its antennas</a:t>
            </a:r>
          </a:p>
          <a:p>
            <a:r>
              <a:rPr lang="en-US" smtClean="0"/>
              <a:t>C. Doppler shift of the received signal</a:t>
            </a:r>
          </a:p>
          <a:p>
            <a:r>
              <a:rPr lang="en-US" smtClean="0"/>
              <a:t>D. Interfering signals within the satellite uplink band </a:t>
            </a:r>
          </a:p>
          <a:p>
            <a:pPr lvl="1"/>
            <a:r>
              <a:rPr lang="en-US" smtClean="0"/>
              <a:t> T8B09 HRLM (6-31)</a:t>
            </a:r>
          </a:p>
        </p:txBody>
      </p:sp>
      <p:sp>
        <p:nvSpPr>
          <p:cNvPr id="1034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causes spin fading when referring to satellite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Supporting Emergency Operations</a:t>
            </a:r>
          </a:p>
        </p:txBody>
      </p:sp>
      <p:sp>
        <p:nvSpPr>
          <p:cNvPr id="18434"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One of the </a:t>
            </a:r>
            <a:r>
              <a:rPr lang="en-US" sz="3200" dirty="0" smtClean="0"/>
              <a:t>most important </a:t>
            </a:r>
            <a:r>
              <a:rPr lang="en-US" sz="3200" dirty="0"/>
              <a:t>reasons for the existence of Amateur </a:t>
            </a:r>
            <a:r>
              <a:rPr lang="en-US" sz="3200" dirty="0" smtClean="0"/>
              <a:t>Radio.</a:t>
            </a:r>
          </a:p>
          <a:p>
            <a:pPr marL="342900" indent="-342900">
              <a:spcBef>
                <a:spcPct val="20000"/>
              </a:spcBef>
              <a:buFontTx/>
              <a:buChar char="•"/>
            </a:pPr>
            <a:r>
              <a:rPr lang="en-US" sz="3200" dirty="0" smtClean="0"/>
              <a:t>Get </a:t>
            </a:r>
            <a:r>
              <a:rPr lang="en-US" sz="3200" dirty="0"/>
              <a:t>involved and use what you have learned.</a:t>
            </a:r>
          </a:p>
          <a:p>
            <a:pPr marL="342900" indent="-342900">
              <a:spcBef>
                <a:spcPct val="20000"/>
              </a:spcBef>
              <a:buFontTx/>
              <a:buChar char="•"/>
            </a:pPr>
            <a:r>
              <a:rPr lang="en-US" sz="3200" dirty="0"/>
              <a:t>Know where you fit in the overall emergency management team.</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satellite battery is in Low Energy Operation mode</a:t>
            </a:r>
          </a:p>
          <a:p>
            <a:r>
              <a:rPr lang="en-US" smtClean="0"/>
              <a:t>B. The satellite is performing a Lunar Ejection Orbit maneuver</a:t>
            </a:r>
          </a:p>
          <a:p>
            <a:r>
              <a:rPr lang="en-US" smtClean="0"/>
              <a:t>C. The satellite is in a Low Earth Orbit</a:t>
            </a:r>
          </a:p>
          <a:p>
            <a:r>
              <a:rPr lang="en-US" smtClean="0"/>
              <a:t>D. The satellite uses Light Emitting Optics</a:t>
            </a:r>
          </a:p>
          <a:p>
            <a:pPr lvl="1"/>
            <a:r>
              <a:rPr lang="en-US" smtClean="0"/>
              <a:t> T8B10 HRLM (6-30)</a:t>
            </a:r>
          </a:p>
        </p:txBody>
      </p:sp>
      <p:sp>
        <p:nvSpPr>
          <p:cNvPr id="1044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 the initials LEO tell you about an amateur satellite?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satellite battery is in Low Energy Operation mode</a:t>
            </a:r>
          </a:p>
          <a:p>
            <a:r>
              <a:rPr lang="en-US" smtClean="0"/>
              <a:t>B. The satellite is performing a Lunar Ejection Orbit maneuver</a:t>
            </a:r>
          </a:p>
          <a:p>
            <a:r>
              <a:rPr lang="en-US" b="1" smtClean="0"/>
              <a:t>C. The satellite is in a Low Earth Orbit</a:t>
            </a:r>
          </a:p>
          <a:p>
            <a:r>
              <a:rPr lang="en-US" smtClean="0"/>
              <a:t>D. The satellite uses Light Emitting Optics</a:t>
            </a:r>
          </a:p>
          <a:p>
            <a:pPr lvl="1"/>
            <a:r>
              <a:rPr lang="en-US" smtClean="0"/>
              <a:t> T8B10 HRLM (6-30)</a:t>
            </a:r>
          </a:p>
        </p:txBody>
      </p:sp>
      <p:sp>
        <p:nvSpPr>
          <p:cNvPr id="1054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do the initials LEO tell you about an amateur satellite?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USB AFSK</a:t>
            </a:r>
          </a:p>
          <a:p>
            <a:r>
              <a:rPr lang="en-US" smtClean="0"/>
              <a:t>B. PSK31</a:t>
            </a:r>
          </a:p>
          <a:p>
            <a:r>
              <a:rPr lang="en-US" smtClean="0"/>
              <a:t>C. FM Packet</a:t>
            </a:r>
          </a:p>
          <a:p>
            <a:r>
              <a:rPr lang="en-US" smtClean="0"/>
              <a:t>D. WSJT</a:t>
            </a:r>
          </a:p>
          <a:p>
            <a:pPr lvl="1"/>
            <a:r>
              <a:rPr lang="en-US" smtClean="0"/>
              <a:t> T8B11 HRLM (6-31)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is a commonly used method of sending signals to and from a digital satellite?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USB AFSK</a:t>
            </a:r>
          </a:p>
          <a:p>
            <a:r>
              <a:rPr lang="en-US" smtClean="0"/>
              <a:t>B. PSK31</a:t>
            </a:r>
          </a:p>
          <a:p>
            <a:r>
              <a:rPr lang="en-US" b="1" smtClean="0"/>
              <a:t>C. FM Packet</a:t>
            </a:r>
          </a:p>
          <a:p>
            <a:r>
              <a:rPr lang="en-US" smtClean="0"/>
              <a:t>D. WSJT</a:t>
            </a:r>
          </a:p>
          <a:p>
            <a:pPr lvl="1"/>
            <a:r>
              <a:rPr lang="en-US" smtClean="0"/>
              <a:t> T8B11 HRLM (6-31)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is a commonly used method of sending signals to and from a digital satellite?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Echolocation</a:t>
            </a:r>
          </a:p>
          <a:p>
            <a:r>
              <a:rPr lang="en-US" smtClean="0"/>
              <a:t>B. Doppler radar </a:t>
            </a:r>
          </a:p>
          <a:p>
            <a:r>
              <a:rPr lang="en-US" smtClean="0"/>
              <a:t>C. Radio direction finding</a:t>
            </a:r>
          </a:p>
          <a:p>
            <a:r>
              <a:rPr lang="en-US" smtClean="0"/>
              <a:t>D. Phase locking</a:t>
            </a:r>
          </a:p>
          <a:p>
            <a:pPr lvl="1"/>
            <a:r>
              <a:rPr lang="en-US" smtClean="0"/>
              <a:t> T8C01 HRLM (6-29)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methods is used to locate sources of noise interference or jamming?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Echolocation</a:t>
            </a:r>
          </a:p>
          <a:p>
            <a:r>
              <a:rPr lang="en-US" smtClean="0"/>
              <a:t>B. Doppler radar </a:t>
            </a:r>
          </a:p>
          <a:p>
            <a:r>
              <a:rPr lang="en-US" b="1" smtClean="0"/>
              <a:t>C. Radio direction finding</a:t>
            </a:r>
          </a:p>
          <a:p>
            <a:r>
              <a:rPr lang="en-US" smtClean="0"/>
              <a:t>D. Phase locking</a:t>
            </a:r>
          </a:p>
          <a:p>
            <a:pPr lvl="1"/>
            <a:r>
              <a:rPr lang="en-US" smtClean="0"/>
              <a:t> T8C01 HRLM (6-29)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methods is used to locate sources of noise interference or jamming?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Calibrated SWR meter</a:t>
            </a:r>
          </a:p>
          <a:p>
            <a:r>
              <a:rPr lang="en-US" smtClean="0"/>
              <a:t>B. A directional antenna</a:t>
            </a:r>
          </a:p>
          <a:p>
            <a:r>
              <a:rPr lang="en-US" smtClean="0"/>
              <a:t>C. A calibrated noise bridge</a:t>
            </a:r>
          </a:p>
          <a:p>
            <a:r>
              <a:rPr lang="en-US" smtClean="0"/>
              <a:t>D. All of these choices are correct</a:t>
            </a:r>
          </a:p>
          <a:p>
            <a:pPr lvl="1"/>
            <a:r>
              <a:rPr lang="en-US" smtClean="0"/>
              <a:t> T8C02 HRLM (6-29)</a:t>
            </a:r>
          </a:p>
        </p:txBody>
      </p:sp>
      <p:sp>
        <p:nvSpPr>
          <p:cNvPr id="1105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these items would be useful for a hidden transmitter hunt?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Calibrated SWR meter</a:t>
            </a:r>
          </a:p>
          <a:p>
            <a:r>
              <a:rPr lang="en-US" b="1" smtClean="0"/>
              <a:t>B. A directional antenna</a:t>
            </a:r>
          </a:p>
          <a:p>
            <a:r>
              <a:rPr lang="en-US" smtClean="0"/>
              <a:t>C. A calibrated noise bridge</a:t>
            </a:r>
          </a:p>
          <a:p>
            <a:r>
              <a:rPr lang="en-US" smtClean="0"/>
              <a:t>D. All of these choices are correct</a:t>
            </a:r>
          </a:p>
          <a:p>
            <a:pPr lvl="1"/>
            <a:r>
              <a:rPr lang="en-US" smtClean="0"/>
              <a:t> T8C02 HRLM (6-29)</a:t>
            </a:r>
          </a:p>
        </p:txBody>
      </p:sp>
      <p:sp>
        <p:nvSpPr>
          <p:cNvPr id="1116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these items would be useful for a hidden transmitter hunt?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Contesting</a:t>
            </a:r>
          </a:p>
          <a:p>
            <a:r>
              <a:rPr lang="en-US" smtClean="0"/>
              <a:t>B. Net operations</a:t>
            </a:r>
          </a:p>
          <a:p>
            <a:r>
              <a:rPr lang="en-US" smtClean="0"/>
              <a:t>C. Public service events</a:t>
            </a:r>
          </a:p>
          <a:p>
            <a:r>
              <a:rPr lang="en-US" smtClean="0"/>
              <a:t>D. Simulated emergency exercises</a:t>
            </a:r>
          </a:p>
          <a:p>
            <a:pPr lvl="1"/>
            <a:r>
              <a:rPr lang="en-US" smtClean="0"/>
              <a:t> T8C03 HRLM (6-28)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popular operating activity involves contacting as many stations as possible during a specified period of time?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Contesting</a:t>
            </a:r>
          </a:p>
          <a:p>
            <a:r>
              <a:rPr lang="en-US" smtClean="0"/>
              <a:t>B. Net operations</a:t>
            </a:r>
          </a:p>
          <a:p>
            <a:r>
              <a:rPr lang="en-US" smtClean="0"/>
              <a:t>C. Public service events</a:t>
            </a:r>
          </a:p>
          <a:p>
            <a:r>
              <a:rPr lang="en-US" smtClean="0"/>
              <a:t>D. Simulated emergency exercises</a:t>
            </a:r>
          </a:p>
          <a:p>
            <a:pPr lvl="1"/>
            <a:r>
              <a:rPr lang="en-US" smtClean="0"/>
              <a:t> T8C03 HRLM (6-28)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popular operating activity involves contacting as many stations as possible during a specified period of time?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Emergency Communications </a:t>
            </a:r>
            <a:r>
              <a:rPr lang="en-US" sz="4400" dirty="0"/>
              <a:t>Organizations</a:t>
            </a:r>
          </a:p>
        </p:txBody>
      </p:sp>
      <p:sp>
        <p:nvSpPr>
          <p:cNvPr id="20482" name="Rectangle 5"/>
          <p:cNvSpPr>
            <a:spLocks noChangeArrowheads="1"/>
          </p:cNvSpPr>
          <p:nvPr/>
        </p:nvSpPr>
        <p:spPr bwMode="auto">
          <a:xfrm>
            <a:off x="685800" y="1828800"/>
            <a:ext cx="7772400" cy="4191000"/>
          </a:xfrm>
          <a:prstGeom prst="rect">
            <a:avLst/>
          </a:prstGeom>
          <a:noFill/>
          <a:ln w="9525">
            <a:noFill/>
            <a:miter lim="800000"/>
            <a:headEnd/>
            <a:tailEnd/>
          </a:ln>
        </p:spPr>
        <p:txBody>
          <a:bodyPr/>
          <a:lstStyle/>
          <a:p>
            <a:pPr marL="342900" indent="-342900">
              <a:spcBef>
                <a:spcPts val="400"/>
              </a:spcBef>
              <a:buFontTx/>
              <a:buChar char="•"/>
            </a:pPr>
            <a:r>
              <a:rPr lang="en-US" sz="3200" dirty="0"/>
              <a:t>Radio Amateur Civil Emergency Service (RACES).</a:t>
            </a:r>
          </a:p>
          <a:p>
            <a:pPr marL="742950" lvl="1" indent="-285750">
              <a:spcBef>
                <a:spcPts val="400"/>
              </a:spcBef>
              <a:buFont typeface="Arial" pitchFamily="34" charset="0"/>
              <a:buChar char="•"/>
            </a:pPr>
            <a:r>
              <a:rPr lang="en-US" sz="2800" dirty="0"/>
              <a:t>Supports civil emergencies</a:t>
            </a:r>
          </a:p>
          <a:p>
            <a:pPr marL="742950" lvl="1" indent="-285750">
              <a:spcBef>
                <a:spcPts val="400"/>
              </a:spcBef>
              <a:buFont typeface="Arial" pitchFamily="34" charset="0"/>
              <a:buChar char="•"/>
            </a:pPr>
            <a:r>
              <a:rPr lang="en-US" sz="2800" dirty="0"/>
              <a:t>National in scope</a:t>
            </a:r>
          </a:p>
          <a:p>
            <a:pPr marL="342900" indent="-342900">
              <a:spcBef>
                <a:spcPts val="400"/>
              </a:spcBef>
              <a:buFontTx/>
              <a:buChar char="•"/>
            </a:pPr>
            <a:r>
              <a:rPr lang="en-US" sz="3200" dirty="0"/>
              <a:t>Amateur Radio Emergency Service </a:t>
            </a:r>
            <a:r>
              <a:rPr lang="en-US" sz="3200" baseline="30000" dirty="0" smtClean="0"/>
              <a:t>®</a:t>
            </a:r>
            <a:r>
              <a:rPr lang="en-US" sz="3200" dirty="0" smtClean="0"/>
              <a:t> (ARES</a:t>
            </a:r>
            <a:r>
              <a:rPr lang="en-US" sz="3200" baseline="30000" dirty="0" smtClean="0"/>
              <a:t>®</a:t>
            </a:r>
            <a:r>
              <a:rPr lang="en-US" sz="3200" dirty="0" smtClean="0"/>
              <a:t>).</a:t>
            </a:r>
            <a:endParaRPr lang="en-US" sz="3200" dirty="0"/>
          </a:p>
          <a:p>
            <a:pPr marL="742950" lvl="1" indent="-285750">
              <a:spcBef>
                <a:spcPts val="400"/>
              </a:spcBef>
              <a:buFont typeface="Arial" pitchFamily="34" charset="0"/>
              <a:buChar char="•"/>
            </a:pPr>
            <a:r>
              <a:rPr lang="en-US" sz="2800" dirty="0"/>
              <a:t>Local and regional in scope</a:t>
            </a:r>
          </a:p>
          <a:p>
            <a:pPr marL="742950" lvl="1" indent="-285750">
              <a:spcBef>
                <a:spcPts val="400"/>
              </a:spcBef>
              <a:buFont typeface="Arial" pitchFamily="34" charset="0"/>
              <a:buChar char="•"/>
            </a:pPr>
            <a:r>
              <a:rPr lang="en-US" sz="2800" dirty="0"/>
              <a:t>Supports non-governmental agencies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Be sure to sign only the last two letters of your call if there is a pileup calling the station</a:t>
            </a:r>
          </a:p>
          <a:p>
            <a:r>
              <a:rPr lang="en-US" smtClean="0"/>
              <a:t>B. Work the station twice to be sure that you are in his log</a:t>
            </a:r>
          </a:p>
          <a:p>
            <a:r>
              <a:rPr lang="en-US" smtClean="0"/>
              <a:t>C. Send only the minimum information needed for proper identification and the contest exchange</a:t>
            </a:r>
          </a:p>
          <a:p>
            <a:r>
              <a:rPr lang="en-US" smtClean="0"/>
              <a:t>D. All of these choices are correct</a:t>
            </a:r>
          </a:p>
          <a:p>
            <a:pPr lvl="1"/>
            <a:r>
              <a:rPr lang="en-US" smtClean="0"/>
              <a:t> T8C04 HRLM (6-28)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good procedure when contacting another station in a radio contest?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Be sure to sign only the last two letters of your call if there is a pileup calling the station</a:t>
            </a:r>
          </a:p>
          <a:p>
            <a:r>
              <a:rPr lang="en-US" smtClean="0"/>
              <a:t>B. Work the station twice to be sure that you are in his log</a:t>
            </a:r>
          </a:p>
          <a:p>
            <a:r>
              <a:rPr lang="en-US" b="1" smtClean="0"/>
              <a:t>C. Send only the minimum information needed for proper identification and the contest exchange</a:t>
            </a:r>
          </a:p>
          <a:p>
            <a:r>
              <a:rPr lang="en-US" smtClean="0"/>
              <a:t>D. All of these choices are correct</a:t>
            </a:r>
          </a:p>
          <a:p>
            <a:pPr lvl="1"/>
            <a:r>
              <a:rPr lang="en-US" smtClean="0"/>
              <a:t> T8C04 HRLM (6-28)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Which of the following is good procedure when contacting another station in a radio contest?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500 milliwatts</a:t>
            </a:r>
          </a:p>
          <a:p>
            <a:r>
              <a:rPr lang="en-US" smtClean="0"/>
              <a:t>B. 1 watt</a:t>
            </a:r>
          </a:p>
          <a:p>
            <a:r>
              <a:rPr lang="en-US" smtClean="0"/>
              <a:t>C. 25 watts</a:t>
            </a:r>
          </a:p>
          <a:p>
            <a:r>
              <a:rPr lang="en-US" smtClean="0"/>
              <a:t>D. 1500 watts</a:t>
            </a:r>
          </a:p>
          <a:p>
            <a:pPr lvl="1"/>
            <a:r>
              <a:rPr lang="en-US" smtClean="0"/>
              <a:t>FCC Rule: [97.215(c)] T8C07 HRLM (6-33)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is the maximum power allowed when transmitting telecommand signals to radio controlled models?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500 milliwatts</a:t>
            </a:r>
          </a:p>
          <a:p>
            <a:r>
              <a:rPr lang="en-US" b="1" smtClean="0"/>
              <a:t>B. 1 watt</a:t>
            </a:r>
          </a:p>
          <a:p>
            <a:r>
              <a:rPr lang="en-US" smtClean="0"/>
              <a:t>C. 25 watts</a:t>
            </a:r>
          </a:p>
          <a:p>
            <a:r>
              <a:rPr lang="en-US" smtClean="0"/>
              <a:t>D. 1500 watts</a:t>
            </a:r>
          </a:p>
          <a:p>
            <a:pPr lvl="1"/>
            <a:r>
              <a:rPr lang="en-US" smtClean="0"/>
              <a:t>FCC Rule: [97.215(c)] T8C07 HRLM (6-33)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is the maximum power allowed when transmitting telecommand signals to radio controlled models?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Voice identification must be transmitted every 10 minutes</a:t>
            </a:r>
          </a:p>
          <a:p>
            <a:r>
              <a:rPr lang="en-US" smtClean="0"/>
              <a:t>B. Morse code ID must be sent once per hour</a:t>
            </a:r>
          </a:p>
          <a:p>
            <a:r>
              <a:rPr lang="en-US" smtClean="0"/>
              <a:t>C. A label indicating the licensee</a:t>
            </a:r>
            <a:r>
              <a:rPr lang="en-US" altLang="en-US" smtClean="0"/>
              <a:t>’</a:t>
            </a:r>
            <a:r>
              <a:rPr lang="en-US" smtClean="0"/>
              <a:t>s name, call sign and address must be affixed to the transmitter</a:t>
            </a:r>
          </a:p>
          <a:p>
            <a:r>
              <a:rPr lang="en-US" smtClean="0"/>
              <a:t>D. A flag must be affixed to the transmitter antenna with the station call sign in 1 inch high letters or larger</a:t>
            </a:r>
          </a:p>
          <a:p>
            <a:pPr lvl="1"/>
            <a:r>
              <a:rPr lang="en-US" smtClean="0"/>
              <a:t>FCC Rule: [97.215(a)] T8C08 HRLM (6-33)</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rPr>
              <a:t>What is required in place of on-air station identification when sending signals to a radio control model using amateur frequencies?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Voice identification must be transmitted every 10 minutes</a:t>
            </a:r>
          </a:p>
          <a:p>
            <a:r>
              <a:rPr lang="en-US" smtClean="0"/>
              <a:t>B. Morse code ID must be sent once per hour</a:t>
            </a:r>
          </a:p>
          <a:p>
            <a:r>
              <a:rPr lang="en-US" b="1" smtClean="0"/>
              <a:t>C. A label indicating the licensee</a:t>
            </a:r>
            <a:r>
              <a:rPr lang="en-US" altLang="en-US" b="1" smtClean="0"/>
              <a:t>’</a:t>
            </a:r>
            <a:r>
              <a:rPr lang="en-US" b="1" smtClean="0"/>
              <a:t>s name, call sign and address must be affixed to the transmitter</a:t>
            </a:r>
          </a:p>
          <a:p>
            <a:r>
              <a:rPr lang="en-US" smtClean="0"/>
              <a:t>D. A flag must be affixed to the transmitter antenna with the station call sign in 1 inch high letters or larger</a:t>
            </a:r>
          </a:p>
          <a:p>
            <a:pPr lvl="1"/>
            <a:r>
              <a:rPr lang="en-US" smtClean="0"/>
              <a:t>FCC Rule: [97.215(a)] T8C08 HRLM (6-33)</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rPr>
              <a:t>What is required in place of on-air station identification when sending signals to a radio control model using amateur frequencies?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Normal Transmission mode in Static Circuit</a:t>
            </a:r>
          </a:p>
          <a:p>
            <a:r>
              <a:rPr lang="en-US" smtClean="0"/>
              <a:t>B. A special mode for earth satellite uplink</a:t>
            </a:r>
          </a:p>
          <a:p>
            <a:r>
              <a:rPr lang="en-US" smtClean="0"/>
              <a:t>C. An analog fast scan color TV signal</a:t>
            </a:r>
          </a:p>
          <a:p>
            <a:r>
              <a:rPr lang="en-US" smtClean="0"/>
              <a:t>D. A frame compression scheme for TV signals</a:t>
            </a:r>
          </a:p>
          <a:p>
            <a:pPr lvl="1"/>
            <a:r>
              <a:rPr lang="en-US" smtClean="0"/>
              <a:t> T8D04 HRLM (6-32)</a:t>
            </a:r>
          </a:p>
        </p:txBody>
      </p:sp>
      <p:sp>
        <p:nvSpPr>
          <p:cNvPr id="1208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transmission is indicated by the term NTSC?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 Normal Transmission mode in Static Circuit</a:t>
            </a:r>
          </a:p>
          <a:p>
            <a:r>
              <a:rPr lang="en-US" smtClean="0"/>
              <a:t>B. A special mode for earth satellite uplink</a:t>
            </a:r>
          </a:p>
          <a:p>
            <a:r>
              <a:rPr lang="en-US" b="1" smtClean="0"/>
              <a:t>C. An analog fast scan color TV signal</a:t>
            </a:r>
          </a:p>
          <a:p>
            <a:r>
              <a:rPr lang="en-US" smtClean="0"/>
              <a:t>D. A frame compression scheme for TV signals</a:t>
            </a:r>
          </a:p>
          <a:p>
            <a:pPr lvl="1"/>
            <a:r>
              <a:rPr lang="en-US" smtClean="0"/>
              <a:t> T8D04 HRLM (6-32)</a:t>
            </a:r>
          </a:p>
        </p:txBody>
      </p:sp>
      <p:sp>
        <p:nvSpPr>
          <p:cNvPr id="1218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type of transmission is indicated by the term NTSC?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457200"/>
            <a:ext cx="7772400" cy="1066800"/>
          </a:xfrm>
          <a:prstGeom prst="rect">
            <a:avLst/>
          </a:prstGeom>
          <a:noFill/>
          <a:ln w="9525">
            <a:noFill/>
            <a:miter lim="800000"/>
            <a:headEnd/>
            <a:tailEnd/>
          </a:ln>
        </p:spPr>
        <p:txBody>
          <a:bodyPr anchor="ctr"/>
          <a:lstStyle/>
          <a:p>
            <a:pPr algn="ctr"/>
            <a:r>
              <a:rPr lang="en-US" sz="4400" dirty="0" smtClean="0"/>
              <a:t>Emergency Communication Tips</a:t>
            </a:r>
            <a:endParaRPr lang="en-US" sz="4400" dirty="0"/>
          </a:p>
        </p:txBody>
      </p:sp>
      <p:sp>
        <p:nvSpPr>
          <p:cNvPr id="22530" name="Rectangle 5"/>
          <p:cNvSpPr>
            <a:spLocks noChangeArrowheads="1"/>
          </p:cNvSpPr>
          <p:nvPr/>
        </p:nvSpPr>
        <p:spPr bwMode="auto">
          <a:xfrm>
            <a:off x="685800" y="1600200"/>
            <a:ext cx="7772400" cy="4495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t>Don</a:t>
            </a:r>
            <a:r>
              <a:rPr lang="en-US" altLang="ja-JP" sz="2800" dirty="0"/>
              <a:t>’t become part of the problem.</a:t>
            </a:r>
          </a:p>
          <a:p>
            <a:pPr marL="342900" indent="-342900">
              <a:lnSpc>
                <a:spcPct val="90000"/>
              </a:lnSpc>
              <a:spcBef>
                <a:spcPct val="20000"/>
              </a:spcBef>
              <a:buFontTx/>
              <a:buChar char="•"/>
            </a:pPr>
            <a:r>
              <a:rPr lang="en-US" sz="2800" dirty="0"/>
              <a:t>You are a communicator, not a decision or policy maker.</a:t>
            </a:r>
          </a:p>
          <a:p>
            <a:pPr marL="342900" indent="-342900">
              <a:lnSpc>
                <a:spcPct val="90000"/>
              </a:lnSpc>
              <a:spcBef>
                <a:spcPct val="20000"/>
              </a:spcBef>
              <a:buFontTx/>
              <a:buChar char="•"/>
            </a:pPr>
            <a:r>
              <a:rPr lang="en-US" sz="2800" dirty="0"/>
              <a:t>Don</a:t>
            </a:r>
            <a:r>
              <a:rPr lang="en-US" altLang="ja-JP" sz="2800" dirty="0"/>
              <a:t>’t give out unauthorized information.</a:t>
            </a:r>
          </a:p>
          <a:p>
            <a:pPr marL="342900" indent="-342900">
              <a:lnSpc>
                <a:spcPct val="90000"/>
              </a:lnSpc>
              <a:spcBef>
                <a:spcPct val="20000"/>
              </a:spcBef>
              <a:buFontTx/>
              <a:buChar char="•"/>
            </a:pPr>
            <a:r>
              <a:rPr lang="en-US" sz="2800" dirty="0"/>
              <a:t>Know your abilities and limitations — keep yourself safe.</a:t>
            </a:r>
          </a:p>
          <a:p>
            <a:pPr marL="342900" indent="-342900">
              <a:lnSpc>
                <a:spcPct val="90000"/>
              </a:lnSpc>
              <a:spcBef>
                <a:spcPct val="20000"/>
              </a:spcBef>
              <a:buFontTx/>
              <a:buChar char="•"/>
            </a:pPr>
            <a:r>
              <a:rPr lang="en-US" sz="2800" dirty="0"/>
              <a:t>Follow radio discipline and net procedures.</a:t>
            </a:r>
          </a:p>
          <a:p>
            <a:pPr marL="342900" indent="-342900">
              <a:lnSpc>
                <a:spcPct val="90000"/>
              </a:lnSpc>
              <a:spcBef>
                <a:spcPct val="20000"/>
              </a:spcBef>
              <a:buFontTx/>
              <a:buChar char="•"/>
            </a:pPr>
            <a:r>
              <a:rPr lang="en-US" sz="2800" dirty="0"/>
              <a:t>Protect personal information — Amateur Radio communications is </a:t>
            </a:r>
            <a:r>
              <a:rPr lang="en-US" sz="2800" dirty="0" smtClean="0"/>
              <a:t>public.</a:t>
            </a: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1072</TotalTime>
  <Words>6923</Words>
  <Application>Microsoft Macintosh PowerPoint</Application>
  <PresentationFormat>On-screen Show (4:3)</PresentationFormat>
  <Paragraphs>678</Paragraphs>
  <Slides>87</Slides>
  <Notes>27</Notes>
  <HiddenSlides>0</HiddenSlides>
  <MMClips>0</MMClips>
  <ScaleCrop>false</ScaleCrop>
  <HeadingPairs>
    <vt:vector size="4" baseType="variant">
      <vt:variant>
        <vt:lpstr>Theme</vt:lpstr>
      </vt:variant>
      <vt:variant>
        <vt:i4>2</vt:i4>
      </vt:variant>
      <vt:variant>
        <vt:lpstr>Slide Titles</vt:lpstr>
      </vt:variant>
      <vt:variant>
        <vt:i4>87</vt:i4>
      </vt:variant>
    </vt:vector>
  </HeadingPairs>
  <TitlesOfParts>
    <vt:vector size="89" baseType="lpstr">
      <vt:lpstr>HORIZ NO SCREENED DIAMOND</vt:lpstr>
      <vt:lpstr>Placed JPEG Blend HORIZ GRAY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FCC Part 97 definition of telemetry?</vt:lpstr>
      <vt:lpstr>What is the FCC Part 97 definition of telemetry?</vt:lpstr>
      <vt:lpstr>What is the FCC Part 97 definition of telecommand?</vt:lpstr>
      <vt:lpstr>What is the FCC Part 97 definition of telecommand?</vt:lpstr>
      <vt:lpstr>When do the FCC rules NOT apply to the operation of an amateur station?</vt:lpstr>
      <vt:lpstr>When do the FCC rules NOT apply to the operation of an amateur station?</vt:lpstr>
      <vt:lpstr>What do RACES and ARES have in common?</vt:lpstr>
      <vt:lpstr>What do RACES and ARES have in common?</vt:lpstr>
      <vt:lpstr>Which of the following describes the Radio Amateur Civil Emergency Service (RACES)? </vt:lpstr>
      <vt:lpstr>Which of the following describes the Radio Amateur Civil Emergency Service (RACES)? </vt:lpstr>
      <vt:lpstr>Which of the following is an accepted practice to get the immediate attention of a net control station when reporting an emergency?</vt:lpstr>
      <vt:lpstr>Which of the following is an accepted practice to get the immediate attention of a net control station when reporting an emergency?</vt:lpstr>
      <vt:lpstr>Which of the following is an accepted practice for an amateur operator who has checked into an emergency traffic net?</vt:lpstr>
      <vt:lpstr>Which of the following is an accepted practice for an amateur operator who has checked into an emergency traffic net?</vt:lpstr>
      <vt:lpstr>Which of the following is a characteristic of good emergency traffic handling? </vt:lpstr>
      <vt:lpstr>Which of the following is a characteristic of good emergency traffic handling? </vt:lpstr>
      <vt:lpstr>Are amateur station control operators ever permitted to operate outside the frequency privileges of their license class?</vt:lpstr>
      <vt:lpstr>Are amateur station control operators ever permitted to operate outside the frequency privileges of their license class?</vt:lpstr>
      <vt:lpstr>What is the preamble in a formal traffic message?</vt:lpstr>
      <vt:lpstr>What is the preamble in a formal traffic message?</vt:lpstr>
      <vt:lpstr>What is meant by the term "check" in reference to a formal traffic message?</vt:lpstr>
      <vt:lpstr>What is meant by the term "check" in reference to a formal traffic message?</vt:lpstr>
      <vt:lpstr>What is the Amateur Radio Emergency Service (ARES)?</vt:lpstr>
      <vt:lpstr>What is the Amateur Radio Emergency Service (ARES)?</vt:lpstr>
      <vt:lpstr>Who may be the control operator of a station communicating through an amateur satellite or space station?</vt:lpstr>
      <vt:lpstr>Who may be the control operator of a station communicating through an amateur satellite or space station?</vt:lpstr>
      <vt:lpstr>How much transmitter power should be used on the uplink frequency of an amateur satellite or space station?</vt:lpstr>
      <vt:lpstr>How much transmitter power should be used on the uplink frequency of an amateur satellite or space station?</vt:lpstr>
      <vt:lpstr>Which of the following are provided by satellite tracking programs?</vt:lpstr>
      <vt:lpstr>Which of the following are provided by satellite tracking programs?</vt:lpstr>
      <vt:lpstr>Which amateur stations may make contact with an amateur station on the International Space Station using 2 meter and 70 cm band amateur radio frequencies?</vt:lpstr>
      <vt:lpstr>Which amateur stations may make contact with an amateur station on the International Space Station using 2 meter and 70 cm band amateur radio frequencies?</vt:lpstr>
      <vt:lpstr>What is a satellite beacon?</vt:lpstr>
      <vt:lpstr>What is a satellite beacon?</vt:lpstr>
      <vt:lpstr>Which of the following are inputs to a satellite tracking program?</vt:lpstr>
      <vt:lpstr>Which of the following are inputs to a satellite tracking program?</vt:lpstr>
      <vt:lpstr>With regard to satellite communications, what is Doppler shift?</vt:lpstr>
      <vt:lpstr>With regard to satellite communications, what is Doppler shift?</vt:lpstr>
      <vt:lpstr>What is meant by the statement that a satellite is operating in mode U/V?</vt:lpstr>
      <vt:lpstr>What is meant by the statement that a satellite is operating in mode U/V?</vt:lpstr>
      <vt:lpstr>What causes spin fading when referring to satellite signals?</vt:lpstr>
      <vt:lpstr>What causes spin fading when referring to satellite signals?</vt:lpstr>
      <vt:lpstr>What do the initials LEO tell you about an amateur satellite?</vt:lpstr>
      <vt:lpstr>What do the initials LEO tell you about an amateur satellite?</vt:lpstr>
      <vt:lpstr>What is a commonly used method of sending signals to and from a digital satellite?</vt:lpstr>
      <vt:lpstr>What is a commonly used method of sending signals to and from a digital satellite?</vt:lpstr>
      <vt:lpstr>Which of the following methods is used to locate sources of noise interference or jamming?</vt:lpstr>
      <vt:lpstr>Which of the following methods is used to locate sources of noise interference or jamming?</vt:lpstr>
      <vt:lpstr>Which of these items would be useful for a hidden transmitter hunt?</vt:lpstr>
      <vt:lpstr>Which of these items would be useful for a hidden transmitter hunt?</vt:lpstr>
      <vt:lpstr>What popular operating activity involves contacting as many stations as possible during a specified period of time?</vt:lpstr>
      <vt:lpstr>What popular operating activity involves contacting as many stations as possible during a specified period of time?</vt:lpstr>
      <vt:lpstr>Which of the following is good procedure when contacting another station in a radio contest?</vt:lpstr>
      <vt:lpstr>Which of the following is good procedure when contacting another station in a radio contest?</vt:lpstr>
      <vt:lpstr>What is the maximum power allowed when transmitting telecommand signals to radio controlled models?</vt:lpstr>
      <vt:lpstr>What is the maximum power allowed when transmitting telecommand signals to radio controlled models?</vt:lpstr>
      <vt:lpstr>What is required in place of on-air station identification when sending signals to a radio control model using amateur frequencies?</vt:lpstr>
      <vt:lpstr>What is required in place of on-air station identification when sending signals to a radio control model using amateur frequencies?</vt:lpstr>
      <vt:lpstr>What type of transmission is indicated by the term NTSC?</vt:lpstr>
      <vt:lpstr>What type of transmission is indicated by the term NTSC?</vt:lpstr>
    </vt:vector>
  </TitlesOfParts>
  <Company>ARRL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Edith Lennon</cp:lastModifiedBy>
  <cp:revision>102</cp:revision>
  <dcterms:created xsi:type="dcterms:W3CDTF">2005-07-28T14:19:34Z</dcterms:created>
  <dcterms:modified xsi:type="dcterms:W3CDTF">2014-06-02T19:14:41Z</dcterms:modified>
</cp:coreProperties>
</file>