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 id="2147483656" r:id="rId2"/>
  </p:sldMasterIdLst>
  <p:notesMasterIdLst>
    <p:notesMasterId r:id="rId75"/>
  </p:notesMasterIdLst>
  <p:handoutMasterIdLst>
    <p:handoutMasterId r:id="rId76"/>
  </p:handoutMasterIdLst>
  <p:sldIdLst>
    <p:sldId id="256" r:id="rId3"/>
    <p:sldId id="257" r:id="rId4"/>
    <p:sldId id="258" r:id="rId5"/>
    <p:sldId id="259" r:id="rId6"/>
    <p:sldId id="263" r:id="rId7"/>
    <p:sldId id="260" r:id="rId8"/>
    <p:sldId id="261" r:id="rId9"/>
    <p:sldId id="262" r:id="rId10"/>
    <p:sldId id="346" r:id="rId11"/>
    <p:sldId id="347" r:id="rId12"/>
    <p:sldId id="348" r:id="rId13"/>
    <p:sldId id="349" r:id="rId14"/>
    <p:sldId id="350" r:id="rId15"/>
    <p:sldId id="273" r:id="rId16"/>
    <p:sldId id="274" r:id="rId17"/>
    <p:sldId id="276" r:id="rId18"/>
    <p:sldId id="277" r:id="rId19"/>
    <p:sldId id="278" r:id="rId20"/>
    <p:sldId id="279" r:id="rId21"/>
    <p:sldId id="280" r:id="rId22"/>
    <p:sldId id="281" r:id="rId23"/>
    <p:sldId id="282" r:id="rId24"/>
    <p:sldId id="351" r:id="rId25"/>
    <p:sldId id="352" r:id="rId26"/>
    <p:sldId id="353" r:id="rId27"/>
    <p:sldId id="354" r:id="rId28"/>
    <p:sldId id="283" r:id="rId29"/>
    <p:sldId id="355"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32" r:id="rId61"/>
    <p:sldId id="333" r:id="rId62"/>
    <p:sldId id="334" r:id="rId63"/>
    <p:sldId id="335" r:id="rId64"/>
    <p:sldId id="336" r:id="rId65"/>
    <p:sldId id="337" r:id="rId66"/>
    <p:sldId id="338" r:id="rId67"/>
    <p:sldId id="339" r:id="rId68"/>
    <p:sldId id="340" r:id="rId69"/>
    <p:sldId id="341" r:id="rId70"/>
    <p:sldId id="342" r:id="rId71"/>
    <p:sldId id="343" r:id="rId72"/>
    <p:sldId id="344" r:id="rId73"/>
    <p:sldId id="345" r:id="rId74"/>
  </p:sldIdLst>
  <p:sldSz cx="9144000" cy="6858000" type="screen4x3"/>
  <p:notesSz cx="9144000" cy="6858000"/>
  <p:defaultTextStyle>
    <a:defPPr>
      <a:defRPr lang="en-US"/>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ith Lennon" initials="" lastIdx="19"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170" autoAdjust="0"/>
  </p:normalViewPr>
  <p:slideViewPr>
    <p:cSldViewPr>
      <p:cViewPr varScale="1">
        <p:scale>
          <a:sx n="110" d="100"/>
          <a:sy n="110" d="100"/>
        </p:scale>
        <p:origin x="-73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9" d="100"/>
        <a:sy n="119" d="100"/>
      </p:scale>
      <p:origin x="0" y="0"/>
    </p:cViewPr>
  </p:sorterViewPr>
  <p:notesViewPr>
    <p:cSldViewPr>
      <p:cViewPr varScale="1">
        <p:scale>
          <a:sx n="113" d="100"/>
          <a:sy n="113" d="100"/>
        </p:scale>
        <p:origin x="-1752" y="-10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notesMaster" Target="notesMasters/notesMaster1.xml"/><Relationship Id="rId76" Type="http://schemas.openxmlformats.org/officeDocument/2006/relationships/handoutMaster" Target="handoutMasters/handoutMaster1.xml"/><Relationship Id="rId77" Type="http://schemas.openxmlformats.org/officeDocument/2006/relationships/printerSettings" Target="printerSettings/printerSettings1.bin"/><Relationship Id="rId78" Type="http://schemas.openxmlformats.org/officeDocument/2006/relationships/commentAuthors" Target="commentAuthors.xml"/><Relationship Id="rId79" Type="http://schemas.openxmlformats.org/officeDocument/2006/relationships/presProps" Target="presProp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4099" name="Rectangle 3"/>
          <p:cNvSpPr>
            <a:spLocks noGrp="1" noChangeArrowheads="1"/>
          </p:cNvSpPr>
          <p:nvPr>
            <p:ph type="dt" sz="quarter"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4100" name="Rectangle 4"/>
          <p:cNvSpPr>
            <a:spLocks noGrp="1" noChangeArrowheads="1"/>
          </p:cNvSpPr>
          <p:nvPr>
            <p:ph type="ftr" sz="quarter" idx="2"/>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4101" name="Rectangle 5"/>
          <p:cNvSpPr>
            <a:spLocks noGrp="1" noChangeArrowheads="1"/>
          </p:cNvSpPr>
          <p:nvPr>
            <p:ph type="sldNum" sz="quarter" idx="3"/>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7C07222-1FFE-4121-AB60-4DA5497DAF7C}" type="slidenum">
              <a:rPr lang="en-US"/>
              <a:pPr/>
              <a:t>‹#›</a:t>
            </a:fld>
            <a:endParaRPr lang="en-US"/>
          </a:p>
        </p:txBody>
      </p:sp>
    </p:spTree>
    <p:extLst>
      <p:ext uri="{BB962C8B-B14F-4D97-AF65-F5344CB8AC3E}">
        <p14:creationId xmlns:p14="http://schemas.microsoft.com/office/powerpoint/2010/main" val="1678092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34147"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134149"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4150"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34151"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EA3DB5A-9DD8-4EE3-8563-0FFAD88EE25F}" type="slidenum">
              <a:rPr lang="en-US"/>
              <a:pPr/>
              <a:t>‹#›</a:t>
            </a:fld>
            <a:endParaRPr lang="en-US"/>
          </a:p>
        </p:txBody>
      </p:sp>
    </p:spTree>
    <p:extLst>
      <p:ext uri="{BB962C8B-B14F-4D97-AF65-F5344CB8AC3E}">
        <p14:creationId xmlns:p14="http://schemas.microsoft.com/office/powerpoint/2010/main" val="30277771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p:spPr>
        <p:txBody>
          <a:bodyPr/>
          <a:lstStyle/>
          <a:p>
            <a:fld id="{F54B66F7-D2C9-42D7-ADD1-B66AB40DECE3}" type="slidenum">
              <a:rPr lang="en-US"/>
              <a:pPr/>
              <a:t>2</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Communication is something that we do every day, but rarely to we think about communication in detail.  Simply go through a short telephone conversation that the students might have and point out the parts.</a:t>
            </a:r>
          </a:p>
          <a:p>
            <a:pPr eaLnBrk="1" hangingPunct="1"/>
            <a:r>
              <a:rPr lang="en-US" dirty="0" smtClean="0">
                <a:latin typeface="Times New Roman" pitchFamily="18" charset="0"/>
              </a:rPr>
              <a:t>Greeting:  Hello</a:t>
            </a:r>
          </a:p>
          <a:p>
            <a:pPr eaLnBrk="1" hangingPunct="1"/>
            <a:r>
              <a:rPr lang="en-US" dirty="0" smtClean="0">
                <a:latin typeface="Times New Roman" pitchFamily="18" charset="0"/>
              </a:rPr>
              <a:t>Identify:  Mom?  This is Ron.</a:t>
            </a:r>
          </a:p>
          <a:p>
            <a:pPr eaLnBrk="1" hangingPunct="1"/>
            <a:r>
              <a:rPr lang="en-US" dirty="0" smtClean="0">
                <a:latin typeface="Times New Roman" pitchFamily="18" charset="0"/>
              </a:rPr>
              <a:t>Exchange information:  I am having a really great time on my vacation….we have done….</a:t>
            </a:r>
          </a:p>
          <a:p>
            <a:pPr eaLnBrk="1" hangingPunct="1"/>
            <a:r>
              <a:rPr lang="en-US" dirty="0" smtClean="0">
                <a:latin typeface="Times New Roman" pitchFamily="18" charset="0"/>
              </a:rPr>
              <a:t>Salutations:  Well I better get going, I</a:t>
            </a:r>
            <a:r>
              <a:rPr lang="ja-JP" altLang="en-US" smtClean="0">
                <a:latin typeface="Times New Roman" pitchFamily="18" charset="0"/>
              </a:rPr>
              <a:t>’</a:t>
            </a:r>
            <a:r>
              <a:rPr lang="en-US" altLang="ja-JP" dirty="0" err="1" smtClean="0">
                <a:latin typeface="Times New Roman" pitchFamily="18" charset="0"/>
              </a:rPr>
              <a:t>ll</a:t>
            </a:r>
            <a:r>
              <a:rPr lang="en-US" altLang="ja-JP" dirty="0" smtClean="0">
                <a:latin typeface="Times New Roman" pitchFamily="18" charset="0"/>
              </a:rPr>
              <a:t> call you tomorrow.</a:t>
            </a:r>
          </a:p>
          <a:p>
            <a:pPr eaLnBrk="1" hangingPunct="1"/>
            <a:r>
              <a:rPr lang="en-US" dirty="0" smtClean="0">
                <a:latin typeface="Times New Roman" pitchFamily="18" charset="0"/>
              </a:rPr>
              <a:t>End the conversation:  Bye</a:t>
            </a:r>
          </a:p>
          <a:p>
            <a:pPr eaLnBrk="1" hangingPunct="1"/>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E7B106C2-5924-40EE-85B3-AEE4CC9E1C1B}" type="slidenum">
              <a:rPr lang="en-US"/>
              <a:pPr/>
              <a:t>11</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r>
              <a:rPr lang="en-US" sz="1000" dirty="0" smtClean="0">
                <a:latin typeface="Times New Roman" pitchFamily="18" charset="0"/>
              </a:rPr>
              <a:t>Explain the difference between channelized repeater operation and continuous tuning on HF.</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E7B106C2-5924-40EE-85B3-AEE4CC9E1C1B}" type="slidenum">
              <a:rPr lang="en-US"/>
              <a:pPr/>
              <a:t>12</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z="1000"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E7B106C2-5924-40EE-85B3-AEE4CC9E1C1B}" type="slidenum">
              <a:rPr lang="en-US"/>
              <a:pPr/>
              <a:t>13</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z="1000" dirty="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22531" name="Slide Number Placeholder 3"/>
          <p:cNvSpPr>
            <a:spLocks noGrp="1"/>
          </p:cNvSpPr>
          <p:nvPr>
            <p:ph type="sldNum" sz="quarter" idx="5"/>
          </p:nvPr>
        </p:nvSpPr>
        <p:spPr>
          <a:noFill/>
        </p:spPr>
        <p:txBody>
          <a:bodyPr/>
          <a:lstStyle/>
          <a:p>
            <a:fld id="{BAC8A57D-B772-4406-9E0B-C465B0634734}" type="slidenum">
              <a:rPr lang="en-US"/>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24579" name="Slide Number Placeholder 3"/>
          <p:cNvSpPr>
            <a:spLocks noGrp="1"/>
          </p:cNvSpPr>
          <p:nvPr>
            <p:ph type="sldNum" sz="quarter" idx="5"/>
          </p:nvPr>
        </p:nvSpPr>
        <p:spPr>
          <a:noFill/>
        </p:spPr>
        <p:txBody>
          <a:bodyPr/>
          <a:lstStyle/>
          <a:p>
            <a:fld id="{9EC53756-515A-4944-9114-13FE04DFA96A}" type="slidenum">
              <a:rPr lang="en-US"/>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28675" name="Slide Number Placeholder 3"/>
          <p:cNvSpPr>
            <a:spLocks noGrp="1"/>
          </p:cNvSpPr>
          <p:nvPr>
            <p:ph type="sldNum" sz="quarter" idx="5"/>
          </p:nvPr>
        </p:nvSpPr>
        <p:spPr>
          <a:noFill/>
        </p:spPr>
        <p:txBody>
          <a:bodyPr/>
          <a:lstStyle/>
          <a:p>
            <a:fld id="{CD918C1E-6A4A-4B10-9A5F-854F0AAC1622}" type="slidenum">
              <a:rPr lang="en-US"/>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ln/>
        </p:spPr>
        <p:txBody>
          <a:bodyPr/>
          <a:lstStyle/>
          <a:p>
            <a:endParaRPr lang="en-US" dirty="0" smtClean="0">
              <a:latin typeface="Times New Roman" pitchFamily="18" charset="0"/>
            </a:endParaRPr>
          </a:p>
        </p:txBody>
      </p:sp>
      <p:sp>
        <p:nvSpPr>
          <p:cNvPr id="30723" name="Slide Number Placeholder 3"/>
          <p:cNvSpPr>
            <a:spLocks noGrp="1"/>
          </p:cNvSpPr>
          <p:nvPr>
            <p:ph type="sldNum" sz="quarter" idx="5"/>
          </p:nvPr>
        </p:nvSpPr>
        <p:spPr>
          <a:noFill/>
        </p:spPr>
        <p:txBody>
          <a:bodyPr/>
          <a:lstStyle/>
          <a:p>
            <a:fld id="{85EB3155-7B01-4D90-8C1C-96EA9F083EE7}" type="slidenum">
              <a:rPr lang="en-US"/>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01347A79-9B19-41A9-885B-5599E3BE1E06}" type="slidenum">
              <a:rPr lang="en-US"/>
              <a:pPr/>
              <a:t>18</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Inform the students of various repeater directory source materials that are available either online or in print.</a:t>
            </a:r>
          </a:p>
          <a:p>
            <a:pPr eaLnBrk="1" hangingPunct="1"/>
            <a:endParaRPr lang="en-US" dirty="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57071D39-7146-4943-BDAD-2DAE769030EC}" type="slidenum">
              <a:rPr lang="en-US"/>
              <a:pPr/>
              <a:t>19</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The use of different terms for frequency offset might confuse students, let them know that all the terms refer to the same thing.  Use the standard term – offset – consistently.  </a:t>
            </a:r>
          </a:p>
          <a:p>
            <a:pPr eaLnBrk="1" hangingPunct="1"/>
            <a:endParaRPr lang="en-US" dirty="0" smtClean="0">
              <a:latin typeface="Times New Roman" pitchFamily="18" charset="0"/>
            </a:endParaRPr>
          </a:p>
          <a:p>
            <a:pPr eaLnBrk="1" hangingPunct="1"/>
            <a:r>
              <a:rPr lang="en-US" dirty="0" smtClean="0">
                <a:latin typeface="Times New Roman" pitchFamily="18" charset="0"/>
              </a:rPr>
              <a:t>Discuss with the students that most modern radios will automatically set the standardized offset frequency when programmed, that they must specifically program in a non-standard split for those repeaters requiring it.  Finally, let them know that the offset plan is not law, just a plan that is used by convention.  There are some repeaters that use non standardized splits in order to limit or control use.</a:t>
            </a:r>
          </a:p>
          <a:p>
            <a:pPr eaLnBrk="1" hangingPunct="1"/>
            <a:endParaRPr lang="en-US" dirty="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A1CB1394-7DBD-4390-BB6B-191691EDEA07}" type="slidenum">
              <a:rPr lang="en-US"/>
              <a:pPr/>
              <a:t>20</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r>
              <a:rPr lang="en-US" smtClean="0">
                <a:latin typeface="Times New Roman" pitchFamily="18" charset="0"/>
              </a:rPr>
              <a:t>You will have to define what sub-audible means and give some examples of tone frequencies.</a:t>
            </a:r>
          </a:p>
          <a:p>
            <a:pPr eaLnBrk="1" hangingPunct="1"/>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p:spPr>
        <p:txBody>
          <a:bodyPr/>
          <a:lstStyle/>
          <a:p>
            <a:fld id="{9757E968-2D11-4713-BFE3-56B2C14B1281}" type="slidenum">
              <a:rPr lang="en-US"/>
              <a:pPr/>
              <a:t>3</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Take a moment to mention </a:t>
            </a:r>
            <a:r>
              <a:rPr lang="ja-JP" altLang="en-US" smtClean="0">
                <a:latin typeface="Times New Roman" pitchFamily="18" charset="0"/>
              </a:rPr>
              <a:t>“</a:t>
            </a:r>
            <a:r>
              <a:rPr lang="en-US" altLang="ja-JP" dirty="0" smtClean="0">
                <a:latin typeface="Times New Roman" pitchFamily="18" charset="0"/>
              </a:rPr>
              <a:t>Q</a:t>
            </a:r>
            <a:r>
              <a:rPr lang="ja-JP" altLang="en-US" smtClean="0">
                <a:latin typeface="Times New Roman" pitchFamily="18" charset="0"/>
              </a:rPr>
              <a:t>”</a:t>
            </a:r>
            <a:r>
              <a:rPr lang="en-US" altLang="ja-JP" dirty="0" smtClean="0">
                <a:latin typeface="Times New Roman" pitchFamily="18" charset="0"/>
              </a:rPr>
              <a:t> signals and what QSO means.</a:t>
            </a:r>
          </a:p>
          <a:p>
            <a:pPr eaLnBrk="1" hangingPunct="1"/>
            <a:endParaRPr lang="en-US" dirty="0" smtClean="0">
              <a:latin typeface="Times New Roman" pitchFamily="18" charset="0"/>
            </a:endParaRPr>
          </a:p>
          <a:p>
            <a:pPr eaLnBrk="1" hangingPunct="1"/>
            <a:r>
              <a:rPr lang="en-US" dirty="0" smtClean="0">
                <a:latin typeface="Times New Roman" pitchFamily="18" charset="0"/>
              </a:rPr>
              <a:t>Now go over a fictitious ham contact and point out that it is the same as a telephone conversation except that there are a few procedural differences and some special vocabulary.</a:t>
            </a:r>
          </a:p>
          <a:p>
            <a:pPr eaLnBrk="1" hangingPunct="1"/>
            <a:endParaRPr lang="en-US" dirty="0" smtClean="0">
              <a:latin typeface="Times New Roman" pitchFamily="18" charset="0"/>
            </a:endParaRPr>
          </a:p>
          <a:p>
            <a:pPr eaLnBrk="1" hangingPunct="1"/>
            <a:r>
              <a:rPr lang="en-US" dirty="0" smtClean="0">
                <a:latin typeface="Times New Roman" pitchFamily="18" charset="0"/>
              </a:rPr>
              <a:t>Greeting:  CQ </a:t>
            </a:r>
            <a:r>
              <a:rPr lang="en-US" dirty="0" err="1" smtClean="0">
                <a:latin typeface="Times New Roman" pitchFamily="18" charset="0"/>
              </a:rPr>
              <a:t>CQ</a:t>
            </a:r>
            <a:r>
              <a:rPr lang="en-US" dirty="0" smtClean="0">
                <a:latin typeface="Times New Roman" pitchFamily="18" charset="0"/>
              </a:rPr>
              <a:t> </a:t>
            </a:r>
            <a:r>
              <a:rPr lang="en-US" dirty="0" err="1" smtClean="0">
                <a:latin typeface="Times New Roman" pitchFamily="18" charset="0"/>
              </a:rPr>
              <a:t>CQ</a:t>
            </a:r>
            <a:r>
              <a:rPr lang="en-US" dirty="0" smtClean="0">
                <a:latin typeface="Times New Roman" pitchFamily="18" charset="0"/>
              </a:rPr>
              <a:t> this is WA8SME. </a:t>
            </a:r>
          </a:p>
          <a:p>
            <a:pPr eaLnBrk="1" hangingPunct="1"/>
            <a:r>
              <a:rPr lang="en-US" dirty="0" smtClean="0">
                <a:latin typeface="Times New Roman" pitchFamily="18" charset="0"/>
              </a:rPr>
              <a:t>Identify who is participating:  WA8SME this is W6WBT Phil in Coleville calling.</a:t>
            </a:r>
          </a:p>
          <a:p>
            <a:pPr eaLnBrk="1" hangingPunct="1"/>
            <a:r>
              <a:rPr lang="en-US" dirty="0" smtClean="0">
                <a:latin typeface="Times New Roman" pitchFamily="18" charset="0"/>
              </a:rPr>
              <a:t>Exchange information:  Hi Phil, you have a good signal today from Coleville, you</a:t>
            </a:r>
            <a:r>
              <a:rPr lang="ja-JP" altLang="en-US" smtClean="0">
                <a:latin typeface="Times New Roman" pitchFamily="18" charset="0"/>
              </a:rPr>
              <a:t>’</a:t>
            </a:r>
            <a:r>
              <a:rPr lang="en-US" altLang="ja-JP" dirty="0" smtClean="0">
                <a:latin typeface="Times New Roman" pitchFamily="18" charset="0"/>
              </a:rPr>
              <a:t>re running 59 here in Bridgeport….</a:t>
            </a:r>
          </a:p>
          <a:p>
            <a:pPr eaLnBrk="1" hangingPunct="1"/>
            <a:r>
              <a:rPr lang="en-US" dirty="0" smtClean="0">
                <a:latin typeface="Times New Roman" pitchFamily="18" charset="0"/>
              </a:rPr>
              <a:t>Salutations:  Well Phil, I better get to some chores before it rains.  Thanks for the contact and I hope to hear you again.  73 for now.</a:t>
            </a:r>
          </a:p>
          <a:p>
            <a:pPr eaLnBrk="1" hangingPunct="1"/>
            <a:r>
              <a:rPr lang="en-US" dirty="0" smtClean="0">
                <a:latin typeface="Times New Roman" pitchFamily="18" charset="0"/>
              </a:rPr>
              <a:t>End the conversation:  W6WBT this is WA8SME, clear.</a:t>
            </a:r>
          </a:p>
          <a:p>
            <a:pPr eaLnBrk="1" hangingPunct="1"/>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38915" name="Slide Number Placeholder 3"/>
          <p:cNvSpPr>
            <a:spLocks noGrp="1"/>
          </p:cNvSpPr>
          <p:nvPr>
            <p:ph type="sldNum" sz="quarter" idx="5"/>
          </p:nvPr>
        </p:nvSpPr>
        <p:spPr>
          <a:noFill/>
        </p:spPr>
        <p:txBody>
          <a:bodyPr/>
          <a:lstStyle/>
          <a:p>
            <a:fld id="{0D78D11E-693A-4398-81F9-33C1270ABBB9}" type="slidenum">
              <a:rPr lang="en-US"/>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8790AC73-97ED-4D4F-B72B-C290D3B34A62}" type="slidenum">
              <a:rPr lang="en-US"/>
              <a:pPr/>
              <a:t>22</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Here you should cover some of the characteristics of the local repeaters that the students will encounter.  Include in the discussion the different IDs used, what a courtesy tone is and what it means, the length of the time-out timers on some machines, and locally accepted uses of repeaters.</a:t>
            </a:r>
          </a:p>
          <a:p>
            <a:pPr eaLnBrk="1" hangingPunct="1"/>
            <a:endParaRPr lang="en-US" dirty="0"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8790AC73-97ED-4D4F-B72B-C290D3B34A62}" type="slidenum">
              <a:rPr lang="en-US"/>
              <a:pPr/>
              <a:t>23</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Go over some common problems,</a:t>
            </a:r>
            <a:r>
              <a:rPr lang="en-US" baseline="0" dirty="0" smtClean="0">
                <a:latin typeface="Times New Roman" pitchFamily="18" charset="0"/>
              </a:rPr>
              <a:t> anything specific to your area, things you have encountered.</a:t>
            </a: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8790AC73-97ED-4D4F-B72B-C290D3B34A62}" type="slidenum">
              <a:rPr lang="en-US"/>
              <a:pPr/>
              <a:t>24</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Note there are many tutorials and explanations online</a:t>
            </a:r>
            <a:r>
              <a:rPr lang="en-US" baseline="0" dirty="0" smtClean="0">
                <a:latin typeface="Times New Roman" pitchFamily="18" charset="0"/>
              </a:rPr>
              <a:t> for the digital repeater systems.</a:t>
            </a:r>
            <a:endParaRPr lang="en-US" dirty="0"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8790AC73-97ED-4D4F-B72B-C290D3B34A62}" type="slidenum">
              <a:rPr lang="en-US"/>
              <a:pPr/>
              <a:t>25</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8790AC73-97ED-4D4F-B72B-C290D3B34A62}" type="slidenum">
              <a:rPr lang="en-US"/>
              <a:pPr/>
              <a:t>26</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p:spPr>
        <p:txBody>
          <a:bodyPr/>
          <a:lstStyle/>
          <a:p>
            <a:fld id="{7E1BE692-327A-45E0-BE38-5205CE50B03C}" type="slidenum">
              <a:rPr lang="en-US"/>
              <a:pPr/>
              <a:t>4</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Just like using the phone, when you talk on the radio you are communicating only with verbal information, there is no non-verbal feedback or communication.  (The majority of communication while face-to-face is in non-verbal form)  Therefore you need to make sure you speak clearly and distinctly (you won</a:t>
            </a:r>
            <a:r>
              <a:rPr lang="ja-JP" altLang="en-US" smtClean="0">
                <a:latin typeface="Times New Roman" pitchFamily="18" charset="0"/>
              </a:rPr>
              <a:t>’</a:t>
            </a:r>
            <a:r>
              <a:rPr lang="en-US" altLang="ja-JP" dirty="0" smtClean="0">
                <a:latin typeface="Times New Roman" pitchFamily="18" charset="0"/>
              </a:rPr>
              <a:t>t see the raised eyebrows that indicate that you are not being understood).  Additionally there may be static and interfering signals or possibly language barriers and accents.</a:t>
            </a:r>
          </a:p>
          <a:p>
            <a:pPr eaLnBrk="1" hangingPunct="1"/>
            <a:endParaRPr lang="en-US" dirty="0" smtClean="0">
              <a:latin typeface="Times New Roman" pitchFamily="18" charset="0"/>
            </a:endParaRPr>
          </a:p>
          <a:p>
            <a:pPr eaLnBrk="1" hangingPunct="1"/>
            <a:r>
              <a:rPr lang="en-US" dirty="0" smtClean="0">
                <a:latin typeface="Times New Roman" pitchFamily="18" charset="0"/>
              </a:rPr>
              <a:t>Other stations can hear your conversation and the person you are talking to could be in another country with different values. Therefore, choose your conversation topics wisely even on local contacts.  Avoid controversial and or offensive topics.  Avoid talking about religion, politics, off color content, dirty jokes and swearing.</a:t>
            </a:r>
          </a:p>
          <a:p>
            <a:pPr eaLnBrk="1" hangingPunct="1"/>
            <a:endParaRPr lang="en-US"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p>
            <a:fld id="{F2CC902A-1F78-4486-B35E-73A0D1B86A3D}" type="slidenum">
              <a:rPr lang="en-US"/>
              <a:pPr/>
              <a:t>5</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You will share the frequencies with other hams, and because of propagation, you may not hear both sides of a conversation going on.  It is a good habit to get into to ask if the frequency is in use before you use it.  Simply say, </a:t>
            </a:r>
            <a:r>
              <a:rPr lang="ja-JP" altLang="en-US" smtClean="0">
                <a:latin typeface="Times New Roman" pitchFamily="18" charset="0"/>
              </a:rPr>
              <a:t>“</a:t>
            </a:r>
            <a:r>
              <a:rPr lang="en-US" altLang="ja-JP" dirty="0" smtClean="0">
                <a:latin typeface="Times New Roman" pitchFamily="18" charset="0"/>
              </a:rPr>
              <a:t>Is this frequency in use?</a:t>
            </a:r>
            <a:r>
              <a:rPr lang="ja-JP" altLang="en-US" smtClean="0">
                <a:latin typeface="Times New Roman" pitchFamily="18" charset="0"/>
              </a:rPr>
              <a:t>”</a:t>
            </a:r>
            <a:r>
              <a:rPr lang="en-US" altLang="ja-JP" dirty="0" smtClean="0">
                <a:latin typeface="Times New Roman" pitchFamily="18" charset="0"/>
              </a:rPr>
              <a:t> and wait a few seconds for a reply.  Sometimes, you will hear the</a:t>
            </a:r>
            <a:r>
              <a:rPr lang="en-US" altLang="ja-JP" baseline="0" dirty="0" smtClean="0">
                <a:latin typeface="Times New Roman" pitchFamily="18" charset="0"/>
              </a:rPr>
              <a:t> questions asked twice – which is fine if there is time to wait.</a:t>
            </a:r>
            <a:r>
              <a:rPr lang="en-US" altLang="ja-JP" dirty="0" smtClean="0">
                <a:latin typeface="Times New Roman" pitchFamily="18" charset="0"/>
              </a:rPr>
              <a:t>  If no reply then go ahead.</a:t>
            </a:r>
          </a:p>
          <a:p>
            <a:pPr eaLnBrk="1" hangingPunct="1"/>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B10826F2-2308-4EF3-8EF8-7AA359E198CF}" type="slidenum">
              <a:rPr lang="en-US"/>
              <a:pPr/>
              <a:t>6</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Go over the meaning of RST.  Talk with your students about adjusting the content and pace of the QSO according to the RST.  If signals are strong and perfectly readable, </a:t>
            </a:r>
            <a:r>
              <a:rPr lang="ja-JP" altLang="en-US" smtClean="0">
                <a:latin typeface="Times New Roman" pitchFamily="18" charset="0"/>
              </a:rPr>
              <a:t>“</a:t>
            </a:r>
            <a:r>
              <a:rPr lang="en-US" altLang="ja-JP" dirty="0" smtClean="0">
                <a:latin typeface="Times New Roman" pitchFamily="18" charset="0"/>
              </a:rPr>
              <a:t>armchair copy</a:t>
            </a:r>
            <a:r>
              <a:rPr lang="ja-JP" altLang="en-US" smtClean="0">
                <a:latin typeface="Times New Roman" pitchFamily="18" charset="0"/>
              </a:rPr>
              <a:t>” </a:t>
            </a:r>
            <a:r>
              <a:rPr lang="en-US" altLang="ja-JP" dirty="0" smtClean="0">
                <a:latin typeface="Times New Roman" pitchFamily="18" charset="0"/>
              </a:rPr>
              <a:t>(explain this term), then carry on at a normal pace.  If signals a weak and barely readable, give lost of repeats of important information, keep transmissions short and the content light.  If the other station can</a:t>
            </a:r>
            <a:r>
              <a:rPr lang="ja-JP" altLang="en-US" smtClean="0">
                <a:latin typeface="Times New Roman" pitchFamily="18" charset="0"/>
              </a:rPr>
              <a:t>’</a:t>
            </a:r>
            <a:r>
              <a:rPr lang="en-US" altLang="ja-JP" dirty="0" smtClean="0">
                <a:latin typeface="Times New Roman" pitchFamily="18" charset="0"/>
              </a:rPr>
              <a:t>t hear you well, then there is no need to talk about the meaning of life.</a:t>
            </a:r>
          </a:p>
          <a:p>
            <a:pPr eaLnBrk="1" hangingPunct="1"/>
            <a:endParaRPr lang="en-US" dirty="0" smtClean="0">
              <a:latin typeface="Times New Roman" pitchFamily="18" charset="0"/>
            </a:endParaRPr>
          </a:p>
          <a:p>
            <a:pPr eaLnBrk="1" hangingPunct="1"/>
            <a:r>
              <a:rPr lang="en-US" dirty="0" smtClean="0">
                <a:latin typeface="Times New Roman" pitchFamily="18" charset="0"/>
              </a:rPr>
              <a:t>Give the location of your station is one of the fundamental components of a QSO.  Your location is usually referred to as your QTH.  You can give your QTH as city and state, simply your state, major geographic landmarks and street intersections, or by grid square…depending of the context of the conversation.  Note</a:t>
            </a:r>
            <a:r>
              <a:rPr lang="en-US" baseline="0" dirty="0" smtClean="0">
                <a:latin typeface="Times New Roman" pitchFamily="18" charset="0"/>
              </a:rPr>
              <a:t> the various grid-locator programs online, including on the ARRL website.</a:t>
            </a: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853FE6DB-F9A9-49A9-BAE2-5A6599F0ED48}" type="slidenum">
              <a:rPr lang="en-US"/>
              <a:pPr/>
              <a:t>7</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Spend some time discussing with the students about how hams deal with unacceptable on-the-air behavior.  Stress the importance of not confronting the violator on-the-air.  One of the best strategies is to note the violation, but do not indicate to the offender that their behavior is being noticed…that gives them the audience that they are seeking and actually reinforces the bad behavior.  Discuss the role of the OO program.</a:t>
            </a:r>
          </a:p>
          <a:p>
            <a:pPr eaLnBrk="1" hangingPunct="1"/>
            <a:endParaRPr lang="en-US" dirty="0" smtClean="0">
              <a:latin typeface="Times New Roman" pitchFamily="18" charset="0"/>
            </a:endParaRPr>
          </a:p>
          <a:p>
            <a:pPr eaLnBrk="1" hangingPunct="1"/>
            <a:r>
              <a:rPr lang="en-US" dirty="0" smtClean="0">
                <a:latin typeface="Times New Roman" pitchFamily="18" charset="0"/>
              </a:rPr>
              <a:t>Though logging is no longer required, it is a good idea to keep records of your on-the-air activity even if just as an archive of those you have talked to or perhaps as a record of when your station was in use in case of an interference concern.  Logging is a good habit. Logs can be submitted for contest operation.</a:t>
            </a:r>
          </a:p>
          <a:p>
            <a:pPr eaLnBrk="1" hangingPunct="1"/>
            <a:endParaRPr lang="en-US" dirty="0" smtClean="0">
              <a:latin typeface="Times New Roman" pitchFamily="18" charset="0"/>
            </a:endParaRPr>
          </a:p>
          <a:p>
            <a:pPr eaLnBrk="1" hangingPunct="1"/>
            <a:r>
              <a:rPr lang="en-US" dirty="0" smtClean="0">
                <a:latin typeface="Times New Roman" pitchFamily="18" charset="0"/>
              </a:rPr>
              <a:t>Bring in some QSL cards and show them to the class.  Also bring in some of the operating awards that you have and explain some of the award programs.</a:t>
            </a:r>
          </a:p>
          <a:p>
            <a:pPr eaLnBrk="1" hangingPunct="1"/>
            <a:endParaRPr lang="en-US"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E7B106C2-5924-40EE-85B3-AEE4CC9E1C1B}" type="slidenum">
              <a:rPr lang="en-US"/>
              <a:pPr/>
              <a:t>8</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r>
              <a:rPr lang="en-US" sz="1000" dirty="0" smtClean="0">
                <a:latin typeface="Times New Roman" pitchFamily="18" charset="0"/>
              </a:rPr>
              <a:t>Discuss with the students the need for band plans, to bring organization and prevent potential chaos, but also a band plan allows us to find other hams to contact.</a:t>
            </a:r>
          </a:p>
          <a:p>
            <a:pPr eaLnBrk="1" hangingPunct="1"/>
            <a:endParaRPr lang="en-US" sz="1000" dirty="0" smtClean="0">
              <a:latin typeface="Times New Roman" pitchFamily="18" charset="0"/>
            </a:endParaRPr>
          </a:p>
          <a:p>
            <a:pPr eaLnBrk="1" hangingPunct="1"/>
            <a:r>
              <a:rPr lang="en-US" sz="1000" dirty="0" smtClean="0">
                <a:latin typeface="Times New Roman" pitchFamily="18" charset="0"/>
              </a:rPr>
              <a:t>Pass out the band plan chart and explain how to extract information from the chart.</a:t>
            </a:r>
          </a:p>
          <a:p>
            <a:pPr eaLnBrk="1" hangingPunct="1"/>
            <a:endParaRPr lang="en-US" sz="1000" dirty="0" smtClean="0">
              <a:latin typeface="Times New Roman" pitchFamily="18" charset="0"/>
            </a:endParaRPr>
          </a:p>
          <a:p>
            <a:pPr eaLnBrk="1" hangingPunct="1"/>
            <a:r>
              <a:rPr lang="en-US" sz="1000" dirty="0" smtClean="0">
                <a:latin typeface="Times New Roman" pitchFamily="18" charset="0"/>
              </a:rPr>
              <a:t>There are band allocations and band plans.</a:t>
            </a:r>
          </a:p>
          <a:p>
            <a:pPr eaLnBrk="1" hangingPunct="1"/>
            <a:endParaRPr lang="en-US" sz="1000" dirty="0" smtClean="0">
              <a:latin typeface="Times New Roman" pitchFamily="18" charset="0"/>
            </a:endParaRPr>
          </a:p>
          <a:p>
            <a:pPr eaLnBrk="1" hangingPunct="1"/>
            <a:r>
              <a:rPr lang="en-US" sz="1000" dirty="0" smtClean="0">
                <a:latin typeface="Times New Roman" pitchFamily="18" charset="0"/>
              </a:rPr>
              <a:t>An</a:t>
            </a:r>
            <a:r>
              <a:rPr lang="en-US" sz="1000" baseline="0" dirty="0" smtClean="0">
                <a:latin typeface="Times New Roman" pitchFamily="18" charset="0"/>
              </a:rPr>
              <a:t> allocation is the</a:t>
            </a:r>
            <a:r>
              <a:rPr lang="en-US" sz="1000" dirty="0" smtClean="0">
                <a:latin typeface="Times New Roman" pitchFamily="18" charset="0"/>
              </a:rPr>
              <a:t> formal or legal plan is the regulated authorization and regulated use of specific frequency ranges (bands) for licensed use.  These plans are established by governmental regulatory agencies (like the FCC).  Violating the allocation could result in legal sanctions.  Give examples of allocation</a:t>
            </a:r>
            <a:r>
              <a:rPr lang="en-US" sz="1000" baseline="0" dirty="0" smtClean="0">
                <a:latin typeface="Times New Roman" pitchFamily="18" charset="0"/>
              </a:rPr>
              <a:t> rules</a:t>
            </a:r>
            <a:r>
              <a:rPr lang="en-US" sz="1000" dirty="0" smtClean="0">
                <a:latin typeface="Times New Roman" pitchFamily="18" charset="0"/>
              </a:rPr>
              <a:t>.</a:t>
            </a:r>
          </a:p>
          <a:p>
            <a:pPr eaLnBrk="1" hangingPunct="1"/>
            <a:endParaRPr lang="en-US" sz="1000" dirty="0" smtClean="0">
              <a:latin typeface="Times New Roman" pitchFamily="18" charset="0"/>
            </a:endParaRPr>
          </a:p>
          <a:p>
            <a:pPr eaLnBrk="1" hangingPunct="1"/>
            <a:r>
              <a:rPr lang="en-US" sz="1000" dirty="0" smtClean="0">
                <a:latin typeface="Times New Roman" pitchFamily="18" charset="0"/>
              </a:rPr>
              <a:t>A band plan is an informal organization of operating activities based on accepted practice.  These plans are not legally binding but good operator practice and radio manners encourage hams to follow the informal band plans.  These informal band plans are established by precedence and accepted practice.</a:t>
            </a:r>
          </a:p>
          <a:p>
            <a:pPr eaLnBrk="1" hangingPunct="1"/>
            <a:endParaRPr lang="en-US" sz="1000" dirty="0" smtClean="0">
              <a:latin typeface="Times New Roman" pitchFamily="18" charset="0"/>
            </a:endParaRPr>
          </a:p>
          <a:p>
            <a:pPr eaLnBrk="1" hangingPunct="1"/>
            <a:r>
              <a:rPr lang="en-US" sz="1000" dirty="0" smtClean="0">
                <a:latin typeface="Times New Roman" pitchFamily="18" charset="0"/>
              </a:rPr>
              <a:t>Informal band plans are voluntary, but the FCC expects that good amateur practice means we follow those band plans</a:t>
            </a:r>
            <a:r>
              <a:rPr lang="en-US" sz="1000" baseline="0" dirty="0" smtClean="0">
                <a:latin typeface="Times New Roman" pitchFamily="18" charset="0"/>
              </a:rPr>
              <a:t> under normal circumstances.  When band loading is very heavy due to a big contest, DXpedition, or other special event, operation probably won’t follow the band plan for a while.  Be flexible and normal operation will resume soon – have a Plan B so you have alternatives.</a:t>
            </a:r>
            <a:endParaRPr lang="en-US" sz="1000" dirty="0" smtClean="0">
              <a:latin typeface="Times New Roman" pitchFamily="18" charset="0"/>
            </a:endParaRPr>
          </a:p>
          <a:p>
            <a:pPr eaLnBrk="1" hangingPunct="1"/>
            <a:endParaRPr lang="en-US" sz="1000" dirty="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E7B106C2-5924-40EE-85B3-AEE4CC9E1C1B}" type="slidenum">
              <a:rPr lang="en-US"/>
              <a:pPr/>
              <a:t>9</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r>
              <a:rPr lang="en-US" sz="1000" dirty="0" smtClean="0">
                <a:latin typeface="Times New Roman" pitchFamily="18" charset="0"/>
              </a:rPr>
              <a:t>Note that the “group intercom” use means that stations won’t always respond to a call</a:t>
            </a:r>
            <a:r>
              <a:rPr lang="en-US" sz="1000" baseline="0" dirty="0" smtClean="0">
                <a:latin typeface="Times New Roman" pitchFamily="18" charset="0"/>
              </a:rPr>
              <a:t> from a non-member.  Just be patient and an opportunity (a net, a multi-station contact, a station making an unanswered call, etc) will present itself.</a:t>
            </a:r>
            <a:endParaRPr lang="en-US" sz="1000"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E7B106C2-5924-40EE-85B3-AEE4CC9E1C1B}" type="slidenum">
              <a:rPr lang="en-US"/>
              <a:pPr/>
              <a:t>10</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z="1000"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28800"/>
            <a:ext cx="8229600" cy="4297363"/>
          </a:xfrm>
          <a:prstGeom prst="rect">
            <a:avLst/>
          </a:prstGeom>
        </p:spPr>
        <p:txBody>
          <a:bodyPr/>
          <a:lstStyle>
            <a:lvl1pPr marL="401638" indent="-401638">
              <a:buNone/>
              <a:tabLst/>
              <a:defRPr sz="2400" baseline="0">
                <a:latin typeface="Arial" pitchFamily="34" charset="0"/>
              </a:defRPr>
            </a:lvl1pPr>
            <a:lvl2pPr marL="742950" indent="-285750" algn="r">
              <a:buNone/>
              <a:tabLst/>
              <a:defRPr sz="1600">
                <a:latin typeface="Arial" pitchFamily="34" charset="0"/>
                <a:cs typeface="Arial" pitchFamily="34" charset="0"/>
              </a:defRPr>
            </a:lvl2pPr>
          </a:lstStyle>
          <a:p>
            <a:pPr lvl="0"/>
            <a:r>
              <a:rPr lang="en-US" dirty="0" smtClean="0"/>
              <a:t>Click to edit Master text styles</a:t>
            </a:r>
          </a:p>
          <a:p>
            <a:pPr lvl="1"/>
            <a:r>
              <a:rPr lang="en-US" dirty="0" smtClean="0"/>
              <a:t>Second level</a:t>
            </a:r>
          </a:p>
        </p:txBody>
      </p:sp>
      <p:sp>
        <p:nvSpPr>
          <p:cNvPr id="7" name="Title 6"/>
          <p:cNvSpPr>
            <a:spLocks noGrp="1"/>
          </p:cNvSpPr>
          <p:nvPr>
            <p:ph type="title"/>
          </p:nvPr>
        </p:nvSpPr>
        <p:spPr>
          <a:xfrm>
            <a:off x="457200" y="274638"/>
            <a:ext cx="8229600" cy="1143000"/>
          </a:xfrm>
          <a:prstGeom prst="rect">
            <a:avLst/>
          </a:prstGeom>
        </p:spPr>
        <p:txBody>
          <a:bodyPr/>
          <a:lstStyle>
            <a:lvl1pPr>
              <a:defRPr sz="3200" baseline="0">
                <a:latin typeface="Arial" pitchFamily="34" charset="0"/>
              </a:defRPr>
            </a:lvl1pPr>
          </a:lstStyle>
          <a:p>
            <a:r>
              <a:rPr lang="en-US" smtClean="0"/>
              <a:t>Click to edit Master title style</a:t>
            </a:r>
            <a:endParaRPr lang="en-US" dirty="0"/>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lvl1pPr algn="ctr">
              <a:defRPr sz="1050" dirty="0" smtClean="0">
                <a:latin typeface="Arial" pitchFamily="34" charset="0"/>
                <a:ea typeface="ＭＳ Ｐゴシック" charset="0"/>
                <a:cs typeface="Arial" pitchFamily="34" charset="0"/>
              </a:defRPr>
            </a:lvl1pPr>
          </a:lstStyle>
          <a:p>
            <a:pPr>
              <a:defRPr/>
            </a:pPr>
            <a:r>
              <a:rPr lang="en-US" smtClean="0"/>
              <a:t>2014 Technician License Course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2014 Technician License Course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ORIZ NO SCREENED DIAMOND copy"/>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50">
                <a:solidFill>
                  <a:schemeClr val="tx1">
                    <a:tint val="75000"/>
                  </a:schemeClr>
                </a:solidFill>
                <a:latin typeface="Arial"/>
                <a:cs typeface="Arial"/>
              </a:defRPr>
            </a:lvl1pPr>
          </a:lstStyle>
          <a:p>
            <a:r>
              <a:rPr lang="en-US" dirty="0" smtClean="0"/>
              <a:t>2014 Technician License Course</a:t>
            </a:r>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51" r:id="rId12"/>
  </p:sldLayoutIdLst>
  <p:hf sldNum="0"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Power Point Blend HORIZ GRAY copy"/>
          <p:cNvPicPr>
            <a:picLocks noChangeArrowheads="1"/>
          </p:cNvPicPr>
          <p:nvPr/>
        </p:nvPicPr>
        <p:blipFill>
          <a:blip r:embed="rId13" cstate="print"/>
          <a:srcRect/>
          <a:stretch>
            <a:fillRect/>
          </a:stretch>
        </p:blipFill>
        <p:spPr bwMode="auto">
          <a:xfrm>
            <a:off x="3175" y="0"/>
            <a:ext cx="9140825" cy="6864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sldNum="0"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2"/>
          <p:cNvSpPr>
            <a:spLocks noChangeArrowheads="1"/>
          </p:cNvSpPr>
          <p:nvPr/>
        </p:nvSpPr>
        <p:spPr bwMode="auto">
          <a:xfrm>
            <a:off x="685800" y="2130425"/>
            <a:ext cx="7772400" cy="1470025"/>
          </a:xfrm>
          <a:prstGeom prst="rect">
            <a:avLst/>
          </a:prstGeom>
          <a:noFill/>
          <a:ln w="9525">
            <a:noFill/>
            <a:miter lim="800000"/>
            <a:headEnd/>
            <a:tailEnd/>
          </a:ln>
        </p:spPr>
        <p:txBody>
          <a:bodyPr anchor="ctr"/>
          <a:lstStyle/>
          <a:p>
            <a:pPr algn="ctr"/>
            <a:r>
              <a:rPr lang="en-US" sz="3600" dirty="0">
                <a:latin typeface="Arial" pitchFamily="34" charset="0"/>
                <a:cs typeface="Arial" pitchFamily="34" charset="0"/>
              </a:rPr>
              <a:t>Technician </a:t>
            </a:r>
            <a:r>
              <a:rPr lang="en-US" sz="3600" dirty="0" smtClean="0">
                <a:latin typeface="Arial" pitchFamily="34" charset="0"/>
                <a:cs typeface="Arial" pitchFamily="34" charset="0"/>
              </a:rPr>
              <a:t>License </a:t>
            </a:r>
            <a:r>
              <a:rPr lang="en-US" sz="3600" dirty="0">
                <a:latin typeface="Arial" pitchFamily="34" charset="0"/>
                <a:cs typeface="Arial" pitchFamily="34" charset="0"/>
              </a:rPr>
              <a:t>Course</a:t>
            </a:r>
            <a:br>
              <a:rPr lang="en-US" sz="3600" dirty="0">
                <a:latin typeface="Arial" pitchFamily="34" charset="0"/>
                <a:cs typeface="Arial" pitchFamily="34" charset="0"/>
              </a:rPr>
            </a:br>
            <a:r>
              <a:rPr lang="en-US" sz="3600" dirty="0">
                <a:latin typeface="Arial" pitchFamily="34" charset="0"/>
                <a:cs typeface="Arial" pitchFamily="34" charset="0"/>
              </a:rPr>
              <a:t>Chapter 6</a:t>
            </a:r>
            <a:br>
              <a:rPr lang="en-US" sz="3600" dirty="0">
                <a:latin typeface="Arial" pitchFamily="34" charset="0"/>
                <a:cs typeface="Arial" pitchFamily="34" charset="0"/>
              </a:rPr>
            </a:br>
            <a:endParaRPr lang="en-US" sz="3600" dirty="0">
              <a:latin typeface="Arial" pitchFamily="34" charset="0"/>
              <a:cs typeface="Arial" pitchFamily="34" charset="0"/>
            </a:endParaRPr>
          </a:p>
        </p:txBody>
      </p:sp>
      <p:sp>
        <p:nvSpPr>
          <p:cNvPr id="6146" name="Rectangle 13"/>
          <p:cNvSpPr>
            <a:spLocks noChangeArrowheads="1"/>
          </p:cNvSpPr>
          <p:nvPr/>
        </p:nvSpPr>
        <p:spPr bwMode="auto">
          <a:xfrm>
            <a:off x="1371600" y="3657600"/>
            <a:ext cx="6400800" cy="1981200"/>
          </a:xfrm>
          <a:prstGeom prst="rect">
            <a:avLst/>
          </a:prstGeom>
          <a:noFill/>
          <a:ln w="9525">
            <a:noFill/>
            <a:miter lim="800000"/>
            <a:headEnd/>
            <a:tailEnd/>
          </a:ln>
        </p:spPr>
        <p:txBody>
          <a:bodyPr/>
          <a:lstStyle/>
          <a:p>
            <a:pPr marL="342900" indent="-342900" algn="ctr">
              <a:spcBef>
                <a:spcPct val="20000"/>
              </a:spcBef>
            </a:pPr>
            <a:r>
              <a:rPr lang="en-US" sz="2800" dirty="0">
                <a:latin typeface="Arial" pitchFamily="34" charset="0"/>
                <a:cs typeface="Arial" pitchFamily="34" charset="0"/>
              </a:rPr>
              <a:t>Lesson Plan Module 13 </a:t>
            </a:r>
            <a:r>
              <a:rPr lang="en-US" sz="2800" dirty="0" smtClean="0">
                <a:latin typeface="Arial" pitchFamily="34" charset="0"/>
                <a:cs typeface="Arial" pitchFamily="34" charset="0"/>
              </a:rPr>
              <a:t>–</a:t>
            </a:r>
          </a:p>
          <a:p>
            <a:pPr marL="342900" indent="-342900" algn="ctr">
              <a:spcBef>
                <a:spcPct val="20000"/>
              </a:spcBef>
            </a:pPr>
            <a:r>
              <a:rPr lang="en-US" sz="2800" dirty="0" smtClean="0">
                <a:latin typeface="Arial" pitchFamily="34" charset="0"/>
                <a:cs typeface="Arial" pitchFamily="34" charset="0"/>
              </a:rPr>
              <a:t>Contacting Other Hams – Part 1</a:t>
            </a:r>
            <a:endParaRPr lang="en-US" sz="2800" dirty="0">
              <a:latin typeface="Arial" pitchFamily="34" charset="0"/>
              <a:cs typeface="Arial" pitchFamily="34" charset="0"/>
            </a:endParaRPr>
          </a:p>
          <a:p>
            <a:pPr marL="342900" indent="-342900" algn="ctr">
              <a:spcBef>
                <a:spcPct val="20000"/>
              </a:spcBef>
            </a:pPr>
            <a:r>
              <a:rPr lang="en-US" sz="2800" dirty="0">
                <a:latin typeface="Arial" pitchFamily="34" charset="0"/>
                <a:cs typeface="Arial" pitchFamily="34" charset="0"/>
              </a:rPr>
              <a:t>Contact Basics, Band Plans, Making Contacts and Using Repeaters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Making Contacts</a:t>
            </a:r>
            <a:endParaRPr lang="en-US" sz="4400" dirty="0"/>
          </a:p>
        </p:txBody>
      </p:sp>
      <p:sp>
        <p:nvSpPr>
          <p:cNvPr id="19458"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t>Repeater signal reports (examples)</a:t>
            </a:r>
          </a:p>
          <a:p>
            <a:pPr marL="800100" lvl="1" indent="-342900">
              <a:spcBef>
                <a:spcPct val="20000"/>
              </a:spcBef>
              <a:buFontTx/>
              <a:buChar char="•"/>
            </a:pPr>
            <a:r>
              <a:rPr lang="en-US" sz="2800" dirty="0" smtClean="0"/>
              <a:t>Full-quieting: signal is strong enough that no noise is heard</a:t>
            </a:r>
          </a:p>
          <a:p>
            <a:pPr marL="800100" lvl="1" indent="-342900">
              <a:spcBef>
                <a:spcPct val="20000"/>
              </a:spcBef>
              <a:buFontTx/>
              <a:buChar char="•"/>
            </a:pPr>
            <a:r>
              <a:rPr lang="en-US" sz="2800" dirty="0" smtClean="0"/>
              <a:t>Scratchy: occasional noise with your signal</a:t>
            </a:r>
          </a:p>
          <a:p>
            <a:pPr marL="800100" lvl="1" indent="-342900">
              <a:spcBef>
                <a:spcPct val="20000"/>
              </a:spcBef>
              <a:buFontTx/>
              <a:buChar char="•"/>
            </a:pPr>
            <a:r>
              <a:rPr lang="en-US" sz="2800" dirty="0" smtClean="0"/>
              <a:t>Flutter: multi-path from a mobile station</a:t>
            </a:r>
          </a:p>
          <a:p>
            <a:pPr marL="800100" lvl="1" indent="-342900">
              <a:spcBef>
                <a:spcPct val="20000"/>
              </a:spcBef>
              <a:buFontTx/>
              <a:buChar char="•"/>
            </a:pPr>
            <a:r>
              <a:rPr lang="en-US" sz="2800" dirty="0" smtClean="0"/>
              <a:t>In and out: occasionally </a:t>
            </a:r>
            <a:r>
              <a:rPr lang="en-US" sz="2800" dirty="0" err="1" smtClean="0"/>
              <a:t>copyable</a:t>
            </a:r>
            <a:r>
              <a:rPr lang="en-US" sz="2800" dirty="0" smtClean="0"/>
              <a:t> but mostly inaudible</a:t>
            </a:r>
            <a:endParaRPr lang="en-US" sz="28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Making Contacts</a:t>
            </a:r>
            <a:endParaRPr lang="en-US" sz="4400" dirty="0"/>
          </a:p>
        </p:txBody>
      </p:sp>
      <p:sp>
        <p:nvSpPr>
          <p:cNvPr id="19458"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t>HF on CW or SSB</a:t>
            </a:r>
          </a:p>
          <a:p>
            <a:pPr marL="800100" lvl="1" indent="-342900">
              <a:spcBef>
                <a:spcPct val="20000"/>
              </a:spcBef>
              <a:buFontTx/>
              <a:buChar char="•"/>
            </a:pPr>
            <a:r>
              <a:rPr lang="en-US" sz="2800" dirty="0" smtClean="0"/>
              <a:t>“CQ” means “I am calling anyone”</a:t>
            </a:r>
          </a:p>
          <a:p>
            <a:pPr marL="800100" lvl="1" indent="-342900">
              <a:spcBef>
                <a:spcPct val="20000"/>
              </a:spcBef>
              <a:buFontTx/>
              <a:buChar char="•"/>
            </a:pPr>
            <a:r>
              <a:rPr lang="en-US" sz="2800" dirty="0" smtClean="0"/>
              <a:t>To answer give the station’s call followed by your call once or twice</a:t>
            </a:r>
          </a:p>
          <a:p>
            <a:pPr marL="800100" lvl="1" indent="-342900">
              <a:spcBef>
                <a:spcPct val="20000"/>
              </a:spcBef>
              <a:buFontTx/>
              <a:buChar char="•"/>
            </a:pPr>
            <a:r>
              <a:rPr lang="en-US" sz="2800" dirty="0" smtClean="0"/>
              <a:t>Use of phonetics is common</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Making Contacts</a:t>
            </a:r>
            <a:endParaRPr lang="en-US" sz="4400" dirty="0"/>
          </a:p>
        </p:txBody>
      </p:sp>
      <p:sp>
        <p:nvSpPr>
          <p:cNvPr id="19458"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t>Taking turns</a:t>
            </a:r>
          </a:p>
          <a:p>
            <a:pPr marL="800100" lvl="1" indent="-342900">
              <a:spcBef>
                <a:spcPct val="20000"/>
              </a:spcBef>
              <a:buFontTx/>
              <a:buChar char="•"/>
            </a:pPr>
            <a:r>
              <a:rPr lang="en-US" sz="2800" dirty="0" smtClean="0"/>
              <a:t>Nets</a:t>
            </a:r>
          </a:p>
          <a:p>
            <a:pPr marL="800100" lvl="1" indent="-342900">
              <a:spcBef>
                <a:spcPct val="20000"/>
              </a:spcBef>
              <a:buFontTx/>
              <a:buChar char="•"/>
            </a:pPr>
            <a:r>
              <a:rPr lang="en-US" sz="2800" dirty="0" smtClean="0"/>
              <a:t>Roundtables</a:t>
            </a:r>
          </a:p>
          <a:p>
            <a:pPr marL="800100" lvl="1" indent="-342900">
              <a:spcBef>
                <a:spcPct val="20000"/>
              </a:spcBef>
              <a:buFontTx/>
              <a:buChar char="•"/>
            </a:pPr>
            <a:r>
              <a:rPr lang="en-US" sz="2800" dirty="0" smtClean="0"/>
              <a:t>Shared contacts</a:t>
            </a:r>
          </a:p>
          <a:p>
            <a:pPr marL="342900" indent="-342900">
              <a:spcBef>
                <a:spcPct val="20000"/>
              </a:spcBef>
              <a:buFontTx/>
              <a:buChar char="•"/>
            </a:pPr>
            <a:r>
              <a:rPr lang="en-US" sz="3200" dirty="0" smtClean="0"/>
              <a:t>Breaking in</a:t>
            </a:r>
          </a:p>
          <a:p>
            <a:pPr marL="800100" lvl="1" indent="-342900">
              <a:spcBef>
                <a:spcPct val="20000"/>
              </a:spcBef>
              <a:buFontTx/>
              <a:buChar char="•"/>
            </a:pPr>
            <a:r>
              <a:rPr lang="en-US" sz="2800" dirty="0" smtClean="0"/>
              <a:t>Wait for a pause</a:t>
            </a:r>
          </a:p>
          <a:p>
            <a:pPr marL="800100" lvl="1" indent="-342900">
              <a:spcBef>
                <a:spcPct val="20000"/>
              </a:spcBef>
              <a:buFontTx/>
              <a:buChar char="•"/>
            </a:pPr>
            <a:r>
              <a:rPr lang="en-US" sz="2800" dirty="0" smtClean="0"/>
              <a:t>Give your call</a:t>
            </a:r>
          </a:p>
          <a:p>
            <a:pPr marL="800100" lvl="1" indent="-342900">
              <a:spcBef>
                <a:spcPct val="20000"/>
              </a:spcBef>
              <a:buFontTx/>
              <a:buChar char="•"/>
            </a:pPr>
            <a:endParaRPr lang="en-US" sz="2800" dirty="0" smtClean="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Making Contacts</a:t>
            </a:r>
            <a:endParaRPr lang="en-US" sz="4400" dirty="0"/>
          </a:p>
        </p:txBody>
      </p:sp>
      <p:sp>
        <p:nvSpPr>
          <p:cNvPr id="19458"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t>Simplex FM</a:t>
            </a:r>
          </a:p>
          <a:p>
            <a:pPr marL="800100" lvl="1" indent="-342900">
              <a:spcBef>
                <a:spcPct val="20000"/>
              </a:spcBef>
              <a:buFontTx/>
              <a:buChar char="•"/>
            </a:pPr>
            <a:r>
              <a:rPr lang="en-US" sz="2800" dirty="0" smtClean="0"/>
              <a:t>Each user takes turns to transmit</a:t>
            </a:r>
          </a:p>
          <a:p>
            <a:pPr marL="800100" lvl="1" indent="-342900">
              <a:spcBef>
                <a:spcPct val="20000"/>
              </a:spcBef>
              <a:buFontTx/>
              <a:buChar char="•"/>
            </a:pPr>
            <a:r>
              <a:rPr lang="en-US" sz="2800" dirty="0" smtClean="0"/>
              <a:t>Works for stations close to each other</a:t>
            </a:r>
          </a:p>
          <a:p>
            <a:pPr marL="800100" lvl="1" indent="-342900">
              <a:spcBef>
                <a:spcPct val="20000"/>
              </a:spcBef>
              <a:buFontTx/>
              <a:buChar char="•"/>
            </a:pPr>
            <a:r>
              <a:rPr lang="en-US" sz="2800" dirty="0" smtClean="0"/>
              <a:t>If you can hear the other station on the repeater input frequency, try simplex</a:t>
            </a:r>
          </a:p>
          <a:p>
            <a:pPr marL="800100" lvl="1" indent="-342900">
              <a:spcBef>
                <a:spcPct val="20000"/>
              </a:spcBef>
              <a:buFontTx/>
              <a:buChar char="•"/>
            </a:pPr>
            <a:r>
              <a:rPr lang="en-US" sz="2800" dirty="0" smtClean="0"/>
              <a:t>2 meters: 146.52 MHz</a:t>
            </a:r>
          </a:p>
          <a:p>
            <a:pPr marL="800100" lvl="1" indent="-342900">
              <a:spcBef>
                <a:spcPct val="20000"/>
              </a:spcBef>
              <a:buFontTx/>
              <a:buChar char="•"/>
            </a:pPr>
            <a:r>
              <a:rPr lang="en-US" sz="2800" dirty="0" smtClean="0"/>
              <a:t>70 cm: 446.00 MHz</a:t>
            </a:r>
          </a:p>
          <a:p>
            <a:pPr marL="800100" lvl="1" indent="-342900">
              <a:spcBef>
                <a:spcPct val="20000"/>
              </a:spcBef>
              <a:buFontTx/>
              <a:buChar char="•"/>
            </a:pPr>
            <a:endParaRPr lang="en-US" sz="2800" dirty="0" smtClean="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Repeater Review</a:t>
            </a:r>
            <a:endParaRPr lang="en-US" sz="4400" dirty="0"/>
          </a:p>
        </p:txBody>
      </p:sp>
      <p:sp>
        <p:nvSpPr>
          <p:cNvPr id="21506" name="Rectangle 8"/>
          <p:cNvSpPr>
            <a:spLocks noChangeArrowheads="1"/>
          </p:cNvSpPr>
          <p:nvPr/>
        </p:nvSpPr>
        <p:spPr bwMode="auto">
          <a:xfrm>
            <a:off x="685800" y="1752600"/>
            <a:ext cx="7772400" cy="4343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dirty="0"/>
              <a:t>Specialized transmitter/receiver interconnected by </a:t>
            </a:r>
            <a:r>
              <a:rPr lang="en-US" sz="3200" dirty="0" smtClean="0"/>
              <a:t>a controller</a:t>
            </a:r>
            <a:r>
              <a:rPr lang="en-US" sz="3200" dirty="0"/>
              <a:t>.</a:t>
            </a:r>
          </a:p>
          <a:p>
            <a:pPr marL="342900" indent="-342900">
              <a:lnSpc>
                <a:spcPct val="90000"/>
              </a:lnSpc>
              <a:spcBef>
                <a:spcPct val="20000"/>
              </a:spcBef>
              <a:buFontTx/>
              <a:buChar char="•"/>
            </a:pPr>
            <a:r>
              <a:rPr lang="en-US" sz="3200" dirty="0"/>
              <a:t>Generally located at a high place.</a:t>
            </a:r>
          </a:p>
          <a:p>
            <a:pPr marL="342900" indent="-342900">
              <a:lnSpc>
                <a:spcPct val="90000"/>
              </a:lnSpc>
              <a:spcBef>
                <a:spcPct val="20000"/>
              </a:spcBef>
              <a:buFontTx/>
              <a:buChar char="•"/>
            </a:pPr>
            <a:r>
              <a:rPr lang="en-US" sz="3200" dirty="0"/>
              <a:t>Receives </a:t>
            </a:r>
            <a:r>
              <a:rPr lang="en-US" sz="3200" dirty="0" smtClean="0"/>
              <a:t>and </a:t>
            </a:r>
            <a:r>
              <a:rPr lang="en-US" sz="3200" dirty="0"/>
              <a:t>simultaneously retransmits your signal on a different frequency.</a:t>
            </a:r>
          </a:p>
          <a:p>
            <a:pPr marL="342900" indent="-342900">
              <a:lnSpc>
                <a:spcPct val="90000"/>
              </a:lnSpc>
              <a:spcBef>
                <a:spcPct val="20000"/>
              </a:spcBef>
              <a:buFontTx/>
              <a:buChar char="•"/>
            </a:pPr>
            <a:r>
              <a:rPr lang="en-US" sz="3200" dirty="0"/>
              <a:t>Dramatically extends line-of-sight range</a:t>
            </a:r>
            <a:r>
              <a:rPr lang="en-US" sz="3200" dirty="0" smtClean="0"/>
              <a:t>.</a:t>
            </a:r>
            <a:endParaRPr lang="en-US" sz="32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descr="ARRL0002"/>
          <p:cNvPicPr>
            <a:picLocks noChangeAspect="1" noChangeArrowheads="1"/>
          </p:cNvPicPr>
          <p:nvPr/>
        </p:nvPicPr>
        <p:blipFill>
          <a:blip r:embed="rId3" cstate="print"/>
          <a:srcRect/>
          <a:stretch>
            <a:fillRect/>
          </a:stretch>
        </p:blipFill>
        <p:spPr bwMode="auto">
          <a:xfrm>
            <a:off x="1676400" y="1676400"/>
            <a:ext cx="5410200" cy="4057650"/>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r>
              <a:rPr lang="en-US" smtClean="0"/>
              <a:t>2014 Technician License Course</a:t>
            </a:r>
            <a:endParaRPr lang="en-US"/>
          </a:p>
        </p:txBody>
      </p:sp>
      <p:sp>
        <p:nvSpPr>
          <p:cNvPr id="4" name="Rectangle 7"/>
          <p:cNvSpPr>
            <a:spLocks noChangeArrowheads="1"/>
          </p:cNvSpPr>
          <p:nvPr/>
        </p:nvSpPr>
        <p:spPr bwMode="auto">
          <a:xfrm>
            <a:off x="381000" y="609600"/>
            <a:ext cx="8382000" cy="1143000"/>
          </a:xfrm>
          <a:prstGeom prst="rect">
            <a:avLst/>
          </a:prstGeom>
          <a:noFill/>
          <a:ln w="9525">
            <a:noFill/>
            <a:miter lim="800000"/>
            <a:headEnd/>
            <a:tailEnd/>
          </a:ln>
        </p:spPr>
        <p:txBody>
          <a:bodyPr anchor="ctr"/>
          <a:lstStyle/>
          <a:p>
            <a:pPr algn="ctr"/>
            <a:r>
              <a:rPr lang="en-US" sz="4400" dirty="0" smtClean="0"/>
              <a:t>Repeater Review – How They Work</a:t>
            </a:r>
            <a:endParaRPr lang="en-US" sz="4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Duplex Communication</a:t>
            </a:r>
            <a:endParaRPr lang="en-US" sz="4400" dirty="0"/>
          </a:p>
        </p:txBody>
      </p:sp>
      <p:sp>
        <p:nvSpPr>
          <p:cNvPr id="27650" name="Rectangle 5"/>
          <p:cNvSpPr>
            <a:spLocks noChangeArrowheads="1"/>
          </p:cNvSpPr>
          <p:nvPr/>
        </p:nvSpPr>
        <p:spPr bwMode="auto">
          <a:xfrm>
            <a:off x="685800" y="1676400"/>
            <a:ext cx="7772400" cy="4419600"/>
          </a:xfrm>
          <a:prstGeom prst="rect">
            <a:avLst/>
          </a:prstGeom>
          <a:noFill/>
          <a:ln w="9525">
            <a:noFill/>
            <a:miter lim="800000"/>
            <a:headEnd/>
            <a:tailEnd/>
          </a:ln>
        </p:spPr>
        <p:txBody>
          <a:bodyPr/>
          <a:lstStyle/>
          <a:p>
            <a:pPr marL="285750" indent="-285750">
              <a:lnSpc>
                <a:spcPct val="90000"/>
              </a:lnSpc>
              <a:spcBef>
                <a:spcPct val="20000"/>
              </a:spcBef>
              <a:buFont typeface="Arial" pitchFamily="34" charset="0"/>
              <a:buChar char="•"/>
            </a:pPr>
            <a:r>
              <a:rPr lang="en-US" sz="3200" dirty="0"/>
              <a:t>Transmitting on one frequency while simultaneously listening on a different frequency.</a:t>
            </a:r>
          </a:p>
          <a:p>
            <a:pPr marL="285750" indent="-285750">
              <a:lnSpc>
                <a:spcPct val="90000"/>
              </a:lnSpc>
              <a:spcBef>
                <a:spcPct val="20000"/>
              </a:spcBef>
              <a:buFont typeface="Arial" pitchFamily="34" charset="0"/>
              <a:buChar char="•"/>
            </a:pPr>
            <a:r>
              <a:rPr lang="en-US" sz="3200" dirty="0"/>
              <a:t>Repeaters use </a:t>
            </a:r>
            <a:r>
              <a:rPr lang="en-US" sz="3200" dirty="0" smtClean="0"/>
              <a:t>duplex communications.</a:t>
            </a:r>
            <a:endParaRPr lang="en-US" sz="3200" dirty="0"/>
          </a:p>
          <a:p>
            <a:pPr marL="285750" indent="-285750">
              <a:lnSpc>
                <a:spcPct val="90000"/>
              </a:lnSpc>
              <a:spcBef>
                <a:spcPct val="20000"/>
              </a:spcBef>
              <a:buFont typeface="Arial" pitchFamily="34" charset="0"/>
              <a:buChar char="•"/>
            </a:pPr>
            <a:r>
              <a:rPr lang="en-US" sz="3200" b="1" dirty="0"/>
              <a:t>Output frequency </a:t>
            </a:r>
            <a:r>
              <a:rPr lang="en-US" sz="3200" dirty="0"/>
              <a:t>– the frequency the repeater transmits on and you listen to.</a:t>
            </a:r>
          </a:p>
          <a:p>
            <a:pPr marL="285750" indent="-285750">
              <a:lnSpc>
                <a:spcPct val="90000"/>
              </a:lnSpc>
              <a:spcBef>
                <a:spcPct val="20000"/>
              </a:spcBef>
              <a:buFont typeface="Arial" pitchFamily="34" charset="0"/>
              <a:buChar char="•"/>
            </a:pPr>
            <a:r>
              <a:rPr lang="en-US" sz="3200" b="1" dirty="0"/>
              <a:t>Input frequency </a:t>
            </a:r>
            <a:r>
              <a:rPr lang="en-US" sz="3200" dirty="0"/>
              <a:t>– the frequency the repeater listens to and you transmit on.</a:t>
            </a:r>
          </a:p>
          <a:p>
            <a:pPr marL="342900" indent="-342900">
              <a:lnSpc>
                <a:spcPct val="90000"/>
              </a:lnSpc>
              <a:spcBef>
                <a:spcPct val="20000"/>
              </a:spcBef>
              <a:buFontTx/>
              <a:buChar char="•"/>
            </a:pPr>
            <a:endParaRPr lang="en-US" sz="32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dirty="0"/>
              <a:t>Things to Know to Use a Repeater</a:t>
            </a:r>
          </a:p>
        </p:txBody>
      </p:sp>
      <p:sp>
        <p:nvSpPr>
          <p:cNvPr id="29698"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a:t>Output </a:t>
            </a:r>
            <a:r>
              <a:rPr lang="en-US" sz="3200" dirty="0" smtClean="0"/>
              <a:t>frequency</a:t>
            </a:r>
            <a:endParaRPr lang="en-US" sz="3200" dirty="0"/>
          </a:p>
          <a:p>
            <a:pPr marL="342900" indent="-342900">
              <a:spcBef>
                <a:spcPct val="20000"/>
              </a:spcBef>
              <a:buFontTx/>
              <a:buChar char="•"/>
            </a:pPr>
            <a:r>
              <a:rPr lang="en-US" sz="3200" dirty="0"/>
              <a:t>Frequency </a:t>
            </a:r>
            <a:r>
              <a:rPr lang="en-US" sz="3200" dirty="0" smtClean="0"/>
              <a:t>offset</a:t>
            </a:r>
            <a:endParaRPr lang="en-US" sz="3200" dirty="0"/>
          </a:p>
          <a:p>
            <a:pPr marL="742950" lvl="1" indent="-285750">
              <a:spcBef>
                <a:spcPct val="20000"/>
              </a:spcBef>
              <a:buFontTx/>
              <a:buChar char="–"/>
            </a:pPr>
            <a:r>
              <a:rPr lang="en-US" sz="2800" dirty="0"/>
              <a:t>And therefore the input </a:t>
            </a:r>
            <a:r>
              <a:rPr lang="en-US" sz="2800" dirty="0" smtClean="0"/>
              <a:t>frequency</a:t>
            </a:r>
            <a:endParaRPr lang="en-US" sz="2800" dirty="0"/>
          </a:p>
          <a:p>
            <a:pPr marL="342900" indent="-342900">
              <a:spcBef>
                <a:spcPct val="20000"/>
              </a:spcBef>
              <a:buFontTx/>
              <a:buChar char="•"/>
            </a:pPr>
            <a:r>
              <a:rPr lang="en-US" sz="3200" dirty="0"/>
              <a:t>Repeater access tones (if any</a:t>
            </a:r>
            <a:r>
              <a:rPr lang="en-US" sz="3200" dirty="0" smtClean="0"/>
              <a:t>)</a:t>
            </a:r>
            <a:endParaRPr lang="en-US" sz="32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Repeater Output Frequency</a:t>
            </a:r>
          </a:p>
        </p:txBody>
      </p:sp>
      <p:sp>
        <p:nvSpPr>
          <p:cNvPr id="31746" name="Rectangle 5"/>
          <p:cNvSpPr>
            <a:spLocks noChangeArrowheads="1"/>
          </p:cNvSpPr>
          <p:nvPr/>
        </p:nvSpPr>
        <p:spPr bwMode="auto">
          <a:xfrm>
            <a:off x="685800" y="1676400"/>
            <a:ext cx="7772400" cy="4419600"/>
          </a:xfrm>
          <a:prstGeom prst="rect">
            <a:avLst/>
          </a:prstGeom>
          <a:noFill/>
          <a:ln w="9525">
            <a:noFill/>
            <a:miter lim="800000"/>
            <a:headEnd/>
            <a:tailEnd/>
          </a:ln>
        </p:spPr>
        <p:txBody>
          <a:bodyPr/>
          <a:lstStyle/>
          <a:p>
            <a:pPr marL="342900" indent="-342900">
              <a:spcBef>
                <a:spcPts val="200"/>
              </a:spcBef>
              <a:buFontTx/>
              <a:buChar char="•"/>
            </a:pPr>
            <a:r>
              <a:rPr lang="en-US" sz="2800" dirty="0"/>
              <a:t>Repeaters are frequently identified by their output frequency.</a:t>
            </a:r>
          </a:p>
          <a:p>
            <a:pPr marL="742950" lvl="1" indent="-285750">
              <a:spcBef>
                <a:spcPts val="200"/>
              </a:spcBef>
              <a:buFontTx/>
              <a:buChar char="–"/>
            </a:pPr>
            <a:r>
              <a:rPr lang="en-US" altLang="ja-JP" sz="2600" dirty="0"/>
              <a:t>“Meet you on the 443.50 machine.”</a:t>
            </a:r>
          </a:p>
          <a:p>
            <a:pPr marL="1143000" lvl="2" indent="-228600">
              <a:spcBef>
                <a:spcPts val="200"/>
              </a:spcBef>
              <a:buFontTx/>
              <a:buChar char="•"/>
            </a:pPr>
            <a:r>
              <a:rPr lang="en-US" dirty="0"/>
              <a:t>Here the specific frequency is used.</a:t>
            </a:r>
          </a:p>
          <a:p>
            <a:pPr marL="742950" lvl="1" indent="-285750">
              <a:spcBef>
                <a:spcPts val="200"/>
              </a:spcBef>
              <a:buFontTx/>
              <a:buChar char="–"/>
            </a:pPr>
            <a:r>
              <a:rPr lang="en-US" altLang="ja-JP" sz="2600" dirty="0"/>
              <a:t>“Let</a:t>
            </a:r>
            <a:r>
              <a:rPr lang="en-US" altLang="en-US" sz="2600" dirty="0"/>
              <a:t>’</a:t>
            </a:r>
            <a:r>
              <a:rPr lang="en-US" altLang="ja-JP" sz="2600" dirty="0"/>
              <a:t>s go to 94.”</a:t>
            </a:r>
          </a:p>
          <a:p>
            <a:pPr marL="1143000" lvl="2" indent="-228600">
              <a:spcBef>
                <a:spcPts val="200"/>
              </a:spcBef>
              <a:buFontTx/>
              <a:buChar char="•"/>
            </a:pPr>
            <a:r>
              <a:rPr lang="en-US" dirty="0"/>
              <a:t>Here an abbreviation for a standard repeater channel is used, meaning 146.94 MHz.</a:t>
            </a:r>
          </a:p>
          <a:p>
            <a:pPr marL="742950" lvl="1" indent="-285750">
              <a:spcBef>
                <a:spcPts val="200"/>
              </a:spcBef>
              <a:buFontTx/>
              <a:buChar char="–"/>
            </a:pPr>
            <a:r>
              <a:rPr lang="en-US" altLang="ja-JP" sz="2600" dirty="0"/>
              <a:t>“How about the NARL repeater?”</a:t>
            </a:r>
          </a:p>
          <a:p>
            <a:pPr marL="1143000" lvl="2" indent="-228600">
              <a:spcBef>
                <a:spcPts val="200"/>
              </a:spcBef>
              <a:buFontTx/>
              <a:buChar char="•"/>
            </a:pPr>
            <a:r>
              <a:rPr lang="en-US" dirty="0"/>
              <a:t>Here the repeater is referenced by the sponsoring club name.</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Repeater Frequency </a:t>
            </a:r>
            <a:r>
              <a:rPr lang="en-US" sz="4400" dirty="0" smtClean="0"/>
              <a:t>Offset</a:t>
            </a:r>
            <a:endParaRPr lang="en-US" sz="4400" dirty="0"/>
          </a:p>
        </p:txBody>
      </p:sp>
      <p:sp>
        <p:nvSpPr>
          <p:cNvPr id="33794" name="Rectangle 5"/>
          <p:cNvSpPr>
            <a:spLocks noChangeArrowheads="1"/>
          </p:cNvSpPr>
          <p:nvPr/>
        </p:nvSpPr>
        <p:spPr bwMode="auto">
          <a:xfrm>
            <a:off x="685800" y="1600200"/>
            <a:ext cx="3810000" cy="4267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dirty="0"/>
              <a:t>The </a:t>
            </a:r>
            <a:r>
              <a:rPr lang="en-US" sz="2800" dirty="0" smtClean="0"/>
              <a:t>offset frequencies (shifts or splits) are </a:t>
            </a:r>
            <a:r>
              <a:rPr lang="en-US" sz="2800" dirty="0"/>
              <a:t>standardized to help facilitate repeater use.</a:t>
            </a:r>
          </a:p>
          <a:p>
            <a:pPr marL="342900" indent="-342900">
              <a:lnSpc>
                <a:spcPct val="90000"/>
              </a:lnSpc>
              <a:spcBef>
                <a:spcPct val="20000"/>
              </a:spcBef>
              <a:buFontTx/>
              <a:buChar char="•"/>
            </a:pPr>
            <a:r>
              <a:rPr lang="en-US" sz="2800" dirty="0"/>
              <a:t>There are + and – </a:t>
            </a:r>
            <a:r>
              <a:rPr lang="en-US" sz="2800" dirty="0" smtClean="0"/>
              <a:t>offsets depending </a:t>
            </a:r>
            <a:r>
              <a:rPr lang="en-US" sz="2800" dirty="0"/>
              <a:t>on the plan.</a:t>
            </a:r>
          </a:p>
          <a:p>
            <a:pPr marL="342900" indent="-342900">
              <a:lnSpc>
                <a:spcPct val="90000"/>
              </a:lnSpc>
              <a:spcBef>
                <a:spcPct val="20000"/>
              </a:spcBef>
              <a:buFontTx/>
              <a:buChar char="•"/>
            </a:pPr>
            <a:r>
              <a:rPr lang="en-US" sz="2800" dirty="0"/>
              <a:t>Different bands have different standardized amounts of </a:t>
            </a:r>
            <a:r>
              <a:rPr lang="en-US" sz="2800" dirty="0" smtClean="0"/>
              <a:t>offset.</a:t>
            </a:r>
            <a:endParaRPr lang="en-US" sz="2800" dirty="0"/>
          </a:p>
        </p:txBody>
      </p:sp>
      <p:sp>
        <p:nvSpPr>
          <p:cNvPr id="5" name="Footer Placeholder 4"/>
          <p:cNvSpPr>
            <a:spLocks noGrp="1"/>
          </p:cNvSpPr>
          <p:nvPr>
            <p:ph type="ftr" sz="quarter" idx="10"/>
          </p:nvPr>
        </p:nvSpPr>
        <p:spPr/>
        <p:txBody>
          <a:bodyPr/>
          <a:lstStyle/>
          <a:p>
            <a:r>
              <a:rPr lang="en-US" smtClean="0"/>
              <a:t>2014 Technician License Course</a:t>
            </a:r>
            <a:endParaRPr lang="en-US"/>
          </a:p>
        </p:txBody>
      </p:sp>
      <p:pic>
        <p:nvPicPr>
          <p:cNvPr id="1026" name="Picture 2"/>
          <p:cNvPicPr>
            <a:picLocks noChangeAspect="1" noChangeArrowheads="1"/>
          </p:cNvPicPr>
          <p:nvPr/>
        </p:nvPicPr>
        <p:blipFill>
          <a:blip r:embed="rId3" cstate="print"/>
          <a:srcRect/>
          <a:stretch>
            <a:fillRect/>
          </a:stretch>
        </p:blipFill>
        <p:spPr bwMode="auto">
          <a:xfrm>
            <a:off x="4419600" y="1981200"/>
            <a:ext cx="4076700" cy="3276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dirty="0"/>
              <a:t>The Typical Telephone Conversation</a:t>
            </a:r>
          </a:p>
        </p:txBody>
      </p:sp>
      <p:sp>
        <p:nvSpPr>
          <p:cNvPr id="7170" name="Rectangle 8"/>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t>Greeting</a:t>
            </a:r>
            <a:endParaRPr lang="en-US" sz="3200" dirty="0"/>
          </a:p>
          <a:p>
            <a:pPr marL="342900" indent="-342900">
              <a:spcBef>
                <a:spcPct val="20000"/>
              </a:spcBef>
              <a:buFontTx/>
              <a:buChar char="•"/>
            </a:pPr>
            <a:r>
              <a:rPr lang="en-US" sz="3200" dirty="0"/>
              <a:t>Identify who is </a:t>
            </a:r>
            <a:r>
              <a:rPr lang="en-US" sz="3200" dirty="0" smtClean="0"/>
              <a:t>participating</a:t>
            </a:r>
            <a:endParaRPr lang="en-US" sz="3200" dirty="0"/>
          </a:p>
          <a:p>
            <a:pPr marL="342900" indent="-342900">
              <a:spcBef>
                <a:spcPct val="20000"/>
              </a:spcBef>
              <a:buFontTx/>
              <a:buChar char="•"/>
            </a:pPr>
            <a:r>
              <a:rPr lang="en-US" sz="3200" dirty="0"/>
              <a:t>Exchange information, generally taking </a:t>
            </a:r>
            <a:r>
              <a:rPr lang="en-US" sz="3200" dirty="0" smtClean="0"/>
              <a:t>turns</a:t>
            </a:r>
            <a:endParaRPr lang="en-US" sz="3200" dirty="0"/>
          </a:p>
          <a:p>
            <a:pPr marL="342900" indent="-342900">
              <a:spcBef>
                <a:spcPct val="20000"/>
              </a:spcBef>
              <a:buFontTx/>
              <a:buChar char="•"/>
            </a:pPr>
            <a:r>
              <a:rPr lang="en-US" sz="3200" dirty="0" smtClean="0"/>
              <a:t>Salutations</a:t>
            </a:r>
            <a:endParaRPr lang="en-US" sz="3200" dirty="0"/>
          </a:p>
          <a:p>
            <a:pPr marL="342900" indent="-342900">
              <a:spcBef>
                <a:spcPct val="20000"/>
              </a:spcBef>
              <a:buFontTx/>
              <a:buChar char="•"/>
            </a:pPr>
            <a:r>
              <a:rPr lang="en-US" sz="3200" dirty="0"/>
              <a:t>End the </a:t>
            </a:r>
            <a:r>
              <a:rPr lang="en-US" sz="3200" dirty="0" smtClean="0"/>
              <a:t>conversation</a:t>
            </a:r>
            <a:endParaRPr lang="en-US" sz="3200" dirty="0"/>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4"/>
          <p:cNvSpPr>
            <a:spLocks noChangeArrowheads="1"/>
          </p:cNvSpPr>
          <p:nvPr/>
        </p:nvSpPr>
        <p:spPr bwMode="auto">
          <a:xfrm>
            <a:off x="685800" y="381000"/>
            <a:ext cx="7772400" cy="1143000"/>
          </a:xfrm>
          <a:prstGeom prst="rect">
            <a:avLst/>
          </a:prstGeom>
          <a:noFill/>
          <a:ln w="9525">
            <a:noFill/>
            <a:miter lim="800000"/>
            <a:headEnd/>
            <a:tailEnd/>
          </a:ln>
        </p:spPr>
        <p:txBody>
          <a:bodyPr anchor="ctr"/>
          <a:lstStyle/>
          <a:p>
            <a:pPr algn="ctr"/>
            <a:r>
              <a:rPr lang="en-US" sz="4400"/>
              <a:t>Repeater Access Tones</a:t>
            </a:r>
          </a:p>
        </p:txBody>
      </p:sp>
      <p:sp>
        <p:nvSpPr>
          <p:cNvPr id="35842" name="Rectangle 5"/>
          <p:cNvSpPr>
            <a:spLocks noChangeArrowheads="1"/>
          </p:cNvSpPr>
          <p:nvPr/>
        </p:nvSpPr>
        <p:spPr bwMode="auto">
          <a:xfrm>
            <a:off x="685800" y="1447800"/>
            <a:ext cx="7772400" cy="4495800"/>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800" dirty="0" smtClean="0"/>
              <a:t>Prevents accessing multiple </a:t>
            </a:r>
            <a:r>
              <a:rPr lang="en-US" sz="2800" dirty="0"/>
              <a:t>repeaters </a:t>
            </a:r>
            <a:r>
              <a:rPr lang="en-US" sz="2800" dirty="0" smtClean="0"/>
              <a:t>at once.</a:t>
            </a:r>
            <a:endParaRPr lang="en-US" sz="2800" dirty="0"/>
          </a:p>
          <a:p>
            <a:pPr marL="342900" indent="-342900">
              <a:lnSpc>
                <a:spcPct val="80000"/>
              </a:lnSpc>
              <a:spcBef>
                <a:spcPct val="20000"/>
              </a:spcBef>
              <a:buFontTx/>
              <a:buChar char="•"/>
            </a:pPr>
            <a:r>
              <a:rPr lang="en-US" sz="2800" dirty="0" err="1" smtClean="0"/>
              <a:t>Subaudible</a:t>
            </a:r>
            <a:r>
              <a:rPr lang="en-US" sz="2800" dirty="0" smtClean="0"/>
              <a:t> low-frequency tone must </a:t>
            </a:r>
            <a:r>
              <a:rPr lang="en-US" sz="2800" dirty="0"/>
              <a:t>be present before the </a:t>
            </a:r>
            <a:r>
              <a:rPr lang="en-US" sz="2800" dirty="0" smtClean="0"/>
              <a:t>repeater transmitter will turn on.</a:t>
            </a:r>
            <a:endParaRPr lang="en-US" sz="2800" dirty="0"/>
          </a:p>
          <a:p>
            <a:pPr marL="342900" indent="-342900">
              <a:lnSpc>
                <a:spcPct val="80000"/>
              </a:lnSpc>
              <a:spcBef>
                <a:spcPct val="20000"/>
              </a:spcBef>
              <a:buFontTx/>
              <a:buChar char="•"/>
            </a:pPr>
            <a:r>
              <a:rPr lang="en-US" sz="2800" dirty="0" smtClean="0"/>
              <a:t>Tones have various </a:t>
            </a:r>
            <a:r>
              <a:rPr lang="en-US" sz="2800" dirty="0"/>
              <a:t>names (depending on equipment manufacturer).</a:t>
            </a:r>
          </a:p>
          <a:p>
            <a:pPr marL="742950" lvl="1" indent="-285750">
              <a:lnSpc>
                <a:spcPct val="80000"/>
              </a:lnSpc>
              <a:spcBef>
                <a:spcPct val="20000"/>
              </a:spcBef>
              <a:buFontTx/>
              <a:buChar char="–"/>
            </a:pPr>
            <a:r>
              <a:rPr lang="en-US" sz="2800" dirty="0"/>
              <a:t>CTCSS (continuous tone coded squelch system)</a:t>
            </a:r>
          </a:p>
          <a:p>
            <a:pPr marL="742950" lvl="1" indent="-285750">
              <a:lnSpc>
                <a:spcPct val="80000"/>
              </a:lnSpc>
              <a:spcBef>
                <a:spcPct val="20000"/>
              </a:spcBef>
              <a:buFontTx/>
              <a:buChar char="–"/>
            </a:pPr>
            <a:r>
              <a:rPr lang="en-US" sz="2800" dirty="0"/>
              <a:t>PL (a Motorola trade name for CTCSS)</a:t>
            </a:r>
          </a:p>
          <a:p>
            <a:pPr marL="742950" lvl="1" indent="-285750">
              <a:lnSpc>
                <a:spcPct val="80000"/>
              </a:lnSpc>
              <a:spcBef>
                <a:spcPct val="20000"/>
              </a:spcBef>
              <a:buFontTx/>
              <a:buChar char="–"/>
            </a:pPr>
            <a:r>
              <a:rPr lang="en-US" sz="2800" dirty="0"/>
              <a:t>Privacy codes or tones</a:t>
            </a:r>
          </a:p>
          <a:p>
            <a:pPr marL="742950" lvl="1" indent="-285750">
              <a:lnSpc>
                <a:spcPct val="80000"/>
              </a:lnSpc>
              <a:spcBef>
                <a:spcPct val="20000"/>
              </a:spcBef>
              <a:buFontTx/>
              <a:buChar char="–"/>
            </a:pPr>
            <a:r>
              <a:rPr lang="en-US" sz="2800" dirty="0"/>
              <a:t>DCS (digital coded squelch)</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Repeater Access Tones</a:t>
            </a:r>
          </a:p>
        </p:txBody>
      </p:sp>
      <p:sp>
        <p:nvSpPr>
          <p:cNvPr id="37890" name="Rectangle 3"/>
          <p:cNvSpPr>
            <a:spLocks noChangeArrowheads="1"/>
          </p:cNvSpPr>
          <p:nvPr/>
        </p:nvSpPr>
        <p:spPr bwMode="auto">
          <a:xfrm>
            <a:off x="685800" y="1752600"/>
            <a:ext cx="7772400" cy="4343400"/>
          </a:xfrm>
          <a:prstGeom prst="rect">
            <a:avLst/>
          </a:prstGeom>
          <a:noFill/>
          <a:ln w="9525">
            <a:noFill/>
            <a:miter lim="800000"/>
            <a:headEnd/>
            <a:tailEnd/>
          </a:ln>
        </p:spPr>
        <p:txBody>
          <a:bodyPr/>
          <a:lstStyle/>
          <a:p>
            <a:pPr marL="342900" indent="-342900">
              <a:spcBef>
                <a:spcPct val="20000"/>
              </a:spcBef>
              <a:buFontTx/>
              <a:buChar char="•"/>
            </a:pPr>
            <a:r>
              <a:rPr lang="en-US" sz="3200" dirty="0"/>
              <a:t>Access tones are usually published along with repeater frequencies.</a:t>
            </a:r>
          </a:p>
          <a:p>
            <a:pPr marL="342900" indent="-342900">
              <a:spcBef>
                <a:spcPct val="20000"/>
              </a:spcBef>
              <a:buFontTx/>
              <a:buChar char="•"/>
            </a:pPr>
            <a:r>
              <a:rPr lang="en-US" sz="3200" dirty="0"/>
              <a:t>Could also be announced when the repeater identifies.</a:t>
            </a:r>
          </a:p>
          <a:p>
            <a:pPr marL="742950" lvl="1" indent="-285750">
              <a:spcBef>
                <a:spcPct val="20000"/>
              </a:spcBef>
              <a:buFontTx/>
              <a:buChar char="–"/>
            </a:pPr>
            <a:r>
              <a:rPr lang="en-US" altLang="ja-JP" sz="2800" dirty="0"/>
              <a:t>“PL is 123.0</a:t>
            </a:r>
            <a:r>
              <a:rPr lang="en-US" altLang="ja-JP" sz="2800" dirty="0" smtClean="0"/>
              <a:t>” meaning 123.0 Hz</a:t>
            </a:r>
            <a:endParaRPr lang="en-US" altLang="ja-JP" sz="2800" dirty="0"/>
          </a:p>
          <a:p>
            <a:pPr marL="342900" indent="-342900">
              <a:spcBef>
                <a:spcPct val="20000"/>
              </a:spcBef>
              <a:buFontTx/>
              <a:buChar char="•"/>
            </a:pPr>
            <a:r>
              <a:rPr lang="en-US" sz="3200" dirty="0"/>
              <a:t>Tones are generally programmed into the radio along with frequency and offset.</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Repeater </a:t>
            </a:r>
            <a:r>
              <a:rPr lang="en-US" sz="4400" dirty="0" smtClean="0"/>
              <a:t>Control</a:t>
            </a:r>
            <a:endParaRPr lang="en-US" sz="4400" dirty="0"/>
          </a:p>
        </p:txBody>
      </p:sp>
      <p:sp>
        <p:nvSpPr>
          <p:cNvPr id="39938" name="Rectangle 5"/>
          <p:cNvSpPr>
            <a:spLocks noChangeArrowheads="1"/>
          </p:cNvSpPr>
          <p:nvPr/>
        </p:nvSpPr>
        <p:spPr bwMode="auto">
          <a:xfrm>
            <a:off x="685800" y="1676400"/>
            <a:ext cx="7772400" cy="4419600"/>
          </a:xfrm>
          <a:prstGeom prst="rect">
            <a:avLst/>
          </a:prstGeom>
          <a:noFill/>
          <a:ln w="9525">
            <a:noFill/>
            <a:miter lim="800000"/>
            <a:headEnd/>
            <a:tailEnd/>
          </a:ln>
        </p:spPr>
        <p:txBody>
          <a:bodyPr/>
          <a:lstStyle/>
          <a:p>
            <a:pPr marL="285750" indent="-285750">
              <a:spcBef>
                <a:spcPct val="20000"/>
              </a:spcBef>
              <a:buFont typeface="Arial" pitchFamily="34" charset="0"/>
              <a:buChar char="•"/>
            </a:pPr>
            <a:r>
              <a:rPr lang="en-US" sz="2600" dirty="0" smtClean="0"/>
              <a:t>Repeater </a:t>
            </a:r>
            <a:r>
              <a:rPr lang="en-US" sz="2600" dirty="0"/>
              <a:t>identification (Morse code or synthesized voice</a:t>
            </a:r>
            <a:r>
              <a:rPr lang="en-US" sz="2600" dirty="0" smtClean="0"/>
              <a:t>)</a:t>
            </a:r>
            <a:endParaRPr lang="en-US" sz="2600" dirty="0"/>
          </a:p>
          <a:p>
            <a:pPr marL="685800" lvl="1" indent="-228600">
              <a:spcBef>
                <a:spcPct val="20000"/>
              </a:spcBef>
              <a:buFont typeface="Arial" pitchFamily="34" charset="0"/>
              <a:buChar char="•"/>
            </a:pPr>
            <a:r>
              <a:rPr lang="en-US" dirty="0"/>
              <a:t>Same ID requirements as you </a:t>
            </a:r>
            <a:r>
              <a:rPr lang="en-US" dirty="0" smtClean="0"/>
              <a:t>have</a:t>
            </a:r>
            <a:endParaRPr lang="en-US" dirty="0"/>
          </a:p>
          <a:p>
            <a:pPr marL="285750" indent="-285750">
              <a:spcBef>
                <a:spcPct val="20000"/>
              </a:spcBef>
              <a:buFont typeface="Arial" pitchFamily="34" charset="0"/>
              <a:buChar char="•"/>
            </a:pPr>
            <a:r>
              <a:rPr lang="en-US" sz="2600" dirty="0"/>
              <a:t>Time-out </a:t>
            </a:r>
            <a:r>
              <a:rPr lang="en-US" sz="2600" dirty="0" smtClean="0"/>
              <a:t>protection</a:t>
            </a:r>
            <a:endParaRPr lang="en-US" sz="2600" dirty="0"/>
          </a:p>
          <a:p>
            <a:pPr marL="685800" lvl="1" indent="-228600">
              <a:spcBef>
                <a:spcPct val="20000"/>
              </a:spcBef>
              <a:buFont typeface="Arial" pitchFamily="34" charset="0"/>
              <a:buChar char="•"/>
            </a:pPr>
            <a:r>
              <a:rPr lang="en-US" dirty="0" smtClean="0"/>
              <a:t>Protects </a:t>
            </a:r>
            <a:r>
              <a:rPr lang="en-US" dirty="0"/>
              <a:t>against continuous transmission in the event of a stuck PTT or </a:t>
            </a:r>
            <a:r>
              <a:rPr lang="en-US" dirty="0" smtClean="0"/>
              <a:t>long-winded speaker</a:t>
            </a:r>
          </a:p>
          <a:p>
            <a:pPr marL="685800" lvl="1" indent="-228600">
              <a:spcBef>
                <a:spcPct val="20000"/>
              </a:spcBef>
              <a:buFont typeface="Arial" pitchFamily="34" charset="0"/>
              <a:buChar char="•"/>
            </a:pPr>
            <a:r>
              <a:rPr lang="en-US" dirty="0" smtClean="0"/>
              <a:t>Usually three minutes</a:t>
            </a:r>
            <a:endParaRPr lang="en-US" dirty="0"/>
          </a:p>
          <a:p>
            <a:pPr marL="285750" indent="-285750">
              <a:spcBef>
                <a:spcPct val="20000"/>
              </a:spcBef>
              <a:buFont typeface="Arial" pitchFamily="34" charset="0"/>
              <a:buChar char="•"/>
            </a:pPr>
            <a:r>
              <a:rPr lang="en-US" sz="2600" dirty="0"/>
              <a:t>Courtesy </a:t>
            </a:r>
            <a:r>
              <a:rPr lang="en-US" sz="2600" dirty="0" smtClean="0"/>
              <a:t>beep or tone signals </a:t>
            </a:r>
            <a:r>
              <a:rPr lang="en-US" sz="2600" dirty="0"/>
              <a:t>time-out timer </a:t>
            </a:r>
            <a:r>
              <a:rPr lang="en-US" sz="2600" dirty="0" smtClean="0"/>
              <a:t>reset</a:t>
            </a:r>
          </a:p>
          <a:p>
            <a:pPr marL="285750" indent="-285750">
              <a:spcBef>
                <a:spcPct val="20000"/>
              </a:spcBef>
              <a:buFont typeface="Arial" pitchFamily="34" charset="0"/>
              <a:buChar char="•"/>
            </a:pPr>
            <a:r>
              <a:rPr lang="en-US" sz="2600" dirty="0" smtClean="0"/>
              <a:t>May have an autopatch system for phone calls</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Common Problems</a:t>
            </a:r>
            <a:endParaRPr lang="en-US" sz="4400" dirty="0"/>
          </a:p>
        </p:txBody>
      </p:sp>
      <p:sp>
        <p:nvSpPr>
          <p:cNvPr id="39938" name="Rectangle 5"/>
          <p:cNvSpPr>
            <a:spLocks noChangeArrowheads="1"/>
          </p:cNvSpPr>
          <p:nvPr/>
        </p:nvSpPr>
        <p:spPr bwMode="auto">
          <a:xfrm>
            <a:off x="685800" y="1676400"/>
            <a:ext cx="7772400" cy="4419600"/>
          </a:xfrm>
          <a:prstGeom prst="rect">
            <a:avLst/>
          </a:prstGeom>
          <a:noFill/>
          <a:ln w="9525">
            <a:noFill/>
            <a:miter lim="800000"/>
            <a:headEnd/>
            <a:tailEnd/>
          </a:ln>
        </p:spPr>
        <p:txBody>
          <a:bodyPr/>
          <a:lstStyle/>
          <a:p>
            <a:pPr marL="285750" indent="-285750">
              <a:spcBef>
                <a:spcPct val="20000"/>
              </a:spcBef>
              <a:buFont typeface="Arial" pitchFamily="34" charset="0"/>
              <a:buChar char="•"/>
            </a:pPr>
            <a:r>
              <a:rPr lang="en-US" sz="2800" dirty="0" smtClean="0"/>
              <a:t>Off frequency: causes audio distortion</a:t>
            </a:r>
          </a:p>
          <a:p>
            <a:pPr marL="285750" indent="-285750">
              <a:spcBef>
                <a:spcPct val="20000"/>
              </a:spcBef>
              <a:buFont typeface="Arial" pitchFamily="34" charset="0"/>
              <a:buChar char="•"/>
            </a:pPr>
            <a:r>
              <a:rPr lang="en-US" sz="2800" dirty="0" smtClean="0"/>
              <a:t>Low batteries: weak signal, audio distortion</a:t>
            </a:r>
          </a:p>
          <a:p>
            <a:pPr marL="285750" indent="-285750">
              <a:spcBef>
                <a:spcPct val="20000"/>
              </a:spcBef>
              <a:buFont typeface="Arial" pitchFamily="34" charset="0"/>
              <a:buChar char="•"/>
            </a:pPr>
            <a:r>
              <a:rPr lang="en-US" sz="2800" dirty="0" smtClean="0"/>
              <a:t>Poor location: hear repeater OK, can’t make or maintain contact</a:t>
            </a:r>
          </a:p>
          <a:p>
            <a:pPr marL="285750" indent="-285750">
              <a:spcBef>
                <a:spcPct val="20000"/>
              </a:spcBef>
              <a:buFont typeface="Arial" pitchFamily="34" charset="0"/>
              <a:buChar char="•"/>
            </a:pPr>
            <a:r>
              <a:rPr lang="en-US" sz="2800" dirty="0" smtClean="0"/>
              <a:t>Access tone off or wrong: repeater is strong but can’t access it</a:t>
            </a:r>
          </a:p>
          <a:p>
            <a:pPr marL="285750" indent="-285750">
              <a:spcBef>
                <a:spcPct val="20000"/>
              </a:spcBef>
              <a:buFont typeface="Arial" pitchFamily="34" charset="0"/>
              <a:buChar char="•"/>
            </a:pPr>
            <a:r>
              <a:rPr lang="en-US" sz="2800" dirty="0" smtClean="0"/>
              <a:t>Repeater drops in and out of your receiver: squelch setting too high</a:t>
            </a:r>
            <a:endParaRPr lang="en-US" sz="2600" dirty="0" smtClean="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Digital Repeater Systems</a:t>
            </a:r>
            <a:endParaRPr lang="en-US" sz="4400" dirty="0"/>
          </a:p>
        </p:txBody>
      </p:sp>
      <p:sp>
        <p:nvSpPr>
          <p:cNvPr id="39938" name="Rectangle 5"/>
          <p:cNvSpPr>
            <a:spLocks noChangeArrowheads="1"/>
          </p:cNvSpPr>
          <p:nvPr/>
        </p:nvSpPr>
        <p:spPr bwMode="auto">
          <a:xfrm>
            <a:off x="685800" y="1676400"/>
            <a:ext cx="7772400" cy="4419600"/>
          </a:xfrm>
          <a:prstGeom prst="rect">
            <a:avLst/>
          </a:prstGeom>
          <a:noFill/>
          <a:ln w="9525">
            <a:noFill/>
            <a:miter lim="800000"/>
            <a:headEnd/>
            <a:tailEnd/>
          </a:ln>
        </p:spPr>
        <p:txBody>
          <a:bodyPr/>
          <a:lstStyle/>
          <a:p>
            <a:pPr marL="285750" indent="-285750">
              <a:spcBef>
                <a:spcPct val="20000"/>
              </a:spcBef>
              <a:buFont typeface="Arial" pitchFamily="34" charset="0"/>
              <a:buChar char="•"/>
            </a:pPr>
            <a:r>
              <a:rPr lang="en-US" sz="2800" dirty="0" smtClean="0"/>
              <a:t>Repeaters linked by the Internet</a:t>
            </a:r>
          </a:p>
          <a:p>
            <a:pPr marL="285750" indent="-285750">
              <a:spcBef>
                <a:spcPct val="20000"/>
              </a:spcBef>
              <a:buFont typeface="Arial" pitchFamily="34" charset="0"/>
              <a:buChar char="•"/>
            </a:pPr>
            <a:r>
              <a:rPr lang="en-US" sz="2800" dirty="0" smtClean="0"/>
              <a:t>Use digital audio – Voice Over Internet Protocol (VOIP)</a:t>
            </a:r>
          </a:p>
          <a:p>
            <a:pPr marL="742950" lvl="1" indent="-285750">
              <a:spcBef>
                <a:spcPct val="20000"/>
              </a:spcBef>
              <a:buFont typeface="Arial" pitchFamily="34" charset="0"/>
              <a:buChar char="•"/>
            </a:pPr>
            <a:r>
              <a:rPr lang="en-US" sz="2600" dirty="0" smtClean="0"/>
              <a:t>Similar to Skype</a:t>
            </a:r>
          </a:p>
          <a:p>
            <a:pPr marL="285750" indent="-285750">
              <a:spcBef>
                <a:spcPct val="20000"/>
              </a:spcBef>
              <a:buFont typeface="Arial" pitchFamily="34" charset="0"/>
              <a:buChar char="•"/>
            </a:pPr>
            <a:r>
              <a:rPr lang="en-US" sz="2600" dirty="0" smtClean="0"/>
              <a:t>Allows communication world-wide</a:t>
            </a:r>
          </a:p>
          <a:p>
            <a:pPr marL="285750" indent="-285750">
              <a:spcBef>
                <a:spcPct val="20000"/>
              </a:spcBef>
              <a:buFont typeface="Arial" pitchFamily="34" charset="0"/>
              <a:buChar char="•"/>
            </a:pPr>
            <a:r>
              <a:rPr lang="en-US" sz="2600" dirty="0" smtClean="0"/>
              <a:t>Internet Linking Relay Project (IRLP)</a:t>
            </a:r>
          </a:p>
          <a:p>
            <a:pPr marL="285750" indent="-285750">
              <a:spcBef>
                <a:spcPct val="20000"/>
              </a:spcBef>
              <a:buFont typeface="Arial" pitchFamily="34" charset="0"/>
              <a:buChar char="•"/>
            </a:pPr>
            <a:r>
              <a:rPr lang="en-US" sz="2600" dirty="0" err="1" smtClean="0"/>
              <a:t>Echolink</a:t>
            </a:r>
            <a:endParaRPr lang="en-US" sz="2600" dirty="0" smtClean="0"/>
          </a:p>
          <a:p>
            <a:pPr marL="285750" indent="-285750">
              <a:spcBef>
                <a:spcPct val="20000"/>
              </a:spcBef>
              <a:buFont typeface="Arial" pitchFamily="34" charset="0"/>
              <a:buChar char="•"/>
            </a:pPr>
            <a:r>
              <a:rPr lang="en-US" sz="2600" dirty="0" smtClean="0"/>
              <a:t>Access codes on system websites</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D-STAR</a:t>
            </a:r>
            <a:endParaRPr lang="en-US" sz="4400" dirty="0"/>
          </a:p>
        </p:txBody>
      </p:sp>
      <p:sp>
        <p:nvSpPr>
          <p:cNvPr id="39938" name="Rectangle 5"/>
          <p:cNvSpPr>
            <a:spLocks noChangeArrowheads="1"/>
          </p:cNvSpPr>
          <p:nvPr/>
        </p:nvSpPr>
        <p:spPr bwMode="auto">
          <a:xfrm>
            <a:off x="685800" y="1676400"/>
            <a:ext cx="7772400" cy="4419600"/>
          </a:xfrm>
          <a:prstGeom prst="rect">
            <a:avLst/>
          </a:prstGeom>
          <a:noFill/>
          <a:ln w="9525">
            <a:noFill/>
            <a:miter lim="800000"/>
            <a:headEnd/>
            <a:tailEnd/>
          </a:ln>
        </p:spPr>
        <p:txBody>
          <a:bodyPr/>
          <a:lstStyle/>
          <a:p>
            <a:pPr marL="285750" indent="-285750">
              <a:spcBef>
                <a:spcPct val="20000"/>
              </a:spcBef>
              <a:buFont typeface="Arial" pitchFamily="34" charset="0"/>
              <a:buChar char="•"/>
            </a:pPr>
            <a:r>
              <a:rPr lang="en-US" sz="2800" dirty="0" smtClean="0"/>
              <a:t>Both a repeater linking system and a digital voice protocol</a:t>
            </a:r>
          </a:p>
          <a:p>
            <a:pPr marL="285750" indent="-285750">
              <a:spcBef>
                <a:spcPct val="20000"/>
              </a:spcBef>
              <a:buFont typeface="Arial" pitchFamily="34" charset="0"/>
              <a:buChar char="•"/>
            </a:pPr>
            <a:r>
              <a:rPr lang="en-US" sz="2800" dirty="0" smtClean="0"/>
              <a:t>DV: Digital Voice mode (voice + 1200 baud data)</a:t>
            </a:r>
          </a:p>
          <a:p>
            <a:pPr marL="285750" indent="-285750">
              <a:spcBef>
                <a:spcPct val="20000"/>
              </a:spcBef>
              <a:buFont typeface="Arial" pitchFamily="34" charset="0"/>
              <a:buChar char="•"/>
            </a:pPr>
            <a:r>
              <a:rPr lang="en-US" sz="2800" dirty="0" smtClean="0"/>
              <a:t>DD: Digital Data mode (128 kbps data)</a:t>
            </a:r>
          </a:p>
          <a:p>
            <a:pPr marL="285750" indent="-285750">
              <a:spcBef>
                <a:spcPct val="20000"/>
              </a:spcBef>
              <a:buFont typeface="Arial" pitchFamily="34" charset="0"/>
              <a:buChar char="•"/>
            </a:pPr>
            <a:r>
              <a:rPr lang="en-US" sz="2800" dirty="0" smtClean="0"/>
              <a:t>Repeaters linked together worldwide</a:t>
            </a:r>
          </a:p>
          <a:p>
            <a:pPr marL="285750" indent="-285750">
              <a:spcBef>
                <a:spcPct val="20000"/>
              </a:spcBef>
              <a:buFont typeface="Arial" pitchFamily="34" charset="0"/>
              <a:buChar char="•"/>
            </a:pPr>
            <a:r>
              <a:rPr lang="en-US" sz="2800" dirty="0" smtClean="0"/>
              <a:t>Call user-to-user based on call sign</a:t>
            </a:r>
          </a:p>
          <a:p>
            <a:pPr marL="285750" indent="-285750">
              <a:spcBef>
                <a:spcPct val="20000"/>
              </a:spcBef>
              <a:buFont typeface="Arial" pitchFamily="34" charset="0"/>
              <a:buChar char="•"/>
            </a:pPr>
            <a:r>
              <a:rPr lang="en-US" sz="2800" dirty="0" smtClean="0"/>
              <a:t>Currently an ICOM system</a:t>
            </a:r>
          </a:p>
          <a:p>
            <a:pPr marL="285750" indent="-285750">
              <a:spcBef>
                <a:spcPct val="20000"/>
              </a:spcBef>
              <a:buFont typeface="Arial" pitchFamily="34" charset="0"/>
              <a:buChar char="•"/>
            </a:pPr>
            <a:r>
              <a:rPr lang="en-US" sz="2800" dirty="0" smtClean="0"/>
              <a:t>Yaesu and Kenwood also building digital systems</a:t>
            </a:r>
            <a:endParaRPr lang="en-US" sz="2600" dirty="0" smtClean="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a:spLocks noChangeArrowheads="1"/>
          </p:cNvSpPr>
          <p:nvPr/>
        </p:nvSpPr>
        <p:spPr bwMode="auto">
          <a:xfrm>
            <a:off x="685800" y="2667000"/>
            <a:ext cx="7772400" cy="1143000"/>
          </a:xfrm>
          <a:prstGeom prst="rect">
            <a:avLst/>
          </a:prstGeom>
          <a:noFill/>
          <a:ln w="9525">
            <a:noFill/>
            <a:miter lim="800000"/>
            <a:headEnd/>
            <a:tailEnd/>
          </a:ln>
        </p:spPr>
        <p:txBody>
          <a:bodyPr anchor="ctr"/>
          <a:lstStyle/>
          <a:p>
            <a:pPr algn="ctr"/>
            <a:r>
              <a:rPr lang="en-US" sz="4400" dirty="0" smtClean="0"/>
              <a:t>Practice Questions</a:t>
            </a:r>
            <a:endParaRPr lang="en-US" sz="44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Plus 500 kHz</a:t>
            </a:r>
          </a:p>
          <a:p>
            <a:r>
              <a:rPr lang="fr-FR" dirty="0" smtClean="0"/>
              <a:t>B. Plus or minus 600 kHz</a:t>
            </a:r>
          </a:p>
          <a:p>
            <a:r>
              <a:rPr lang="en-US" dirty="0" smtClean="0"/>
              <a:t>C. Minus 500 kHz</a:t>
            </a:r>
          </a:p>
          <a:p>
            <a:r>
              <a:rPr lang="en-US" dirty="0" smtClean="0"/>
              <a:t>D. Only plus 600 kHz</a:t>
            </a:r>
          </a:p>
          <a:p>
            <a:pPr lvl="1"/>
            <a:r>
              <a:rPr lang="en-US" dirty="0" smtClean="0"/>
              <a:t> T2A01 HRLM (6-16)</a:t>
            </a:r>
          </a:p>
        </p:txBody>
      </p:sp>
      <p:sp>
        <p:nvSpPr>
          <p:cNvPr id="4198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most common repeater frequency offset in the 2 meter band?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Plus 500 kHz</a:t>
            </a:r>
          </a:p>
          <a:p>
            <a:r>
              <a:rPr lang="fr-FR" b="1" smtClean="0"/>
              <a:t>B. Plus or minus 600 kHz</a:t>
            </a:r>
          </a:p>
          <a:p>
            <a:r>
              <a:rPr lang="en-US" smtClean="0"/>
              <a:t>C. Minus 500 kHz</a:t>
            </a:r>
          </a:p>
          <a:p>
            <a:r>
              <a:rPr lang="en-US" smtClean="0"/>
              <a:t>D. Only plus 600 kHz</a:t>
            </a:r>
          </a:p>
          <a:p>
            <a:pPr lvl="1"/>
            <a:r>
              <a:rPr lang="en-US" smtClean="0"/>
              <a:t> T2A01 HRLM (6-16)</a:t>
            </a:r>
          </a:p>
        </p:txBody>
      </p:sp>
      <p:sp>
        <p:nvSpPr>
          <p:cNvPr id="4198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most common repeater frequency offset in the 2 meter band?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146.520 MHz</a:t>
            </a:r>
          </a:p>
          <a:p>
            <a:r>
              <a:rPr lang="en-US" smtClean="0"/>
              <a:t>B. 145.000 MHz</a:t>
            </a:r>
          </a:p>
          <a:p>
            <a:r>
              <a:rPr lang="en-US" smtClean="0"/>
              <a:t>C. 432.100 MHz</a:t>
            </a:r>
          </a:p>
          <a:p>
            <a:r>
              <a:rPr lang="en-US" smtClean="0"/>
              <a:t>D. 446.000 MHz</a:t>
            </a:r>
          </a:p>
          <a:p>
            <a:pPr lvl="1"/>
            <a:r>
              <a:rPr lang="en-US" smtClean="0"/>
              <a:t> T2A02 HRLM (6-14)</a:t>
            </a:r>
          </a:p>
        </p:txBody>
      </p:sp>
      <p:sp>
        <p:nvSpPr>
          <p:cNvPr id="4301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national calling frequency for FM simplex operations in the 70 cm band?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dirty="0"/>
              <a:t>The Typical Ham Contact (QSO)</a:t>
            </a:r>
          </a:p>
        </p:txBody>
      </p:sp>
      <p:sp>
        <p:nvSpPr>
          <p:cNvPr id="9218"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t>Greeting</a:t>
            </a:r>
            <a:endParaRPr lang="en-US" sz="3200" dirty="0"/>
          </a:p>
          <a:p>
            <a:pPr marL="342900" indent="-342900">
              <a:spcBef>
                <a:spcPct val="20000"/>
              </a:spcBef>
              <a:buFontTx/>
              <a:buChar char="•"/>
            </a:pPr>
            <a:r>
              <a:rPr lang="en-US" sz="3200" dirty="0"/>
              <a:t>Identify who is </a:t>
            </a:r>
            <a:r>
              <a:rPr lang="en-US" sz="3200" dirty="0" smtClean="0"/>
              <a:t>participating</a:t>
            </a:r>
            <a:endParaRPr lang="en-US" sz="3200" dirty="0"/>
          </a:p>
          <a:p>
            <a:pPr marL="342900" indent="-342900">
              <a:spcBef>
                <a:spcPct val="20000"/>
              </a:spcBef>
              <a:buFontTx/>
              <a:buChar char="•"/>
            </a:pPr>
            <a:r>
              <a:rPr lang="en-US" sz="3200" dirty="0"/>
              <a:t>Exchange information, generally taking </a:t>
            </a:r>
            <a:r>
              <a:rPr lang="en-US" sz="3200" dirty="0" smtClean="0"/>
              <a:t>turns</a:t>
            </a:r>
            <a:endParaRPr lang="en-US" sz="3200" dirty="0"/>
          </a:p>
          <a:p>
            <a:pPr marL="342900" indent="-342900">
              <a:spcBef>
                <a:spcPct val="20000"/>
              </a:spcBef>
              <a:buFontTx/>
              <a:buChar char="•"/>
            </a:pPr>
            <a:r>
              <a:rPr lang="en-US" sz="3200" dirty="0" smtClean="0"/>
              <a:t>Salutations</a:t>
            </a:r>
            <a:endParaRPr lang="en-US" sz="3200" dirty="0"/>
          </a:p>
          <a:p>
            <a:pPr marL="342900" indent="-342900">
              <a:spcBef>
                <a:spcPct val="20000"/>
              </a:spcBef>
              <a:buFontTx/>
              <a:buChar char="•"/>
            </a:pPr>
            <a:r>
              <a:rPr lang="en-US" sz="3200" dirty="0"/>
              <a:t>End the </a:t>
            </a:r>
            <a:r>
              <a:rPr lang="en-US" sz="3200" dirty="0" smtClean="0"/>
              <a:t>conversation</a:t>
            </a:r>
            <a:endParaRPr lang="en-US" sz="3200" dirty="0"/>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146.520 MHz</a:t>
            </a:r>
          </a:p>
          <a:p>
            <a:r>
              <a:rPr lang="en-US" smtClean="0"/>
              <a:t>B. 145.000 MHz</a:t>
            </a:r>
          </a:p>
          <a:p>
            <a:r>
              <a:rPr lang="en-US" smtClean="0"/>
              <a:t>C. 432.100 MHz</a:t>
            </a:r>
          </a:p>
          <a:p>
            <a:r>
              <a:rPr lang="en-US" b="1" smtClean="0"/>
              <a:t>D. 446.000 MHz</a:t>
            </a:r>
          </a:p>
          <a:p>
            <a:pPr lvl="1"/>
            <a:r>
              <a:rPr lang="en-US" smtClean="0"/>
              <a:t> T2A02 HRLM (6-14)</a:t>
            </a:r>
          </a:p>
        </p:txBody>
      </p:sp>
      <p:sp>
        <p:nvSpPr>
          <p:cNvPr id="4403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national calling frequency for FM simplex operations in the 70 cm band?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fr-FR" smtClean="0"/>
              <a:t>A. Plus or minus 5 MHz</a:t>
            </a:r>
          </a:p>
          <a:p>
            <a:r>
              <a:rPr lang="fr-FR" smtClean="0"/>
              <a:t>B. Plus or minus 600 kHz</a:t>
            </a:r>
          </a:p>
          <a:p>
            <a:r>
              <a:rPr lang="en-US" smtClean="0"/>
              <a:t>C. Minus 600 kHz</a:t>
            </a:r>
          </a:p>
          <a:p>
            <a:r>
              <a:rPr lang="en-US" smtClean="0"/>
              <a:t>D. Plus 600 kHz</a:t>
            </a:r>
          </a:p>
          <a:p>
            <a:pPr lvl="1"/>
            <a:r>
              <a:rPr lang="en-US" smtClean="0"/>
              <a:t> T2A03 HRLM (6-16)</a:t>
            </a:r>
          </a:p>
        </p:txBody>
      </p:sp>
      <p:sp>
        <p:nvSpPr>
          <p:cNvPr id="4505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a common repeater frequency offset in the 70 cm band?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fr-FR" b="1" smtClean="0"/>
              <a:t>A. Plus or minus 5 MHz</a:t>
            </a:r>
          </a:p>
          <a:p>
            <a:r>
              <a:rPr lang="fr-FR" smtClean="0"/>
              <a:t>B. Plus or minus 600 kHz</a:t>
            </a:r>
          </a:p>
          <a:p>
            <a:r>
              <a:rPr lang="en-US" smtClean="0"/>
              <a:t>C. Minus 600 kHz</a:t>
            </a:r>
          </a:p>
          <a:p>
            <a:r>
              <a:rPr lang="en-US" smtClean="0"/>
              <a:t>D. Plus 600 kHz</a:t>
            </a:r>
          </a:p>
          <a:p>
            <a:pPr lvl="1"/>
            <a:r>
              <a:rPr lang="en-US" smtClean="0"/>
              <a:t> T2A03 HRLM (6-16)</a:t>
            </a:r>
          </a:p>
        </p:txBody>
      </p:sp>
      <p:sp>
        <p:nvSpPr>
          <p:cNvPr id="4608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a common repeater frequency offset in the 70 cm band?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Say "break, break" then say the station's call sign</a:t>
            </a:r>
          </a:p>
          <a:p>
            <a:r>
              <a:rPr lang="en-US" smtClean="0"/>
              <a:t>B. Say the station's call sign then identify with your call sign</a:t>
            </a:r>
          </a:p>
          <a:p>
            <a:r>
              <a:rPr lang="en-US" smtClean="0"/>
              <a:t>C. Say "CQ" three times then the other station's call sign</a:t>
            </a:r>
          </a:p>
          <a:p>
            <a:r>
              <a:rPr lang="en-US" smtClean="0"/>
              <a:t>D. Wait for the station to call "CQ" then answer it</a:t>
            </a:r>
          </a:p>
          <a:p>
            <a:pPr lvl="1"/>
            <a:r>
              <a:rPr lang="en-US" smtClean="0"/>
              <a:t> T2A04 HRLM (6-12)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an appropriate way to call another station on a repeater if you know the other station's call sign?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Say "break, break" then say the station's call sign</a:t>
            </a:r>
          </a:p>
          <a:p>
            <a:r>
              <a:rPr lang="en-US" b="1" smtClean="0"/>
              <a:t>B. Say the station's call sign then identify with your call sign</a:t>
            </a:r>
          </a:p>
          <a:p>
            <a:r>
              <a:rPr lang="en-US" smtClean="0"/>
              <a:t>C. Say "CQ" three times then the other station's call sign</a:t>
            </a:r>
          </a:p>
          <a:p>
            <a:r>
              <a:rPr lang="en-US" smtClean="0"/>
              <a:t>D. Wait for the station to call "CQ" then answer it</a:t>
            </a:r>
          </a:p>
          <a:p>
            <a:pPr lvl="1"/>
            <a:r>
              <a:rPr lang="en-US" smtClean="0"/>
              <a:t> T2A04 HRLM (6-12)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an appropriate way to call another station on a repeater if you know the other station's call sign?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Transmit CQ followed by the other station</a:t>
            </a:r>
            <a:r>
              <a:rPr lang="en-US" altLang="en-US" smtClean="0"/>
              <a:t>’</a:t>
            </a:r>
            <a:r>
              <a:rPr lang="en-US" smtClean="0"/>
              <a:t>s call sign</a:t>
            </a:r>
          </a:p>
          <a:p>
            <a:r>
              <a:rPr lang="en-US" smtClean="0"/>
              <a:t>B. Transmit our call sign followed by the other station</a:t>
            </a:r>
            <a:r>
              <a:rPr lang="en-US" altLang="en-US" smtClean="0"/>
              <a:t>’</a:t>
            </a:r>
            <a:r>
              <a:rPr lang="en-US" smtClean="0"/>
              <a:t>s call sign</a:t>
            </a:r>
          </a:p>
          <a:p>
            <a:r>
              <a:rPr lang="en-US" smtClean="0"/>
              <a:t>C. Transmit the other station</a:t>
            </a:r>
            <a:r>
              <a:rPr lang="en-US" altLang="en-US" smtClean="0"/>
              <a:t>’</a:t>
            </a:r>
            <a:r>
              <a:rPr lang="en-US" smtClean="0"/>
              <a:t>s call sign followed by your call sign</a:t>
            </a:r>
          </a:p>
          <a:p>
            <a:r>
              <a:rPr lang="en-US" smtClean="0"/>
              <a:t>D. Transmit a signal report followed by your call sign</a:t>
            </a:r>
          </a:p>
          <a:p>
            <a:pPr lvl="1"/>
            <a:r>
              <a:rPr lang="en-US" smtClean="0"/>
              <a:t> T2A05 HRLM (6-13)</a:t>
            </a:r>
          </a:p>
        </p:txBody>
      </p:sp>
      <p:sp>
        <p:nvSpPr>
          <p:cNvPr id="4915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How should you respond to a station calling CQ?</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Transmit CQ followed by the other station</a:t>
            </a:r>
            <a:r>
              <a:rPr lang="en-US" altLang="en-US" smtClean="0"/>
              <a:t>’</a:t>
            </a:r>
            <a:r>
              <a:rPr lang="en-US" smtClean="0"/>
              <a:t>s call sign</a:t>
            </a:r>
          </a:p>
          <a:p>
            <a:r>
              <a:rPr lang="en-US" smtClean="0"/>
              <a:t>B. Transmit our call sign followed by the other station</a:t>
            </a:r>
            <a:r>
              <a:rPr lang="en-US" altLang="en-US" smtClean="0"/>
              <a:t>’</a:t>
            </a:r>
            <a:r>
              <a:rPr lang="en-US" smtClean="0"/>
              <a:t>s call sign</a:t>
            </a:r>
          </a:p>
          <a:p>
            <a:r>
              <a:rPr lang="en-US" b="1" smtClean="0"/>
              <a:t>C. Transmit the other station</a:t>
            </a:r>
            <a:r>
              <a:rPr lang="en-US" altLang="en-US" b="1" smtClean="0"/>
              <a:t>’</a:t>
            </a:r>
            <a:r>
              <a:rPr lang="en-US" b="1" smtClean="0"/>
              <a:t>s call sign followed by your call sign</a:t>
            </a:r>
          </a:p>
          <a:p>
            <a:r>
              <a:rPr lang="en-US" smtClean="0"/>
              <a:t>D. Transmit a signal report followed by your call sign</a:t>
            </a:r>
          </a:p>
          <a:p>
            <a:pPr lvl="1"/>
            <a:r>
              <a:rPr lang="en-US" smtClean="0"/>
              <a:t> T2A05 HRLM (6-13)</a:t>
            </a:r>
          </a:p>
        </p:txBody>
      </p:sp>
      <p:sp>
        <p:nvSpPr>
          <p:cNvPr id="5017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How should you respond to a station calling CQ?</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Call on the quarter hour</a:t>
            </a:r>
          </a:p>
          <a:p>
            <a:r>
              <a:rPr lang="en-US" smtClean="0"/>
              <a:t>B. A new antenna is being tested (no station should answer)</a:t>
            </a:r>
          </a:p>
          <a:p>
            <a:r>
              <a:rPr lang="en-US" smtClean="0"/>
              <a:t>C. Only the called station should transmit</a:t>
            </a:r>
          </a:p>
          <a:p>
            <a:r>
              <a:rPr lang="en-US" smtClean="0"/>
              <a:t>D. Calling any station</a:t>
            </a:r>
          </a:p>
          <a:p>
            <a:pPr lvl="1"/>
            <a:r>
              <a:rPr lang="en-US" smtClean="0"/>
              <a:t> T2A08 HRLM (6-13)</a:t>
            </a:r>
          </a:p>
        </p:txBody>
      </p:sp>
      <p:sp>
        <p:nvSpPr>
          <p:cNvPr id="5120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meaning of the procedural signal "CQ"?</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Call on the quarter hour</a:t>
            </a:r>
          </a:p>
          <a:p>
            <a:r>
              <a:rPr lang="en-US" smtClean="0"/>
              <a:t>B. A new antenna is being tested (no station should answer)</a:t>
            </a:r>
          </a:p>
          <a:p>
            <a:r>
              <a:rPr lang="en-US" smtClean="0"/>
              <a:t>C. Only the called station should transmit</a:t>
            </a:r>
          </a:p>
          <a:p>
            <a:r>
              <a:rPr lang="en-US" b="1" smtClean="0"/>
              <a:t>D. Calling any station</a:t>
            </a:r>
          </a:p>
          <a:p>
            <a:pPr lvl="1"/>
            <a:r>
              <a:rPr lang="en-US" smtClean="0"/>
              <a:t> T2A08 HRLM (6-13)</a:t>
            </a:r>
          </a:p>
        </p:txBody>
      </p:sp>
      <p:sp>
        <p:nvSpPr>
          <p:cNvPr id="5222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meaning of the procedural signal "CQ"?</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The words "Hello test" followed by your call sign</a:t>
            </a:r>
          </a:p>
          <a:p>
            <a:r>
              <a:rPr lang="en-US" smtClean="0"/>
              <a:t>B. Your call sign </a:t>
            </a:r>
          </a:p>
          <a:p>
            <a:r>
              <a:rPr lang="en-US" smtClean="0"/>
              <a:t>C. The repeater call sign followed by your call sign</a:t>
            </a:r>
          </a:p>
          <a:p>
            <a:r>
              <a:rPr lang="en-US" smtClean="0"/>
              <a:t>D. The letters "QSY" followed by your call sign</a:t>
            </a:r>
          </a:p>
          <a:p>
            <a:pPr lvl="1"/>
            <a:r>
              <a:rPr lang="en-US" smtClean="0"/>
              <a:t> T2A09 HRLM (6-9)</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brief statement is often used in place of "CQ" to indicate that you are listening on a repeater?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Radio Manners</a:t>
            </a:r>
          </a:p>
        </p:txBody>
      </p:sp>
      <p:sp>
        <p:nvSpPr>
          <p:cNvPr id="11266"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a:t>Speak clearly and </a:t>
            </a:r>
            <a:r>
              <a:rPr lang="en-US" sz="3200" dirty="0" smtClean="0"/>
              <a:t>distinctly</a:t>
            </a:r>
          </a:p>
          <a:p>
            <a:pPr marL="800100" lvl="1" indent="-342900">
              <a:spcBef>
                <a:spcPct val="20000"/>
              </a:spcBef>
              <a:buFontTx/>
              <a:buChar char="•"/>
            </a:pPr>
            <a:r>
              <a:rPr lang="en-US" sz="2800" dirty="0" smtClean="0"/>
              <a:t>Remember – you can’t see the other person talking!</a:t>
            </a:r>
          </a:p>
          <a:p>
            <a:pPr marL="800100" lvl="1" indent="-342900">
              <a:spcBef>
                <a:spcPct val="20000"/>
              </a:spcBef>
              <a:buFontTx/>
              <a:buChar char="•"/>
            </a:pPr>
            <a:r>
              <a:rPr lang="en-US" sz="2800" dirty="0" smtClean="0"/>
              <a:t>Use phonetics when needed</a:t>
            </a:r>
            <a:endParaRPr lang="en-US" sz="2800" dirty="0"/>
          </a:p>
          <a:p>
            <a:pPr marL="342900" indent="-342900">
              <a:spcBef>
                <a:spcPct val="20000"/>
              </a:spcBef>
              <a:buFontTx/>
              <a:buChar char="•"/>
            </a:pPr>
            <a:r>
              <a:rPr lang="en-US" sz="3200" dirty="0" smtClean="0"/>
              <a:t>Assume all communications are public –choose </a:t>
            </a:r>
            <a:r>
              <a:rPr lang="en-US" sz="3200" dirty="0"/>
              <a:t>topics </a:t>
            </a:r>
            <a:r>
              <a:rPr lang="en-US" sz="3200" dirty="0" smtClean="0"/>
              <a:t>accordingly</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The words "Hello test" followed by your call sign</a:t>
            </a:r>
          </a:p>
          <a:p>
            <a:r>
              <a:rPr lang="en-US" b="1" smtClean="0"/>
              <a:t>B. Your call sign </a:t>
            </a:r>
          </a:p>
          <a:p>
            <a:r>
              <a:rPr lang="en-US" smtClean="0"/>
              <a:t>C. The repeater call sign followed by your call sign</a:t>
            </a:r>
          </a:p>
          <a:p>
            <a:r>
              <a:rPr lang="en-US" smtClean="0"/>
              <a:t>D. The letters "QSY" followed by your call sign</a:t>
            </a:r>
          </a:p>
          <a:p>
            <a:pPr lvl="1"/>
            <a:r>
              <a:rPr lang="en-US" smtClean="0"/>
              <a:t> T2A09 HRLM (6-9)</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brief statement is often used in place of "CQ" to indicate that you are listening on a repeater?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Listen first to be sure that no one else is using the frequency</a:t>
            </a:r>
          </a:p>
          <a:p>
            <a:r>
              <a:rPr lang="en-US" smtClean="0"/>
              <a:t>B. Ask if the frequency is in use</a:t>
            </a:r>
          </a:p>
          <a:p>
            <a:r>
              <a:rPr lang="en-US" smtClean="0"/>
              <a:t>C. Make sure you are in your assigned band</a:t>
            </a:r>
          </a:p>
          <a:p>
            <a:r>
              <a:rPr lang="en-US" smtClean="0"/>
              <a:t>D. All of these choices are correct</a:t>
            </a:r>
          </a:p>
          <a:p>
            <a:pPr lvl="1"/>
            <a:r>
              <a:rPr lang="en-US" smtClean="0"/>
              <a:t> T2A12 HRLM (6-13)</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is a guideline to use when choosing an operating frequency for calling CQ?</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Listen first to be sure that no one else is using the frequency</a:t>
            </a:r>
          </a:p>
          <a:p>
            <a:r>
              <a:rPr lang="en-US" smtClean="0"/>
              <a:t>B. Ask if the frequency is in use</a:t>
            </a:r>
          </a:p>
          <a:p>
            <a:r>
              <a:rPr lang="en-US" smtClean="0"/>
              <a:t>C. Make sure you are in your assigned band</a:t>
            </a:r>
          </a:p>
          <a:p>
            <a:r>
              <a:rPr lang="en-US" b="1" smtClean="0"/>
              <a:t>D. All of these choices are correct</a:t>
            </a:r>
          </a:p>
          <a:p>
            <a:pPr lvl="1"/>
            <a:r>
              <a:rPr lang="en-US" smtClean="0"/>
              <a:t> T2A12 HRLM (6-13)</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is a guideline to use when choosing an operating frequency for calling CQ?</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Full duplex communication</a:t>
            </a:r>
          </a:p>
          <a:p>
            <a:r>
              <a:rPr lang="en-US" smtClean="0"/>
              <a:t>B. Diplex communication</a:t>
            </a:r>
          </a:p>
          <a:p>
            <a:r>
              <a:rPr lang="en-US" smtClean="0"/>
              <a:t>C. Simplex communication</a:t>
            </a:r>
          </a:p>
          <a:p>
            <a:r>
              <a:rPr lang="en-US" smtClean="0"/>
              <a:t>D. Multiplex</a:t>
            </a:r>
          </a:p>
          <a:p>
            <a:pPr lvl="1"/>
            <a:r>
              <a:rPr lang="en-US" smtClean="0"/>
              <a:t> T2B01 HRLM (6-9)</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What is the term used to describe an amateur station that is transmitting and receiving on the same frequency?</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Full duplex communication</a:t>
            </a:r>
          </a:p>
          <a:p>
            <a:r>
              <a:rPr lang="en-US" smtClean="0"/>
              <a:t>B. Diplex communication</a:t>
            </a:r>
          </a:p>
          <a:p>
            <a:r>
              <a:rPr lang="en-US" b="1" smtClean="0"/>
              <a:t>C. Simplex communication</a:t>
            </a:r>
          </a:p>
          <a:p>
            <a:r>
              <a:rPr lang="en-US" smtClean="0"/>
              <a:t>D. Multiplex</a:t>
            </a:r>
          </a:p>
          <a:p>
            <a:pPr lvl="1"/>
            <a:r>
              <a:rPr lang="en-US" smtClean="0"/>
              <a:t> T2B01 HRLM (6-9)</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the term used to describe an amateur station that is transmitting and receiving on the same frequency?</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Carrier squelch</a:t>
            </a:r>
          </a:p>
          <a:p>
            <a:r>
              <a:rPr lang="en-US" smtClean="0"/>
              <a:t>B. Tone burst</a:t>
            </a:r>
          </a:p>
          <a:p>
            <a:r>
              <a:rPr lang="en-US" smtClean="0"/>
              <a:t>C. DTMF</a:t>
            </a:r>
          </a:p>
          <a:p>
            <a:r>
              <a:rPr lang="en-US" smtClean="0"/>
              <a:t>D. CTCSS</a:t>
            </a:r>
          </a:p>
          <a:p>
            <a:pPr lvl="1"/>
            <a:r>
              <a:rPr lang="en-US" smtClean="0"/>
              <a:t> T2B02 HRLM (6-16)</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the term used to describe the use of a sub-audible tone transmitted with normal voice audio to open the squelch of a receiver?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Carrier squelch</a:t>
            </a:r>
          </a:p>
          <a:p>
            <a:r>
              <a:rPr lang="en-US" smtClean="0"/>
              <a:t>B. Tone burst</a:t>
            </a:r>
          </a:p>
          <a:p>
            <a:r>
              <a:rPr lang="en-US" smtClean="0"/>
              <a:t>C. DTMF</a:t>
            </a:r>
          </a:p>
          <a:p>
            <a:r>
              <a:rPr lang="en-US" b="1" smtClean="0"/>
              <a:t>D. CTCSS</a:t>
            </a:r>
          </a:p>
          <a:p>
            <a:pPr lvl="1"/>
            <a:r>
              <a:rPr lang="en-US" smtClean="0"/>
              <a:t> T2B02 HRLM (6-16)</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the term used to describe the use of a sub-audible tone transmitted with normal voice audio to open the squelch of a receiver?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Placeholder 2"/>
          <p:cNvSpPr>
            <a:spLocks noGrp="1"/>
          </p:cNvSpPr>
          <p:nvPr>
            <p:ph type="body" idx="1"/>
          </p:nvPr>
        </p:nvSpPr>
        <p:spPr bwMode="auto">
          <a:xfrm>
            <a:off x="457200" y="2438400"/>
            <a:ext cx="8229600" cy="36877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The repeater receiver may require an audio tone burst for access</a:t>
            </a:r>
          </a:p>
          <a:p>
            <a:r>
              <a:rPr lang="en-US" smtClean="0"/>
              <a:t>B. The repeater receiver may require a CTCSS tone for access</a:t>
            </a:r>
          </a:p>
          <a:p>
            <a:r>
              <a:rPr lang="en-US" smtClean="0"/>
              <a:t>C. The repeater receiver may require a DCS tone sequence for access</a:t>
            </a:r>
          </a:p>
          <a:p>
            <a:r>
              <a:rPr lang="en-US" smtClean="0"/>
              <a:t>D. All of these choices are correct</a:t>
            </a:r>
          </a:p>
          <a:p>
            <a:pPr lvl="1"/>
            <a:r>
              <a:rPr lang="en-US" smtClean="0"/>
              <a:t> T2B04 HRLM (6-17)</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common problems might cause you to be able to hear but not access a repeater even when transmitting with the proper offset?</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Placeholder 2"/>
          <p:cNvSpPr>
            <a:spLocks noGrp="1"/>
          </p:cNvSpPr>
          <p:nvPr>
            <p:ph type="body" idx="1"/>
          </p:nvPr>
        </p:nvSpPr>
        <p:spPr bwMode="auto">
          <a:xfrm>
            <a:off x="457200" y="2438400"/>
            <a:ext cx="8229600" cy="36877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The repeater receiver may require an audio tone burst for access</a:t>
            </a:r>
          </a:p>
          <a:p>
            <a:r>
              <a:rPr lang="en-US" smtClean="0"/>
              <a:t>B. The repeater receiver may require a CTCSS tone for access</a:t>
            </a:r>
          </a:p>
          <a:p>
            <a:r>
              <a:rPr lang="en-US" smtClean="0"/>
              <a:t>C. The repeater receiver may require a DCS tone sequence for access</a:t>
            </a:r>
          </a:p>
          <a:p>
            <a:r>
              <a:rPr lang="en-US" b="1" smtClean="0"/>
              <a:t>D. All of these choices are correct</a:t>
            </a:r>
          </a:p>
          <a:p>
            <a:pPr lvl="1"/>
            <a:r>
              <a:rPr lang="en-US" smtClean="0"/>
              <a:t> T2B04 HRLM (6-17)</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common problems might cause you to be able to hear but not access a repeater even when transmitting with the proper offset?</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QRM</a:t>
            </a:r>
          </a:p>
          <a:p>
            <a:r>
              <a:rPr lang="en-US" smtClean="0"/>
              <a:t>B. QRN</a:t>
            </a:r>
          </a:p>
          <a:p>
            <a:r>
              <a:rPr lang="en-US" smtClean="0"/>
              <a:t>C. QTH</a:t>
            </a:r>
          </a:p>
          <a:p>
            <a:r>
              <a:rPr lang="en-US" smtClean="0"/>
              <a:t>D. QSB</a:t>
            </a:r>
          </a:p>
          <a:p>
            <a:pPr lvl="1"/>
            <a:r>
              <a:rPr lang="en-US" smtClean="0"/>
              <a:t> T2B10 HRLM (6-5)</a:t>
            </a:r>
          </a:p>
        </p:txBody>
      </p:sp>
      <p:sp>
        <p:nvSpPr>
          <p:cNvPr id="6349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"Q" signal indicates that you are receiving interference from other stations?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Radio Manners</a:t>
            </a:r>
          </a:p>
        </p:txBody>
      </p:sp>
      <p:sp>
        <p:nvSpPr>
          <p:cNvPr id="13314" name="Rectangle 5"/>
          <p:cNvSpPr>
            <a:spLocks noChangeArrowheads="1"/>
          </p:cNvSpPr>
          <p:nvPr/>
        </p:nvSpPr>
        <p:spPr bwMode="auto">
          <a:xfrm>
            <a:off x="685800" y="17526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t>Before transmitting, be sure the frequency is clear and you are authorized to use it!</a:t>
            </a:r>
          </a:p>
          <a:p>
            <a:pPr marL="342900" indent="-342900">
              <a:spcBef>
                <a:spcPct val="20000"/>
              </a:spcBef>
              <a:buFontTx/>
              <a:buChar char="•"/>
            </a:pPr>
            <a:r>
              <a:rPr lang="en-US" sz="3200" dirty="0" smtClean="0"/>
              <a:t>Station </a:t>
            </a:r>
            <a:r>
              <a:rPr lang="en-US" sz="3200" dirty="0"/>
              <a:t>identification </a:t>
            </a:r>
            <a:r>
              <a:rPr lang="en-US" sz="3200" dirty="0" smtClean="0"/>
              <a:t>(10-minute </a:t>
            </a:r>
            <a:r>
              <a:rPr lang="en-US" sz="3200" dirty="0"/>
              <a:t>rule</a:t>
            </a:r>
            <a:r>
              <a:rPr lang="en-US" sz="3200" dirty="0" smtClean="0"/>
              <a:t>)</a:t>
            </a:r>
            <a:endParaRPr lang="en-US" sz="3200" dirty="0"/>
          </a:p>
          <a:p>
            <a:pPr marL="342900" indent="-342900">
              <a:spcBef>
                <a:spcPct val="20000"/>
              </a:spcBef>
              <a:buFontTx/>
              <a:buChar char="•"/>
            </a:pPr>
            <a:r>
              <a:rPr lang="en-US" sz="3200" dirty="0" smtClean="0"/>
              <a:t>Frequencies are shared</a:t>
            </a:r>
          </a:p>
          <a:p>
            <a:pPr marL="800100" lvl="1" indent="-342900">
              <a:spcBef>
                <a:spcPct val="20000"/>
              </a:spcBef>
              <a:buFontTx/>
              <a:buChar char="•"/>
            </a:pPr>
            <a:r>
              <a:rPr lang="en-US" sz="2800" dirty="0" smtClean="0"/>
              <a:t>No one has a prior claim to a frequency</a:t>
            </a:r>
          </a:p>
          <a:p>
            <a:pPr marL="800100" lvl="1" indent="-342900">
              <a:spcBef>
                <a:spcPct val="20000"/>
              </a:spcBef>
              <a:buFontTx/>
              <a:buChar char="•"/>
            </a:pPr>
            <a:r>
              <a:rPr lang="en-US" sz="2800" dirty="0" smtClean="0"/>
              <a:t>Schedules, nets, pre-planned events</a:t>
            </a:r>
          </a:p>
          <a:p>
            <a:pPr marL="800100" lvl="1" indent="-342900">
              <a:spcBef>
                <a:spcPct val="20000"/>
              </a:spcBef>
              <a:buFontTx/>
              <a:buChar char="•"/>
            </a:pPr>
            <a:r>
              <a:rPr lang="en-US" sz="2800" dirty="0" smtClean="0"/>
              <a:t>Be flexible, always have a “Plan B”</a:t>
            </a:r>
          </a:p>
          <a:p>
            <a:pPr marL="342900" indent="-342900">
              <a:spcBef>
                <a:spcPct val="20000"/>
              </a:spcBef>
            </a:pPr>
            <a:endParaRPr lang="en-US" sz="3200" dirty="0"/>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smtClean="0"/>
              <a:t>A. QRM</a:t>
            </a:r>
          </a:p>
          <a:p>
            <a:r>
              <a:rPr lang="en-US" smtClean="0"/>
              <a:t>B. QRN</a:t>
            </a:r>
          </a:p>
          <a:p>
            <a:r>
              <a:rPr lang="en-US" smtClean="0"/>
              <a:t>C. QTH</a:t>
            </a:r>
          </a:p>
          <a:p>
            <a:r>
              <a:rPr lang="en-US" smtClean="0"/>
              <a:t>D. QSB</a:t>
            </a:r>
          </a:p>
          <a:p>
            <a:pPr lvl="1"/>
            <a:r>
              <a:rPr lang="en-US" smtClean="0"/>
              <a:t> T2B10 HRLM (6-5)</a:t>
            </a:r>
          </a:p>
        </p:txBody>
      </p:sp>
      <p:sp>
        <p:nvSpPr>
          <p:cNvPr id="6451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"Q" signal indicates that you are receiving interference from other stations?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QRU</a:t>
            </a:r>
          </a:p>
          <a:p>
            <a:r>
              <a:rPr lang="en-US" smtClean="0"/>
              <a:t>B. QSY</a:t>
            </a:r>
          </a:p>
          <a:p>
            <a:r>
              <a:rPr lang="en-US" smtClean="0"/>
              <a:t>C. QSL</a:t>
            </a:r>
          </a:p>
          <a:p>
            <a:r>
              <a:rPr lang="en-US" smtClean="0"/>
              <a:t>D. QRZ</a:t>
            </a:r>
          </a:p>
          <a:p>
            <a:pPr lvl="1"/>
            <a:r>
              <a:rPr lang="en-US" smtClean="0"/>
              <a:t> T2B11 HRLM (6-5)</a:t>
            </a:r>
          </a:p>
        </p:txBody>
      </p:sp>
      <p:sp>
        <p:nvSpPr>
          <p:cNvPr id="6553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"Q" signal indicates that you are changing frequency?</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QRU</a:t>
            </a:r>
          </a:p>
          <a:p>
            <a:r>
              <a:rPr lang="en-US" b="1" smtClean="0"/>
              <a:t>B. QSY</a:t>
            </a:r>
          </a:p>
          <a:p>
            <a:r>
              <a:rPr lang="en-US" smtClean="0"/>
              <a:t>C. QSL</a:t>
            </a:r>
          </a:p>
          <a:p>
            <a:r>
              <a:rPr lang="en-US" smtClean="0"/>
              <a:t>D. QRZ</a:t>
            </a:r>
          </a:p>
          <a:p>
            <a:pPr lvl="1"/>
            <a:r>
              <a:rPr lang="en-US" smtClean="0"/>
              <a:t> T2B11 HRLM (6-5)</a:t>
            </a:r>
          </a:p>
        </p:txBody>
      </p:sp>
      <p:sp>
        <p:nvSpPr>
          <p:cNvPr id="6656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"Q" signal indicates that you are changing frequency?</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Placeholder 2"/>
          <p:cNvSpPr>
            <a:spLocks noGrp="1"/>
          </p:cNvSpPr>
          <p:nvPr>
            <p:ph type="body" idx="1"/>
          </p:nvPr>
        </p:nvSpPr>
        <p:spPr bwMode="auto">
          <a:xfrm>
            <a:off x="457200" y="2057400"/>
            <a:ext cx="8229600" cy="40687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When the stations can communicate directly without using a repeater</a:t>
            </a:r>
          </a:p>
          <a:p>
            <a:r>
              <a:rPr lang="en-US" smtClean="0"/>
              <a:t>B. Only when you have an endorsement for simplex operation on your license</a:t>
            </a:r>
          </a:p>
          <a:p>
            <a:r>
              <a:rPr lang="en-US" smtClean="0"/>
              <a:t>C. Only when third party traffic is not being passed</a:t>
            </a:r>
          </a:p>
          <a:p>
            <a:r>
              <a:rPr lang="en-US" smtClean="0"/>
              <a:t>D. Only if you have simplex modulation capability</a:t>
            </a:r>
          </a:p>
          <a:p>
            <a:pPr lvl="1"/>
            <a:r>
              <a:rPr lang="en-US" smtClean="0"/>
              <a:t> T2B12 HRLM (6-14)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Under what circumstances should you consider communicating via simplex rather than a repeater?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Placeholder 2"/>
          <p:cNvSpPr>
            <a:spLocks noGrp="1"/>
          </p:cNvSpPr>
          <p:nvPr>
            <p:ph type="body" idx="1"/>
          </p:nvPr>
        </p:nvSpPr>
        <p:spPr bwMode="auto">
          <a:xfrm>
            <a:off x="457200" y="2057400"/>
            <a:ext cx="8229600" cy="4068763"/>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A. When the stations can communicate directly without using a repeater</a:t>
            </a:r>
          </a:p>
          <a:p>
            <a:r>
              <a:rPr lang="en-US" smtClean="0"/>
              <a:t>B. Only when you have an endorsement for simplex operation on your license</a:t>
            </a:r>
          </a:p>
          <a:p>
            <a:r>
              <a:rPr lang="en-US" smtClean="0"/>
              <a:t>C. Only when third party traffic is not being passed</a:t>
            </a:r>
          </a:p>
          <a:p>
            <a:r>
              <a:rPr lang="en-US" smtClean="0"/>
              <a:t>D. Only if you have simplex modulation capability</a:t>
            </a:r>
          </a:p>
          <a:p>
            <a:pPr lvl="1"/>
            <a:r>
              <a:rPr lang="en-US" smtClean="0"/>
              <a:t> T2B12 HRLM (6-14)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Under what circumstances should you consider communicating via simplex rather than a repeater?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Placeholder 2"/>
          <p:cNvSpPr>
            <a:spLocks noGrp="1"/>
          </p:cNvSpPr>
          <p:nvPr>
            <p:ph type="body" idx="1"/>
          </p:nvPr>
        </p:nvSpPr>
        <p:spPr bwMode="auto">
          <a:xfrm>
            <a:off x="457200" y="2438400"/>
            <a:ext cx="8229600" cy="36877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The entire message should be repeated at least four times</a:t>
            </a:r>
          </a:p>
          <a:p>
            <a:r>
              <a:rPr lang="en-US" dirty="0" smtClean="0"/>
              <a:t>B. Such messages must be limited to no more than 10 words</a:t>
            </a:r>
          </a:p>
          <a:p>
            <a:r>
              <a:rPr lang="en-US" dirty="0" smtClean="0"/>
              <a:t>C. Such words and terms should be spelled out using a standard phonetic alphabet</a:t>
            </a:r>
          </a:p>
          <a:p>
            <a:r>
              <a:rPr lang="en-US" dirty="0" smtClean="0"/>
              <a:t>D. All of these choices are correct</a:t>
            </a:r>
          </a:p>
          <a:p>
            <a:pPr lvl="1"/>
            <a:r>
              <a:rPr lang="en-US" dirty="0" smtClean="0"/>
              <a:t> T2C03 HRLM (6-22)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should be done to insure that voice message traffic containing proper names and unusual words are copied correctly by the receiving station?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 Placeholder 2"/>
          <p:cNvSpPr>
            <a:spLocks noGrp="1"/>
          </p:cNvSpPr>
          <p:nvPr>
            <p:ph type="body" idx="1"/>
          </p:nvPr>
        </p:nvSpPr>
        <p:spPr bwMode="auto">
          <a:xfrm>
            <a:off x="457200" y="2438400"/>
            <a:ext cx="8229600" cy="36877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The entire message should be repeated at least four times</a:t>
            </a:r>
          </a:p>
          <a:p>
            <a:r>
              <a:rPr lang="en-US" dirty="0" smtClean="0"/>
              <a:t>B. Such messages must be limited to no more than 10 words</a:t>
            </a:r>
          </a:p>
          <a:p>
            <a:r>
              <a:rPr lang="en-US" b="1" dirty="0" smtClean="0"/>
              <a:t>C. Such words and terms should be spelled out using a standard phonetic alphabet</a:t>
            </a:r>
          </a:p>
          <a:p>
            <a:r>
              <a:rPr lang="en-US" dirty="0" smtClean="0"/>
              <a:t>D. All of these choices are correct</a:t>
            </a:r>
          </a:p>
          <a:p>
            <a:pPr lvl="1"/>
            <a:r>
              <a:rPr lang="en-US" dirty="0" smtClean="0"/>
              <a:t> T2C03 HRLM (6-22)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should be done to insure that voice message traffic containing proper names and unusual words are copied correctly by the receiving station?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The distance between the repeater</a:t>
            </a:r>
            <a:r>
              <a:rPr lang="en-US" altLang="en-US" smtClean="0"/>
              <a:t>’</a:t>
            </a:r>
            <a:r>
              <a:rPr lang="en-US" smtClean="0"/>
              <a:t>s transmit and receive antennas</a:t>
            </a:r>
          </a:p>
          <a:p>
            <a:r>
              <a:rPr lang="en-US" smtClean="0"/>
              <a:t>B. The time delay before the repeater timer resets</a:t>
            </a:r>
          </a:p>
          <a:p>
            <a:r>
              <a:rPr lang="en-US" smtClean="0"/>
              <a:t>C. The difference between the repeater</a:t>
            </a:r>
            <a:r>
              <a:rPr lang="en-US" altLang="en-US" smtClean="0"/>
              <a:t>’</a:t>
            </a:r>
            <a:r>
              <a:rPr lang="en-US" smtClean="0"/>
              <a:t>s transmit and receive frequencies</a:t>
            </a:r>
          </a:p>
          <a:p>
            <a:r>
              <a:rPr lang="en-US" smtClean="0"/>
              <a:t>D. Matching the antenna impedance to the feed line impedance</a:t>
            </a:r>
          </a:p>
          <a:p>
            <a:pPr lvl="1"/>
            <a:r>
              <a:rPr lang="en-US" smtClean="0"/>
              <a:t> T4B11 HRLM (6-16)</a:t>
            </a:r>
          </a:p>
        </p:txBody>
      </p:sp>
      <p:sp>
        <p:nvSpPr>
          <p:cNvPr id="2" name="Title 1"/>
          <p:cNvSpPr>
            <a:spLocks noGrp="1"/>
          </p:cNvSpPr>
          <p:nvPr>
            <p:ph type="title"/>
          </p:nvPr>
        </p:nvSpPr>
        <p:spPr/>
        <p:txBody>
          <a:bodyPr vert="horz" wrap="square" lIns="91440" tIns="45720" rIns="91440" bIns="45720" numCol="1" anchor="t" anchorCtr="0" compatLnSpc="1">
            <a:prstTxWarp prst="textNoShape">
              <a:avLst/>
            </a:prstTxWarp>
            <a:normAutofit/>
          </a:bodyPr>
          <a:lstStyle/>
          <a:p>
            <a:r>
              <a:rPr lang="en-US" sz="2900" smtClean="0">
                <a:solidFill>
                  <a:srgbClr val="000000"/>
                </a:solidFill>
              </a:rPr>
              <a:t>Which of the following describes the common meaning of the term </a:t>
            </a:r>
            <a:r>
              <a:rPr lang="en-US" altLang="en-US" sz="2900" smtClean="0">
                <a:solidFill>
                  <a:srgbClr val="000000"/>
                </a:solidFill>
              </a:rPr>
              <a:t>“</a:t>
            </a:r>
            <a:r>
              <a:rPr lang="en-US" sz="2900" smtClean="0">
                <a:solidFill>
                  <a:srgbClr val="000000"/>
                </a:solidFill>
              </a:rPr>
              <a:t>repeater offset</a:t>
            </a:r>
            <a:r>
              <a:rPr lang="en-US" altLang="en-US" sz="2900" smtClean="0">
                <a:solidFill>
                  <a:srgbClr val="000000"/>
                </a:solidFill>
              </a:rPr>
              <a:t>”</a:t>
            </a:r>
            <a:r>
              <a:rPr lang="en-US" sz="2900" smtClean="0">
                <a:solidFill>
                  <a:srgbClr val="000000"/>
                </a:solidFill>
              </a:rPr>
              <a:t>?</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The distance between the repeater</a:t>
            </a:r>
            <a:r>
              <a:rPr lang="en-US" altLang="en-US" smtClean="0"/>
              <a:t>’</a:t>
            </a:r>
            <a:r>
              <a:rPr lang="en-US" smtClean="0"/>
              <a:t>s transmit and receive antennas</a:t>
            </a:r>
          </a:p>
          <a:p>
            <a:r>
              <a:rPr lang="en-US" smtClean="0"/>
              <a:t>B. The time delay before the repeater timer resets</a:t>
            </a:r>
          </a:p>
          <a:p>
            <a:r>
              <a:rPr lang="en-US" b="1" smtClean="0"/>
              <a:t>C. The difference between the repeater</a:t>
            </a:r>
            <a:r>
              <a:rPr lang="en-US" altLang="en-US" b="1" smtClean="0"/>
              <a:t>’</a:t>
            </a:r>
            <a:r>
              <a:rPr lang="en-US" b="1" smtClean="0"/>
              <a:t>s transmit and receive frequencies</a:t>
            </a:r>
          </a:p>
          <a:p>
            <a:r>
              <a:rPr lang="en-US" smtClean="0"/>
              <a:t>D. Matching the antenna impedance to the feed line impedance</a:t>
            </a:r>
          </a:p>
          <a:p>
            <a:pPr lvl="1"/>
            <a:r>
              <a:rPr lang="en-US" smtClean="0"/>
              <a:t> T4B11 HRLM (6-16)</a:t>
            </a:r>
          </a:p>
        </p:txBody>
      </p:sp>
      <p:sp>
        <p:nvSpPr>
          <p:cNvPr id="2" name="Title 1"/>
          <p:cNvSpPr>
            <a:spLocks noGrp="1"/>
          </p:cNvSpPr>
          <p:nvPr>
            <p:ph type="title"/>
          </p:nvPr>
        </p:nvSpPr>
        <p:spPr/>
        <p:txBody>
          <a:bodyPr vert="horz" wrap="square" lIns="91440" tIns="45720" rIns="91440" bIns="45720" numCol="1" anchor="t" anchorCtr="0" compatLnSpc="1">
            <a:prstTxWarp prst="textNoShape">
              <a:avLst/>
            </a:prstTxWarp>
            <a:normAutofit/>
          </a:bodyPr>
          <a:lstStyle/>
          <a:p>
            <a:r>
              <a:rPr lang="en-US" sz="2900" smtClean="0">
                <a:solidFill>
                  <a:srgbClr val="000000"/>
                </a:solidFill>
              </a:rPr>
              <a:t>Which of the following describes the common meaning of the term </a:t>
            </a:r>
            <a:r>
              <a:rPr lang="en-US" altLang="en-US" sz="2900" smtClean="0">
                <a:solidFill>
                  <a:srgbClr val="000000"/>
                </a:solidFill>
              </a:rPr>
              <a:t>“</a:t>
            </a:r>
            <a:r>
              <a:rPr lang="en-US" sz="2900" smtClean="0">
                <a:solidFill>
                  <a:srgbClr val="000000"/>
                </a:solidFill>
              </a:rPr>
              <a:t>repeater offset</a:t>
            </a:r>
            <a:r>
              <a:rPr lang="en-US" altLang="en-US" sz="2900" smtClean="0">
                <a:solidFill>
                  <a:srgbClr val="000000"/>
                </a:solidFill>
              </a:rPr>
              <a:t>”</a:t>
            </a:r>
            <a:r>
              <a:rPr lang="en-US" sz="2900" smtClean="0">
                <a:solidFill>
                  <a:srgbClr val="000000"/>
                </a:solidFill>
              </a:rPr>
              <a:t>?</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Your transmitter may be slightly off frequency</a:t>
            </a:r>
          </a:p>
          <a:p>
            <a:r>
              <a:rPr lang="en-US" smtClean="0"/>
              <a:t>B. Your batteries may be running low</a:t>
            </a:r>
          </a:p>
          <a:p>
            <a:r>
              <a:rPr lang="en-US" smtClean="0"/>
              <a:t>C. You could be in a bad location</a:t>
            </a:r>
          </a:p>
          <a:p>
            <a:r>
              <a:rPr lang="en-US" smtClean="0"/>
              <a:t>D. All of these choices are correct</a:t>
            </a:r>
          </a:p>
          <a:p>
            <a:pPr lvl="1"/>
            <a:r>
              <a:rPr lang="en-US" smtClean="0"/>
              <a:t> T7B10 HRLM (6-12)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might be the problem if you receive a report that your audio signal through the repeater is distorted or unintelligible?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6"/>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Radio Manners</a:t>
            </a:r>
          </a:p>
        </p:txBody>
      </p:sp>
      <p:sp>
        <p:nvSpPr>
          <p:cNvPr id="15362" name="Rectangle 7"/>
          <p:cNvSpPr>
            <a:spLocks noChangeArrowheads="1"/>
          </p:cNvSpPr>
          <p:nvPr/>
        </p:nvSpPr>
        <p:spPr bwMode="auto">
          <a:xfrm>
            <a:off x="685800" y="1981200"/>
            <a:ext cx="4038600" cy="4114800"/>
          </a:xfrm>
          <a:prstGeom prst="rect">
            <a:avLst/>
          </a:prstGeom>
          <a:noFill/>
          <a:ln w="9525">
            <a:noFill/>
            <a:miter lim="800000"/>
            <a:headEnd/>
            <a:tailEnd/>
          </a:ln>
        </p:spPr>
        <p:txBody>
          <a:bodyPr/>
          <a:lstStyle/>
          <a:p>
            <a:pPr marL="342900" indent="-342900">
              <a:spcBef>
                <a:spcPct val="20000"/>
              </a:spcBef>
              <a:buFontTx/>
              <a:buChar char="•"/>
            </a:pPr>
            <a:r>
              <a:rPr lang="en-US" sz="3200" dirty="0"/>
              <a:t>Signal reports</a:t>
            </a:r>
          </a:p>
          <a:p>
            <a:pPr marL="342900" indent="-342900">
              <a:spcBef>
                <a:spcPct val="20000"/>
              </a:spcBef>
              <a:buFontTx/>
              <a:buChar char="•"/>
            </a:pPr>
            <a:r>
              <a:rPr lang="en-US" sz="3200" dirty="0"/>
              <a:t>Power </a:t>
            </a:r>
            <a:r>
              <a:rPr lang="en-US" sz="3200" dirty="0" smtClean="0"/>
              <a:t>level</a:t>
            </a:r>
          </a:p>
          <a:p>
            <a:pPr marL="800100" lvl="1" indent="-342900">
              <a:spcBef>
                <a:spcPct val="20000"/>
              </a:spcBef>
              <a:buFontTx/>
              <a:buChar char="•"/>
            </a:pPr>
            <a:r>
              <a:rPr lang="en-US" sz="2800" dirty="0" smtClean="0"/>
              <a:t>Avoid excess power</a:t>
            </a:r>
            <a:endParaRPr lang="en-US" sz="2800" dirty="0"/>
          </a:p>
          <a:p>
            <a:pPr marL="342900" indent="-342900">
              <a:spcBef>
                <a:spcPct val="20000"/>
              </a:spcBef>
              <a:buFontTx/>
              <a:buChar char="•"/>
            </a:pPr>
            <a:r>
              <a:rPr lang="en-US" sz="3200" dirty="0" smtClean="0"/>
              <a:t>Location (QTH)</a:t>
            </a:r>
          </a:p>
          <a:p>
            <a:pPr marL="800100" lvl="1" indent="-342900">
              <a:spcBef>
                <a:spcPct val="20000"/>
              </a:spcBef>
              <a:buFontTx/>
              <a:buChar char="•"/>
            </a:pPr>
            <a:r>
              <a:rPr lang="en-US" sz="2800" dirty="0" smtClean="0"/>
              <a:t>Grid locators</a:t>
            </a:r>
            <a:endParaRPr lang="en-US" sz="2800" dirty="0"/>
          </a:p>
          <a:p>
            <a:pPr marL="342900" indent="-342900">
              <a:spcBef>
                <a:spcPct val="20000"/>
              </a:spcBef>
              <a:buFontTx/>
              <a:buChar char="•"/>
            </a:pPr>
            <a:endParaRPr lang="en-US" sz="2800" dirty="0"/>
          </a:p>
        </p:txBody>
      </p:sp>
      <p:sp>
        <p:nvSpPr>
          <p:cNvPr id="15363" name="Rectangle 8"/>
          <p:cNvSpPr>
            <a:spLocks noChangeArrowheads="1"/>
          </p:cNvSpPr>
          <p:nvPr/>
        </p:nvSpPr>
        <p:spPr bwMode="auto">
          <a:xfrm>
            <a:off x="4648200" y="1981200"/>
            <a:ext cx="3962400" cy="4114800"/>
          </a:xfrm>
          <a:prstGeom prst="rect">
            <a:avLst/>
          </a:prstGeom>
          <a:noFill/>
          <a:ln w="9525">
            <a:noFill/>
            <a:miter lim="800000"/>
            <a:headEnd/>
            <a:tailEnd/>
          </a:ln>
        </p:spPr>
        <p:txBody>
          <a:bodyPr/>
          <a:lstStyle/>
          <a:p>
            <a:pPr marL="342900" indent="-342900">
              <a:spcBef>
                <a:spcPct val="20000"/>
              </a:spcBef>
              <a:buFontTx/>
              <a:buChar char="•"/>
            </a:pPr>
            <a:r>
              <a:rPr lang="en-US" sz="3200" dirty="0"/>
              <a:t>RST</a:t>
            </a:r>
          </a:p>
          <a:p>
            <a:pPr marL="742950" lvl="1" indent="-285750">
              <a:spcBef>
                <a:spcPct val="20000"/>
              </a:spcBef>
              <a:buFontTx/>
              <a:buChar char="–"/>
            </a:pPr>
            <a:r>
              <a:rPr lang="en-US" sz="2800" b="1" u="sng" dirty="0"/>
              <a:t>R</a:t>
            </a:r>
            <a:r>
              <a:rPr lang="en-US" sz="2800" dirty="0"/>
              <a:t>eadability (1–5)</a:t>
            </a:r>
          </a:p>
          <a:p>
            <a:pPr marL="742950" lvl="1" indent="-285750">
              <a:spcBef>
                <a:spcPct val="20000"/>
              </a:spcBef>
              <a:buFontTx/>
              <a:buChar char="–"/>
            </a:pPr>
            <a:r>
              <a:rPr lang="en-US" sz="2800" b="1" u="sng" dirty="0"/>
              <a:t>S</a:t>
            </a:r>
            <a:r>
              <a:rPr lang="en-US" sz="2800" dirty="0"/>
              <a:t>trength (1–9)</a:t>
            </a:r>
          </a:p>
          <a:p>
            <a:pPr marL="742950" lvl="1" indent="-285750">
              <a:spcBef>
                <a:spcPct val="20000"/>
              </a:spcBef>
              <a:buFontTx/>
              <a:buChar char="–"/>
            </a:pPr>
            <a:r>
              <a:rPr lang="en-US" sz="2800" b="1" u="sng" dirty="0"/>
              <a:t>T</a:t>
            </a:r>
            <a:r>
              <a:rPr lang="en-US" sz="2800" dirty="0"/>
              <a:t>one (CW only 1–9)</a:t>
            </a:r>
          </a:p>
          <a:p>
            <a:pPr marL="742950" lvl="1" indent="-285750">
              <a:spcBef>
                <a:spcPct val="20000"/>
              </a:spcBef>
              <a:buFontTx/>
              <a:buChar char="–"/>
            </a:pPr>
            <a:r>
              <a:rPr lang="en-US" altLang="ja-JP" sz="2800" dirty="0" smtClean="0"/>
              <a:t>“</a:t>
            </a:r>
            <a:r>
              <a:rPr lang="en-US" altLang="ja-JP" sz="2800" dirty="0"/>
              <a:t>Your signal is 58”</a:t>
            </a:r>
            <a:endParaRPr lang="en-US" sz="2800" dirty="0"/>
          </a:p>
        </p:txBody>
      </p:sp>
      <p:sp>
        <p:nvSpPr>
          <p:cNvPr id="5" name="Footer Placeholder 4"/>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Your transmitter may be slightly off frequency</a:t>
            </a:r>
          </a:p>
          <a:p>
            <a:r>
              <a:rPr lang="en-US" smtClean="0"/>
              <a:t>B. Your batteries may be running low</a:t>
            </a:r>
          </a:p>
          <a:p>
            <a:r>
              <a:rPr lang="en-US" smtClean="0"/>
              <a:t>C. You could be in a bad location</a:t>
            </a:r>
          </a:p>
          <a:p>
            <a:r>
              <a:rPr lang="en-US" b="1" smtClean="0"/>
              <a:t>D. All of these choices are correct</a:t>
            </a:r>
          </a:p>
          <a:p>
            <a:pPr lvl="1"/>
            <a:r>
              <a:rPr lang="en-US" smtClean="0"/>
              <a:t> T7B10 HRLM (6-12)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might be the problem if you receive a report that your audio signal through the repeater is distorted or unintelligible?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A letter-number designator assigned to a geographic location</a:t>
            </a:r>
          </a:p>
          <a:p>
            <a:r>
              <a:rPr lang="en-US" smtClean="0"/>
              <a:t>B. A letter-number designator assigned to an azimuth and elevation</a:t>
            </a:r>
          </a:p>
          <a:p>
            <a:r>
              <a:rPr lang="en-US" smtClean="0"/>
              <a:t>C. An instrument for neutralizing a final amplifier</a:t>
            </a:r>
          </a:p>
          <a:p>
            <a:r>
              <a:rPr lang="en-US" smtClean="0"/>
              <a:t>D. An instrument for radio direction finding</a:t>
            </a:r>
          </a:p>
          <a:p>
            <a:pPr lvl="1"/>
            <a:r>
              <a:rPr lang="en-US" smtClean="0"/>
              <a:t> T8C05 HRLM (6-4)</a:t>
            </a:r>
          </a:p>
        </p:txBody>
      </p:sp>
      <p:sp>
        <p:nvSpPr>
          <p:cNvPr id="7577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a grid locator?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A. A letter-number designator assigned to a geographic location</a:t>
            </a:r>
          </a:p>
          <a:p>
            <a:r>
              <a:rPr lang="en-US" smtClean="0"/>
              <a:t>B. A letter-number designator assigned to an azimuth and elevation</a:t>
            </a:r>
          </a:p>
          <a:p>
            <a:r>
              <a:rPr lang="en-US" smtClean="0"/>
              <a:t>C. An instrument for neutralizing a final amplifier</a:t>
            </a:r>
          </a:p>
          <a:p>
            <a:r>
              <a:rPr lang="en-US" smtClean="0"/>
              <a:t>D. An instrument for radio direction finding</a:t>
            </a:r>
          </a:p>
          <a:p>
            <a:pPr lvl="1"/>
            <a:r>
              <a:rPr lang="en-US" smtClean="0"/>
              <a:t> T8C05 HRLM (6-4)</a:t>
            </a:r>
          </a:p>
        </p:txBody>
      </p:sp>
      <p:sp>
        <p:nvSpPr>
          <p:cNvPr id="7680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a grid locator?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By obtaining a password which is sent via voice to the node</a:t>
            </a:r>
          </a:p>
          <a:p>
            <a:r>
              <a:rPr lang="en-US" smtClean="0"/>
              <a:t>B. By using DTMF signals</a:t>
            </a:r>
          </a:p>
          <a:p>
            <a:r>
              <a:rPr lang="en-US" smtClean="0"/>
              <a:t>C. By entering the proper Internet password</a:t>
            </a:r>
          </a:p>
          <a:p>
            <a:r>
              <a:rPr lang="en-US" smtClean="0"/>
              <a:t>D. By using CTCSS tone codes</a:t>
            </a:r>
          </a:p>
          <a:p>
            <a:pPr lvl="1"/>
            <a:r>
              <a:rPr lang="en-US" smtClean="0"/>
              <a:t> T8C06 HRLM (6-19)</a:t>
            </a:r>
          </a:p>
        </p:txBody>
      </p:sp>
      <p:sp>
        <p:nvSpPr>
          <p:cNvPr id="7782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How is access to an IRLP node accomplished?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By obtaining a password which is sent via voice to the node</a:t>
            </a:r>
          </a:p>
          <a:p>
            <a:r>
              <a:rPr lang="en-US" b="1" smtClean="0"/>
              <a:t>B. By using DTMF signals</a:t>
            </a:r>
          </a:p>
          <a:p>
            <a:r>
              <a:rPr lang="en-US" smtClean="0"/>
              <a:t>C. By entering the proper Internet password</a:t>
            </a:r>
          </a:p>
          <a:p>
            <a:r>
              <a:rPr lang="en-US" smtClean="0"/>
              <a:t>D. By using CTCSS tone codes</a:t>
            </a:r>
          </a:p>
          <a:p>
            <a:pPr lvl="1"/>
            <a:r>
              <a:rPr lang="en-US" smtClean="0"/>
              <a:t> T8C06 HRLM (6-19)</a:t>
            </a:r>
          </a:p>
        </p:txBody>
      </p:sp>
      <p:sp>
        <p:nvSpPr>
          <p:cNvPr id="7885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How is access to an IRLP node accomplished?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From the FCC Rulebook</a:t>
            </a:r>
          </a:p>
          <a:p>
            <a:r>
              <a:rPr lang="en-US" smtClean="0"/>
              <a:t>B. From your local emergency coordinator</a:t>
            </a:r>
          </a:p>
          <a:p>
            <a:r>
              <a:rPr lang="en-US" smtClean="0"/>
              <a:t>C. From a repeater directory</a:t>
            </a:r>
          </a:p>
          <a:p>
            <a:r>
              <a:rPr lang="en-US" smtClean="0"/>
              <a:t>D. From the local repeater frequency coordinator</a:t>
            </a:r>
          </a:p>
          <a:p>
            <a:pPr lvl="1"/>
            <a:r>
              <a:rPr lang="en-US" smtClean="0"/>
              <a:t> T8C09 HRLM (6-19)</a:t>
            </a:r>
          </a:p>
        </p:txBody>
      </p:sp>
      <p:sp>
        <p:nvSpPr>
          <p:cNvPr id="7987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How might you obtain a list of active nodes that use VoIP?</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From the FCC Rulebook</a:t>
            </a:r>
          </a:p>
          <a:p>
            <a:r>
              <a:rPr lang="en-US" smtClean="0"/>
              <a:t>B. From your local emergency coordinator</a:t>
            </a:r>
          </a:p>
          <a:p>
            <a:r>
              <a:rPr lang="en-US" b="1" smtClean="0"/>
              <a:t>C. From a repeater directory</a:t>
            </a:r>
          </a:p>
          <a:p>
            <a:r>
              <a:rPr lang="en-US" smtClean="0"/>
              <a:t>D. From the local repeater frequency coordinator</a:t>
            </a:r>
          </a:p>
          <a:p>
            <a:pPr lvl="1"/>
            <a:r>
              <a:rPr lang="en-US" smtClean="0"/>
              <a:t> T8C09 HRLM (6-19)</a:t>
            </a:r>
          </a:p>
        </p:txBody>
      </p:sp>
      <p:sp>
        <p:nvSpPr>
          <p:cNvPr id="8089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How might you obtain a list of active nodes that use VoIP?</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Choose a specific CTCSS tone</a:t>
            </a:r>
          </a:p>
          <a:p>
            <a:r>
              <a:rPr lang="en-US" smtClean="0"/>
              <a:t>B. Choose the correct DSC tone</a:t>
            </a:r>
          </a:p>
          <a:p>
            <a:r>
              <a:rPr lang="en-US" smtClean="0"/>
              <a:t>C. Access the repeater autopatch</a:t>
            </a:r>
          </a:p>
          <a:p>
            <a:r>
              <a:rPr lang="en-US" smtClean="0"/>
              <a:t>D. Use the keypad to transmit the IRLP node ID</a:t>
            </a:r>
          </a:p>
          <a:p>
            <a:pPr lvl="1"/>
            <a:r>
              <a:rPr lang="en-US" smtClean="0"/>
              <a:t> T8C10 HRLM (6-19)</a:t>
            </a:r>
          </a:p>
        </p:txBody>
      </p:sp>
      <p:sp>
        <p:nvSpPr>
          <p:cNvPr id="819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How do you select a specific IRLP node when using a portable transceiver?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Choose a specific CTCSS tone</a:t>
            </a:r>
          </a:p>
          <a:p>
            <a:r>
              <a:rPr lang="en-US" smtClean="0"/>
              <a:t>B. Choose the correct DSC tone</a:t>
            </a:r>
          </a:p>
          <a:p>
            <a:r>
              <a:rPr lang="en-US" smtClean="0"/>
              <a:t>C. Access the repeater autopatch</a:t>
            </a:r>
          </a:p>
          <a:p>
            <a:r>
              <a:rPr lang="en-US" b="1" smtClean="0"/>
              <a:t>D. Use the keypad to transmit the IRLP node ID</a:t>
            </a:r>
          </a:p>
          <a:p>
            <a:pPr lvl="1"/>
            <a:r>
              <a:rPr lang="en-US" smtClean="0"/>
              <a:t> T8C10 HRLM (6-19)</a:t>
            </a:r>
          </a:p>
        </p:txBody>
      </p:sp>
      <p:sp>
        <p:nvSpPr>
          <p:cNvPr id="8294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How do you select a specific IRLP node when using a portable transceiver?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 set of rules specifying how to identify your station when linked over the Internet to another station</a:t>
            </a:r>
          </a:p>
          <a:p>
            <a:r>
              <a:rPr lang="en-US" smtClean="0"/>
              <a:t>B. A set of guidelines for working DX during contests using Internet access</a:t>
            </a:r>
          </a:p>
          <a:p>
            <a:r>
              <a:rPr lang="en-US" smtClean="0"/>
              <a:t>C. A technique for measuring the modulation quality of a transmitter using remote sites monitored via the Internet</a:t>
            </a:r>
          </a:p>
          <a:p>
            <a:r>
              <a:rPr lang="en-US" smtClean="0"/>
              <a:t>D. A method of delivering voice communications over the Internet using digital techniques </a:t>
            </a:r>
          </a:p>
          <a:p>
            <a:pPr lvl="1"/>
            <a:r>
              <a:rPr lang="en-US" smtClean="0"/>
              <a:t> T8C12 HRLM (6-19)</a:t>
            </a:r>
          </a:p>
        </p:txBody>
      </p:sp>
      <p:sp>
        <p:nvSpPr>
          <p:cNvPr id="8397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meant by Voice Over Internet Protocol (VoIP) as used in amateur radio?</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Radio Manners</a:t>
            </a:r>
          </a:p>
        </p:txBody>
      </p:sp>
      <p:sp>
        <p:nvSpPr>
          <p:cNvPr id="17410"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t>Advice and assistance</a:t>
            </a:r>
          </a:p>
          <a:p>
            <a:pPr marL="914400" lvl="1" indent="-457200">
              <a:spcBef>
                <a:spcPct val="20000"/>
              </a:spcBef>
              <a:buFont typeface="Arial"/>
              <a:buChar char="•"/>
            </a:pPr>
            <a:r>
              <a:rPr lang="en-US" sz="2800" dirty="0" smtClean="0"/>
              <a:t>Radio and antenna tests or checks</a:t>
            </a:r>
          </a:p>
          <a:p>
            <a:pPr marL="342900" indent="-342900">
              <a:spcBef>
                <a:spcPct val="20000"/>
              </a:spcBef>
              <a:buFontTx/>
              <a:buChar char="•"/>
            </a:pPr>
            <a:r>
              <a:rPr lang="en-US" sz="3200" dirty="0" smtClean="0"/>
              <a:t>Ham </a:t>
            </a:r>
            <a:r>
              <a:rPr lang="en-US" sz="3200" dirty="0"/>
              <a:t>radio is self-</a:t>
            </a:r>
            <a:r>
              <a:rPr lang="en-US" sz="3200" dirty="0" smtClean="0"/>
              <a:t>regulated</a:t>
            </a:r>
            <a:endParaRPr lang="en-US" sz="3200" dirty="0"/>
          </a:p>
          <a:p>
            <a:pPr marL="914400" lvl="1" indent="-457200">
              <a:spcBef>
                <a:spcPct val="20000"/>
              </a:spcBef>
              <a:buFont typeface="Arial"/>
              <a:buChar char="•"/>
            </a:pPr>
            <a:r>
              <a:rPr lang="en-US" sz="2800" dirty="0"/>
              <a:t>ARRL Official Observers</a:t>
            </a:r>
          </a:p>
          <a:p>
            <a:pPr marL="342900" indent="-342900">
              <a:spcBef>
                <a:spcPct val="20000"/>
              </a:spcBef>
              <a:buFontTx/>
              <a:buChar char="•"/>
            </a:pPr>
            <a:r>
              <a:rPr lang="en-US" sz="3200" dirty="0"/>
              <a:t>Logging contacts – on paper or computer</a:t>
            </a:r>
          </a:p>
          <a:p>
            <a:pPr marL="342900" indent="-342900">
              <a:spcBef>
                <a:spcPct val="20000"/>
              </a:spcBef>
              <a:buFontTx/>
              <a:buChar char="•"/>
            </a:pPr>
            <a:r>
              <a:rPr lang="en-US" sz="3200" dirty="0" smtClean="0"/>
              <a:t>QSLs and award programs</a:t>
            </a:r>
            <a:endParaRPr lang="en-US" sz="2800" dirty="0"/>
          </a:p>
          <a:p>
            <a:pPr marL="342900" indent="-342900">
              <a:spcBef>
                <a:spcPct val="20000"/>
              </a:spcBef>
              <a:buFontTx/>
              <a:buChar char="•"/>
            </a:pPr>
            <a:endParaRPr lang="en-US" sz="32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 set of rules specifying how to identify your station when linked over the Internet to another station</a:t>
            </a:r>
          </a:p>
          <a:p>
            <a:r>
              <a:rPr lang="en-US" smtClean="0"/>
              <a:t>B. A set of guidelines for working DX during contests using Internet access</a:t>
            </a:r>
          </a:p>
          <a:p>
            <a:r>
              <a:rPr lang="en-US" smtClean="0"/>
              <a:t>C. A technique for measuring the modulation quality of a transmitter using remote sites monitored via the Internet</a:t>
            </a:r>
          </a:p>
          <a:p>
            <a:r>
              <a:rPr lang="en-US" b="1" smtClean="0"/>
              <a:t>D. A method of delivering voice communications over the Internet using digital techniques </a:t>
            </a:r>
          </a:p>
          <a:p>
            <a:pPr lvl="1"/>
            <a:r>
              <a:rPr lang="en-US" smtClean="0"/>
              <a:t> T8C12 HRLM (6-19)</a:t>
            </a:r>
          </a:p>
        </p:txBody>
      </p:sp>
      <p:sp>
        <p:nvSpPr>
          <p:cNvPr id="8499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meant by Voice Over Internet Protocol (VoIP) as used in amateur radio?</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 technique to connect amateur radio systems, such as repeaters, via the Internet using a Voice Over Internet Protocol</a:t>
            </a:r>
          </a:p>
          <a:p>
            <a:r>
              <a:rPr lang="en-US" smtClean="0"/>
              <a:t>B. A system for providing access to websites via amateur radio</a:t>
            </a:r>
          </a:p>
          <a:p>
            <a:r>
              <a:rPr lang="en-US" smtClean="0"/>
              <a:t>C. A system for informing amateurs real time of the frequency of active DX stations</a:t>
            </a:r>
          </a:p>
          <a:p>
            <a:r>
              <a:rPr lang="en-US" smtClean="0"/>
              <a:t>D. A technique for measuring signal strength of an amateur transmitter via the Internet</a:t>
            </a:r>
          </a:p>
          <a:p>
            <a:pPr lvl="1"/>
            <a:r>
              <a:rPr lang="en-US" smtClean="0"/>
              <a:t> T8C13 HRLM (6-18)</a:t>
            </a:r>
          </a:p>
        </p:txBody>
      </p:sp>
      <p:sp>
        <p:nvSpPr>
          <p:cNvPr id="8601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Internet Radio Linking Project (IRLP)?</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smtClean="0"/>
              <a:t>A. A technique to connect amateur radio systems, such as repeaters, via the Internet using a Voice Over Internet Protocol</a:t>
            </a:r>
          </a:p>
          <a:p>
            <a:r>
              <a:rPr lang="en-US" smtClean="0"/>
              <a:t>B. A system for providing access to websites via amateur radio</a:t>
            </a:r>
          </a:p>
          <a:p>
            <a:r>
              <a:rPr lang="en-US" smtClean="0"/>
              <a:t>C. A system for informing amateurs real time of the frequency of active DX stations</a:t>
            </a:r>
          </a:p>
          <a:p>
            <a:r>
              <a:rPr lang="en-US" smtClean="0"/>
              <a:t>D. A technique for measuring signal strength of an amateur transmitter via the Internet</a:t>
            </a:r>
          </a:p>
          <a:p>
            <a:pPr lvl="1"/>
            <a:r>
              <a:rPr lang="en-US" smtClean="0"/>
              <a:t> T8C13 HRLM (6-18)</a:t>
            </a:r>
          </a:p>
        </p:txBody>
      </p:sp>
      <p:sp>
        <p:nvSpPr>
          <p:cNvPr id="8704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Internet Radio Linking Project (IRLP)?</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Band Plans</a:t>
            </a:r>
          </a:p>
        </p:txBody>
      </p:sp>
      <p:sp>
        <p:nvSpPr>
          <p:cNvPr id="19458"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a:t>A band plan is a </a:t>
            </a:r>
            <a:r>
              <a:rPr lang="en-US" sz="3200" dirty="0" smtClean="0"/>
              <a:t>formal plan for organizing types of operation on a band</a:t>
            </a:r>
            <a:endParaRPr lang="en-US" sz="3200" dirty="0"/>
          </a:p>
          <a:p>
            <a:pPr marL="742950" lvl="1" indent="-285750">
              <a:spcBef>
                <a:spcPct val="20000"/>
              </a:spcBef>
              <a:buFontTx/>
              <a:buChar char="–"/>
            </a:pPr>
            <a:r>
              <a:rPr lang="en-US" sz="2800" dirty="0"/>
              <a:t>Informal </a:t>
            </a:r>
            <a:r>
              <a:rPr lang="en-US" sz="2800" dirty="0" smtClean="0"/>
              <a:t>agreement – not a regulation</a:t>
            </a:r>
          </a:p>
          <a:p>
            <a:pPr marL="742950" lvl="1" indent="-285750">
              <a:spcBef>
                <a:spcPct val="20000"/>
              </a:spcBef>
              <a:buFontTx/>
              <a:buChar char="–"/>
            </a:pPr>
            <a:r>
              <a:rPr lang="en-US" sz="2800" dirty="0" smtClean="0"/>
              <a:t>Intended for normal circumstances</a:t>
            </a:r>
          </a:p>
          <a:p>
            <a:pPr marL="742950" lvl="1" indent="-285750">
              <a:spcBef>
                <a:spcPct val="20000"/>
              </a:spcBef>
              <a:buFontTx/>
              <a:buChar char="–"/>
            </a:pPr>
            <a:r>
              <a:rPr lang="en-US" sz="2800" dirty="0" smtClean="0"/>
              <a:t>Be flexible in times of heavy band use (contests, special events, </a:t>
            </a:r>
            <a:r>
              <a:rPr lang="en-US" sz="2800" dirty="0" err="1" smtClean="0"/>
              <a:t>DXpeditions</a:t>
            </a:r>
            <a:r>
              <a:rPr lang="en-US" sz="2800" dirty="0" smtClean="0"/>
              <a:t>)</a:t>
            </a:r>
          </a:p>
          <a:p>
            <a:pPr marL="742950" lvl="1" indent="-285750">
              <a:spcBef>
                <a:spcPct val="20000"/>
              </a:spcBef>
              <a:buFontTx/>
              <a:buChar char="–"/>
            </a:pPr>
            <a:r>
              <a:rPr lang="en-US" sz="2800" dirty="0" smtClean="0"/>
              <a:t>Always have a “Plan B”</a:t>
            </a:r>
            <a:endParaRPr lang="en-US" sz="28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Making Contacts</a:t>
            </a:r>
            <a:endParaRPr lang="en-US" sz="4400" dirty="0"/>
          </a:p>
        </p:txBody>
      </p:sp>
      <p:sp>
        <p:nvSpPr>
          <p:cNvPr id="19458"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t>Repeater operation</a:t>
            </a:r>
          </a:p>
          <a:p>
            <a:pPr marL="800100" lvl="1" indent="-342900">
              <a:spcBef>
                <a:spcPct val="20000"/>
              </a:spcBef>
              <a:buFontTx/>
              <a:buChar char="•"/>
            </a:pPr>
            <a:r>
              <a:rPr lang="en-US" sz="2800" dirty="0" smtClean="0"/>
              <a:t>Listen to see how the regulars operate</a:t>
            </a:r>
          </a:p>
          <a:p>
            <a:pPr marL="800100" lvl="1" indent="-342900">
              <a:spcBef>
                <a:spcPct val="20000"/>
              </a:spcBef>
              <a:buFontTx/>
              <a:buChar char="•"/>
            </a:pPr>
            <a:r>
              <a:rPr lang="en-US" sz="2800" dirty="0" smtClean="0"/>
              <a:t>To announce your presence, just say your call</a:t>
            </a:r>
          </a:p>
          <a:p>
            <a:pPr marL="800100" lvl="1" indent="-342900">
              <a:spcBef>
                <a:spcPct val="20000"/>
              </a:spcBef>
              <a:buFontTx/>
              <a:buChar char="•"/>
            </a:pPr>
            <a:r>
              <a:rPr lang="en-US" sz="2800" dirty="0" smtClean="0"/>
              <a:t>Respond to a call with the station’s call followed by your own call</a:t>
            </a:r>
          </a:p>
          <a:p>
            <a:pPr marL="800100" lvl="1" indent="-342900">
              <a:spcBef>
                <a:spcPct val="20000"/>
              </a:spcBef>
              <a:buFontTx/>
              <a:buChar char="•"/>
            </a:pPr>
            <a:r>
              <a:rPr lang="en-US" sz="2800" dirty="0" smtClean="0"/>
              <a:t>Often used by a club or group as a regional intercom</a:t>
            </a:r>
            <a:endParaRPr lang="en-US" sz="28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theme/theme1.xml><?xml version="1.0" encoding="utf-8"?>
<a:theme xmlns:a="http://schemas.openxmlformats.org/drawingml/2006/main" name="HORIZ NO SCREENED DIAMOND">
  <a:themeElements>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ORIZ NO SCREENED DIAMON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ORIZ NO SCREENED DIAMO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ORIZ NO SCREENED DIAMO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ORIZ NO SCREENED DIAMO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ORIZ NO SCREENED DIAMO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ORIZ NO SCREENED DIAMO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ORIZ NO SCREENED DIAMO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laced JPEG Blend HORIZ GRAY">
  <a:themeElements>
    <a:clrScheme name="Placed JPEG Blend HORIZ GRA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laced JPEG Blend HORIZ GRA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ced JPEG Blend HORIZ GRA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ced JPEG Blend HORIZ GRA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ced JPEG Blend HORIZ GRA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ced JPEG Blend HORIZ GRA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ced JPEG Blend HORIZ GRA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ced JPEG Blend HORIZ GRA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ced JPEG Blend HORIZ GRA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 NO SCREENED DIAMOND</Template>
  <TotalTime>1151</TotalTime>
  <Words>5415</Words>
  <Application>Microsoft Macintosh PowerPoint</Application>
  <PresentationFormat>On-screen Show (4:3)</PresentationFormat>
  <Paragraphs>576</Paragraphs>
  <Slides>72</Slides>
  <Notes>25</Notes>
  <HiddenSlides>0</HiddenSlides>
  <MMClips>0</MMClips>
  <ScaleCrop>false</ScaleCrop>
  <HeadingPairs>
    <vt:vector size="4" baseType="variant">
      <vt:variant>
        <vt:lpstr>Theme</vt:lpstr>
      </vt:variant>
      <vt:variant>
        <vt:i4>2</vt:i4>
      </vt:variant>
      <vt:variant>
        <vt:lpstr>Slide Titles</vt:lpstr>
      </vt:variant>
      <vt:variant>
        <vt:i4>72</vt:i4>
      </vt:variant>
    </vt:vector>
  </HeadingPairs>
  <TitlesOfParts>
    <vt:vector size="74" baseType="lpstr">
      <vt:lpstr>HORIZ NO SCREENED DIAMOND</vt:lpstr>
      <vt:lpstr>Placed JPEG Blend HORIZ GRAY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most common repeater frequency offset in the 2 meter band?</vt:lpstr>
      <vt:lpstr>What is the most common repeater frequency offset in the 2 meter band?</vt:lpstr>
      <vt:lpstr>What is the national calling frequency for FM simplex operations in the 70 cm band?</vt:lpstr>
      <vt:lpstr>What is the national calling frequency for FM simplex operations in the 70 cm band?</vt:lpstr>
      <vt:lpstr>What is a common repeater frequency offset in the 70 cm band?</vt:lpstr>
      <vt:lpstr>What is a common repeater frequency offset in the 70 cm band?</vt:lpstr>
      <vt:lpstr>What is an appropriate way to call another station on a repeater if you know the other station's call sign?</vt:lpstr>
      <vt:lpstr>What is an appropriate way to call another station on a repeater if you know the other station's call sign?</vt:lpstr>
      <vt:lpstr>How should you respond to a station calling CQ?</vt:lpstr>
      <vt:lpstr>How should you respond to a station calling CQ?</vt:lpstr>
      <vt:lpstr>What is the meaning of the procedural signal "CQ"?</vt:lpstr>
      <vt:lpstr>What is the meaning of the procedural signal "CQ"?</vt:lpstr>
      <vt:lpstr>What brief statement is often used in place of "CQ" to indicate that you are listening on a repeater?</vt:lpstr>
      <vt:lpstr>What brief statement is often used in place of "CQ" to indicate that you are listening on a repeater?</vt:lpstr>
      <vt:lpstr>Which of the following is a guideline to use when choosing an operating frequency for calling CQ?</vt:lpstr>
      <vt:lpstr>Which of the following is a guideline to use when choosing an operating frequency for calling CQ?</vt:lpstr>
      <vt:lpstr>What is the term used to describe an amateur station that is transmitting and receiving on the same frequency?</vt:lpstr>
      <vt:lpstr>What is the term used to describe an amateur station that is transmitting and receiving on the same frequency?</vt:lpstr>
      <vt:lpstr>What is the term used to describe the use of a sub-audible tone transmitted with normal voice audio to open the squelch of a receiver?</vt:lpstr>
      <vt:lpstr>What is the term used to describe the use of a sub-audible tone transmitted with normal voice audio to open the squelch of a receiver?</vt:lpstr>
      <vt:lpstr>Which of the following common problems might cause you to be able to hear but not access a repeater even when transmitting with the proper offset?</vt:lpstr>
      <vt:lpstr>Which of the following common problems might cause you to be able to hear but not access a repeater even when transmitting with the proper offset?</vt:lpstr>
      <vt:lpstr>Which "Q" signal indicates that you are receiving interference from other stations?</vt:lpstr>
      <vt:lpstr>Which "Q" signal indicates that you are receiving interference from other stations?</vt:lpstr>
      <vt:lpstr>Which "Q" signal indicates that you are changing frequency?</vt:lpstr>
      <vt:lpstr>Which "Q" signal indicates that you are changing frequency?</vt:lpstr>
      <vt:lpstr>Under what circumstances should you consider communicating via simplex rather than a repeater?</vt:lpstr>
      <vt:lpstr>Under what circumstances should you consider communicating via simplex rather than a repeater?</vt:lpstr>
      <vt:lpstr>What should be done to insure that voice message traffic containing proper names and unusual words are copied correctly by the receiving station?</vt:lpstr>
      <vt:lpstr>What should be done to insure that voice message traffic containing proper names and unusual words are copied correctly by the receiving station?</vt:lpstr>
      <vt:lpstr>Which of the following describes the common meaning of the term “repeater offset”?</vt:lpstr>
      <vt:lpstr>Which of the following describes the common meaning of the term “repeater offset”?</vt:lpstr>
      <vt:lpstr>What might be the problem if you receive a report that your audio signal through the repeater is distorted or unintelligible?</vt:lpstr>
      <vt:lpstr>What might be the problem if you receive a report that your audio signal through the repeater is distorted or unintelligible?</vt:lpstr>
      <vt:lpstr>What is a grid locator?</vt:lpstr>
      <vt:lpstr>What is a grid locator?</vt:lpstr>
      <vt:lpstr>How is access to an IRLP node accomplished?</vt:lpstr>
      <vt:lpstr>How is access to an IRLP node accomplished?</vt:lpstr>
      <vt:lpstr>How might you obtain a list of active nodes that use VoIP?</vt:lpstr>
      <vt:lpstr>How might you obtain a list of active nodes that use VoIP?</vt:lpstr>
      <vt:lpstr>How do you select a specific IRLP node when using a portable transceiver?</vt:lpstr>
      <vt:lpstr>How do you select a specific IRLP node when using a portable transceiver?</vt:lpstr>
      <vt:lpstr>What is meant by Voice Over Internet Protocol (VoIP) as used in amateur radio?</vt:lpstr>
      <vt:lpstr>What is meant by Voice Over Internet Protocol (VoIP) as used in amateur radio?</vt:lpstr>
      <vt:lpstr>What is the Internet Radio Linking Project (IRLP)?</vt:lpstr>
      <vt:lpstr>What is the Internet Radio Linking Project (IRLP)?</vt:lpstr>
    </vt:vector>
  </TitlesOfParts>
  <Company>ARRL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DSZLACHETKA</dc:creator>
  <cp:lastModifiedBy>Edith Lennon</cp:lastModifiedBy>
  <cp:revision>105</cp:revision>
  <dcterms:created xsi:type="dcterms:W3CDTF">2005-07-28T14:19:34Z</dcterms:created>
  <dcterms:modified xsi:type="dcterms:W3CDTF">2014-06-02T19:05:48Z</dcterms:modified>
</cp:coreProperties>
</file>