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75"/>
  </p:notesMasterIdLst>
  <p:handoutMasterIdLst>
    <p:handoutMasterId r:id="rId76"/>
  </p:handoutMasterIdLst>
  <p:sldIdLst>
    <p:sldId id="256" r:id="rId3"/>
    <p:sldId id="257" r:id="rId4"/>
    <p:sldId id="259" r:id="rId5"/>
    <p:sldId id="258" r:id="rId6"/>
    <p:sldId id="316" r:id="rId7"/>
    <p:sldId id="261" r:id="rId8"/>
    <p:sldId id="262" r:id="rId9"/>
    <p:sldId id="365" r:id="rId10"/>
    <p:sldId id="263" r:id="rId11"/>
    <p:sldId id="265" r:id="rId12"/>
    <p:sldId id="267" r:id="rId13"/>
    <p:sldId id="266" r:id="rId14"/>
    <p:sldId id="366" r:id="rId15"/>
    <p:sldId id="372" r:id="rId16"/>
    <p:sldId id="269" r:id="rId17"/>
    <p:sldId id="270" r:id="rId18"/>
    <p:sldId id="271" r:id="rId19"/>
    <p:sldId id="367" r:id="rId20"/>
    <p:sldId id="272" r:id="rId21"/>
    <p:sldId id="315" r:id="rId22"/>
    <p:sldId id="368" r:id="rId23"/>
    <p:sldId id="369"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 id="370" r:id="rId65"/>
    <p:sldId id="371" r:id="rId66"/>
    <p:sldId id="357" r:id="rId67"/>
    <p:sldId id="358" r:id="rId68"/>
    <p:sldId id="359" r:id="rId69"/>
    <p:sldId id="360" r:id="rId70"/>
    <p:sldId id="361" r:id="rId71"/>
    <p:sldId id="362" r:id="rId72"/>
    <p:sldId id="363" r:id="rId73"/>
    <p:sldId id="364" r:id="rId74"/>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51" autoAdjust="0"/>
  </p:normalViewPr>
  <p:slideViewPr>
    <p:cSldViewPr>
      <p:cViewPr varScale="1">
        <p:scale>
          <a:sx n="123" d="100"/>
          <a:sy n="123" d="100"/>
        </p:scale>
        <p:origin x="-3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3" d="100"/>
          <a:sy n="113" d="100"/>
        </p:scale>
        <p:origin x="-1752" y="-10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commentAuthors" Target="commentAuthors.xml"/><Relationship Id="rId79" Type="http://schemas.openxmlformats.org/officeDocument/2006/relationships/presProps" Target="presProp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E784D41-3AC5-476F-B84F-E1E267CFCDF1}" type="slidenum">
              <a:rPr lang="en-US"/>
              <a:pPr>
                <a:defRPr/>
              </a:pPr>
              <a:t>‹#›</a:t>
            </a:fld>
            <a:endParaRPr lang="en-US"/>
          </a:p>
        </p:txBody>
      </p:sp>
    </p:spTree>
    <p:extLst>
      <p:ext uri="{BB962C8B-B14F-4D97-AF65-F5344CB8AC3E}">
        <p14:creationId xmlns:p14="http://schemas.microsoft.com/office/powerpoint/2010/main" val="1148764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438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439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439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2CE7D5A-6326-41E7-A19B-11BB83996A76}" type="slidenum">
              <a:rPr lang="en-US"/>
              <a:pPr>
                <a:defRPr/>
              </a:pPr>
              <a:t>‹#›</a:t>
            </a:fld>
            <a:endParaRPr lang="en-US"/>
          </a:p>
        </p:txBody>
      </p:sp>
    </p:spTree>
    <p:extLst>
      <p:ext uri="{BB962C8B-B14F-4D97-AF65-F5344CB8AC3E}">
        <p14:creationId xmlns:p14="http://schemas.microsoft.com/office/powerpoint/2010/main" val="4204650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smtClean="0">
                <a:latin typeface="Times New Roman" pitchFamily="18" charset="0"/>
              </a:rPr>
              <a:t>Note “power supply” generally refers to converting ac to dc of any voltage, not just 120 VAC to 12 VDC.  </a:t>
            </a:r>
          </a:p>
          <a:p>
            <a:endParaRPr lang="en-US" dirty="0" smtClean="0">
              <a:latin typeface="Times New Roman" pitchFamily="18" charset="0"/>
            </a:endParaRPr>
          </a:p>
          <a:p>
            <a:r>
              <a:rPr lang="en-US" dirty="0" smtClean="0">
                <a:latin typeface="Times New Roman" pitchFamily="18" charset="0"/>
              </a:rPr>
              <a:t>Review the reason for “12 V” radios actually requiring</a:t>
            </a:r>
            <a:r>
              <a:rPr lang="en-US" baseline="0" dirty="0" smtClean="0">
                <a:latin typeface="Times New Roman" pitchFamily="18" charset="0"/>
              </a:rPr>
              <a:t> 13.8 V – see module 11.</a:t>
            </a:r>
            <a:endParaRPr lang="en-US" dirty="0" smtClean="0">
              <a:latin typeface="Times New Roman" pitchFamily="18" charset="0"/>
            </a:endParaRPr>
          </a:p>
        </p:txBody>
      </p:sp>
      <p:sp>
        <p:nvSpPr>
          <p:cNvPr id="89092" name="Slide Number Placeholder 3"/>
          <p:cNvSpPr>
            <a:spLocks noGrp="1"/>
          </p:cNvSpPr>
          <p:nvPr>
            <p:ph type="sldNum" sz="quarter" idx="5"/>
          </p:nvPr>
        </p:nvSpPr>
        <p:spPr>
          <a:noFill/>
        </p:spPr>
        <p:txBody>
          <a:bodyPr/>
          <a:lstStyle/>
          <a:p>
            <a:fld id="{0F5D96B3-2742-4F88-BF6E-923C1FE2AE8E}"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2E1ADE9-162C-49F4-A532-4D11F56951D0}" type="slidenum">
              <a:rPr lang="en-US"/>
              <a:pPr/>
              <a:t>13</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Times New Roman" pitchFamily="18" charset="0"/>
              </a:rPr>
              <a:t>Show examples of ferrite cores and snap-on cores.  Emphasize that the proper type (mix) of ferrite must be used.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dirty="0" smtClean="0">
                <a:latin typeface="Times New Roman" pitchFamily="18" charset="0"/>
              </a:rPr>
              <a:t>Note that ham signals can interfere with cable channels</a:t>
            </a:r>
            <a:r>
              <a:rPr lang="en-US" baseline="0" dirty="0" smtClean="0">
                <a:latin typeface="Times New Roman" pitchFamily="18" charset="0"/>
              </a:rPr>
              <a:t> or vice versa.</a:t>
            </a:r>
          </a:p>
          <a:p>
            <a:endParaRPr lang="en-US" dirty="0" smtClean="0">
              <a:latin typeface="Times New Roman" pitchFamily="18" charset="0"/>
            </a:endParaRPr>
          </a:p>
        </p:txBody>
      </p:sp>
      <p:sp>
        <p:nvSpPr>
          <p:cNvPr id="98308" name="Slide Number Placeholder 3"/>
          <p:cNvSpPr>
            <a:spLocks noGrp="1"/>
          </p:cNvSpPr>
          <p:nvPr>
            <p:ph type="sldNum" sz="quarter" idx="5"/>
          </p:nvPr>
        </p:nvSpPr>
        <p:spPr>
          <a:noFill/>
        </p:spPr>
        <p:txBody>
          <a:bodyPr/>
          <a:lstStyle/>
          <a:p>
            <a:fld id="{284ED619-7656-4893-B572-1CE00413EB08}" type="slidenum">
              <a:rPr lang="en-US"/>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E9A1DC3-0E27-450B-A442-CAEECED91FD4}" type="slidenum">
              <a:rPr lang="en-US"/>
              <a:pPr/>
              <a:t>15</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latin typeface="Times New Roman" pitchFamily="18" charset="0"/>
              </a:rPr>
              <a:t>Discuss with the students other sources of interfering noise and give them techniques on how to seek out the source of the noise.  In many cases of the fixed noise, simply turning off the potentially offending appliance will help identify the source.  Power line noise mitigation is the responsibility of the power company.  Motor vehicle ignition noise is generally short lived unless it is coming from the hams vehicle.  Grounding and filtering in many of these cases will mitigate the noise.</a:t>
            </a:r>
          </a:p>
          <a:p>
            <a:pPr eaLnBrk="1" hangingPunct="1"/>
            <a:endParaRPr lang="en-US" smtClean="0">
              <a:latin typeface="Times New Roman" pitchFamily="18" charset="0"/>
            </a:endParaRPr>
          </a:p>
          <a:p>
            <a:pPr eaLnBrk="1" hangingPunct="1"/>
            <a:r>
              <a:rPr lang="en-US" smtClean="0">
                <a:latin typeface="Times New Roman" pitchFamily="18" charset="0"/>
              </a:rPr>
              <a:t>Show students the ARRL website pages on interference.</a:t>
            </a:r>
          </a:p>
          <a:p>
            <a:pPr eaLnBrk="1" hangingPunct="1"/>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100356" name="Slide Number Placeholder 3"/>
          <p:cNvSpPr>
            <a:spLocks noGrp="1"/>
          </p:cNvSpPr>
          <p:nvPr>
            <p:ph type="sldNum" sz="quarter" idx="5"/>
          </p:nvPr>
        </p:nvSpPr>
        <p:spPr>
          <a:noFill/>
        </p:spPr>
        <p:txBody>
          <a:bodyPr/>
          <a:lstStyle/>
          <a:p>
            <a:fld id="{C968F28C-E5C5-467C-9F5B-316B6E3B2775}" type="slidenum">
              <a:rPr lang="en-US"/>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01380" name="Slide Number Placeholder 3"/>
          <p:cNvSpPr>
            <a:spLocks noGrp="1"/>
          </p:cNvSpPr>
          <p:nvPr>
            <p:ph type="sldNum" sz="quarter" idx="5"/>
          </p:nvPr>
        </p:nvSpPr>
        <p:spPr>
          <a:noFill/>
        </p:spPr>
        <p:txBody>
          <a:bodyPr/>
          <a:lstStyle/>
          <a:p>
            <a:fld id="{DCF4A235-C510-4060-9033-122B94FC9DF0}" type="slidenum">
              <a:rPr lang="en-US"/>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02404" name="Slide Number Placeholder 3"/>
          <p:cNvSpPr>
            <a:spLocks noGrp="1"/>
          </p:cNvSpPr>
          <p:nvPr>
            <p:ph type="sldNum" sz="quarter" idx="5"/>
          </p:nvPr>
        </p:nvSpPr>
        <p:spPr>
          <a:noFill/>
        </p:spPr>
        <p:txBody>
          <a:bodyPr/>
          <a:lstStyle/>
          <a:p>
            <a:fld id="{C7B7822D-33C5-4662-B807-7F5CFE09E616}" type="slidenum">
              <a:rPr lang="en-US"/>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CEF64ED-2183-4DE3-B63B-93B1C83DF82F}" type="slidenum">
              <a:rPr lang="en-US"/>
              <a:pPr/>
              <a:t>19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with the students that though the law is probably on their side, their neighbors will not understand that and they will hold the ham responsible for the interference.  It takes diplomacy to deal with RFI complaints.</a:t>
            </a:r>
          </a:p>
          <a:p>
            <a:pPr eaLnBrk="1" hangingPunct="1"/>
            <a:endParaRPr 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041B572-7849-4452-9785-9BFD09EDD07E}" type="slidenum">
              <a:rPr lang="en-US"/>
              <a:pPr/>
              <a:t>20</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latin typeface="Times New Roman" pitchFamily="18" charset="0"/>
              </a:rPr>
              <a:t>It would be a good idea to show the students a properly wired 3-prong plug using proper color code wiring.</a:t>
            </a:r>
          </a:p>
          <a:p>
            <a:pPr eaLnBrk="1" hangingPunct="1"/>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383E573-96AD-4F6F-B698-8D688B8820FA}" type="slidenum">
              <a:rPr lang="en-US"/>
              <a:pPr/>
              <a:t>21</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Note that using coax braid is not recommended for RF connections/grounding because once removed from the jacket it begins to lose contact between the braid wires and they also start to oxidize.  Use strap or solid wire.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86F5DE5-C286-45F6-8C98-6B603737A516}" type="slidenum">
              <a:rPr lang="en-US"/>
              <a:pPr/>
              <a:t>22</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7A3BE2F-6391-4C95-888F-118162F0D34F}" type="slidenum">
              <a:rPr lang="en-US"/>
              <a:pPr/>
              <a:t>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Examples of the different kinds of supplies would be helpful to illustrate the differences.</a:t>
            </a:r>
          </a:p>
          <a:p>
            <a:pPr eaLnBrk="1" hangingPunct="1"/>
            <a:endParaRPr lang="en-US" dirty="0" smtClean="0">
              <a:latin typeface="Times New Roman" pitchFamily="18" charset="0"/>
            </a:endParaRPr>
          </a:p>
          <a:p>
            <a:pPr eaLnBrk="1" hangingPunct="1"/>
            <a:r>
              <a:rPr lang="en-US" dirty="0" smtClean="0">
                <a:latin typeface="Times New Roman" pitchFamily="18" charset="0"/>
              </a:rPr>
              <a:t>Note that small switching supplies for consumer appliances</a:t>
            </a:r>
            <a:r>
              <a:rPr lang="en-US" baseline="0" dirty="0" smtClean="0">
                <a:latin typeface="Times New Roman" pitchFamily="18" charset="0"/>
              </a:rPr>
              <a:t> (under-cabinet lighting, battery charging, etc) are often prolific generators of noise that interferes with communication.  Replacing the supply with a linear type will eliminate the noise.</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07524" name="Slide Number Placeholder 3"/>
          <p:cNvSpPr>
            <a:spLocks noGrp="1"/>
          </p:cNvSpPr>
          <p:nvPr>
            <p:ph type="sldNum" sz="quarter" idx="5"/>
          </p:nvPr>
        </p:nvSpPr>
        <p:spPr>
          <a:noFill/>
        </p:spPr>
        <p:txBody>
          <a:bodyPr/>
          <a:lstStyle/>
          <a:p>
            <a:fld id="{3E33923B-A8DF-4EBC-AEB6-3CDA472C43AB}" type="slidenum">
              <a:rPr lang="en-US"/>
              <a:pPr/>
              <a:t>72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E6F9658-FFCF-43B7-BDC5-E8D84B16EA92}" type="slidenum">
              <a:rPr lang="en-US"/>
              <a:pPr/>
              <a:t>5</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 concept of fusing both the negative and positive leads of the equipment in a car installation might take some explanation.  The vehicle manufacturer may have specific recommendations in a service bulletin – check with the dealer or an</a:t>
            </a:r>
            <a:r>
              <a:rPr lang="en-US" baseline="0" dirty="0" smtClean="0">
                <a:latin typeface="Times New Roman" pitchFamily="18" charset="0"/>
              </a:rPr>
              <a:t> audio/radio installation shop.</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64F49A9-7F48-4FFE-A8FF-AFC362E5B780}" type="slidenum">
              <a:rPr lang="en-US"/>
              <a:pPr/>
              <a:t>6</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latin typeface="Times New Roman" pitchFamily="18" charset="0"/>
              </a:rPr>
              <a:t>Examples of the different kinds of batteries will help illustrate this point.  Discuss how the different kinds of batteries are used.</a:t>
            </a:r>
          </a:p>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the students understand that hazards from hydrogen buildup are real and ventilation is a must – no kidding!</a:t>
            </a:r>
          </a:p>
          <a:p>
            <a:endParaRPr lang="en-US" dirty="0"/>
          </a:p>
        </p:txBody>
      </p:sp>
      <p:sp>
        <p:nvSpPr>
          <p:cNvPr id="4" name="Slide Number Placeholder 3"/>
          <p:cNvSpPr>
            <a:spLocks noGrp="1"/>
          </p:cNvSpPr>
          <p:nvPr>
            <p:ph type="sldNum" sz="quarter" idx="10"/>
          </p:nvPr>
        </p:nvSpPr>
        <p:spPr/>
        <p:txBody>
          <a:bodyPr/>
          <a:lstStyle/>
          <a:p>
            <a:pPr>
              <a:defRPr/>
            </a:pPr>
            <a:fld id="{A2CE7D5A-6326-41E7-A19B-11BB83996A76}"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D725B6B-4325-48B9-831D-405CD5840EA5}" type="slidenum">
              <a:rPr lang="en-US"/>
              <a:pPr/>
              <a:t>9</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Show</a:t>
            </a:r>
            <a:r>
              <a:rPr lang="en-US" baseline="0" dirty="0" smtClean="0">
                <a:latin typeface="Times New Roman" pitchFamily="18" charset="0"/>
              </a:rPr>
              <a:t> several types of battery packs, compare weight and other parameters such as self-discharge, total battery capacity, etc.  Note that if commercial power is unavailable, conventional pack chargers won’t work.  Need AA-cell packs or chargers that can run from a vehicle’s battery system.</a:t>
            </a:r>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E032DF5-423F-4C91-9620-78DE4E5E591A}" type="slidenum">
              <a:rPr lang="en-US"/>
              <a:pPr/>
              <a:t>10</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FEAA657-F922-4888-BAD2-16ABA4D1B8D4}" type="slidenum">
              <a:rPr lang="en-US"/>
              <a:pPr/>
              <a:t>11</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briefly with the students these basic types of RFI, and how they might be able to distinguish between them.  At the same time, discuss some techniques they might use to mitigate the effects of the interference.</a:t>
            </a:r>
          </a:p>
          <a:p>
            <a:pPr eaLnBrk="1" hangingPunct="1"/>
            <a:endParaRPr lang="en-US" dirty="0" smtClean="0">
              <a:latin typeface="Times New Roman" pitchFamily="18" charset="0"/>
            </a:endParaRPr>
          </a:p>
          <a:p>
            <a:pPr eaLnBrk="1" hangingPunct="1"/>
            <a:r>
              <a:rPr lang="en-US" dirty="0" smtClean="0">
                <a:latin typeface="Times New Roman" pitchFamily="18" charset="0"/>
              </a:rPr>
              <a:t>Direct detection usually affects consumer electronic devices (telephones and audio equipment).  Poor shielding allows signal to be received within the equipment.  Very difficult to eliminate.</a:t>
            </a:r>
          </a:p>
          <a:p>
            <a:pPr eaLnBrk="1" hangingPunct="1"/>
            <a:endParaRPr lang="en-US" dirty="0" smtClean="0">
              <a:latin typeface="Times New Roman" pitchFamily="18" charset="0"/>
            </a:endParaRPr>
          </a:p>
          <a:p>
            <a:pPr eaLnBrk="1" hangingPunct="1"/>
            <a:r>
              <a:rPr lang="en-US" dirty="0" smtClean="0">
                <a:latin typeface="Times New Roman" pitchFamily="18" charset="0"/>
              </a:rPr>
              <a:t>Common-mode RF current detection caused by consumer equipment cables picking up RF. Generally not the fault of the amateur. Can be mitigated by proper installation, filters, ferrite bead chokes, etc.  ARRL Handbook RFI chapter has examples of using filters and chokes.</a:t>
            </a:r>
          </a:p>
          <a:p>
            <a:pPr eaLnBrk="1" hangingPunct="1"/>
            <a:endParaRPr lang="en-US" dirty="0" smtClean="0">
              <a:latin typeface="Times New Roman" pitchFamily="18" charset="0"/>
            </a:endParaRPr>
          </a:p>
          <a:p>
            <a:pPr eaLnBrk="1" hangingPunct="1"/>
            <a:r>
              <a:rPr lang="en-US" dirty="0" smtClean="0">
                <a:latin typeface="Times New Roman" pitchFamily="18" charset="0"/>
              </a:rPr>
              <a:t>Overload – usually seen in fringe reception areas of TV signals.  Not as much a problem now days with digital, satellite, and cable TV.  Usually the problem can be mitigated by reducing transmitter power or filtering to reject transmitted signal at the receiver.</a:t>
            </a:r>
          </a:p>
          <a:p>
            <a:pPr eaLnBrk="1" hangingPunct="1"/>
            <a:endParaRPr lang="en-US" dirty="0" smtClean="0">
              <a:latin typeface="Times New Roman" pitchFamily="18" charset="0"/>
            </a:endParaRPr>
          </a:p>
          <a:p>
            <a:pPr eaLnBrk="1" hangingPunct="1"/>
            <a:r>
              <a:rPr lang="en-US" dirty="0" smtClean="0">
                <a:latin typeface="Times New Roman" pitchFamily="18" charset="0"/>
              </a:rPr>
              <a:t>Harmonics – not common, sometimes due to misadjusted transmitter or bad connection in antenna system</a:t>
            </a:r>
          </a:p>
          <a:p>
            <a:pPr eaLnBrk="1" hangingPunct="1"/>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EBAB199-CC83-4A17-A9DB-DA0406D2A58B}" type="slidenum">
              <a:rPr lang="en-US"/>
              <a:pPr/>
              <a:t>12</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latin typeface="Times New Roman" pitchFamily="18" charset="0"/>
              </a:rPr>
              <a:t>Cover basics of each type of filter, show examples of receiving filters and a transmitting low-pass filter for HF.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401638" indent="-401638">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lgn="ctr">
              <a:defRPr sz="1050" smtClean="0">
                <a:latin typeface="Arial" pitchFamily="34" charset="0"/>
                <a:ea typeface="ＭＳ Ｐゴシック" charset="0"/>
                <a:cs typeface="Arial" pitchFamily="34" charset="0"/>
              </a:defRPr>
            </a:lvl1pPr>
          </a:lstStyle>
          <a:p>
            <a:pPr>
              <a:defRPr/>
            </a:pPr>
            <a:r>
              <a:rPr lang="en-US" dirty="0"/>
              <a:t>2014 Technician License Course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dirty="0"/>
              <a:t>2014 Technician License Course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smtClean="0">
                <a:solidFill>
                  <a:schemeClr val="tx1">
                    <a:tint val="75000"/>
                  </a:schemeClr>
                </a:solidFill>
                <a:latin typeface="Arial"/>
                <a:cs typeface="Arial"/>
              </a:defRPr>
            </a:lvl1pPr>
          </a:lstStyle>
          <a:p>
            <a:pPr>
              <a:defRPr/>
            </a:pPr>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39" r:id="rId7"/>
    <p:sldLayoutId id="2147483757" r:id="rId8"/>
    <p:sldLayoutId id="2147483758" r:id="rId9"/>
    <p:sldLayoutId id="2147483759" r:id="rId10"/>
    <p:sldLayoutId id="2147483760" r:id="rId11"/>
    <p:sldLayoutId id="2147483761"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subTitle" idx="1"/>
          </p:nvPr>
        </p:nvSpPr>
        <p:spPr bwMode="auto">
          <a:xfrm>
            <a:off x="1371600" y="3733800"/>
            <a:ext cx="6400800" cy="1905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latin typeface="Arial" charset="0"/>
                <a:cs typeface="Arial" charset="0"/>
              </a:rPr>
              <a:t>Lesson Plan Module 12 – </a:t>
            </a:r>
          </a:p>
          <a:p>
            <a:pPr eaLnBrk="1" hangingPunct="1"/>
            <a:r>
              <a:rPr lang="en-US" sz="2400" smtClean="0">
                <a:latin typeface="Arial" charset="0"/>
                <a:cs typeface="Arial" charset="0"/>
              </a:rPr>
              <a:t>Power Sources and RF Interference (RFI)</a:t>
            </a:r>
          </a:p>
        </p:txBody>
      </p:sp>
      <p:sp>
        <p:nvSpPr>
          <p:cNvPr id="14339" name="Rectangle 12"/>
          <p:cNvSpPr>
            <a:spLocks noGrp="1" noChangeArrowheads="1"/>
          </p:cNvSpPr>
          <p:nvPr>
            <p:ph type="ctrTitle"/>
          </p:nvPr>
        </p:nvSpPr>
        <p:spPr bwMode="auto">
          <a:noFill/>
          <a:ln>
            <a:miter lim="800000"/>
            <a:headEnd/>
            <a:tailEnd/>
          </a:ln>
        </p:spPr>
        <p:txBody>
          <a:bodyPr vert="horz" wrap="square" lIns="91440" tIns="45720" rIns="91440" bIns="45720" numCol="1" anchor="ctr" anchorCtr="0" compatLnSpc="1">
            <a:prstTxWarp prst="textNoShape">
              <a:avLst/>
            </a:prstTxWarp>
          </a:bodyPr>
          <a:lstStyle/>
          <a:p>
            <a:r>
              <a:rPr lang="en-US" sz="4000" dirty="0" smtClean="0">
                <a:latin typeface="Arial" charset="0"/>
                <a:cs typeface="Arial" charset="0"/>
              </a:rPr>
              <a:t>Technician License Course</a:t>
            </a:r>
            <a:br>
              <a:rPr lang="en-US" sz="4000" dirty="0" smtClean="0">
                <a:latin typeface="Arial" charset="0"/>
                <a:cs typeface="Arial" charset="0"/>
              </a:rPr>
            </a:br>
            <a:r>
              <a:rPr lang="en-US" sz="4000" dirty="0" smtClean="0">
                <a:latin typeface="Arial" charset="0"/>
                <a:cs typeface="Arial" charset="0"/>
              </a:rPr>
              <a:t>Chapter 5</a:t>
            </a:r>
            <a:br>
              <a:rPr lang="en-US" sz="4000" dirty="0" smtClean="0">
                <a:latin typeface="Arial" charset="0"/>
                <a:cs typeface="Arial" charset="0"/>
              </a:rPr>
            </a:br>
            <a:endParaRPr lang="en-US" sz="4000" dirty="0" smtClean="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a:t>Radio Frequency Interference (RFI)</a:t>
            </a:r>
          </a:p>
        </p:txBody>
      </p:sp>
      <p:sp>
        <p:nvSpPr>
          <p:cNvPr id="23555"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a:t>Signals that interfere with radio reception.</a:t>
            </a:r>
          </a:p>
          <a:p>
            <a:pPr marL="342900" indent="-342900">
              <a:spcBef>
                <a:spcPct val="20000"/>
              </a:spcBef>
              <a:buFontTx/>
              <a:buChar char="•"/>
            </a:pPr>
            <a:r>
              <a:rPr lang="en-US" sz="3200"/>
              <a:t>Interference can be FROM your station or TO your station.</a:t>
            </a:r>
          </a:p>
          <a:p>
            <a:pPr marL="342900" indent="-342900">
              <a:spcBef>
                <a:spcPct val="20000"/>
              </a:spcBef>
              <a:buFontTx/>
              <a:buChar char="•"/>
            </a:pPr>
            <a:r>
              <a:rPr lang="en-US" sz="3200"/>
              <a:t>Solving the problem might take a little detective work!</a:t>
            </a:r>
          </a:p>
          <a:p>
            <a:pPr marL="342900" indent="-342900">
              <a:spcBef>
                <a:spcPct val="20000"/>
              </a:spcBef>
              <a:buFontTx/>
              <a:buChar char="•"/>
            </a:pPr>
            <a:endParaRPr lang="en-US" sz="3200"/>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Types of RFI</a:t>
            </a:r>
          </a:p>
        </p:txBody>
      </p:sp>
      <p:sp>
        <p:nvSpPr>
          <p:cNvPr id="24579" name="Rectangle 5"/>
          <p:cNvSpPr>
            <a:spLocks noChangeArrowheads="1"/>
          </p:cNvSpPr>
          <p:nvPr/>
        </p:nvSpPr>
        <p:spPr bwMode="auto">
          <a:xfrm>
            <a:off x="685800" y="1752600"/>
            <a:ext cx="7772400" cy="4267200"/>
          </a:xfrm>
          <a:prstGeom prst="rect">
            <a:avLst/>
          </a:prstGeom>
          <a:noFill/>
          <a:ln w="9525">
            <a:noFill/>
            <a:miter lim="800000"/>
            <a:headEnd/>
            <a:tailEnd/>
          </a:ln>
        </p:spPr>
        <p:txBody>
          <a:bodyPr/>
          <a:lstStyle/>
          <a:p>
            <a:pPr marL="342900" indent="-342900">
              <a:spcBef>
                <a:spcPct val="20000"/>
              </a:spcBef>
              <a:buFontTx/>
              <a:buChar char="•"/>
            </a:pPr>
            <a:r>
              <a:rPr lang="en-US" sz="2800" dirty="0"/>
              <a:t>Direct detection – offending signals get into the </a:t>
            </a:r>
            <a:r>
              <a:rPr lang="en-US" sz="2800" dirty="0" smtClean="0"/>
              <a:t>electronic </a:t>
            </a:r>
            <a:r>
              <a:rPr lang="en-US" sz="2800" dirty="0"/>
              <a:t>circuits to cause interference.</a:t>
            </a:r>
          </a:p>
          <a:p>
            <a:pPr marL="342900" indent="-342900">
              <a:spcBef>
                <a:spcPct val="20000"/>
              </a:spcBef>
              <a:buFontTx/>
              <a:buChar char="•"/>
            </a:pPr>
            <a:r>
              <a:rPr lang="en-US" sz="2800" dirty="0"/>
              <a:t>Overload – strong signal that overwhelms the ability of the receiver to reject it.</a:t>
            </a:r>
          </a:p>
          <a:p>
            <a:pPr marL="342900" indent="-342900">
              <a:spcBef>
                <a:spcPct val="20000"/>
              </a:spcBef>
              <a:buFontTx/>
              <a:buChar char="•"/>
            </a:pPr>
            <a:r>
              <a:rPr lang="en-US" sz="2800" dirty="0"/>
              <a:t>RF Current – can be picked up by cables of consumer </a:t>
            </a:r>
            <a:r>
              <a:rPr lang="en-US" sz="2800" dirty="0" smtClean="0"/>
              <a:t>equipment.</a:t>
            </a:r>
            <a:endParaRPr lang="en-US" sz="2800" dirty="0"/>
          </a:p>
          <a:p>
            <a:pPr marL="342900" indent="-342900">
              <a:spcBef>
                <a:spcPct val="20000"/>
              </a:spcBef>
              <a:buFontTx/>
              <a:buChar char="•"/>
            </a:pPr>
            <a:r>
              <a:rPr lang="en-US" sz="2800" dirty="0"/>
              <a:t>Transmitted harmonics – must be filtered out at the </a:t>
            </a:r>
            <a:r>
              <a:rPr lang="en-US" sz="2800" dirty="0" smtClean="0"/>
              <a:t>transmitter.</a:t>
            </a:r>
            <a:endParaRPr lang="en-US" sz="2800" dirty="0"/>
          </a:p>
        </p:txBody>
      </p:sp>
      <p:sp>
        <p:nvSpPr>
          <p:cNvPr id="4" name="Footer Placeholder 3"/>
          <p:cNvSpPr>
            <a:spLocks noGrp="1"/>
          </p:cNvSpPr>
          <p:nvPr>
            <p:ph type="ftr" sz="quarter" idx="10"/>
          </p:nvPr>
        </p:nvSpPr>
        <p:spPr/>
        <p:txBody>
          <a:bodyPr/>
          <a:lstStyle/>
          <a:p>
            <a:pPr>
              <a:defRPr/>
            </a:pPr>
            <a:r>
              <a:rPr lang="en-US" dirty="0"/>
              <a:t>2014 Technician License Course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Filters</a:t>
            </a:r>
          </a:p>
        </p:txBody>
      </p:sp>
      <p:sp>
        <p:nvSpPr>
          <p:cNvPr id="25603"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dirty="0"/>
              <a:t>Filters</a:t>
            </a:r>
            <a:r>
              <a:rPr lang="en-US" sz="2800" dirty="0"/>
              <a:t> </a:t>
            </a:r>
            <a:r>
              <a:rPr lang="en-US" sz="3200" dirty="0"/>
              <a:t>attenuate (reduce) signals</a:t>
            </a:r>
            <a:endParaRPr lang="en-US" sz="2800" dirty="0"/>
          </a:p>
          <a:p>
            <a:pPr marL="342900" indent="-342900">
              <a:spcBef>
                <a:spcPct val="20000"/>
              </a:spcBef>
              <a:buFontTx/>
              <a:buChar char="•"/>
            </a:pPr>
            <a:r>
              <a:rPr lang="en-US" sz="3200" dirty="0"/>
              <a:t>High-pass – reduce low-frequency signals</a:t>
            </a:r>
          </a:p>
          <a:p>
            <a:pPr marL="342900" indent="-342900">
              <a:spcBef>
                <a:spcPct val="20000"/>
              </a:spcBef>
              <a:buFontTx/>
              <a:buChar char="•"/>
            </a:pPr>
            <a:r>
              <a:rPr lang="en-US" sz="3200" dirty="0"/>
              <a:t>Low-pass – reduce high-frequency signals</a:t>
            </a:r>
          </a:p>
          <a:p>
            <a:pPr marL="342900" indent="-342900">
              <a:spcBef>
                <a:spcPct val="20000"/>
              </a:spcBef>
              <a:buFontTx/>
              <a:buChar char="•"/>
            </a:pPr>
            <a:r>
              <a:rPr lang="en-US" sz="3200" dirty="0"/>
              <a:t>Band-pass – only pass a range of signals</a:t>
            </a:r>
          </a:p>
          <a:p>
            <a:pPr marL="342900" indent="-342900">
              <a:spcBef>
                <a:spcPct val="20000"/>
              </a:spcBef>
              <a:buFontTx/>
              <a:buChar char="•"/>
            </a:pPr>
            <a:r>
              <a:rPr lang="en-US" sz="3200" dirty="0"/>
              <a:t>Notch – reduces a narrow range of signals</a:t>
            </a:r>
          </a:p>
          <a:p>
            <a:pPr marL="342900" indent="-342900">
              <a:spcBef>
                <a:spcPct val="20000"/>
              </a:spcBef>
              <a:buFontTx/>
              <a:buChar char="•"/>
            </a:pPr>
            <a:r>
              <a:rPr lang="en-US" sz="3200" dirty="0"/>
              <a:t>Selecting correct filter requires understanding the source of the interference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Ferrite Chokes</a:t>
            </a:r>
          </a:p>
        </p:txBody>
      </p:sp>
      <p:sp>
        <p:nvSpPr>
          <p:cNvPr id="26627"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spcBef>
                <a:spcPct val="20000"/>
              </a:spcBef>
              <a:buFontTx/>
              <a:buChar char="•"/>
            </a:pPr>
            <a:r>
              <a:rPr lang="en-US" sz="3200" dirty="0"/>
              <a:t>Creates impedance (opposition to ac) on cables and </a:t>
            </a:r>
            <a:r>
              <a:rPr lang="en-US" sz="3200" dirty="0" smtClean="0"/>
              <a:t>wires.</a:t>
            </a:r>
            <a:endParaRPr lang="en-US" sz="3200" dirty="0"/>
          </a:p>
          <a:p>
            <a:pPr marL="342900" indent="-342900">
              <a:spcBef>
                <a:spcPct val="20000"/>
              </a:spcBef>
              <a:buFontTx/>
              <a:buChar char="•"/>
            </a:pPr>
            <a:r>
              <a:rPr lang="en-US" sz="3200" dirty="0"/>
              <a:t>Can be used to block RF current that causes interference to entertainment equipment, microphones, monitors, amplifiers, etc.</a:t>
            </a:r>
          </a:p>
          <a:p>
            <a:pPr marL="342900" indent="-342900">
              <a:spcBef>
                <a:spcPct val="20000"/>
              </a:spcBef>
              <a:buFontTx/>
              <a:buChar char="•"/>
            </a:pPr>
            <a:r>
              <a:rPr lang="en-US" sz="3200" dirty="0"/>
              <a:t>Wind cable through ferrite core to create blocking impedance.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Cable TV Interference</a:t>
            </a:r>
          </a:p>
        </p:txBody>
      </p:sp>
      <p:sp>
        <p:nvSpPr>
          <p:cNvPr id="27651"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ts val="763"/>
              </a:spcBef>
              <a:buFontTx/>
              <a:buChar char="•"/>
            </a:pPr>
            <a:r>
              <a:rPr lang="en-US" sz="3200" dirty="0"/>
              <a:t>Usually the result of broken shielding somewhere in the cable.</a:t>
            </a:r>
          </a:p>
          <a:p>
            <a:pPr marL="742950" lvl="1" indent="-285750">
              <a:lnSpc>
                <a:spcPct val="90000"/>
              </a:lnSpc>
              <a:spcBef>
                <a:spcPts val="763"/>
              </a:spcBef>
              <a:buFontTx/>
              <a:buChar char="–"/>
            </a:pPr>
            <a:r>
              <a:rPr lang="en-US" sz="2800" dirty="0"/>
              <a:t>Loose connections</a:t>
            </a:r>
          </a:p>
          <a:p>
            <a:pPr marL="742950" lvl="1" indent="-285750">
              <a:lnSpc>
                <a:spcPct val="90000"/>
              </a:lnSpc>
              <a:spcBef>
                <a:spcPts val="763"/>
              </a:spcBef>
              <a:buFontTx/>
              <a:buChar char="–"/>
            </a:pPr>
            <a:r>
              <a:rPr lang="en-US" sz="2800" dirty="0"/>
              <a:t>Broken connections</a:t>
            </a:r>
          </a:p>
          <a:p>
            <a:pPr marL="742950" lvl="1" indent="-285750">
              <a:lnSpc>
                <a:spcPct val="90000"/>
              </a:lnSpc>
              <a:spcBef>
                <a:spcPts val="763"/>
              </a:spcBef>
              <a:buFontTx/>
              <a:buChar char="–"/>
            </a:pPr>
            <a:r>
              <a:rPr lang="en-US" sz="2800" dirty="0"/>
              <a:t>Corroded connections</a:t>
            </a:r>
          </a:p>
          <a:p>
            <a:pPr marL="342900" indent="-342900">
              <a:lnSpc>
                <a:spcPct val="90000"/>
              </a:lnSpc>
              <a:spcBef>
                <a:spcPts val="763"/>
              </a:spcBef>
              <a:buFontTx/>
              <a:buChar char="•"/>
            </a:pPr>
            <a:r>
              <a:rPr lang="en-US" sz="3200" dirty="0"/>
              <a:t>Usually solved by proper cable maintenance by cable supplier.</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Noise Sources</a:t>
            </a:r>
          </a:p>
        </p:txBody>
      </p:sp>
      <p:sp>
        <p:nvSpPr>
          <p:cNvPr id="28675"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a:t>Electrical arcs (motors, thermostats, electric fences, neon signs)</a:t>
            </a:r>
          </a:p>
          <a:p>
            <a:pPr marL="342900" indent="-342900">
              <a:spcBef>
                <a:spcPct val="20000"/>
              </a:spcBef>
              <a:buFontTx/>
              <a:buChar char="•"/>
            </a:pPr>
            <a:r>
              <a:rPr lang="en-US" sz="3200"/>
              <a:t>Power lines</a:t>
            </a:r>
          </a:p>
          <a:p>
            <a:pPr marL="342900" indent="-342900">
              <a:spcBef>
                <a:spcPct val="20000"/>
              </a:spcBef>
              <a:buFontTx/>
              <a:buChar char="•"/>
            </a:pPr>
            <a:r>
              <a:rPr lang="en-US" sz="3200"/>
              <a:t>Motor vehicle ignitions or alternators</a:t>
            </a:r>
          </a:p>
          <a:p>
            <a:pPr marL="342900" indent="-342900">
              <a:spcBef>
                <a:spcPct val="20000"/>
              </a:spcBef>
              <a:buFontTx/>
              <a:buChar char="•"/>
            </a:pPr>
            <a:r>
              <a:rPr lang="en-US" sz="3200"/>
              <a:t>Switching power supplies</a:t>
            </a:r>
          </a:p>
          <a:p>
            <a:pPr marL="342900" indent="-342900">
              <a:spcBef>
                <a:spcPct val="20000"/>
              </a:spcBef>
              <a:buFontTx/>
              <a:buChar char="•"/>
            </a:pPr>
            <a:r>
              <a:rPr lang="en-US" sz="3200"/>
              <a:t>Computers, networks and TV sets</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RFI Guidelines</a:t>
            </a:r>
          </a:p>
        </p:txBody>
      </p:sp>
      <p:sp>
        <p:nvSpPr>
          <p:cNvPr id="29699"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dirty="0"/>
              <a:t>Operate your equipment properly.</a:t>
            </a:r>
          </a:p>
          <a:p>
            <a:pPr marL="342900" indent="-342900">
              <a:spcBef>
                <a:spcPct val="20000"/>
              </a:spcBef>
              <a:buFontTx/>
              <a:buChar char="•"/>
            </a:pPr>
            <a:r>
              <a:rPr lang="en-US" sz="3200" dirty="0"/>
              <a:t>Eliminate interference in your own home.</a:t>
            </a:r>
          </a:p>
          <a:p>
            <a:pPr marL="342900" indent="-342900">
              <a:spcBef>
                <a:spcPct val="20000"/>
              </a:spcBef>
              <a:buFontTx/>
              <a:buChar char="•"/>
            </a:pPr>
            <a:r>
              <a:rPr lang="en-US" sz="3200" dirty="0"/>
              <a:t>Use good station building practices to eliminate unwanted </a:t>
            </a:r>
            <a:r>
              <a:rPr lang="en-US" sz="3200" dirty="0" smtClean="0"/>
              <a:t>signals.</a:t>
            </a:r>
            <a:endParaRPr lang="en-US" sz="3200" dirty="0"/>
          </a:p>
          <a:p>
            <a:pPr marL="800100" lvl="1" indent="-342900">
              <a:spcBef>
                <a:spcPct val="20000"/>
              </a:spcBef>
              <a:buFontTx/>
              <a:buChar char="•"/>
            </a:pPr>
            <a:r>
              <a:rPr lang="en-US" sz="2800" dirty="0"/>
              <a:t>Shielded wire and cables </a:t>
            </a:r>
          </a:p>
          <a:p>
            <a:pPr marL="800100" lvl="1" indent="-342900">
              <a:spcBef>
                <a:spcPct val="20000"/>
              </a:spcBef>
              <a:buFontTx/>
              <a:buChar char="•"/>
            </a:pPr>
            <a:r>
              <a:rPr lang="en-US" sz="2800" dirty="0"/>
              <a:t>Shielded equipment</a:t>
            </a:r>
          </a:p>
          <a:p>
            <a:pPr marL="800100" lvl="1" indent="-342900">
              <a:spcBef>
                <a:spcPct val="20000"/>
              </a:spcBef>
              <a:buFontTx/>
              <a:buChar char="•"/>
            </a:pPr>
            <a:r>
              <a:rPr lang="en-US" sz="2800" dirty="0"/>
              <a:t>Good connections and filters</a:t>
            </a:r>
          </a:p>
          <a:p>
            <a:pPr marL="800100" lvl="1" indent="-342900">
              <a:spcBef>
                <a:spcPct val="20000"/>
              </a:spcBef>
              <a:buFontTx/>
              <a:buChar char="•"/>
            </a:pPr>
            <a:endParaRPr lang="en-US" sz="3200" dirty="0"/>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Dealing with RFI</a:t>
            </a:r>
          </a:p>
        </p:txBody>
      </p:sp>
      <p:sp>
        <p:nvSpPr>
          <p:cNvPr id="30723"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a:t>Take interference complaints seriously.</a:t>
            </a:r>
          </a:p>
          <a:p>
            <a:pPr marL="342900" indent="-342900">
              <a:lnSpc>
                <a:spcPct val="90000"/>
              </a:lnSpc>
              <a:spcBef>
                <a:spcPct val="20000"/>
              </a:spcBef>
              <a:buFontTx/>
              <a:buChar char="•"/>
            </a:pPr>
            <a:r>
              <a:rPr lang="en-US" sz="3200"/>
              <a:t>Make sure that you</a:t>
            </a:r>
            <a:r>
              <a:rPr lang="en-US" altLang="en-US" sz="3200"/>
              <a:t>’</a:t>
            </a:r>
            <a:r>
              <a:rPr lang="en-US" sz="3200"/>
              <a:t>re really not the cause (demonstrate that you don</a:t>
            </a:r>
            <a:r>
              <a:rPr lang="en-US" altLang="ja-JP" sz="3200"/>
              <a:t>’t interfere within your own home).</a:t>
            </a:r>
          </a:p>
          <a:p>
            <a:pPr marL="342900" indent="-342900">
              <a:lnSpc>
                <a:spcPct val="90000"/>
              </a:lnSpc>
              <a:spcBef>
                <a:spcPct val="20000"/>
              </a:spcBef>
              <a:buFontTx/>
              <a:buChar char="•"/>
            </a:pPr>
            <a:r>
              <a:rPr lang="en-US" sz="3200"/>
              <a:t>Offer to help eliminate the RFI, even if you are not at fault.</a:t>
            </a:r>
          </a:p>
          <a:p>
            <a:pPr marL="342900" indent="-342900">
              <a:lnSpc>
                <a:spcPct val="90000"/>
              </a:lnSpc>
              <a:spcBef>
                <a:spcPct val="20000"/>
              </a:spcBef>
              <a:buFontTx/>
              <a:buChar char="•"/>
            </a:pPr>
            <a:r>
              <a:rPr lang="en-US" sz="3200"/>
              <a:t>Consult ARRL RFI Resources for help and assistance.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Part 15 Rules</a:t>
            </a:r>
          </a:p>
        </p:txBody>
      </p:sp>
      <p:sp>
        <p:nvSpPr>
          <p:cNvPr id="31747" name="Rectangle 5"/>
          <p:cNvSpPr>
            <a:spLocks noChangeArrowheads="1"/>
          </p:cNvSpPr>
          <p:nvPr/>
        </p:nvSpPr>
        <p:spPr bwMode="auto">
          <a:xfrm>
            <a:off x="685800" y="1676400"/>
            <a:ext cx="7772400" cy="4419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Applies only to unlicensed devices</a:t>
            </a:r>
          </a:p>
          <a:p>
            <a:pPr marL="342900" indent="-342900">
              <a:lnSpc>
                <a:spcPct val="90000"/>
              </a:lnSpc>
              <a:spcBef>
                <a:spcPct val="20000"/>
              </a:spcBef>
              <a:buFontTx/>
              <a:buChar char="•"/>
            </a:pPr>
            <a:r>
              <a:rPr lang="en-US" sz="3200" dirty="0"/>
              <a:t>Unlicensed devices may not interfere with licensed services, such as amateur radio</a:t>
            </a:r>
          </a:p>
          <a:p>
            <a:pPr marL="342900" indent="-342900">
              <a:lnSpc>
                <a:spcPct val="90000"/>
              </a:lnSpc>
              <a:spcBef>
                <a:spcPct val="20000"/>
              </a:spcBef>
              <a:buFontTx/>
              <a:buChar char="•"/>
            </a:pPr>
            <a:r>
              <a:rPr lang="en-US" sz="3200" dirty="0"/>
              <a:t>Unlicensed devices must accept any interference they receive from licensed services</a:t>
            </a:r>
          </a:p>
          <a:p>
            <a:pPr marL="342900" indent="-342900">
              <a:lnSpc>
                <a:spcPct val="90000"/>
              </a:lnSpc>
              <a:spcBef>
                <a:spcPct val="20000"/>
              </a:spcBef>
              <a:buFontTx/>
              <a:buChar char="•"/>
            </a:pPr>
            <a:r>
              <a:rPr lang="en-US" sz="3200" dirty="0"/>
              <a:t>RFI from and to unlicensed devices is the responsibility of the users of such devices</a:t>
            </a:r>
          </a:p>
          <a:p>
            <a:pPr marL="342900" indent="-342900">
              <a:lnSpc>
                <a:spcPct val="90000"/>
              </a:lnSpc>
              <a:spcBef>
                <a:spcPct val="20000"/>
              </a:spcBef>
              <a:buFontTx/>
              <a:buChar char="•"/>
            </a:pPr>
            <a:endParaRPr lang="en-US" sz="3200" dirty="0"/>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What the Rules Say</a:t>
            </a:r>
          </a:p>
        </p:txBody>
      </p:sp>
      <p:sp>
        <p:nvSpPr>
          <p:cNvPr id="32771"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a:t>Bottom line – If your station is operating properly, you are protected against interference complaints</a:t>
            </a:r>
          </a:p>
          <a:p>
            <a:pPr marL="342900" indent="-342900">
              <a:lnSpc>
                <a:spcPct val="90000"/>
              </a:lnSpc>
              <a:spcBef>
                <a:spcPct val="20000"/>
              </a:spcBef>
              <a:buFontTx/>
              <a:buChar char="•"/>
            </a:pPr>
            <a:r>
              <a:rPr lang="en-US" sz="3200"/>
              <a:t>BUT – Be a good neighbor because they are probably not familiar with Part 15 rules and regulations</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Power Supplies</a:t>
            </a:r>
          </a:p>
        </p:txBody>
      </p:sp>
      <p:sp>
        <p:nvSpPr>
          <p:cNvPr id="4099" name="Rectangle 8"/>
          <p:cNvSpPr>
            <a:spLocks noChangeArrowheads="1"/>
          </p:cNvSpPr>
          <p:nvPr/>
        </p:nvSpPr>
        <p:spPr bwMode="auto">
          <a:xfrm>
            <a:off x="685800" y="1676400"/>
            <a:ext cx="7772400" cy="4419600"/>
          </a:xfrm>
          <a:prstGeom prst="rect">
            <a:avLst/>
          </a:prstGeom>
          <a:noFill/>
          <a:ln>
            <a:noFill/>
          </a:ln>
          <a:extLst/>
        </p:spPr>
        <p:txBody>
          <a:bodyPr/>
          <a:lstStyle/>
          <a:p>
            <a:pPr marL="342900" indent="-342900">
              <a:spcBef>
                <a:spcPct val="20000"/>
              </a:spcBef>
              <a:buFontTx/>
              <a:buChar char="•"/>
              <a:defRPr/>
            </a:pPr>
            <a:r>
              <a:rPr lang="en-US" sz="3200" spc="-50" dirty="0">
                <a:latin typeface="Times New Roman" charset="0"/>
                <a:ea typeface="ＭＳ Ｐゴシック" charset="0"/>
              </a:rPr>
              <a:t>Most modern radio equipment runs from 12 volts dc.</a:t>
            </a:r>
          </a:p>
          <a:p>
            <a:pPr marL="800100" lvl="1" indent="-342900">
              <a:spcBef>
                <a:spcPct val="20000"/>
              </a:spcBef>
              <a:buFontTx/>
              <a:buChar char="•"/>
              <a:defRPr/>
            </a:pPr>
            <a:r>
              <a:rPr lang="en-US" sz="2800" spc="-50" dirty="0">
                <a:latin typeface="Times New Roman" charset="0"/>
                <a:ea typeface="ＭＳ Ｐゴシック" charset="0"/>
              </a:rPr>
              <a:t>Actual preferred voltage is 13.8 volts.</a:t>
            </a:r>
          </a:p>
          <a:p>
            <a:pPr marL="342900" indent="-342900">
              <a:spcBef>
                <a:spcPct val="20000"/>
              </a:spcBef>
              <a:buFontTx/>
              <a:buChar char="•"/>
              <a:defRPr/>
            </a:pPr>
            <a:r>
              <a:rPr lang="en-US" sz="3200" dirty="0">
                <a:latin typeface="Times New Roman" charset="0"/>
                <a:ea typeface="ＭＳ Ｐゴシック" charset="0"/>
              </a:rPr>
              <a:t>Household ac power is 120 volts ac.</a:t>
            </a:r>
          </a:p>
          <a:p>
            <a:pPr marL="342900" indent="-342900">
              <a:spcBef>
                <a:spcPct val="20000"/>
              </a:spcBef>
              <a:buFontTx/>
              <a:buChar char="•"/>
              <a:defRPr/>
            </a:pPr>
            <a:r>
              <a:rPr lang="en-US" sz="3200" dirty="0">
                <a:latin typeface="Times New Roman" charset="0"/>
                <a:ea typeface="ＭＳ Ｐゴシック" charset="0"/>
              </a:rPr>
              <a:t>Power supplies convert 120 volts ac to regulated, filtered dc.</a:t>
            </a:r>
          </a:p>
          <a:p>
            <a:pPr marL="800100" lvl="1" indent="-342900">
              <a:spcBef>
                <a:spcPct val="20000"/>
              </a:spcBef>
              <a:buFontTx/>
              <a:buChar char="•"/>
              <a:defRPr/>
            </a:pPr>
            <a:r>
              <a:rPr lang="en-US" sz="2800" dirty="0">
                <a:latin typeface="Times New Roman" charset="0"/>
                <a:ea typeface="ＭＳ Ｐゴシック" charset="0"/>
              </a:rPr>
              <a:t>If you use a lab-type 12 volt power supply, be sure it is adjustable to 13.8 </a:t>
            </a:r>
            <a:r>
              <a:rPr lang="en-US" sz="2800" dirty="0" smtClean="0">
                <a:latin typeface="Times New Roman" charset="0"/>
                <a:ea typeface="ＭＳ Ｐゴシック" charset="0"/>
              </a:rPr>
              <a:t>volts.</a:t>
            </a:r>
            <a:endParaRPr lang="en-US" sz="2800" dirty="0">
              <a:latin typeface="Times New Roman" charset="0"/>
              <a:ea typeface="ＭＳ Ｐゴシック" charset="0"/>
            </a:endParaRPr>
          </a:p>
        </p:txBody>
      </p:sp>
      <p:sp>
        <p:nvSpPr>
          <p:cNvPr id="4" name="Footer Placeholder 3"/>
          <p:cNvSpPr>
            <a:spLocks noGrp="1"/>
          </p:cNvSpPr>
          <p:nvPr>
            <p:ph type="ftr" sz="quarter" idx="10"/>
          </p:nvPr>
        </p:nvSpPr>
        <p:spPr/>
        <p:txBody>
          <a:bodyPr/>
          <a:lstStyle/>
          <a:p>
            <a:pPr>
              <a:defRPr/>
            </a:pPr>
            <a:r>
              <a:rPr lang="en-US" sz="1050" dirty="0">
                <a:latin typeface="Arial"/>
                <a:cs typeface="Arial"/>
              </a:rPr>
              <a:t>2014 Technician License Course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t>Electrical Safety Grounding and Circuit Protection (in the H</a:t>
            </a:r>
            <a:r>
              <a:rPr lang="en-US" sz="4000" dirty="0" smtClean="0"/>
              <a:t>ome</a:t>
            </a:r>
            <a:r>
              <a:rPr lang="en-US" sz="4000" dirty="0"/>
              <a:t>)</a:t>
            </a:r>
          </a:p>
        </p:txBody>
      </p:sp>
      <p:sp>
        <p:nvSpPr>
          <p:cNvPr id="33795"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a:t>Make sure your home is </a:t>
            </a:r>
            <a:r>
              <a:rPr lang="en-US" altLang="ja-JP" sz="3200"/>
              <a:t>“up to code.”</a:t>
            </a:r>
          </a:p>
          <a:p>
            <a:pPr marL="342900" indent="-342900">
              <a:lnSpc>
                <a:spcPct val="90000"/>
              </a:lnSpc>
              <a:spcBef>
                <a:spcPct val="20000"/>
              </a:spcBef>
              <a:buFontTx/>
              <a:buChar char="•"/>
            </a:pPr>
            <a:r>
              <a:rPr lang="en-US" sz="3200"/>
              <a:t>Most ham equipment does not require special wiring or circuits.</a:t>
            </a:r>
          </a:p>
          <a:p>
            <a:pPr marL="742950" lvl="1" indent="-285750">
              <a:lnSpc>
                <a:spcPct val="90000"/>
              </a:lnSpc>
              <a:spcBef>
                <a:spcPct val="20000"/>
              </a:spcBef>
              <a:buFontTx/>
              <a:buChar char="–"/>
            </a:pPr>
            <a:r>
              <a:rPr lang="en-US" sz="2800"/>
              <a:t>Use 3-wire power cords.</a:t>
            </a:r>
          </a:p>
          <a:p>
            <a:pPr marL="742950" lvl="1" indent="-285750">
              <a:lnSpc>
                <a:spcPct val="90000"/>
              </a:lnSpc>
              <a:spcBef>
                <a:spcPct val="20000"/>
              </a:spcBef>
              <a:buFontTx/>
              <a:buChar char="–"/>
            </a:pPr>
            <a:r>
              <a:rPr lang="en-US" sz="2800"/>
              <a:t>Use circuit breakers, circuit breaker outlets, or Ground Fault Interrupter (GFI) circuit breakers.</a:t>
            </a:r>
          </a:p>
          <a:p>
            <a:pPr marL="742950" lvl="1" indent="-285750">
              <a:lnSpc>
                <a:spcPct val="90000"/>
              </a:lnSpc>
              <a:spcBef>
                <a:spcPct val="20000"/>
              </a:spcBef>
              <a:buFontTx/>
              <a:buChar char="–"/>
            </a:pPr>
            <a:r>
              <a:rPr lang="en-US" sz="2800"/>
              <a:t>Use proper fuse or circuit breaker size.</a:t>
            </a:r>
          </a:p>
          <a:p>
            <a:pPr marL="742950" lvl="1" indent="-285750">
              <a:lnSpc>
                <a:spcPct val="90000"/>
              </a:lnSpc>
              <a:spcBef>
                <a:spcPct val="20000"/>
              </a:spcBef>
              <a:buFontTx/>
              <a:buChar char="–"/>
            </a:pPr>
            <a:r>
              <a:rPr lang="en-US" sz="2800"/>
              <a:t>Don</a:t>
            </a:r>
            <a:r>
              <a:rPr lang="en-US" altLang="ja-JP" sz="2800"/>
              <a:t>’t overload single outlets.</a:t>
            </a:r>
            <a:endParaRPr lang="en-US" sz="2800"/>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a:t>RF “Grounding”</a:t>
            </a:r>
          </a:p>
        </p:txBody>
      </p:sp>
      <p:sp>
        <p:nvSpPr>
          <p:cNvPr id="34819"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Not the same as ac safety grounding</a:t>
            </a:r>
          </a:p>
          <a:p>
            <a:pPr marL="342900" indent="-342900">
              <a:lnSpc>
                <a:spcPct val="90000"/>
              </a:lnSpc>
              <a:spcBef>
                <a:spcPct val="20000"/>
              </a:spcBef>
              <a:buFontTx/>
              <a:buChar char="•"/>
            </a:pPr>
            <a:r>
              <a:rPr lang="en-US" sz="3200" dirty="0"/>
              <a:t>“Bonding” is more accurate</a:t>
            </a:r>
          </a:p>
          <a:p>
            <a:pPr marL="342900" indent="-342900">
              <a:lnSpc>
                <a:spcPct val="90000"/>
              </a:lnSpc>
              <a:spcBef>
                <a:spcPct val="20000"/>
              </a:spcBef>
              <a:buFontTx/>
              <a:buChar char="•"/>
            </a:pPr>
            <a:r>
              <a:rPr lang="en-US" sz="3200" dirty="0"/>
              <a:t>Keep all equipment at the same RF voltage</a:t>
            </a:r>
          </a:p>
          <a:p>
            <a:pPr marL="800100" lvl="1" indent="-342900">
              <a:lnSpc>
                <a:spcPct val="90000"/>
              </a:lnSpc>
              <a:spcBef>
                <a:spcPct val="20000"/>
              </a:spcBef>
              <a:buFontTx/>
              <a:buChar char="•"/>
            </a:pPr>
            <a:r>
              <a:rPr lang="en-US" sz="2800" dirty="0"/>
              <a:t>Current will not flow between pieces of equipment which can cause RF feedback</a:t>
            </a:r>
          </a:p>
          <a:p>
            <a:pPr marL="800100" lvl="1" indent="-342900">
              <a:lnSpc>
                <a:spcPct val="90000"/>
              </a:lnSpc>
              <a:spcBef>
                <a:spcPct val="20000"/>
              </a:spcBef>
              <a:buFontTx/>
              <a:buChar char="•"/>
            </a:pPr>
            <a:r>
              <a:rPr lang="en-US" sz="2800" dirty="0"/>
              <a:t>Minimizes RF “hot spots” (RF burns)</a:t>
            </a:r>
          </a:p>
          <a:p>
            <a:pPr marL="800100" lvl="1" indent="-342900">
              <a:lnSpc>
                <a:spcPct val="90000"/>
              </a:lnSpc>
              <a:spcBef>
                <a:spcPct val="20000"/>
              </a:spcBef>
              <a:buFontTx/>
              <a:buChar char="•"/>
            </a:pPr>
            <a:r>
              <a:rPr lang="en-US" sz="2800" dirty="0"/>
              <a:t>Use solid strap or wire for best RF connection</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685800" y="2743200"/>
            <a:ext cx="7772400" cy="1143000"/>
          </a:xfrm>
          <a:prstGeom prst="rect">
            <a:avLst/>
          </a:prstGeom>
          <a:noFill/>
          <a:ln w="9525">
            <a:noFill/>
            <a:miter lim="800000"/>
            <a:headEnd/>
            <a:tailEnd/>
          </a:ln>
        </p:spPr>
        <p:txBody>
          <a:bodyPr anchor="ctr"/>
          <a:lstStyle/>
          <a:p>
            <a:pPr algn="ctr"/>
            <a:r>
              <a:rPr lang="en-US" sz="4000"/>
              <a:t>Practice Questions</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Cool the battery in ice for several hours</a:t>
            </a:r>
          </a:p>
          <a:p>
            <a:r>
              <a:rPr lang="en-US" smtClean="0">
                <a:latin typeface="Arial" charset="0"/>
              </a:rPr>
              <a:t>B. Add acid to the battery</a:t>
            </a:r>
          </a:p>
          <a:p>
            <a:r>
              <a:rPr lang="en-US" smtClean="0">
                <a:latin typeface="Arial" charset="0"/>
              </a:rPr>
              <a:t>C. Connect the battery in parallel with a vehicle's battery and run the engine</a:t>
            </a:r>
          </a:p>
          <a:p>
            <a:r>
              <a:rPr lang="en-US" smtClean="0">
                <a:latin typeface="Arial" charset="0"/>
              </a:rPr>
              <a:t>D. All of these choices are correct</a:t>
            </a:r>
          </a:p>
          <a:p>
            <a:pPr lvl="1"/>
            <a:r>
              <a:rPr lang="en-US" smtClean="0">
                <a:latin typeface="Arial" charset="0"/>
                <a:cs typeface="Arial" charset="0"/>
              </a:rPr>
              <a:t> T2C02 HRLM (5-18)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one way to recharge a 12-volt lead-acid station battery if the commercial power is out?</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Cool the battery in ice for several hours</a:t>
            </a:r>
          </a:p>
          <a:p>
            <a:r>
              <a:rPr lang="en-US" smtClean="0">
                <a:latin typeface="Arial" charset="0"/>
              </a:rPr>
              <a:t>B. Add acid to the battery</a:t>
            </a:r>
          </a:p>
          <a:p>
            <a:r>
              <a:rPr lang="en-US" b="1" smtClean="0">
                <a:latin typeface="Arial" charset="0"/>
              </a:rPr>
              <a:t>C. Connect the battery in parallel with a vehicle's battery and run the engine</a:t>
            </a:r>
          </a:p>
          <a:p>
            <a:r>
              <a:rPr lang="en-US" smtClean="0">
                <a:latin typeface="Arial" charset="0"/>
              </a:rPr>
              <a:t>D. All of these choices are correct</a:t>
            </a:r>
          </a:p>
          <a:p>
            <a:pPr lvl="1"/>
            <a:r>
              <a:rPr lang="en-US" smtClean="0">
                <a:latin typeface="Arial" charset="0"/>
                <a:cs typeface="Arial" charset="0"/>
              </a:rPr>
              <a:t> T2C02 HRLM (5-18)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one way to recharge a 12-volt lead-acid station battery if the commercial power is out?</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It prevents voltage fluctuations from reaching sensitive circuits</a:t>
            </a:r>
          </a:p>
          <a:p>
            <a:r>
              <a:rPr lang="en-US" smtClean="0">
                <a:latin typeface="Arial" charset="0"/>
              </a:rPr>
              <a:t>B. A regulated power supply has FCC approval</a:t>
            </a:r>
          </a:p>
          <a:p>
            <a:r>
              <a:rPr lang="en-US" smtClean="0">
                <a:latin typeface="Arial" charset="0"/>
              </a:rPr>
              <a:t>C. A fuse or circuit breaker regulates the power</a:t>
            </a:r>
          </a:p>
          <a:p>
            <a:r>
              <a:rPr lang="en-US" smtClean="0">
                <a:latin typeface="Arial" charset="0"/>
              </a:rPr>
              <a:t>D. Power consumption is independent of load</a:t>
            </a:r>
          </a:p>
          <a:p>
            <a:pPr lvl="1"/>
            <a:r>
              <a:rPr lang="en-US" smtClean="0">
                <a:latin typeface="Arial" charset="0"/>
                <a:cs typeface="Arial" charset="0"/>
              </a:rPr>
              <a:t> T4A03 HRLM (5-15)</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is a good reason to use a regulated power supply for communications equipment?</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rPr>
              <a:t>A. It prevents voltage fluctuations from reaching sensitive circuits</a:t>
            </a:r>
          </a:p>
          <a:p>
            <a:r>
              <a:rPr lang="en-US" smtClean="0">
                <a:latin typeface="Arial" charset="0"/>
              </a:rPr>
              <a:t>B. A regulated power supply has FCC approval</a:t>
            </a:r>
          </a:p>
          <a:p>
            <a:r>
              <a:rPr lang="en-US" smtClean="0">
                <a:latin typeface="Arial" charset="0"/>
              </a:rPr>
              <a:t>C. A fuse or circuit breaker regulates the power</a:t>
            </a:r>
          </a:p>
          <a:p>
            <a:r>
              <a:rPr lang="en-US" smtClean="0">
                <a:latin typeface="Arial" charset="0"/>
              </a:rPr>
              <a:t>D. Power consumption is independent of load</a:t>
            </a:r>
          </a:p>
          <a:p>
            <a:pPr lvl="1"/>
            <a:r>
              <a:rPr lang="en-US" smtClean="0">
                <a:latin typeface="Arial" charset="0"/>
                <a:cs typeface="Arial" charset="0"/>
              </a:rPr>
              <a:t> T4A03 HRLM (5-15)</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is a good reason to use a regulated power supply for communications equipment?</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Between the transmitter and the antenna</a:t>
            </a:r>
          </a:p>
          <a:p>
            <a:r>
              <a:rPr lang="en-US" smtClean="0">
                <a:latin typeface="Arial" charset="0"/>
              </a:rPr>
              <a:t>B. Between the receiver and the transmitter</a:t>
            </a:r>
          </a:p>
          <a:p>
            <a:r>
              <a:rPr lang="en-US" smtClean="0">
                <a:latin typeface="Arial" charset="0"/>
              </a:rPr>
              <a:t>C. At the station power supply</a:t>
            </a:r>
          </a:p>
          <a:p>
            <a:r>
              <a:rPr lang="en-US" smtClean="0">
                <a:latin typeface="Arial" charset="0"/>
              </a:rPr>
              <a:t>D. At the microphone</a:t>
            </a:r>
          </a:p>
          <a:p>
            <a:pPr lvl="1"/>
            <a:r>
              <a:rPr lang="en-US" smtClean="0">
                <a:latin typeface="Arial" charset="0"/>
                <a:cs typeface="Arial" charset="0"/>
              </a:rPr>
              <a:t> T4A04 HRLM (5-21)</a:t>
            </a:r>
          </a:p>
        </p:txBody>
      </p:sp>
      <p:sp>
        <p:nvSpPr>
          <p:cNvPr id="4096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Where must a filter be installed to reduce harmonic emissions from your station?</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rPr>
              <a:t>A. Between the transmitter and the antenna</a:t>
            </a:r>
          </a:p>
          <a:p>
            <a:r>
              <a:rPr lang="en-US" smtClean="0">
                <a:latin typeface="Arial" charset="0"/>
              </a:rPr>
              <a:t>B. Between the receiver and the transmitter</a:t>
            </a:r>
          </a:p>
          <a:p>
            <a:r>
              <a:rPr lang="en-US" smtClean="0">
                <a:latin typeface="Arial" charset="0"/>
              </a:rPr>
              <a:t>C. At the station power supply</a:t>
            </a:r>
          </a:p>
          <a:p>
            <a:r>
              <a:rPr lang="en-US" smtClean="0">
                <a:latin typeface="Arial" charset="0"/>
              </a:rPr>
              <a:t>D. At the microphone</a:t>
            </a:r>
          </a:p>
          <a:p>
            <a:pPr lvl="1"/>
            <a:r>
              <a:rPr lang="en-US" smtClean="0">
                <a:latin typeface="Arial" charset="0"/>
                <a:cs typeface="Arial" charset="0"/>
              </a:rPr>
              <a:t> T4A04 HRLM (5-21)</a:t>
            </a:r>
          </a:p>
        </p:txBody>
      </p:sp>
      <p:sp>
        <p:nvSpPr>
          <p:cNvPr id="4198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Where must a filter be installed to reduce harmonic emissions from your station?</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Round stranded wire </a:t>
            </a:r>
          </a:p>
          <a:p>
            <a:r>
              <a:rPr lang="en-US" smtClean="0">
                <a:latin typeface="Arial" charset="0"/>
              </a:rPr>
              <a:t>B. Round copper-clad steel wire</a:t>
            </a:r>
          </a:p>
          <a:p>
            <a:r>
              <a:rPr lang="en-US" smtClean="0">
                <a:latin typeface="Arial" charset="0"/>
              </a:rPr>
              <a:t>C. Twisted-pair cable</a:t>
            </a:r>
          </a:p>
          <a:p>
            <a:r>
              <a:rPr lang="en-US" smtClean="0">
                <a:latin typeface="Arial" charset="0"/>
              </a:rPr>
              <a:t>D. Flat strap</a:t>
            </a:r>
          </a:p>
          <a:p>
            <a:pPr lvl="1"/>
            <a:r>
              <a:rPr lang="en-US" smtClean="0">
                <a:latin typeface="Arial" charset="0"/>
                <a:cs typeface="Arial" charset="0"/>
              </a:rPr>
              <a:t> T4A08 HRLM (5-25)</a:t>
            </a:r>
          </a:p>
        </p:txBody>
      </p:sp>
      <p:sp>
        <p:nvSpPr>
          <p:cNvPr id="4301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type of conductor is best to use for RF grounding?</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Types of Power Supplies</a:t>
            </a:r>
          </a:p>
        </p:txBody>
      </p:sp>
      <p:sp>
        <p:nvSpPr>
          <p:cNvPr id="16387"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3200" dirty="0"/>
              <a:t>Linear:</a:t>
            </a:r>
          </a:p>
          <a:p>
            <a:pPr marL="742950" lvl="1" indent="-285750">
              <a:lnSpc>
                <a:spcPct val="80000"/>
              </a:lnSpc>
              <a:spcBef>
                <a:spcPct val="20000"/>
              </a:spcBef>
              <a:buFontTx/>
              <a:buChar char="–"/>
            </a:pPr>
            <a:r>
              <a:rPr lang="en-US" sz="2800" dirty="0"/>
              <a:t>Use iron transformers</a:t>
            </a:r>
          </a:p>
          <a:p>
            <a:pPr marL="742950" lvl="1" indent="-285750">
              <a:lnSpc>
                <a:spcPct val="80000"/>
              </a:lnSpc>
              <a:spcBef>
                <a:spcPct val="20000"/>
              </a:spcBef>
              <a:buFontTx/>
              <a:buChar char="–"/>
            </a:pPr>
            <a:r>
              <a:rPr lang="en-US" sz="2800" dirty="0"/>
              <a:t>Heavy (physically)</a:t>
            </a:r>
          </a:p>
          <a:p>
            <a:pPr marL="742950" lvl="1" indent="-285750">
              <a:lnSpc>
                <a:spcPct val="80000"/>
              </a:lnSpc>
              <a:spcBef>
                <a:spcPct val="20000"/>
              </a:spcBef>
              <a:buFontTx/>
              <a:buChar char="–"/>
            </a:pPr>
            <a:r>
              <a:rPr lang="en-US" sz="2800" dirty="0"/>
              <a:t>Do not emit RF, generally immune to strong RF</a:t>
            </a:r>
          </a:p>
          <a:p>
            <a:pPr marL="342900" indent="-342900">
              <a:lnSpc>
                <a:spcPct val="80000"/>
              </a:lnSpc>
              <a:spcBef>
                <a:spcPct val="20000"/>
              </a:spcBef>
              <a:buFontTx/>
              <a:buChar char="•"/>
            </a:pPr>
            <a:r>
              <a:rPr lang="en-US" sz="3200" dirty="0"/>
              <a:t>Switching:</a:t>
            </a:r>
          </a:p>
          <a:p>
            <a:pPr marL="742950" lvl="1" indent="-285750">
              <a:lnSpc>
                <a:spcPct val="80000"/>
              </a:lnSpc>
              <a:spcBef>
                <a:spcPct val="20000"/>
              </a:spcBef>
              <a:buFontTx/>
              <a:buChar char="–"/>
            </a:pPr>
            <a:r>
              <a:rPr lang="en-US" sz="2800" dirty="0"/>
              <a:t>Electronics instead of transformers</a:t>
            </a:r>
          </a:p>
          <a:p>
            <a:pPr marL="742950" lvl="1" indent="-285750">
              <a:lnSpc>
                <a:spcPct val="80000"/>
              </a:lnSpc>
              <a:spcBef>
                <a:spcPct val="20000"/>
              </a:spcBef>
              <a:buFontTx/>
              <a:buChar char="–"/>
            </a:pPr>
            <a:r>
              <a:rPr lang="en-US" sz="2800" dirty="0"/>
              <a:t>Lightweight and small</a:t>
            </a:r>
          </a:p>
          <a:p>
            <a:pPr marL="742950" lvl="1" indent="-285750">
              <a:lnSpc>
                <a:spcPct val="80000"/>
              </a:lnSpc>
              <a:spcBef>
                <a:spcPct val="20000"/>
              </a:spcBef>
              <a:buFontTx/>
              <a:buChar char="–"/>
            </a:pPr>
            <a:r>
              <a:rPr lang="en-US" sz="2800" dirty="0"/>
              <a:t>Can emit RF if not properly filtered</a:t>
            </a:r>
          </a:p>
          <a:p>
            <a:pPr marL="1200150" lvl="2" indent="-285750">
              <a:lnSpc>
                <a:spcPct val="80000"/>
              </a:lnSpc>
              <a:spcBef>
                <a:spcPct val="20000"/>
              </a:spcBef>
              <a:buFontTx/>
              <a:buChar char="–"/>
            </a:pPr>
            <a:r>
              <a:rPr lang="en-US" dirty="0"/>
              <a:t>Check product reviews</a:t>
            </a:r>
          </a:p>
        </p:txBody>
      </p:sp>
      <p:sp>
        <p:nvSpPr>
          <p:cNvPr id="4" name="Footer Placeholder 3"/>
          <p:cNvSpPr>
            <a:spLocks noGrp="1"/>
          </p:cNvSpPr>
          <p:nvPr>
            <p:ph type="ftr" sz="quarter" idx="10"/>
          </p:nvPr>
        </p:nvSpPr>
        <p:spPr/>
        <p:txBody>
          <a:bodyPr/>
          <a:lstStyle/>
          <a:p>
            <a:pPr>
              <a:defRPr/>
            </a:pPr>
            <a:r>
              <a:rPr lang="en-US" dirty="0"/>
              <a:t>2014 Technician License Course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Round stranded wire </a:t>
            </a:r>
          </a:p>
          <a:p>
            <a:r>
              <a:rPr lang="en-US" smtClean="0">
                <a:latin typeface="Arial" charset="0"/>
              </a:rPr>
              <a:t>B. Round copper-clad steel wire</a:t>
            </a:r>
          </a:p>
          <a:p>
            <a:r>
              <a:rPr lang="en-US" smtClean="0">
                <a:latin typeface="Arial" charset="0"/>
              </a:rPr>
              <a:t>C. Twisted-pair cable</a:t>
            </a:r>
          </a:p>
          <a:p>
            <a:r>
              <a:rPr lang="en-US" b="1" smtClean="0">
                <a:latin typeface="Arial" charset="0"/>
              </a:rPr>
              <a:t>D. Flat strap</a:t>
            </a:r>
          </a:p>
          <a:p>
            <a:pPr lvl="1"/>
            <a:r>
              <a:rPr lang="en-US" smtClean="0">
                <a:latin typeface="Arial" charset="0"/>
                <a:cs typeface="Arial" charset="0"/>
              </a:rPr>
              <a:t> T4A08 HRLM (5-25)</a:t>
            </a:r>
          </a:p>
        </p:txBody>
      </p:sp>
      <p:sp>
        <p:nvSpPr>
          <p:cNvPr id="4403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type of conductor is best to use for RF grounding?</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Band-pass filter</a:t>
            </a:r>
          </a:p>
          <a:p>
            <a:r>
              <a:rPr lang="en-US" smtClean="0">
                <a:latin typeface="Arial" charset="0"/>
              </a:rPr>
              <a:t>B. Low-pass filter</a:t>
            </a:r>
          </a:p>
          <a:p>
            <a:r>
              <a:rPr lang="en-US" smtClean="0">
                <a:latin typeface="Arial" charset="0"/>
              </a:rPr>
              <a:t>C. Preamplifier</a:t>
            </a:r>
          </a:p>
          <a:p>
            <a:r>
              <a:rPr lang="en-US" smtClean="0">
                <a:latin typeface="Arial" charset="0"/>
              </a:rPr>
              <a:t>D. Ferrite choke</a:t>
            </a:r>
          </a:p>
          <a:p>
            <a:pPr lvl="1"/>
            <a:r>
              <a:rPr lang="en-US" smtClean="0">
                <a:latin typeface="Arial" charset="0"/>
                <a:cs typeface="Arial" charset="0"/>
              </a:rPr>
              <a:t> T4A09 HRLM (5-20)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could you use to cure distorted audio caused by RF current flowing on the shield of a microphone cable?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Band-pass filter</a:t>
            </a:r>
          </a:p>
          <a:p>
            <a:r>
              <a:rPr lang="en-US" smtClean="0">
                <a:latin typeface="Arial" charset="0"/>
              </a:rPr>
              <a:t>B. Low-pass filter</a:t>
            </a:r>
          </a:p>
          <a:p>
            <a:r>
              <a:rPr lang="en-US" smtClean="0">
                <a:latin typeface="Arial" charset="0"/>
              </a:rPr>
              <a:t>C. Preamplifier</a:t>
            </a:r>
          </a:p>
          <a:p>
            <a:r>
              <a:rPr lang="en-US" b="1" smtClean="0">
                <a:latin typeface="Arial" charset="0"/>
              </a:rPr>
              <a:t>D. Ferrite choke</a:t>
            </a:r>
          </a:p>
          <a:p>
            <a:pPr lvl="1"/>
            <a:r>
              <a:rPr lang="en-US" smtClean="0">
                <a:latin typeface="Arial" charset="0"/>
                <a:cs typeface="Arial" charset="0"/>
              </a:rPr>
              <a:t> T4A09 HRLM (5-20)</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could you use to cure distorted audio caused by RF current flowing on the shield of a microphone cable?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The ignition system</a:t>
            </a:r>
          </a:p>
          <a:p>
            <a:r>
              <a:rPr lang="en-US" smtClean="0">
                <a:latin typeface="Arial" charset="0"/>
              </a:rPr>
              <a:t>B. The alternator</a:t>
            </a:r>
          </a:p>
          <a:p>
            <a:r>
              <a:rPr lang="en-US" smtClean="0">
                <a:latin typeface="Arial" charset="0"/>
              </a:rPr>
              <a:t>C. The electric fuel pump</a:t>
            </a:r>
          </a:p>
          <a:p>
            <a:r>
              <a:rPr lang="en-US" smtClean="0">
                <a:latin typeface="Arial" charset="0"/>
              </a:rPr>
              <a:t>D. Anti-lock braking system controllers</a:t>
            </a:r>
          </a:p>
          <a:p>
            <a:pPr lvl="1"/>
            <a:r>
              <a:rPr lang="en-US" smtClean="0">
                <a:latin typeface="Arial" charset="0"/>
                <a:cs typeface="Arial" charset="0"/>
              </a:rPr>
              <a:t> T4A10 HRLM (5-16)</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a:defRPr/>
            </a:pPr>
            <a:r>
              <a:rPr lang="en-US" sz="2900" b="1" dirty="0" smtClean="0">
                <a:solidFill>
                  <a:srgbClr val="000000"/>
                </a:solidFill>
              </a:rPr>
              <a:t>What is the source of a high-pitched whine that varies with engine speed in a mobile transceiver</a:t>
            </a:r>
            <a:r>
              <a:rPr lang="en-US" altLang="en-US" sz="2900" b="1" dirty="0" smtClean="0">
                <a:solidFill>
                  <a:srgbClr val="000000"/>
                </a:solidFill>
              </a:rPr>
              <a:t>’</a:t>
            </a:r>
            <a:r>
              <a:rPr lang="en-US" sz="2900" b="1" dirty="0" smtClean="0">
                <a:solidFill>
                  <a:srgbClr val="000000"/>
                </a:solidFill>
              </a:rPr>
              <a:t>s receive audio?</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The ignition system</a:t>
            </a:r>
          </a:p>
          <a:p>
            <a:r>
              <a:rPr lang="en-US" b="1" smtClean="0">
                <a:latin typeface="Arial" charset="0"/>
              </a:rPr>
              <a:t>B. The alternator</a:t>
            </a:r>
          </a:p>
          <a:p>
            <a:r>
              <a:rPr lang="en-US" smtClean="0">
                <a:latin typeface="Arial" charset="0"/>
              </a:rPr>
              <a:t>C. The electric fuel pump</a:t>
            </a:r>
          </a:p>
          <a:p>
            <a:r>
              <a:rPr lang="en-US" smtClean="0">
                <a:latin typeface="Arial" charset="0"/>
              </a:rPr>
              <a:t>D. Anti-lock braking system controllers</a:t>
            </a:r>
          </a:p>
          <a:p>
            <a:pPr lvl="1"/>
            <a:r>
              <a:rPr lang="en-US" smtClean="0">
                <a:latin typeface="Arial" charset="0"/>
                <a:cs typeface="Arial" charset="0"/>
              </a:rPr>
              <a:t> T4A10 HRLM (5-16)</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a:defRPr/>
            </a:pPr>
            <a:r>
              <a:rPr lang="en-US" sz="2900" b="1" dirty="0" smtClean="0">
                <a:solidFill>
                  <a:srgbClr val="000000"/>
                </a:solidFill>
              </a:rPr>
              <a:t>What is the source of a high-pitched whine that varies with engine speed in a mobile transceiver</a:t>
            </a:r>
            <a:r>
              <a:rPr lang="en-US" altLang="en-US" sz="2900" b="1" dirty="0" smtClean="0">
                <a:solidFill>
                  <a:srgbClr val="000000"/>
                </a:solidFill>
              </a:rPr>
              <a:t>’</a:t>
            </a:r>
            <a:r>
              <a:rPr lang="en-US" sz="2900" b="1" dirty="0" smtClean="0">
                <a:solidFill>
                  <a:srgbClr val="000000"/>
                </a:solidFill>
              </a:rPr>
              <a:t>s receive audio?</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At the battery or engine block ground strap</a:t>
            </a:r>
          </a:p>
          <a:p>
            <a:r>
              <a:rPr lang="en-US" smtClean="0">
                <a:latin typeface="Arial" charset="0"/>
              </a:rPr>
              <a:t>B. At the antenna mount</a:t>
            </a:r>
          </a:p>
          <a:p>
            <a:r>
              <a:rPr lang="en-US" smtClean="0">
                <a:latin typeface="Arial" charset="0"/>
              </a:rPr>
              <a:t>C. To any metal part of the vehicle</a:t>
            </a:r>
          </a:p>
          <a:p>
            <a:r>
              <a:rPr lang="en-US" smtClean="0">
                <a:latin typeface="Arial" charset="0"/>
              </a:rPr>
              <a:t>D. Through the transceiver</a:t>
            </a:r>
            <a:r>
              <a:rPr lang="en-US" altLang="en-US" smtClean="0">
                <a:latin typeface="Arial" charset="0"/>
              </a:rPr>
              <a:t>’</a:t>
            </a:r>
            <a:r>
              <a:rPr lang="en-US" smtClean="0">
                <a:latin typeface="Arial" charset="0"/>
              </a:rPr>
              <a:t>s mounting bracket</a:t>
            </a:r>
          </a:p>
          <a:p>
            <a:pPr lvl="1"/>
            <a:r>
              <a:rPr lang="en-US" smtClean="0">
                <a:latin typeface="Arial" charset="0"/>
                <a:cs typeface="Arial" charset="0"/>
              </a:rPr>
              <a:t> T4A11 HRLM (5-15)</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Where should the negative return connection of a mobile transceiver's power cable be connected?</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rPr>
              <a:t>A. At the battery or engine block ground strap</a:t>
            </a:r>
          </a:p>
          <a:p>
            <a:r>
              <a:rPr lang="en-US" smtClean="0">
                <a:latin typeface="Arial" charset="0"/>
              </a:rPr>
              <a:t>B. At the antenna mount</a:t>
            </a:r>
          </a:p>
          <a:p>
            <a:r>
              <a:rPr lang="en-US" smtClean="0">
                <a:latin typeface="Arial" charset="0"/>
              </a:rPr>
              <a:t>C. To any metal part of the vehicle</a:t>
            </a:r>
          </a:p>
          <a:p>
            <a:r>
              <a:rPr lang="en-US" smtClean="0">
                <a:latin typeface="Arial" charset="0"/>
              </a:rPr>
              <a:t>D. Through the transceiver</a:t>
            </a:r>
            <a:r>
              <a:rPr lang="en-US" altLang="en-US" smtClean="0">
                <a:latin typeface="Arial" charset="0"/>
              </a:rPr>
              <a:t>’</a:t>
            </a:r>
            <a:r>
              <a:rPr lang="en-US" smtClean="0">
                <a:latin typeface="Arial" charset="0"/>
              </a:rPr>
              <a:t>s mounting bracket</a:t>
            </a:r>
          </a:p>
          <a:p>
            <a:pPr lvl="1"/>
            <a:r>
              <a:rPr lang="en-US" smtClean="0">
                <a:latin typeface="Arial" charset="0"/>
                <a:cs typeface="Arial" charset="0"/>
              </a:rPr>
              <a:t> T4A11 HRLM (5-15)</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Where should the negative return connection of a mobile transceiver's power cable be connected?</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Your microphone is picking up noise from an open window</a:t>
            </a:r>
          </a:p>
          <a:p>
            <a:r>
              <a:rPr lang="en-US" smtClean="0">
                <a:latin typeface="Arial" charset="0"/>
              </a:rPr>
              <a:t>B. You have the volume on your receiver set too high</a:t>
            </a:r>
          </a:p>
          <a:p>
            <a:r>
              <a:rPr lang="en-US" smtClean="0">
                <a:latin typeface="Arial" charset="0"/>
              </a:rPr>
              <a:t>C. You need to adjust your squelch control</a:t>
            </a:r>
          </a:p>
          <a:p>
            <a:r>
              <a:rPr lang="en-US" smtClean="0">
                <a:latin typeface="Arial" charset="0"/>
              </a:rPr>
              <a:t>D. Noise on the vehicle</a:t>
            </a:r>
            <a:r>
              <a:rPr lang="en-US" altLang="en-US" smtClean="0">
                <a:latin typeface="Arial" charset="0"/>
              </a:rPr>
              <a:t>’</a:t>
            </a:r>
            <a:r>
              <a:rPr lang="en-US" smtClean="0">
                <a:latin typeface="Arial" charset="0"/>
              </a:rPr>
              <a:t>s electrical system is being transmitted along with your speech audio</a:t>
            </a:r>
          </a:p>
          <a:p>
            <a:pPr lvl="1"/>
            <a:r>
              <a:rPr lang="en-US" smtClean="0">
                <a:latin typeface="Arial" charset="0"/>
                <a:cs typeface="Arial" charset="0"/>
              </a:rPr>
              <a:t> T4A12 HRLM (5-16)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could be happening if another operator reports a variable high-pitched whine on the audio from your mobile transmitter?</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Your microphone is picking up noise from an open window</a:t>
            </a:r>
          </a:p>
          <a:p>
            <a:r>
              <a:rPr lang="en-US" smtClean="0">
                <a:latin typeface="Arial" charset="0"/>
              </a:rPr>
              <a:t>B. You have the volume on your receiver set too high</a:t>
            </a:r>
          </a:p>
          <a:p>
            <a:r>
              <a:rPr lang="en-US" smtClean="0">
                <a:latin typeface="Arial" charset="0"/>
              </a:rPr>
              <a:t>C. You need to adjust your squelch control</a:t>
            </a:r>
          </a:p>
          <a:p>
            <a:r>
              <a:rPr lang="en-US" b="1" smtClean="0">
                <a:latin typeface="Arial" charset="0"/>
              </a:rPr>
              <a:t>D. Noise on the vehicle</a:t>
            </a:r>
            <a:r>
              <a:rPr lang="en-US" altLang="en-US" b="1" smtClean="0">
                <a:latin typeface="Arial" charset="0"/>
              </a:rPr>
              <a:t>’</a:t>
            </a:r>
            <a:r>
              <a:rPr lang="en-US" b="1" smtClean="0">
                <a:latin typeface="Arial" charset="0"/>
              </a:rPr>
              <a:t>s electrical system is being transmitted along with your speech audio</a:t>
            </a:r>
          </a:p>
          <a:p>
            <a:pPr lvl="1"/>
            <a:r>
              <a:rPr lang="en-US" smtClean="0">
                <a:latin typeface="Arial" charset="0"/>
                <a:cs typeface="Arial" charset="0"/>
              </a:rPr>
              <a:t> T4A12 HRLM (5-16)</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could be happening if another operator reports a variable high-pitched whine on the audio from your mobile transmitter?</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About 12 volts</a:t>
            </a:r>
          </a:p>
          <a:p>
            <a:r>
              <a:rPr lang="en-US" smtClean="0">
                <a:latin typeface="Arial" charset="0"/>
              </a:rPr>
              <a:t>B. About 30 volts</a:t>
            </a:r>
          </a:p>
          <a:p>
            <a:r>
              <a:rPr lang="en-US" smtClean="0">
                <a:latin typeface="Arial" charset="0"/>
              </a:rPr>
              <a:t>C. About 120 volts</a:t>
            </a:r>
          </a:p>
          <a:p>
            <a:r>
              <a:rPr lang="en-US" smtClean="0">
                <a:latin typeface="Arial" charset="0"/>
              </a:rPr>
              <a:t>D. About 240 volts</a:t>
            </a:r>
          </a:p>
          <a:p>
            <a:pPr lvl="1"/>
            <a:r>
              <a:rPr lang="en-US" smtClean="0">
                <a:latin typeface="Arial" charset="0"/>
                <a:cs typeface="Arial" charset="0"/>
              </a:rPr>
              <a:t> T5A06 HRLM (5-15)</a:t>
            </a:r>
          </a:p>
        </p:txBody>
      </p:sp>
      <p:sp>
        <p:nvSpPr>
          <p:cNvPr id="5325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How much voltage does a mobile transceiver usually require?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Power Supply Ratings</a:t>
            </a:r>
            <a:br>
              <a:rPr lang="en-US" sz="4400"/>
            </a:br>
            <a:r>
              <a:rPr lang="en-US" sz="4000"/>
              <a:t>Voltage and Current</a:t>
            </a:r>
          </a:p>
        </p:txBody>
      </p:sp>
      <p:sp>
        <p:nvSpPr>
          <p:cNvPr id="17411" name="Rectangle 5"/>
          <p:cNvSpPr>
            <a:spLocks noChangeArrowheads="1"/>
          </p:cNvSpPr>
          <p:nvPr/>
        </p:nvSpPr>
        <p:spPr bwMode="auto">
          <a:xfrm>
            <a:off x="685800" y="2057400"/>
            <a:ext cx="7772400" cy="4038600"/>
          </a:xfrm>
          <a:prstGeom prst="rect">
            <a:avLst/>
          </a:prstGeom>
          <a:noFill/>
          <a:ln w="9525">
            <a:noFill/>
            <a:miter lim="800000"/>
            <a:headEnd/>
            <a:tailEnd/>
          </a:ln>
        </p:spPr>
        <p:txBody>
          <a:bodyPr/>
          <a:lstStyle/>
          <a:p>
            <a:pPr marL="342900" indent="-342900">
              <a:spcBef>
                <a:spcPct val="20000"/>
              </a:spcBef>
              <a:buFontTx/>
              <a:buChar char="•"/>
            </a:pPr>
            <a:r>
              <a:rPr lang="en-US" sz="3200" dirty="0"/>
              <a:t>Continuous duty – how much current can be supplied continuously.</a:t>
            </a:r>
          </a:p>
          <a:p>
            <a:pPr marL="342900" indent="-342900">
              <a:spcBef>
                <a:spcPct val="20000"/>
              </a:spcBef>
              <a:buFontTx/>
              <a:buChar char="•"/>
            </a:pPr>
            <a:r>
              <a:rPr lang="en-US" sz="3200" dirty="0"/>
              <a:t>Intermittent duty – how much current can be supplied for short surges, such as on voice peaks.</a:t>
            </a:r>
          </a:p>
          <a:p>
            <a:pPr marL="342900" indent="-342900">
              <a:spcBef>
                <a:spcPct val="20000"/>
              </a:spcBef>
              <a:buFontTx/>
              <a:buChar char="•"/>
            </a:pPr>
            <a:r>
              <a:rPr lang="en-US" sz="3200" dirty="0"/>
              <a:t>Regulation – how well the power supply maintains a constant output voltage.</a:t>
            </a:r>
          </a:p>
          <a:p>
            <a:pPr marL="342900" indent="-342900">
              <a:spcBef>
                <a:spcPct val="20000"/>
              </a:spcBef>
              <a:buFontTx/>
              <a:buChar char="•"/>
            </a:pPr>
            <a:endParaRPr lang="en-US" sz="3200" dirty="0"/>
          </a:p>
          <a:p>
            <a:pPr marL="342900" indent="-342900">
              <a:spcBef>
                <a:spcPct val="20000"/>
              </a:spcBef>
            </a:pPr>
            <a:endParaRPr lang="en-US" sz="3200" dirty="0"/>
          </a:p>
        </p:txBody>
      </p:sp>
      <p:sp>
        <p:nvSpPr>
          <p:cNvPr id="4" name="Footer Placeholder 3"/>
          <p:cNvSpPr>
            <a:spLocks noGrp="1"/>
          </p:cNvSpPr>
          <p:nvPr>
            <p:ph type="ftr" sz="quarter" idx="10"/>
          </p:nvPr>
        </p:nvSpPr>
        <p:spPr/>
        <p:txBody>
          <a:bodyPr/>
          <a:lstStyle/>
          <a:p>
            <a:pPr>
              <a:defRPr/>
            </a:pPr>
            <a:r>
              <a:rPr lang="en-US" dirty="0"/>
              <a:t>2014 Technician License Course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rPr>
              <a:t>A. About 12 volts</a:t>
            </a:r>
          </a:p>
          <a:p>
            <a:r>
              <a:rPr lang="en-US" smtClean="0">
                <a:latin typeface="Arial" charset="0"/>
              </a:rPr>
              <a:t>B. About 30 volts</a:t>
            </a:r>
          </a:p>
          <a:p>
            <a:r>
              <a:rPr lang="en-US" smtClean="0">
                <a:latin typeface="Arial" charset="0"/>
              </a:rPr>
              <a:t>C. About 120 volts</a:t>
            </a:r>
          </a:p>
          <a:p>
            <a:r>
              <a:rPr lang="en-US" smtClean="0">
                <a:latin typeface="Arial" charset="0"/>
              </a:rPr>
              <a:t>D. About 240 volts</a:t>
            </a:r>
          </a:p>
          <a:p>
            <a:pPr lvl="1"/>
            <a:r>
              <a:rPr lang="en-US" smtClean="0">
                <a:latin typeface="Arial" charset="0"/>
                <a:cs typeface="Arial" charset="0"/>
              </a:rPr>
              <a:t> T5A06 HRLM (5-15)</a:t>
            </a:r>
          </a:p>
        </p:txBody>
      </p:sp>
      <p:sp>
        <p:nvSpPr>
          <p:cNvPr id="5427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How much voltage does a mobile transceiver usually require?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Nickel-metal hydride</a:t>
            </a:r>
          </a:p>
          <a:p>
            <a:r>
              <a:rPr lang="en-US" smtClean="0">
                <a:latin typeface="Arial" charset="0"/>
              </a:rPr>
              <a:t>B. Lithium-ion</a:t>
            </a:r>
          </a:p>
          <a:p>
            <a:r>
              <a:rPr lang="en-US" smtClean="0">
                <a:latin typeface="Arial" charset="0"/>
              </a:rPr>
              <a:t>C. Lead-acid gel-cell</a:t>
            </a:r>
          </a:p>
          <a:p>
            <a:r>
              <a:rPr lang="en-US" smtClean="0">
                <a:latin typeface="Arial" charset="0"/>
              </a:rPr>
              <a:t>D. All of these choices are correct</a:t>
            </a:r>
          </a:p>
          <a:p>
            <a:pPr lvl="1"/>
            <a:r>
              <a:rPr lang="en-US" smtClean="0">
                <a:latin typeface="Arial" charset="0"/>
                <a:cs typeface="Arial" charset="0"/>
              </a:rPr>
              <a:t> T6A10 HRLM (5-17)</a:t>
            </a:r>
          </a:p>
        </p:txBody>
      </p:sp>
      <p:sp>
        <p:nvSpPr>
          <p:cNvPr id="5529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of the following battery types is rechargeable?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Nickel-metal hydride</a:t>
            </a:r>
          </a:p>
          <a:p>
            <a:r>
              <a:rPr lang="en-US" smtClean="0">
                <a:latin typeface="Arial" charset="0"/>
              </a:rPr>
              <a:t>B. Lithium-ion</a:t>
            </a:r>
          </a:p>
          <a:p>
            <a:r>
              <a:rPr lang="en-US" smtClean="0">
                <a:latin typeface="Arial" charset="0"/>
              </a:rPr>
              <a:t>C. Lead-acid gel-cell</a:t>
            </a:r>
          </a:p>
          <a:p>
            <a:r>
              <a:rPr lang="en-US" b="1" smtClean="0">
                <a:latin typeface="Arial" charset="0"/>
              </a:rPr>
              <a:t>D. All of these choices are correct</a:t>
            </a:r>
          </a:p>
          <a:p>
            <a:pPr lvl="1"/>
            <a:r>
              <a:rPr lang="en-US" smtClean="0">
                <a:latin typeface="Arial" charset="0"/>
                <a:cs typeface="Arial" charset="0"/>
              </a:rPr>
              <a:t> T6A10 HRLM (5-17)</a:t>
            </a:r>
          </a:p>
        </p:txBody>
      </p:sp>
      <p:sp>
        <p:nvSpPr>
          <p:cNvPr id="5632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of the following battery types is rechargeable?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Nickel-cadmium</a:t>
            </a:r>
          </a:p>
          <a:p>
            <a:r>
              <a:rPr lang="en-US" smtClean="0">
                <a:latin typeface="Arial" charset="0"/>
              </a:rPr>
              <a:t>B. Carbon-zinc</a:t>
            </a:r>
          </a:p>
          <a:p>
            <a:r>
              <a:rPr lang="en-US" smtClean="0">
                <a:latin typeface="Arial" charset="0"/>
              </a:rPr>
              <a:t>C. Lead-acid </a:t>
            </a:r>
          </a:p>
          <a:p>
            <a:r>
              <a:rPr lang="en-US" smtClean="0">
                <a:latin typeface="Arial" charset="0"/>
              </a:rPr>
              <a:t>D. Lithium-ion</a:t>
            </a:r>
          </a:p>
          <a:p>
            <a:pPr lvl="1"/>
            <a:r>
              <a:rPr lang="en-US" smtClean="0">
                <a:latin typeface="Arial" charset="0"/>
                <a:cs typeface="Arial" charset="0"/>
              </a:rPr>
              <a:t> T6A11 HRLM (5-17)</a:t>
            </a:r>
          </a:p>
        </p:txBody>
      </p:sp>
      <p:sp>
        <p:nvSpPr>
          <p:cNvPr id="5734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of the following battery types is not rechargeable?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Nickel-cadmium</a:t>
            </a:r>
          </a:p>
          <a:p>
            <a:r>
              <a:rPr lang="en-US" b="1" smtClean="0">
                <a:latin typeface="Arial" charset="0"/>
              </a:rPr>
              <a:t>B. Carbon-zinc</a:t>
            </a:r>
          </a:p>
          <a:p>
            <a:r>
              <a:rPr lang="en-US" smtClean="0">
                <a:latin typeface="Arial" charset="0"/>
              </a:rPr>
              <a:t>C. Lead-acid </a:t>
            </a:r>
          </a:p>
          <a:p>
            <a:r>
              <a:rPr lang="en-US" smtClean="0">
                <a:latin typeface="Arial" charset="0"/>
              </a:rPr>
              <a:t>D. Lithium-ion</a:t>
            </a:r>
          </a:p>
          <a:p>
            <a:pPr lvl="1"/>
            <a:r>
              <a:rPr lang="en-US" smtClean="0">
                <a:latin typeface="Arial" charset="0"/>
                <a:cs typeface="Arial" charset="0"/>
              </a:rPr>
              <a:t> T6A11 HRLM (5-17)</a:t>
            </a:r>
          </a:p>
        </p:txBody>
      </p:sp>
      <p:sp>
        <p:nvSpPr>
          <p:cNvPr id="5837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of the following battery types is not rechargeable?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Regulator</a:t>
            </a:r>
          </a:p>
          <a:p>
            <a:r>
              <a:rPr lang="en-US" smtClean="0">
                <a:latin typeface="Arial" charset="0"/>
              </a:rPr>
              <a:t>B. Oscillator</a:t>
            </a:r>
          </a:p>
          <a:p>
            <a:r>
              <a:rPr lang="en-US" smtClean="0">
                <a:latin typeface="Arial" charset="0"/>
              </a:rPr>
              <a:t>C. Filter</a:t>
            </a:r>
          </a:p>
          <a:p>
            <a:r>
              <a:rPr lang="en-US" smtClean="0">
                <a:latin typeface="Arial" charset="0"/>
              </a:rPr>
              <a:t>D. Phase inverter</a:t>
            </a:r>
          </a:p>
          <a:p>
            <a:pPr lvl="1"/>
            <a:r>
              <a:rPr lang="en-US" smtClean="0">
                <a:latin typeface="Arial" charset="0"/>
                <a:cs typeface="Arial" charset="0"/>
              </a:rPr>
              <a:t> T6D05 HRLM (5-15)</a:t>
            </a:r>
          </a:p>
        </p:txBody>
      </p:sp>
      <p:sp>
        <p:nvSpPr>
          <p:cNvPr id="5939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What type of circuit controls the amount of voltage from a power supply?</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rPr>
              <a:t>A. Regulator</a:t>
            </a:r>
          </a:p>
          <a:p>
            <a:r>
              <a:rPr lang="en-US" smtClean="0">
                <a:latin typeface="Arial" charset="0"/>
              </a:rPr>
              <a:t>B. Oscillator</a:t>
            </a:r>
          </a:p>
          <a:p>
            <a:r>
              <a:rPr lang="en-US" smtClean="0">
                <a:latin typeface="Arial" charset="0"/>
              </a:rPr>
              <a:t>C. Filter</a:t>
            </a:r>
          </a:p>
          <a:p>
            <a:r>
              <a:rPr lang="en-US" smtClean="0">
                <a:latin typeface="Arial" charset="0"/>
              </a:rPr>
              <a:t>D. Phase inverter</a:t>
            </a:r>
          </a:p>
          <a:p>
            <a:pPr lvl="1"/>
            <a:r>
              <a:rPr lang="en-US" smtClean="0">
                <a:latin typeface="Arial" charset="0"/>
                <a:cs typeface="Arial" charset="0"/>
              </a:rPr>
              <a:t> T6D05 HRLM (5-15)</a:t>
            </a:r>
          </a:p>
        </p:txBody>
      </p:sp>
      <p:sp>
        <p:nvSpPr>
          <p:cNvPr id="6041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What type of circuit controls the amount of voltage from a power supply?</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To decrease the resistance of DC power connections</a:t>
            </a:r>
          </a:p>
          <a:p>
            <a:r>
              <a:rPr lang="en-US" smtClean="0">
                <a:latin typeface="Arial" charset="0"/>
              </a:rPr>
              <a:t>B. To increase the current carrying capability of the wire</a:t>
            </a:r>
          </a:p>
          <a:p>
            <a:r>
              <a:rPr lang="en-US" smtClean="0">
                <a:latin typeface="Arial" charset="0"/>
              </a:rPr>
              <a:t>C. To prevent coupling of unwanted signals to or from the wire</a:t>
            </a:r>
          </a:p>
          <a:p>
            <a:r>
              <a:rPr lang="en-US" smtClean="0">
                <a:latin typeface="Arial" charset="0"/>
              </a:rPr>
              <a:t>D. To couple the wire to other signals</a:t>
            </a:r>
          </a:p>
          <a:p>
            <a:pPr lvl="1"/>
            <a:r>
              <a:rPr lang="en-US" smtClean="0">
                <a:latin typeface="Arial" charset="0"/>
                <a:cs typeface="Arial" charset="0"/>
              </a:rPr>
              <a:t> T6D12 HRLM (5-22)</a:t>
            </a:r>
          </a:p>
        </p:txBody>
      </p:sp>
      <p:sp>
        <p:nvSpPr>
          <p:cNvPr id="6144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is of the following is a common reason to use shielded wire?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To decrease the resistance of DC power connections</a:t>
            </a:r>
          </a:p>
          <a:p>
            <a:r>
              <a:rPr lang="en-US" smtClean="0">
                <a:latin typeface="Arial" charset="0"/>
              </a:rPr>
              <a:t>B. To increase the current carrying capability of the wire</a:t>
            </a:r>
          </a:p>
          <a:p>
            <a:r>
              <a:rPr lang="en-US" b="1" smtClean="0">
                <a:latin typeface="Arial" charset="0"/>
              </a:rPr>
              <a:t>C. To prevent coupling of unwanted signals to or from the wire</a:t>
            </a:r>
          </a:p>
          <a:p>
            <a:r>
              <a:rPr lang="en-US" smtClean="0">
                <a:latin typeface="Arial" charset="0"/>
              </a:rPr>
              <a:t>D. To couple the wire to other signals</a:t>
            </a:r>
          </a:p>
          <a:p>
            <a:pPr lvl="1"/>
            <a:r>
              <a:rPr lang="en-US" smtClean="0">
                <a:latin typeface="Arial" charset="0"/>
                <a:cs typeface="Arial" charset="0"/>
              </a:rPr>
              <a:t> T6D12 HRLM (5-22)</a:t>
            </a:r>
          </a:p>
        </p:txBody>
      </p:sp>
      <p:sp>
        <p:nvSpPr>
          <p:cNvPr id="6246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is of the following is a common reason to use shielded wire?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The receiver is susceptible to strong signals outside the AM or FM band</a:t>
            </a:r>
          </a:p>
          <a:p>
            <a:r>
              <a:rPr lang="en-US" smtClean="0">
                <a:latin typeface="Arial" charset="0"/>
              </a:rPr>
              <a:t>B. The microphone gain of the transmitter is turned up too high</a:t>
            </a:r>
          </a:p>
          <a:p>
            <a:r>
              <a:rPr lang="en-US" smtClean="0">
                <a:latin typeface="Arial" charset="0"/>
              </a:rPr>
              <a:t>C. The audio amplifier of the transmitter is overloaded</a:t>
            </a:r>
          </a:p>
          <a:p>
            <a:r>
              <a:rPr lang="en-US" smtClean="0">
                <a:latin typeface="Arial" charset="0"/>
              </a:rPr>
              <a:t>D. The deviation of an FM transmitter is set too low</a:t>
            </a:r>
          </a:p>
          <a:p>
            <a:pPr lvl="1"/>
            <a:r>
              <a:rPr lang="en-US" smtClean="0">
                <a:latin typeface="Arial" charset="0"/>
                <a:cs typeface="Arial" charset="0"/>
              </a:rPr>
              <a:t> T7B02 HRLM (5-21)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would cause a broadcast AM or FM radio to receive an amateur radio transmission unintentionally?</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a:t>Mobile Power Wiring Safety</a:t>
            </a:r>
          </a:p>
        </p:txBody>
      </p:sp>
      <p:sp>
        <p:nvSpPr>
          <p:cNvPr id="18435" name="Rectangle 5"/>
          <p:cNvSpPr>
            <a:spLocks noChangeArrowheads="1"/>
          </p:cNvSpPr>
          <p:nvPr/>
        </p:nvSpPr>
        <p:spPr bwMode="auto">
          <a:xfrm>
            <a:off x="685800" y="1752600"/>
            <a:ext cx="7772400" cy="4343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t>Car batteries hold lots of energy – shorting a battery could cause a fire.</a:t>
            </a:r>
          </a:p>
          <a:p>
            <a:pPr marL="342900" indent="-342900">
              <a:lnSpc>
                <a:spcPct val="90000"/>
              </a:lnSpc>
              <a:spcBef>
                <a:spcPct val="20000"/>
              </a:spcBef>
              <a:buFontTx/>
              <a:buChar char="•"/>
            </a:pPr>
            <a:r>
              <a:rPr lang="en-US" sz="2800" dirty="0"/>
              <a:t>Special requirements for safe car wiring:</a:t>
            </a:r>
          </a:p>
          <a:p>
            <a:pPr marL="742950" lvl="1" indent="-285750">
              <a:lnSpc>
                <a:spcPct val="90000"/>
              </a:lnSpc>
              <a:spcBef>
                <a:spcPct val="20000"/>
              </a:spcBef>
              <a:buFontTx/>
              <a:buChar char="–"/>
            </a:pPr>
            <a:r>
              <a:rPr lang="en-US" dirty="0"/>
              <a:t>Fuse both positive and negative leads.</a:t>
            </a:r>
          </a:p>
          <a:p>
            <a:pPr marL="742950" lvl="1" indent="-285750">
              <a:lnSpc>
                <a:spcPct val="90000"/>
              </a:lnSpc>
              <a:spcBef>
                <a:spcPct val="20000"/>
              </a:spcBef>
              <a:buFontTx/>
              <a:buChar char="–"/>
            </a:pPr>
            <a:r>
              <a:rPr lang="en-US" dirty="0"/>
              <a:t>Connect radio</a:t>
            </a:r>
            <a:r>
              <a:rPr lang="en-US" altLang="ja-JP" dirty="0"/>
              <a:t>’s negative lead to negative terminal or engine block ground </a:t>
            </a:r>
            <a:r>
              <a:rPr lang="en-US" altLang="ja-JP" dirty="0" smtClean="0"/>
              <a:t>strap.</a:t>
            </a:r>
            <a:endParaRPr lang="en-US" altLang="ja-JP" dirty="0"/>
          </a:p>
          <a:p>
            <a:pPr marL="742950" lvl="1" indent="-285750">
              <a:lnSpc>
                <a:spcPct val="90000"/>
              </a:lnSpc>
              <a:spcBef>
                <a:spcPct val="20000"/>
              </a:spcBef>
              <a:buFontTx/>
              <a:buChar char="–"/>
            </a:pPr>
            <a:r>
              <a:rPr lang="en-US" dirty="0"/>
              <a:t>Use grommets or protective sleeves to protect </a:t>
            </a:r>
            <a:r>
              <a:rPr lang="en-US" dirty="0" smtClean="0"/>
              <a:t>wires.</a:t>
            </a:r>
            <a:endParaRPr lang="en-US" dirty="0"/>
          </a:p>
          <a:p>
            <a:pPr marL="742950" lvl="1" indent="-285750">
              <a:lnSpc>
                <a:spcPct val="90000"/>
              </a:lnSpc>
              <a:spcBef>
                <a:spcPct val="20000"/>
              </a:spcBef>
              <a:buFontTx/>
              <a:buChar char="–"/>
            </a:pPr>
            <a:r>
              <a:rPr lang="en-US" dirty="0"/>
              <a:t>Don</a:t>
            </a:r>
            <a:r>
              <a:rPr lang="en-US" altLang="ja-JP" dirty="0"/>
              <a:t>’t assume all metal in the car is grounded; modern cars are as much plastic as metal.</a:t>
            </a:r>
            <a:endParaRPr lang="en-US" dirty="0"/>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rPr>
              <a:t>A. The receiver is susceptible to strong signals outside the AM or FM band</a:t>
            </a:r>
          </a:p>
          <a:p>
            <a:r>
              <a:rPr lang="en-US" smtClean="0">
                <a:latin typeface="Arial" charset="0"/>
              </a:rPr>
              <a:t>B. The microphone gain of the transmitter is turned up too high</a:t>
            </a:r>
          </a:p>
          <a:p>
            <a:r>
              <a:rPr lang="en-US" smtClean="0">
                <a:latin typeface="Arial" charset="0"/>
              </a:rPr>
              <a:t>C. The audio amplifier of the transmitter is overloaded</a:t>
            </a:r>
          </a:p>
          <a:p>
            <a:r>
              <a:rPr lang="en-US" smtClean="0">
                <a:latin typeface="Arial" charset="0"/>
              </a:rPr>
              <a:t>D. The deviation of an FM transmitter is set too low</a:t>
            </a:r>
          </a:p>
          <a:p>
            <a:pPr lvl="1"/>
            <a:r>
              <a:rPr lang="en-US" smtClean="0">
                <a:latin typeface="Arial" charset="0"/>
                <a:cs typeface="Arial" charset="0"/>
              </a:rPr>
              <a:t> T7B02 HRLM (5-21)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would cause a broadcast AM or FM radio to receive an amateur radio transmission unintentionally?</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Fundamental overload</a:t>
            </a:r>
          </a:p>
          <a:p>
            <a:r>
              <a:rPr lang="en-US" smtClean="0">
                <a:latin typeface="Arial" charset="0"/>
              </a:rPr>
              <a:t>B. Harmonics</a:t>
            </a:r>
          </a:p>
          <a:p>
            <a:r>
              <a:rPr lang="en-US" smtClean="0">
                <a:latin typeface="Arial" charset="0"/>
              </a:rPr>
              <a:t>C. Spurious emissions</a:t>
            </a:r>
          </a:p>
          <a:p>
            <a:r>
              <a:rPr lang="en-US" smtClean="0">
                <a:latin typeface="Arial" charset="0"/>
              </a:rPr>
              <a:t>D. All of these choices are correct</a:t>
            </a:r>
          </a:p>
          <a:p>
            <a:pPr lvl="1"/>
            <a:r>
              <a:rPr lang="en-US" smtClean="0">
                <a:latin typeface="Arial" charset="0"/>
                <a:cs typeface="Arial" charset="0"/>
              </a:rPr>
              <a:t> T7B03 HRLM (5-19)</a:t>
            </a:r>
          </a:p>
        </p:txBody>
      </p:sp>
      <p:sp>
        <p:nvSpPr>
          <p:cNvPr id="6553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of the following may be a cause of radio frequency interference?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Fundamental overload</a:t>
            </a:r>
          </a:p>
          <a:p>
            <a:r>
              <a:rPr lang="en-US" smtClean="0">
                <a:latin typeface="Arial" charset="0"/>
              </a:rPr>
              <a:t>B. Harmonics</a:t>
            </a:r>
          </a:p>
          <a:p>
            <a:r>
              <a:rPr lang="en-US" smtClean="0">
                <a:latin typeface="Arial" charset="0"/>
              </a:rPr>
              <a:t>C. Spurious emissions</a:t>
            </a:r>
          </a:p>
          <a:p>
            <a:r>
              <a:rPr lang="en-US" b="1" smtClean="0">
                <a:latin typeface="Arial" charset="0"/>
              </a:rPr>
              <a:t>D. All of these choices are correct</a:t>
            </a:r>
          </a:p>
          <a:p>
            <a:pPr lvl="1"/>
            <a:r>
              <a:rPr lang="en-US" smtClean="0">
                <a:latin typeface="Arial" charset="0"/>
                <a:cs typeface="Arial" charset="0"/>
              </a:rPr>
              <a:t> T7B03 HRLM (5-19)</a:t>
            </a:r>
          </a:p>
        </p:txBody>
      </p:sp>
      <p:sp>
        <p:nvSpPr>
          <p:cNvPr id="6656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Which of the following may be a cause of radio frequency interference?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Put a filter on the amateur transmitter</a:t>
            </a:r>
          </a:p>
          <a:p>
            <a:r>
              <a:rPr lang="en-US" smtClean="0">
                <a:latin typeface="Arial" charset="0"/>
              </a:rPr>
              <a:t>B. Reduce the microphone gain</a:t>
            </a:r>
          </a:p>
          <a:p>
            <a:r>
              <a:rPr lang="en-US" smtClean="0">
                <a:latin typeface="Arial" charset="0"/>
              </a:rPr>
              <a:t>C. Reduce the SWR on the transmitter transmission line</a:t>
            </a:r>
          </a:p>
          <a:p>
            <a:r>
              <a:rPr lang="en-US" smtClean="0">
                <a:latin typeface="Arial" charset="0"/>
              </a:rPr>
              <a:t>D. Put a RF filter on the telephone</a:t>
            </a:r>
          </a:p>
          <a:p>
            <a:pPr lvl="1"/>
            <a:r>
              <a:rPr lang="en-US" smtClean="0">
                <a:latin typeface="Arial" charset="0"/>
                <a:cs typeface="Arial" charset="0"/>
              </a:rPr>
              <a:t> T7B04 HRLM (5-21)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 way to reduce or eliminate interference by an amateur transmitter to a nearby telephone?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Put a filter on the amateur transmitter</a:t>
            </a:r>
          </a:p>
          <a:p>
            <a:r>
              <a:rPr lang="en-US" smtClean="0">
                <a:latin typeface="Arial" charset="0"/>
              </a:rPr>
              <a:t>B. Reduce the microphone gain</a:t>
            </a:r>
          </a:p>
          <a:p>
            <a:r>
              <a:rPr lang="en-US" smtClean="0">
                <a:latin typeface="Arial" charset="0"/>
              </a:rPr>
              <a:t>C. Reduce the SWR on the transmitter transmission line</a:t>
            </a:r>
          </a:p>
          <a:p>
            <a:r>
              <a:rPr lang="en-US" b="1" smtClean="0">
                <a:latin typeface="Arial" charset="0"/>
              </a:rPr>
              <a:t>D. Put a RF filter on the telephone</a:t>
            </a:r>
          </a:p>
          <a:p>
            <a:pPr lvl="1"/>
            <a:r>
              <a:rPr lang="en-US" smtClean="0">
                <a:latin typeface="Arial" charset="0"/>
                <a:cs typeface="Arial" charset="0"/>
              </a:rPr>
              <a:t> T7B04 HRLM (5-21)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 way to reduce or eliminate interference by an amateur transmitter to a nearby telephone?</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Block the amateur signal with a filter at the antenna input of the affected receiver</a:t>
            </a:r>
          </a:p>
          <a:p>
            <a:r>
              <a:rPr lang="en-US" smtClean="0">
                <a:latin typeface="Arial" charset="0"/>
              </a:rPr>
              <a:t>B. Block the interfering signal with a filter on the amateur transmitter</a:t>
            </a:r>
          </a:p>
          <a:p>
            <a:r>
              <a:rPr lang="en-US" smtClean="0">
                <a:latin typeface="Arial" charset="0"/>
              </a:rPr>
              <a:t>C. Switch the transmitter from FM to SSB</a:t>
            </a:r>
          </a:p>
          <a:p>
            <a:r>
              <a:rPr lang="en-US" smtClean="0">
                <a:latin typeface="Arial" charset="0"/>
              </a:rPr>
              <a:t>D. Switch the transmitter to a narrow-band mode</a:t>
            </a:r>
          </a:p>
          <a:p>
            <a:pPr lvl="1"/>
            <a:r>
              <a:rPr lang="en-US" smtClean="0">
                <a:latin typeface="Arial" charset="0"/>
                <a:cs typeface="Arial" charset="0"/>
              </a:rPr>
              <a:t> T7B05 HRLM (5-21)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How can overload of a non-amateur radio or TV receiver by an amateur signal be reduced or eliminated?</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rPr>
              <a:t>A. Block the amateur signal with a filter at the antenna input of the affected receiver</a:t>
            </a:r>
          </a:p>
          <a:p>
            <a:r>
              <a:rPr lang="en-US" smtClean="0">
                <a:latin typeface="Arial" charset="0"/>
              </a:rPr>
              <a:t>B. Block the interfering signal with a filter on the amateur transmitter</a:t>
            </a:r>
          </a:p>
          <a:p>
            <a:r>
              <a:rPr lang="en-US" smtClean="0">
                <a:latin typeface="Arial" charset="0"/>
              </a:rPr>
              <a:t>C. Switch the transmitter from FM to SSB</a:t>
            </a:r>
          </a:p>
          <a:p>
            <a:r>
              <a:rPr lang="en-US" smtClean="0">
                <a:latin typeface="Arial" charset="0"/>
              </a:rPr>
              <a:t>D. Switch the transmitter to a narrow-band mode</a:t>
            </a:r>
          </a:p>
          <a:p>
            <a:pPr lvl="1"/>
            <a:r>
              <a:rPr lang="en-US" smtClean="0">
                <a:latin typeface="Arial" charset="0"/>
                <a:cs typeface="Arial" charset="0"/>
              </a:rPr>
              <a:t> T7B05 HRLM (5-21)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How can overload of a non-amateur radio or TV receiver by an amateur signal be reduced or eliminated?</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2"/>
          <p:cNvSpPr>
            <a:spLocks noGrp="1"/>
          </p:cNvSpPr>
          <p:nvPr>
            <p:ph type="body" idx="1"/>
          </p:nvPr>
        </p:nvSpPr>
        <p:spPr bwMode="auto">
          <a:xfrm>
            <a:off x="457200" y="1752600"/>
            <a:ext cx="8229600" cy="4373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Arial" charset="0"/>
              </a:rPr>
              <a:t>A. Make sure that your station is functioning properly and that it does not cause interference to your own radio or television when it is tuned to the same channel </a:t>
            </a:r>
          </a:p>
          <a:p>
            <a:r>
              <a:rPr lang="en-US" dirty="0" smtClean="0">
                <a:latin typeface="Arial" charset="0"/>
              </a:rPr>
              <a:t>B. Immediately turn off your transmitter and contact the nearest FCC office for assistance</a:t>
            </a:r>
          </a:p>
          <a:p>
            <a:r>
              <a:rPr lang="en-US" dirty="0" smtClean="0">
                <a:latin typeface="Arial" charset="0"/>
              </a:rPr>
              <a:t>C. Tell them that your license gives you the right to transmit and nothing can be done to reduce the interference</a:t>
            </a:r>
          </a:p>
          <a:p>
            <a:r>
              <a:rPr lang="en-US" dirty="0" smtClean="0">
                <a:latin typeface="Arial" charset="0"/>
              </a:rPr>
              <a:t>D. Install a harmonic </a:t>
            </a:r>
            <a:r>
              <a:rPr lang="en-US" dirty="0" err="1" smtClean="0">
                <a:latin typeface="Arial" charset="0"/>
              </a:rPr>
              <a:t>doubler</a:t>
            </a:r>
            <a:r>
              <a:rPr lang="en-US" dirty="0" smtClean="0">
                <a:latin typeface="Arial" charset="0"/>
              </a:rPr>
              <a:t> on the output of your transmitter and tune it until the interference is eliminated</a:t>
            </a:r>
          </a:p>
          <a:p>
            <a:pPr lvl="1"/>
            <a:r>
              <a:rPr lang="en-US" dirty="0" smtClean="0">
                <a:latin typeface="Arial" charset="0"/>
                <a:cs typeface="Arial" charset="0"/>
              </a:rPr>
              <a:t> T7B06 HRLM (5-22)</a:t>
            </a:r>
          </a:p>
        </p:txBody>
      </p:sp>
      <p:sp>
        <p:nvSpPr>
          <p:cNvPr id="7168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solidFill>
                  <a:srgbClr val="000000"/>
                </a:solidFill>
                <a:latin typeface="Arial" charset="0"/>
              </a:rPr>
              <a:t>Which of the following actions should you take if a neighbor tells you that your station</a:t>
            </a:r>
            <a:r>
              <a:rPr lang="en-US" altLang="en-US" sz="2800" dirty="0" smtClean="0">
                <a:solidFill>
                  <a:srgbClr val="000000"/>
                </a:solidFill>
                <a:latin typeface="Arial" charset="0"/>
              </a:rPr>
              <a:t>’</a:t>
            </a:r>
            <a:r>
              <a:rPr lang="en-US" sz="2800" dirty="0" smtClean="0">
                <a:solidFill>
                  <a:srgbClr val="000000"/>
                </a:solidFill>
                <a:latin typeface="Arial" charset="0"/>
              </a:rPr>
              <a:t>s transmissions are interfering with their radio or TV reception?</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2"/>
          <p:cNvSpPr>
            <a:spLocks noGrp="1"/>
          </p:cNvSpPr>
          <p:nvPr>
            <p:ph type="body" idx="1"/>
          </p:nvPr>
        </p:nvSpPr>
        <p:spPr bwMode="auto">
          <a:xfrm>
            <a:off x="457200" y="1752600"/>
            <a:ext cx="8229600" cy="4373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rPr>
              <a:t>A. Make sure that your station is functioning properly and that it does not cause interference to your own radio or television when it is tuned to the same channel </a:t>
            </a:r>
          </a:p>
          <a:p>
            <a:r>
              <a:rPr lang="en-US" smtClean="0">
                <a:latin typeface="Arial" charset="0"/>
              </a:rPr>
              <a:t>B. Immediately turn off your transmitter and contact the nearest FCC office for assistance</a:t>
            </a:r>
          </a:p>
          <a:p>
            <a:r>
              <a:rPr lang="en-US" smtClean="0">
                <a:latin typeface="Arial" charset="0"/>
              </a:rPr>
              <a:t>C. Tell them that your license gives you the right to transmit and nothing can be done to reduce the interference</a:t>
            </a:r>
          </a:p>
          <a:p>
            <a:r>
              <a:rPr lang="en-US" smtClean="0">
                <a:latin typeface="Arial" charset="0"/>
              </a:rPr>
              <a:t>D. Install a harmonic doubler on the output of your transmitter and tune it until the interference is eliminated</a:t>
            </a:r>
          </a:p>
          <a:p>
            <a:pPr lvl="1"/>
            <a:r>
              <a:rPr lang="en-US" smtClean="0">
                <a:latin typeface="Arial" charset="0"/>
                <a:cs typeface="Arial" charset="0"/>
              </a:rPr>
              <a:t> T7B06 HRLM (5-22)</a:t>
            </a:r>
          </a:p>
        </p:txBody>
      </p:sp>
      <p:sp>
        <p:nvSpPr>
          <p:cNvPr id="7270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800" smtClean="0">
                <a:solidFill>
                  <a:srgbClr val="000000"/>
                </a:solidFill>
                <a:latin typeface="Arial" charset="0"/>
              </a:rPr>
              <a:t>Which of the following actions should you take if a neighbor tells you that your station</a:t>
            </a:r>
            <a:r>
              <a:rPr lang="en-US" altLang="en-US" sz="2800" smtClean="0">
                <a:solidFill>
                  <a:srgbClr val="000000"/>
                </a:solidFill>
                <a:latin typeface="Arial" charset="0"/>
              </a:rPr>
              <a:t>’</a:t>
            </a:r>
            <a:r>
              <a:rPr lang="en-US" sz="2800" smtClean="0">
                <a:solidFill>
                  <a:srgbClr val="000000"/>
                </a:solidFill>
                <a:latin typeface="Arial" charset="0"/>
              </a:rPr>
              <a:t>s transmissions are interfering with their radio or TV reception?</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Snap-on ferrite chokes</a:t>
            </a:r>
          </a:p>
          <a:p>
            <a:r>
              <a:rPr lang="en-US" smtClean="0">
                <a:latin typeface="Arial" charset="0"/>
              </a:rPr>
              <a:t>B. Low-pass and high-pass filters</a:t>
            </a:r>
          </a:p>
          <a:p>
            <a:r>
              <a:rPr lang="en-US" smtClean="0">
                <a:latin typeface="Arial" charset="0"/>
              </a:rPr>
              <a:t>C. Band-reject and band-pass filters</a:t>
            </a:r>
          </a:p>
          <a:p>
            <a:r>
              <a:rPr lang="en-US" smtClean="0">
                <a:latin typeface="Arial" charset="0"/>
              </a:rPr>
              <a:t>D. All of these choices are correct</a:t>
            </a:r>
          </a:p>
          <a:p>
            <a:pPr lvl="1"/>
            <a:r>
              <a:rPr lang="en-US" smtClean="0">
                <a:latin typeface="Arial" charset="0"/>
                <a:cs typeface="Arial" charset="0"/>
              </a:rPr>
              <a:t> T7B07 HRLM (5-19)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may be useful in correcting a radio frequency interference problem?</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Batteries</a:t>
            </a:r>
          </a:p>
        </p:txBody>
      </p:sp>
      <p:sp>
        <p:nvSpPr>
          <p:cNvPr id="19459" name="Rectangle 5"/>
          <p:cNvSpPr>
            <a:spLocks noChangeArrowheads="1"/>
          </p:cNvSpPr>
          <p:nvPr/>
        </p:nvSpPr>
        <p:spPr bwMode="auto">
          <a:xfrm>
            <a:off x="685800" y="16764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a:t>Create current through a chemical </a:t>
            </a:r>
            <a:r>
              <a:rPr lang="en-US" sz="2800" dirty="0" smtClean="0"/>
              <a:t>reaction</a:t>
            </a:r>
            <a:endParaRPr lang="en-US" sz="2800" dirty="0"/>
          </a:p>
          <a:p>
            <a:pPr marL="742950" lvl="1" indent="-285750">
              <a:spcBef>
                <a:spcPct val="20000"/>
              </a:spcBef>
              <a:buFontTx/>
              <a:buChar char="–"/>
            </a:pPr>
            <a:r>
              <a:rPr lang="en-US" dirty="0"/>
              <a:t>Individual cells connected in series or </a:t>
            </a:r>
            <a:r>
              <a:rPr lang="en-US" dirty="0" smtClean="0"/>
              <a:t>parallel</a:t>
            </a:r>
            <a:endParaRPr lang="en-US" dirty="0"/>
          </a:p>
          <a:p>
            <a:pPr marL="742950" lvl="1" indent="-285750">
              <a:spcBef>
                <a:spcPct val="20000"/>
              </a:spcBef>
              <a:buFontTx/>
              <a:buChar char="–"/>
            </a:pPr>
            <a:r>
              <a:rPr lang="en-US" dirty="0"/>
              <a:t>Cell chemistry determines voltage per cell</a:t>
            </a:r>
          </a:p>
          <a:p>
            <a:pPr marL="342900" indent="-342900">
              <a:spcBef>
                <a:spcPct val="20000"/>
              </a:spcBef>
              <a:buFontTx/>
              <a:buChar char="•"/>
            </a:pPr>
            <a:r>
              <a:rPr lang="en-US" sz="2800" dirty="0"/>
              <a:t>Battery </a:t>
            </a:r>
            <a:r>
              <a:rPr lang="en-US" sz="2800" dirty="0" smtClean="0"/>
              <a:t>types</a:t>
            </a:r>
            <a:endParaRPr lang="en-US" sz="2800" dirty="0"/>
          </a:p>
          <a:p>
            <a:pPr marL="742950" lvl="1" indent="-285750">
              <a:spcBef>
                <a:spcPct val="20000"/>
              </a:spcBef>
              <a:buFontTx/>
              <a:buChar char="–"/>
            </a:pPr>
            <a:r>
              <a:rPr lang="en-US" dirty="0"/>
              <a:t>Disposable (primary batteries)</a:t>
            </a:r>
          </a:p>
          <a:p>
            <a:pPr marL="742950" lvl="1" indent="-285750">
              <a:spcBef>
                <a:spcPct val="20000"/>
              </a:spcBef>
              <a:buFontTx/>
              <a:buChar char="–"/>
            </a:pPr>
            <a:r>
              <a:rPr lang="en-US" dirty="0"/>
              <a:t>Rechargeable (secondary batteries)</a:t>
            </a:r>
          </a:p>
          <a:p>
            <a:pPr marL="742950" lvl="1" indent="-285750">
              <a:spcBef>
                <a:spcPct val="20000"/>
              </a:spcBef>
              <a:buFontTx/>
              <a:buChar char="–"/>
            </a:pPr>
            <a:r>
              <a:rPr lang="en-US" dirty="0"/>
              <a:t>Storage</a:t>
            </a:r>
          </a:p>
          <a:p>
            <a:pPr marL="342900" indent="-342900">
              <a:spcBef>
                <a:spcPct val="20000"/>
              </a:spcBef>
              <a:buFontTx/>
              <a:buChar char="•"/>
            </a:pPr>
            <a:r>
              <a:rPr lang="en-US" sz="2800" dirty="0"/>
              <a:t>Energy capabilities rated in Ampere-</a:t>
            </a:r>
            <a:r>
              <a:rPr lang="en-US" sz="2800" dirty="0" smtClean="0"/>
              <a:t>hours</a:t>
            </a:r>
            <a:endParaRPr lang="en-US" sz="2800" dirty="0"/>
          </a:p>
          <a:p>
            <a:pPr marL="742950" lvl="1" indent="-285750">
              <a:spcBef>
                <a:spcPct val="20000"/>
              </a:spcBef>
              <a:buFontTx/>
              <a:buChar char="–"/>
            </a:pPr>
            <a:r>
              <a:rPr lang="en-US" dirty="0"/>
              <a:t>Amps X time (at a constant voltage)</a:t>
            </a:r>
          </a:p>
        </p:txBody>
      </p:sp>
      <p:sp>
        <p:nvSpPr>
          <p:cNvPr id="4" name="Footer Placeholder 3"/>
          <p:cNvSpPr>
            <a:spLocks noGrp="1"/>
          </p:cNvSpPr>
          <p:nvPr>
            <p:ph type="ftr" sz="quarter" idx="10"/>
          </p:nvPr>
        </p:nvSpPr>
        <p:spPr/>
        <p:txBody>
          <a:bodyPr/>
          <a:lstStyle/>
          <a:p>
            <a:pPr>
              <a:defRPr/>
            </a:pPr>
            <a:r>
              <a:rPr lang="en-US" dirty="0"/>
              <a:t>2014 Technician License Course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Snap-on ferrite chokes</a:t>
            </a:r>
          </a:p>
          <a:p>
            <a:r>
              <a:rPr lang="en-US" smtClean="0">
                <a:latin typeface="Arial" charset="0"/>
              </a:rPr>
              <a:t>B. Low-pass and high-pass filters</a:t>
            </a:r>
          </a:p>
          <a:p>
            <a:r>
              <a:rPr lang="en-US" smtClean="0">
                <a:latin typeface="Arial" charset="0"/>
              </a:rPr>
              <a:t>C. Band-reject and band-pass filters</a:t>
            </a:r>
          </a:p>
          <a:p>
            <a:r>
              <a:rPr lang="en-US" b="1" smtClean="0">
                <a:latin typeface="Arial" charset="0"/>
              </a:rPr>
              <a:t>D. All of these choices are correct</a:t>
            </a:r>
          </a:p>
          <a:p>
            <a:pPr lvl="1"/>
            <a:r>
              <a:rPr lang="en-US" smtClean="0">
                <a:latin typeface="Arial" charset="0"/>
                <a:cs typeface="Arial" charset="0"/>
              </a:rPr>
              <a:t> T7B07 HRLM (5-19)</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may be useful in correcting a radio frequency interference problem?</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Work with your neighbor to identify the offending device</a:t>
            </a:r>
          </a:p>
          <a:p>
            <a:r>
              <a:rPr lang="en-US" smtClean="0">
                <a:latin typeface="Arial" charset="0"/>
              </a:rPr>
              <a:t>B. Politely inform your neighbor about the rules that prohibit the use of devices which cause interference</a:t>
            </a:r>
          </a:p>
          <a:p>
            <a:r>
              <a:rPr lang="en-US" smtClean="0">
                <a:latin typeface="Arial" charset="0"/>
              </a:rPr>
              <a:t>C. Check your station and make sure it meets the standards of good amateur practice</a:t>
            </a:r>
          </a:p>
          <a:p>
            <a:r>
              <a:rPr lang="en-US" smtClean="0">
                <a:latin typeface="Arial" charset="0"/>
              </a:rPr>
              <a:t>D. All of these choices are correct</a:t>
            </a:r>
          </a:p>
          <a:p>
            <a:pPr lvl="1"/>
            <a:r>
              <a:rPr lang="en-US" smtClean="0">
                <a:latin typeface="Arial" charset="0"/>
                <a:cs typeface="Arial" charset="0"/>
              </a:rPr>
              <a:t> T7B08 HRLM (5-23)</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a:defRPr/>
            </a:pPr>
            <a:r>
              <a:rPr lang="en-US" sz="2900" smtClean="0">
                <a:solidFill>
                  <a:srgbClr val="000000"/>
                </a:solidFill>
              </a:rPr>
              <a:t>What should you do if something in a neighbor</a:t>
            </a:r>
            <a:r>
              <a:rPr lang="en-US" altLang="en-US" sz="2900" smtClean="0">
                <a:solidFill>
                  <a:srgbClr val="000000"/>
                </a:solidFill>
              </a:rPr>
              <a:t>’</a:t>
            </a:r>
            <a:r>
              <a:rPr lang="en-US" sz="2900" smtClean="0">
                <a:solidFill>
                  <a:srgbClr val="000000"/>
                </a:solidFill>
              </a:rPr>
              <a:t>s home is causing harmful interference to your amateur station?</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Work with your neighbor to identify the offending device</a:t>
            </a:r>
          </a:p>
          <a:p>
            <a:r>
              <a:rPr lang="en-US" smtClean="0">
                <a:latin typeface="Arial" charset="0"/>
              </a:rPr>
              <a:t>B. Politely inform your neighbor about the rules that prohibit the use of devices which cause interference</a:t>
            </a:r>
          </a:p>
          <a:p>
            <a:r>
              <a:rPr lang="en-US" smtClean="0">
                <a:latin typeface="Arial" charset="0"/>
              </a:rPr>
              <a:t>C. Check your station and make sure it meets the standards of good amateur practice</a:t>
            </a:r>
          </a:p>
          <a:p>
            <a:r>
              <a:rPr lang="en-US" b="1" smtClean="0">
                <a:latin typeface="Arial" charset="0"/>
              </a:rPr>
              <a:t>D. All of these choices are correct</a:t>
            </a:r>
          </a:p>
          <a:p>
            <a:pPr lvl="1"/>
            <a:r>
              <a:rPr lang="en-US" smtClean="0">
                <a:latin typeface="Arial" charset="0"/>
                <a:cs typeface="Arial" charset="0"/>
              </a:rPr>
              <a:t> T7B08 HRLM (5-23)</a:t>
            </a:r>
          </a:p>
        </p:txBody>
      </p:sp>
      <p:sp>
        <p:nvSpPr>
          <p:cNvPr id="2" name="Title 1"/>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a:defRPr/>
            </a:pPr>
            <a:r>
              <a:rPr lang="en-US" sz="2900" smtClean="0">
                <a:solidFill>
                  <a:srgbClr val="000000"/>
                </a:solidFill>
              </a:rPr>
              <a:t>What should you do if something in a neighbor</a:t>
            </a:r>
            <a:r>
              <a:rPr lang="en-US" altLang="en-US" sz="2900" smtClean="0">
                <a:solidFill>
                  <a:srgbClr val="000000"/>
                </a:solidFill>
              </a:rPr>
              <a:t>’</a:t>
            </a:r>
            <a:r>
              <a:rPr lang="en-US" sz="2900" smtClean="0">
                <a:solidFill>
                  <a:srgbClr val="000000"/>
                </a:solidFill>
              </a:rPr>
              <a:t>s home is causing harmful interference to your amateur station?</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Tx/>
              <a:buAutoNum type="alphaUcPeriod"/>
            </a:pPr>
            <a:r>
              <a:rPr lang="en-US" dirty="0" smtClean="0">
                <a:latin typeface="Arial" charset="0"/>
              </a:rPr>
              <a:t>An unlicensed device that may emit low powered radio signals on frequencies used by a licensed service </a:t>
            </a:r>
          </a:p>
          <a:p>
            <a:pPr marL="457200" indent="-457200">
              <a:buFontTx/>
              <a:buAutoNum type="alphaUcPeriod"/>
            </a:pPr>
            <a:r>
              <a:rPr lang="en-US" dirty="0" smtClean="0">
                <a:latin typeface="Arial" charset="0"/>
              </a:rPr>
              <a:t> A type of amateur radio that can legally be used in the citizen’s band</a:t>
            </a:r>
          </a:p>
          <a:p>
            <a:pPr marL="457200" indent="-457200">
              <a:buFontTx/>
              <a:buAutoNum type="alphaUcPeriod"/>
            </a:pPr>
            <a:r>
              <a:rPr lang="en-US" dirty="0" smtClean="0">
                <a:latin typeface="Arial" charset="0"/>
              </a:rPr>
              <a:t>A device for long distance communications using special codes sanctioned by the International Amateur Radio Union </a:t>
            </a:r>
          </a:p>
          <a:p>
            <a:pPr marL="457200" indent="-457200">
              <a:buFontTx/>
              <a:buAutoNum type="alphaUcPeriod"/>
            </a:pPr>
            <a:r>
              <a:rPr lang="en-US" dirty="0" smtClean="0">
                <a:latin typeface="Arial" charset="0"/>
              </a:rPr>
              <a:t>A type of test set used to determine whether a transmitter is in compliance with FCC regulation 91.15</a:t>
            </a:r>
          </a:p>
          <a:p>
            <a:pPr marL="796925" lvl="1" indent="-457200"/>
            <a:r>
              <a:rPr lang="en-US" dirty="0" smtClean="0">
                <a:latin typeface="Arial" charset="0"/>
                <a:cs typeface="Arial" charset="0"/>
              </a:rPr>
              <a:t>T7B09 HRLM (5-23)</a:t>
            </a:r>
          </a:p>
        </p:txBody>
      </p:sp>
      <p:sp>
        <p:nvSpPr>
          <p:cNvPr id="7782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What is a Part 15 device?</a:t>
            </a:r>
            <a:endParaRPr lang="en-US" smtClean="0">
              <a:solidFill>
                <a:srgbClr val="000000"/>
              </a:solidFill>
              <a:latin typeface="Arial" charset="0"/>
            </a:endParaRP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Placeholder 2"/>
          <p:cNvSpPr>
            <a:spLocks noGrp="1"/>
          </p:cNvSpPr>
          <p:nvPr>
            <p:ph type="body" idx="1"/>
          </p:nvPr>
        </p:nvSpPr>
        <p:spPr bwMode="auto">
          <a:xfrm>
            <a:off x="457200" y="1447800"/>
            <a:ext cx="8229600" cy="4449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Tx/>
              <a:buAutoNum type="alphaUcPeriod"/>
            </a:pPr>
            <a:r>
              <a:rPr lang="en-US" b="1" dirty="0" smtClean="0">
                <a:latin typeface="Arial" charset="0"/>
              </a:rPr>
              <a:t>An unlicensed device that may emit low powered radio signals on frequencies used by a licensed service </a:t>
            </a:r>
          </a:p>
          <a:p>
            <a:pPr marL="457200" indent="-457200">
              <a:buFontTx/>
              <a:buAutoNum type="alphaUcPeriod"/>
            </a:pPr>
            <a:r>
              <a:rPr lang="en-US" dirty="0" smtClean="0">
                <a:latin typeface="Arial" charset="0"/>
              </a:rPr>
              <a:t> A type of amateur radio that can legally be used in the citizen’s band</a:t>
            </a:r>
          </a:p>
          <a:p>
            <a:pPr marL="457200" indent="-457200">
              <a:buFontTx/>
              <a:buAutoNum type="alphaUcPeriod"/>
            </a:pPr>
            <a:r>
              <a:rPr lang="en-US" dirty="0" smtClean="0">
                <a:latin typeface="Arial" charset="0"/>
              </a:rPr>
              <a:t>A device for long distance communications using special codes sanctioned by the International Amateur Radio Union </a:t>
            </a:r>
          </a:p>
          <a:p>
            <a:pPr marL="457200" indent="-457200">
              <a:buFontTx/>
              <a:buAutoNum type="alphaUcPeriod"/>
            </a:pPr>
            <a:r>
              <a:rPr lang="en-US" dirty="0" smtClean="0">
                <a:latin typeface="Arial" charset="0"/>
              </a:rPr>
              <a:t>A type of test set used to determine whether a transmitter is in compliance with FCC regulation 91.15</a:t>
            </a:r>
          </a:p>
          <a:p>
            <a:pPr marL="796925" lvl="1" indent="-457200"/>
            <a:r>
              <a:rPr lang="en-US" dirty="0" smtClean="0">
                <a:latin typeface="Arial" charset="0"/>
                <a:cs typeface="Arial" charset="0"/>
              </a:rPr>
              <a:t>T7B09 HRLM (5-23)</a:t>
            </a:r>
          </a:p>
        </p:txBody>
      </p:sp>
      <p:sp>
        <p:nvSpPr>
          <p:cNvPr id="7885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Arial" charset="0"/>
              </a:rPr>
              <a:t>What is a Part 15 device?</a:t>
            </a:r>
            <a:endParaRPr lang="en-US" dirty="0" smtClean="0">
              <a:solidFill>
                <a:srgbClr val="000000"/>
              </a:solidFill>
              <a:latin typeface="Arial" charset="0"/>
            </a:endParaRP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Excessive SWR at the antenna connection</a:t>
            </a:r>
          </a:p>
          <a:p>
            <a:r>
              <a:rPr lang="en-US" smtClean="0">
                <a:latin typeface="Arial" charset="0"/>
              </a:rPr>
              <a:t>B. The transmitter will not stay on the desired frequency</a:t>
            </a:r>
          </a:p>
          <a:p>
            <a:r>
              <a:rPr lang="en-US" smtClean="0">
                <a:latin typeface="Arial" charset="0"/>
              </a:rPr>
              <a:t>C. Reports of garbled, distorted, or unintelligible transmissions</a:t>
            </a:r>
          </a:p>
          <a:p>
            <a:r>
              <a:rPr lang="en-US" smtClean="0">
                <a:latin typeface="Arial" charset="0"/>
              </a:rPr>
              <a:t>D. Frequent blowing of power supply fuses</a:t>
            </a:r>
          </a:p>
          <a:p>
            <a:pPr lvl="1"/>
            <a:r>
              <a:rPr lang="en-US" smtClean="0">
                <a:latin typeface="Arial" charset="0"/>
                <a:cs typeface="Arial" charset="0"/>
              </a:rPr>
              <a:t> T7B11 HRLM (5-24)</a:t>
            </a:r>
          </a:p>
        </p:txBody>
      </p:sp>
      <p:sp>
        <p:nvSpPr>
          <p:cNvPr id="7987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What is a symptom of RF feedback in a transmitter or transceiver?</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Excessive SWR at the antenna connection</a:t>
            </a:r>
          </a:p>
          <a:p>
            <a:r>
              <a:rPr lang="en-US" smtClean="0">
                <a:latin typeface="Arial" charset="0"/>
              </a:rPr>
              <a:t>B. The transmitter will not stay on the desired frequency</a:t>
            </a:r>
          </a:p>
          <a:p>
            <a:r>
              <a:rPr lang="en-US" b="1" smtClean="0">
                <a:latin typeface="Arial" charset="0"/>
              </a:rPr>
              <a:t>C. Reports of garbled, distorted, or unintelligible transmissions</a:t>
            </a:r>
          </a:p>
          <a:p>
            <a:r>
              <a:rPr lang="en-US" smtClean="0">
                <a:latin typeface="Arial" charset="0"/>
              </a:rPr>
              <a:t>D. Frequent blowing of power supply fuses</a:t>
            </a:r>
          </a:p>
          <a:p>
            <a:pPr lvl="1"/>
            <a:r>
              <a:rPr lang="en-US" smtClean="0">
                <a:latin typeface="Arial" charset="0"/>
                <a:cs typeface="Arial" charset="0"/>
              </a:rPr>
              <a:t> T7B11 HRLM (5-24)</a:t>
            </a:r>
          </a:p>
        </p:txBody>
      </p:sp>
      <p:sp>
        <p:nvSpPr>
          <p:cNvPr id="8089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What is a symptom of RF feedback in a transmitter or transceiver?</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Add a low pass filter to the TV antenna input</a:t>
            </a:r>
          </a:p>
          <a:p>
            <a:r>
              <a:rPr lang="en-US" smtClean="0">
                <a:latin typeface="Arial" charset="0"/>
              </a:rPr>
              <a:t>B. Add a high pass filter to the TV antenna input</a:t>
            </a:r>
          </a:p>
          <a:p>
            <a:r>
              <a:rPr lang="en-US" smtClean="0">
                <a:latin typeface="Arial" charset="0"/>
              </a:rPr>
              <a:t>C. Add a preamplifier to the TV antenna input</a:t>
            </a:r>
          </a:p>
          <a:p>
            <a:r>
              <a:rPr lang="en-US" smtClean="0">
                <a:latin typeface="Arial" charset="0"/>
              </a:rPr>
              <a:t>D. Be sure all TV coaxial connectors are installed properly</a:t>
            </a:r>
          </a:p>
          <a:p>
            <a:pPr lvl="1"/>
            <a:r>
              <a:rPr lang="en-US" smtClean="0">
                <a:latin typeface="Arial" charset="0"/>
                <a:cs typeface="Arial" charset="0"/>
              </a:rPr>
              <a:t> T7B12 HRLM (5-21)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might be the first step to resolve cable TV interference from your ham radio transmission?</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Add a low pass filter to the TV antenna input</a:t>
            </a:r>
          </a:p>
          <a:p>
            <a:r>
              <a:rPr lang="en-US" smtClean="0">
                <a:latin typeface="Arial" charset="0"/>
              </a:rPr>
              <a:t>B. Add a high pass filter to the TV antenna input</a:t>
            </a:r>
          </a:p>
          <a:p>
            <a:r>
              <a:rPr lang="en-US" smtClean="0">
                <a:latin typeface="Arial" charset="0"/>
              </a:rPr>
              <a:t>C. Add a preamplifier to the TV antenna input</a:t>
            </a:r>
          </a:p>
          <a:p>
            <a:r>
              <a:rPr lang="en-US" b="1" smtClean="0">
                <a:latin typeface="Arial" charset="0"/>
              </a:rPr>
              <a:t>D. Be sure all TV coaxial connectors are installed properly</a:t>
            </a:r>
          </a:p>
          <a:p>
            <a:pPr lvl="1"/>
            <a:r>
              <a:rPr lang="en-US" smtClean="0">
                <a:latin typeface="Arial" charset="0"/>
                <a:cs typeface="Arial" charset="0"/>
              </a:rPr>
              <a:t> T7B12 HRLM (5-21)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might be the first step to resolve cable TV interference from your ham radio transmission?</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It emits ozone which can be harmful to the atmosphere</a:t>
            </a:r>
          </a:p>
          <a:p>
            <a:r>
              <a:rPr lang="en-US" smtClean="0">
                <a:latin typeface="Arial" charset="0"/>
              </a:rPr>
              <a:t>B. Shock hazard due to high voltage</a:t>
            </a:r>
          </a:p>
          <a:p>
            <a:r>
              <a:rPr lang="en-US" smtClean="0">
                <a:latin typeface="Arial" charset="0"/>
              </a:rPr>
              <a:t>C. Explosive gas can collect if not properly vented</a:t>
            </a:r>
          </a:p>
          <a:p>
            <a:r>
              <a:rPr lang="en-US" smtClean="0">
                <a:latin typeface="Arial" charset="0"/>
              </a:rPr>
              <a:t>D. All of these choices are correct</a:t>
            </a:r>
          </a:p>
          <a:p>
            <a:pPr lvl="1"/>
            <a:r>
              <a:rPr lang="en-US" smtClean="0">
                <a:latin typeface="Arial" charset="0"/>
                <a:cs typeface="Arial" charset="0"/>
              </a:rPr>
              <a:t> T0A09 HRLM (5-18)</a:t>
            </a:r>
          </a:p>
        </p:txBody>
      </p:sp>
      <p:sp>
        <p:nvSpPr>
          <p:cNvPr id="83971"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What kind of hazard is presented by a conventional 12-volt storage battery?</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Battery Charging</a:t>
            </a:r>
          </a:p>
        </p:txBody>
      </p:sp>
      <p:sp>
        <p:nvSpPr>
          <p:cNvPr id="9219" name="Rectangle 5"/>
          <p:cNvSpPr>
            <a:spLocks noChangeArrowheads="1"/>
          </p:cNvSpPr>
          <p:nvPr/>
        </p:nvSpPr>
        <p:spPr bwMode="auto">
          <a:xfrm>
            <a:off x="685800" y="1600200"/>
            <a:ext cx="7772400" cy="4495800"/>
          </a:xfrm>
          <a:prstGeom prst="rect">
            <a:avLst/>
          </a:prstGeom>
          <a:noFill/>
          <a:ln>
            <a:noFill/>
          </a:ln>
          <a:extLst/>
        </p:spPr>
        <p:txBody>
          <a:bodyPr/>
          <a:lstStyle/>
          <a:p>
            <a:pPr marL="342900" indent="-342900">
              <a:lnSpc>
                <a:spcPct val="90000"/>
              </a:lnSpc>
              <a:spcBef>
                <a:spcPct val="20000"/>
              </a:spcBef>
              <a:buFontTx/>
              <a:buChar char="•"/>
              <a:defRPr/>
            </a:pPr>
            <a:r>
              <a:rPr lang="en-US" sz="2800" dirty="0">
                <a:latin typeface="Times New Roman" charset="0"/>
                <a:ea typeface="ＭＳ Ｐゴシック" charset="0"/>
              </a:rPr>
              <a:t>Some batteries can be recharged, some cannot.</a:t>
            </a:r>
          </a:p>
          <a:p>
            <a:pPr marL="342900" indent="-342900">
              <a:lnSpc>
                <a:spcPct val="90000"/>
              </a:lnSpc>
              <a:spcBef>
                <a:spcPct val="20000"/>
              </a:spcBef>
              <a:buFontTx/>
              <a:buChar char="•"/>
              <a:defRPr/>
            </a:pPr>
            <a:r>
              <a:rPr lang="en-US" sz="2800" dirty="0">
                <a:latin typeface="Times New Roman" charset="0"/>
                <a:ea typeface="ＭＳ Ｐゴシック" charset="0"/>
              </a:rPr>
              <a:t>Use the proper charger for the battery being charged.</a:t>
            </a:r>
          </a:p>
          <a:p>
            <a:pPr marL="342900" indent="-342900">
              <a:lnSpc>
                <a:spcPct val="90000"/>
              </a:lnSpc>
              <a:spcBef>
                <a:spcPct val="20000"/>
              </a:spcBef>
              <a:buFontTx/>
              <a:buChar char="•"/>
              <a:defRPr/>
            </a:pPr>
            <a:r>
              <a:rPr lang="en-US" sz="2800" dirty="0">
                <a:latin typeface="Times New Roman" charset="0"/>
                <a:ea typeface="ＭＳ Ｐゴシック" charset="0"/>
              </a:rPr>
              <a:t>Batteries will lose capacity with each </a:t>
            </a:r>
            <a:r>
              <a:rPr lang="en-US" sz="2800" dirty="0" smtClean="0">
                <a:latin typeface="Times New Roman" charset="0"/>
                <a:ea typeface="ＭＳ Ｐゴシック" charset="0"/>
              </a:rPr>
              <a:t>cycle.</a:t>
            </a:r>
            <a:endParaRPr lang="en-US" sz="2800" dirty="0">
              <a:latin typeface="Times New Roman" charset="0"/>
              <a:ea typeface="ＭＳ Ｐゴシック" charset="0"/>
            </a:endParaRPr>
          </a:p>
          <a:p>
            <a:pPr marL="342900" indent="-342900">
              <a:lnSpc>
                <a:spcPct val="90000"/>
              </a:lnSpc>
              <a:spcBef>
                <a:spcPct val="20000"/>
              </a:spcBef>
              <a:buFontTx/>
              <a:buChar char="•"/>
              <a:defRPr/>
            </a:pPr>
            <a:r>
              <a:rPr lang="en-US" sz="2800" dirty="0">
                <a:latin typeface="Times New Roman" charset="0"/>
                <a:ea typeface="ＭＳ Ｐゴシック" charset="0"/>
              </a:rPr>
              <a:t>Best if batteries are maintained fully charged.</a:t>
            </a:r>
          </a:p>
          <a:p>
            <a:pPr marL="742950" lvl="1" indent="-285750">
              <a:lnSpc>
                <a:spcPct val="90000"/>
              </a:lnSpc>
              <a:spcBef>
                <a:spcPct val="20000"/>
              </a:spcBef>
              <a:buFontTx/>
              <a:buChar char="–"/>
              <a:defRPr/>
            </a:pPr>
            <a:r>
              <a:rPr lang="en-US" dirty="0">
                <a:latin typeface="Times New Roman" charset="0"/>
                <a:ea typeface="ＭＳ Ｐゴシック" charset="0"/>
              </a:rPr>
              <a:t>Over-charging will cause heating and could damage the battery.</a:t>
            </a:r>
          </a:p>
          <a:p>
            <a:pPr marL="342900" indent="-342900">
              <a:lnSpc>
                <a:spcPct val="90000"/>
              </a:lnSpc>
              <a:spcBef>
                <a:spcPct val="20000"/>
              </a:spcBef>
              <a:buFontTx/>
              <a:buChar char="•"/>
              <a:defRPr/>
            </a:pPr>
            <a:r>
              <a:rPr lang="en-US" sz="2800" spc="-10" dirty="0">
                <a:latin typeface="Times New Roman" charset="0"/>
                <a:ea typeface="ＭＳ Ｐゴシック" charset="0"/>
              </a:rPr>
              <a:t>Lead-acid batteries release explosive hydrogen during </a:t>
            </a:r>
            <a:r>
              <a:rPr lang="en-US" sz="2800" spc="-10" dirty="0" smtClean="0">
                <a:latin typeface="Times New Roman" charset="0"/>
                <a:ea typeface="ＭＳ Ｐゴシック" charset="0"/>
              </a:rPr>
              <a:t>charging </a:t>
            </a:r>
            <a:r>
              <a:rPr lang="en-US" sz="2800" spc="-10" dirty="0">
                <a:latin typeface="Times New Roman" charset="0"/>
                <a:ea typeface="ＭＳ Ｐゴシック" charset="0"/>
              </a:rPr>
              <a:t>or rapid discharge so adequate ventilation is required.</a:t>
            </a:r>
          </a:p>
          <a:p>
            <a:pPr marL="342900" indent="-342900">
              <a:lnSpc>
                <a:spcPct val="90000"/>
              </a:lnSpc>
              <a:spcBef>
                <a:spcPct val="20000"/>
              </a:spcBef>
              <a:buFontTx/>
              <a:buChar char="•"/>
              <a:defRPr/>
            </a:pPr>
            <a:endParaRPr lang="en-US" sz="2800" dirty="0">
              <a:latin typeface="Times New Roman" charset="0"/>
              <a:ea typeface="ＭＳ Ｐゴシック" charset="0"/>
            </a:endParaRP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It emits ozone which can be harmful to the atmosphere</a:t>
            </a:r>
          </a:p>
          <a:p>
            <a:r>
              <a:rPr lang="en-US" smtClean="0">
                <a:latin typeface="Arial" charset="0"/>
              </a:rPr>
              <a:t>B. Shock hazard due to high voltage</a:t>
            </a:r>
          </a:p>
          <a:p>
            <a:r>
              <a:rPr lang="en-US" b="1" smtClean="0">
                <a:latin typeface="Arial" charset="0"/>
              </a:rPr>
              <a:t>C. Explosive gas can collect if not properly vented</a:t>
            </a:r>
          </a:p>
          <a:p>
            <a:r>
              <a:rPr lang="en-US" smtClean="0">
                <a:latin typeface="Arial" charset="0"/>
              </a:rPr>
              <a:t>D. All of these choices are correct</a:t>
            </a:r>
          </a:p>
          <a:p>
            <a:pPr lvl="1"/>
            <a:r>
              <a:rPr lang="en-US" smtClean="0">
                <a:latin typeface="Arial" charset="0"/>
                <a:cs typeface="Arial" charset="0"/>
              </a:rPr>
              <a:t> T0A09 HRLM (5-18)</a:t>
            </a:r>
          </a:p>
        </p:txBody>
      </p:sp>
      <p:sp>
        <p:nvSpPr>
          <p:cNvPr id="8499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latin typeface="Arial" charset="0"/>
              </a:rPr>
              <a:t>What kind of hazard is presented by a conventional 12-volt storage battery?</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rPr>
              <a:t>A. The battery could overheat and give off flammable gas or explode</a:t>
            </a:r>
          </a:p>
          <a:p>
            <a:r>
              <a:rPr lang="en-US" smtClean="0">
                <a:latin typeface="Arial" charset="0"/>
              </a:rPr>
              <a:t>B. The voltage can become reversed</a:t>
            </a:r>
          </a:p>
          <a:p>
            <a:r>
              <a:rPr lang="en-US" smtClean="0">
                <a:latin typeface="Arial" charset="0"/>
              </a:rPr>
              <a:t>C. The memory effect will reduce the capacity of the battery</a:t>
            </a:r>
          </a:p>
          <a:p>
            <a:r>
              <a:rPr lang="en-US" smtClean="0">
                <a:latin typeface="Arial" charset="0"/>
              </a:rPr>
              <a:t>D. All of these choices are correct</a:t>
            </a:r>
          </a:p>
          <a:p>
            <a:pPr lvl="1"/>
            <a:r>
              <a:rPr lang="en-US" smtClean="0">
                <a:latin typeface="Arial" charset="0"/>
                <a:cs typeface="Arial" charset="0"/>
              </a:rPr>
              <a:t> T0A10 HRLM (5-18)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can happen if a lead-acid storage battery is charged or discharged too quickly?</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latin typeface="Arial" charset="0"/>
              </a:rPr>
              <a:t>A. The battery could overheat and give off flammable gas or explode</a:t>
            </a:r>
          </a:p>
          <a:p>
            <a:r>
              <a:rPr lang="en-US" smtClean="0">
                <a:latin typeface="Arial" charset="0"/>
              </a:rPr>
              <a:t>B. The voltage can become reversed</a:t>
            </a:r>
          </a:p>
          <a:p>
            <a:r>
              <a:rPr lang="en-US" smtClean="0">
                <a:latin typeface="Arial" charset="0"/>
              </a:rPr>
              <a:t>C. The memory effect will reduce the capacity of the battery</a:t>
            </a:r>
          </a:p>
          <a:p>
            <a:r>
              <a:rPr lang="en-US" smtClean="0">
                <a:latin typeface="Arial" charset="0"/>
              </a:rPr>
              <a:t>D. All of these choices are correct</a:t>
            </a:r>
          </a:p>
          <a:p>
            <a:pPr lvl="1"/>
            <a:r>
              <a:rPr lang="en-US" smtClean="0">
                <a:latin typeface="Arial" charset="0"/>
                <a:cs typeface="Arial" charset="0"/>
              </a:rPr>
              <a:t> T0A10 HRLM (5-18)</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can happen if a lead-acid storage battery is charged or discharged too quickly?</a:t>
            </a: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Battery Charging</a:t>
            </a:r>
          </a:p>
        </p:txBody>
      </p:sp>
      <p:sp>
        <p:nvSpPr>
          <p:cNvPr id="9219" name="Rectangle 5"/>
          <p:cNvSpPr>
            <a:spLocks noChangeArrowheads="1"/>
          </p:cNvSpPr>
          <p:nvPr/>
        </p:nvSpPr>
        <p:spPr bwMode="auto">
          <a:xfrm>
            <a:off x="685800" y="1752600"/>
            <a:ext cx="7772400" cy="4343400"/>
          </a:xfrm>
          <a:prstGeom prst="rect">
            <a:avLst/>
          </a:prstGeom>
          <a:noFill/>
          <a:ln>
            <a:noFill/>
          </a:ln>
          <a:extLst/>
        </p:spPr>
        <p:txBody>
          <a:bodyPr/>
          <a:lstStyle/>
          <a:p>
            <a:pPr marL="342900" indent="-342900">
              <a:lnSpc>
                <a:spcPct val="90000"/>
              </a:lnSpc>
              <a:spcBef>
                <a:spcPct val="20000"/>
              </a:spcBef>
              <a:buFontTx/>
              <a:buChar char="•"/>
              <a:defRPr/>
            </a:pPr>
            <a:r>
              <a:rPr lang="en-US" sz="3200" dirty="0">
                <a:latin typeface="Times New Roman" charset="0"/>
                <a:ea typeface="ＭＳ Ｐゴシック" charset="0"/>
              </a:rPr>
              <a:t>Automobiles can be a good emergency power source by recharging batteries</a:t>
            </a:r>
          </a:p>
          <a:p>
            <a:pPr marL="342900" indent="-342900">
              <a:lnSpc>
                <a:spcPct val="90000"/>
              </a:lnSpc>
              <a:spcBef>
                <a:spcPct val="20000"/>
              </a:spcBef>
              <a:buFontTx/>
              <a:buChar char="•"/>
              <a:defRPr/>
            </a:pPr>
            <a:r>
              <a:rPr lang="en-US" sz="3200" spc="-10" dirty="0">
                <a:latin typeface="Times New Roman" charset="0"/>
                <a:ea typeface="ＭＳ Ｐゴシック" charset="0"/>
              </a:rPr>
              <a:t>A 12-volt lead-acid station battery can be recharged by connecting it to an automobile’s electrical system</a:t>
            </a:r>
          </a:p>
          <a:p>
            <a:pPr marL="800100" lvl="1" indent="-342900">
              <a:lnSpc>
                <a:spcPct val="90000"/>
              </a:lnSpc>
              <a:spcBef>
                <a:spcPct val="20000"/>
              </a:spcBef>
              <a:buFontTx/>
              <a:buChar char="•"/>
              <a:defRPr/>
            </a:pPr>
            <a:r>
              <a:rPr lang="en-US" sz="2800" spc="-10" dirty="0">
                <a:latin typeface="Times New Roman" charset="0"/>
                <a:ea typeface="ＭＳ Ｐゴシック" charset="0"/>
              </a:rPr>
              <a:t>Monitor battery temperature</a:t>
            </a:r>
          </a:p>
          <a:p>
            <a:pPr marL="800100" lvl="1" indent="-342900">
              <a:lnSpc>
                <a:spcPct val="90000"/>
              </a:lnSpc>
              <a:spcBef>
                <a:spcPct val="20000"/>
              </a:spcBef>
              <a:buFontTx/>
              <a:buChar char="•"/>
              <a:defRPr/>
            </a:pPr>
            <a:r>
              <a:rPr lang="en-US" sz="2800" spc="-10" dirty="0">
                <a:latin typeface="Times New Roman" charset="0"/>
                <a:ea typeface="ＭＳ Ｐゴシック" charset="0"/>
              </a:rPr>
              <a:t>Make sure battery is well-ventilated</a:t>
            </a:r>
          </a:p>
          <a:p>
            <a:pPr marL="342900" indent="-342900">
              <a:lnSpc>
                <a:spcPct val="90000"/>
              </a:lnSpc>
              <a:spcBef>
                <a:spcPct val="20000"/>
              </a:spcBef>
              <a:buFontTx/>
              <a:buChar char="•"/>
              <a:defRPr/>
            </a:pPr>
            <a:endParaRPr lang="en-US" sz="2800" dirty="0">
              <a:latin typeface="Times New Roman" charset="0"/>
              <a:ea typeface="ＭＳ Ｐゴシック" charset="0"/>
            </a:endParaRPr>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Handheld Transceivers</a:t>
            </a:r>
          </a:p>
        </p:txBody>
      </p:sp>
      <p:sp>
        <p:nvSpPr>
          <p:cNvPr id="22531"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Battery packs – packages of several individual rechargeable batteries connected together.</a:t>
            </a:r>
          </a:p>
          <a:p>
            <a:pPr marL="742950" lvl="1" indent="-285750">
              <a:lnSpc>
                <a:spcPct val="90000"/>
              </a:lnSpc>
              <a:spcBef>
                <a:spcPct val="20000"/>
              </a:spcBef>
              <a:buFontTx/>
              <a:buChar char="–"/>
            </a:pPr>
            <a:r>
              <a:rPr lang="en-US" sz="2800" dirty="0" err="1"/>
              <a:t>NiCd</a:t>
            </a:r>
            <a:r>
              <a:rPr lang="en-US" sz="2800" dirty="0"/>
              <a:t> (nickel-cadmium)</a:t>
            </a:r>
          </a:p>
          <a:p>
            <a:pPr marL="742950" lvl="1" indent="-285750">
              <a:lnSpc>
                <a:spcPct val="90000"/>
              </a:lnSpc>
              <a:spcBef>
                <a:spcPct val="20000"/>
              </a:spcBef>
              <a:buFontTx/>
              <a:buChar char="–"/>
            </a:pPr>
            <a:r>
              <a:rPr lang="en-US" sz="2800" dirty="0"/>
              <a:t>NiMH (nickel-metal hydride)</a:t>
            </a:r>
          </a:p>
          <a:p>
            <a:pPr marL="742950" lvl="1" indent="-285750">
              <a:lnSpc>
                <a:spcPct val="90000"/>
              </a:lnSpc>
              <a:spcBef>
                <a:spcPct val="20000"/>
              </a:spcBef>
              <a:buFontTx/>
              <a:buChar char="–"/>
            </a:pPr>
            <a:r>
              <a:rPr lang="en-US" sz="2800" dirty="0"/>
              <a:t>Li-ion (lithium-ion)</a:t>
            </a:r>
          </a:p>
          <a:p>
            <a:pPr marL="342900" indent="-342900">
              <a:lnSpc>
                <a:spcPct val="90000"/>
              </a:lnSpc>
              <a:spcBef>
                <a:spcPct val="20000"/>
              </a:spcBef>
              <a:buFont typeface="Arial" charset="0"/>
              <a:buChar char="•"/>
            </a:pPr>
            <a:r>
              <a:rPr lang="en-US" sz="3200" dirty="0"/>
              <a:t>For emergencies, have a battery pack that can use disposable batteries (AA size</a:t>
            </a:r>
            <a:r>
              <a:rPr lang="en-US" sz="3200" dirty="0" smtClean="0"/>
              <a:t>).</a:t>
            </a:r>
            <a:endParaRPr lang="en-US" sz="3200" dirty="0"/>
          </a:p>
        </p:txBody>
      </p:sp>
      <p:sp>
        <p:nvSpPr>
          <p:cNvPr id="4" name="Footer Placeholder 3"/>
          <p:cNvSpPr>
            <a:spLocks noGrp="1"/>
          </p:cNvSpPr>
          <p:nvPr>
            <p:ph type="ftr" sz="quarter" idx="10"/>
          </p:nvPr>
        </p:nvSpPr>
        <p:spPr/>
        <p:txBody>
          <a:bodyPr/>
          <a:lstStyle/>
          <a:p>
            <a:pPr>
              <a:defRPr/>
            </a:pPr>
            <a:r>
              <a:rPr lang="en-US"/>
              <a:t>2014 Technician License Course</a:t>
            </a:r>
          </a:p>
        </p:txBody>
      </p:sp>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1960</TotalTime>
  <Words>5059</Words>
  <Application>Microsoft Macintosh PowerPoint</Application>
  <PresentationFormat>On-screen Show (4:3)</PresentationFormat>
  <Paragraphs>544</Paragraphs>
  <Slides>72</Slides>
  <Notes>20</Notes>
  <HiddenSlides>0</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HORIZ NO SCREENED DIAMOND</vt:lpstr>
      <vt:lpstr>Placed JPEG Blend HORIZ GRAY</vt:lpstr>
      <vt:lpstr>Technician License Course Chapter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one way to recharge a 12-volt lead-acid station battery if the commercial power is out?</vt:lpstr>
      <vt:lpstr>What is one way to recharge a 12-volt lead-acid station battery if the commercial power is out?</vt:lpstr>
      <vt:lpstr>Which is a good reason to use a regulated power supply for communications equipment?</vt:lpstr>
      <vt:lpstr>Which is a good reason to use a regulated power supply for communications equipment?</vt:lpstr>
      <vt:lpstr>Where must a filter be installed to reduce harmonic emissions from your station?</vt:lpstr>
      <vt:lpstr>Where must a filter be installed to reduce harmonic emissions from your station?</vt:lpstr>
      <vt:lpstr>Which type of conductor is best to use for RF grounding?</vt:lpstr>
      <vt:lpstr>Which type of conductor is best to use for RF grounding?</vt:lpstr>
      <vt:lpstr>Which of the following could you use to cure distorted audio caused by RF current flowing on the shield of a microphone cable?</vt:lpstr>
      <vt:lpstr>Which of the following could you use to cure distorted audio caused by RF current flowing on the shield of a microphone cable?</vt:lpstr>
      <vt:lpstr>What is the source of a high-pitched whine that varies with engine speed in a mobile transceiver’s receive audio?</vt:lpstr>
      <vt:lpstr>What is the source of a high-pitched whine that varies with engine speed in a mobile transceiver’s receive audio?</vt:lpstr>
      <vt:lpstr>Where should the negative return connection of a mobile transceiver's power cable be connected?</vt:lpstr>
      <vt:lpstr>Where should the negative return connection of a mobile transceiver's power cable be connected?</vt:lpstr>
      <vt:lpstr>What could be happening if another operator reports a variable high-pitched whine on the audio from your mobile transmitter?</vt:lpstr>
      <vt:lpstr>What could be happening if another operator reports a variable high-pitched whine on the audio from your mobile transmitter?</vt:lpstr>
      <vt:lpstr>How much voltage does a mobile transceiver usually require?</vt:lpstr>
      <vt:lpstr>How much voltage does a mobile transceiver usually require?</vt:lpstr>
      <vt:lpstr>Which of the following battery types is rechargeable?</vt:lpstr>
      <vt:lpstr>Which of the following battery types is rechargeable?</vt:lpstr>
      <vt:lpstr>Which of the following battery types is not rechargeable?</vt:lpstr>
      <vt:lpstr>Which of the following battery types is not rechargeable?</vt:lpstr>
      <vt:lpstr>What type of circuit controls the amount of voltage from a power supply?</vt:lpstr>
      <vt:lpstr>What type of circuit controls the amount of voltage from a power supply?</vt:lpstr>
      <vt:lpstr>Which is of the following is a common reason to use shielded wire?</vt:lpstr>
      <vt:lpstr>Which is of the following is a common reason to use shielded wire?</vt:lpstr>
      <vt:lpstr>What would cause a broadcast AM or FM radio to receive an amateur radio transmission unintentionally?</vt:lpstr>
      <vt:lpstr>What would cause a broadcast AM or FM radio to receive an amateur radio transmission unintentionally?</vt:lpstr>
      <vt:lpstr>Which of the following may be a cause of radio frequency interference?</vt:lpstr>
      <vt:lpstr>Which of the following may be a cause of radio frequency interference?</vt:lpstr>
      <vt:lpstr>Which of the following is a way to reduce or eliminate interference by an amateur transmitter to a nearby telephone?</vt:lpstr>
      <vt:lpstr>Which of the following is a way to reduce or eliminate interference by an amateur transmitter to a nearby telephone?</vt:lpstr>
      <vt:lpstr>How can overload of a non-amateur radio or TV receiver by an amateur signal be reduced or eliminated?</vt:lpstr>
      <vt:lpstr>How can overload of a non-amateur radio or TV receiver by an amateur signal be reduced or eliminated?</vt:lpstr>
      <vt:lpstr>Which of the following actions should you take if a neighbor tells you that your station’s transmissions are interfering with their radio or TV reception?</vt:lpstr>
      <vt:lpstr>Which of the following actions should you take if a neighbor tells you that your station’s transmissions are interfering with their radio or TV reception?</vt:lpstr>
      <vt:lpstr>Which of the following may be useful in correcting a radio frequency interference problem?</vt:lpstr>
      <vt:lpstr>Which of the following may be useful in correcting a radio frequency interference problem?</vt:lpstr>
      <vt:lpstr>What should you do if something in a neighbor’s home is causing harmful interference to your amateur station?</vt:lpstr>
      <vt:lpstr>What should you do if something in a neighbor’s home is causing harmful interference to your amateur station?</vt:lpstr>
      <vt:lpstr>What is a Part 15 device?</vt:lpstr>
      <vt:lpstr>What is a Part 15 device?</vt:lpstr>
      <vt:lpstr>What is a symptom of RF feedback in a transmitter or transceiver?</vt:lpstr>
      <vt:lpstr>What is a symptom of RF feedback in a transmitter or transceiver?</vt:lpstr>
      <vt:lpstr>What might be the first step to resolve cable TV interference from your ham radio transmission?</vt:lpstr>
      <vt:lpstr>What might be the first step to resolve cable TV interference from your ham radio transmission?</vt:lpstr>
      <vt:lpstr>What kind of hazard is presented by a conventional 12-volt storage battery?</vt:lpstr>
      <vt:lpstr>What kind of hazard is presented by a conventional 12-volt storage battery?</vt:lpstr>
      <vt:lpstr>What can happen if a lead-acid storage battery is charged or discharged too quickly?</vt:lpstr>
      <vt:lpstr>What can happen if a lead-acid storage battery is charged or discharged too quickly?</vt:lpstr>
    </vt:vector>
  </TitlesOfParts>
  <Company>ARRL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Edith Lennon</cp:lastModifiedBy>
  <cp:revision>93</cp:revision>
  <dcterms:created xsi:type="dcterms:W3CDTF">2005-07-28T14:19:34Z</dcterms:created>
  <dcterms:modified xsi:type="dcterms:W3CDTF">2014-06-02T18:46:54Z</dcterms:modified>
</cp:coreProperties>
</file>