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656" r:id="rId2"/>
  </p:sldMasterIdLst>
  <p:notesMasterIdLst>
    <p:notesMasterId r:id="rId99"/>
  </p:notesMasterIdLst>
  <p:handoutMasterIdLst>
    <p:handoutMasterId r:id="rId100"/>
  </p:handoutMasterIdLst>
  <p:sldIdLst>
    <p:sldId id="256" r:id="rId3"/>
    <p:sldId id="257" r:id="rId4"/>
    <p:sldId id="258" r:id="rId5"/>
    <p:sldId id="259" r:id="rId6"/>
    <p:sldId id="260" r:id="rId7"/>
    <p:sldId id="261" r:id="rId8"/>
    <p:sldId id="262" r:id="rId9"/>
    <p:sldId id="422" r:id="rId10"/>
    <p:sldId id="423" r:id="rId11"/>
    <p:sldId id="263" r:id="rId12"/>
    <p:sldId id="264" r:id="rId13"/>
    <p:sldId id="426" r:id="rId14"/>
    <p:sldId id="265" r:id="rId15"/>
    <p:sldId id="266" r:id="rId16"/>
    <p:sldId id="267" r:id="rId17"/>
    <p:sldId id="268" r:id="rId18"/>
    <p:sldId id="270" r:id="rId19"/>
    <p:sldId id="269" r:id="rId20"/>
    <p:sldId id="271" r:id="rId21"/>
    <p:sldId id="272" r:id="rId22"/>
    <p:sldId id="427" r:id="rId23"/>
    <p:sldId id="273" r:id="rId24"/>
    <p:sldId id="274" r:id="rId25"/>
    <p:sldId id="275" r:id="rId26"/>
    <p:sldId id="421" r:id="rId27"/>
    <p:sldId id="276" r:id="rId28"/>
    <p:sldId id="277" r:id="rId29"/>
    <p:sldId id="288" r:id="rId30"/>
    <p:sldId id="325" r:id="rId31"/>
    <p:sldId id="425" r:id="rId32"/>
    <p:sldId id="290" r:id="rId33"/>
    <p:sldId id="351" r:id="rId34"/>
    <p:sldId id="352" r:id="rId35"/>
    <p:sldId id="424" r:id="rId36"/>
    <p:sldId id="353" r:id="rId37"/>
    <p:sldId id="354" r:id="rId38"/>
    <p:sldId id="355" r:id="rId39"/>
    <p:sldId id="356" r:id="rId40"/>
    <p:sldId id="357" r:id="rId41"/>
    <p:sldId id="358" r:id="rId42"/>
    <p:sldId id="359" r:id="rId43"/>
    <p:sldId id="360" r:id="rId44"/>
    <p:sldId id="361" r:id="rId45"/>
    <p:sldId id="362" r:id="rId46"/>
    <p:sldId id="363" r:id="rId47"/>
    <p:sldId id="364" r:id="rId48"/>
    <p:sldId id="365" r:id="rId49"/>
    <p:sldId id="366" r:id="rId50"/>
    <p:sldId id="367" r:id="rId51"/>
    <p:sldId id="368" r:id="rId52"/>
    <p:sldId id="369" r:id="rId53"/>
    <p:sldId id="370" r:id="rId54"/>
    <p:sldId id="371" r:id="rId55"/>
    <p:sldId id="372" r:id="rId56"/>
    <p:sldId id="373" r:id="rId57"/>
    <p:sldId id="374" r:id="rId58"/>
    <p:sldId id="375" r:id="rId59"/>
    <p:sldId id="376" r:id="rId60"/>
    <p:sldId id="377" r:id="rId61"/>
    <p:sldId id="378" r:id="rId62"/>
    <p:sldId id="379" r:id="rId63"/>
    <p:sldId id="380" r:id="rId64"/>
    <p:sldId id="381" r:id="rId65"/>
    <p:sldId id="382" r:id="rId66"/>
    <p:sldId id="383" r:id="rId67"/>
    <p:sldId id="384" r:id="rId68"/>
    <p:sldId id="385" r:id="rId69"/>
    <p:sldId id="386" r:id="rId70"/>
    <p:sldId id="419" r:id="rId71"/>
    <p:sldId id="420" r:id="rId72"/>
    <p:sldId id="387" r:id="rId73"/>
    <p:sldId id="388" r:id="rId74"/>
    <p:sldId id="389" r:id="rId75"/>
    <p:sldId id="390" r:id="rId76"/>
    <p:sldId id="395" r:id="rId77"/>
    <p:sldId id="396" r:id="rId78"/>
    <p:sldId id="397" r:id="rId79"/>
    <p:sldId id="398" r:id="rId80"/>
    <p:sldId id="399" r:id="rId81"/>
    <p:sldId id="400" r:id="rId82"/>
    <p:sldId id="401" r:id="rId83"/>
    <p:sldId id="402" r:id="rId84"/>
    <p:sldId id="403" r:id="rId85"/>
    <p:sldId id="404" r:id="rId86"/>
    <p:sldId id="405" r:id="rId87"/>
    <p:sldId id="406" r:id="rId88"/>
    <p:sldId id="407" r:id="rId89"/>
    <p:sldId id="408" r:id="rId90"/>
    <p:sldId id="409" r:id="rId91"/>
    <p:sldId id="410" r:id="rId92"/>
    <p:sldId id="411" r:id="rId93"/>
    <p:sldId id="412" r:id="rId94"/>
    <p:sldId id="413" r:id="rId95"/>
    <p:sldId id="414" r:id="rId96"/>
    <p:sldId id="415" r:id="rId97"/>
    <p:sldId id="416" r:id="rId98"/>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521415D9-36F7-43E2-AB2F-B90AF26B5E84}">
      <p14:sectionLst xmlns:p14="http://schemas.microsoft.com/office/powerpoint/2010/main" xmlns="">
        <p14:section name="Default Section" id="{45640EE9-4CCF-8043-BBDE-25A4F640463A}">
          <p14:sldIdLst>
            <p14:sldId id="256"/>
            <p14:sldId id="257"/>
            <p14:sldId id="258"/>
            <p14:sldId id="259"/>
            <p14:sldId id="260"/>
            <p14:sldId id="261"/>
            <p14:sldId id="262"/>
            <p14:sldId id="422"/>
            <p14:sldId id="423"/>
            <p14:sldId id="263"/>
            <p14:sldId id="264"/>
            <p14:sldId id="426"/>
            <p14:sldId id="265"/>
            <p14:sldId id="266"/>
            <p14:sldId id="267"/>
            <p14:sldId id="268"/>
            <p14:sldId id="270"/>
            <p14:sldId id="269"/>
            <p14:sldId id="271"/>
            <p14:sldId id="272"/>
            <p14:sldId id="427"/>
            <p14:sldId id="273"/>
            <p14:sldId id="274"/>
            <p14:sldId id="275"/>
            <p14:sldId id="421"/>
          </p14:sldIdLst>
        </p14:section>
        <p14:section name="Untitled Section" id="{D3313C87-3549-EB4C-9D75-5344FEC9AAB9}">
          <p14:sldIdLst>
            <p14:sldId id="276"/>
            <p14:sldId id="277"/>
            <p14:sldId id="288"/>
            <p14:sldId id="325"/>
            <p14:sldId id="425"/>
            <p14:sldId id="290"/>
            <p14:sldId id="351"/>
            <p14:sldId id="352"/>
            <p14:sldId id="424"/>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419"/>
            <p14:sldId id="420"/>
            <p14:sldId id="387"/>
            <p14:sldId id="388"/>
            <p14:sldId id="389"/>
            <p14:sldId id="390"/>
            <p14:sldId id="395"/>
            <p14:sldId id="396"/>
            <p14:sldId id="397"/>
            <p14:sldId id="398"/>
            <p14:sldId id="399"/>
            <p14:sldId id="400"/>
            <p14:sldId id="401"/>
            <p14:sldId id="402"/>
            <p14:sldId id="403"/>
            <p14:sldId id="404"/>
            <p14:sldId id="405"/>
            <p14:sldId id="406"/>
            <p14:sldId id="407"/>
            <p14:sldId id="408"/>
            <p14:sldId id="409"/>
            <p14:sldId id="410"/>
            <p14:sldId id="411"/>
            <p14:sldId id="412"/>
            <p14:sldId id="413"/>
            <p14:sldId id="414"/>
            <p14:sldId id="415"/>
            <p14:sldId id="416"/>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th Lennon" initials="" lastIdx="3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77049" autoAdjust="0"/>
    <p:restoredTop sz="76335" autoAdjust="0"/>
  </p:normalViewPr>
  <p:slideViewPr>
    <p:cSldViewPr>
      <p:cViewPr varScale="1">
        <p:scale>
          <a:sx n="79" d="100"/>
          <a:sy n="79" d="100"/>
        </p:scale>
        <p:origin x="-540" y="-90"/>
      </p:cViewPr>
      <p:guideLst>
        <p:guide orient="horz" pos="2160"/>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0" d="100"/>
        <a:sy n="400" d="100"/>
      </p:scale>
      <p:origin x="0" y="0"/>
    </p:cViewPr>
  </p:sorterViewPr>
  <p:notesViewPr>
    <p:cSldViewPr>
      <p:cViewPr varScale="1">
        <p:scale>
          <a:sx n="113" d="100"/>
          <a:sy n="113" d="100"/>
        </p:scale>
        <p:origin x="-1752" y="-108"/>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4099"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4100"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4101"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0E40101-751F-4A96-909C-C410023715D9}" type="slidenum">
              <a:rPr lang="en-US"/>
              <a:pPr/>
              <a:t>‹#›</a:t>
            </a:fld>
            <a:endParaRPr lang="en-US"/>
          </a:p>
        </p:txBody>
      </p:sp>
    </p:spTree>
    <p:extLst>
      <p:ext uri="{BB962C8B-B14F-4D97-AF65-F5344CB8AC3E}">
        <p14:creationId xmlns:p14="http://schemas.microsoft.com/office/powerpoint/2010/main" xmlns="" val="7420127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1026"/>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49507" name="Rectangle 1027"/>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5124" name="Rectangle 1028"/>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149509" name="Rectangle 1029"/>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9510" name="Rectangle 1030"/>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49511" name="Rectangle 1031"/>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640F8A3-8278-46E3-9A27-2B5E2251E4C4}" type="slidenum">
              <a:rPr lang="en-US"/>
              <a:pPr/>
              <a:t>‹#›</a:t>
            </a:fld>
            <a:endParaRPr lang="en-US"/>
          </a:p>
        </p:txBody>
      </p:sp>
    </p:spTree>
    <p:extLst>
      <p:ext uri="{BB962C8B-B14F-4D97-AF65-F5344CB8AC3E}">
        <p14:creationId xmlns:p14="http://schemas.microsoft.com/office/powerpoint/2010/main" xmlns="" val="8538950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a:ln/>
        </p:spPr>
      </p:sp>
      <p:sp>
        <p:nvSpPr>
          <p:cNvPr id="7170"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7171" name="Slide Number Placeholder 3"/>
          <p:cNvSpPr>
            <a:spLocks noGrp="1"/>
          </p:cNvSpPr>
          <p:nvPr>
            <p:ph type="sldNum" sz="quarter" idx="5"/>
          </p:nvPr>
        </p:nvSpPr>
        <p:spPr>
          <a:noFill/>
        </p:spPr>
        <p:txBody>
          <a:bodyPr/>
          <a:lstStyle/>
          <a:p>
            <a:fld id="{2E227AF9-F8CE-4C2C-8F0F-C4CE149394F0}"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31"/>
          <p:cNvSpPr>
            <a:spLocks noGrp="1" noChangeArrowheads="1"/>
          </p:cNvSpPr>
          <p:nvPr>
            <p:ph type="sldNum" sz="quarter" idx="5"/>
          </p:nvPr>
        </p:nvSpPr>
        <p:spPr>
          <a:noFill/>
        </p:spPr>
        <p:txBody>
          <a:bodyPr/>
          <a:lstStyle/>
          <a:p>
            <a:fld id="{81CC1142-0137-4CF2-906B-0941C4600AA5}" type="slidenum">
              <a:rPr lang="en-US"/>
              <a:pPr/>
              <a:t>10</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Assess </a:t>
            </a:r>
            <a:r>
              <a:rPr lang="en-US" dirty="0" smtClean="0">
                <a:latin typeface="Times New Roman" pitchFamily="18" charset="0"/>
              </a:rPr>
              <a:t>the various rigs side-by-side, you may want to adjust </a:t>
            </a:r>
            <a:r>
              <a:rPr lang="en-US" dirty="0" smtClean="0">
                <a:latin typeface="Times New Roman" pitchFamily="18" charset="0"/>
              </a:rPr>
              <a:t>or rearrange this slide </a:t>
            </a:r>
            <a:r>
              <a:rPr lang="en-US" dirty="0" smtClean="0">
                <a:latin typeface="Times New Roman" pitchFamily="18" charset="0"/>
              </a:rPr>
              <a:t>based on your </a:t>
            </a:r>
            <a:r>
              <a:rPr lang="en-US" dirty="0" smtClean="0">
                <a:latin typeface="Times New Roman" pitchFamily="18" charset="0"/>
              </a:rPr>
              <a:t>assessment, audience, and local circumstances.  </a:t>
            </a:r>
            <a:r>
              <a:rPr lang="en-US" dirty="0" smtClean="0">
                <a:latin typeface="Times New Roman" pitchFamily="18" charset="0"/>
              </a:rPr>
              <a:t>Power levels are all green because it all depends on the area and what the ham wants to accomplish.  This slide could generate a lot of good discussion questions, so let it.</a:t>
            </a:r>
          </a:p>
          <a:p>
            <a:pPr eaLnBrk="1" hangingPunct="1"/>
            <a:endParaRPr lang="en-US"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031"/>
          <p:cNvSpPr>
            <a:spLocks noGrp="1" noChangeArrowheads="1"/>
          </p:cNvSpPr>
          <p:nvPr>
            <p:ph type="sldNum" sz="quarter" idx="5"/>
          </p:nvPr>
        </p:nvSpPr>
        <p:spPr>
          <a:noFill/>
        </p:spPr>
        <p:txBody>
          <a:bodyPr/>
          <a:lstStyle/>
          <a:p>
            <a:fld id="{1BEEFAB7-D26E-49E2-BD9A-BA65E56589CE}" type="slidenum">
              <a:rPr lang="en-US"/>
              <a:pPr/>
              <a:t>11</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The following presentation serves a dual purpose.  It will allow you to focus on vocabulary that might show up in the examination and also allow you to discuss with the students how you operate a transmitter and a receiver.</a:t>
            </a:r>
            <a:endParaRPr lang="en-US"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031"/>
          <p:cNvSpPr>
            <a:spLocks noGrp="1" noChangeArrowheads="1"/>
          </p:cNvSpPr>
          <p:nvPr>
            <p:ph type="sldNum" sz="quarter" idx="5"/>
          </p:nvPr>
        </p:nvSpPr>
        <p:spPr>
          <a:noFill/>
        </p:spPr>
        <p:txBody>
          <a:bodyPr/>
          <a:lstStyle/>
          <a:p>
            <a:fld id="{1BEEFAB7-D26E-49E2-BD9A-BA65E56589CE}" type="slidenum">
              <a:rPr lang="en-US"/>
              <a:pPr/>
              <a:t>12</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p:spPr>
        <p:txBody>
          <a:bodyPr/>
          <a:lstStyle/>
          <a:p>
            <a:endParaRPr lang="en-US" dirty="0" smtClean="0">
              <a:latin typeface="Times New Roman" pitchFamily="18" charset="0"/>
            </a:endParaRPr>
          </a:p>
        </p:txBody>
      </p:sp>
      <p:sp>
        <p:nvSpPr>
          <p:cNvPr id="25603" name="Slide Number Placeholder 3"/>
          <p:cNvSpPr>
            <a:spLocks noGrp="1"/>
          </p:cNvSpPr>
          <p:nvPr>
            <p:ph type="sldNum" sz="quarter" idx="5"/>
          </p:nvPr>
        </p:nvSpPr>
        <p:spPr>
          <a:noFill/>
        </p:spPr>
        <p:txBody>
          <a:bodyPr/>
          <a:lstStyle/>
          <a:p>
            <a:fld id="{DADAE1C5-4A0F-41A5-9050-16D35C855C84}"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27651" name="Slide Number Placeholder 3"/>
          <p:cNvSpPr>
            <a:spLocks noGrp="1"/>
          </p:cNvSpPr>
          <p:nvPr>
            <p:ph type="sldNum" sz="quarter" idx="5"/>
          </p:nvPr>
        </p:nvSpPr>
        <p:spPr>
          <a:noFill/>
        </p:spPr>
        <p:txBody>
          <a:bodyPr/>
          <a:lstStyle/>
          <a:p>
            <a:fld id="{A6ACCCE6-4817-4ABE-8DBB-9A61A29350A3}"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29699" name="Slide Number Placeholder 3"/>
          <p:cNvSpPr>
            <a:spLocks noGrp="1"/>
          </p:cNvSpPr>
          <p:nvPr>
            <p:ph type="sldNum" sz="quarter" idx="5"/>
          </p:nvPr>
        </p:nvSpPr>
        <p:spPr>
          <a:noFill/>
        </p:spPr>
        <p:txBody>
          <a:bodyPr/>
          <a:lstStyle/>
          <a:p>
            <a:fld id="{C0B03D1C-E20F-4DA5-86D1-629F4EE3B8F1}"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31747" name="Slide Number Placeholder 3"/>
          <p:cNvSpPr>
            <a:spLocks noGrp="1"/>
          </p:cNvSpPr>
          <p:nvPr>
            <p:ph type="sldNum" sz="quarter" idx="5"/>
          </p:nvPr>
        </p:nvSpPr>
        <p:spPr>
          <a:noFill/>
        </p:spPr>
        <p:txBody>
          <a:bodyPr/>
          <a:lstStyle/>
          <a:p>
            <a:fld id="{82FA1F01-B54E-48FD-929E-039912837BE1}"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31"/>
          <p:cNvSpPr>
            <a:spLocks noGrp="1" noChangeArrowheads="1"/>
          </p:cNvSpPr>
          <p:nvPr>
            <p:ph type="sldNum" sz="quarter" idx="5"/>
          </p:nvPr>
        </p:nvSpPr>
        <p:spPr>
          <a:noFill/>
        </p:spPr>
        <p:txBody>
          <a:bodyPr/>
          <a:lstStyle/>
          <a:p>
            <a:fld id="{990D2653-B249-4D31-B637-84B26567F5D4}" type="slidenum">
              <a:rPr lang="en-US"/>
              <a:pPr/>
              <a:t>17</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As you talk about microphones, give the students some techniques on how close to hold the </a:t>
            </a:r>
            <a:r>
              <a:rPr lang="en-US" dirty="0" err="1" smtClean="0">
                <a:latin typeface="Times New Roman" pitchFamily="18" charset="0"/>
              </a:rPr>
              <a:t>mic</a:t>
            </a:r>
            <a:r>
              <a:rPr lang="en-US" dirty="0" smtClean="0">
                <a:latin typeface="Times New Roman" pitchFamily="18" charset="0"/>
              </a:rPr>
              <a:t> to their mouth, how to speak into the </a:t>
            </a:r>
            <a:r>
              <a:rPr lang="en-US" dirty="0" err="1" smtClean="0">
                <a:latin typeface="Times New Roman" pitchFamily="18" charset="0"/>
              </a:rPr>
              <a:t>mic</a:t>
            </a:r>
            <a:r>
              <a:rPr lang="en-US" dirty="0" smtClean="0">
                <a:latin typeface="Times New Roman" pitchFamily="18" charset="0"/>
              </a:rPr>
              <a:t> (clearly and distinctly), and speak across the </a:t>
            </a:r>
            <a:r>
              <a:rPr lang="en-US" dirty="0" err="1" smtClean="0">
                <a:latin typeface="Times New Roman" pitchFamily="18" charset="0"/>
              </a:rPr>
              <a:t>mic</a:t>
            </a:r>
            <a:r>
              <a:rPr lang="en-US" dirty="0" smtClean="0">
                <a:latin typeface="Times New Roman" pitchFamily="18" charset="0"/>
              </a:rPr>
              <a:t> not directly into the </a:t>
            </a:r>
            <a:r>
              <a:rPr lang="en-US" dirty="0" err="1" smtClean="0">
                <a:latin typeface="Times New Roman" pitchFamily="18" charset="0"/>
              </a:rPr>
              <a:t>mic</a:t>
            </a:r>
            <a:r>
              <a:rPr lang="en-US" dirty="0" smtClean="0">
                <a:latin typeface="Times New Roman" pitchFamily="18" charset="0"/>
              </a:rPr>
              <a:t> (to prevent breath causing popping sounds</a:t>
            </a:r>
            <a:r>
              <a:rPr lang="en-US" dirty="0" smtClean="0">
                <a:latin typeface="Times New Roman" pitchFamily="18" charset="0"/>
              </a:rPr>
              <a:t>).  If another ham is available,</a:t>
            </a:r>
            <a:r>
              <a:rPr lang="en-US" baseline="0" dirty="0" smtClean="0">
                <a:latin typeface="Times New Roman" pitchFamily="18" charset="0"/>
              </a:rPr>
              <a:t> demonstrate the effects on the air.</a:t>
            </a:r>
            <a:endParaRPr lang="en-US"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031"/>
          <p:cNvSpPr>
            <a:spLocks noGrp="1" noChangeArrowheads="1"/>
          </p:cNvSpPr>
          <p:nvPr>
            <p:ph type="sldNum" sz="quarter" idx="5"/>
          </p:nvPr>
        </p:nvSpPr>
        <p:spPr>
          <a:noFill/>
        </p:spPr>
        <p:txBody>
          <a:bodyPr/>
          <a:lstStyle/>
          <a:p>
            <a:fld id="{227E3B23-B4B1-4B57-A764-67544403077E}" type="slidenum">
              <a:rPr lang="en-US"/>
              <a:pPr/>
              <a:t>18</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Spend some time here explaining the various VOX controls and how they affect the control of the transceiver</a:t>
            </a:r>
            <a:r>
              <a:rPr lang="en-US" dirty="0" smtClean="0">
                <a:latin typeface="Times New Roman" pitchFamily="18" charset="0"/>
              </a:rPr>
              <a:t>.  Note that VOX can be used in a mobile environment to satisfy “hands-free” regulations.</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37891" name="Slide Number Placeholder 3"/>
          <p:cNvSpPr>
            <a:spLocks noGrp="1"/>
          </p:cNvSpPr>
          <p:nvPr>
            <p:ph type="sldNum" sz="quarter" idx="5"/>
          </p:nvPr>
        </p:nvSpPr>
        <p:spPr>
          <a:noFill/>
        </p:spPr>
        <p:txBody>
          <a:bodyPr/>
          <a:lstStyle/>
          <a:p>
            <a:fld id="{C20942B5-4880-49CD-A1EC-C20B963C3CEE}"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031"/>
          <p:cNvSpPr>
            <a:spLocks noGrp="1" noChangeArrowheads="1"/>
          </p:cNvSpPr>
          <p:nvPr>
            <p:ph type="sldNum" sz="quarter" idx="5"/>
          </p:nvPr>
        </p:nvSpPr>
        <p:spPr>
          <a:noFill/>
        </p:spPr>
        <p:txBody>
          <a:bodyPr/>
          <a:lstStyle/>
          <a:p>
            <a:fld id="{0BED8824-87E4-449B-B2BC-842BE5B6690A}" type="slidenum">
              <a:rPr lang="en-US"/>
              <a:pPr/>
              <a:t>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In this lesson you will be comparing and contrasting the different kinds of equipment available.  You can adjust these categories to meet your personal preferences and experiences.  It would be a good idea to have examples of the different kinds of equipment.  Catalogs from the major equipment </a:t>
            </a:r>
            <a:r>
              <a:rPr lang="en-US" dirty="0" smtClean="0">
                <a:latin typeface="Times New Roman" pitchFamily="18" charset="0"/>
              </a:rPr>
              <a:t>retailers</a:t>
            </a:r>
            <a:r>
              <a:rPr lang="en-US" baseline="0" dirty="0" smtClean="0">
                <a:latin typeface="Times New Roman" pitchFamily="18" charset="0"/>
              </a:rPr>
              <a:t> </a:t>
            </a:r>
            <a:r>
              <a:rPr lang="en-US" dirty="0" smtClean="0">
                <a:latin typeface="Times New Roman" pitchFamily="18" charset="0"/>
              </a:rPr>
              <a:t>would </a:t>
            </a:r>
            <a:r>
              <a:rPr lang="en-US" dirty="0" smtClean="0">
                <a:latin typeface="Times New Roman" pitchFamily="18" charset="0"/>
              </a:rPr>
              <a:t>be helpful to give an idea of cost</a:t>
            </a:r>
            <a:r>
              <a:rPr lang="en-US" dirty="0" smtClean="0">
                <a:latin typeface="Times New Roman" pitchFamily="18" charset="0"/>
              </a:rPr>
              <a:t>. (The larger store</a:t>
            </a:r>
            <a:r>
              <a:rPr lang="en-US" baseline="0" dirty="0" smtClean="0">
                <a:latin typeface="Times New Roman" pitchFamily="18" charset="0"/>
              </a:rPr>
              <a:t>s might send a box of catalogs for your students.)</a:t>
            </a:r>
          </a:p>
          <a:p>
            <a:pPr eaLnBrk="1" hangingPunct="1"/>
            <a:endParaRPr lang="en-US" baseline="0" dirty="0" smtClean="0">
              <a:latin typeface="Times New Roman" pitchFamily="18" charset="0"/>
            </a:endParaRPr>
          </a:p>
          <a:p>
            <a:pPr eaLnBrk="1" hangingPunct="1"/>
            <a:r>
              <a:rPr lang="en-US" baseline="0" dirty="0" smtClean="0">
                <a:latin typeface="Times New Roman" pitchFamily="18" charset="0"/>
              </a:rPr>
              <a:t>Students will have a lot of questions about equipment.  To keep from eating up class time, defer those questions not specifically related to a test question and have a </a:t>
            </a:r>
            <a:r>
              <a:rPr lang="en-US" baseline="0" dirty="0" err="1" smtClean="0">
                <a:latin typeface="Times New Roman" pitchFamily="18" charset="0"/>
              </a:rPr>
              <a:t>followup</a:t>
            </a:r>
            <a:r>
              <a:rPr lang="en-US" baseline="0" dirty="0" smtClean="0">
                <a:latin typeface="Times New Roman" pitchFamily="18" charset="0"/>
              </a:rPr>
              <a:t> session just about equipment with individual mentors.</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r>
              <a:rPr lang="en-US" dirty="0" smtClean="0">
                <a:latin typeface="Times New Roman" pitchFamily="18" charset="0"/>
              </a:rPr>
              <a:t>Show a basic block diagram of</a:t>
            </a:r>
            <a:r>
              <a:rPr lang="en-US" baseline="0" dirty="0" smtClean="0">
                <a:latin typeface="Times New Roman" pitchFamily="18" charset="0"/>
              </a:rPr>
              <a:t> a receiver and show where each control takes effect.  Point out that on HF, receivers have more than enough gain and don’t need to have all gain settings set to maximum.  In fact, this makes the receiver </a:t>
            </a:r>
            <a:r>
              <a:rPr lang="en-US" i="1" baseline="0" dirty="0" smtClean="0">
                <a:latin typeface="Times New Roman" pitchFamily="18" charset="0"/>
              </a:rPr>
              <a:t>too</a:t>
            </a:r>
            <a:r>
              <a:rPr lang="en-US" i="0" baseline="0" dirty="0" smtClean="0">
                <a:latin typeface="Times New Roman" pitchFamily="18" charset="0"/>
              </a:rPr>
              <a:t> sensitive, leading to overload and distortion that sounds like interference.  If a radio is available, show how reducing RF Gain quiets the receiver.</a:t>
            </a:r>
            <a:endParaRPr lang="en-US" dirty="0" smtClean="0">
              <a:latin typeface="Times New Roman" pitchFamily="18" charset="0"/>
            </a:endParaRPr>
          </a:p>
        </p:txBody>
      </p:sp>
      <p:sp>
        <p:nvSpPr>
          <p:cNvPr id="39939" name="Slide Number Placeholder 3"/>
          <p:cNvSpPr>
            <a:spLocks noGrp="1"/>
          </p:cNvSpPr>
          <p:nvPr>
            <p:ph type="sldNum" sz="quarter" idx="5"/>
          </p:nvPr>
        </p:nvSpPr>
        <p:spPr>
          <a:noFill/>
        </p:spPr>
        <p:txBody>
          <a:bodyPr/>
          <a:lstStyle/>
          <a:p>
            <a:fld id="{577827B1-5C5C-4903-83FF-D9111BA5C62A}"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r>
              <a:rPr lang="en-US" dirty="0" smtClean="0">
                <a:latin typeface="Times New Roman" pitchFamily="18" charset="0"/>
              </a:rPr>
              <a:t>Show a basic block diagram of</a:t>
            </a:r>
            <a:r>
              <a:rPr lang="en-US" baseline="0" dirty="0" smtClean="0">
                <a:latin typeface="Times New Roman" pitchFamily="18" charset="0"/>
              </a:rPr>
              <a:t> a receiver and show where each control takes effect.  Point out that on HF, receivers have more than enough gain and don’t need to have all gain settings set to maximum.  In fact, this makes the receiver </a:t>
            </a:r>
            <a:r>
              <a:rPr lang="en-US" i="1" baseline="0" dirty="0" smtClean="0">
                <a:latin typeface="Times New Roman" pitchFamily="18" charset="0"/>
              </a:rPr>
              <a:t>too</a:t>
            </a:r>
            <a:r>
              <a:rPr lang="en-US" i="0" baseline="0" dirty="0" smtClean="0">
                <a:latin typeface="Times New Roman" pitchFamily="18" charset="0"/>
              </a:rPr>
              <a:t> sensitive, leading to overload and distortion that sounds like interference.  If a radio is available, show how reducing RF Gain quiets the receiver.</a:t>
            </a:r>
            <a:endParaRPr lang="en-US" dirty="0" smtClean="0">
              <a:latin typeface="Times New Roman" pitchFamily="18" charset="0"/>
            </a:endParaRPr>
          </a:p>
        </p:txBody>
      </p:sp>
      <p:sp>
        <p:nvSpPr>
          <p:cNvPr id="39939" name="Slide Number Placeholder 3"/>
          <p:cNvSpPr>
            <a:spLocks noGrp="1"/>
          </p:cNvSpPr>
          <p:nvPr>
            <p:ph type="sldNum" sz="quarter" idx="5"/>
          </p:nvPr>
        </p:nvSpPr>
        <p:spPr>
          <a:noFill/>
        </p:spPr>
        <p:txBody>
          <a:bodyPr/>
          <a:lstStyle/>
          <a:p>
            <a:fld id="{577827B1-5C5C-4903-83FF-D9111BA5C62A}"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41987" name="Slide Number Placeholder 3"/>
          <p:cNvSpPr>
            <a:spLocks noGrp="1"/>
          </p:cNvSpPr>
          <p:nvPr>
            <p:ph type="sldNum" sz="quarter" idx="5"/>
          </p:nvPr>
        </p:nvSpPr>
        <p:spPr>
          <a:noFill/>
        </p:spPr>
        <p:txBody>
          <a:bodyPr/>
          <a:lstStyle/>
          <a:p>
            <a:fld id="{95C1EFCF-59E6-4BF7-B0AA-DC7089884BB9}"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44035" name="Slide Number Placeholder 3"/>
          <p:cNvSpPr>
            <a:spLocks noGrp="1"/>
          </p:cNvSpPr>
          <p:nvPr>
            <p:ph type="sldNum" sz="quarter" idx="5"/>
          </p:nvPr>
        </p:nvSpPr>
        <p:spPr>
          <a:noFill/>
        </p:spPr>
        <p:txBody>
          <a:bodyPr/>
          <a:lstStyle/>
          <a:p>
            <a:fld id="{67AE33D7-FFFA-4BBD-8721-C9B305EE04FF}"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endParaRPr lang="en-US" dirty="0" smtClean="0">
              <a:latin typeface="Times New Roman" pitchFamily="18" charset="0"/>
            </a:endParaRPr>
          </a:p>
        </p:txBody>
      </p:sp>
      <p:sp>
        <p:nvSpPr>
          <p:cNvPr id="46083" name="Slide Number Placeholder 3"/>
          <p:cNvSpPr>
            <a:spLocks noGrp="1"/>
          </p:cNvSpPr>
          <p:nvPr>
            <p:ph type="sldNum" sz="quarter" idx="5"/>
          </p:nvPr>
        </p:nvSpPr>
        <p:spPr>
          <a:noFill/>
        </p:spPr>
        <p:txBody>
          <a:bodyPr/>
          <a:lstStyle/>
          <a:p>
            <a:fld id="{BE80F474-01E9-4AC8-84F7-D029BE155FFB}"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46083" name="Slide Number Placeholder 3"/>
          <p:cNvSpPr>
            <a:spLocks noGrp="1"/>
          </p:cNvSpPr>
          <p:nvPr>
            <p:ph type="sldNum" sz="quarter" idx="5"/>
          </p:nvPr>
        </p:nvSpPr>
        <p:spPr>
          <a:noFill/>
        </p:spPr>
        <p:txBody>
          <a:bodyPr/>
          <a:lstStyle/>
          <a:p>
            <a:fld id="{BE80F474-01E9-4AC8-84F7-D029BE155FFB}"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48131" name="Slide Number Placeholder 3"/>
          <p:cNvSpPr>
            <a:spLocks noGrp="1"/>
          </p:cNvSpPr>
          <p:nvPr>
            <p:ph type="sldNum" sz="quarter" idx="5"/>
          </p:nvPr>
        </p:nvSpPr>
        <p:spPr>
          <a:noFill/>
        </p:spPr>
        <p:txBody>
          <a:bodyPr/>
          <a:lstStyle/>
          <a:p>
            <a:fld id="{FC942D2C-4481-4E73-A497-640BCDB688C6}"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50179" name="Slide Number Placeholder 3"/>
          <p:cNvSpPr>
            <a:spLocks noGrp="1"/>
          </p:cNvSpPr>
          <p:nvPr>
            <p:ph type="sldNum" sz="quarter" idx="5"/>
          </p:nvPr>
        </p:nvSpPr>
        <p:spPr>
          <a:noFill/>
        </p:spPr>
        <p:txBody>
          <a:bodyPr/>
          <a:lstStyle/>
          <a:p>
            <a:fld id="{8C3D0514-E448-46DA-9EF1-1AFEC7DCD519}"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56323" name="Slide Number Placeholder 3"/>
          <p:cNvSpPr>
            <a:spLocks noGrp="1"/>
          </p:cNvSpPr>
          <p:nvPr>
            <p:ph type="sldNum" sz="quarter" idx="5"/>
          </p:nvPr>
        </p:nvSpPr>
        <p:spPr>
          <a:noFill/>
        </p:spPr>
        <p:txBody>
          <a:bodyPr/>
          <a:lstStyle/>
          <a:p>
            <a:fld id="{B3443DB8-E1A8-4926-B645-EDD3BC9AEB9F}"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58371" name="Slide Number Placeholder 3"/>
          <p:cNvSpPr>
            <a:spLocks noGrp="1"/>
          </p:cNvSpPr>
          <p:nvPr>
            <p:ph type="sldNum" sz="quarter" idx="5"/>
          </p:nvPr>
        </p:nvSpPr>
        <p:spPr>
          <a:noFill/>
        </p:spPr>
        <p:txBody>
          <a:bodyPr/>
          <a:lstStyle/>
          <a:p>
            <a:fld id="{294C7C37-5296-4270-80BF-2EE62517BC8E}"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031"/>
          <p:cNvSpPr>
            <a:spLocks noGrp="1" noChangeArrowheads="1"/>
          </p:cNvSpPr>
          <p:nvPr>
            <p:ph type="sldNum" sz="quarter" idx="5"/>
          </p:nvPr>
        </p:nvSpPr>
        <p:spPr>
          <a:noFill/>
        </p:spPr>
        <p:txBody>
          <a:bodyPr/>
          <a:lstStyle/>
          <a:p>
            <a:fld id="{919A5AE1-E052-4AF3-B10F-25DA300E8BFF}" type="slidenum">
              <a:rPr lang="en-US"/>
              <a:pPr/>
              <a:t>3</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Let students know that the term </a:t>
            </a:r>
            <a:r>
              <a:rPr lang="en-US" i="1" dirty="0" smtClean="0">
                <a:latin typeface="Times New Roman" pitchFamily="18" charset="0"/>
              </a:rPr>
              <a:t>rig</a:t>
            </a:r>
            <a:r>
              <a:rPr lang="en-US" dirty="0" smtClean="0">
                <a:latin typeface="Times New Roman" pitchFamily="18" charset="0"/>
              </a:rPr>
              <a:t> refers to the </a:t>
            </a:r>
            <a:r>
              <a:rPr lang="en-US" dirty="0" smtClean="0">
                <a:latin typeface="Times New Roman" pitchFamily="18" charset="0"/>
              </a:rPr>
              <a:t>radio. </a:t>
            </a:r>
            <a:r>
              <a:rPr lang="en-US" dirty="0" smtClean="0">
                <a:latin typeface="Times New Roman" pitchFamily="18" charset="0"/>
              </a:rPr>
              <a:t>The specific </a:t>
            </a:r>
            <a:r>
              <a:rPr lang="en-US" dirty="0" smtClean="0">
                <a:latin typeface="Times New Roman" pitchFamily="18" charset="0"/>
              </a:rPr>
              <a:t>piece of equipment </a:t>
            </a:r>
            <a:r>
              <a:rPr lang="en-US" dirty="0" smtClean="0">
                <a:latin typeface="Times New Roman" pitchFamily="18" charset="0"/>
              </a:rPr>
              <a:t>referenced comes from the context in which the word is used.</a:t>
            </a:r>
          </a:p>
          <a:p>
            <a:pPr eaLnBrk="1" hangingPunct="1"/>
            <a:endParaRPr lang="en-US" dirty="0" smtClean="0">
              <a:latin typeface="Times New Roman" pitchFamily="18" charset="0"/>
            </a:endParaRPr>
          </a:p>
          <a:p>
            <a:pPr eaLnBrk="1" hangingPunct="1"/>
            <a:r>
              <a:rPr lang="en-US" dirty="0" smtClean="0">
                <a:latin typeface="Times New Roman" pitchFamily="18" charset="0"/>
              </a:rPr>
              <a:t>Good time to note that rigs requiring</a:t>
            </a:r>
            <a:r>
              <a:rPr lang="en-US" baseline="0" dirty="0" smtClean="0">
                <a:latin typeface="Times New Roman" pitchFamily="18" charset="0"/>
              </a:rPr>
              <a:t> </a:t>
            </a:r>
            <a:r>
              <a:rPr lang="en-US" dirty="0" smtClean="0">
                <a:latin typeface="Times New Roman" pitchFamily="18" charset="0"/>
              </a:rPr>
              <a:t>“12</a:t>
            </a:r>
            <a:r>
              <a:rPr lang="en-US" baseline="0" dirty="0" smtClean="0">
                <a:latin typeface="Times New Roman" pitchFamily="18" charset="0"/>
              </a:rPr>
              <a:t> volts” are usually designed to run at 13.8 volts.  This is the voltage of a 12-volt vehicle electrical system with the engine running to charge the battery.  Most of them begin to work poorly at or below 12 volts.  If a “12 volt” power supply is purchased, be sure it will supply 13.8 volts under full load.</a:t>
            </a:r>
            <a:endParaRPr lang="en-US" dirty="0"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r>
              <a:rPr lang="en-US" dirty="0" smtClean="0">
                <a:latin typeface="Times New Roman" pitchFamily="18" charset="0"/>
              </a:rPr>
              <a:t>Explain the difference between</a:t>
            </a:r>
            <a:r>
              <a:rPr lang="en-US" baseline="0" dirty="0" smtClean="0">
                <a:latin typeface="Times New Roman" pitchFamily="18" charset="0"/>
              </a:rPr>
              <a:t> error detection (the ability to determine that the data has an error) and error correction (the ability to correct the error from the received data (forward error correction – FEC) or by requesting a re-transmission (automatic repeat request – ARQ)</a:t>
            </a:r>
            <a:endParaRPr lang="en-US" dirty="0" smtClean="0">
              <a:latin typeface="Times New Roman" pitchFamily="18" charset="0"/>
            </a:endParaRPr>
          </a:p>
        </p:txBody>
      </p:sp>
      <p:sp>
        <p:nvSpPr>
          <p:cNvPr id="58371" name="Slide Number Placeholder 3"/>
          <p:cNvSpPr>
            <a:spLocks noGrp="1"/>
          </p:cNvSpPr>
          <p:nvPr>
            <p:ph type="sldNum" sz="quarter" idx="5"/>
          </p:nvPr>
        </p:nvSpPr>
        <p:spPr>
          <a:noFill/>
        </p:spPr>
        <p:txBody>
          <a:bodyPr/>
          <a:lstStyle/>
          <a:p>
            <a:fld id="{294C7C37-5296-4270-80BF-2EE62517BC8E}"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p:spPr>
        <p:txBody>
          <a:bodyPr/>
          <a:lstStyle/>
          <a:p>
            <a:r>
              <a:rPr lang="en-US" dirty="0" smtClean="0">
                <a:latin typeface="Times New Roman" pitchFamily="18" charset="0"/>
              </a:rPr>
              <a:t>Point out that a computer is an integral part of the amateur station</a:t>
            </a:r>
            <a:r>
              <a:rPr lang="en-US" baseline="0" dirty="0" smtClean="0">
                <a:latin typeface="Times New Roman" pitchFamily="18" charset="0"/>
              </a:rPr>
              <a:t> and can be used for recordkeeping (logging, award tracking), sending and receiving CW, encoding and decoding digital modes, acting as a test instrument, controlling accessories, and more. (T4A02)</a:t>
            </a:r>
            <a:endParaRPr lang="en-US" dirty="0" smtClean="0">
              <a:latin typeface="Times New Roman" pitchFamily="18" charset="0"/>
            </a:endParaRPr>
          </a:p>
        </p:txBody>
      </p:sp>
      <p:sp>
        <p:nvSpPr>
          <p:cNvPr id="62467" name="Slide Number Placeholder 3"/>
          <p:cNvSpPr>
            <a:spLocks noGrp="1"/>
          </p:cNvSpPr>
          <p:nvPr>
            <p:ph type="sldNum" sz="quarter" idx="5"/>
          </p:nvPr>
        </p:nvSpPr>
        <p:spPr>
          <a:noFill/>
        </p:spPr>
        <p:txBody>
          <a:bodyPr/>
          <a:lstStyle/>
          <a:p>
            <a:fld id="{7C06224D-9013-49A3-90B6-84B98A9EDBC5}"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p:spPr>
        <p:txBody>
          <a:bodyPr/>
          <a:lstStyle/>
          <a:p>
            <a:r>
              <a:rPr lang="en-US" dirty="0" smtClean="0">
                <a:latin typeface="Times New Roman" pitchFamily="18" charset="0"/>
              </a:rPr>
              <a:t>Remind students that while the Internet </a:t>
            </a:r>
            <a:r>
              <a:rPr lang="en-US" dirty="0" smtClean="0">
                <a:latin typeface="Times New Roman" pitchFamily="18" charset="0"/>
              </a:rPr>
              <a:t>and email can </a:t>
            </a:r>
            <a:r>
              <a:rPr lang="en-US" dirty="0" smtClean="0">
                <a:latin typeface="Times New Roman" pitchFamily="18" charset="0"/>
              </a:rPr>
              <a:t>be accessed via ham radio, the rules</a:t>
            </a:r>
            <a:r>
              <a:rPr lang="en-US" baseline="0" dirty="0" smtClean="0">
                <a:latin typeface="Times New Roman" pitchFamily="18" charset="0"/>
              </a:rPr>
              <a:t> prohibiting commercial traffic and content still apply.  Ham radio is not for browsing the Internet</a:t>
            </a:r>
            <a:r>
              <a:rPr lang="en-US" baseline="0" dirty="0" smtClean="0">
                <a:latin typeface="Times New Roman" pitchFamily="18" charset="0"/>
              </a:rPr>
              <a:t>!  Email transferred via ham radio should never include commercial information, advertisements, etc.</a:t>
            </a:r>
            <a:endParaRPr lang="en-US" dirty="0" smtClean="0">
              <a:latin typeface="Times New Roman" pitchFamily="18" charset="0"/>
            </a:endParaRPr>
          </a:p>
        </p:txBody>
      </p:sp>
      <p:sp>
        <p:nvSpPr>
          <p:cNvPr id="64515" name="Slide Number Placeholder 3"/>
          <p:cNvSpPr>
            <a:spLocks noGrp="1"/>
          </p:cNvSpPr>
          <p:nvPr>
            <p:ph type="sldNum" sz="quarter" idx="5"/>
          </p:nvPr>
        </p:nvSpPr>
        <p:spPr>
          <a:noFill/>
        </p:spPr>
        <p:txBody>
          <a:bodyPr/>
          <a:lstStyle/>
          <a:p>
            <a:fld id="{7BFBB32C-1CBD-4AC2-960C-3C3A56C027B2}"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p:spPr>
        <p:txBody>
          <a:bodyPr/>
          <a:lstStyle/>
          <a:p>
            <a:r>
              <a:rPr lang="en-US" dirty="0" smtClean="0">
                <a:latin typeface="Times New Roman" pitchFamily="18" charset="0"/>
              </a:rPr>
              <a:t>Explain the APRS system and how it sends</a:t>
            </a:r>
            <a:r>
              <a:rPr lang="en-US" baseline="0" dirty="0" smtClean="0">
                <a:latin typeface="Times New Roman" pitchFamily="18" charset="0"/>
              </a:rPr>
              <a:t> data from a GPS receiver (sometimes built into the radio) via packet radio to Internet gateways.  The data sent by a station can then be viewed on maps like the one on the slide.  APRS is used in support of public service activities as well as for individual tracking.  APRS can also be used to send text messages.</a:t>
            </a:r>
            <a:endParaRPr lang="en-US" dirty="0" smtClean="0">
              <a:latin typeface="Times New Roman" pitchFamily="18" charset="0"/>
            </a:endParaRPr>
          </a:p>
        </p:txBody>
      </p:sp>
      <p:sp>
        <p:nvSpPr>
          <p:cNvPr id="60419" name="Slide Number Placeholder 3"/>
          <p:cNvSpPr>
            <a:spLocks noGrp="1"/>
          </p:cNvSpPr>
          <p:nvPr>
            <p:ph type="sldNum" sz="quarter" idx="5"/>
          </p:nvPr>
        </p:nvSpPr>
        <p:spPr>
          <a:noFill/>
        </p:spPr>
        <p:txBody>
          <a:bodyPr/>
          <a:lstStyle/>
          <a:p>
            <a:fld id="{FFE6A8DC-3E92-4896-AECE-2CD480D37775}"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p:spPr>
        <p:txBody>
          <a:bodyPr/>
          <a:lstStyle/>
          <a:p>
            <a:endParaRPr lang="en-US" dirty="0" smtClean="0">
              <a:latin typeface="Times New Roman" pitchFamily="18" charset="0"/>
            </a:endParaRPr>
          </a:p>
        </p:txBody>
      </p:sp>
      <p:sp>
        <p:nvSpPr>
          <p:cNvPr id="64515" name="Slide Number Placeholder 3"/>
          <p:cNvSpPr>
            <a:spLocks noGrp="1"/>
          </p:cNvSpPr>
          <p:nvPr>
            <p:ph type="sldNum" sz="quarter" idx="5"/>
          </p:nvPr>
        </p:nvSpPr>
        <p:spPr>
          <a:noFill/>
        </p:spPr>
        <p:txBody>
          <a:bodyPr/>
          <a:lstStyle/>
          <a:p>
            <a:fld id="{7BFBB32C-1CBD-4AC2-960C-3C3A56C027B2}" type="slidenum">
              <a:rPr lang="en-US"/>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031"/>
          <p:cNvSpPr>
            <a:spLocks noGrp="1" noChangeArrowheads="1"/>
          </p:cNvSpPr>
          <p:nvPr>
            <p:ph type="sldNum" sz="quarter" idx="5"/>
          </p:nvPr>
        </p:nvSpPr>
        <p:spPr>
          <a:noFill/>
        </p:spPr>
        <p:txBody>
          <a:bodyPr/>
          <a:lstStyle/>
          <a:p>
            <a:fld id="{384FDF50-4ABC-4954-B207-0F2DCD4A9674}" type="slidenum">
              <a:rPr lang="en-US"/>
              <a:pPr/>
              <a:t>4</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Without getting into the complexities of</a:t>
            </a:r>
            <a:r>
              <a:rPr lang="en-US" baseline="0" dirty="0" smtClean="0">
                <a:latin typeface="Times New Roman" pitchFamily="18" charset="0"/>
              </a:rPr>
              <a:t> duplexers, explain that some rigs are designed to have a completely separate antenna on each band.  To use a multi-band antenna with these rigs requires an accessory called a duplexer to share a single multi-band antenna.</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r>
              <a:rPr lang="en-US" dirty="0" smtClean="0">
                <a:latin typeface="Times New Roman" pitchFamily="18" charset="0"/>
              </a:rPr>
              <a:t>Explain  what “weak-signal” operation is</a:t>
            </a:r>
            <a:r>
              <a:rPr lang="en-US" baseline="0" dirty="0" smtClean="0">
                <a:latin typeface="Times New Roman" pitchFamily="18" charset="0"/>
              </a:rPr>
              <a:t> and that CW and SSB are used which provide better reception and intelligibility (copy) at lower levels than FM which is used for local operation</a:t>
            </a:r>
            <a:r>
              <a:rPr lang="en-US" baseline="0" dirty="0" smtClean="0">
                <a:latin typeface="Times New Roman" pitchFamily="18" charset="0"/>
              </a:rPr>
              <a:t>.  Signals are of all signal strengths and not necessarily weak.</a:t>
            </a:r>
            <a:endParaRPr lang="en-US" dirty="0" smtClean="0">
              <a:latin typeface="Times New Roman" pitchFamily="18" charset="0"/>
            </a:endParaRPr>
          </a:p>
        </p:txBody>
      </p:sp>
      <p:sp>
        <p:nvSpPr>
          <p:cNvPr id="15363" name="Slide Number Placeholder 3"/>
          <p:cNvSpPr>
            <a:spLocks noGrp="1"/>
          </p:cNvSpPr>
          <p:nvPr>
            <p:ph type="sldNum" sz="quarter" idx="5"/>
          </p:nvPr>
        </p:nvSpPr>
        <p:spPr>
          <a:noFill/>
        </p:spPr>
        <p:txBody>
          <a:bodyPr/>
          <a:lstStyle/>
          <a:p>
            <a:fld id="{1FF22A0C-9A26-4AD3-95BA-A81FBFC6D9C3}"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7411" name="Slide Number Placeholder 3"/>
          <p:cNvSpPr>
            <a:spLocks noGrp="1"/>
          </p:cNvSpPr>
          <p:nvPr>
            <p:ph type="sldNum" sz="quarter" idx="5"/>
          </p:nvPr>
        </p:nvSpPr>
        <p:spPr>
          <a:noFill/>
        </p:spPr>
        <p:txBody>
          <a:bodyPr/>
          <a:lstStyle/>
          <a:p>
            <a:fld id="{38048786-9A76-4247-BE86-44571FA3F93F}"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031"/>
          <p:cNvSpPr>
            <a:spLocks noGrp="1" noChangeArrowheads="1"/>
          </p:cNvSpPr>
          <p:nvPr>
            <p:ph type="sldNum" sz="quarter" idx="5"/>
          </p:nvPr>
        </p:nvSpPr>
        <p:spPr>
          <a:noFill/>
        </p:spPr>
        <p:txBody>
          <a:bodyPr/>
          <a:lstStyle/>
          <a:p>
            <a:fld id="{2C97DA32-5EDC-4A56-9E66-13B8FE7F24E4}" type="slidenum">
              <a:rPr lang="en-US"/>
              <a:pPr/>
              <a:t>7</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The HT is </a:t>
            </a:r>
            <a:r>
              <a:rPr lang="en-US" dirty="0" smtClean="0">
                <a:latin typeface="Times New Roman" pitchFamily="18" charset="0"/>
              </a:rPr>
              <a:t>often viewed as the starter rig by</a:t>
            </a:r>
            <a:r>
              <a:rPr lang="en-US" baseline="0" dirty="0" smtClean="0">
                <a:latin typeface="Times New Roman" pitchFamily="18" charset="0"/>
              </a:rPr>
              <a:t> new hams</a:t>
            </a:r>
            <a:r>
              <a:rPr lang="en-US" dirty="0" smtClean="0">
                <a:latin typeface="Times New Roman" pitchFamily="18" charset="0"/>
              </a:rPr>
              <a:t>.  </a:t>
            </a:r>
            <a:r>
              <a:rPr lang="en-US" dirty="0" smtClean="0">
                <a:latin typeface="Times New Roman" pitchFamily="18" charset="0"/>
              </a:rPr>
              <a:t>Spend some time discussing the advantages and limitations of the HT, particularly for your area of operation.  </a:t>
            </a:r>
          </a:p>
          <a:p>
            <a:pPr eaLnBrk="1" hangingPunct="1"/>
            <a:endParaRPr lang="en-US" dirty="0" smtClean="0">
              <a:latin typeface="Times New Roman" pitchFamily="18" charset="0"/>
            </a:endParaRPr>
          </a:p>
          <a:p>
            <a:pPr eaLnBrk="1" hangingPunct="1"/>
            <a:r>
              <a:rPr lang="en-US" dirty="0" smtClean="0">
                <a:latin typeface="Times New Roman" pitchFamily="18" charset="0"/>
              </a:rPr>
              <a:t>Downplay</a:t>
            </a:r>
            <a:r>
              <a:rPr lang="en-US" baseline="0" dirty="0" smtClean="0">
                <a:latin typeface="Times New Roman" pitchFamily="18" charset="0"/>
              </a:rPr>
              <a:t> the </a:t>
            </a:r>
            <a:r>
              <a:rPr lang="en-US" dirty="0" smtClean="0">
                <a:latin typeface="Times New Roman" pitchFamily="18" charset="0"/>
              </a:rPr>
              <a:t>HT as </a:t>
            </a:r>
            <a:r>
              <a:rPr lang="en-US" dirty="0" smtClean="0">
                <a:latin typeface="Times New Roman" pitchFamily="18" charset="0"/>
              </a:rPr>
              <a:t>a starter </a:t>
            </a:r>
            <a:r>
              <a:rPr lang="en-US" dirty="0" smtClean="0">
                <a:latin typeface="Times New Roman" pitchFamily="18" charset="0"/>
              </a:rPr>
              <a:t>rig because of the often disappointing performance in remote or sparsely populated areas due to the low power and limited range.  </a:t>
            </a:r>
          </a:p>
          <a:p>
            <a:pPr eaLnBrk="1" hangingPunct="1"/>
            <a:endParaRPr lang="en-US" dirty="0" smtClean="0">
              <a:latin typeface="Times New Roman" pitchFamily="18" charset="0"/>
            </a:endParaRPr>
          </a:p>
          <a:p>
            <a:pPr eaLnBrk="1" hangingPunct="1"/>
            <a:r>
              <a:rPr lang="en-US" dirty="0" smtClean="0">
                <a:latin typeface="Times New Roman" pitchFamily="18" charset="0"/>
              </a:rPr>
              <a:t>Encourage new hams </a:t>
            </a:r>
            <a:r>
              <a:rPr lang="en-US" dirty="0" smtClean="0">
                <a:latin typeface="Times New Roman" pitchFamily="18" charset="0"/>
              </a:rPr>
              <a:t>to consider the HT as the secondary radio and steer them toward the </a:t>
            </a:r>
            <a:r>
              <a:rPr lang="en-US" dirty="0" smtClean="0">
                <a:latin typeface="Times New Roman" pitchFamily="18" charset="0"/>
              </a:rPr>
              <a:t>single-band or dual-band mobile </a:t>
            </a:r>
            <a:r>
              <a:rPr lang="en-US" dirty="0" smtClean="0">
                <a:latin typeface="Times New Roman" pitchFamily="18" charset="0"/>
              </a:rPr>
              <a:t>transceiver as their first rig.  If they decide on the HT, a mobile</a:t>
            </a:r>
            <a:r>
              <a:rPr lang="en-US" baseline="0" dirty="0" smtClean="0">
                <a:latin typeface="Times New Roman" pitchFamily="18" charset="0"/>
              </a:rPr>
              <a:t> or external antenna is a must.  Show them how to use a mobile antenna at home.</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AD9075FD-1210-4E98-A3C2-893ECECF8F51}" type="slidenum">
              <a:rPr lang="en-US"/>
              <a:pPr/>
              <a:t>8</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Spend some time discussing how to get the most performance out of the HT (hold the HT vertical, speak across the </a:t>
            </a:r>
            <a:r>
              <a:rPr lang="en-US" dirty="0" err="1" smtClean="0">
                <a:latin typeface="Times New Roman" pitchFamily="18" charset="0"/>
              </a:rPr>
              <a:t>mic</a:t>
            </a:r>
            <a:r>
              <a:rPr lang="en-US" dirty="0" smtClean="0">
                <a:latin typeface="Times New Roman" pitchFamily="18" charset="0"/>
              </a:rPr>
              <a:t>, not into the </a:t>
            </a:r>
            <a:r>
              <a:rPr lang="en-US" dirty="0" err="1" smtClean="0">
                <a:latin typeface="Times New Roman" pitchFamily="18" charset="0"/>
              </a:rPr>
              <a:t>mic</a:t>
            </a:r>
            <a:r>
              <a:rPr lang="en-US" dirty="0" smtClean="0">
                <a:latin typeface="Times New Roman" pitchFamily="18" charset="0"/>
              </a:rPr>
              <a:t>, etc.)</a:t>
            </a:r>
          </a:p>
          <a:p>
            <a:pPr eaLnBrk="1" hangingPunct="1"/>
            <a:endParaRPr lang="en-US" dirty="0" smtClean="0">
              <a:latin typeface="Times New Roman" pitchFamily="18" charset="0"/>
            </a:endParaRPr>
          </a:p>
          <a:p>
            <a:pPr eaLnBrk="1" hangingPunct="1"/>
            <a:r>
              <a:rPr lang="en-US" dirty="0" smtClean="0">
                <a:latin typeface="Times New Roman" pitchFamily="18" charset="0"/>
              </a:rPr>
              <a:t>Also make sure that you cover that the trade-off between the convenience of a small, flexible antenna against reduced performance.</a:t>
            </a:r>
          </a:p>
          <a:p>
            <a:pPr eaLnBrk="1" hangingPunct="1"/>
            <a:endParaRPr lang="en-US"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54275" name="Slide Number Placeholder 3"/>
          <p:cNvSpPr>
            <a:spLocks noGrp="1"/>
          </p:cNvSpPr>
          <p:nvPr>
            <p:ph type="sldNum" sz="quarter" idx="5"/>
          </p:nvPr>
        </p:nvSpPr>
        <p:spPr>
          <a:noFill/>
        </p:spPr>
        <p:txBody>
          <a:bodyPr/>
          <a:lstStyle/>
          <a:p>
            <a:fld id="{67838DE7-2B29-466C-A101-4576D2A752D0}"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28800"/>
            <a:ext cx="8229600" cy="4297363"/>
          </a:xfrm>
          <a:prstGeom prst="rect">
            <a:avLst/>
          </a:prstGeom>
        </p:spPr>
        <p:txBody>
          <a:bodyPr/>
          <a:lstStyle>
            <a:lvl1pPr marL="401638" indent="-401638">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sp>
        <p:nvSpPr>
          <p:cNvPr id="7" name="Title 6"/>
          <p:cNvSpPr>
            <a:spLocks noGrp="1"/>
          </p:cNvSpPr>
          <p:nvPr>
            <p:ph type="title"/>
          </p:nvPr>
        </p:nvSpPr>
        <p:spPr>
          <a:xfrm>
            <a:off x="457200" y="274638"/>
            <a:ext cx="8229600" cy="1143000"/>
          </a:xfrm>
          <a:prstGeom prst="rect">
            <a:avLst/>
          </a:prstGeom>
        </p:spPr>
        <p:txBody>
          <a:bodyPr/>
          <a:lstStyle>
            <a:lvl1pPr>
              <a:defRPr sz="3200" baseline="0">
                <a:latin typeface="Arial" pitchFamily="34" charset="0"/>
              </a:defRPr>
            </a:lvl1pPr>
          </a:lstStyle>
          <a:p>
            <a:r>
              <a:rPr lang="en-US" smtClean="0"/>
              <a:t>Click to edit Master title style</a:t>
            </a:r>
            <a:endParaRPr lang="en-US" dirty="0"/>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lvl1pPr algn="ctr">
              <a:defRPr sz="1050" dirty="0" smtClean="0">
                <a:latin typeface="Arial" pitchFamily="34" charset="0"/>
                <a:ea typeface="ＭＳ Ｐゴシック" charset="0"/>
                <a:cs typeface="Arial" pitchFamily="34" charset="0"/>
              </a:defRPr>
            </a:lvl1pPr>
          </a:lstStyle>
          <a:p>
            <a:pPr>
              <a:defRPr/>
            </a:pPr>
            <a:r>
              <a:rPr lang="en-US" dirty="0" smtClean="0"/>
              <a:t>2014 Technician License Course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p>
            <a:r>
              <a:rPr lang="en-US" smtClean="0"/>
              <a:t>2014 Technician License Course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4" name="Footer Placeholder 3"/>
          <p:cNvSpPr>
            <a:spLocks noGrp="1"/>
          </p:cNvSpPr>
          <p:nvPr>
            <p:ph type="ftr" sz="quarter" idx="10"/>
          </p:nvPr>
        </p:nvSpPr>
        <p:spPr/>
        <p:txBody>
          <a:bodyPr/>
          <a:lstStyle/>
          <a:p>
            <a:r>
              <a:rPr lang="en-US" smtClean="0"/>
              <a:t>2014 Technician License Course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ORIZ NO SCREENED DIAMOND copy"/>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50">
                <a:solidFill>
                  <a:schemeClr val="tx1">
                    <a:tint val="75000"/>
                  </a:schemeClr>
                </a:solidFill>
                <a:latin typeface="Arial"/>
                <a:cs typeface="Arial"/>
              </a:defRPr>
            </a:lvl1pPr>
          </a:lstStyle>
          <a:p>
            <a:r>
              <a:rPr lang="en-US" dirty="0" smtClean="0"/>
              <a:t>2014 Technician License Course</a:t>
            </a:r>
            <a:endParaRPr lang="en-US" dirty="0"/>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27" r:id="rId12"/>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Power Point Blend HORIZ GRAY copy"/>
          <p:cNvPicPr>
            <a:picLocks noChangeArrowheads="1"/>
          </p:cNvPicPr>
          <p:nvPr/>
        </p:nvPicPr>
        <p:blipFill>
          <a:blip r:embed="rId13" cstate="print"/>
          <a:srcRect/>
          <a:stretch>
            <a:fillRect/>
          </a:stretch>
        </p:blipFill>
        <p:spPr bwMode="auto">
          <a:xfrm>
            <a:off x="3175" y="0"/>
            <a:ext cx="9140825" cy="686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2"/>
          <p:cNvSpPr>
            <a:spLocks noChangeArrowheads="1"/>
          </p:cNvSpPr>
          <p:nvPr/>
        </p:nvSpPr>
        <p:spPr bwMode="auto">
          <a:xfrm>
            <a:off x="685800" y="2130425"/>
            <a:ext cx="7772400" cy="1470025"/>
          </a:xfrm>
          <a:prstGeom prst="rect">
            <a:avLst/>
          </a:prstGeom>
          <a:noFill/>
          <a:ln w="9525">
            <a:noFill/>
            <a:miter lim="800000"/>
            <a:headEnd/>
            <a:tailEnd/>
          </a:ln>
        </p:spPr>
        <p:txBody>
          <a:bodyPr anchor="ctr"/>
          <a:lstStyle/>
          <a:p>
            <a:pPr algn="ctr"/>
            <a:r>
              <a:rPr lang="en-US" sz="4000" dirty="0">
                <a:latin typeface="Arial" pitchFamily="34" charset="0"/>
                <a:cs typeface="Arial" pitchFamily="34" charset="0"/>
              </a:rPr>
              <a:t>Technician </a:t>
            </a:r>
            <a:r>
              <a:rPr lang="en-US" sz="4000" dirty="0" smtClean="0">
                <a:latin typeface="Arial" pitchFamily="34" charset="0"/>
                <a:cs typeface="Arial" pitchFamily="34" charset="0"/>
              </a:rPr>
              <a:t>License </a:t>
            </a:r>
            <a:r>
              <a:rPr lang="en-US" sz="4000" dirty="0">
                <a:latin typeface="Arial" pitchFamily="34" charset="0"/>
                <a:cs typeface="Arial" pitchFamily="34" charset="0"/>
              </a:rPr>
              <a:t>Course</a:t>
            </a:r>
            <a:br>
              <a:rPr lang="en-US" sz="4000" dirty="0">
                <a:latin typeface="Arial" pitchFamily="34" charset="0"/>
                <a:cs typeface="Arial" pitchFamily="34" charset="0"/>
              </a:rPr>
            </a:br>
            <a:r>
              <a:rPr lang="en-US" sz="4000" dirty="0">
                <a:latin typeface="Arial" pitchFamily="34" charset="0"/>
                <a:cs typeface="Arial" pitchFamily="34" charset="0"/>
              </a:rPr>
              <a:t>Chapter 5</a:t>
            </a:r>
            <a:br>
              <a:rPr lang="en-US" sz="4000" dirty="0">
                <a:latin typeface="Arial" pitchFamily="34" charset="0"/>
                <a:cs typeface="Arial" pitchFamily="34" charset="0"/>
              </a:rPr>
            </a:br>
            <a:endParaRPr lang="en-US" sz="4000" dirty="0">
              <a:latin typeface="Arial" pitchFamily="34" charset="0"/>
              <a:cs typeface="Arial" pitchFamily="34" charset="0"/>
            </a:endParaRPr>
          </a:p>
        </p:txBody>
      </p:sp>
      <p:sp>
        <p:nvSpPr>
          <p:cNvPr id="6146" name="Rectangle 13"/>
          <p:cNvSpPr>
            <a:spLocks noChangeArrowheads="1"/>
          </p:cNvSpPr>
          <p:nvPr/>
        </p:nvSpPr>
        <p:spPr bwMode="auto">
          <a:xfrm>
            <a:off x="1371600" y="3581400"/>
            <a:ext cx="6400800" cy="2057400"/>
          </a:xfrm>
          <a:prstGeom prst="rect">
            <a:avLst/>
          </a:prstGeom>
          <a:noFill/>
          <a:ln w="9525">
            <a:noFill/>
            <a:miter lim="800000"/>
            <a:headEnd/>
            <a:tailEnd/>
          </a:ln>
        </p:spPr>
        <p:txBody>
          <a:bodyPr/>
          <a:lstStyle/>
          <a:p>
            <a:pPr marL="342900" indent="-342900" algn="ctr">
              <a:spcBef>
                <a:spcPct val="20000"/>
              </a:spcBef>
            </a:pPr>
            <a:r>
              <a:rPr lang="en-US" sz="3200">
                <a:latin typeface="Arial" pitchFamily="34" charset="0"/>
                <a:cs typeface="Arial" pitchFamily="34" charset="0"/>
              </a:rPr>
              <a:t>Lesson Plan Module 11 –</a:t>
            </a:r>
          </a:p>
          <a:p>
            <a:pPr marL="342900" indent="-342900" algn="ctr">
              <a:spcBef>
                <a:spcPct val="20000"/>
              </a:spcBef>
            </a:pPr>
            <a:r>
              <a:rPr lang="en-US" sz="3200">
                <a:latin typeface="Arial" pitchFamily="34" charset="0"/>
                <a:cs typeface="Arial" pitchFamily="34" charset="0"/>
              </a:rPr>
              <a:t>Transmitters, Receivers and Transceivers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Side-by-Side</a:t>
            </a:r>
          </a:p>
        </p:txBody>
      </p:sp>
      <p:graphicFrame>
        <p:nvGraphicFramePr>
          <p:cNvPr id="130053" name="Group 5"/>
          <p:cNvGraphicFramePr>
            <a:graphicFrameLocks noGrp="1"/>
          </p:cNvGraphicFramePr>
          <p:nvPr/>
        </p:nvGraphicFramePr>
        <p:xfrm>
          <a:off x="838200" y="1752600"/>
          <a:ext cx="7543800" cy="3652838"/>
        </p:xfrm>
        <a:graphic>
          <a:graphicData uri="http://schemas.openxmlformats.org/drawingml/2006/table">
            <a:tbl>
              <a:tblPr/>
              <a:tblGrid>
                <a:gridCol w="1257300"/>
                <a:gridCol w="1257300"/>
                <a:gridCol w="1257300"/>
                <a:gridCol w="1257300"/>
                <a:gridCol w="1257300"/>
                <a:gridCol w="1257300"/>
              </a:tblGrid>
              <a:tr h="527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Single Band</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Dual Band</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charset="0"/>
                          <a:cs typeface="Times New Roman" charset="0"/>
                        </a:rPr>
                        <a:t>Multimode</a:t>
                      </a:r>
                      <a:endParaRPr kumimoji="0" lang="en-US" sz="2400" b="0"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charset="0"/>
                          <a:cs typeface="Times New Roman" charset="0"/>
                        </a:rPr>
                        <a:t>Multiband</a:t>
                      </a:r>
                      <a:endParaRPr kumimoji="0" lang="en-US" sz="2400" b="0"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charset="0"/>
                          <a:cs typeface="Times New Roman" charset="0"/>
                        </a:rPr>
                        <a:t>Handheld</a:t>
                      </a:r>
                      <a:endParaRPr kumimoji="0" lang="en-US" sz="2400" b="0"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19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Freq Agility</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Limited</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Medium</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Medium</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Full</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Limited</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4889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Functionality</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charset="0"/>
                          <a:cs typeface="Times New Roman" charset="0"/>
                        </a:rPr>
                        <a:t>Limited</a:t>
                      </a:r>
                      <a:endParaRPr kumimoji="0" lang="en-US" sz="2400" b="0"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charset="0"/>
                          <a:cs typeface="Times New Roman" charset="0"/>
                        </a:rPr>
                        <a:t>Limited</a:t>
                      </a:r>
                      <a:endParaRPr kumimoji="0" lang="en-US" sz="2400" b="0"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Full</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Full</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Limited</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5619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charset="0"/>
                          <a:cs typeface="Times New Roman" charset="0"/>
                        </a:rPr>
                        <a:t>Ease of Use</a:t>
                      </a:r>
                      <a:endParaRPr kumimoji="0" lang="en-US" sz="2400" b="0"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Easy</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charset="0"/>
                          <a:cs typeface="Times New Roman" charset="0"/>
                        </a:rPr>
                        <a:t>Medium</a:t>
                      </a:r>
                      <a:endParaRPr kumimoji="0" lang="en-US" sz="2400" b="0"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Medium</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Difficult</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Easy</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r>
              <a:tr h="569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Programming</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Easy</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Easy</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Medium</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Challenging</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Easy/Medium</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558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Power</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Low</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Low</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Medium</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High</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Low</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r>
              <a:tr h="3841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Cost</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Low</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Modest</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High</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charset="0"/>
                          <a:cs typeface="Times New Roman" charset="0"/>
                        </a:rPr>
                        <a:t>High</a:t>
                      </a:r>
                      <a:endParaRPr kumimoji="0" lang="en-US" sz="2400" b="0" i="0" u="none" strike="noStrike" cap="none" normalizeH="0" baseline="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charset="0"/>
                          <a:cs typeface="Times New Roman" charset="0"/>
                        </a:rPr>
                        <a:t>Low</a:t>
                      </a:r>
                      <a:endParaRPr kumimoji="0" lang="en-US" sz="2400" b="0" i="0" u="none" strike="noStrike" cap="none" normalizeH="0" baseline="0" dirty="0" smtClean="0">
                        <a:ln>
                          <a:noFill/>
                        </a:ln>
                        <a:solidFill>
                          <a:schemeClr val="tx1"/>
                        </a:solidFill>
                        <a:effectLst/>
                        <a:latin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r>
            </a:tbl>
          </a:graphicData>
        </a:graphic>
      </p:graphicFrame>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Rig Vocabulary</a:t>
            </a:r>
          </a:p>
        </p:txBody>
      </p:sp>
      <p:sp>
        <p:nvSpPr>
          <p:cNvPr id="22530"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spcBef>
                <a:spcPct val="20000"/>
              </a:spcBef>
              <a:buFontTx/>
              <a:buChar char="•"/>
            </a:pPr>
            <a:r>
              <a:rPr lang="en-US" sz="3200" dirty="0"/>
              <a:t>We will now go through some jargon and vocabulary specific to </a:t>
            </a:r>
            <a:r>
              <a:rPr lang="en-US" sz="3200" dirty="0" smtClean="0"/>
              <a:t>the receive and transmit functions </a:t>
            </a:r>
            <a:r>
              <a:rPr lang="en-US" sz="3200" dirty="0"/>
              <a:t>and controls of a </a:t>
            </a:r>
            <a:r>
              <a:rPr lang="en-US" sz="3200" dirty="0" smtClean="0"/>
              <a:t>transceiver.</a:t>
            </a:r>
            <a:endParaRPr lang="en-US" sz="3200" dirty="0"/>
          </a:p>
          <a:p>
            <a:pPr marL="342900" indent="-342900">
              <a:spcBef>
                <a:spcPct val="20000"/>
              </a:spcBef>
            </a:pPr>
            <a:endParaRPr lang="en-US" sz="32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Band and Frequency Selection</a:t>
            </a:r>
            <a:endParaRPr lang="en-US" sz="4400" dirty="0"/>
          </a:p>
        </p:txBody>
      </p:sp>
      <p:sp>
        <p:nvSpPr>
          <p:cNvPr id="22530"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spcBef>
                <a:spcPct val="20000"/>
              </a:spcBef>
              <a:buFontTx/>
              <a:buChar char="•"/>
            </a:pPr>
            <a:r>
              <a:rPr lang="en-US" sz="3200" dirty="0" smtClean="0"/>
              <a:t>Fundamental to all amateur transceivers</a:t>
            </a:r>
          </a:p>
          <a:p>
            <a:pPr marL="342900" indent="-342900">
              <a:spcBef>
                <a:spcPct val="20000"/>
              </a:spcBef>
              <a:buFontTx/>
              <a:buChar char="•"/>
            </a:pPr>
            <a:r>
              <a:rPr lang="en-US" sz="3200" dirty="0" smtClean="0"/>
              <a:t>Can set by VFO (continuously variable) or by keypad “direct” entry</a:t>
            </a:r>
          </a:p>
          <a:p>
            <a:pPr marL="342900" indent="-342900">
              <a:spcBef>
                <a:spcPct val="20000"/>
              </a:spcBef>
              <a:buFontTx/>
              <a:buChar char="•"/>
            </a:pPr>
            <a:r>
              <a:rPr lang="en-US" sz="3200" dirty="0" smtClean="0"/>
              <a:t>Memories </a:t>
            </a:r>
            <a:r>
              <a:rPr lang="en-US" sz="3200" dirty="0" smtClean="0"/>
              <a:t>can generally store</a:t>
            </a:r>
            <a:r>
              <a:rPr lang="en-US" sz="3200" dirty="0" smtClean="0"/>
              <a:t>:</a:t>
            </a:r>
          </a:p>
          <a:p>
            <a:pPr marL="914400" lvl="1" indent="-457200">
              <a:spcBef>
                <a:spcPct val="20000"/>
              </a:spcBef>
              <a:buSzPct val="100000"/>
              <a:buFont typeface="Arial"/>
              <a:buChar char="•"/>
            </a:pPr>
            <a:r>
              <a:rPr lang="en-US" dirty="0" smtClean="0"/>
              <a:t>Frequency</a:t>
            </a:r>
          </a:p>
          <a:p>
            <a:pPr marL="914400" lvl="1" indent="-457200">
              <a:spcBef>
                <a:spcPct val="20000"/>
              </a:spcBef>
              <a:buSzPct val="100000"/>
              <a:buFont typeface="Arial"/>
              <a:buChar char="•"/>
            </a:pPr>
            <a:r>
              <a:rPr lang="en-US" dirty="0" smtClean="0"/>
              <a:t>Mode</a:t>
            </a:r>
          </a:p>
          <a:p>
            <a:pPr marL="914400" lvl="1" indent="-457200">
              <a:spcBef>
                <a:spcPct val="20000"/>
              </a:spcBef>
              <a:buSzPct val="100000"/>
              <a:buFont typeface="Arial"/>
              <a:buChar char="•"/>
            </a:pPr>
            <a:r>
              <a:rPr lang="en-US" dirty="0" smtClean="0"/>
              <a:t>Filter and similar </a:t>
            </a:r>
            <a:r>
              <a:rPr lang="en-US" dirty="0" smtClean="0"/>
              <a:t>settings</a:t>
            </a:r>
          </a:p>
          <a:p>
            <a:pPr marL="914400" lvl="1" indent="-457200">
              <a:spcBef>
                <a:spcPct val="20000"/>
              </a:spcBef>
              <a:buSzPct val="100000"/>
              <a:buFont typeface="Arial"/>
              <a:buChar char="•"/>
            </a:pPr>
            <a:r>
              <a:rPr lang="en-US" dirty="0" smtClean="0"/>
              <a:t>Alphanumeric labels</a:t>
            </a:r>
            <a:endParaRPr lang="en-US" dirty="0" smtClean="0"/>
          </a:p>
          <a:p>
            <a:pPr marL="342900" indent="-342900">
              <a:spcBef>
                <a:spcPct val="20000"/>
              </a:spcBef>
            </a:pPr>
            <a:endParaRPr lang="en-US" sz="32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a:t>Transmitter Controls and Functions</a:t>
            </a:r>
          </a:p>
        </p:txBody>
      </p:sp>
      <p:sp>
        <p:nvSpPr>
          <p:cNvPr id="24578" name="Rectangle 5"/>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a:t>Main tuning </a:t>
            </a:r>
            <a:r>
              <a:rPr lang="en-US" sz="3200" dirty="0" smtClean="0"/>
              <a:t>display (both </a:t>
            </a:r>
            <a:r>
              <a:rPr lang="en-US" sz="3200" dirty="0"/>
              <a:t>TX and RX):</a:t>
            </a:r>
          </a:p>
          <a:p>
            <a:pPr marL="742950" lvl="1" indent="-285750">
              <a:lnSpc>
                <a:spcPct val="90000"/>
              </a:lnSpc>
              <a:spcBef>
                <a:spcPct val="20000"/>
              </a:spcBef>
              <a:buFontTx/>
              <a:buChar char="–"/>
            </a:pPr>
            <a:r>
              <a:rPr lang="en-US" sz="2800" dirty="0"/>
              <a:t>Controls the frequency selection via the variable frequency oscillator (VFO).</a:t>
            </a:r>
          </a:p>
          <a:p>
            <a:pPr marL="742950" lvl="1" indent="-285750">
              <a:lnSpc>
                <a:spcPct val="90000"/>
              </a:lnSpc>
              <a:spcBef>
                <a:spcPct val="20000"/>
              </a:spcBef>
              <a:buFontTx/>
              <a:buChar char="–"/>
            </a:pPr>
            <a:r>
              <a:rPr lang="en-US" sz="2800" dirty="0" smtClean="0"/>
              <a:t>Frequency can be set with a knob or keypad </a:t>
            </a:r>
            <a:r>
              <a:rPr lang="en-US" sz="2800" dirty="0"/>
              <a:t>or programmed channels.</a:t>
            </a:r>
          </a:p>
          <a:p>
            <a:pPr marL="742950" lvl="1" indent="-285750">
              <a:lnSpc>
                <a:spcPct val="90000"/>
              </a:lnSpc>
              <a:spcBef>
                <a:spcPct val="20000"/>
              </a:spcBef>
              <a:buFontTx/>
              <a:buChar char="–"/>
            </a:pPr>
            <a:r>
              <a:rPr lang="en-US" sz="2800" dirty="0"/>
              <a:t>Variable frequency step size (tuning rate, resolution).</a:t>
            </a:r>
          </a:p>
          <a:p>
            <a:pPr marL="742950" lvl="1" indent="-285750">
              <a:lnSpc>
                <a:spcPct val="90000"/>
              </a:lnSpc>
              <a:spcBef>
                <a:spcPct val="20000"/>
              </a:spcBef>
              <a:buFontTx/>
              <a:buChar char="–"/>
            </a:pPr>
            <a:r>
              <a:rPr lang="en-US" sz="2800" dirty="0" smtClean="0"/>
              <a:t>Rigs can usually store the information for two operating frequencies (VFO A and VFO B).</a:t>
            </a:r>
            <a:endParaRPr lang="en-US" sz="28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a:t>Transmitter Controls and Functions</a:t>
            </a:r>
          </a:p>
        </p:txBody>
      </p:sp>
      <p:sp>
        <p:nvSpPr>
          <p:cNvPr id="26626"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spcBef>
                <a:spcPct val="20000"/>
              </a:spcBef>
              <a:buFontTx/>
              <a:buChar char="•"/>
            </a:pPr>
            <a:r>
              <a:rPr lang="en-US" sz="3200" dirty="0"/>
              <a:t>Mode selector (both TX and RX for multimode rigs).</a:t>
            </a:r>
          </a:p>
          <a:p>
            <a:pPr marL="742950" lvl="1" indent="-285750">
              <a:spcBef>
                <a:spcPct val="20000"/>
              </a:spcBef>
              <a:buFontTx/>
              <a:buChar char="–"/>
            </a:pPr>
            <a:r>
              <a:rPr lang="en-US" sz="2800" dirty="0"/>
              <a:t>AM/FM/SSB (LSB or USB)</a:t>
            </a:r>
          </a:p>
          <a:p>
            <a:pPr marL="742950" lvl="1" indent="-285750">
              <a:spcBef>
                <a:spcPct val="20000"/>
              </a:spcBef>
              <a:buFontTx/>
              <a:buChar char="–"/>
            </a:pPr>
            <a:r>
              <a:rPr lang="en-US" sz="2800" dirty="0"/>
              <a:t>CW</a:t>
            </a:r>
          </a:p>
          <a:p>
            <a:pPr marL="742950" lvl="1" indent="-285750">
              <a:spcBef>
                <a:spcPct val="20000"/>
              </a:spcBef>
              <a:buFontTx/>
              <a:buChar char="–"/>
            </a:pPr>
            <a:r>
              <a:rPr lang="en-US" sz="2800" dirty="0"/>
              <a:t>Data (</a:t>
            </a:r>
            <a:r>
              <a:rPr lang="en-US" sz="2800" dirty="0" smtClean="0"/>
              <a:t>RTTY or PSK)</a:t>
            </a:r>
            <a:endParaRPr lang="en-US" sz="2800" dirty="0"/>
          </a:p>
          <a:p>
            <a:pPr marL="342900" indent="-342900">
              <a:spcBef>
                <a:spcPct val="20000"/>
              </a:spcBef>
              <a:buFontTx/>
              <a:buChar char="•"/>
            </a:pPr>
            <a:r>
              <a:rPr lang="en-US" sz="3200" dirty="0"/>
              <a:t>Could be automatic based on recognized band plan.</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6"/>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a:t>Transmitter Controls and Functions</a:t>
            </a:r>
          </a:p>
        </p:txBody>
      </p:sp>
      <p:sp>
        <p:nvSpPr>
          <p:cNvPr id="28674" name="Rectangle 7"/>
          <p:cNvSpPr>
            <a:spLocks noChangeArrowheads="1"/>
          </p:cNvSpPr>
          <p:nvPr/>
        </p:nvSpPr>
        <p:spPr bwMode="auto">
          <a:xfrm>
            <a:off x="685800" y="1676400"/>
            <a:ext cx="7772400" cy="4419600"/>
          </a:xfrm>
          <a:prstGeom prst="rect">
            <a:avLst/>
          </a:prstGeom>
          <a:noFill/>
          <a:ln w="9525">
            <a:noFill/>
            <a:miter lim="800000"/>
            <a:headEnd/>
            <a:tailEnd/>
          </a:ln>
        </p:spPr>
        <p:txBody>
          <a:bodyPr/>
          <a:lstStyle/>
          <a:p>
            <a:pPr marL="342900" indent="-342900">
              <a:spcBef>
                <a:spcPts val="75"/>
              </a:spcBef>
              <a:buFontTx/>
              <a:buChar char="•"/>
            </a:pPr>
            <a:r>
              <a:rPr lang="en-US" sz="3200" dirty="0"/>
              <a:t>Microphone controls</a:t>
            </a:r>
          </a:p>
          <a:p>
            <a:pPr marL="742950" lvl="1" indent="-285750">
              <a:spcBef>
                <a:spcPts val="75"/>
              </a:spcBef>
              <a:buFontTx/>
              <a:buChar char="–"/>
            </a:pPr>
            <a:r>
              <a:rPr lang="en-US" sz="2600" dirty="0"/>
              <a:t>Gain</a:t>
            </a:r>
          </a:p>
          <a:p>
            <a:pPr marL="1143000" lvl="2" indent="-228600">
              <a:spcBef>
                <a:spcPts val="75"/>
              </a:spcBef>
              <a:buFontTx/>
              <a:buChar char="•"/>
            </a:pPr>
            <a:r>
              <a:rPr lang="en-US" dirty="0" smtClean="0"/>
              <a:t>Controls transmitter sensitivity to your voice</a:t>
            </a:r>
            <a:endParaRPr lang="en-US" dirty="0"/>
          </a:p>
          <a:p>
            <a:pPr marL="742950" lvl="1" indent="-285750">
              <a:spcBef>
                <a:spcPts val="75"/>
              </a:spcBef>
              <a:buFontTx/>
              <a:buChar char="–"/>
            </a:pPr>
            <a:r>
              <a:rPr lang="en-US" sz="2600" dirty="0"/>
              <a:t>Speech Compressor or Speech Processor</a:t>
            </a:r>
          </a:p>
          <a:p>
            <a:pPr marL="1143000" lvl="2" indent="-228600">
              <a:spcBef>
                <a:spcPts val="75"/>
              </a:spcBef>
              <a:buFontTx/>
              <a:buChar char="•"/>
            </a:pPr>
            <a:r>
              <a:rPr lang="en-US" dirty="0" smtClean="0"/>
              <a:t>Increases microphone gain </a:t>
            </a:r>
            <a:r>
              <a:rPr lang="en-US" dirty="0" smtClean="0"/>
              <a:t>at lower sound levels to </a:t>
            </a:r>
            <a:r>
              <a:rPr lang="en-US" dirty="0" smtClean="0"/>
              <a:t>increase overall signal strength or “punch”</a:t>
            </a:r>
            <a:endParaRPr lang="en-US" altLang="ja-JP" dirty="0"/>
          </a:p>
          <a:p>
            <a:pPr marL="742950" lvl="1" indent="-285750">
              <a:spcBef>
                <a:spcPts val="75"/>
              </a:spcBef>
              <a:buFontTx/>
              <a:buChar char="–"/>
            </a:pPr>
            <a:r>
              <a:rPr lang="en-US" sz="2600" dirty="0"/>
              <a:t>Too much gain or compression can cause </a:t>
            </a:r>
            <a:r>
              <a:rPr lang="en-US" sz="2600" dirty="0" smtClean="0"/>
              <a:t>problems</a:t>
            </a:r>
            <a:endParaRPr lang="en-US" sz="2600" dirty="0"/>
          </a:p>
          <a:p>
            <a:pPr marL="1143000" lvl="2" indent="-228600">
              <a:spcBef>
                <a:spcPts val="75"/>
              </a:spcBef>
              <a:buFontTx/>
              <a:buChar char="•"/>
            </a:pPr>
            <a:r>
              <a:rPr lang="en-US" dirty="0"/>
              <a:t>Splatter</a:t>
            </a:r>
          </a:p>
          <a:p>
            <a:pPr marL="1143000" lvl="2" indent="-228600">
              <a:spcBef>
                <a:spcPts val="75"/>
              </a:spcBef>
              <a:buFontTx/>
              <a:buChar char="•"/>
            </a:pPr>
            <a:r>
              <a:rPr lang="en-US" dirty="0"/>
              <a:t>Over-deviation</a:t>
            </a:r>
          </a:p>
          <a:p>
            <a:pPr marL="1143000" lvl="2" indent="-228600">
              <a:spcBef>
                <a:spcPts val="75"/>
              </a:spcBef>
              <a:buFontTx/>
              <a:buChar char="•"/>
            </a:pPr>
            <a:r>
              <a:rPr lang="en-US" dirty="0"/>
              <a:t>Over-modulation</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a:t>Transmitter Controls and Functions</a:t>
            </a:r>
          </a:p>
        </p:txBody>
      </p:sp>
      <p:sp>
        <p:nvSpPr>
          <p:cNvPr id="30722" name="Rectangle 5"/>
          <p:cNvSpPr>
            <a:spLocks noChangeArrowheads="1"/>
          </p:cNvSpPr>
          <p:nvPr/>
        </p:nvSpPr>
        <p:spPr bwMode="auto">
          <a:xfrm>
            <a:off x="685800" y="17526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t>Automatic Level Control (ALC</a:t>
            </a:r>
            <a:r>
              <a:rPr lang="en-US" sz="3200" dirty="0" smtClean="0"/>
              <a:t>)</a:t>
            </a:r>
            <a:endParaRPr lang="en-US" sz="3200" dirty="0"/>
          </a:p>
          <a:p>
            <a:pPr marL="742950" lvl="1" indent="-285750">
              <a:spcBef>
                <a:spcPct val="20000"/>
              </a:spcBef>
              <a:buFontTx/>
              <a:buChar char="–"/>
            </a:pPr>
            <a:r>
              <a:rPr lang="en-US" sz="2800" dirty="0"/>
              <a:t>Automatically limits </a:t>
            </a:r>
            <a:r>
              <a:rPr lang="en-US" sz="2800" dirty="0" smtClean="0"/>
              <a:t>speech modulation, reducing transmitter over-drive</a:t>
            </a:r>
          </a:p>
          <a:p>
            <a:pPr marL="742950" lvl="1" indent="-285750">
              <a:spcBef>
                <a:spcPct val="20000"/>
              </a:spcBef>
              <a:buFontTx/>
              <a:buChar char="–"/>
            </a:pPr>
            <a:r>
              <a:rPr lang="en-US" sz="2800" dirty="0" smtClean="0"/>
              <a:t>Causes some speech distortion</a:t>
            </a:r>
          </a:p>
          <a:p>
            <a:pPr marL="742950" lvl="1" indent="-285750">
              <a:spcBef>
                <a:spcPct val="20000"/>
              </a:spcBef>
              <a:buFontTx/>
              <a:buChar char="–"/>
            </a:pPr>
            <a:r>
              <a:rPr lang="en-US" sz="2800" dirty="0" smtClean="0"/>
              <a:t>Do NOT use for data modes like PSK</a:t>
            </a:r>
            <a:endParaRPr lang="en-US" sz="2800" dirty="0"/>
          </a:p>
          <a:p>
            <a:pPr marL="342900" indent="-342900">
              <a:spcBef>
                <a:spcPct val="20000"/>
              </a:spcBef>
              <a:buFontTx/>
              <a:buChar char="•"/>
            </a:pPr>
            <a:r>
              <a:rPr lang="en-US" sz="3200" dirty="0"/>
              <a:t>Also </a:t>
            </a:r>
            <a:r>
              <a:rPr lang="en-US" sz="3200" dirty="0" smtClean="0"/>
              <a:t>prevents </a:t>
            </a:r>
            <a:r>
              <a:rPr lang="en-US" sz="3200" dirty="0" smtClean="0"/>
              <a:t>overdrive to external power amplifier</a:t>
            </a:r>
            <a:endParaRPr lang="en-US" sz="32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smtClean="0"/>
              <a:t>Microphones and Keys</a:t>
            </a:r>
            <a:endParaRPr lang="en-US" sz="4000" dirty="0"/>
          </a:p>
        </p:txBody>
      </p:sp>
      <p:sp>
        <p:nvSpPr>
          <p:cNvPr id="34818" name="Rectangle 5"/>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a:t>Microphones </a:t>
            </a:r>
            <a:r>
              <a:rPr lang="en-US" sz="3200" dirty="0" smtClean="0"/>
              <a:t>(</a:t>
            </a:r>
            <a:r>
              <a:rPr lang="en-US" sz="3200" dirty="0" err="1" smtClean="0"/>
              <a:t>mic</a:t>
            </a:r>
            <a:r>
              <a:rPr lang="en-US" sz="3200" dirty="0"/>
              <a:t>)</a:t>
            </a:r>
          </a:p>
          <a:p>
            <a:pPr marL="742950" lvl="1" indent="-285750">
              <a:lnSpc>
                <a:spcPct val="90000"/>
              </a:lnSpc>
              <a:spcBef>
                <a:spcPct val="20000"/>
              </a:spcBef>
              <a:buFontTx/>
              <a:buChar char="–"/>
            </a:pPr>
            <a:r>
              <a:rPr lang="en-US" sz="2800" dirty="0"/>
              <a:t>Hand </a:t>
            </a:r>
            <a:r>
              <a:rPr lang="en-US" sz="2800" dirty="0" err="1"/>
              <a:t>mics</a:t>
            </a:r>
            <a:endParaRPr lang="en-US" sz="2800" dirty="0"/>
          </a:p>
          <a:p>
            <a:pPr marL="742950" lvl="1" indent="-285750">
              <a:lnSpc>
                <a:spcPct val="90000"/>
              </a:lnSpc>
              <a:spcBef>
                <a:spcPct val="20000"/>
              </a:spcBef>
              <a:buFontTx/>
              <a:buChar char="–"/>
            </a:pPr>
            <a:r>
              <a:rPr lang="en-US" sz="2800" dirty="0"/>
              <a:t>Desk </a:t>
            </a:r>
            <a:r>
              <a:rPr lang="en-US" sz="2800" dirty="0" err="1"/>
              <a:t>mics</a:t>
            </a:r>
            <a:endParaRPr lang="en-US" sz="2800" dirty="0"/>
          </a:p>
          <a:p>
            <a:pPr marL="1143000" lvl="2" indent="-228600">
              <a:lnSpc>
                <a:spcPct val="90000"/>
              </a:lnSpc>
              <a:spcBef>
                <a:spcPct val="20000"/>
              </a:spcBef>
              <a:buFontTx/>
              <a:buChar char="•"/>
            </a:pPr>
            <a:r>
              <a:rPr lang="en-US" dirty="0" err="1"/>
              <a:t>Preamplified</a:t>
            </a:r>
            <a:r>
              <a:rPr lang="en-US" dirty="0"/>
              <a:t> desk </a:t>
            </a:r>
            <a:r>
              <a:rPr lang="en-US" dirty="0" err="1"/>
              <a:t>mics</a:t>
            </a:r>
            <a:endParaRPr lang="en-US" dirty="0"/>
          </a:p>
          <a:p>
            <a:pPr marL="742950" lvl="1" indent="-285750">
              <a:lnSpc>
                <a:spcPct val="90000"/>
              </a:lnSpc>
              <a:spcBef>
                <a:spcPct val="20000"/>
              </a:spcBef>
              <a:buFontTx/>
              <a:buChar char="–"/>
            </a:pPr>
            <a:r>
              <a:rPr lang="en-US" sz="2800" dirty="0"/>
              <a:t>Speaker-</a:t>
            </a:r>
            <a:r>
              <a:rPr lang="en-US" sz="2800" dirty="0" err="1"/>
              <a:t>mics</a:t>
            </a:r>
            <a:endParaRPr lang="en-US" sz="2800" dirty="0"/>
          </a:p>
          <a:p>
            <a:pPr marL="742950" lvl="1" indent="-285750">
              <a:lnSpc>
                <a:spcPct val="90000"/>
              </a:lnSpc>
              <a:spcBef>
                <a:spcPct val="20000"/>
              </a:spcBef>
              <a:buFontTx/>
              <a:buChar char="–"/>
            </a:pPr>
            <a:r>
              <a:rPr lang="en-US" sz="2800" dirty="0"/>
              <a:t>Headsets or boom-sets</a:t>
            </a:r>
          </a:p>
          <a:p>
            <a:pPr marL="742950" lvl="1" indent="-285750">
              <a:lnSpc>
                <a:spcPct val="90000"/>
              </a:lnSpc>
              <a:spcBef>
                <a:spcPct val="20000"/>
              </a:spcBef>
              <a:buFontTx/>
              <a:buChar char="–"/>
            </a:pPr>
            <a:r>
              <a:rPr lang="en-US" sz="2800" dirty="0"/>
              <a:t>Internal </a:t>
            </a:r>
            <a:r>
              <a:rPr lang="en-US" sz="2800" dirty="0" err="1"/>
              <a:t>mics</a:t>
            </a:r>
            <a:endParaRPr lang="en-US" sz="2800" dirty="0"/>
          </a:p>
          <a:p>
            <a:pPr marL="342900" indent="-342900">
              <a:lnSpc>
                <a:spcPct val="90000"/>
              </a:lnSpc>
              <a:spcBef>
                <a:spcPct val="20000"/>
              </a:spcBef>
              <a:buFontTx/>
              <a:buChar char="•"/>
            </a:pPr>
            <a:r>
              <a:rPr lang="en-US" sz="3200" dirty="0"/>
              <a:t>Speak </a:t>
            </a:r>
            <a:r>
              <a:rPr lang="en-US" sz="3200" i="1" dirty="0"/>
              <a:t>across</a:t>
            </a:r>
            <a:r>
              <a:rPr lang="en-US" sz="3200" dirty="0"/>
              <a:t> the </a:t>
            </a:r>
            <a:r>
              <a:rPr lang="en-US" sz="3200" dirty="0" err="1"/>
              <a:t>mic</a:t>
            </a:r>
            <a:r>
              <a:rPr lang="en-US" sz="3200" dirty="0"/>
              <a:t>, not into the </a:t>
            </a:r>
            <a:r>
              <a:rPr lang="en-US" sz="3200" dirty="0" err="1" smtClean="0"/>
              <a:t>mic</a:t>
            </a:r>
            <a:endParaRPr lang="en-US" sz="32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smtClean="0"/>
              <a:t>Microphones and Keys</a:t>
            </a:r>
            <a:endParaRPr lang="en-US" sz="4000" dirty="0"/>
          </a:p>
        </p:txBody>
      </p:sp>
      <p:sp>
        <p:nvSpPr>
          <p:cNvPr id="32770" name="Rectangle 5"/>
          <p:cNvSpPr>
            <a:spLocks noChangeArrowheads="1"/>
          </p:cNvSpPr>
          <p:nvPr/>
        </p:nvSpPr>
        <p:spPr bwMode="auto">
          <a:xfrm>
            <a:off x="685800" y="17526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t>Transmitter </a:t>
            </a:r>
            <a:r>
              <a:rPr lang="en-US" sz="3200" dirty="0" smtClean="0"/>
              <a:t>ON/OFF or “keying”</a:t>
            </a:r>
            <a:endParaRPr lang="en-US" sz="3200" dirty="0"/>
          </a:p>
          <a:p>
            <a:pPr marL="742950" lvl="1" indent="-285750">
              <a:spcBef>
                <a:spcPct val="20000"/>
              </a:spcBef>
              <a:buFontTx/>
              <a:buChar char="–"/>
            </a:pPr>
            <a:r>
              <a:rPr lang="en-US" dirty="0"/>
              <a:t>Push-to-Talk (PTT)</a:t>
            </a:r>
          </a:p>
          <a:p>
            <a:pPr marL="742950" lvl="1" indent="-285750">
              <a:spcBef>
                <a:spcPct val="20000"/>
              </a:spcBef>
              <a:buFontTx/>
              <a:buChar char="–"/>
            </a:pPr>
            <a:r>
              <a:rPr lang="en-US" dirty="0"/>
              <a:t>Voice-Operated Transmission (VOX)</a:t>
            </a:r>
          </a:p>
          <a:p>
            <a:pPr marL="1143000" lvl="2" indent="-228600">
              <a:spcBef>
                <a:spcPct val="20000"/>
              </a:spcBef>
              <a:buFontTx/>
              <a:buChar char="•"/>
            </a:pPr>
            <a:r>
              <a:rPr lang="en-US" sz="2000" dirty="0"/>
              <a:t>VOX Gain</a:t>
            </a:r>
          </a:p>
          <a:p>
            <a:pPr marL="1143000" lvl="2" indent="-228600">
              <a:spcBef>
                <a:spcPct val="20000"/>
              </a:spcBef>
              <a:buFontTx/>
              <a:buChar char="•"/>
            </a:pPr>
            <a:r>
              <a:rPr lang="en-US" sz="2000" dirty="0"/>
              <a:t>VOX Delay</a:t>
            </a:r>
          </a:p>
          <a:p>
            <a:pPr marL="1143000" lvl="2" indent="-228600">
              <a:spcBef>
                <a:spcPct val="20000"/>
              </a:spcBef>
              <a:buFontTx/>
              <a:buChar char="•"/>
            </a:pPr>
            <a:r>
              <a:rPr lang="en-US" sz="2000" dirty="0"/>
              <a:t>Anti-VOX</a:t>
            </a:r>
          </a:p>
          <a:p>
            <a:pPr marL="742950" lvl="1" indent="-285750">
              <a:spcBef>
                <a:spcPct val="20000"/>
              </a:spcBef>
              <a:buFontTx/>
              <a:buChar char="–"/>
            </a:pPr>
            <a:r>
              <a:rPr lang="en-US" dirty="0"/>
              <a:t>Key </a:t>
            </a:r>
            <a:r>
              <a:rPr lang="en-US" dirty="0" smtClean="0"/>
              <a:t>jack</a:t>
            </a:r>
          </a:p>
          <a:p>
            <a:pPr marL="742950" lvl="1" indent="-285750">
              <a:spcBef>
                <a:spcPct val="20000"/>
              </a:spcBef>
              <a:buFontTx/>
              <a:buChar char="–"/>
            </a:pPr>
            <a:r>
              <a:rPr lang="en-US" dirty="0" smtClean="0"/>
              <a:t>Manually-Operating Transmission (MOX </a:t>
            </a:r>
            <a:r>
              <a:rPr lang="en-US" dirty="0" smtClean="0"/>
              <a:t>or SEND </a:t>
            </a:r>
            <a:r>
              <a:rPr lang="en-US" dirty="0" smtClean="0"/>
              <a:t>- varies </a:t>
            </a:r>
            <a:r>
              <a:rPr lang="en-US" dirty="0" smtClean="0"/>
              <a:t>with manufacturer)</a:t>
            </a:r>
            <a:endParaRPr lang="en-US"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smtClean="0"/>
              <a:t>Microphones and Keys</a:t>
            </a:r>
            <a:endParaRPr lang="en-US" sz="4000" dirty="0"/>
          </a:p>
        </p:txBody>
      </p:sp>
      <p:sp>
        <p:nvSpPr>
          <p:cNvPr id="36866"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t>Morse </a:t>
            </a:r>
            <a:r>
              <a:rPr lang="en-US" sz="3200" dirty="0" smtClean="0"/>
              <a:t>code</a:t>
            </a:r>
            <a:endParaRPr lang="en-US" sz="3200" dirty="0"/>
          </a:p>
          <a:p>
            <a:pPr marL="742950" lvl="1" indent="-285750">
              <a:spcBef>
                <a:spcPct val="20000"/>
              </a:spcBef>
              <a:buFontTx/>
              <a:buChar char="–"/>
            </a:pPr>
            <a:r>
              <a:rPr lang="en-US" sz="2800" dirty="0"/>
              <a:t>Straight key</a:t>
            </a:r>
          </a:p>
          <a:p>
            <a:pPr marL="742950" lvl="1" indent="-285750">
              <a:spcBef>
                <a:spcPct val="20000"/>
              </a:spcBef>
              <a:buFontTx/>
              <a:buChar char="–"/>
            </a:pPr>
            <a:r>
              <a:rPr lang="en-US" sz="2800" dirty="0"/>
              <a:t>Electronic keyer and paddle</a:t>
            </a:r>
          </a:p>
          <a:p>
            <a:pPr marL="742950" lvl="1" indent="-285750">
              <a:spcBef>
                <a:spcPct val="20000"/>
              </a:spcBef>
              <a:buFontTx/>
              <a:buChar char="–"/>
            </a:pPr>
            <a:r>
              <a:rPr lang="en-US" sz="2800" dirty="0"/>
              <a:t>Semi-automatic (Bug)</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a:t>Generalized Transceiver Categories</a:t>
            </a:r>
          </a:p>
        </p:txBody>
      </p:sp>
      <p:sp>
        <p:nvSpPr>
          <p:cNvPr id="8194" name="Rectangle 8"/>
          <p:cNvSpPr>
            <a:spLocks noChangeArrowheads="1"/>
          </p:cNvSpPr>
          <p:nvPr/>
        </p:nvSpPr>
        <p:spPr bwMode="auto">
          <a:xfrm>
            <a:off x="685800" y="1981200"/>
            <a:ext cx="80010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t>Mobile			VHF/UHF FM</a:t>
            </a:r>
          </a:p>
          <a:p>
            <a:pPr marL="342900" indent="-342900">
              <a:spcBef>
                <a:spcPct val="20000"/>
              </a:spcBef>
              <a:buFontTx/>
              <a:buChar char="•"/>
            </a:pPr>
            <a:r>
              <a:rPr lang="en-US" sz="3200" dirty="0" smtClean="0"/>
              <a:t>Single </a:t>
            </a:r>
            <a:r>
              <a:rPr lang="en-US" sz="3200" dirty="0"/>
              <a:t>Band		VHF or UHF FM</a:t>
            </a:r>
          </a:p>
          <a:p>
            <a:pPr marL="342900" indent="-342900">
              <a:spcBef>
                <a:spcPct val="20000"/>
              </a:spcBef>
              <a:buFontTx/>
              <a:buChar char="•"/>
            </a:pPr>
            <a:r>
              <a:rPr lang="en-US" sz="3200" dirty="0" smtClean="0"/>
              <a:t>Dual Band</a:t>
            </a:r>
            <a:r>
              <a:rPr lang="en-US" sz="3200" dirty="0"/>
              <a:t>		VHF/UHF	</a:t>
            </a:r>
            <a:r>
              <a:rPr lang="en-US" sz="3200" dirty="0" smtClean="0"/>
              <a:t>FM</a:t>
            </a:r>
          </a:p>
          <a:p>
            <a:pPr marL="342900" indent="-342900">
              <a:spcBef>
                <a:spcPct val="20000"/>
              </a:spcBef>
              <a:buFontTx/>
              <a:buChar char="•"/>
            </a:pPr>
            <a:r>
              <a:rPr lang="en-US" sz="3200" dirty="0" smtClean="0"/>
              <a:t>All Band			HF and VHF/UHF</a:t>
            </a:r>
            <a:endParaRPr lang="en-US" sz="3200" dirty="0"/>
          </a:p>
          <a:p>
            <a:pPr marL="342900" indent="-342900">
              <a:spcBef>
                <a:spcPct val="20000"/>
              </a:spcBef>
              <a:buFontTx/>
              <a:buChar char="•"/>
            </a:pPr>
            <a:r>
              <a:rPr lang="en-US" sz="3200" dirty="0"/>
              <a:t>Multimode		</a:t>
            </a:r>
            <a:r>
              <a:rPr lang="en-US" sz="3200" dirty="0" smtClean="0"/>
              <a:t>VHF/UHF CW/SSB/FM</a:t>
            </a:r>
            <a:endParaRPr lang="en-US" sz="3200" dirty="0"/>
          </a:p>
          <a:p>
            <a:pPr marL="342900" indent="-342900">
              <a:spcBef>
                <a:spcPct val="20000"/>
              </a:spcBef>
              <a:buFontTx/>
              <a:buChar char="•"/>
            </a:pPr>
            <a:r>
              <a:rPr lang="en-US" sz="3200" dirty="0" smtClean="0"/>
              <a:t>Handheld </a:t>
            </a:r>
            <a:r>
              <a:rPr lang="en-US" sz="3200" dirty="0"/>
              <a:t>(HT)</a:t>
            </a: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Receiver Controls and Functions</a:t>
            </a:r>
          </a:p>
        </p:txBody>
      </p:sp>
      <p:sp>
        <p:nvSpPr>
          <p:cNvPr id="38914" name="Rectangle 5"/>
          <p:cNvSpPr>
            <a:spLocks noChangeArrowheads="1"/>
          </p:cNvSpPr>
          <p:nvPr/>
        </p:nvSpPr>
        <p:spPr bwMode="auto">
          <a:xfrm>
            <a:off x="685800" y="1676400"/>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a:t>AF Gain or Volume </a:t>
            </a:r>
          </a:p>
          <a:p>
            <a:pPr marL="742950" lvl="1" indent="-285750">
              <a:lnSpc>
                <a:spcPct val="90000"/>
              </a:lnSpc>
              <a:spcBef>
                <a:spcPct val="20000"/>
              </a:spcBef>
              <a:buFont typeface="Arial" pitchFamily="34" charset="0"/>
              <a:buChar char="•"/>
            </a:pPr>
            <a:r>
              <a:rPr lang="en-US" sz="2800" dirty="0"/>
              <a:t>Controls the audio level to the speaker or </a:t>
            </a:r>
            <a:r>
              <a:rPr lang="en-US" sz="2800" dirty="0" smtClean="0"/>
              <a:t>headphones</a:t>
            </a:r>
            <a:endParaRPr lang="en-US" sz="2800" dirty="0"/>
          </a:p>
          <a:p>
            <a:pPr marL="342900" indent="-342900">
              <a:lnSpc>
                <a:spcPct val="90000"/>
              </a:lnSpc>
              <a:spcBef>
                <a:spcPct val="20000"/>
              </a:spcBef>
              <a:buFontTx/>
              <a:buChar char="•"/>
            </a:pPr>
            <a:r>
              <a:rPr lang="en-US" sz="3200" dirty="0"/>
              <a:t>RF Gain</a:t>
            </a:r>
          </a:p>
          <a:p>
            <a:pPr marL="742950" lvl="1" indent="-285750">
              <a:lnSpc>
                <a:spcPct val="90000"/>
              </a:lnSpc>
              <a:spcBef>
                <a:spcPct val="20000"/>
              </a:spcBef>
              <a:buFont typeface="Arial" pitchFamily="34" charset="0"/>
              <a:buChar char="•"/>
            </a:pPr>
            <a:r>
              <a:rPr lang="en-US" sz="2800" dirty="0"/>
              <a:t>Controls the </a:t>
            </a:r>
            <a:r>
              <a:rPr lang="en-US" sz="2800" dirty="0" smtClean="0"/>
              <a:t>gain of the receiver’s input amplifiers</a:t>
            </a:r>
            <a:endParaRPr lang="en-US" sz="2800" dirty="0"/>
          </a:p>
          <a:p>
            <a:pPr marL="285750" indent="-285750">
              <a:lnSpc>
                <a:spcPct val="90000"/>
              </a:lnSpc>
              <a:spcBef>
                <a:spcPct val="20000"/>
              </a:spcBef>
              <a:buFont typeface="Arial" pitchFamily="34" charset="0"/>
              <a:buChar char="•"/>
            </a:pPr>
            <a:r>
              <a:rPr lang="en-US" sz="3200" dirty="0" smtClean="0"/>
              <a:t>Attenuator</a:t>
            </a:r>
          </a:p>
          <a:p>
            <a:pPr marL="742950" lvl="1" indent="-285750">
              <a:lnSpc>
                <a:spcPct val="90000"/>
              </a:lnSpc>
              <a:spcBef>
                <a:spcPct val="20000"/>
              </a:spcBef>
              <a:buFont typeface="Arial" pitchFamily="34" charset="0"/>
              <a:buChar char="•"/>
            </a:pPr>
            <a:r>
              <a:rPr lang="en-US" sz="2800" dirty="0" smtClean="0"/>
              <a:t>Reduces signal at the receiver input</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Receiver Controls and Functions</a:t>
            </a:r>
          </a:p>
        </p:txBody>
      </p:sp>
      <p:sp>
        <p:nvSpPr>
          <p:cNvPr id="38914" name="Rectangle 5"/>
          <p:cNvSpPr>
            <a:spLocks noChangeArrowheads="1"/>
          </p:cNvSpPr>
          <p:nvPr/>
        </p:nvSpPr>
        <p:spPr bwMode="auto">
          <a:xfrm>
            <a:off x="685800" y="1676400"/>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smtClean="0"/>
              <a:t>Receive Incremental Tuning (RIT)</a:t>
            </a:r>
          </a:p>
          <a:p>
            <a:pPr marL="800100" lvl="1" indent="-342900">
              <a:lnSpc>
                <a:spcPct val="90000"/>
              </a:lnSpc>
              <a:spcBef>
                <a:spcPct val="20000"/>
              </a:spcBef>
              <a:buFontTx/>
              <a:buChar char="•"/>
            </a:pPr>
            <a:r>
              <a:rPr lang="en-US" sz="2800" dirty="0" smtClean="0"/>
              <a:t>“Fine tuning”</a:t>
            </a:r>
          </a:p>
          <a:p>
            <a:pPr marL="800100" lvl="1" indent="-342900">
              <a:lnSpc>
                <a:spcPct val="90000"/>
              </a:lnSpc>
              <a:spcBef>
                <a:spcPct val="20000"/>
              </a:spcBef>
              <a:buFontTx/>
              <a:buChar char="•"/>
            </a:pPr>
            <a:r>
              <a:rPr lang="en-US" sz="2800" dirty="0" smtClean="0"/>
              <a:t>Adjusts receive frequency independent of main VFO</a:t>
            </a:r>
          </a:p>
          <a:p>
            <a:pPr marL="800100" lvl="1" indent="-342900">
              <a:lnSpc>
                <a:spcPct val="90000"/>
              </a:lnSpc>
              <a:spcBef>
                <a:spcPct val="20000"/>
              </a:spcBef>
              <a:buFontTx/>
              <a:buChar char="•"/>
            </a:pPr>
            <a:r>
              <a:rPr lang="en-US" sz="2800" dirty="0" smtClean="0"/>
              <a:t>Doesn’t vary the transmitted frequency</a:t>
            </a:r>
          </a:p>
          <a:p>
            <a:pPr marL="800100" lvl="1" indent="-342900">
              <a:lnSpc>
                <a:spcPct val="90000"/>
              </a:lnSpc>
              <a:spcBef>
                <a:spcPct val="20000"/>
              </a:spcBef>
              <a:buFontTx/>
              <a:buChar char="•"/>
            </a:pPr>
            <a:r>
              <a:rPr lang="en-US" sz="2800" dirty="0" smtClean="0"/>
              <a:t>Transmitters have a similar function (XIT)</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Receiver Controls and Functions</a:t>
            </a:r>
          </a:p>
        </p:txBody>
      </p:sp>
      <p:sp>
        <p:nvSpPr>
          <p:cNvPr id="40962" name="Rectangle 5"/>
          <p:cNvSpPr>
            <a:spLocks noChangeArrowheads="1"/>
          </p:cNvSpPr>
          <p:nvPr/>
        </p:nvSpPr>
        <p:spPr bwMode="auto">
          <a:xfrm>
            <a:off x="685800" y="1676400"/>
            <a:ext cx="7772400" cy="4419600"/>
          </a:xfrm>
          <a:prstGeom prst="rect">
            <a:avLst/>
          </a:prstGeom>
          <a:noFill/>
          <a:ln w="9525">
            <a:noFill/>
            <a:miter lim="800000"/>
            <a:headEnd/>
            <a:tailEnd/>
          </a:ln>
        </p:spPr>
        <p:txBody>
          <a:bodyPr/>
          <a:lstStyle/>
          <a:p>
            <a:pPr marL="342900" indent="-342900">
              <a:spcBef>
                <a:spcPts val="75"/>
              </a:spcBef>
              <a:buFontTx/>
              <a:buChar char="•"/>
            </a:pPr>
            <a:r>
              <a:rPr lang="en-US" sz="3200" dirty="0"/>
              <a:t>Automatic Gain Control (AGC)</a:t>
            </a:r>
          </a:p>
          <a:p>
            <a:pPr marL="742950" lvl="1" indent="-285750">
              <a:spcBef>
                <a:spcPts val="75"/>
              </a:spcBef>
              <a:buFontTx/>
              <a:buChar char="–"/>
            </a:pPr>
            <a:r>
              <a:rPr lang="en-US" sz="2800" dirty="0"/>
              <a:t>Automatically limits the incoming signals during signal (voice) </a:t>
            </a:r>
            <a:r>
              <a:rPr lang="en-US" sz="2800" dirty="0" smtClean="0"/>
              <a:t>peaks to maintain even volume</a:t>
            </a:r>
          </a:p>
          <a:p>
            <a:pPr marL="742950" lvl="1" indent="-285750">
              <a:spcBef>
                <a:spcPts val="75"/>
              </a:spcBef>
              <a:buFontTx/>
              <a:buChar char="–"/>
            </a:pPr>
            <a:r>
              <a:rPr lang="en-US" sz="2800" dirty="0" smtClean="0"/>
              <a:t>Keeps strong signals from blasting the listener</a:t>
            </a:r>
          </a:p>
          <a:p>
            <a:pPr marL="742950" lvl="1" indent="-285750">
              <a:spcBef>
                <a:spcPts val="75"/>
              </a:spcBef>
              <a:buFontTx/>
              <a:buChar char="–"/>
            </a:pPr>
            <a:r>
              <a:rPr lang="en-US" sz="2800" dirty="0" smtClean="0"/>
              <a:t>Different time response settings:</a:t>
            </a:r>
            <a:endParaRPr lang="en-US" sz="2800" dirty="0"/>
          </a:p>
          <a:p>
            <a:pPr marL="1200150" lvl="2" indent="-285750">
              <a:spcBef>
                <a:spcPts val="75"/>
              </a:spcBef>
              <a:buFontTx/>
              <a:buChar char="–"/>
            </a:pPr>
            <a:r>
              <a:rPr lang="en-US" dirty="0" smtClean="0"/>
              <a:t>Fast </a:t>
            </a:r>
            <a:r>
              <a:rPr lang="en-US" dirty="0"/>
              <a:t>setting for </a:t>
            </a:r>
            <a:r>
              <a:rPr lang="en-US" dirty="0" smtClean="0"/>
              <a:t>CW</a:t>
            </a:r>
            <a:endParaRPr lang="en-US" dirty="0"/>
          </a:p>
          <a:p>
            <a:pPr marL="1200150" lvl="2" indent="-285750">
              <a:spcBef>
                <a:spcPts val="75"/>
              </a:spcBef>
              <a:buFontTx/>
              <a:buChar char="–"/>
            </a:pPr>
            <a:r>
              <a:rPr lang="en-US" dirty="0"/>
              <a:t>Slow settings for SSB and </a:t>
            </a:r>
            <a:r>
              <a:rPr lang="en-US" dirty="0" smtClean="0"/>
              <a:t>AM</a:t>
            </a:r>
            <a:endParaRPr lang="en-US" dirty="0"/>
          </a:p>
          <a:p>
            <a:pPr marL="1200150" lvl="2" indent="-285750">
              <a:spcBef>
                <a:spcPts val="75"/>
              </a:spcBef>
              <a:buFontTx/>
              <a:buChar char="–"/>
            </a:pPr>
            <a:r>
              <a:rPr lang="en-US" dirty="0"/>
              <a:t>Not used in FM because </a:t>
            </a:r>
            <a:r>
              <a:rPr lang="en-US" dirty="0" smtClean="0"/>
              <a:t>amplitude is constant</a:t>
            </a:r>
            <a:endParaRPr lang="en-US"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Receiver Controls and Functions</a:t>
            </a:r>
          </a:p>
        </p:txBody>
      </p:sp>
      <p:sp>
        <p:nvSpPr>
          <p:cNvPr id="43010" name="Rectangle 5"/>
          <p:cNvSpPr>
            <a:spLocks noChangeArrowheads="1"/>
          </p:cNvSpPr>
          <p:nvPr/>
        </p:nvSpPr>
        <p:spPr bwMode="auto">
          <a:xfrm>
            <a:off x="685800" y="1600200"/>
            <a:ext cx="7772400" cy="4267200"/>
          </a:xfrm>
          <a:prstGeom prst="rect">
            <a:avLst/>
          </a:prstGeom>
          <a:noFill/>
          <a:ln w="9525">
            <a:noFill/>
            <a:miter lim="800000"/>
            <a:headEnd/>
            <a:tailEnd/>
          </a:ln>
        </p:spPr>
        <p:txBody>
          <a:bodyPr/>
          <a:lstStyle/>
          <a:p>
            <a:pPr marL="342900" indent="-342900">
              <a:spcBef>
                <a:spcPct val="20000"/>
              </a:spcBef>
              <a:buFontTx/>
              <a:buChar char="•"/>
            </a:pPr>
            <a:r>
              <a:rPr lang="en-US" sz="2800" dirty="0"/>
              <a:t>Squelch</a:t>
            </a:r>
          </a:p>
          <a:p>
            <a:pPr marL="742950" lvl="1" indent="-285750">
              <a:spcBef>
                <a:spcPct val="20000"/>
              </a:spcBef>
              <a:buFontTx/>
              <a:buChar char="–"/>
            </a:pPr>
            <a:r>
              <a:rPr lang="en-US" dirty="0" smtClean="0"/>
              <a:t>Mutes audio </a:t>
            </a:r>
            <a:r>
              <a:rPr lang="en-US" dirty="0"/>
              <a:t>to speaker when signal is not </a:t>
            </a:r>
            <a:r>
              <a:rPr lang="en-US" dirty="0" smtClean="0"/>
              <a:t>present</a:t>
            </a:r>
            <a:endParaRPr lang="en-US" dirty="0"/>
          </a:p>
          <a:p>
            <a:pPr marL="342900" indent="-342900">
              <a:spcBef>
                <a:spcPct val="20000"/>
              </a:spcBef>
              <a:buFontTx/>
              <a:buChar char="•"/>
            </a:pPr>
            <a:r>
              <a:rPr lang="en-US" sz="2800" dirty="0"/>
              <a:t>Used in FM primarily</a:t>
            </a:r>
          </a:p>
          <a:p>
            <a:pPr marL="742950" lvl="1" indent="-285750">
              <a:spcBef>
                <a:spcPct val="20000"/>
              </a:spcBef>
              <a:buFontTx/>
              <a:buChar char="–"/>
            </a:pPr>
            <a:r>
              <a:rPr lang="en-US" dirty="0"/>
              <a:t>Open – allows very weak signals to pass through (along with noise</a:t>
            </a:r>
            <a:r>
              <a:rPr lang="en-US" dirty="0" smtClean="0"/>
              <a:t>)</a:t>
            </a:r>
            <a:endParaRPr lang="en-US" dirty="0"/>
          </a:p>
          <a:p>
            <a:pPr marL="742950" lvl="1" indent="-285750">
              <a:spcBef>
                <a:spcPct val="20000"/>
              </a:spcBef>
              <a:buFontTx/>
              <a:buChar char="–"/>
            </a:pPr>
            <a:r>
              <a:rPr lang="en-US" dirty="0"/>
              <a:t>Tight – allows only the strongest signals to </a:t>
            </a:r>
            <a:r>
              <a:rPr lang="en-US" dirty="0" smtClean="0"/>
              <a:t>pass</a:t>
            </a:r>
            <a:endParaRPr lang="en-US" dirty="0"/>
          </a:p>
          <a:p>
            <a:pPr marL="342900" indent="-342900">
              <a:spcBef>
                <a:spcPct val="20000"/>
              </a:spcBef>
              <a:buFontTx/>
              <a:buChar char="•"/>
            </a:pPr>
            <a:r>
              <a:rPr lang="en-US" sz="2800" dirty="0"/>
              <a:t>Advance the squelch control until the noise just </a:t>
            </a:r>
            <a:r>
              <a:rPr lang="en-US" sz="2800" dirty="0" smtClean="0"/>
              <a:t>disappears</a:t>
            </a:r>
          </a:p>
          <a:p>
            <a:pPr marL="800100" lvl="1" indent="-342900">
              <a:spcBef>
                <a:spcPct val="20000"/>
              </a:spcBef>
              <a:buFontTx/>
              <a:buChar char="•"/>
            </a:pPr>
            <a:r>
              <a:rPr lang="en-US" dirty="0" smtClean="0"/>
              <a:t>Also opened by </a:t>
            </a:r>
            <a:r>
              <a:rPr lang="en-US" dirty="0" smtClean="0"/>
              <a:t>MON (Monitor) control </a:t>
            </a:r>
            <a:r>
              <a:rPr lang="en-US" dirty="0" smtClean="0"/>
              <a:t>on handhelds</a:t>
            </a:r>
            <a:endParaRPr lang="en-US"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Receiver Controls and Functions</a:t>
            </a:r>
          </a:p>
        </p:txBody>
      </p:sp>
      <p:sp>
        <p:nvSpPr>
          <p:cNvPr id="45058" name="Rectangle 5"/>
          <p:cNvSpPr>
            <a:spLocks noChangeArrowheads="1"/>
          </p:cNvSpPr>
          <p:nvPr/>
        </p:nvSpPr>
        <p:spPr bwMode="auto">
          <a:xfrm>
            <a:off x="685800" y="1828800"/>
            <a:ext cx="7772400" cy="4419600"/>
          </a:xfrm>
          <a:prstGeom prst="rect">
            <a:avLst/>
          </a:prstGeom>
          <a:noFill/>
          <a:ln w="9525">
            <a:noFill/>
            <a:miter lim="800000"/>
            <a:headEnd/>
            <a:tailEnd/>
          </a:ln>
        </p:spPr>
        <p:txBody>
          <a:bodyPr/>
          <a:lstStyle/>
          <a:p>
            <a:pPr marL="342900" indent="-342900">
              <a:spcBef>
                <a:spcPts val="200"/>
              </a:spcBef>
              <a:buFontTx/>
              <a:buChar char="•"/>
            </a:pPr>
            <a:r>
              <a:rPr lang="en-US" sz="2800" dirty="0" smtClean="0"/>
              <a:t>Filters (can be electronic modules or DSP)</a:t>
            </a:r>
            <a:endParaRPr lang="en-US" sz="2800" dirty="0"/>
          </a:p>
          <a:p>
            <a:pPr marL="742950" lvl="1" indent="-285750">
              <a:spcBef>
                <a:spcPts val="200"/>
              </a:spcBef>
              <a:buFontTx/>
              <a:buChar char="–"/>
            </a:pPr>
            <a:r>
              <a:rPr lang="en-US" sz="2600" dirty="0" smtClean="0"/>
              <a:t>IF </a:t>
            </a:r>
            <a:r>
              <a:rPr lang="en-US" sz="2600" dirty="0"/>
              <a:t>filter</a:t>
            </a:r>
          </a:p>
          <a:p>
            <a:pPr marL="1143000" lvl="2" indent="-228600">
              <a:spcBef>
                <a:spcPts val="200"/>
              </a:spcBef>
              <a:buFontTx/>
              <a:buChar char="•"/>
            </a:pPr>
            <a:r>
              <a:rPr lang="en-US" dirty="0"/>
              <a:t>Used to narrow the width of signal that is passed.</a:t>
            </a:r>
          </a:p>
          <a:p>
            <a:pPr marL="1143000" lvl="2" indent="-228600">
              <a:spcBef>
                <a:spcPts val="200"/>
              </a:spcBef>
              <a:buFontTx/>
              <a:buChar char="•"/>
            </a:pPr>
            <a:r>
              <a:rPr lang="en-US" dirty="0"/>
              <a:t>Can attenuate adjacent </a:t>
            </a:r>
            <a:r>
              <a:rPr lang="en-US" dirty="0" smtClean="0"/>
              <a:t>signals.</a:t>
            </a:r>
            <a:endParaRPr lang="en-US" dirty="0"/>
          </a:p>
          <a:p>
            <a:pPr marL="742950" lvl="1" indent="-285750">
              <a:spcBef>
                <a:spcPts val="200"/>
              </a:spcBef>
              <a:buFontTx/>
              <a:buChar char="–"/>
            </a:pPr>
            <a:r>
              <a:rPr lang="en-US" sz="2600" dirty="0"/>
              <a:t>Notch filter</a:t>
            </a:r>
          </a:p>
          <a:p>
            <a:pPr marL="1143000" lvl="2" indent="-228600">
              <a:spcBef>
                <a:spcPts val="200"/>
              </a:spcBef>
              <a:buFontTx/>
              <a:buChar char="•"/>
            </a:pPr>
            <a:r>
              <a:rPr lang="en-US" dirty="0"/>
              <a:t>Very narrow filter that can be moved over an interfering signal to attenuate it</a:t>
            </a:r>
            <a:r>
              <a:rPr lang="en-US" dirty="0" smtClean="0"/>
              <a:t>.</a:t>
            </a:r>
            <a:endParaRPr lang="en-US"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Receiver Controls and Functions</a:t>
            </a:r>
          </a:p>
        </p:txBody>
      </p:sp>
      <p:sp>
        <p:nvSpPr>
          <p:cNvPr id="45058" name="Rectangle 5"/>
          <p:cNvSpPr>
            <a:spLocks noChangeArrowheads="1"/>
          </p:cNvSpPr>
          <p:nvPr/>
        </p:nvSpPr>
        <p:spPr bwMode="auto">
          <a:xfrm>
            <a:off x="685800" y="1905000"/>
            <a:ext cx="7772400" cy="4419600"/>
          </a:xfrm>
          <a:prstGeom prst="rect">
            <a:avLst/>
          </a:prstGeom>
          <a:noFill/>
          <a:ln w="9525">
            <a:noFill/>
            <a:miter lim="800000"/>
            <a:headEnd/>
            <a:tailEnd/>
          </a:ln>
        </p:spPr>
        <p:txBody>
          <a:bodyPr/>
          <a:lstStyle/>
          <a:p>
            <a:pPr marL="285750" indent="-285750">
              <a:spcBef>
                <a:spcPts val="200"/>
              </a:spcBef>
              <a:buFont typeface="Arial" pitchFamily="34" charset="0"/>
              <a:buChar char="•"/>
            </a:pPr>
            <a:r>
              <a:rPr lang="en-US" sz="2800" dirty="0" smtClean="0"/>
              <a:t>Noise </a:t>
            </a:r>
            <a:r>
              <a:rPr lang="en-US" sz="2800" dirty="0"/>
              <a:t>blanker </a:t>
            </a:r>
            <a:r>
              <a:rPr lang="en-US" sz="2800" dirty="0" smtClean="0"/>
              <a:t>(NB)</a:t>
            </a:r>
            <a:endParaRPr lang="en-US" sz="2800" dirty="0"/>
          </a:p>
          <a:p>
            <a:pPr marL="685800" lvl="1" indent="-228600">
              <a:spcBef>
                <a:spcPts val="200"/>
              </a:spcBef>
              <a:buFontTx/>
              <a:buChar char="•"/>
            </a:pPr>
            <a:r>
              <a:rPr lang="en-US" dirty="0" smtClean="0"/>
              <a:t>Removes signal pulses that </a:t>
            </a:r>
            <a:r>
              <a:rPr lang="en-US" dirty="0"/>
              <a:t>are frequently associated with random naturally generated </a:t>
            </a:r>
            <a:r>
              <a:rPr lang="en-US" dirty="0" smtClean="0"/>
              <a:t>noise</a:t>
            </a:r>
          </a:p>
          <a:p>
            <a:pPr marL="685800" lvl="1" indent="-228600">
              <a:spcBef>
                <a:spcPts val="200"/>
              </a:spcBef>
              <a:buFontTx/>
              <a:buChar char="•"/>
            </a:pPr>
            <a:r>
              <a:rPr lang="en-US" dirty="0" smtClean="0"/>
              <a:t>Can cause problems if strong signals are present</a:t>
            </a:r>
          </a:p>
          <a:p>
            <a:pPr marL="228600" indent="-228600">
              <a:spcBef>
                <a:spcPts val="200"/>
              </a:spcBef>
              <a:buFontTx/>
              <a:buChar char="•"/>
            </a:pPr>
            <a:r>
              <a:rPr lang="en-US" sz="2800" dirty="0" smtClean="0"/>
              <a:t>Noise reduction (NR)</a:t>
            </a:r>
            <a:endParaRPr lang="en-US" sz="2800" dirty="0"/>
          </a:p>
          <a:p>
            <a:pPr marL="685800" lvl="1" indent="-228600">
              <a:spcBef>
                <a:spcPts val="200"/>
              </a:spcBef>
              <a:buFontTx/>
              <a:buChar char="•"/>
            </a:pPr>
            <a:r>
              <a:rPr lang="en-US" dirty="0" smtClean="0"/>
              <a:t>DSP function to remove noise from signal</a:t>
            </a:r>
          </a:p>
          <a:p>
            <a:pPr marL="228600" indent="-228600">
              <a:spcBef>
                <a:spcPts val="200"/>
              </a:spcBef>
              <a:buFontTx/>
              <a:buChar char="•"/>
            </a:pPr>
            <a:r>
              <a:rPr lang="en-US" sz="2800" dirty="0" smtClean="0"/>
              <a:t>Noise limiter (NL)</a:t>
            </a:r>
          </a:p>
          <a:p>
            <a:pPr marL="685800" lvl="1" indent="-228600">
              <a:spcBef>
                <a:spcPts val="200"/>
              </a:spcBef>
              <a:buFontTx/>
              <a:buChar char="•"/>
            </a:pPr>
            <a:r>
              <a:rPr lang="en-US" dirty="0" smtClean="0"/>
              <a:t>Simply limits maximum volume of a noise pulse</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Receiver Controls and Functions</a:t>
            </a:r>
          </a:p>
        </p:txBody>
      </p:sp>
      <p:sp>
        <p:nvSpPr>
          <p:cNvPr id="23555" name="Rectangle 5"/>
          <p:cNvSpPr>
            <a:spLocks noChangeArrowheads="1"/>
          </p:cNvSpPr>
          <p:nvPr/>
        </p:nvSpPr>
        <p:spPr bwMode="auto">
          <a:xfrm>
            <a:off x="685800" y="1752600"/>
            <a:ext cx="77724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dirty="0" smtClean="0"/>
              <a:t>Preamplifier</a:t>
            </a:r>
          </a:p>
          <a:p>
            <a:pPr marL="800100" lvl="1" indent="-342900">
              <a:spcBef>
                <a:spcPct val="20000"/>
              </a:spcBef>
              <a:buFontTx/>
              <a:buChar char="•"/>
            </a:pPr>
            <a:r>
              <a:rPr lang="en-US" sz="2800" dirty="0" smtClean="0"/>
              <a:t>Increases sensitivity but can cause overload</a:t>
            </a:r>
          </a:p>
          <a:p>
            <a:pPr marL="342900" indent="-342900">
              <a:spcBef>
                <a:spcPct val="20000"/>
              </a:spcBef>
              <a:buFontTx/>
              <a:buChar char="•"/>
            </a:pPr>
            <a:r>
              <a:rPr lang="en-US" sz="3200" dirty="0" smtClean="0"/>
              <a:t>Reception </a:t>
            </a:r>
            <a:r>
              <a:rPr lang="en-US" sz="3200" dirty="0"/>
              <a:t>and Transmission </a:t>
            </a:r>
            <a:r>
              <a:rPr lang="en-US" sz="3200" dirty="0" smtClean="0"/>
              <a:t>Meter</a:t>
            </a:r>
            <a:endParaRPr lang="en-US" sz="3200" dirty="0"/>
          </a:p>
          <a:p>
            <a:pPr marL="742950" lvl="1" indent="-285750">
              <a:spcBef>
                <a:spcPct val="20000"/>
              </a:spcBef>
              <a:buFontTx/>
              <a:buChar char="–"/>
            </a:pPr>
            <a:r>
              <a:rPr lang="en-US" sz="2800" dirty="0"/>
              <a:t>In transmit, indicates output power or ALC or other functions as selected by switch </a:t>
            </a:r>
            <a:r>
              <a:rPr lang="en-US" sz="2800" dirty="0" smtClean="0"/>
              <a:t>setting</a:t>
            </a:r>
            <a:endParaRPr lang="en-US" sz="2800" dirty="0"/>
          </a:p>
          <a:p>
            <a:pPr marL="742950" lvl="1" indent="-285750">
              <a:spcBef>
                <a:spcPct val="20000"/>
              </a:spcBef>
              <a:buFont typeface="Lucida Grande" charset="0"/>
              <a:buChar char="–"/>
            </a:pPr>
            <a:r>
              <a:rPr lang="en-US" sz="2800" dirty="0"/>
              <a:t>In receive, indicates signal </a:t>
            </a:r>
            <a:r>
              <a:rPr lang="en-US" sz="2800" dirty="0" smtClean="0"/>
              <a:t>strength</a:t>
            </a:r>
            <a:endParaRPr lang="en-US" sz="2800" dirty="0"/>
          </a:p>
          <a:p>
            <a:pPr marL="1201738" lvl="2" indent="-282575">
              <a:spcBef>
                <a:spcPct val="20000"/>
              </a:spcBef>
              <a:buFont typeface="Arial" pitchFamily="34" charset="0"/>
              <a:buChar char="•"/>
            </a:pPr>
            <a:r>
              <a:rPr lang="en-US" dirty="0"/>
              <a:t>In </a:t>
            </a:r>
            <a:r>
              <a:rPr lang="en-US" altLang="ja-JP" dirty="0"/>
              <a:t>“S” units S1 through S9 – S9 is </a:t>
            </a:r>
            <a:r>
              <a:rPr lang="en-US" altLang="ja-JP" dirty="0" smtClean="0"/>
              <a:t>strongest</a:t>
            </a:r>
            <a:endParaRPr lang="en-US" altLang="ja-JP" dirty="0"/>
          </a:p>
          <a:p>
            <a:pPr marL="1201738" lvl="2" indent="-282575">
              <a:spcBef>
                <a:spcPct val="20000"/>
              </a:spcBef>
              <a:buFont typeface="Arial" pitchFamily="34" charset="0"/>
              <a:buChar char="•"/>
            </a:pPr>
            <a:r>
              <a:rPr lang="en-US" dirty="0" smtClean="0"/>
              <a:t>Above S9, meter is calibrated in </a:t>
            </a:r>
            <a:r>
              <a:rPr lang="en-US" dirty="0" smtClean="0"/>
              <a:t>dB (</a:t>
            </a:r>
            <a:r>
              <a:rPr lang="en-US" dirty="0" err="1" smtClean="0"/>
              <a:t>i.e</a:t>
            </a:r>
            <a:r>
              <a:rPr lang="en-US" dirty="0" smtClean="0"/>
              <a:t> S9+10 dB)</a:t>
            </a:r>
            <a:endParaRPr lang="en-US"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Receiver Controls and Functions</a:t>
            </a:r>
          </a:p>
        </p:txBody>
      </p:sp>
      <p:sp>
        <p:nvSpPr>
          <p:cNvPr id="49154"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t>Receivers can be limited to ham bands or can cover other parts of the spectrum.</a:t>
            </a:r>
          </a:p>
          <a:p>
            <a:pPr marL="342900" indent="-342900">
              <a:spcBef>
                <a:spcPct val="20000"/>
              </a:spcBef>
              <a:buFontTx/>
              <a:buChar char="•"/>
            </a:pPr>
            <a:r>
              <a:rPr lang="en-US" sz="3200" dirty="0"/>
              <a:t>General coverage receivers cover a wide area of the spectrum and can be used for shortwave listening (SWL).</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Data Modes</a:t>
            </a:r>
          </a:p>
        </p:txBody>
      </p:sp>
      <p:sp>
        <p:nvSpPr>
          <p:cNvPr id="55298"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spcBef>
                <a:spcPct val="20000"/>
              </a:spcBef>
              <a:buFontTx/>
              <a:buChar char="•"/>
            </a:pPr>
            <a:r>
              <a:rPr lang="en-US" sz="3200" dirty="0" smtClean="0"/>
              <a:t>Computer-to-computer communication</a:t>
            </a:r>
            <a:endParaRPr lang="en-US" sz="2800" dirty="0"/>
          </a:p>
          <a:p>
            <a:pPr marL="342900" indent="-342900">
              <a:spcBef>
                <a:spcPct val="20000"/>
              </a:spcBef>
              <a:buFontTx/>
              <a:buChar char="•"/>
            </a:pPr>
            <a:r>
              <a:rPr lang="en-US" sz="3200" dirty="0" smtClean="0"/>
              <a:t>Specialized </a:t>
            </a:r>
            <a:r>
              <a:rPr lang="en-US" sz="3200" dirty="0"/>
              <a:t>modems </a:t>
            </a:r>
          </a:p>
          <a:p>
            <a:pPr marL="742950" lvl="1" indent="-285750">
              <a:spcBef>
                <a:spcPct val="20000"/>
              </a:spcBef>
              <a:buFont typeface="Arial" pitchFamily="34" charset="0"/>
              <a:buChar char="•"/>
            </a:pPr>
            <a:r>
              <a:rPr lang="en-US" sz="2800" dirty="0"/>
              <a:t>Terminal Node Controller (TNC</a:t>
            </a:r>
            <a:r>
              <a:rPr lang="en-US" sz="2800" dirty="0" smtClean="0"/>
              <a:t>)</a:t>
            </a:r>
            <a:endParaRPr lang="en-US" sz="2800" dirty="0"/>
          </a:p>
          <a:p>
            <a:pPr marL="742950" lvl="1" indent="-285750">
              <a:spcBef>
                <a:spcPct val="20000"/>
              </a:spcBef>
              <a:buFont typeface="Arial" pitchFamily="34" charset="0"/>
              <a:buChar char="•"/>
            </a:pPr>
            <a:r>
              <a:rPr lang="en-US" sz="2800" dirty="0"/>
              <a:t>Multiple Protocol Controller (MPC</a:t>
            </a:r>
            <a:r>
              <a:rPr lang="en-US" sz="2800" dirty="0" smtClean="0"/>
              <a:t>)</a:t>
            </a:r>
          </a:p>
          <a:p>
            <a:pPr marL="285750" indent="-285750">
              <a:spcBef>
                <a:spcPct val="20000"/>
              </a:spcBef>
              <a:buFont typeface="Arial" pitchFamily="34" charset="0"/>
              <a:buChar char="•"/>
            </a:pPr>
            <a:r>
              <a:rPr lang="en-US" sz="3200" dirty="0" smtClean="0"/>
              <a:t>Computer sound card software</a:t>
            </a:r>
          </a:p>
          <a:p>
            <a:pPr marL="742950" lvl="1" indent="-285750">
              <a:spcBef>
                <a:spcPct val="20000"/>
              </a:spcBef>
              <a:buFont typeface="Arial" pitchFamily="34" charset="0"/>
              <a:buChar char="•"/>
            </a:pPr>
            <a:r>
              <a:rPr lang="en-US" sz="2800" dirty="0" smtClean="0"/>
              <a:t>Requires radio interface</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bwMode="auto">
          <a:xfrm>
            <a:off x="457200" y="762000"/>
            <a:ext cx="8229600" cy="9906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Popular Digital Modes &amp; Systems</a:t>
            </a:r>
          </a:p>
        </p:txBody>
      </p:sp>
      <p:sp>
        <p:nvSpPr>
          <p:cNvPr id="61443" name="Content Placeholder 3"/>
          <p:cNvSpPr>
            <a:spLocks noGrp="1"/>
          </p:cNvSpPr>
          <p:nvPr>
            <p:ph idx="1"/>
          </p:nvPr>
        </p:nvSpPr>
        <p:spPr bwMode="auto">
          <a:xfrm>
            <a:off x="685800" y="1676400"/>
            <a:ext cx="7772400" cy="422116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dirty="0" err="1">
                <a:ea typeface="ＭＳ Ｐゴシック" charset="0"/>
                <a:cs typeface="+mn-cs"/>
              </a:rPr>
              <a:t>Radioteletype</a:t>
            </a:r>
            <a:r>
              <a:rPr lang="en-US" dirty="0">
                <a:ea typeface="ＭＳ Ｐゴシック" charset="0"/>
                <a:cs typeface="+mn-cs"/>
              </a:rPr>
              <a:t> (RTTY)</a:t>
            </a:r>
          </a:p>
          <a:p>
            <a:pPr>
              <a:defRPr/>
            </a:pPr>
            <a:r>
              <a:rPr lang="en-US" dirty="0" smtClean="0">
                <a:ea typeface="ＭＳ Ｐゴシック" charset="0"/>
                <a:cs typeface="+mn-cs"/>
              </a:rPr>
              <a:t>PSK31</a:t>
            </a:r>
          </a:p>
          <a:p>
            <a:pPr>
              <a:defRPr/>
            </a:pPr>
            <a:r>
              <a:rPr lang="en-US" dirty="0" smtClean="0">
                <a:ea typeface="ＭＳ Ｐゴシック" charset="0"/>
                <a:cs typeface="+mn-cs"/>
              </a:rPr>
              <a:t>MFSK</a:t>
            </a:r>
            <a:endParaRPr lang="en-US" dirty="0">
              <a:ea typeface="ＭＳ Ｐゴシック" charset="0"/>
              <a:cs typeface="+mn-cs"/>
            </a:endParaRPr>
          </a:p>
          <a:p>
            <a:pPr>
              <a:defRPr/>
            </a:pPr>
            <a:r>
              <a:rPr lang="en-US" dirty="0">
                <a:ea typeface="ＭＳ Ｐゴシック" charset="0"/>
                <a:cs typeface="+mn-cs"/>
              </a:rPr>
              <a:t>Packet </a:t>
            </a:r>
            <a:r>
              <a:rPr lang="en-US" dirty="0" smtClean="0">
                <a:ea typeface="ＭＳ Ｐゴシック" charset="0"/>
                <a:cs typeface="+mn-cs"/>
              </a:rPr>
              <a:t>Radio</a:t>
            </a:r>
            <a:r>
              <a:rPr lang="en-US" dirty="0" smtClean="0">
                <a:ea typeface="ＭＳ Ｐゴシック" charset="0"/>
              </a:rPr>
              <a:t> and PACTOR</a:t>
            </a:r>
            <a:endParaRPr lang="en-US" dirty="0" smtClean="0">
              <a:ea typeface="ＭＳ Ｐゴシック" charset="0"/>
              <a:cs typeface="+mn-cs"/>
            </a:endParaRPr>
          </a:p>
          <a:p>
            <a:pPr>
              <a:defRPr/>
            </a:pPr>
            <a:r>
              <a:rPr lang="en-US" dirty="0" smtClean="0">
                <a:ea typeface="ＭＳ Ｐゴシック" charset="0"/>
                <a:cs typeface="+mn-cs"/>
              </a:rPr>
              <a:t>CW (International Morse)</a:t>
            </a:r>
            <a:endParaRPr lang="en-US" dirty="0">
              <a:ea typeface="ＭＳ Ｐゴシック" charset="0"/>
              <a:cs typeface="+mn-cs"/>
            </a:endParaRPr>
          </a:p>
          <a:p>
            <a:pPr>
              <a:defRPr/>
            </a:pPr>
            <a:r>
              <a:rPr lang="en-US" spc="-20" dirty="0">
                <a:ea typeface="ＭＳ Ｐゴシック" charset="0"/>
                <a:cs typeface="+mn-cs"/>
              </a:rPr>
              <a:t>Automatic Packet Reporting </a:t>
            </a:r>
            <a:r>
              <a:rPr lang="en-US" spc="-20" dirty="0" smtClean="0">
                <a:ea typeface="ＭＳ Ｐゴシック" charset="0"/>
                <a:cs typeface="+mn-cs"/>
              </a:rPr>
              <a:t>System (</a:t>
            </a:r>
            <a:r>
              <a:rPr lang="en-US" spc="-20" dirty="0">
                <a:ea typeface="ＭＳ Ｐゴシック" charset="0"/>
                <a:cs typeface="+mn-cs"/>
              </a:rPr>
              <a:t>APRS)</a:t>
            </a:r>
          </a:p>
          <a:p>
            <a:pPr>
              <a:defRPr/>
            </a:pPr>
            <a:r>
              <a:rPr lang="en-US" dirty="0" err="1" smtClean="0">
                <a:ea typeface="ＭＳ Ｐゴシック" charset="0"/>
                <a:cs typeface="+mn-cs"/>
              </a:rPr>
              <a:t>Winlink</a:t>
            </a:r>
            <a:r>
              <a:rPr lang="en-US" dirty="0" smtClean="0">
                <a:ea typeface="ＭＳ Ｐゴシック" charset="0"/>
                <a:cs typeface="+mn-cs"/>
              </a:rPr>
              <a:t> System</a:t>
            </a:r>
            <a:endParaRPr lang="en-US" dirty="0">
              <a:ea typeface="ＭＳ Ｐゴシック" charset="0"/>
              <a:cs typeface="+mn-cs"/>
            </a:endParaRPr>
          </a:p>
        </p:txBody>
      </p:sp>
      <p:sp>
        <p:nvSpPr>
          <p:cNvPr id="2" name="Footer Placeholder 1"/>
          <p:cNvSpPr>
            <a:spLocks noGrp="1"/>
          </p:cNvSpPr>
          <p:nvPr>
            <p:ph type="ftr" sz="quarter" idx="10"/>
          </p:nvPr>
        </p:nvSpPr>
        <p:spPr/>
        <p:txBody>
          <a:bodyPr/>
          <a:lstStyle/>
          <a:p>
            <a:r>
              <a:rPr lang="en-US" smtClean="0"/>
              <a:t>2014 Technician License Course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Single-Band Mobile</a:t>
            </a:r>
            <a:endParaRPr lang="en-US" sz="4400" dirty="0"/>
          </a:p>
        </p:txBody>
      </p:sp>
      <p:sp>
        <p:nvSpPr>
          <p:cNvPr id="10242"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smtClean="0"/>
              <a:t>Single-band, 2 meter is a good starter radio.</a:t>
            </a:r>
            <a:endParaRPr lang="en-US" sz="2800" dirty="0"/>
          </a:p>
          <a:p>
            <a:pPr marL="342900" indent="-342900">
              <a:lnSpc>
                <a:spcPct val="90000"/>
              </a:lnSpc>
              <a:spcBef>
                <a:spcPct val="20000"/>
              </a:spcBef>
              <a:buFontTx/>
              <a:buChar char="•"/>
            </a:pPr>
            <a:r>
              <a:rPr lang="en-US" sz="2800" dirty="0"/>
              <a:t>Operates from </a:t>
            </a:r>
            <a:r>
              <a:rPr lang="en-US" sz="2800" dirty="0" smtClean="0"/>
              <a:t>13.8 </a:t>
            </a:r>
            <a:r>
              <a:rPr lang="en-US" sz="2800" dirty="0"/>
              <a:t>volts dc, requires external power </a:t>
            </a:r>
            <a:r>
              <a:rPr lang="en-US" sz="2800" dirty="0" smtClean="0"/>
              <a:t>supply or car battery.</a:t>
            </a:r>
            <a:endParaRPr lang="en-US" sz="2800" dirty="0"/>
          </a:p>
          <a:p>
            <a:pPr marL="342900" indent="-342900">
              <a:lnSpc>
                <a:spcPct val="90000"/>
              </a:lnSpc>
              <a:spcBef>
                <a:spcPct val="20000"/>
              </a:spcBef>
              <a:buFontTx/>
              <a:buChar char="•"/>
            </a:pPr>
            <a:r>
              <a:rPr lang="en-US" sz="2800" dirty="0"/>
              <a:t>Requires an external antenna.</a:t>
            </a:r>
          </a:p>
          <a:p>
            <a:pPr marL="342900" indent="-342900">
              <a:lnSpc>
                <a:spcPct val="90000"/>
              </a:lnSpc>
              <a:spcBef>
                <a:spcPct val="20000"/>
              </a:spcBef>
              <a:buFontTx/>
              <a:buChar char="•"/>
            </a:pPr>
            <a:r>
              <a:rPr lang="en-US" sz="2800" dirty="0"/>
              <a:t>Can be operated mobile or as a base station.</a:t>
            </a:r>
          </a:p>
          <a:p>
            <a:pPr marL="342900" indent="-342900">
              <a:lnSpc>
                <a:spcPct val="90000"/>
              </a:lnSpc>
              <a:spcBef>
                <a:spcPct val="20000"/>
              </a:spcBef>
              <a:buFontTx/>
              <a:buChar char="•"/>
            </a:pPr>
            <a:r>
              <a:rPr lang="en-US" sz="2800" dirty="0"/>
              <a:t>Limited to frequency modulation (FM) and usually either 2 meters or 70 cm bands.</a:t>
            </a:r>
          </a:p>
          <a:p>
            <a:pPr marL="342900" indent="-342900">
              <a:lnSpc>
                <a:spcPct val="90000"/>
              </a:lnSpc>
              <a:spcBef>
                <a:spcPct val="20000"/>
              </a:spcBef>
              <a:buFontTx/>
              <a:buChar char="•"/>
            </a:pPr>
            <a:r>
              <a:rPr lang="en-US" sz="2800" dirty="0"/>
              <a:t>Up to approximately 50 watts output.</a:t>
            </a:r>
          </a:p>
          <a:p>
            <a:pPr marL="342900" indent="-342900">
              <a:lnSpc>
                <a:spcPct val="90000"/>
              </a:lnSpc>
              <a:spcBef>
                <a:spcPct val="20000"/>
              </a:spcBef>
              <a:buFontTx/>
              <a:buChar char="•"/>
            </a:pPr>
            <a:endParaRPr lang="en-US" sz="32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bwMode="auto">
          <a:xfrm>
            <a:off x="457200" y="762000"/>
            <a:ext cx="8229600" cy="9906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Popular Digital Modes</a:t>
            </a:r>
          </a:p>
        </p:txBody>
      </p:sp>
      <p:sp>
        <p:nvSpPr>
          <p:cNvPr id="61443" name="Content Placeholder 3"/>
          <p:cNvSpPr>
            <a:spLocks noGrp="1"/>
          </p:cNvSpPr>
          <p:nvPr>
            <p:ph idx="1"/>
          </p:nvPr>
        </p:nvSpPr>
        <p:spPr bwMode="auto">
          <a:xfrm>
            <a:off x="685800" y="1676400"/>
            <a:ext cx="7772400" cy="422116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dirty="0" smtClean="0">
                <a:ea typeface="ＭＳ Ｐゴシック" charset="0"/>
                <a:cs typeface="+mn-cs"/>
              </a:rPr>
              <a:t>Error detection</a:t>
            </a:r>
          </a:p>
          <a:p>
            <a:pPr lvl="1">
              <a:defRPr/>
            </a:pPr>
            <a:r>
              <a:rPr lang="en-US" dirty="0" smtClean="0">
                <a:ea typeface="ＭＳ Ｐゴシック" charset="0"/>
                <a:cs typeface="+mn-cs"/>
              </a:rPr>
              <a:t>Yes: Packet radio, MFSK</a:t>
            </a:r>
          </a:p>
          <a:p>
            <a:pPr lvl="1">
              <a:defRPr/>
            </a:pPr>
            <a:r>
              <a:rPr lang="en-US" dirty="0" smtClean="0">
                <a:ea typeface="ＭＳ Ｐゴシック" charset="0"/>
                <a:cs typeface="+mn-cs"/>
              </a:rPr>
              <a:t>No: RTTY, PSK31</a:t>
            </a:r>
          </a:p>
          <a:p>
            <a:pPr>
              <a:defRPr/>
            </a:pPr>
            <a:r>
              <a:rPr lang="en-US" dirty="0" smtClean="0">
                <a:ea typeface="ＭＳ Ｐゴシック" charset="0"/>
                <a:cs typeface="+mn-cs"/>
              </a:rPr>
              <a:t>Error correction</a:t>
            </a:r>
          </a:p>
          <a:p>
            <a:pPr lvl="1">
              <a:defRPr/>
            </a:pPr>
            <a:r>
              <a:rPr lang="en-US" dirty="0" smtClean="0">
                <a:ea typeface="ＭＳ Ｐゴシック" charset="0"/>
                <a:cs typeface="+mn-cs"/>
              </a:rPr>
              <a:t>MFSK (forward error correction or FEC)</a:t>
            </a:r>
          </a:p>
          <a:p>
            <a:pPr lvl="1">
              <a:defRPr/>
            </a:pPr>
            <a:r>
              <a:rPr lang="en-US" dirty="0" smtClean="0">
                <a:ea typeface="ＭＳ Ｐゴシック" charset="0"/>
                <a:cs typeface="+mn-cs"/>
              </a:rPr>
              <a:t>Packet radio</a:t>
            </a:r>
          </a:p>
          <a:p>
            <a:pPr lvl="2">
              <a:defRPr/>
            </a:pPr>
            <a:r>
              <a:rPr lang="en-US" dirty="0" smtClean="0">
                <a:ea typeface="ＭＳ Ｐゴシック" charset="0"/>
                <a:cs typeface="+mn-cs"/>
              </a:rPr>
              <a:t>Checksums and call signs</a:t>
            </a:r>
          </a:p>
          <a:p>
            <a:pPr lvl="2">
              <a:defRPr/>
            </a:pPr>
            <a:r>
              <a:rPr lang="en-US" dirty="0" smtClean="0">
                <a:ea typeface="ＭＳ Ｐゴシック" charset="0"/>
                <a:cs typeface="+mn-cs"/>
              </a:rPr>
              <a:t>Retransmission or ARQ</a:t>
            </a:r>
          </a:p>
        </p:txBody>
      </p:sp>
      <p:sp>
        <p:nvSpPr>
          <p:cNvPr id="2" name="Footer Placeholder 1"/>
          <p:cNvSpPr>
            <a:spLocks noGrp="1"/>
          </p:cNvSpPr>
          <p:nvPr>
            <p:ph type="ftr" sz="quarter" idx="10"/>
          </p:nvPr>
        </p:nvSpPr>
        <p:spPr/>
        <p:txBody>
          <a:bodyPr/>
          <a:lstStyle/>
          <a:p>
            <a:r>
              <a:rPr lang="en-US" smtClean="0"/>
              <a:t>2014 Technician License Course</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Data Station Setup</a:t>
            </a:r>
          </a:p>
        </p:txBody>
      </p:sp>
      <p:pic>
        <p:nvPicPr>
          <p:cNvPr id="61442" name="Picture 6" descr="ARRL0038"/>
          <p:cNvPicPr>
            <a:picLocks noChangeAspect="1" noChangeArrowheads="1"/>
          </p:cNvPicPr>
          <p:nvPr/>
        </p:nvPicPr>
        <p:blipFill>
          <a:blip r:embed="rId3" cstate="print"/>
          <a:srcRect/>
          <a:stretch>
            <a:fillRect/>
          </a:stretch>
        </p:blipFill>
        <p:spPr bwMode="auto">
          <a:xfrm>
            <a:off x="2019300" y="1828800"/>
            <a:ext cx="5105400" cy="3829050"/>
          </a:xfrm>
          <a:prstGeom prst="rect">
            <a:avLst/>
          </a:prstGeom>
          <a:noFill/>
          <a:ln w="9525">
            <a:noFill/>
            <a:miter lim="800000"/>
            <a:headEnd/>
            <a:tailEnd/>
          </a:ln>
        </p:spPr>
      </p:pic>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Internet Gateway</a:t>
            </a:r>
          </a:p>
        </p:txBody>
      </p:sp>
      <p:pic>
        <p:nvPicPr>
          <p:cNvPr id="63490" name="Picture 4" descr="F:\HRLM-Graphics\ARRL0043.jpg"/>
          <p:cNvPicPr>
            <a:picLocks noGrp="1" noChangeAspect="1" noChangeArrowheads="1"/>
          </p:cNvPicPr>
          <p:nvPr>
            <p:ph idx="1"/>
          </p:nvPr>
        </p:nvPicPr>
        <p:blipFill rotWithShape="1">
          <a:blip r:embed="rId3" cstate="print"/>
          <a:srcRect t="7791" r="5948" b="4682"/>
          <a:stretch/>
        </p:blipFill>
        <p:spPr bwMode="auto">
          <a:xfrm>
            <a:off x="1636576" y="1295400"/>
            <a:ext cx="5718447" cy="3991681"/>
          </a:xfrm>
          <a:noFill/>
          <a:ln>
            <a:miter lim="800000"/>
            <a:headEnd/>
            <a:tailEnd/>
          </a:ln>
        </p:spPr>
      </p:pic>
      <p:sp>
        <p:nvSpPr>
          <p:cNvPr id="3" name="Footer Placeholder 2"/>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bwMode="auto">
          <a:xfrm>
            <a:off x="457200" y="3810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mtClean="0"/>
              <a:t>Automatic Position Reporting System (APRS)</a:t>
            </a:r>
          </a:p>
        </p:txBody>
      </p:sp>
      <p:pic>
        <p:nvPicPr>
          <p:cNvPr id="59394" name="Picture 2"/>
          <p:cNvPicPr>
            <a:picLocks noGrp="1" noChangeAspect="1" noChangeArrowheads="1"/>
          </p:cNvPicPr>
          <p:nvPr>
            <p:ph idx="1"/>
          </p:nvPr>
        </p:nvPicPr>
        <p:blipFill>
          <a:blip r:embed="rId3" cstate="print"/>
          <a:srcRect/>
          <a:stretch>
            <a:fillRect/>
          </a:stretch>
        </p:blipFill>
        <p:spPr bwMode="auto">
          <a:xfrm>
            <a:off x="1828800" y="1981200"/>
            <a:ext cx="5075238" cy="3806825"/>
          </a:xfrm>
          <a:noFill/>
          <a:ln>
            <a:miter lim="800000"/>
            <a:headEnd/>
            <a:tailEnd/>
          </a:ln>
        </p:spPr>
      </p:pic>
      <p:sp>
        <p:nvSpPr>
          <p:cNvPr id="2" name="Footer Placeholder 1"/>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bwMode="auto">
          <a:xfrm>
            <a:off x="457200" y="26670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Practice Questions</a:t>
            </a:r>
          </a:p>
        </p:txBody>
      </p:sp>
      <p:sp>
        <p:nvSpPr>
          <p:cNvPr id="2" name="Footer Placeholder 1"/>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Tone squelch</a:t>
            </a:r>
          </a:p>
          <a:p>
            <a:r>
              <a:rPr lang="en-US" dirty="0" smtClean="0"/>
              <a:t>B. Carrier squelch</a:t>
            </a:r>
          </a:p>
          <a:p>
            <a:r>
              <a:rPr lang="en-US" dirty="0" smtClean="0"/>
              <a:t>C. CTCSS</a:t>
            </a:r>
          </a:p>
          <a:p>
            <a:r>
              <a:rPr lang="en-US" dirty="0" smtClean="0"/>
              <a:t>D. Modulated carrier</a:t>
            </a:r>
          </a:p>
          <a:p>
            <a:pPr lvl="1"/>
            <a:r>
              <a:rPr lang="en-US" dirty="0" smtClean="0"/>
              <a:t> T2B03 HRLM (5-7)</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Which of the following describes the muting of receiver audio controlled solely by the presence or absence of an RF signal?</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Tone squelch</a:t>
            </a:r>
          </a:p>
          <a:p>
            <a:r>
              <a:rPr lang="en-US" b="1" smtClean="0"/>
              <a:t>B. Carrier squelch</a:t>
            </a:r>
          </a:p>
          <a:p>
            <a:r>
              <a:rPr lang="en-US" smtClean="0"/>
              <a:t>C. CTCSS</a:t>
            </a:r>
          </a:p>
          <a:p>
            <a:r>
              <a:rPr lang="en-US" smtClean="0"/>
              <a:t>D. Modulated carrier</a:t>
            </a:r>
          </a:p>
          <a:p>
            <a:pPr lvl="1"/>
            <a:r>
              <a:rPr lang="en-US" smtClean="0"/>
              <a:t> T2B03 HRLM (5-7)</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describes the muting of receiver audio controlled solely by the presence or absence of an RF signal?</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Placeholder 2"/>
          <p:cNvSpPr>
            <a:spLocks noGrp="1"/>
          </p:cNvSpPr>
          <p:nvPr>
            <p:ph type="body" idx="1"/>
          </p:nvPr>
        </p:nvSpPr>
        <p:spPr bwMode="auto">
          <a:xfrm>
            <a:off x="457200" y="2057400"/>
            <a:ext cx="8229600" cy="40687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All transceivers use the same microphone connector type</a:t>
            </a:r>
          </a:p>
          <a:p>
            <a:r>
              <a:rPr lang="en-US" smtClean="0"/>
              <a:t>B. Some connectors include push-to-talk and voltages for powering the microphone</a:t>
            </a:r>
          </a:p>
          <a:p>
            <a:r>
              <a:rPr lang="en-US" smtClean="0"/>
              <a:t>C. All transceivers using the same connector type are wired identically</a:t>
            </a:r>
          </a:p>
          <a:p>
            <a:r>
              <a:rPr lang="en-US" smtClean="0"/>
              <a:t>D. Un-keyed connectors allow any microphone to be connected</a:t>
            </a:r>
          </a:p>
          <a:p>
            <a:pPr lvl="1"/>
            <a:r>
              <a:rPr lang="en-US" smtClean="0"/>
              <a:t> T4A01 HRLM (5-6)</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true concerning the microphone connectors on amateur transceivers?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Placeholder 2"/>
          <p:cNvSpPr>
            <a:spLocks noGrp="1"/>
          </p:cNvSpPr>
          <p:nvPr>
            <p:ph type="body" idx="1"/>
          </p:nvPr>
        </p:nvSpPr>
        <p:spPr bwMode="auto">
          <a:xfrm>
            <a:off x="457200" y="2057400"/>
            <a:ext cx="8229600" cy="40687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All transceivers use the same microphone connector type</a:t>
            </a:r>
          </a:p>
          <a:p>
            <a:r>
              <a:rPr lang="en-US" b="1" dirty="0" smtClean="0"/>
              <a:t>B. Some connectors include push-to-talk and voltages for powering the microphone</a:t>
            </a:r>
          </a:p>
          <a:p>
            <a:r>
              <a:rPr lang="en-US" dirty="0" smtClean="0"/>
              <a:t>C. All transceivers using the same connector type are wired identically</a:t>
            </a:r>
          </a:p>
          <a:p>
            <a:r>
              <a:rPr lang="en-US" dirty="0" smtClean="0"/>
              <a:t>D. Un-keyed connectors allow any microphone to be connected</a:t>
            </a:r>
          </a:p>
          <a:p>
            <a:pPr lvl="1"/>
            <a:r>
              <a:rPr lang="en-US" dirty="0" smtClean="0"/>
              <a:t> T4A01 HRLM (5-6)</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true concerning the microphone connectors on amateur transceivers?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For logging contacts and contact information</a:t>
            </a:r>
          </a:p>
          <a:p>
            <a:r>
              <a:rPr lang="en-US" dirty="0" smtClean="0"/>
              <a:t>B. For sending and/or receiving CW</a:t>
            </a:r>
          </a:p>
          <a:p>
            <a:r>
              <a:rPr lang="en-US" dirty="0" smtClean="0"/>
              <a:t>C. For generating and decoding digital signals</a:t>
            </a:r>
          </a:p>
          <a:p>
            <a:r>
              <a:rPr lang="en-US" dirty="0" smtClean="0"/>
              <a:t>D. All of these choices are correct</a:t>
            </a:r>
          </a:p>
          <a:p>
            <a:pPr lvl="1"/>
            <a:r>
              <a:rPr lang="en-US" dirty="0" smtClean="0"/>
              <a:t> T4A02 HRLM (5-1)</a:t>
            </a:r>
          </a:p>
        </p:txBody>
      </p:sp>
      <p:sp>
        <p:nvSpPr>
          <p:cNvPr id="6963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How might a computer be used as part of an amateur radio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Dual-Band </a:t>
            </a:r>
            <a:r>
              <a:rPr lang="en-US" sz="4400" dirty="0" smtClean="0"/>
              <a:t>Mobile</a:t>
            </a:r>
            <a:endParaRPr lang="en-US" sz="4400" dirty="0"/>
          </a:p>
        </p:txBody>
      </p:sp>
      <p:sp>
        <p:nvSpPr>
          <p:cNvPr id="12290" name="Rectangle 5"/>
          <p:cNvSpPr>
            <a:spLocks noChangeArrowheads="1"/>
          </p:cNvSpPr>
          <p:nvPr/>
        </p:nvSpPr>
        <p:spPr bwMode="auto">
          <a:xfrm>
            <a:off x="685800" y="1905000"/>
            <a:ext cx="7772400" cy="4191000"/>
          </a:xfrm>
          <a:prstGeom prst="rect">
            <a:avLst/>
          </a:prstGeom>
          <a:noFill/>
          <a:ln w="9525">
            <a:noFill/>
            <a:miter lim="800000"/>
            <a:headEnd/>
            <a:tailEnd/>
          </a:ln>
        </p:spPr>
        <p:txBody>
          <a:bodyPr/>
          <a:lstStyle/>
          <a:p>
            <a:pPr marL="342900" indent="-342900">
              <a:spcBef>
                <a:spcPct val="20000"/>
              </a:spcBef>
              <a:buFontTx/>
              <a:buChar char="•"/>
            </a:pPr>
            <a:r>
              <a:rPr lang="en-US" sz="3200" dirty="0"/>
              <a:t>Same as the </a:t>
            </a:r>
            <a:r>
              <a:rPr lang="en-US" sz="3200" dirty="0" smtClean="0"/>
              <a:t>single-band </a:t>
            </a:r>
            <a:r>
              <a:rPr lang="en-US" sz="3200" dirty="0"/>
              <a:t>transceiver but includes additional band(s).</a:t>
            </a:r>
          </a:p>
          <a:p>
            <a:pPr marL="342900" indent="-342900">
              <a:spcBef>
                <a:spcPct val="20000"/>
              </a:spcBef>
              <a:buFontTx/>
              <a:buChar char="•"/>
            </a:pPr>
            <a:r>
              <a:rPr lang="en-US" sz="3200" dirty="0"/>
              <a:t>Most common are 2 meter and 70 cm bands.</a:t>
            </a:r>
          </a:p>
          <a:p>
            <a:pPr marL="342900" indent="-342900">
              <a:spcBef>
                <a:spcPct val="20000"/>
              </a:spcBef>
              <a:buFontTx/>
              <a:buChar char="•"/>
            </a:pPr>
            <a:r>
              <a:rPr lang="en-US" sz="3200" dirty="0"/>
              <a:t>Could add 6 meters, 222 MHz or 1.2 GHz.</a:t>
            </a:r>
          </a:p>
          <a:p>
            <a:pPr marL="342900" indent="-342900">
              <a:spcBef>
                <a:spcPct val="20000"/>
              </a:spcBef>
              <a:buFontTx/>
              <a:buChar char="•"/>
            </a:pPr>
            <a:r>
              <a:rPr lang="en-US" sz="3200" dirty="0" smtClean="0"/>
              <a:t>Might have separate antenna connections for each band or a single connection for a </a:t>
            </a:r>
            <a:r>
              <a:rPr lang="en-US" sz="3200" dirty="0" smtClean="0"/>
              <a:t>dual-band </a:t>
            </a:r>
            <a:r>
              <a:rPr lang="en-US" sz="3200" dirty="0" smtClean="0"/>
              <a:t>antenna.</a:t>
            </a:r>
            <a:endParaRPr lang="en-US" sz="32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For logging contacts and contact information</a:t>
            </a:r>
          </a:p>
          <a:p>
            <a:r>
              <a:rPr lang="en-US" smtClean="0"/>
              <a:t>B. For sending and/or receiving CW</a:t>
            </a:r>
          </a:p>
          <a:p>
            <a:r>
              <a:rPr lang="en-US" smtClean="0"/>
              <a:t>C. For generating and decoding digital signals</a:t>
            </a:r>
          </a:p>
          <a:p>
            <a:r>
              <a:rPr lang="en-US" b="1" smtClean="0"/>
              <a:t>D. All of these choices are correct</a:t>
            </a:r>
          </a:p>
          <a:p>
            <a:pPr lvl="1"/>
            <a:r>
              <a:rPr lang="en-US" smtClean="0"/>
              <a:t> T4A02 HRLM (5-1)</a:t>
            </a:r>
          </a:p>
        </p:txBody>
      </p:sp>
      <p:sp>
        <p:nvSpPr>
          <p:cNvPr id="7065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How might a computer be used as part of an amateur radio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Transmatch</a:t>
            </a:r>
          </a:p>
          <a:p>
            <a:r>
              <a:rPr lang="en-US" smtClean="0"/>
              <a:t>B. Mixer</a:t>
            </a:r>
          </a:p>
          <a:p>
            <a:r>
              <a:rPr lang="en-US" smtClean="0"/>
              <a:t>C. Terminal node controller</a:t>
            </a:r>
          </a:p>
          <a:p>
            <a:r>
              <a:rPr lang="en-US" smtClean="0"/>
              <a:t>D. Antenna</a:t>
            </a:r>
          </a:p>
          <a:p>
            <a:pPr lvl="1"/>
            <a:r>
              <a:rPr lang="en-US" smtClean="0"/>
              <a:t> T4A06 HRLM (5-13)</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would be connected between a transceiver and computer in a packet radio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Transmatch</a:t>
            </a:r>
          </a:p>
          <a:p>
            <a:r>
              <a:rPr lang="en-US" smtClean="0"/>
              <a:t>B. Mixer</a:t>
            </a:r>
          </a:p>
          <a:p>
            <a:r>
              <a:rPr lang="en-US" b="1" smtClean="0"/>
              <a:t>C. Terminal node controller</a:t>
            </a:r>
          </a:p>
          <a:p>
            <a:r>
              <a:rPr lang="en-US" smtClean="0"/>
              <a:t>D. Antenna</a:t>
            </a:r>
          </a:p>
          <a:p>
            <a:pPr lvl="1"/>
            <a:r>
              <a:rPr lang="en-US" smtClean="0"/>
              <a:t> T4A06 HRLM (5-13)</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would be connected between a transceiver and computer in a packet radio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The sound card communicates between the computer CPU and the video display</a:t>
            </a:r>
          </a:p>
          <a:p>
            <a:r>
              <a:rPr lang="en-US" dirty="0" smtClean="0"/>
              <a:t>B. The sound card records the audio frequency for video display</a:t>
            </a:r>
          </a:p>
          <a:p>
            <a:r>
              <a:rPr lang="en-US" dirty="0" smtClean="0"/>
              <a:t>C. The sound card provides audio to the microphone input and converts received audio to digital form</a:t>
            </a:r>
          </a:p>
          <a:p>
            <a:r>
              <a:rPr lang="en-US" dirty="0" smtClean="0"/>
              <a:t>D. All of these choices are correct</a:t>
            </a:r>
          </a:p>
          <a:p>
            <a:pPr lvl="1"/>
            <a:r>
              <a:rPr lang="en-US" dirty="0" smtClean="0"/>
              <a:t> T4A07 HRLM (5-13)</a:t>
            </a:r>
          </a:p>
        </p:txBody>
      </p:sp>
      <p:sp>
        <p:nvSpPr>
          <p:cNvPr id="2" name="Title 1"/>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r>
              <a:rPr lang="en-US" sz="2900" smtClean="0">
                <a:solidFill>
                  <a:srgbClr val="000000"/>
                </a:solidFill>
              </a:rPr>
              <a:t>How is a computer</a:t>
            </a:r>
            <a:r>
              <a:rPr lang="en-US" altLang="en-US" sz="2900" smtClean="0">
                <a:solidFill>
                  <a:srgbClr val="000000"/>
                </a:solidFill>
              </a:rPr>
              <a:t>’</a:t>
            </a:r>
            <a:r>
              <a:rPr lang="en-US" sz="2900" smtClean="0">
                <a:solidFill>
                  <a:srgbClr val="000000"/>
                </a:solidFill>
              </a:rPr>
              <a:t>s sound card used when conducting digital communications using a computer?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The sound card communicates between the computer CPU and the video display</a:t>
            </a:r>
          </a:p>
          <a:p>
            <a:r>
              <a:rPr lang="en-US" smtClean="0"/>
              <a:t>B. The sound card records the audio frequency for video display</a:t>
            </a:r>
          </a:p>
          <a:p>
            <a:r>
              <a:rPr lang="en-US" b="1" smtClean="0"/>
              <a:t>C. The sound card provides audio to the microphone input and converts received audio to digital form</a:t>
            </a:r>
          </a:p>
          <a:p>
            <a:r>
              <a:rPr lang="en-US" smtClean="0"/>
              <a:t>D. All of these choices are correct</a:t>
            </a:r>
          </a:p>
          <a:p>
            <a:pPr lvl="1"/>
            <a:r>
              <a:rPr lang="en-US" smtClean="0"/>
              <a:t> T4A07 HRLM (5-13)</a:t>
            </a:r>
          </a:p>
        </p:txBody>
      </p:sp>
      <p:sp>
        <p:nvSpPr>
          <p:cNvPr id="2" name="Title 1"/>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r>
              <a:rPr lang="en-US" sz="2900" smtClean="0">
                <a:solidFill>
                  <a:srgbClr val="000000"/>
                </a:solidFill>
              </a:rPr>
              <a:t>How is a computer</a:t>
            </a:r>
            <a:r>
              <a:rPr lang="en-US" altLang="en-US" sz="2900" smtClean="0">
                <a:solidFill>
                  <a:srgbClr val="000000"/>
                </a:solidFill>
              </a:rPr>
              <a:t>’</a:t>
            </a:r>
            <a:r>
              <a:rPr lang="en-US" sz="2900" smtClean="0">
                <a:solidFill>
                  <a:srgbClr val="000000"/>
                </a:solidFill>
              </a:rPr>
              <a:t>s sound card used when conducting digital communications using a computer?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The output power might be too high</a:t>
            </a:r>
          </a:p>
          <a:p>
            <a:r>
              <a:rPr lang="en-US" smtClean="0"/>
              <a:t>B. The output signal might become distorted</a:t>
            </a:r>
          </a:p>
          <a:p>
            <a:r>
              <a:rPr lang="en-US" smtClean="0"/>
              <a:t>C. The frequency might vary</a:t>
            </a:r>
          </a:p>
          <a:p>
            <a:r>
              <a:rPr lang="en-US" smtClean="0"/>
              <a:t>D. The SWR might increase</a:t>
            </a:r>
          </a:p>
          <a:p>
            <a:pPr lvl="1"/>
            <a:r>
              <a:rPr lang="en-US" smtClean="0"/>
              <a:t> T4B01 HRLM (5-4)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may happen if a transmitter is operated with the microphone gain set too high?</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The output power might be too high</a:t>
            </a:r>
          </a:p>
          <a:p>
            <a:r>
              <a:rPr lang="en-US" b="1" smtClean="0"/>
              <a:t>B. The output signal might become distorted</a:t>
            </a:r>
          </a:p>
          <a:p>
            <a:r>
              <a:rPr lang="en-US" smtClean="0"/>
              <a:t>C. The frequency might vary</a:t>
            </a:r>
          </a:p>
          <a:p>
            <a:r>
              <a:rPr lang="en-US" smtClean="0"/>
              <a:t>D. The SWR might increase</a:t>
            </a:r>
          </a:p>
          <a:p>
            <a:pPr lvl="1"/>
            <a:r>
              <a:rPr lang="en-US" smtClean="0"/>
              <a:t> T4B01 HRLM (5-4)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may happen if a transmitter is operated with the microphone gain set too high?</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The keypad or VFO knob</a:t>
            </a:r>
          </a:p>
          <a:p>
            <a:r>
              <a:rPr lang="en-US" smtClean="0"/>
              <a:t>B. The CTCSS or DTMF encoder</a:t>
            </a:r>
          </a:p>
          <a:p>
            <a:r>
              <a:rPr lang="en-US" smtClean="0"/>
              <a:t>C. The Automatic Frequency Control</a:t>
            </a:r>
          </a:p>
          <a:p>
            <a:r>
              <a:rPr lang="en-US" smtClean="0"/>
              <a:t>D. All of these choices are correct</a:t>
            </a:r>
          </a:p>
          <a:p>
            <a:pPr lvl="1"/>
            <a:r>
              <a:rPr lang="en-US" smtClean="0"/>
              <a:t> T4B02 HRLM (5-2)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can be used to enter the operating frequency on a modern transceiver?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The keypad or VFO knob</a:t>
            </a:r>
          </a:p>
          <a:p>
            <a:r>
              <a:rPr lang="en-US" smtClean="0"/>
              <a:t>B. The CTCSS or DTMF encoder</a:t>
            </a:r>
          </a:p>
          <a:p>
            <a:r>
              <a:rPr lang="en-US" smtClean="0"/>
              <a:t>C. The Automatic Frequency Control</a:t>
            </a:r>
          </a:p>
          <a:p>
            <a:r>
              <a:rPr lang="en-US" smtClean="0"/>
              <a:t>D. All of these choices are correct</a:t>
            </a:r>
          </a:p>
          <a:p>
            <a:pPr lvl="1"/>
            <a:r>
              <a:rPr lang="en-US" smtClean="0"/>
              <a:t> T4B02 HRLM (5-2)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can be used to enter the operating frequency on a modern transceiver?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To set the highest level of volume desired</a:t>
            </a:r>
          </a:p>
          <a:p>
            <a:r>
              <a:rPr lang="en-US" smtClean="0"/>
              <a:t>B. To set the transmitter power level</a:t>
            </a:r>
          </a:p>
          <a:p>
            <a:r>
              <a:rPr lang="en-US" smtClean="0"/>
              <a:t>C. To adjust the Automatic Gain Control</a:t>
            </a:r>
          </a:p>
          <a:p>
            <a:r>
              <a:rPr lang="en-US" smtClean="0"/>
              <a:t>D. To mute receiver output noise when no signal is being received</a:t>
            </a:r>
          </a:p>
          <a:p>
            <a:pPr lvl="1"/>
            <a:r>
              <a:rPr lang="en-US" smtClean="0"/>
              <a:t> T4B03 HRLM (5-7)</a:t>
            </a:r>
          </a:p>
        </p:txBody>
      </p:sp>
      <p:sp>
        <p:nvSpPr>
          <p:cNvPr id="7987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purpose of the squelch control on a transceiver?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Multimode Transceiver</a:t>
            </a:r>
          </a:p>
        </p:txBody>
      </p:sp>
      <p:sp>
        <p:nvSpPr>
          <p:cNvPr id="14338" name="Rectangle 5"/>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smtClean="0"/>
              <a:t>Nearly all HF rigs are multimode.</a:t>
            </a:r>
          </a:p>
          <a:p>
            <a:pPr marL="342900" indent="-342900">
              <a:lnSpc>
                <a:spcPct val="90000"/>
              </a:lnSpc>
              <a:spcBef>
                <a:spcPct val="20000"/>
              </a:spcBef>
              <a:buFontTx/>
              <a:buChar char="•"/>
            </a:pPr>
            <a:r>
              <a:rPr lang="en-US" sz="3200" dirty="0" smtClean="0"/>
              <a:t>VHF multimode operates on FM plus AM/SSB/CW modes.</a:t>
            </a:r>
          </a:p>
          <a:p>
            <a:pPr marL="800100" lvl="1" indent="-342900">
              <a:lnSpc>
                <a:spcPct val="90000"/>
              </a:lnSpc>
              <a:spcBef>
                <a:spcPct val="20000"/>
              </a:spcBef>
              <a:buFontTx/>
              <a:buChar char="•"/>
            </a:pPr>
            <a:r>
              <a:rPr lang="en-US" sz="3200" dirty="0" smtClean="0"/>
              <a:t>Required for “weak-signal” operation on VHF/UHF</a:t>
            </a:r>
            <a:endParaRPr lang="en-US" sz="3200" dirty="0"/>
          </a:p>
          <a:p>
            <a:pPr marL="342900" indent="-342900">
              <a:lnSpc>
                <a:spcPct val="90000"/>
              </a:lnSpc>
              <a:spcBef>
                <a:spcPct val="20000"/>
              </a:spcBef>
              <a:buFontTx/>
              <a:buChar char="•"/>
            </a:pPr>
            <a:r>
              <a:rPr lang="en-US" sz="3200" dirty="0"/>
              <a:t>More features add complexity and cost.</a:t>
            </a:r>
          </a:p>
          <a:p>
            <a:pPr marL="342900" indent="-342900">
              <a:lnSpc>
                <a:spcPct val="90000"/>
              </a:lnSpc>
              <a:spcBef>
                <a:spcPct val="20000"/>
              </a:spcBef>
              <a:buFontTx/>
              <a:buChar char="•"/>
            </a:pPr>
            <a:r>
              <a:rPr lang="en-US" sz="3200" dirty="0" smtClean="0"/>
              <a:t>More flexibility will </a:t>
            </a:r>
            <a:r>
              <a:rPr lang="en-US" sz="3200" dirty="0"/>
              <a:t>allow you to explore new modes as you gain experience.</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To set the highest level of volume desired</a:t>
            </a:r>
          </a:p>
          <a:p>
            <a:r>
              <a:rPr lang="en-US" smtClean="0"/>
              <a:t>B. To set the transmitter power level</a:t>
            </a:r>
          </a:p>
          <a:p>
            <a:r>
              <a:rPr lang="en-US" smtClean="0"/>
              <a:t>C. To adjust the Automatic Gain Control</a:t>
            </a:r>
          </a:p>
          <a:p>
            <a:r>
              <a:rPr lang="en-US" b="1" smtClean="0"/>
              <a:t>D. To mute receiver output noise when no signal is being received</a:t>
            </a:r>
          </a:p>
          <a:p>
            <a:pPr lvl="1"/>
            <a:r>
              <a:rPr lang="en-US" smtClean="0"/>
              <a:t> T4B03 HRLM (5-7)</a:t>
            </a:r>
          </a:p>
        </p:txBody>
      </p:sp>
      <p:sp>
        <p:nvSpPr>
          <p:cNvPr id="8089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purpose of the squelch control on a transceiver?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Enable the CTCSS tones</a:t>
            </a:r>
          </a:p>
          <a:p>
            <a:r>
              <a:rPr lang="en-US" smtClean="0"/>
              <a:t>B. Store the frequency in a memory channel</a:t>
            </a:r>
          </a:p>
          <a:p>
            <a:r>
              <a:rPr lang="en-US" smtClean="0"/>
              <a:t>C. Disable the CTCSS tones</a:t>
            </a:r>
          </a:p>
          <a:p>
            <a:r>
              <a:rPr lang="en-US" smtClean="0"/>
              <a:t>D. Use the scan mode to select the desired frequency</a:t>
            </a:r>
          </a:p>
          <a:p>
            <a:pPr lvl="1"/>
            <a:r>
              <a:rPr lang="en-US" smtClean="0"/>
              <a:t> T4B04 HRLM (5-2)</a:t>
            </a:r>
          </a:p>
        </p:txBody>
      </p:sp>
      <p:sp>
        <p:nvSpPr>
          <p:cNvPr id="819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 way to enable quick access to a favorite frequency on your transceiver?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Enable the CTCSS tones</a:t>
            </a:r>
          </a:p>
          <a:p>
            <a:r>
              <a:rPr lang="en-US" b="1" smtClean="0"/>
              <a:t>B. Store the frequency in a memory channel</a:t>
            </a:r>
          </a:p>
          <a:p>
            <a:r>
              <a:rPr lang="en-US" smtClean="0"/>
              <a:t>C. Disable the CTCSS tones</a:t>
            </a:r>
          </a:p>
          <a:p>
            <a:r>
              <a:rPr lang="en-US" smtClean="0"/>
              <a:t>D. Use the scan mode to select the desired frequency</a:t>
            </a:r>
          </a:p>
          <a:p>
            <a:pPr lvl="1"/>
            <a:r>
              <a:rPr lang="en-US" smtClean="0"/>
              <a:t> T4B04 HRLM (5-2)</a:t>
            </a:r>
          </a:p>
        </p:txBody>
      </p:sp>
      <p:sp>
        <p:nvSpPr>
          <p:cNvPr id="8294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 way to enable quick access to a favorite frequency on your transceiver?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Change frequency slightly</a:t>
            </a:r>
          </a:p>
          <a:p>
            <a:r>
              <a:rPr lang="en-US" smtClean="0"/>
              <a:t>B. Decrease the squelch setting</a:t>
            </a:r>
          </a:p>
          <a:p>
            <a:r>
              <a:rPr lang="en-US" smtClean="0"/>
              <a:t>C. Turn on the noise blanker</a:t>
            </a:r>
          </a:p>
          <a:p>
            <a:r>
              <a:rPr lang="en-US" smtClean="0"/>
              <a:t>D. Use the RIT control</a:t>
            </a:r>
          </a:p>
          <a:p>
            <a:pPr lvl="1"/>
            <a:r>
              <a:rPr lang="en-US" smtClean="0"/>
              <a:t> T4B05 HRLM (5-7)</a:t>
            </a:r>
          </a:p>
        </p:txBody>
      </p:sp>
      <p:sp>
        <p:nvSpPr>
          <p:cNvPr id="8397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would reduce ignition interference to a receiver?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Change frequency slightly</a:t>
            </a:r>
          </a:p>
          <a:p>
            <a:r>
              <a:rPr lang="en-US" smtClean="0"/>
              <a:t>B. Decrease the squelch setting</a:t>
            </a:r>
          </a:p>
          <a:p>
            <a:r>
              <a:rPr lang="en-US" b="1" smtClean="0"/>
              <a:t>C. Turn on the noise blanker</a:t>
            </a:r>
          </a:p>
          <a:p>
            <a:r>
              <a:rPr lang="en-US" smtClean="0"/>
              <a:t>D. Use the RIT control</a:t>
            </a:r>
          </a:p>
          <a:p>
            <a:pPr lvl="1"/>
            <a:r>
              <a:rPr lang="en-US" smtClean="0"/>
              <a:t> T4B05 HRLM (5-7)</a:t>
            </a:r>
          </a:p>
        </p:txBody>
      </p:sp>
      <p:sp>
        <p:nvSpPr>
          <p:cNvPr id="8499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would reduce ignition interference to a receiver?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The AGC or limiter</a:t>
            </a:r>
          </a:p>
          <a:p>
            <a:r>
              <a:rPr lang="en-US" smtClean="0"/>
              <a:t>B. The bandwidth selection</a:t>
            </a:r>
          </a:p>
          <a:p>
            <a:r>
              <a:rPr lang="en-US" smtClean="0"/>
              <a:t>C. The tone squelch</a:t>
            </a:r>
          </a:p>
          <a:p>
            <a:r>
              <a:rPr lang="en-US" smtClean="0"/>
              <a:t>D. The receiver RIT or clarifier</a:t>
            </a:r>
          </a:p>
          <a:p>
            <a:pPr lvl="1"/>
            <a:r>
              <a:rPr lang="en-US" smtClean="0"/>
              <a:t> T4B06 HRLM (5-7)</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controls could be used if the voice pitch of a single-sideband signal seems too high or low?</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The AGC or limiter</a:t>
            </a:r>
          </a:p>
          <a:p>
            <a:r>
              <a:rPr lang="en-US" smtClean="0"/>
              <a:t>B. The bandwidth selection</a:t>
            </a:r>
          </a:p>
          <a:p>
            <a:r>
              <a:rPr lang="en-US" smtClean="0"/>
              <a:t>C. The tone squelch</a:t>
            </a:r>
          </a:p>
          <a:p>
            <a:r>
              <a:rPr lang="en-US" b="1" smtClean="0"/>
              <a:t>D. The receiver RIT or clarifier</a:t>
            </a:r>
          </a:p>
          <a:p>
            <a:pPr lvl="1"/>
            <a:r>
              <a:rPr lang="en-US" smtClean="0"/>
              <a:t> T4B06 HRLM (5-7)</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controls could be used if the voice pitch of a single-sideband signal seems too high or low?</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Receiver Input Tone</a:t>
            </a:r>
          </a:p>
          <a:p>
            <a:r>
              <a:rPr lang="en-US" smtClean="0"/>
              <a:t>B. Receiver Incremental Tuning</a:t>
            </a:r>
          </a:p>
          <a:p>
            <a:r>
              <a:rPr lang="en-US" smtClean="0"/>
              <a:t>C. Rectifier Inverter Test</a:t>
            </a:r>
          </a:p>
          <a:p>
            <a:r>
              <a:rPr lang="en-US" smtClean="0"/>
              <a:t>D. Remote Input Transmitter</a:t>
            </a:r>
          </a:p>
          <a:p>
            <a:pPr lvl="1"/>
            <a:r>
              <a:rPr lang="en-US" smtClean="0"/>
              <a:t> T4B07 HRLM (5-7)</a:t>
            </a:r>
          </a:p>
        </p:txBody>
      </p:sp>
      <p:sp>
        <p:nvSpPr>
          <p:cNvPr id="8806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does the term "RIT" mean?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Receiver Input Tone</a:t>
            </a:r>
          </a:p>
          <a:p>
            <a:r>
              <a:rPr lang="en-US" b="1" smtClean="0"/>
              <a:t>B. Receiver Incremental Tuning</a:t>
            </a:r>
          </a:p>
          <a:p>
            <a:r>
              <a:rPr lang="en-US" smtClean="0"/>
              <a:t>C. Rectifier Inverter Test</a:t>
            </a:r>
          </a:p>
          <a:p>
            <a:r>
              <a:rPr lang="en-US" smtClean="0"/>
              <a:t>D. Remote Input Transmitter</a:t>
            </a:r>
          </a:p>
          <a:p>
            <a:pPr lvl="1"/>
            <a:r>
              <a:rPr lang="en-US" smtClean="0"/>
              <a:t> T4B07 HRLM (5-7)</a:t>
            </a:r>
          </a:p>
        </p:txBody>
      </p:sp>
      <p:sp>
        <p:nvSpPr>
          <p:cNvPr id="8909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does the term "RIT" mean?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Permits monitoring several modes at once</a:t>
            </a:r>
          </a:p>
          <a:p>
            <a:r>
              <a:rPr lang="en-US" smtClean="0"/>
              <a:t>B. Permits noise or interference reduction by selecting a bandwidth matching the mode</a:t>
            </a:r>
          </a:p>
          <a:p>
            <a:r>
              <a:rPr lang="en-US" smtClean="0"/>
              <a:t>C. Increases the number of frequencies that can be stored in memory</a:t>
            </a:r>
          </a:p>
          <a:p>
            <a:r>
              <a:rPr lang="en-US" smtClean="0"/>
              <a:t>D. Increases the amount of offset between receive and transmit frequencies</a:t>
            </a:r>
          </a:p>
          <a:p>
            <a:pPr lvl="1"/>
            <a:r>
              <a:rPr lang="en-US" smtClean="0"/>
              <a:t> T4B08 HRLM (5-7)</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advantage of having multiple receive bandwidth choices on a multimode transceiver?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Multiband Transceiver</a:t>
            </a:r>
          </a:p>
        </p:txBody>
      </p:sp>
      <p:sp>
        <p:nvSpPr>
          <p:cNvPr id="16386" name="Rectangle 5"/>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spcBef>
                <a:spcPct val="20000"/>
              </a:spcBef>
              <a:buFontTx/>
              <a:buChar char="•"/>
            </a:pPr>
            <a:r>
              <a:rPr lang="en-US" sz="3200" dirty="0"/>
              <a:t>Covers many bands – </a:t>
            </a:r>
            <a:r>
              <a:rPr lang="en-US" sz="3200" dirty="0" smtClean="0"/>
              <a:t>usually refers to coverage of HF + VHF/UHF</a:t>
            </a:r>
            <a:r>
              <a:rPr lang="en-US" sz="3200" dirty="0"/>
              <a:t>.</a:t>
            </a:r>
          </a:p>
          <a:p>
            <a:pPr marL="342900" indent="-342900">
              <a:spcBef>
                <a:spcPct val="20000"/>
              </a:spcBef>
              <a:buFontTx/>
              <a:buChar char="•"/>
            </a:pPr>
            <a:r>
              <a:rPr lang="en-US" sz="3200" dirty="0"/>
              <a:t>Also covers all </a:t>
            </a:r>
            <a:r>
              <a:rPr lang="en-US" sz="3200" dirty="0" smtClean="0"/>
              <a:t>modes.</a:t>
            </a:r>
            <a:endParaRPr lang="en-US" sz="3200" dirty="0"/>
          </a:p>
          <a:p>
            <a:pPr marL="342900" indent="-342900">
              <a:spcBef>
                <a:spcPct val="20000"/>
              </a:spcBef>
              <a:buFontTx/>
              <a:buChar char="•"/>
            </a:pPr>
            <a:r>
              <a:rPr lang="en-US" sz="3200" dirty="0"/>
              <a:t>Frequently 100 watts on HF, some power limitations on high bands </a:t>
            </a:r>
            <a:r>
              <a:rPr lang="en-US" sz="3200" dirty="0" smtClean="0"/>
              <a:t>(25–50 </a:t>
            </a:r>
            <a:r>
              <a:rPr lang="en-US" sz="3200" dirty="0"/>
              <a:t>watts).</a:t>
            </a:r>
          </a:p>
          <a:p>
            <a:pPr marL="342900" indent="-342900">
              <a:spcBef>
                <a:spcPct val="20000"/>
              </a:spcBef>
              <a:buFontTx/>
              <a:buChar char="•"/>
            </a:pPr>
            <a:r>
              <a:rPr lang="en-US" sz="3200" dirty="0"/>
              <a:t>Larger units have internal power supplies, smaller units need external power </a:t>
            </a:r>
            <a:r>
              <a:rPr lang="en-US" sz="3200" dirty="0" smtClean="0"/>
              <a:t>supply.</a:t>
            </a:r>
            <a:endParaRPr lang="en-US" sz="32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Permits monitoring several modes at once</a:t>
            </a:r>
          </a:p>
          <a:p>
            <a:r>
              <a:rPr lang="en-US" b="1" smtClean="0"/>
              <a:t>B. Permits noise or interference reduction by selecting a bandwidth matching the mode</a:t>
            </a:r>
          </a:p>
          <a:p>
            <a:r>
              <a:rPr lang="en-US" smtClean="0"/>
              <a:t>C. Increases the number of frequencies that can be stored in memory</a:t>
            </a:r>
          </a:p>
          <a:p>
            <a:r>
              <a:rPr lang="en-US" smtClean="0"/>
              <a:t>D. Increases the amount of offset between receive and transmit frequencies</a:t>
            </a:r>
          </a:p>
          <a:p>
            <a:pPr lvl="1"/>
            <a:r>
              <a:rPr lang="en-US" smtClean="0"/>
              <a:t> T4B08 HRLM (5-7)</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advantage of having multiple receive bandwidth choices on a multimode transceiver?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500 Hz</a:t>
            </a:r>
          </a:p>
          <a:p>
            <a:r>
              <a:rPr lang="en-US" dirty="0" smtClean="0"/>
              <a:t>B. 1000 Hz</a:t>
            </a:r>
          </a:p>
          <a:p>
            <a:r>
              <a:rPr lang="en-US" dirty="0" smtClean="0"/>
              <a:t>C. 2400 Hz</a:t>
            </a:r>
          </a:p>
          <a:p>
            <a:r>
              <a:rPr lang="en-US" dirty="0" smtClean="0"/>
              <a:t>D. 5000 Hz</a:t>
            </a:r>
          </a:p>
          <a:p>
            <a:pPr lvl="1"/>
            <a:r>
              <a:rPr lang="en-US" dirty="0" smtClean="0"/>
              <a:t> T4B09 HRLM (5-7)</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Which of the following is an appropriate receive filter bandwidth to select in order to minimize noise and interference for SSB reception?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500 Hz</a:t>
            </a:r>
          </a:p>
          <a:p>
            <a:r>
              <a:rPr lang="en-US" smtClean="0"/>
              <a:t>B. 1000 Hz</a:t>
            </a:r>
          </a:p>
          <a:p>
            <a:r>
              <a:rPr lang="en-US" b="1" smtClean="0"/>
              <a:t>C. 2400 Hz</a:t>
            </a:r>
          </a:p>
          <a:p>
            <a:r>
              <a:rPr lang="en-US" smtClean="0"/>
              <a:t>D. 5000 Hz</a:t>
            </a:r>
          </a:p>
          <a:p>
            <a:pPr lvl="1"/>
            <a:r>
              <a:rPr lang="en-US" smtClean="0"/>
              <a:t> T4B09 HRLM (5-7)</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an appropriate receive filter bandwidth to select in order to minimize noise and interference for SSB reception?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500 Hz</a:t>
            </a:r>
          </a:p>
          <a:p>
            <a:r>
              <a:rPr lang="en-US" smtClean="0"/>
              <a:t>B. 1000 Hz</a:t>
            </a:r>
          </a:p>
          <a:p>
            <a:r>
              <a:rPr lang="en-US" smtClean="0"/>
              <a:t>C. 2400 Hz</a:t>
            </a:r>
          </a:p>
          <a:p>
            <a:r>
              <a:rPr lang="en-US" smtClean="0"/>
              <a:t>D. 5000 Hz</a:t>
            </a:r>
          </a:p>
          <a:p>
            <a:pPr lvl="1"/>
            <a:r>
              <a:rPr lang="en-US" smtClean="0"/>
              <a:t> T4B10 HRLM (5-7)</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an appropriate receive filter bandwidth to select in order to minimize noise and interference for CW reception?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500 Hz</a:t>
            </a:r>
          </a:p>
          <a:p>
            <a:r>
              <a:rPr lang="en-US" smtClean="0"/>
              <a:t>B. 1000 Hz</a:t>
            </a:r>
          </a:p>
          <a:p>
            <a:r>
              <a:rPr lang="en-US" smtClean="0"/>
              <a:t>C. 2400 Hz</a:t>
            </a:r>
          </a:p>
          <a:p>
            <a:r>
              <a:rPr lang="en-US" smtClean="0"/>
              <a:t>D. 5000 Hz</a:t>
            </a:r>
          </a:p>
          <a:p>
            <a:pPr lvl="1"/>
            <a:r>
              <a:rPr lang="en-US" smtClean="0"/>
              <a:t> T4B10 HRLM (5-7)</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an appropriate receive filter bandwidth to select in order to minimize noise and interference for CW reception?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To keep received audio relatively constant</a:t>
            </a:r>
          </a:p>
          <a:p>
            <a:r>
              <a:rPr lang="en-US" dirty="0" smtClean="0"/>
              <a:t>B. To protect an antenna from lightning</a:t>
            </a:r>
          </a:p>
          <a:p>
            <a:r>
              <a:rPr lang="en-US" dirty="0" smtClean="0"/>
              <a:t>C. To eliminate RF on the station cabling</a:t>
            </a:r>
          </a:p>
          <a:p>
            <a:r>
              <a:rPr lang="en-US" dirty="0" smtClean="0"/>
              <a:t>D. an asymmetric goniometer control used for antenna matching </a:t>
            </a:r>
          </a:p>
          <a:p>
            <a:pPr lvl="1"/>
            <a:r>
              <a:rPr lang="en-US" dirty="0" smtClean="0"/>
              <a:t> T4B12 HRLM (5-7)</a:t>
            </a:r>
          </a:p>
        </p:txBody>
      </p:sp>
      <p:sp>
        <p:nvSpPr>
          <p:cNvPr id="9625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function of automatic gain control or AGC?</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To keep received audio relatively constant</a:t>
            </a:r>
          </a:p>
          <a:p>
            <a:r>
              <a:rPr lang="en-US" smtClean="0"/>
              <a:t>B. To protect an antenna from lightning</a:t>
            </a:r>
          </a:p>
          <a:p>
            <a:r>
              <a:rPr lang="en-US" smtClean="0"/>
              <a:t>C. To eliminate RF on the station cabling</a:t>
            </a:r>
          </a:p>
          <a:p>
            <a:r>
              <a:rPr lang="en-US" smtClean="0"/>
              <a:t>D. an asymmetric goniometer control used for antenna matching </a:t>
            </a:r>
          </a:p>
          <a:p>
            <a:pPr lvl="1"/>
            <a:r>
              <a:rPr lang="en-US" smtClean="0"/>
              <a:t> T4B12 HRLM (5-7)</a:t>
            </a:r>
          </a:p>
        </p:txBody>
      </p:sp>
      <p:sp>
        <p:nvSpPr>
          <p:cNvPr id="9728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function of automatic gain control or AGC?</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Placeholder 2"/>
          <p:cNvSpPr>
            <a:spLocks noGrp="1"/>
          </p:cNvSpPr>
          <p:nvPr>
            <p:ph type="body" idx="1"/>
          </p:nvPr>
        </p:nvSpPr>
        <p:spPr bwMode="auto">
          <a:xfrm>
            <a:off x="457200" y="1447800"/>
            <a:ext cx="8229600" cy="4678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Pre-transmission tuning to reduce transmitter harmonic emission</a:t>
            </a:r>
          </a:p>
          <a:p>
            <a:r>
              <a:rPr lang="en-US" smtClean="0"/>
              <a:t>B. Precise tone transmissions used to limit repeater access to only certain signals</a:t>
            </a:r>
          </a:p>
          <a:p>
            <a:r>
              <a:rPr lang="en-US" smtClean="0"/>
              <a:t>C. A primary transformer tuner use to match antennas</a:t>
            </a:r>
          </a:p>
          <a:p>
            <a:r>
              <a:rPr lang="en-US" smtClean="0"/>
              <a:t>D. The push to talk function which switches between receive and transmit</a:t>
            </a:r>
          </a:p>
          <a:p>
            <a:pPr lvl="1"/>
            <a:r>
              <a:rPr lang="en-US" smtClean="0"/>
              <a:t> T7A07 HRLM (5-6)</a:t>
            </a:r>
          </a:p>
        </p:txBody>
      </p:sp>
      <p:sp>
        <p:nvSpPr>
          <p:cNvPr id="9830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meant by the term "PTT"?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 Placeholder 2"/>
          <p:cNvSpPr>
            <a:spLocks noGrp="1"/>
          </p:cNvSpPr>
          <p:nvPr>
            <p:ph type="body" idx="1"/>
          </p:nvPr>
        </p:nvSpPr>
        <p:spPr bwMode="auto">
          <a:xfrm>
            <a:off x="457200" y="1447800"/>
            <a:ext cx="8229600" cy="4678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Pre-transmission tuning to reduce transmitter harmonic emission</a:t>
            </a:r>
          </a:p>
          <a:p>
            <a:r>
              <a:rPr lang="en-US" smtClean="0"/>
              <a:t>B. Precise tone transmissions used to limit repeater access to only certain signals</a:t>
            </a:r>
          </a:p>
          <a:p>
            <a:r>
              <a:rPr lang="en-US" smtClean="0"/>
              <a:t>C. A primary transformer tuner use to match antennas</a:t>
            </a:r>
          </a:p>
          <a:p>
            <a:r>
              <a:rPr lang="en-US" b="1" smtClean="0"/>
              <a:t>D. The push to talk function which switches between receive and transmit</a:t>
            </a:r>
          </a:p>
          <a:p>
            <a:pPr lvl="1"/>
            <a:r>
              <a:rPr lang="en-US" smtClean="0"/>
              <a:t> T7A07 HRLM (5-6)</a:t>
            </a:r>
          </a:p>
        </p:txBody>
      </p:sp>
      <p:sp>
        <p:nvSpPr>
          <p:cNvPr id="993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meant by the term "PTT"?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it-IT" smtClean="0"/>
              <a:t>A. A quarter-wave vertical antenna</a:t>
            </a:r>
          </a:p>
          <a:p>
            <a:r>
              <a:rPr lang="fr-FR" smtClean="0"/>
              <a:t>B. A multi-mode VHF transceiver</a:t>
            </a:r>
          </a:p>
          <a:p>
            <a:r>
              <a:rPr lang="en-US" smtClean="0"/>
              <a:t>C. An omni-directional antenna</a:t>
            </a:r>
          </a:p>
          <a:p>
            <a:r>
              <a:rPr lang="en-US" smtClean="0"/>
              <a:t>D. A mobile VHF FM transceiver</a:t>
            </a:r>
          </a:p>
          <a:p>
            <a:pPr lvl="1"/>
            <a:r>
              <a:rPr lang="en-US" smtClean="0"/>
              <a:t> T7A09 HRLM (6-28)</a:t>
            </a:r>
          </a:p>
        </p:txBody>
      </p:sp>
      <p:sp>
        <p:nvSpPr>
          <p:cNvPr id="3584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devices is most useful for VHF weak-signal communication?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Handheld (HT) Transceiver</a:t>
            </a:r>
          </a:p>
        </p:txBody>
      </p:sp>
      <p:sp>
        <p:nvSpPr>
          <p:cNvPr id="18434" name="Rectangle 5"/>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spcBef>
                <a:spcPct val="20000"/>
              </a:spcBef>
              <a:buFontTx/>
              <a:buChar char="•"/>
            </a:pPr>
            <a:r>
              <a:rPr lang="en-US" sz="3200" dirty="0"/>
              <a:t>Small handheld FM units.</a:t>
            </a:r>
          </a:p>
          <a:p>
            <a:pPr marL="342900" indent="-342900">
              <a:spcBef>
                <a:spcPct val="20000"/>
              </a:spcBef>
              <a:buFontTx/>
              <a:buChar char="•"/>
            </a:pPr>
            <a:r>
              <a:rPr lang="en-US" sz="3200" dirty="0"/>
              <a:t>Can be single band or dual band.</a:t>
            </a:r>
          </a:p>
          <a:p>
            <a:pPr marL="342900" indent="-342900">
              <a:spcBef>
                <a:spcPct val="20000"/>
              </a:spcBef>
              <a:buFontTx/>
              <a:buChar char="•"/>
            </a:pPr>
            <a:r>
              <a:rPr lang="en-US" sz="3200" dirty="0"/>
              <a:t>Limited power (usually 5 watts or less).</a:t>
            </a:r>
          </a:p>
          <a:p>
            <a:pPr marL="342900" indent="-342900">
              <a:spcBef>
                <a:spcPct val="20000"/>
              </a:spcBef>
              <a:buFontTx/>
              <a:buChar char="•"/>
            </a:pPr>
            <a:r>
              <a:rPr lang="en-US" sz="3200" dirty="0"/>
              <a:t>Includes power (battery) and antenna in one package.</a:t>
            </a:r>
          </a:p>
          <a:p>
            <a:pPr marL="342900" indent="-342900">
              <a:spcBef>
                <a:spcPct val="20000"/>
              </a:spcBef>
              <a:buFontTx/>
              <a:buChar char="•"/>
            </a:pPr>
            <a:r>
              <a:rPr lang="en-US" sz="3200" dirty="0" smtClean="0"/>
              <a:t>Often purchased as a starter rig but low power limits range.</a:t>
            </a:r>
            <a:endParaRPr lang="en-US" sz="32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it-IT" smtClean="0"/>
              <a:t>A. A quarter-wave vertical antenna</a:t>
            </a:r>
          </a:p>
          <a:p>
            <a:r>
              <a:rPr lang="fr-FR" b="1" smtClean="0"/>
              <a:t>B. A multi-mode VHF transceiver</a:t>
            </a:r>
          </a:p>
          <a:p>
            <a:r>
              <a:rPr lang="en-US" smtClean="0"/>
              <a:t>C. An omni-directional antenna</a:t>
            </a:r>
          </a:p>
          <a:p>
            <a:r>
              <a:rPr lang="en-US" smtClean="0"/>
              <a:t>D. A mobile VHF FM transceiver</a:t>
            </a:r>
          </a:p>
          <a:p>
            <a:pPr lvl="1"/>
            <a:r>
              <a:rPr lang="en-US" smtClean="0"/>
              <a:t> T7A09 HRLM (6-28)</a:t>
            </a:r>
          </a:p>
        </p:txBody>
      </p:sp>
      <p:sp>
        <p:nvSpPr>
          <p:cNvPr id="3686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devices is most useful for VHF weak-signal communication?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A voltage divider</a:t>
            </a:r>
          </a:p>
          <a:p>
            <a:r>
              <a:rPr lang="en-US" dirty="0" smtClean="0"/>
              <a:t>B. An RF power amplifier</a:t>
            </a:r>
          </a:p>
          <a:p>
            <a:r>
              <a:rPr lang="en-US" dirty="0" smtClean="0"/>
              <a:t>C. An impedance network</a:t>
            </a:r>
          </a:p>
          <a:p>
            <a:r>
              <a:rPr lang="en-US" dirty="0" smtClean="0"/>
              <a:t>D. All of these choices are correct</a:t>
            </a:r>
          </a:p>
          <a:p>
            <a:pPr lvl="1"/>
            <a:r>
              <a:rPr lang="en-US" dirty="0" smtClean="0"/>
              <a:t> T7A10 HRLM (5-8)</a:t>
            </a:r>
          </a:p>
        </p:txBody>
      </p:sp>
      <p:sp>
        <p:nvSpPr>
          <p:cNvPr id="10035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device increases the low-power output from a handheld transceiver?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 voltage divider</a:t>
            </a:r>
          </a:p>
          <a:p>
            <a:r>
              <a:rPr lang="en-US" b="1" smtClean="0"/>
              <a:t>B. An RF power amplifier</a:t>
            </a:r>
          </a:p>
          <a:p>
            <a:r>
              <a:rPr lang="en-US" smtClean="0"/>
              <a:t>C. An impedance network</a:t>
            </a:r>
          </a:p>
          <a:p>
            <a:r>
              <a:rPr lang="en-US" smtClean="0"/>
              <a:t>D. All of these choices are correct</a:t>
            </a:r>
          </a:p>
          <a:p>
            <a:pPr lvl="1"/>
            <a:r>
              <a:rPr lang="en-US" smtClean="0"/>
              <a:t> T7A10 HRLM (5-8)</a:t>
            </a:r>
          </a:p>
        </p:txBody>
      </p:sp>
      <p:sp>
        <p:nvSpPr>
          <p:cNvPr id="10137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device increases the low-power output from a handheld transceiver?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Talk louder into the microphone</a:t>
            </a:r>
          </a:p>
          <a:p>
            <a:r>
              <a:rPr lang="en-US" smtClean="0"/>
              <a:t>B. Let the transceiver cool off</a:t>
            </a:r>
          </a:p>
          <a:p>
            <a:r>
              <a:rPr lang="en-US" smtClean="0"/>
              <a:t>C. Change to a higher power level</a:t>
            </a:r>
          </a:p>
          <a:p>
            <a:r>
              <a:rPr lang="en-US" smtClean="0"/>
              <a:t>D. Talk farther away from the microphone</a:t>
            </a:r>
          </a:p>
          <a:p>
            <a:pPr lvl="1"/>
            <a:r>
              <a:rPr lang="en-US" smtClean="0"/>
              <a:t> T7B01 HRLM (5-4)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can you do if you are told your FM handheld or mobile transceiver is over-deviating?</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Talk louder into the microphone</a:t>
            </a:r>
          </a:p>
          <a:p>
            <a:r>
              <a:rPr lang="en-US" smtClean="0"/>
              <a:t>B. Let the transceiver cool off</a:t>
            </a:r>
          </a:p>
          <a:p>
            <a:r>
              <a:rPr lang="en-US" smtClean="0"/>
              <a:t>C. Change to a higher power level</a:t>
            </a:r>
          </a:p>
          <a:p>
            <a:r>
              <a:rPr lang="en-US" b="1" smtClean="0"/>
              <a:t>D. Talk farther away from the microphone</a:t>
            </a:r>
          </a:p>
          <a:p>
            <a:pPr lvl="1"/>
            <a:r>
              <a:rPr lang="en-US" smtClean="0"/>
              <a:t> T7B01 HRLM (5-4)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can you do if you are told your FM handheld or mobile transceiver is over-deviating?</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A gateway</a:t>
            </a:r>
          </a:p>
          <a:p>
            <a:r>
              <a:rPr lang="en-US" smtClean="0"/>
              <a:t>B. A repeater</a:t>
            </a:r>
          </a:p>
          <a:p>
            <a:r>
              <a:rPr lang="en-US" smtClean="0"/>
              <a:t>C. A digipeater</a:t>
            </a:r>
          </a:p>
          <a:p>
            <a:r>
              <a:rPr lang="en-US" smtClean="0"/>
              <a:t>D. A beacon</a:t>
            </a:r>
          </a:p>
          <a:p>
            <a:pPr lvl="1"/>
            <a:r>
              <a:rPr lang="en-US" smtClean="0"/>
              <a:t> T8C11 HRLM (5-14)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name is given to an amateur radio station that is used to connect other amateur stations to the Internet?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A gateway</a:t>
            </a:r>
          </a:p>
          <a:p>
            <a:r>
              <a:rPr lang="en-US" smtClean="0"/>
              <a:t>B. A repeater</a:t>
            </a:r>
          </a:p>
          <a:p>
            <a:r>
              <a:rPr lang="en-US" smtClean="0"/>
              <a:t>C. A digipeater</a:t>
            </a:r>
          </a:p>
          <a:p>
            <a:r>
              <a:rPr lang="en-US" smtClean="0"/>
              <a:t>D. A beacon</a:t>
            </a:r>
          </a:p>
          <a:p>
            <a:pPr lvl="1"/>
            <a:r>
              <a:rPr lang="en-US" smtClean="0"/>
              <a:t> T8C11 HRLM (5-14)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name is given to an amateur radio station that is used to connect other amateur stations to the Internet?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Packet</a:t>
            </a:r>
          </a:p>
          <a:p>
            <a:r>
              <a:rPr lang="en-US" smtClean="0"/>
              <a:t>B. PSK31</a:t>
            </a:r>
          </a:p>
          <a:p>
            <a:r>
              <a:rPr lang="en-US" smtClean="0"/>
              <a:t>C. MFSK</a:t>
            </a:r>
          </a:p>
          <a:p>
            <a:r>
              <a:rPr lang="en-US" smtClean="0"/>
              <a:t>D. All of these choices are correct</a:t>
            </a:r>
          </a:p>
          <a:p>
            <a:pPr lvl="1"/>
            <a:r>
              <a:rPr lang="en-US" smtClean="0"/>
              <a:t> T8D01 HRLM (5-9)</a:t>
            </a:r>
          </a:p>
        </p:txBody>
      </p:sp>
      <p:sp>
        <p:nvSpPr>
          <p:cNvPr id="11059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is an example of a digital communications method?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Packet</a:t>
            </a:r>
          </a:p>
          <a:p>
            <a:r>
              <a:rPr lang="en-US" smtClean="0"/>
              <a:t>B. PSK31</a:t>
            </a:r>
          </a:p>
          <a:p>
            <a:r>
              <a:rPr lang="en-US" smtClean="0"/>
              <a:t>C. MFSK</a:t>
            </a:r>
          </a:p>
          <a:p>
            <a:r>
              <a:rPr lang="en-US" b="1" smtClean="0"/>
              <a:t>D. All of these choices are correct</a:t>
            </a:r>
          </a:p>
          <a:p>
            <a:pPr lvl="1"/>
            <a:r>
              <a:rPr lang="en-US" smtClean="0"/>
              <a:t> T8D01 HRLM (5-9)</a:t>
            </a:r>
          </a:p>
        </p:txBody>
      </p:sp>
      <p:sp>
        <p:nvSpPr>
          <p:cNvPr id="11161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is an example of a digital communications method?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Automatic Packet Reporting System</a:t>
            </a:r>
          </a:p>
          <a:p>
            <a:r>
              <a:rPr lang="en-US" smtClean="0"/>
              <a:t>B. Associated Public Radio Station</a:t>
            </a:r>
          </a:p>
          <a:p>
            <a:r>
              <a:rPr lang="en-US" smtClean="0"/>
              <a:t>C. Auto Planning Radio Set-up</a:t>
            </a:r>
          </a:p>
          <a:p>
            <a:r>
              <a:rPr lang="en-US" smtClean="0"/>
              <a:t>D. Advanced Polar Radio System</a:t>
            </a:r>
          </a:p>
          <a:p>
            <a:pPr lvl="1"/>
            <a:r>
              <a:rPr lang="en-US" smtClean="0"/>
              <a:t> T8D02 HRLM (5-11)</a:t>
            </a:r>
          </a:p>
        </p:txBody>
      </p:sp>
      <p:sp>
        <p:nvSpPr>
          <p:cNvPr id="11264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does the term APRS mean?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Handheld (HT) Transceiver</a:t>
            </a:r>
            <a:endParaRPr lang="en-US" sz="4400" dirty="0"/>
          </a:p>
        </p:txBody>
      </p:sp>
      <p:sp>
        <p:nvSpPr>
          <p:cNvPr id="51202"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a:t>Single, dual and multiband versions (with increasing cost and complexity).</a:t>
            </a:r>
          </a:p>
          <a:p>
            <a:pPr marL="742950" lvl="1" indent="-285750">
              <a:lnSpc>
                <a:spcPct val="90000"/>
              </a:lnSpc>
              <a:spcBef>
                <a:spcPct val="20000"/>
              </a:spcBef>
              <a:buFontTx/>
              <a:buChar char="–"/>
            </a:pPr>
            <a:r>
              <a:rPr lang="en-US" sz="2800" dirty="0"/>
              <a:t>Some </a:t>
            </a:r>
            <a:r>
              <a:rPr lang="en-US" sz="2800" dirty="0" smtClean="0"/>
              <a:t>can receive outside the ham bands, such as aircraft, commercial FM broadcast, etc.</a:t>
            </a:r>
            <a:endParaRPr lang="en-US" sz="2800" dirty="0"/>
          </a:p>
          <a:p>
            <a:pPr marL="342900" indent="-342900">
              <a:lnSpc>
                <a:spcPct val="90000"/>
              </a:lnSpc>
              <a:spcBef>
                <a:spcPct val="20000"/>
              </a:spcBef>
              <a:buFontTx/>
              <a:buChar char="•"/>
            </a:pPr>
            <a:r>
              <a:rPr lang="en-US" sz="3200" dirty="0"/>
              <a:t>Very portable and self-contained.</a:t>
            </a:r>
          </a:p>
          <a:p>
            <a:pPr marL="742950" lvl="1" indent="-285750">
              <a:lnSpc>
                <a:spcPct val="90000"/>
              </a:lnSpc>
              <a:spcBef>
                <a:spcPct val="20000"/>
              </a:spcBef>
              <a:buFontTx/>
              <a:buChar char="–"/>
            </a:pPr>
            <a:r>
              <a:rPr lang="en-US" sz="2800" dirty="0"/>
              <a:t>Internal microphone and speaker.</a:t>
            </a:r>
          </a:p>
          <a:p>
            <a:pPr marL="742950" lvl="1" indent="-285750">
              <a:lnSpc>
                <a:spcPct val="90000"/>
              </a:lnSpc>
              <a:spcBef>
                <a:spcPct val="20000"/>
              </a:spcBef>
              <a:buFontTx/>
              <a:buChar char="–"/>
            </a:pPr>
            <a:r>
              <a:rPr lang="en-US" sz="2800" dirty="0"/>
              <a:t>Rubber duck antenna.</a:t>
            </a:r>
          </a:p>
          <a:p>
            <a:pPr marL="742950" lvl="1" indent="-285750">
              <a:lnSpc>
                <a:spcPct val="90000"/>
              </a:lnSpc>
              <a:spcBef>
                <a:spcPct val="20000"/>
              </a:spcBef>
              <a:buFontTx/>
              <a:buChar char="–"/>
            </a:pPr>
            <a:r>
              <a:rPr lang="en-US" sz="2800" dirty="0"/>
              <a:t>Battery powered.</a:t>
            </a: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Automatic Packet Reporting System</a:t>
            </a:r>
          </a:p>
          <a:p>
            <a:r>
              <a:rPr lang="en-US" smtClean="0"/>
              <a:t>B. Associated Public Radio Station</a:t>
            </a:r>
          </a:p>
          <a:p>
            <a:r>
              <a:rPr lang="en-US" smtClean="0"/>
              <a:t>C. Auto Planning Radio Set-up</a:t>
            </a:r>
          </a:p>
          <a:p>
            <a:r>
              <a:rPr lang="en-US" smtClean="0"/>
              <a:t>D. Advanced Polar Radio System</a:t>
            </a:r>
          </a:p>
          <a:p>
            <a:pPr lvl="1"/>
            <a:r>
              <a:rPr lang="en-US" smtClean="0"/>
              <a:t> T8D02 HRLM (5-11)</a:t>
            </a:r>
          </a:p>
        </p:txBody>
      </p:sp>
      <p:sp>
        <p:nvSpPr>
          <p:cNvPr id="11366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does the term APRS mean?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The vehicle speedometer</a:t>
            </a:r>
          </a:p>
          <a:p>
            <a:r>
              <a:rPr lang="en-US" smtClean="0"/>
              <a:t>B. A WWV receiver</a:t>
            </a:r>
          </a:p>
          <a:p>
            <a:r>
              <a:rPr lang="en-US" smtClean="0"/>
              <a:t>C. A connection to a broadcast FM sub-carrier receiver</a:t>
            </a:r>
          </a:p>
          <a:p>
            <a:r>
              <a:rPr lang="en-US" smtClean="0"/>
              <a:t>D. A Global Positioning System receiver</a:t>
            </a:r>
          </a:p>
          <a:p>
            <a:pPr lvl="1"/>
            <a:r>
              <a:rPr lang="en-US" smtClean="0"/>
              <a:t> T8D03 HRLM (5-11)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devices provides data to the transmitter when sending automatic position reports from a mobile amateur radio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The vehicle speedometer</a:t>
            </a:r>
          </a:p>
          <a:p>
            <a:r>
              <a:rPr lang="en-US" smtClean="0"/>
              <a:t>B. A WWV receiver</a:t>
            </a:r>
          </a:p>
          <a:p>
            <a:r>
              <a:rPr lang="en-US" smtClean="0"/>
              <a:t>C. A connection to a broadcast FM sub-carrier receiver</a:t>
            </a:r>
          </a:p>
          <a:p>
            <a:r>
              <a:rPr lang="en-US" b="1" smtClean="0"/>
              <a:t>D. A Global Positioning System receiver</a:t>
            </a:r>
          </a:p>
          <a:p>
            <a:pPr lvl="1"/>
            <a:r>
              <a:rPr lang="en-US" smtClean="0"/>
              <a:t> T8D03 HRLM (5-11)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devices provides data to the transmitter when sending automatic position reports from a mobile amateur radio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Providing real time tactical digital communications in conjunction with a map showing the locations of stations</a:t>
            </a:r>
          </a:p>
          <a:p>
            <a:r>
              <a:rPr lang="en-US" dirty="0" smtClean="0"/>
              <a:t>B. Showing automatically the number of packets transmitted via PACTOR during a specific time interval</a:t>
            </a:r>
          </a:p>
          <a:p>
            <a:r>
              <a:rPr lang="en-US" dirty="0" smtClean="0"/>
              <a:t>C. Providing voice over Internet connection between repeaters</a:t>
            </a:r>
          </a:p>
          <a:p>
            <a:r>
              <a:rPr lang="en-US" dirty="0" smtClean="0"/>
              <a:t>D. Providing information on the number of stations signed into a repeater</a:t>
            </a:r>
          </a:p>
          <a:p>
            <a:pPr lvl="1"/>
            <a:r>
              <a:rPr lang="en-US" dirty="0" smtClean="0"/>
              <a:t> T8D05 HRLM (5-11)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an application of APRS (Automatic Packet Reporting System)?</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A. Providing real time tactical digital communications in conjunction with a map showing the locations of stations</a:t>
            </a:r>
          </a:p>
          <a:p>
            <a:r>
              <a:rPr lang="en-US" dirty="0" smtClean="0"/>
              <a:t>B. Showing automatically the number of packets transmitted via PACTOR during a specific time interval</a:t>
            </a:r>
          </a:p>
          <a:p>
            <a:r>
              <a:rPr lang="en-US" dirty="0" smtClean="0"/>
              <a:t>C. Providing voice over Internet connection between repeaters</a:t>
            </a:r>
          </a:p>
          <a:p>
            <a:r>
              <a:rPr lang="en-US" dirty="0" smtClean="0"/>
              <a:t>D. Providing information on the number of stations signed into a repeater</a:t>
            </a:r>
          </a:p>
          <a:p>
            <a:pPr lvl="1"/>
            <a:r>
              <a:rPr lang="en-US" dirty="0" smtClean="0"/>
              <a:t> T8D05 HRLM (5-11)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an application of APRS (Automatic Packet Reporting System)?</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Pulse Shift Keying</a:t>
            </a:r>
          </a:p>
          <a:p>
            <a:r>
              <a:rPr lang="en-US" smtClean="0"/>
              <a:t>B. Phase Shift Keying</a:t>
            </a:r>
          </a:p>
          <a:p>
            <a:r>
              <a:rPr lang="en-US" smtClean="0"/>
              <a:t>C. Packet Short Keying</a:t>
            </a:r>
          </a:p>
          <a:p>
            <a:r>
              <a:rPr lang="en-US" smtClean="0"/>
              <a:t>D. Phased Slide Keying</a:t>
            </a:r>
          </a:p>
          <a:p>
            <a:pPr lvl="1"/>
            <a:r>
              <a:rPr lang="en-US" smtClean="0"/>
              <a:t> T8D06 HRLM (5-11)</a:t>
            </a:r>
          </a:p>
        </p:txBody>
      </p:sp>
      <p:sp>
        <p:nvSpPr>
          <p:cNvPr id="11878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does the abbreviation PSK mean?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Pulse Shift Keying</a:t>
            </a:r>
          </a:p>
          <a:p>
            <a:r>
              <a:rPr lang="en-US" b="1" smtClean="0"/>
              <a:t>B. Phase Shift Keying</a:t>
            </a:r>
          </a:p>
          <a:p>
            <a:r>
              <a:rPr lang="en-US" smtClean="0"/>
              <a:t>C. Packet Short Keying</a:t>
            </a:r>
          </a:p>
          <a:p>
            <a:r>
              <a:rPr lang="en-US" smtClean="0"/>
              <a:t>D. Phased Slide Keying</a:t>
            </a:r>
          </a:p>
          <a:p>
            <a:pPr lvl="1"/>
            <a:r>
              <a:rPr lang="en-US" smtClean="0"/>
              <a:t> T8D06 HRLM (5-11)</a:t>
            </a:r>
          </a:p>
        </p:txBody>
      </p:sp>
      <p:sp>
        <p:nvSpPr>
          <p:cNvPr id="11981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does the abbreviation PSK mean?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A high-rate data transmission mode</a:t>
            </a:r>
          </a:p>
          <a:p>
            <a:r>
              <a:rPr lang="en-US" smtClean="0"/>
              <a:t>B. A method of reducing noise interference to FM signals</a:t>
            </a:r>
          </a:p>
          <a:p>
            <a:r>
              <a:rPr lang="en-US" smtClean="0"/>
              <a:t>C. A method of compressing digital television signals</a:t>
            </a:r>
          </a:p>
          <a:p>
            <a:r>
              <a:rPr lang="en-US" smtClean="0"/>
              <a:t>D. A low-rate data transmission mode </a:t>
            </a:r>
          </a:p>
          <a:p>
            <a:pPr lvl="1"/>
            <a:r>
              <a:rPr lang="en-US" smtClean="0"/>
              <a:t> T8D07 HRLM (5-11)</a:t>
            </a:r>
          </a:p>
        </p:txBody>
      </p:sp>
      <p:sp>
        <p:nvSpPr>
          <p:cNvPr id="12083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PSK31?</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A high-rate data transmission mode</a:t>
            </a:r>
          </a:p>
          <a:p>
            <a:r>
              <a:rPr lang="en-US" smtClean="0"/>
              <a:t>B. A method of reducing noise interference to FM signals</a:t>
            </a:r>
          </a:p>
          <a:p>
            <a:r>
              <a:rPr lang="en-US" smtClean="0"/>
              <a:t>C. A method of compressing digital television signals</a:t>
            </a:r>
          </a:p>
          <a:p>
            <a:r>
              <a:rPr lang="en-US" b="1" smtClean="0"/>
              <a:t>D. A low-rate data transmission mode </a:t>
            </a:r>
          </a:p>
          <a:p>
            <a:pPr lvl="1"/>
            <a:r>
              <a:rPr lang="en-US" smtClean="0"/>
              <a:t> T8D07 HRLM (5-11)</a:t>
            </a:r>
          </a:p>
        </p:txBody>
      </p:sp>
      <p:sp>
        <p:nvSpPr>
          <p:cNvPr id="12185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PSK31?</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 check sum which permits error detection</a:t>
            </a:r>
          </a:p>
          <a:p>
            <a:r>
              <a:rPr lang="en-US" smtClean="0"/>
              <a:t>B. A header which contains the call sign of the station to which the information is being sent</a:t>
            </a:r>
          </a:p>
          <a:p>
            <a:r>
              <a:rPr lang="en-US" smtClean="0"/>
              <a:t>C. Automatic repeat request in case of error</a:t>
            </a:r>
          </a:p>
          <a:p>
            <a:r>
              <a:rPr lang="en-US" smtClean="0"/>
              <a:t>D. All of these choices are correct </a:t>
            </a:r>
          </a:p>
          <a:p>
            <a:pPr lvl="1"/>
            <a:r>
              <a:rPr lang="en-US" smtClean="0"/>
              <a:t> T8D08 HRLM (5-10)</a:t>
            </a:r>
          </a:p>
        </p:txBody>
      </p:sp>
      <p:sp>
        <p:nvSpPr>
          <p:cNvPr id="12288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may be included in packet transmissions?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Handheld (HT) Accessories</a:t>
            </a:r>
            <a:endParaRPr lang="en-US" sz="4400" dirty="0"/>
          </a:p>
        </p:txBody>
      </p:sp>
      <p:sp>
        <p:nvSpPr>
          <p:cNvPr id="53250" name="Rectangle 5"/>
          <p:cNvSpPr>
            <a:spLocks noChangeArrowheads="1"/>
          </p:cNvSpPr>
          <p:nvPr/>
        </p:nvSpPr>
        <p:spPr bwMode="auto">
          <a:xfrm>
            <a:off x="685800" y="1981200"/>
            <a:ext cx="7772400" cy="3810000"/>
          </a:xfrm>
          <a:prstGeom prst="rect">
            <a:avLst/>
          </a:prstGeom>
          <a:noFill/>
          <a:ln w="9525">
            <a:noFill/>
            <a:miter lim="800000"/>
            <a:headEnd/>
            <a:tailEnd/>
          </a:ln>
        </p:spPr>
        <p:txBody>
          <a:bodyPr/>
          <a:lstStyle/>
          <a:p>
            <a:pPr marL="342900" indent="-342900">
              <a:spcBef>
                <a:spcPct val="20000"/>
              </a:spcBef>
              <a:buFontTx/>
              <a:buChar char="•"/>
            </a:pPr>
            <a:r>
              <a:rPr lang="en-US" sz="3200" dirty="0"/>
              <a:t>Extra battery </a:t>
            </a:r>
            <a:r>
              <a:rPr lang="en-US" sz="3200" dirty="0" smtClean="0"/>
              <a:t>packs</a:t>
            </a:r>
          </a:p>
          <a:p>
            <a:pPr marL="800100" lvl="1" indent="-342900">
              <a:spcBef>
                <a:spcPct val="20000"/>
              </a:spcBef>
              <a:buFontTx/>
              <a:buChar char="•"/>
            </a:pPr>
            <a:r>
              <a:rPr lang="en-US" sz="3200" dirty="0" smtClean="0"/>
              <a:t>AA cell pack useful in emergencies</a:t>
            </a:r>
            <a:endParaRPr lang="en-US" sz="3200" dirty="0"/>
          </a:p>
          <a:p>
            <a:pPr marL="342900" indent="-342900">
              <a:spcBef>
                <a:spcPct val="20000"/>
              </a:spcBef>
              <a:buFontTx/>
              <a:buChar char="•"/>
            </a:pPr>
            <a:r>
              <a:rPr lang="en-US" sz="3200" dirty="0"/>
              <a:t>Drop-in, fast charger</a:t>
            </a:r>
          </a:p>
          <a:p>
            <a:pPr marL="342900" indent="-342900">
              <a:spcBef>
                <a:spcPct val="20000"/>
              </a:spcBef>
              <a:buFontTx/>
              <a:buChar char="•"/>
            </a:pPr>
            <a:r>
              <a:rPr lang="en-US" sz="3200" dirty="0"/>
              <a:t>Extended antenna</a:t>
            </a:r>
          </a:p>
          <a:p>
            <a:pPr marL="342900" indent="-342900">
              <a:spcBef>
                <a:spcPct val="20000"/>
              </a:spcBef>
              <a:buFontTx/>
              <a:buChar char="•"/>
            </a:pPr>
            <a:r>
              <a:rPr lang="en-US" sz="3200" dirty="0"/>
              <a:t>External microphone and speaker</a:t>
            </a:r>
          </a:p>
          <a:p>
            <a:pPr marL="342900" indent="-342900">
              <a:spcBef>
                <a:spcPct val="20000"/>
              </a:spcBef>
              <a:buFontTx/>
              <a:buChar char="•"/>
            </a:pPr>
            <a:r>
              <a:rPr lang="en-US" sz="3200" dirty="0"/>
              <a:t>Headset</a:t>
            </a:r>
          </a:p>
          <a:p>
            <a:pPr marL="342900" indent="-342900">
              <a:spcBef>
                <a:spcPct val="20000"/>
              </a:spcBef>
              <a:buFontTx/>
              <a:buChar char="•"/>
            </a:pPr>
            <a:endParaRPr lang="en-US" sz="32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 check sum which permits error detection</a:t>
            </a:r>
          </a:p>
          <a:p>
            <a:r>
              <a:rPr lang="en-US" smtClean="0"/>
              <a:t>B. A header which contains the call sign of the station to which the information is being sent</a:t>
            </a:r>
          </a:p>
          <a:p>
            <a:r>
              <a:rPr lang="en-US" smtClean="0"/>
              <a:t>C. Automatic repeat request in case of error</a:t>
            </a:r>
          </a:p>
          <a:p>
            <a:r>
              <a:rPr lang="en-US" b="1" smtClean="0"/>
              <a:t>D. All of these choices are correct </a:t>
            </a:r>
          </a:p>
          <a:p>
            <a:pPr lvl="1"/>
            <a:r>
              <a:rPr lang="en-US" smtClean="0"/>
              <a:t> T8D08 HRLM (5-10)</a:t>
            </a:r>
          </a:p>
        </p:txBody>
      </p:sp>
      <p:sp>
        <p:nvSpPr>
          <p:cNvPr id="12390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may be included in packet transmissions?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Baudot</a:t>
            </a:r>
          </a:p>
          <a:p>
            <a:r>
              <a:rPr lang="en-US" smtClean="0"/>
              <a:t>B. Hamming</a:t>
            </a:r>
          </a:p>
          <a:p>
            <a:r>
              <a:rPr lang="en-US" smtClean="0"/>
              <a:t>C. International Morse</a:t>
            </a:r>
          </a:p>
          <a:p>
            <a:r>
              <a:rPr lang="en-US" smtClean="0"/>
              <a:t>D. Gray</a:t>
            </a:r>
          </a:p>
          <a:p>
            <a:pPr lvl="1"/>
            <a:r>
              <a:rPr lang="en-US" smtClean="0"/>
              <a:t> T8D09 HRLM (5-9)</a:t>
            </a:r>
          </a:p>
        </p:txBody>
      </p:sp>
      <p:sp>
        <p:nvSpPr>
          <p:cNvPr id="1249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code is used when sending CW in the amateur bands?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Baudot</a:t>
            </a:r>
          </a:p>
          <a:p>
            <a:r>
              <a:rPr lang="en-US" smtClean="0"/>
              <a:t>B. Hamming</a:t>
            </a:r>
          </a:p>
          <a:p>
            <a:r>
              <a:rPr lang="en-US" b="1" smtClean="0"/>
              <a:t>C. International Morse</a:t>
            </a:r>
          </a:p>
          <a:p>
            <a:r>
              <a:rPr lang="en-US" smtClean="0"/>
              <a:t>D. Gray</a:t>
            </a:r>
          </a:p>
          <a:p>
            <a:pPr lvl="1"/>
            <a:r>
              <a:rPr lang="en-US" smtClean="0"/>
              <a:t> T8D09 HRLM (5-9)</a:t>
            </a:r>
          </a:p>
        </p:txBody>
      </p:sp>
      <p:sp>
        <p:nvSpPr>
          <p:cNvPr id="12595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code is used when sending CW in the amateur bands?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Straight Key</a:t>
            </a:r>
          </a:p>
          <a:p>
            <a:r>
              <a:rPr lang="en-US" smtClean="0"/>
              <a:t>B. Electronic Keyer</a:t>
            </a:r>
          </a:p>
          <a:p>
            <a:r>
              <a:rPr lang="en-US" smtClean="0"/>
              <a:t>C. Computer Keyboard</a:t>
            </a:r>
          </a:p>
          <a:p>
            <a:r>
              <a:rPr lang="en-US" smtClean="0"/>
              <a:t>D. All of these choices are correct</a:t>
            </a:r>
          </a:p>
          <a:p>
            <a:pPr lvl="1"/>
            <a:r>
              <a:rPr lang="en-US" smtClean="0"/>
              <a:t> T8D10 HRLM (5-6)</a:t>
            </a:r>
          </a:p>
        </p:txBody>
      </p:sp>
      <p:sp>
        <p:nvSpPr>
          <p:cNvPr id="12697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can be used to transmit CW in the amateur bands?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Straight Key</a:t>
            </a:r>
          </a:p>
          <a:p>
            <a:r>
              <a:rPr lang="en-US" smtClean="0"/>
              <a:t>B. Electronic Keyer</a:t>
            </a:r>
          </a:p>
          <a:p>
            <a:r>
              <a:rPr lang="en-US" smtClean="0"/>
              <a:t>C. Computer Keyboard</a:t>
            </a:r>
          </a:p>
          <a:p>
            <a:r>
              <a:rPr lang="en-US" b="1" smtClean="0"/>
              <a:t>D. All of these choices are correct</a:t>
            </a:r>
          </a:p>
          <a:p>
            <a:pPr lvl="1"/>
            <a:r>
              <a:rPr lang="en-US" smtClean="0"/>
              <a:t> T8D10 HRLM (5-6)</a:t>
            </a:r>
          </a:p>
        </p:txBody>
      </p:sp>
      <p:sp>
        <p:nvSpPr>
          <p:cNvPr id="1280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can be used to transmit CW in the amateur bands?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A special transmission format limited to video signals</a:t>
            </a:r>
          </a:p>
          <a:p>
            <a:r>
              <a:rPr lang="en-US" smtClean="0"/>
              <a:t>B. A system used to encrypt command signals to an amateur radio satellite</a:t>
            </a:r>
          </a:p>
          <a:p>
            <a:r>
              <a:rPr lang="en-US" smtClean="0"/>
              <a:t>C. A digital scheme whereby the receiving station detects errors and sends a request to the sending station to retransmit the information </a:t>
            </a:r>
          </a:p>
          <a:p>
            <a:r>
              <a:rPr lang="en-US" smtClean="0"/>
              <a:t>D. A method of compressing the data in a message so more information can be sent in a shorter time </a:t>
            </a:r>
          </a:p>
          <a:p>
            <a:endParaRPr lang="en-US" smtClean="0"/>
          </a:p>
          <a:p>
            <a:pPr lvl="1"/>
            <a:r>
              <a:rPr lang="en-US" smtClean="0"/>
              <a:t> T8D11 HRLM (5-10)</a:t>
            </a:r>
          </a:p>
        </p:txBody>
      </p:sp>
      <p:sp>
        <p:nvSpPr>
          <p:cNvPr id="12902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an ARQ transmission system?</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A special transmission format limited to video signals</a:t>
            </a:r>
          </a:p>
          <a:p>
            <a:r>
              <a:rPr lang="en-US" smtClean="0"/>
              <a:t>B. A system used to encrypt command signals to an amateur radio satellite</a:t>
            </a:r>
          </a:p>
          <a:p>
            <a:r>
              <a:rPr lang="en-US" b="1" smtClean="0"/>
              <a:t>C. A digital scheme whereby the receiving station detects errors and sends a request to the sending station to retransmit the information </a:t>
            </a:r>
          </a:p>
          <a:p>
            <a:r>
              <a:rPr lang="en-US" smtClean="0"/>
              <a:t>D. A method of compressing the data in a message so more information can be sent in a shorter time </a:t>
            </a:r>
          </a:p>
          <a:p>
            <a:endParaRPr lang="en-US" smtClean="0"/>
          </a:p>
          <a:p>
            <a:pPr lvl="1"/>
            <a:r>
              <a:rPr lang="en-US" smtClean="0"/>
              <a:t> T8D11 HRLM (5-10)</a:t>
            </a:r>
          </a:p>
        </p:txBody>
      </p:sp>
      <p:sp>
        <p:nvSpPr>
          <p:cNvPr id="13005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an ARQ transmission system?</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theme/theme1.xml><?xml version="1.0" encoding="utf-8"?>
<a:theme xmlns:a="http://schemas.openxmlformats.org/drawingml/2006/main" name="HORIZ NO SCREENED DIAMOND">
  <a:themeElements>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ORIZ NO SCREENED DIAMON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RIZ NO SCREENED DIAMO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ORIZ NO SCREENED DIAMO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ORIZ NO SCREENED DIAMO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ORIZ NO SCREENED DIAMO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ORIZ NO SCREENED DIAMO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ORIZ NO SCREENED DIAMO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laced JPEG Blend HORIZ GRAY">
  <a:themeElements>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laced JPEG Blend HORIZ GRA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ced JPEG Blend HORIZ GRA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ced JPEG Blend HORIZ GRA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ced JPEG Blend HORIZ GRA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ced JPEG Blend HORIZ GRA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ced JPEG Blend HORIZ GRA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ced JPEG Blend HORIZ GRA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3035</TotalTime>
  <Words>5800</Words>
  <Application>Microsoft Office PowerPoint</Application>
  <PresentationFormat>On-screen Show (4:3)</PresentationFormat>
  <Paragraphs>768</Paragraphs>
  <Slides>96</Slides>
  <Notes>34</Notes>
  <HiddenSlides>0</HiddenSlides>
  <MMClips>0</MMClips>
  <ScaleCrop>false</ScaleCrop>
  <HeadingPairs>
    <vt:vector size="4" baseType="variant">
      <vt:variant>
        <vt:lpstr>Theme</vt:lpstr>
      </vt:variant>
      <vt:variant>
        <vt:i4>2</vt:i4>
      </vt:variant>
      <vt:variant>
        <vt:lpstr>Slide Titles</vt:lpstr>
      </vt:variant>
      <vt:variant>
        <vt:i4>96</vt:i4>
      </vt:variant>
    </vt:vector>
  </HeadingPairs>
  <TitlesOfParts>
    <vt:vector size="98" baseType="lpstr">
      <vt:lpstr>HORIZ NO SCREENED DIAMOND</vt:lpstr>
      <vt:lpstr>Placed JPEG Blend HORIZ GRAY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Popular Digital Modes &amp; Systems</vt:lpstr>
      <vt:lpstr>Popular Digital Modes</vt:lpstr>
      <vt:lpstr>Slide 31</vt:lpstr>
      <vt:lpstr>Internet Gateway</vt:lpstr>
      <vt:lpstr>Automatic Position Reporting System (APRS)</vt:lpstr>
      <vt:lpstr>Practice Questions</vt:lpstr>
      <vt:lpstr>Which of the following describes the muting of receiver audio controlled solely by the presence or absence of an RF signal?</vt:lpstr>
      <vt:lpstr>Which of the following describes the muting of receiver audio controlled solely by the presence or absence of an RF signal?</vt:lpstr>
      <vt:lpstr>Which of the following is true concerning the microphone connectors on amateur transceivers?</vt:lpstr>
      <vt:lpstr>Which of the following is true concerning the microphone connectors on amateur transceivers?</vt:lpstr>
      <vt:lpstr>How might a computer be used as part of an amateur radio station?</vt:lpstr>
      <vt:lpstr>How might a computer be used as part of an amateur radio station?</vt:lpstr>
      <vt:lpstr>Which of the following would be connected between a transceiver and computer in a packet radio station?</vt:lpstr>
      <vt:lpstr>Which of the following would be connected between a transceiver and computer in a packet radio station?</vt:lpstr>
      <vt:lpstr>How is a computer’s sound card used when conducting digital communications using a computer?</vt:lpstr>
      <vt:lpstr>How is a computer’s sound card used when conducting digital communications using a computer?</vt:lpstr>
      <vt:lpstr>What may happen if a transmitter is operated with the microphone gain set too high?</vt:lpstr>
      <vt:lpstr>What may happen if a transmitter is operated with the microphone gain set too high?</vt:lpstr>
      <vt:lpstr>Which of the following can be used to enter the operating frequency on a modern transceiver?</vt:lpstr>
      <vt:lpstr>Which of the following can be used to enter the operating frequency on a modern transceiver?</vt:lpstr>
      <vt:lpstr>What is the purpose of the squelch control on a transceiver?</vt:lpstr>
      <vt:lpstr>What is the purpose of the squelch control on a transceiver?</vt:lpstr>
      <vt:lpstr>What is a way to enable quick access to a favorite frequency on your transceiver?</vt:lpstr>
      <vt:lpstr>What is a way to enable quick access to a favorite frequency on your transceiver?</vt:lpstr>
      <vt:lpstr>Which of the following would reduce ignition interference to a receiver?</vt:lpstr>
      <vt:lpstr>Which of the following would reduce ignition interference to a receiver?</vt:lpstr>
      <vt:lpstr>Which of the following controls could be used if the voice pitch of a single-sideband signal seems too high or low?</vt:lpstr>
      <vt:lpstr>Which of the following controls could be used if the voice pitch of a single-sideband signal seems too high or low?</vt:lpstr>
      <vt:lpstr>What does the term "RIT" mean?</vt:lpstr>
      <vt:lpstr>What does the term "RIT" mean?</vt:lpstr>
      <vt:lpstr>What is the advantage of having multiple receive bandwidth choices on a multimode transceiver?</vt:lpstr>
      <vt:lpstr>What is the advantage of having multiple receive bandwidth choices on a multimode transceiver?</vt:lpstr>
      <vt:lpstr>Which of the following is an appropriate receive filter bandwidth to select in order to minimize noise and interference for SSB reception?</vt:lpstr>
      <vt:lpstr>Which of the following is an appropriate receive filter bandwidth to select in order to minimize noise and interference for SSB reception?</vt:lpstr>
      <vt:lpstr>Which of the following is an appropriate receive filter bandwidth to select in order to minimize noise and interference for CW reception?</vt:lpstr>
      <vt:lpstr>Which of the following is an appropriate receive filter bandwidth to select in order to minimize noise and interference for CW reception?</vt:lpstr>
      <vt:lpstr>What is the function of automatic gain control or AGC?</vt:lpstr>
      <vt:lpstr>What is the function of automatic gain control or AGC?</vt:lpstr>
      <vt:lpstr>What is meant by the term "PTT"?</vt:lpstr>
      <vt:lpstr>What is meant by the term "PTT"?</vt:lpstr>
      <vt:lpstr>Which of the following devices is most useful for VHF weak-signal communication?</vt:lpstr>
      <vt:lpstr>Which of the following devices is most useful for VHF weak-signal communication?</vt:lpstr>
      <vt:lpstr>What device increases the low-power output from a handheld transceiver?</vt:lpstr>
      <vt:lpstr>What device increases the low-power output from a handheld transceiver?</vt:lpstr>
      <vt:lpstr>What can you do if you are told your FM handheld or mobile transceiver is over-deviating?</vt:lpstr>
      <vt:lpstr>What can you do if you are told your FM handheld or mobile transceiver is over-deviating?</vt:lpstr>
      <vt:lpstr>What name is given to an amateur radio station that is used to connect other amateur stations to the Internet?</vt:lpstr>
      <vt:lpstr>What name is given to an amateur radio station that is used to connect other amateur stations to the Internet?</vt:lpstr>
      <vt:lpstr>Which of the following is an example of a digital communications method?</vt:lpstr>
      <vt:lpstr>Which of the following is an example of a digital communications method?</vt:lpstr>
      <vt:lpstr>What does the term APRS mean?</vt:lpstr>
      <vt:lpstr>What does the term APRS mean?</vt:lpstr>
      <vt:lpstr>Which of the following devices provides data to the transmitter when sending automatic position reports from a mobile amateur radio station?</vt:lpstr>
      <vt:lpstr>Which of the following devices provides data to the transmitter when sending automatic position reports from a mobile amateur radio station?</vt:lpstr>
      <vt:lpstr>Which of the following is an application of APRS (Automatic Packet Reporting System)?</vt:lpstr>
      <vt:lpstr>Which of the following is an application of APRS (Automatic Packet Reporting System)?</vt:lpstr>
      <vt:lpstr>What does the abbreviation PSK mean?</vt:lpstr>
      <vt:lpstr>What does the abbreviation PSK mean?</vt:lpstr>
      <vt:lpstr>What is PSK31?</vt:lpstr>
      <vt:lpstr>What is PSK31?</vt:lpstr>
      <vt:lpstr>Which of the following may be included in packet transmissions?</vt:lpstr>
      <vt:lpstr>Which of the following may be included in packet transmissions?</vt:lpstr>
      <vt:lpstr>What code is used when sending CW in the amateur bands?</vt:lpstr>
      <vt:lpstr>What code is used when sending CW in the amateur bands?</vt:lpstr>
      <vt:lpstr>Which of the following can be used to transmit CW in the amateur bands?</vt:lpstr>
      <vt:lpstr>Which of the following can be used to transmit CW in the amateur bands?</vt:lpstr>
      <vt:lpstr>What is an ARQ transmission system?</vt:lpstr>
      <vt:lpstr>What is an ARQ transmission system?</vt:lpstr>
    </vt:vector>
  </TitlesOfParts>
  <Company>ARRL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DSZLACHETKA</dc:creator>
  <cp:lastModifiedBy>Ward Silver</cp:lastModifiedBy>
  <cp:revision>116</cp:revision>
  <dcterms:created xsi:type="dcterms:W3CDTF">2005-07-28T14:19:34Z</dcterms:created>
  <dcterms:modified xsi:type="dcterms:W3CDTF">2014-05-27T02:55:18Z</dcterms:modified>
</cp:coreProperties>
</file>