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728" r:id="rId2"/>
  </p:sldMasterIdLst>
  <p:notesMasterIdLst>
    <p:notesMasterId r:id="rId85"/>
  </p:notesMasterIdLst>
  <p:handoutMasterIdLst>
    <p:handoutMasterId r:id="rId86"/>
  </p:handoutMasterIdLst>
  <p:sldIdLst>
    <p:sldId id="256" r:id="rId3"/>
    <p:sldId id="257" r:id="rId4"/>
    <p:sldId id="324" r:id="rId5"/>
    <p:sldId id="260" r:id="rId6"/>
    <p:sldId id="259" r:id="rId7"/>
    <p:sldId id="326" r:id="rId8"/>
    <p:sldId id="258" r:id="rId9"/>
    <p:sldId id="325" r:id="rId10"/>
    <p:sldId id="340" r:id="rId11"/>
    <p:sldId id="262" r:id="rId12"/>
    <p:sldId id="263" r:id="rId13"/>
    <p:sldId id="327" r:id="rId14"/>
    <p:sldId id="328" r:id="rId15"/>
    <p:sldId id="329" r:id="rId16"/>
    <p:sldId id="265" r:id="rId17"/>
    <p:sldId id="331" r:id="rId18"/>
    <p:sldId id="334" r:id="rId19"/>
    <p:sldId id="332" r:id="rId20"/>
    <p:sldId id="330" r:id="rId21"/>
    <p:sldId id="335" r:id="rId22"/>
    <p:sldId id="336" r:id="rId23"/>
    <p:sldId id="337" r:id="rId24"/>
    <p:sldId id="338" r:id="rId25"/>
    <p:sldId id="275" r:id="rId26"/>
    <p:sldId id="339" r:id="rId27"/>
    <p:sldId id="267" r:id="rId28"/>
    <p:sldId id="276" r:id="rId29"/>
    <p:sldId id="277" r:id="rId30"/>
    <p:sldId id="278" r:id="rId31"/>
    <p:sldId id="279" r:id="rId32"/>
    <p:sldId id="344" r:id="rId33"/>
    <p:sldId id="345" r:id="rId34"/>
    <p:sldId id="341" r:id="rId35"/>
    <p:sldId id="283" r:id="rId36"/>
    <p:sldId id="284" r:id="rId37"/>
    <p:sldId id="285" r:id="rId38"/>
    <p:sldId id="286" r:id="rId39"/>
    <p:sldId id="287" r:id="rId40"/>
    <p:sldId id="288" r:id="rId41"/>
    <p:sldId id="289" r:id="rId42"/>
    <p:sldId id="290" r:id="rId43"/>
    <p:sldId id="291" r:id="rId44"/>
    <p:sldId id="342" r:id="rId45"/>
    <p:sldId id="343"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46" r:id="rId69"/>
    <p:sldId id="347" r:id="rId70"/>
    <p:sldId id="348" r:id="rId71"/>
    <p:sldId id="349" r:id="rId72"/>
    <p:sldId id="350" r:id="rId73"/>
    <p:sldId id="351" r:id="rId74"/>
    <p:sldId id="314" r:id="rId75"/>
    <p:sldId id="315" r:id="rId76"/>
    <p:sldId id="316" r:id="rId77"/>
    <p:sldId id="317" r:id="rId78"/>
    <p:sldId id="318" r:id="rId79"/>
    <p:sldId id="319" r:id="rId80"/>
    <p:sldId id="320" r:id="rId81"/>
    <p:sldId id="321" r:id="rId82"/>
    <p:sldId id="322" r:id="rId83"/>
    <p:sldId id="323" r:id="rId84"/>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h Lennon" initials=""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99" autoAdjust="0"/>
    <p:restoredTop sz="76820" autoAdjust="0"/>
  </p:normalViewPr>
  <p:slideViewPr>
    <p:cSldViewPr>
      <p:cViewPr varScale="1">
        <p:scale>
          <a:sx n="119" d="100"/>
          <a:sy n="119" d="100"/>
        </p:scale>
        <p:origin x="-104" y="-3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208"/>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notesMaster" Target="notesMasters/notesMaster1.xml"/><Relationship Id="rId86" Type="http://schemas.openxmlformats.org/officeDocument/2006/relationships/handoutMaster" Target="handoutMasters/handoutMaster1.xml"/><Relationship Id="rId87" Type="http://schemas.openxmlformats.org/officeDocument/2006/relationships/printerSettings" Target="printerSettings/printerSettings1.bin"/><Relationship Id="rId88" Type="http://schemas.openxmlformats.org/officeDocument/2006/relationships/commentAuthors" Target="commentAuthors.xml"/><Relationship Id="rId8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A893F62-834A-4AA2-A438-3E662B3B2A08}" type="slidenum">
              <a:rPr lang="en-US"/>
              <a:pPr/>
              <a:t>‹#›</a:t>
            </a:fld>
            <a:endParaRPr lang="en-US"/>
          </a:p>
        </p:txBody>
      </p:sp>
    </p:spTree>
    <p:extLst>
      <p:ext uri="{BB962C8B-B14F-4D97-AF65-F5344CB8AC3E}">
        <p14:creationId xmlns:p14="http://schemas.microsoft.com/office/powerpoint/2010/main" val="20091295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43363"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143365"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366"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43367"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BE9B937-386B-47AA-851D-C1AF9D85A3D7}" type="slidenum">
              <a:rPr lang="en-US"/>
              <a:pPr/>
              <a:t>‹#›</a:t>
            </a:fld>
            <a:endParaRPr lang="en-US"/>
          </a:p>
        </p:txBody>
      </p:sp>
    </p:spTree>
    <p:extLst>
      <p:ext uri="{BB962C8B-B14F-4D97-AF65-F5344CB8AC3E}">
        <p14:creationId xmlns:p14="http://schemas.microsoft.com/office/powerpoint/2010/main" val="135628806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 468/f formula is rarely right – start long (use 490/f,</a:t>
            </a:r>
            <a:r>
              <a:rPr lang="en-US" baseline="0" dirty="0" smtClean="0"/>
              <a:t> for example)</a:t>
            </a:r>
            <a:r>
              <a:rPr lang="en-US" dirty="0" smtClean="0"/>
              <a:t> and learn</a:t>
            </a:r>
            <a:r>
              <a:rPr lang="en-US" baseline="0" dirty="0" smtClean="0"/>
              <a:t> to adjust length to suit the specific installation.</a:t>
            </a:r>
            <a:endParaRPr lang="en-US" dirty="0"/>
          </a:p>
        </p:txBody>
      </p:sp>
      <p:sp>
        <p:nvSpPr>
          <p:cNvPr id="4" name="Slide Number Placeholder 3"/>
          <p:cNvSpPr>
            <a:spLocks noGrp="1"/>
          </p:cNvSpPr>
          <p:nvPr>
            <p:ph type="sldNum" sz="quarter" idx="10"/>
          </p:nvPr>
        </p:nvSpPr>
        <p:spPr/>
        <p:txBody>
          <a:bodyPr/>
          <a:lstStyle/>
          <a:p>
            <a:fld id="{0BE9B937-386B-47AA-851D-C1AF9D85A3D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E3E23C65-E0DD-4EFE-9BC9-4E2EDC6BD51C}" type="slidenum">
              <a:rPr lang="en-US"/>
              <a:pPr/>
              <a:t>12</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E3E23C65-E0DD-4EFE-9BC9-4E2EDC6BD51C}" type="slidenum">
              <a:rPr lang="en-US"/>
              <a:pPr/>
              <a:t>13</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Point</a:t>
            </a:r>
            <a:r>
              <a:rPr lang="en-US" baseline="0" dirty="0" smtClean="0">
                <a:latin typeface="Times New Roman" pitchFamily="18" charset="0"/>
              </a:rPr>
              <a:t> out the big dish’s feed point above the surface of the dish.  Explain that the dish uses a small feed antenna and a very large reflector – like a flashlight – to achieve focusing power and gain.  The surface of the dish must be many wavelengths in diameter, making them impractical for amateurs below about 1 GHz.</a:t>
            </a:r>
            <a:endParaRPr 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24BA268-6558-463B-99B8-F3910BEA6AFB}" type="slidenum">
              <a:rPr lang="en-US"/>
              <a:pPr/>
              <a:t>14</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Briefly discuss the purpose and application of each kind of feed line device that the students may encounter or read about in the literature. Physical examples of each type of feed line would be helpful during the presentation.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0F495A7B-B03D-4A2B-B9E7-F93A0B3F30FA}" type="slidenum">
              <a:rPr lang="en-US"/>
              <a:pPr/>
              <a:t>15</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Go over the different types and grades of coax; examples to show would be helpful.  Talk with the students about relative losses and power handling capabilities of each type of coax along with the price.</a:t>
            </a:r>
          </a:p>
          <a:p>
            <a:pPr eaLnBrk="1" hangingPunct="1"/>
            <a:endParaRPr lang="en-US"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0F495A7B-B03D-4A2B-B9E7-F93A0B3F30FA}" type="slidenum">
              <a:rPr lang="en-US"/>
              <a:pPr/>
              <a:t>16</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Explain</a:t>
            </a:r>
            <a:r>
              <a:rPr lang="en-US" baseline="0" dirty="0" smtClean="0">
                <a:latin typeface="Times New Roman" pitchFamily="18" charset="0"/>
              </a:rPr>
              <a:t> that there are connector “families” that all connect to each other, similarly to plumbing fittings.  Explain what adapters are – also similar to plumbing.</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0F495A7B-B03D-4A2B-B9E7-F93A0B3F30FA}" type="slidenum">
              <a:rPr lang="en-US"/>
              <a:pPr/>
              <a:t>17</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Show a</a:t>
            </a:r>
            <a:r>
              <a:rPr lang="en-US" baseline="0" dirty="0" smtClean="0">
                <a:latin typeface="Times New Roman" pitchFamily="18" charset="0"/>
              </a:rPr>
              <a:t> soldered and a crimped PL-259.</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0F495A7B-B03D-4A2B-B9E7-F93A0B3F30FA}" type="slidenum">
              <a:rPr lang="en-US"/>
              <a:pPr/>
              <a:t>18</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Show a waterproofed PL-259/SO-239</a:t>
            </a:r>
            <a:r>
              <a:rPr lang="en-US" baseline="0" dirty="0" smtClean="0">
                <a:latin typeface="Times New Roman" pitchFamily="18" charset="0"/>
              </a:rPr>
              <a:t> connector or demonstrate the basic process.  </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24BA268-6558-463B-99B8-F3910BEA6AFB}" type="slidenum">
              <a:rPr lang="en-US"/>
              <a:pPr/>
              <a:t>19</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Show examples of </a:t>
            </a:r>
            <a:r>
              <a:rPr lang="en-US" dirty="0" err="1" smtClean="0">
                <a:latin typeface="Times New Roman" pitchFamily="18" charset="0"/>
              </a:rPr>
              <a:t>twinlead</a:t>
            </a:r>
            <a:r>
              <a:rPr lang="en-US" dirty="0" smtClean="0">
                <a:latin typeface="Times New Roman" pitchFamily="18" charset="0"/>
              </a:rPr>
              <a:t>, window</a:t>
            </a:r>
            <a:r>
              <a:rPr lang="en-US" baseline="0" dirty="0" smtClean="0">
                <a:latin typeface="Times New Roman" pitchFamily="18" charset="0"/>
              </a:rPr>
              <a:t> line, and plastic-covered ladder line.</a:t>
            </a:r>
            <a:endParaRPr lang="en-US"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24BA268-6558-463B-99B8-F3910BEA6AFB}" type="slidenum">
              <a:rPr lang="en-US"/>
              <a:pPr/>
              <a:t>20</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Show physical examples of each device and give a</a:t>
            </a:r>
            <a:r>
              <a:rPr lang="en-US" baseline="0" dirty="0" smtClean="0">
                <a:latin typeface="Times New Roman" pitchFamily="18" charset="0"/>
              </a:rPr>
              <a:t> short</a:t>
            </a:r>
            <a:r>
              <a:rPr lang="en-US" dirty="0" smtClean="0">
                <a:latin typeface="Times New Roman" pitchFamily="18" charset="0"/>
              </a:rPr>
              <a:t> overview of the</a:t>
            </a:r>
            <a:r>
              <a:rPr lang="en-US" baseline="0" dirty="0" smtClean="0">
                <a:latin typeface="Times New Roman" pitchFamily="18" charset="0"/>
              </a:rPr>
              <a:t> function of each.</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r>
              <a:rPr lang="en-US" dirty="0" smtClean="0">
                <a:latin typeface="Times New Roman" pitchFamily="18" charset="0"/>
              </a:rPr>
              <a:t>Suggest that the SWR meter or antenna analyzer is probably one of the first pieces of test equipment they would want to add to their station.  SWR meters are usually built in to HF transceivers and antenna tuners.</a:t>
            </a:r>
          </a:p>
          <a:p>
            <a:pPr eaLnBrk="1" hangingPunct="1"/>
            <a:endParaRPr lang="en-US"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24BA268-6558-463B-99B8-F3910BEA6AFB}" type="slidenum">
              <a:rPr lang="en-US"/>
              <a:pPr/>
              <a:t>21</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Relate SWR and forward/reflection</a:t>
            </a:r>
            <a:r>
              <a:rPr lang="en-US" baseline="0" dirty="0" smtClean="0">
                <a:latin typeface="Times New Roman" pitchFamily="18" charset="0"/>
              </a:rPr>
              <a:t> power without getting into the equation.  Note that higher reflected power means higher SWR.  Wattmeters are generally more accurate (and more expensive) than SWR meters.</a:t>
            </a:r>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radiation pattern if necessary. Discuss free-space as “absence of ground”.</a:t>
            </a:r>
            <a:endParaRPr lang="en-US" dirty="0"/>
          </a:p>
        </p:txBody>
      </p:sp>
      <p:sp>
        <p:nvSpPr>
          <p:cNvPr id="4" name="Slide Number Placeholder 3"/>
          <p:cNvSpPr>
            <a:spLocks noGrp="1"/>
          </p:cNvSpPr>
          <p:nvPr>
            <p:ph type="sldNum" sz="quarter" idx="10"/>
          </p:nvPr>
        </p:nvSpPr>
        <p:spPr/>
        <p:txBody>
          <a:bodyPr/>
          <a:lstStyle/>
          <a:p>
            <a:fld id="{0BE9B937-386B-47AA-851D-C1AF9D85A3D7}"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24BA268-6558-463B-99B8-F3910BEA6AFB}" type="slidenum">
              <a:rPr lang="en-US"/>
              <a:pPr/>
              <a:t>22</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SWR</a:t>
            </a:r>
            <a:r>
              <a:rPr lang="en-US" baseline="0" dirty="0" smtClean="0">
                <a:latin typeface="Times New Roman" pitchFamily="18" charset="0"/>
              </a:rPr>
              <a:t> meters are really wattmeters in disguise but perform the calculation of SWR internally.  The “calculation” can also be done as a meter’s calibrated scale.</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24BA268-6558-463B-99B8-F3910BEA6AFB}" type="slidenum">
              <a:rPr lang="en-US"/>
              <a:pPr/>
              <a:t>23</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Talk about the “tune the antenna” misnomer</a:t>
            </a:r>
            <a:r>
              <a:rPr lang="en-US" baseline="0" dirty="0" smtClean="0">
                <a:latin typeface="Times New Roman" pitchFamily="18" charset="0"/>
              </a:rPr>
              <a:t> so that students understand that the device is really an impedance </a:t>
            </a:r>
            <a:r>
              <a:rPr lang="en-US" i="1" baseline="0" dirty="0" smtClean="0">
                <a:latin typeface="Times New Roman" pitchFamily="18" charset="0"/>
              </a:rPr>
              <a:t>converter</a:t>
            </a:r>
            <a:r>
              <a:rPr lang="en-US" i="0" baseline="0" dirty="0" smtClean="0">
                <a:latin typeface="Times New Roman" pitchFamily="18" charset="0"/>
              </a:rPr>
              <a:t> not a “tuner.”  Use the HRLM’s analogy of the gearbox as an impedance converter that changes one combination of torque and speed that make the engine happy to another combination to torque and speed that suit the wheels and road conditions.</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E9B937-386B-47AA-851D-C1AF9D85A3D7}"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24BA268-6558-463B-99B8-F3910BEA6AFB}" type="slidenum">
              <a:rPr lang="en-US"/>
              <a:pPr/>
              <a:t>25</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An</a:t>
            </a:r>
            <a:r>
              <a:rPr lang="en-US" baseline="0" dirty="0" smtClean="0">
                <a:latin typeface="Times New Roman" pitchFamily="18" charset="0"/>
              </a:rPr>
              <a:t> antenna analyzer combines the SWR meter with the low-power signal source and frequency counter.  This makes adjusting and troubleshooting far easier and more convenient than when using separate equipment at higher power. </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24BA268-6558-463B-99B8-F3910BEA6AFB}" type="slidenum">
              <a:rPr lang="en-US"/>
              <a:pPr/>
              <a:t>26</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E9B937-386B-47AA-851D-C1AF9D85A3D7}" type="slidenum">
              <a:rPr lang="en-US" smtClean="0"/>
              <a:pPr/>
              <a:t>65</a:t>
            </a:fld>
            <a:endParaRPr lang="en-US"/>
          </a:p>
        </p:txBody>
      </p:sp>
    </p:spTree>
    <p:extLst>
      <p:ext uri="{BB962C8B-B14F-4D97-AF65-F5344CB8AC3E}">
        <p14:creationId xmlns:p14="http://schemas.microsoft.com/office/powerpoint/2010/main" val="1992657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BF8832D0-6850-4D90-8367-4C17E8C10705}" type="slidenum">
              <a:rPr lang="en-US"/>
              <a:pPr/>
              <a:t>5</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Show examples of ground-plane </a:t>
            </a:r>
            <a:r>
              <a:rPr lang="en-US" dirty="0" err="1" smtClean="0">
                <a:latin typeface="Times New Roman" pitchFamily="18" charset="0"/>
              </a:rPr>
              <a:t>mag</a:t>
            </a:r>
            <a:r>
              <a:rPr lang="en-US" dirty="0" smtClean="0">
                <a:latin typeface="Times New Roman" pitchFamily="18" charset="0"/>
              </a:rPr>
              <a:t>-mount antenna and maybe a homebrew</a:t>
            </a:r>
            <a:r>
              <a:rPr lang="en-US" baseline="0" dirty="0" smtClean="0">
                <a:latin typeface="Times New Roman" pitchFamily="18" charset="0"/>
              </a:rPr>
              <a:t> ¼-wave whip for VHF/UHF.</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BF8832D0-6850-4D90-8367-4C17E8C10705}" type="slidenum">
              <a:rPr lang="en-US"/>
              <a:pPr/>
              <a:t>6</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Explain why the</a:t>
            </a:r>
            <a:r>
              <a:rPr lang="en-US" baseline="0" dirty="0" smtClean="0">
                <a:latin typeface="Times New Roman" pitchFamily="18" charset="0"/>
              </a:rPr>
              <a:t> students will get better results from replacing a handheld’s rubber duck with a </a:t>
            </a:r>
            <a:r>
              <a:rPr lang="en-US" baseline="0" dirty="0" err="1" smtClean="0">
                <a:latin typeface="Times New Roman" pitchFamily="18" charset="0"/>
              </a:rPr>
              <a:t>mag</a:t>
            </a:r>
            <a:r>
              <a:rPr lang="en-US" baseline="0" dirty="0" smtClean="0">
                <a:latin typeface="Times New Roman" pitchFamily="18" charset="0"/>
              </a:rPr>
              <a:t>-mount or other external antenna whenever it is practical to do so.</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ln/>
        </p:spPr>
      </p:sp>
      <p:sp>
        <p:nvSpPr>
          <p:cNvPr id="9218" name="Notes Placeholder 2"/>
          <p:cNvSpPr>
            <a:spLocks noGrp="1"/>
          </p:cNvSpPr>
          <p:nvPr>
            <p:ph type="body" idx="1"/>
          </p:nvPr>
        </p:nvSpPr>
        <p:spPr>
          <a:noFill/>
          <a:ln/>
        </p:spPr>
        <p:txBody>
          <a:bodyPr/>
          <a:lstStyle/>
          <a:p>
            <a:r>
              <a:rPr lang="en-US" dirty="0" smtClean="0">
                <a:latin typeface="Times New Roman" pitchFamily="18" charset="0"/>
              </a:rPr>
              <a:t>Mention that there are variations of the dipole antenna (inverted V, folded, off-center</a:t>
            </a:r>
            <a:r>
              <a:rPr lang="en-US" baseline="0" dirty="0" smtClean="0">
                <a:latin typeface="Times New Roman" pitchFamily="18" charset="0"/>
              </a:rPr>
              <a:t> fed</a:t>
            </a:r>
            <a:r>
              <a:rPr lang="en-US" dirty="0" smtClean="0">
                <a:latin typeface="Times New Roman" pitchFamily="18" charset="0"/>
              </a:rPr>
              <a:t>) and that there are advantages and disadvantages of each.  Have a pre-made</a:t>
            </a:r>
            <a:r>
              <a:rPr lang="en-US" baseline="0" dirty="0" smtClean="0">
                <a:latin typeface="Times New Roman" pitchFamily="18" charset="0"/>
              </a:rPr>
              <a:t> dipole and examples of insulators to show as examples.</a:t>
            </a:r>
            <a:endParaRPr lang="en-US" dirty="0" smtClean="0">
              <a:latin typeface="Times New Roman" pitchFamily="18" charset="0"/>
            </a:endParaRPr>
          </a:p>
        </p:txBody>
      </p:sp>
      <p:sp>
        <p:nvSpPr>
          <p:cNvPr id="9219" name="Slide Number Placeholder 3"/>
          <p:cNvSpPr>
            <a:spLocks noGrp="1"/>
          </p:cNvSpPr>
          <p:nvPr>
            <p:ph type="sldNum" sz="quarter" idx="5"/>
          </p:nvPr>
        </p:nvSpPr>
        <p:spPr>
          <a:noFill/>
        </p:spPr>
        <p:txBody>
          <a:bodyPr/>
          <a:lstStyle/>
          <a:p>
            <a:fld id="{249ADA8C-BCF1-453C-ACEB-C52DC0700D79}" type="slidenum">
              <a:rPr lang="en-US"/>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BF8832D0-6850-4D90-8367-4C17E8C10705}" type="slidenum">
              <a:rPr lang="en-US"/>
              <a:pPr/>
              <a:t>8</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BF8832D0-6850-4D90-8367-4C17E8C10705}" type="slidenum">
              <a:rPr lang="en-US"/>
              <a:pPr/>
              <a:t>9</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E3E23C65-E0DD-4EFE-9BC9-4E2EDC6BD51C}" type="slidenum">
              <a:rPr lang="en-US"/>
              <a:pPr/>
              <a:t>10</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Go over the concept of gain again with the students and emphasize that there is no increase in power from the transmitter, only an apparent increase in power because the available power is focused or directed in the desired direction at the expense of that power that would have been transmitted in the un-desired directions.</a:t>
            </a:r>
          </a:p>
          <a:p>
            <a:pPr eaLnBrk="1" hangingPunct="1"/>
            <a:endParaRPr lang="en-US" dirty="0" smtClean="0">
              <a:latin typeface="Times New Roman" pitchFamily="18" charset="0"/>
            </a:endParaRPr>
          </a:p>
          <a:p>
            <a:pPr eaLnBrk="1" hangingPunct="1"/>
            <a:r>
              <a:rPr lang="en-US" dirty="0" smtClean="0">
                <a:latin typeface="Times New Roman" pitchFamily="18" charset="0"/>
              </a:rPr>
              <a:t>Also note that the same is true</a:t>
            </a:r>
            <a:r>
              <a:rPr lang="en-US" baseline="0" dirty="0" smtClean="0">
                <a:latin typeface="Times New Roman" pitchFamily="18" charset="0"/>
              </a:rPr>
              <a:t> when receiving signals.  Noise and signals from unwanted directions are rejected.</a:t>
            </a:r>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8" charset="0"/>
              </a:rPr>
              <a:t>Have on hand photos or examples of the two common beam antennas, Yagi and Quad to illustrate examples.  A couple of QST</a:t>
            </a:r>
            <a:r>
              <a:rPr lang="en-US" baseline="0" dirty="0" smtClean="0">
                <a:latin typeface="Times New Roman" pitchFamily="18" charset="0"/>
              </a:rPr>
              <a:t> or other ham magazines will have plenty of examples.  Show the boom, driven element, and the parasitic elements (directors and reflectors).</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0BE9B937-386B-47AA-851D-C1AF9D85A3D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8229600" cy="4297363"/>
          </a:xfrm>
          <a:prstGeom prst="rect">
            <a:avLst/>
          </a:prstGeom>
        </p:spPr>
        <p:txBody>
          <a:bodyPr/>
          <a:lstStyle>
            <a:lvl1pPr marL="401638" indent="-401638">
              <a:buNone/>
              <a:tabLst/>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7" name="Title 6"/>
          <p:cNvSpPr>
            <a:spLocks noGrp="1"/>
          </p:cNvSpPr>
          <p:nvPr>
            <p:ph type="title"/>
          </p:nvPr>
        </p:nvSpPr>
        <p:spPr>
          <a:xfrm>
            <a:off x="457200" y="274638"/>
            <a:ext cx="8229600" cy="1143000"/>
          </a:xfrm>
          <a:prstGeom prst="rect">
            <a:avLst/>
          </a:prstGeom>
        </p:spPr>
        <p:txBody>
          <a:bodyPr/>
          <a:lstStyle>
            <a:lvl1pPr>
              <a:defRPr sz="3200" baseline="0">
                <a:latin typeface="Arial" pitchFamily="34" charset="0"/>
              </a:defRPr>
            </a:lvl1pPr>
          </a:lstStyle>
          <a:p>
            <a:r>
              <a:rPr lang="en-US" smtClean="0"/>
              <a:t>Click to edit Master title style</a:t>
            </a:r>
            <a:endParaRPr lang="en-US" dirty="0"/>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lvl1pPr algn="ctr">
              <a:defRPr sz="1050" dirty="0" smtClean="0">
                <a:latin typeface="Arial" pitchFamily="34" charset="0"/>
                <a:ea typeface="ＭＳ Ｐゴシック" charset="0"/>
                <a:cs typeface="Arial" pitchFamily="34" charset="0"/>
              </a:defRPr>
            </a:lvl1pPr>
          </a:lstStyle>
          <a:p>
            <a:pPr>
              <a:defRPr/>
            </a:pPr>
            <a:r>
              <a:rPr lang="en-US" dirty="0" smtClean="0"/>
              <a:t>2014 Technician License Course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45858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9706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8778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3534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9117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46915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761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1246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477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3050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941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ORIZ NO SCREENED DIAMOND copy"/>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tint val="75000"/>
                  </a:schemeClr>
                </a:solidFill>
                <a:latin typeface="Arial"/>
                <a:cs typeface="Arial"/>
              </a:defRPr>
            </a:lvl1pPr>
          </a:lstStyle>
          <a:p>
            <a:r>
              <a:rPr lang="en-US" dirty="0" smtClean="0"/>
              <a:t>2014 Technician License Course</a:t>
            </a:r>
            <a:endParaRPr lang="en-US" dirty="0"/>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27" r:id="rId12"/>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Power Point Blend HORIZ GRAY copy"/>
          <p:cNvPicPr>
            <a:picLocks noChangeArrowheads="1"/>
          </p:cNvPicPr>
          <p:nvPr/>
        </p:nvPicPr>
        <p:blipFill>
          <a:blip r:embed="rId13" cstate="print"/>
          <a:srcRect/>
          <a:stretch>
            <a:fillRect/>
          </a:stretch>
        </p:blipFill>
        <p:spPr bwMode="auto">
          <a:xfrm>
            <a:off x="3175" y="0"/>
            <a:ext cx="9140825" cy="6864350"/>
          </a:xfrm>
          <a:prstGeom prst="rect">
            <a:avLst/>
          </a:prstGeom>
          <a:noFill/>
          <a:ln w="9525">
            <a:noFill/>
            <a:miter lim="800000"/>
            <a:headEnd/>
            <a:tailEnd/>
          </a:ln>
        </p:spPr>
      </p:pic>
    </p:spTree>
    <p:extLst>
      <p:ext uri="{BB962C8B-B14F-4D97-AF65-F5344CB8AC3E}">
        <p14:creationId xmlns:p14="http://schemas.microsoft.com/office/powerpoint/2010/main" val="371065130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2"/>
          <p:cNvSpPr>
            <a:spLocks noChangeArrowheads="1"/>
          </p:cNvSpPr>
          <p:nvPr/>
        </p:nvSpPr>
        <p:spPr bwMode="auto">
          <a:xfrm>
            <a:off x="685800" y="2438400"/>
            <a:ext cx="7772400" cy="1295400"/>
          </a:xfrm>
          <a:prstGeom prst="rect">
            <a:avLst/>
          </a:prstGeom>
          <a:noFill/>
          <a:ln w="9525">
            <a:noFill/>
            <a:miter lim="800000"/>
            <a:headEnd/>
            <a:tailEnd/>
          </a:ln>
        </p:spPr>
        <p:txBody>
          <a:bodyPr anchor="ctr"/>
          <a:lstStyle/>
          <a:p>
            <a:pPr algn="ctr"/>
            <a:r>
              <a:rPr lang="en-US" sz="4000" dirty="0">
                <a:latin typeface="Arial" pitchFamily="34" charset="0"/>
                <a:cs typeface="Arial" pitchFamily="34" charset="0"/>
              </a:rPr>
              <a:t>Technician </a:t>
            </a:r>
            <a:r>
              <a:rPr lang="en-US" sz="4000" dirty="0" smtClean="0">
                <a:latin typeface="Arial" pitchFamily="34" charset="0"/>
                <a:cs typeface="Arial" pitchFamily="34" charset="0"/>
              </a:rPr>
              <a:t>License </a:t>
            </a:r>
            <a:r>
              <a:rPr lang="en-US" sz="4000" dirty="0">
                <a:latin typeface="Arial" pitchFamily="34" charset="0"/>
                <a:cs typeface="Arial" pitchFamily="34" charset="0"/>
              </a:rPr>
              <a:t>Course</a:t>
            </a:r>
            <a:br>
              <a:rPr lang="en-US" sz="4000" dirty="0">
                <a:latin typeface="Arial" pitchFamily="34" charset="0"/>
                <a:cs typeface="Arial" pitchFamily="34" charset="0"/>
              </a:rPr>
            </a:br>
            <a:r>
              <a:rPr lang="en-US" sz="4000" dirty="0">
                <a:latin typeface="Arial" pitchFamily="34" charset="0"/>
                <a:cs typeface="Arial" pitchFamily="34" charset="0"/>
              </a:rPr>
              <a:t>Chapter 4</a:t>
            </a:r>
            <a:br>
              <a:rPr lang="en-US" sz="4000" dirty="0">
                <a:latin typeface="Arial" pitchFamily="34" charset="0"/>
                <a:cs typeface="Arial" pitchFamily="34" charset="0"/>
              </a:rPr>
            </a:br>
            <a:endParaRPr lang="en-US" sz="3600" dirty="0">
              <a:latin typeface="Arial" pitchFamily="34" charset="0"/>
              <a:cs typeface="Arial" pitchFamily="34" charset="0"/>
            </a:endParaRPr>
          </a:p>
        </p:txBody>
      </p:sp>
      <p:sp>
        <p:nvSpPr>
          <p:cNvPr id="6146" name="Rectangle 13"/>
          <p:cNvSpPr>
            <a:spLocks noChangeArrowheads="1"/>
          </p:cNvSpPr>
          <p:nvPr/>
        </p:nvSpPr>
        <p:spPr bwMode="auto">
          <a:xfrm>
            <a:off x="1371600" y="3886200"/>
            <a:ext cx="6400800" cy="1752600"/>
          </a:xfrm>
          <a:prstGeom prst="rect">
            <a:avLst/>
          </a:prstGeom>
          <a:noFill/>
          <a:ln w="9525">
            <a:noFill/>
            <a:miter lim="800000"/>
            <a:headEnd/>
            <a:tailEnd/>
          </a:ln>
        </p:spPr>
        <p:txBody>
          <a:bodyPr/>
          <a:lstStyle/>
          <a:p>
            <a:pPr marL="342900" indent="-342900" algn="ctr">
              <a:spcBef>
                <a:spcPct val="20000"/>
              </a:spcBef>
            </a:pPr>
            <a:r>
              <a:rPr lang="en-US" sz="3200" dirty="0">
                <a:latin typeface="Arial" pitchFamily="34" charset="0"/>
                <a:cs typeface="Arial" pitchFamily="34" charset="0"/>
              </a:rPr>
              <a:t>Lesson Plan Module 10 –  </a:t>
            </a:r>
          </a:p>
          <a:p>
            <a:pPr marL="342900" indent="-342900" algn="ctr">
              <a:spcBef>
                <a:spcPct val="20000"/>
              </a:spcBef>
            </a:pPr>
            <a:r>
              <a:rPr lang="en-US" sz="3200" dirty="0">
                <a:latin typeface="Arial" pitchFamily="34" charset="0"/>
                <a:cs typeface="Arial" pitchFamily="34" charset="0"/>
              </a:rPr>
              <a:t>Practical Antennas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Directional (Beam) Antennas</a:t>
            </a:r>
          </a:p>
        </p:txBody>
      </p:sp>
      <p:sp>
        <p:nvSpPr>
          <p:cNvPr id="15362"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dirty="0"/>
              <a:t>Beam antennas focus or direct RF energy in a desired </a:t>
            </a:r>
            <a:r>
              <a:rPr lang="en-US" sz="3200" dirty="0" smtClean="0"/>
              <a:t>direction.</a:t>
            </a:r>
          </a:p>
          <a:p>
            <a:pPr marL="800100" lvl="1" indent="-342900">
              <a:spcBef>
                <a:spcPct val="20000"/>
              </a:spcBef>
              <a:buFontTx/>
              <a:buChar char="•"/>
            </a:pPr>
            <a:r>
              <a:rPr lang="en-US" sz="2800" dirty="0" smtClean="0"/>
              <a:t>Gain improves range</a:t>
            </a:r>
          </a:p>
          <a:p>
            <a:pPr marL="800100" lvl="1" indent="-342900">
              <a:spcBef>
                <a:spcPct val="20000"/>
              </a:spcBef>
              <a:buFontTx/>
              <a:buChar char="•"/>
            </a:pPr>
            <a:r>
              <a:rPr lang="en-US" sz="2800" dirty="0" smtClean="0"/>
              <a:t>Reduces reception in unwanted directions</a:t>
            </a:r>
          </a:p>
          <a:p>
            <a:pPr marL="800100" lvl="1" indent="-342900">
              <a:spcBef>
                <a:spcPct val="20000"/>
              </a:spcBef>
              <a:buFontTx/>
              <a:buChar char="•"/>
            </a:pPr>
            <a:r>
              <a:rPr lang="en-US" sz="2800" dirty="0" smtClean="0"/>
              <a:t>Reduces interference to and from other stations</a:t>
            </a:r>
          </a:p>
          <a:p>
            <a:pPr marL="342900" indent="-342900">
              <a:spcBef>
                <a:spcPct val="20000"/>
              </a:spcBef>
              <a:buFontTx/>
              <a:buChar char="•"/>
            </a:pPr>
            <a:r>
              <a:rPr lang="en-US" sz="3200" dirty="0" smtClean="0"/>
              <a:t>Directional characteristics are the same for receiving as they are for transmitting.</a:t>
            </a: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Directional (Beam) Antennas</a:t>
            </a:r>
          </a:p>
        </p:txBody>
      </p:sp>
      <p:pic>
        <p:nvPicPr>
          <p:cNvPr id="17410" name="Picture 5" descr="HBK05_22-069"/>
          <p:cNvPicPr>
            <a:picLocks noChangeAspect="1" noChangeArrowheads="1"/>
          </p:cNvPicPr>
          <p:nvPr/>
        </p:nvPicPr>
        <p:blipFill>
          <a:blip r:embed="rId3" cstate="print"/>
          <a:srcRect l="3436" r="3745"/>
          <a:stretch>
            <a:fillRect/>
          </a:stretch>
        </p:blipFill>
        <p:spPr bwMode="auto">
          <a:xfrm>
            <a:off x="381000" y="2819400"/>
            <a:ext cx="3536950" cy="1897063"/>
          </a:xfrm>
          <a:prstGeom prst="rect">
            <a:avLst/>
          </a:prstGeom>
          <a:noFill/>
          <a:ln w="9525">
            <a:noFill/>
            <a:miter lim="800000"/>
            <a:headEnd/>
            <a:tailEnd/>
          </a:ln>
        </p:spPr>
      </p:pic>
      <p:pic>
        <p:nvPicPr>
          <p:cNvPr id="17411" name="Picture 6" descr="HBK05_22-070"/>
          <p:cNvPicPr>
            <a:picLocks noChangeAspect="1" noChangeArrowheads="1"/>
          </p:cNvPicPr>
          <p:nvPr/>
        </p:nvPicPr>
        <p:blipFill>
          <a:blip r:embed="rId4" cstate="print"/>
          <a:srcRect/>
          <a:stretch>
            <a:fillRect/>
          </a:stretch>
        </p:blipFill>
        <p:spPr bwMode="auto">
          <a:xfrm>
            <a:off x="4191000" y="2209800"/>
            <a:ext cx="4419600" cy="3314700"/>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r>
              <a:rPr lang="en-US" smtClean="0"/>
              <a:t>2014 Technician License Course</a:t>
            </a:r>
            <a:endParaRPr lang="en-US"/>
          </a:p>
        </p:txBody>
      </p:sp>
      <p:sp>
        <p:nvSpPr>
          <p:cNvPr id="6" name="Rectangle 5"/>
          <p:cNvSpPr/>
          <p:nvPr/>
        </p:nvSpPr>
        <p:spPr>
          <a:xfrm>
            <a:off x="1524000" y="2057400"/>
            <a:ext cx="959943" cy="584775"/>
          </a:xfrm>
          <a:prstGeom prst="rect">
            <a:avLst/>
          </a:prstGeom>
        </p:spPr>
        <p:txBody>
          <a:bodyPr wrap="none">
            <a:spAutoFit/>
          </a:bodyPr>
          <a:lstStyle/>
          <a:p>
            <a:r>
              <a:rPr lang="en-US" sz="3200" b="1" dirty="0" smtClean="0"/>
              <a:t>Yagi</a:t>
            </a:r>
            <a:endParaRPr lang="en-US" sz="3200" b="1" dirty="0"/>
          </a:p>
        </p:txBody>
      </p:sp>
      <p:sp>
        <p:nvSpPr>
          <p:cNvPr id="7" name="Rectangle 6"/>
          <p:cNvSpPr/>
          <p:nvPr/>
        </p:nvSpPr>
        <p:spPr>
          <a:xfrm>
            <a:off x="5867400" y="5562600"/>
            <a:ext cx="1324402" cy="584775"/>
          </a:xfrm>
          <a:prstGeom prst="rect">
            <a:avLst/>
          </a:prstGeom>
        </p:spPr>
        <p:txBody>
          <a:bodyPr wrap="none">
            <a:spAutoFit/>
          </a:bodyPr>
          <a:lstStyle/>
          <a:p>
            <a:r>
              <a:rPr lang="en-US" sz="3200" b="1" dirty="0" smtClean="0"/>
              <a:t>Quads</a:t>
            </a:r>
            <a:endParaRPr lang="en-US" sz="3200" b="1"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Directional (Beam) Antennas</a:t>
            </a:r>
          </a:p>
        </p:txBody>
      </p:sp>
      <p:sp>
        <p:nvSpPr>
          <p:cNvPr id="15362"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dirty="0" smtClean="0"/>
              <a:t>Used for “</a:t>
            </a:r>
            <a:r>
              <a:rPr lang="en-US" sz="3200" dirty="0" err="1" smtClean="0"/>
              <a:t>DXing</a:t>
            </a:r>
            <a:r>
              <a:rPr lang="en-US" sz="3200" dirty="0" smtClean="0"/>
              <a:t>” to obtain maximum range for contacts</a:t>
            </a:r>
          </a:p>
          <a:p>
            <a:pPr marL="342900" indent="-342900">
              <a:spcBef>
                <a:spcPct val="20000"/>
              </a:spcBef>
              <a:buFontTx/>
              <a:buChar char="•"/>
            </a:pPr>
            <a:r>
              <a:rPr lang="en-US" sz="3200" dirty="0" smtClean="0"/>
              <a:t>Can be used at VHF/UHF to avoid multi-path and bypass obstructions</a:t>
            </a:r>
          </a:p>
          <a:p>
            <a:pPr marL="800100" lvl="1" indent="-342900">
              <a:spcBef>
                <a:spcPct val="20000"/>
              </a:spcBef>
              <a:buFontTx/>
              <a:buChar char="•"/>
            </a:pPr>
            <a:r>
              <a:rPr lang="en-US" sz="2800" dirty="0" smtClean="0"/>
              <a:t>Use vertical elements for repeaters and FM simplex contacts</a:t>
            </a:r>
          </a:p>
          <a:p>
            <a:pPr marL="800100" lvl="1" indent="-342900">
              <a:spcBef>
                <a:spcPct val="20000"/>
              </a:spcBef>
              <a:buFontTx/>
              <a:buChar char="•"/>
            </a:pPr>
            <a:r>
              <a:rPr lang="en-US" sz="2800" dirty="0" smtClean="0"/>
              <a:t>Use horizontal elements for CW and SSB contacts to reduce ground losses </a:t>
            </a:r>
          </a:p>
          <a:p>
            <a:pPr marL="342900" indent="-342900">
              <a:spcBef>
                <a:spcPct val="20000"/>
              </a:spcBef>
              <a:buFontTx/>
              <a:buChar char="•"/>
            </a:pPr>
            <a:endParaRPr lang="en-US" sz="3200" dirty="0" smtClean="0"/>
          </a:p>
          <a:p>
            <a:pPr marL="800100" lvl="1" indent="-342900">
              <a:spcBef>
                <a:spcPct val="20000"/>
              </a:spcBef>
              <a:buFontTx/>
              <a:buChar char="•"/>
            </a:pPr>
            <a:endParaRPr lang="en-US" sz="2800"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Directional (Beam) Antennas</a:t>
            </a:r>
          </a:p>
        </p:txBody>
      </p:sp>
      <p:sp>
        <p:nvSpPr>
          <p:cNvPr id="15362"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dirty="0" smtClean="0"/>
              <a:t>At microwave frequencies (above 1 GHz) it becomes practical to use a dish antenna</a:t>
            </a:r>
          </a:p>
          <a:p>
            <a:pPr marL="342900" indent="-342900">
              <a:spcBef>
                <a:spcPct val="20000"/>
              </a:spcBef>
              <a:buFontTx/>
              <a:buChar char="•"/>
            </a:pPr>
            <a:r>
              <a:rPr lang="en-US" sz="3200" dirty="0" smtClean="0"/>
              <a:t>Short wavelength</a:t>
            </a:r>
          </a:p>
          <a:p>
            <a:pPr marL="342900" indent="-342900">
              <a:spcBef>
                <a:spcPct val="20000"/>
              </a:spcBef>
              <a:buFontTx/>
              <a:buChar char="•"/>
            </a:pPr>
            <a:r>
              <a:rPr lang="en-US" sz="3200" dirty="0" smtClean="0"/>
              <a:t>High gain</a:t>
            </a:r>
          </a:p>
          <a:p>
            <a:pPr marL="342900" indent="-342900">
              <a:spcBef>
                <a:spcPct val="20000"/>
              </a:spcBef>
              <a:buFontTx/>
              <a:buChar char="•"/>
            </a:pPr>
            <a:r>
              <a:rPr lang="en-US" sz="3200" dirty="0" smtClean="0"/>
              <a:t>Small size</a:t>
            </a:r>
            <a:endParaRPr lang="en-US" sz="2800" dirty="0" smtClean="0"/>
          </a:p>
          <a:p>
            <a:pPr marL="342900" indent="-342900">
              <a:spcBef>
                <a:spcPct val="20000"/>
              </a:spcBef>
              <a:buFontTx/>
              <a:buChar char="•"/>
            </a:pPr>
            <a:endParaRPr lang="en-US" sz="3200" dirty="0" smtClean="0"/>
          </a:p>
          <a:p>
            <a:pPr marL="800100" lvl="1" indent="-342900">
              <a:spcBef>
                <a:spcPct val="20000"/>
              </a:spcBef>
              <a:buFontTx/>
              <a:buChar char="•"/>
            </a:pPr>
            <a:endParaRPr lang="en-US" sz="2800"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pic>
        <p:nvPicPr>
          <p:cNvPr id="88066" name="Picture 2"/>
          <p:cNvPicPr>
            <a:picLocks noChangeAspect="1" noChangeArrowheads="1"/>
          </p:cNvPicPr>
          <p:nvPr/>
        </p:nvPicPr>
        <p:blipFill>
          <a:blip r:embed="rId3" cstate="print"/>
          <a:srcRect/>
          <a:stretch>
            <a:fillRect/>
          </a:stretch>
        </p:blipFill>
        <p:spPr bwMode="auto">
          <a:xfrm>
            <a:off x="3429000" y="3505200"/>
            <a:ext cx="4438650" cy="27527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Practical Feed Lines</a:t>
            </a:r>
            <a:endParaRPr lang="en-US" sz="4400" dirty="0"/>
          </a:p>
        </p:txBody>
      </p:sp>
      <p:sp>
        <p:nvSpPr>
          <p:cNvPr id="19458" name="Rectangle 5"/>
          <p:cNvSpPr>
            <a:spLocks noChangeArrowheads="1"/>
          </p:cNvSpPr>
          <p:nvPr/>
        </p:nvSpPr>
        <p:spPr bwMode="auto">
          <a:xfrm>
            <a:off x="685800" y="1828800"/>
            <a:ext cx="7848600" cy="4191000"/>
          </a:xfrm>
          <a:prstGeom prst="rect">
            <a:avLst/>
          </a:prstGeom>
          <a:noFill/>
          <a:ln w="9525">
            <a:noFill/>
            <a:miter lim="800000"/>
            <a:headEnd/>
            <a:tailEnd/>
          </a:ln>
        </p:spPr>
        <p:txBody>
          <a:bodyPr/>
          <a:lstStyle/>
          <a:p>
            <a:pPr marL="342900" indent="-342900">
              <a:spcBef>
                <a:spcPct val="20000"/>
              </a:spcBef>
              <a:buFontTx/>
              <a:buChar char="•"/>
            </a:pPr>
            <a:r>
              <a:rPr lang="en-US" sz="3200" dirty="0" smtClean="0"/>
              <a:t>Coaxial cables</a:t>
            </a:r>
          </a:p>
          <a:p>
            <a:pPr marL="800100" lvl="1" indent="-342900">
              <a:spcBef>
                <a:spcPct val="20000"/>
              </a:spcBef>
              <a:buFontTx/>
              <a:buChar char="•"/>
            </a:pPr>
            <a:r>
              <a:rPr lang="en-US" sz="2800" dirty="0" smtClean="0"/>
              <a:t>Larger diameter cables have lower loss</a:t>
            </a:r>
          </a:p>
          <a:p>
            <a:pPr marL="1257300" lvl="2" indent="-342900">
              <a:spcBef>
                <a:spcPct val="20000"/>
              </a:spcBef>
              <a:buFontTx/>
              <a:buChar char="•"/>
            </a:pPr>
            <a:r>
              <a:rPr lang="en-US" dirty="0" smtClean="0"/>
              <a:t>Loss is measured in dB/foot</a:t>
            </a:r>
          </a:p>
          <a:p>
            <a:pPr marL="1257300" lvl="2" indent="-342900">
              <a:spcBef>
                <a:spcPct val="20000"/>
              </a:spcBef>
              <a:buFontTx/>
              <a:buChar char="•"/>
            </a:pPr>
            <a:r>
              <a:rPr lang="en-US" dirty="0" smtClean="0"/>
              <a:t>Loss increases with frequency</a:t>
            </a:r>
          </a:p>
          <a:p>
            <a:pPr marL="800100" lvl="1" indent="-342900">
              <a:spcBef>
                <a:spcPct val="20000"/>
              </a:spcBef>
              <a:buFontTx/>
              <a:buChar char="•"/>
            </a:pPr>
            <a:r>
              <a:rPr lang="en-US" sz="2800" dirty="0" smtClean="0"/>
              <a:t>Keep water out! Protect the jacket from cuts and cracks and ultraviolet exposure.</a:t>
            </a:r>
          </a:p>
          <a:p>
            <a:pPr marL="1257300" lvl="2" indent="-342900">
              <a:spcBef>
                <a:spcPct val="20000"/>
              </a:spcBef>
              <a:buFontTx/>
              <a:buChar char="•"/>
            </a:pPr>
            <a:r>
              <a:rPr lang="en-US" dirty="0" smtClean="0"/>
              <a:t>Some cable is UV-rated</a:t>
            </a:r>
          </a:p>
          <a:p>
            <a:pPr marL="800100" lvl="1" indent="-342900">
              <a:spcBef>
                <a:spcPct val="20000"/>
              </a:spcBef>
              <a:buFontTx/>
              <a:buChar char="•"/>
            </a:pPr>
            <a:endParaRPr lang="en-US" sz="3200" dirty="0" smtClean="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Common Coaxial Cables</a:t>
            </a:r>
            <a:endParaRPr lang="en-US" sz="4400" dirty="0"/>
          </a:p>
        </p:txBody>
      </p:sp>
      <p:sp>
        <p:nvSpPr>
          <p:cNvPr id="21506" name="Rectangle 5"/>
          <p:cNvSpPr>
            <a:spLocks noChangeArrowheads="1"/>
          </p:cNvSpPr>
          <p:nvPr/>
        </p:nvSpPr>
        <p:spPr bwMode="auto">
          <a:xfrm>
            <a:off x="609600" y="1676400"/>
            <a:ext cx="7924800" cy="4343400"/>
          </a:xfrm>
          <a:prstGeom prst="rect">
            <a:avLst/>
          </a:prstGeom>
          <a:noFill/>
          <a:ln w="9525">
            <a:noFill/>
            <a:miter lim="800000"/>
            <a:headEnd/>
            <a:tailEnd/>
          </a:ln>
        </p:spPr>
        <p:txBody>
          <a:bodyPr/>
          <a:lstStyle/>
          <a:p>
            <a:pPr marL="342900" indent="-342900">
              <a:spcBef>
                <a:spcPct val="20000"/>
              </a:spcBef>
              <a:buFontTx/>
              <a:buChar char="•"/>
            </a:pPr>
            <a:r>
              <a:rPr lang="en-US" sz="3200" dirty="0" smtClean="0"/>
              <a:t>RG-174: miniature, short connections only</a:t>
            </a:r>
          </a:p>
          <a:p>
            <a:pPr marL="342900" indent="-342900">
              <a:spcBef>
                <a:spcPct val="20000"/>
              </a:spcBef>
              <a:buFontTx/>
              <a:buChar char="•"/>
            </a:pPr>
            <a:r>
              <a:rPr lang="en-US" sz="3200" dirty="0" smtClean="0"/>
              <a:t>RG-58: </a:t>
            </a:r>
            <a:r>
              <a:rPr lang="en-US" sz="3200" dirty="0" smtClean="0">
                <a:sym typeface="Symbol"/>
              </a:rPr>
              <a:t>0.2" OD, lossy at VHF/UHF</a:t>
            </a:r>
            <a:endParaRPr lang="en-US" sz="3200" dirty="0"/>
          </a:p>
          <a:p>
            <a:pPr marL="342900" indent="-342900">
              <a:spcBef>
                <a:spcPct val="20000"/>
              </a:spcBef>
              <a:buFontTx/>
              <a:buChar char="•"/>
            </a:pPr>
            <a:r>
              <a:rPr lang="en-US" sz="3200" dirty="0" smtClean="0"/>
              <a:t>RG-8X: </a:t>
            </a:r>
            <a:r>
              <a:rPr lang="en-US" sz="3200" dirty="0" smtClean="0">
                <a:sym typeface="Symbol"/>
              </a:rPr>
              <a:t>0.25" OD, good through low VHF</a:t>
            </a:r>
            <a:endParaRPr lang="en-US" sz="3200" dirty="0"/>
          </a:p>
          <a:p>
            <a:pPr marL="342900" indent="-342900">
              <a:spcBef>
                <a:spcPct val="20000"/>
              </a:spcBef>
              <a:buFontTx/>
              <a:buChar char="•"/>
            </a:pPr>
            <a:r>
              <a:rPr lang="en-US" sz="3200" dirty="0" smtClean="0"/>
              <a:t>RG-8/RG-213; 0.4</a:t>
            </a:r>
            <a:r>
              <a:rPr lang="en-US" sz="3200" dirty="0">
                <a:sym typeface="Symbol"/>
              </a:rPr>
              <a:t>"</a:t>
            </a:r>
            <a:r>
              <a:rPr lang="en-US" sz="3200" dirty="0" smtClean="0"/>
              <a:t> OD, used through UHF</a:t>
            </a:r>
            <a:endParaRPr lang="en-US" sz="3200" dirty="0"/>
          </a:p>
          <a:p>
            <a:pPr marL="342900" indent="-342900">
              <a:spcBef>
                <a:spcPct val="20000"/>
              </a:spcBef>
              <a:buFontTx/>
              <a:buChar char="•"/>
            </a:pPr>
            <a:r>
              <a:rPr lang="en-US" sz="3200" dirty="0" smtClean="0"/>
              <a:t>Hard line: ½</a:t>
            </a:r>
            <a:r>
              <a:rPr lang="en-US" sz="3200" dirty="0">
                <a:sym typeface="Symbol"/>
              </a:rPr>
              <a:t>"</a:t>
            </a:r>
            <a:r>
              <a:rPr lang="en-US" sz="3200" dirty="0" smtClean="0"/>
              <a:t> to multiple inch OD, used through microwave</a:t>
            </a:r>
          </a:p>
          <a:p>
            <a:pPr marL="342900" indent="-342900">
              <a:spcBef>
                <a:spcPct val="20000"/>
              </a:spcBef>
              <a:buFontTx/>
              <a:buChar char="•"/>
            </a:pPr>
            <a:r>
              <a:rPr lang="en-US" sz="3200" dirty="0" smtClean="0"/>
              <a:t>Most coax is 50 </a:t>
            </a:r>
            <a:r>
              <a:rPr lang="el-GR" sz="3200" dirty="0" smtClean="0">
                <a:latin typeface="Times New Roman"/>
                <a:cs typeface="Times New Roman"/>
              </a:rPr>
              <a:t>Ω</a:t>
            </a:r>
            <a:r>
              <a:rPr lang="en-US" sz="3200" dirty="0" smtClean="0">
                <a:latin typeface="Times New Roman"/>
                <a:cs typeface="Times New Roman"/>
              </a:rPr>
              <a:t> or 75 </a:t>
            </a:r>
            <a:r>
              <a:rPr lang="el-GR" sz="3200" dirty="0" smtClean="0">
                <a:latin typeface="Times New Roman"/>
                <a:cs typeface="Times New Roman"/>
              </a:rPr>
              <a:t>Ω</a:t>
            </a:r>
            <a:endParaRPr lang="en-US" sz="3200" dirty="0" smtClean="0">
              <a:latin typeface="Times New Roman"/>
              <a:cs typeface="Times New Roman"/>
            </a:endParaRPr>
          </a:p>
          <a:p>
            <a:pPr marL="342900" indent="-342900">
              <a:spcBef>
                <a:spcPct val="20000"/>
              </a:spcBef>
              <a:buFontTx/>
              <a:buChar char="•"/>
            </a:pPr>
            <a:endParaRPr lang="en-US" sz="3200"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Coaxial Connectors</a:t>
            </a:r>
            <a:endParaRPr lang="en-US" sz="4400"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
        <p:nvSpPr>
          <p:cNvPr id="6" name="Rectangle 5"/>
          <p:cNvSpPr>
            <a:spLocks noChangeArrowheads="1"/>
          </p:cNvSpPr>
          <p:nvPr/>
        </p:nvSpPr>
        <p:spPr bwMode="auto">
          <a:xfrm>
            <a:off x="685800" y="1981200"/>
            <a:ext cx="38100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t>UHF</a:t>
            </a:r>
          </a:p>
          <a:p>
            <a:pPr marL="800100" lvl="1" indent="-342900">
              <a:spcBef>
                <a:spcPct val="20000"/>
              </a:spcBef>
              <a:buFontTx/>
              <a:buChar char="•"/>
            </a:pPr>
            <a:r>
              <a:rPr lang="en-US" dirty="0" smtClean="0"/>
              <a:t>SO-239/PL-259</a:t>
            </a:r>
            <a:endParaRPr lang="en-US" dirty="0"/>
          </a:p>
          <a:p>
            <a:pPr marL="342900" indent="-342900">
              <a:spcBef>
                <a:spcPct val="20000"/>
              </a:spcBef>
              <a:buFontTx/>
              <a:buChar char="•"/>
            </a:pPr>
            <a:r>
              <a:rPr lang="en-US" sz="2800" dirty="0"/>
              <a:t>BNC</a:t>
            </a:r>
          </a:p>
          <a:p>
            <a:pPr marL="342900" indent="-342900">
              <a:spcBef>
                <a:spcPct val="20000"/>
              </a:spcBef>
              <a:buFontTx/>
              <a:buChar char="•"/>
            </a:pPr>
            <a:r>
              <a:rPr lang="en-US" sz="2800" dirty="0"/>
              <a:t>N</a:t>
            </a:r>
          </a:p>
          <a:p>
            <a:pPr marL="342900" indent="-342900">
              <a:spcBef>
                <a:spcPct val="20000"/>
              </a:spcBef>
              <a:buFontTx/>
              <a:buChar char="•"/>
            </a:pPr>
            <a:r>
              <a:rPr lang="en-US" sz="2800" dirty="0" smtClean="0"/>
              <a:t>SMA</a:t>
            </a:r>
          </a:p>
          <a:p>
            <a:pPr marL="342900" indent="-342900">
              <a:spcBef>
                <a:spcPct val="20000"/>
              </a:spcBef>
              <a:buFontTx/>
              <a:buChar char="•"/>
            </a:pPr>
            <a:r>
              <a:rPr lang="en-US" sz="2800" dirty="0" smtClean="0"/>
              <a:t>F (cable TV)</a:t>
            </a:r>
            <a:endParaRPr lang="en-US" sz="2800" dirty="0"/>
          </a:p>
        </p:txBody>
      </p:sp>
      <p:pic>
        <p:nvPicPr>
          <p:cNvPr id="7" name="Picture 6" descr="HRLM3-17_Coax Connectors"/>
          <p:cNvPicPr>
            <a:picLocks noChangeAspect="1" noChangeArrowheads="1"/>
          </p:cNvPicPr>
          <p:nvPr/>
        </p:nvPicPr>
        <p:blipFill>
          <a:blip r:embed="rId3" cstate="print"/>
          <a:srcRect/>
          <a:stretch>
            <a:fillRect/>
          </a:stretch>
        </p:blipFill>
        <p:spPr bwMode="auto">
          <a:xfrm>
            <a:off x="3810000" y="1981200"/>
            <a:ext cx="4967288" cy="37226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Installing Coaxial Connectors</a:t>
            </a:r>
            <a:endParaRPr lang="en-US" sz="4400"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
        <p:nvSpPr>
          <p:cNvPr id="5" name="Rectangle 5"/>
          <p:cNvSpPr>
            <a:spLocks noChangeArrowheads="1"/>
          </p:cNvSpPr>
          <p:nvPr/>
        </p:nvSpPr>
        <p:spPr bwMode="auto">
          <a:xfrm>
            <a:off x="609600" y="1828800"/>
            <a:ext cx="7924800" cy="4191000"/>
          </a:xfrm>
          <a:prstGeom prst="rect">
            <a:avLst/>
          </a:prstGeom>
          <a:noFill/>
          <a:ln w="9525">
            <a:noFill/>
            <a:miter lim="800000"/>
            <a:headEnd/>
            <a:tailEnd/>
          </a:ln>
        </p:spPr>
        <p:txBody>
          <a:bodyPr/>
          <a:lstStyle/>
          <a:p>
            <a:pPr marL="342900" indent="-342900">
              <a:spcBef>
                <a:spcPct val="20000"/>
              </a:spcBef>
              <a:buFontTx/>
              <a:buChar char="•"/>
            </a:pPr>
            <a:r>
              <a:rPr lang="en-US" sz="3600" dirty="0" smtClean="0"/>
              <a:t>Soldering is the traditional way</a:t>
            </a:r>
          </a:p>
          <a:p>
            <a:pPr marL="800100" lvl="1" indent="-342900">
              <a:spcBef>
                <a:spcPct val="20000"/>
              </a:spcBef>
              <a:buFontTx/>
              <a:buChar char="•"/>
            </a:pPr>
            <a:r>
              <a:rPr lang="en-US" sz="2800" dirty="0" smtClean="0">
                <a:latin typeface="Times New Roman"/>
                <a:cs typeface="Times New Roman"/>
              </a:rPr>
              <a:t>Use rosin-core solder and avoid “cold” solder joints</a:t>
            </a:r>
          </a:p>
          <a:p>
            <a:pPr marL="800100" lvl="1" indent="-342900">
              <a:spcBef>
                <a:spcPct val="20000"/>
              </a:spcBef>
              <a:buFontTx/>
              <a:buChar char="•"/>
            </a:pPr>
            <a:r>
              <a:rPr lang="en-US" sz="2800" dirty="0" smtClean="0">
                <a:latin typeface="Times New Roman"/>
                <a:cs typeface="Times New Roman"/>
              </a:rPr>
              <a:t>See </a:t>
            </a:r>
            <a:r>
              <a:rPr lang="en-US" sz="2800" i="1" dirty="0" smtClean="0">
                <a:latin typeface="Times New Roman"/>
                <a:cs typeface="Times New Roman"/>
              </a:rPr>
              <a:t>The Art of Soldering </a:t>
            </a:r>
            <a:r>
              <a:rPr lang="en-US" sz="2800" dirty="0" smtClean="0">
                <a:latin typeface="Times New Roman"/>
                <a:cs typeface="Times New Roman"/>
              </a:rPr>
              <a:t>on the ARRL website</a:t>
            </a:r>
          </a:p>
          <a:p>
            <a:pPr marL="342900" indent="-342900">
              <a:spcBef>
                <a:spcPct val="20000"/>
              </a:spcBef>
              <a:buFontTx/>
              <a:buChar char="•"/>
            </a:pPr>
            <a:r>
              <a:rPr lang="en-US" sz="3200" dirty="0" smtClean="0">
                <a:latin typeface="Times New Roman"/>
                <a:cs typeface="Times New Roman"/>
              </a:rPr>
              <a:t>Crimp connectors are becoming widely used by hams</a:t>
            </a:r>
          </a:p>
          <a:p>
            <a:pPr marL="800100" lvl="1" indent="-342900">
              <a:spcBef>
                <a:spcPct val="20000"/>
              </a:spcBef>
              <a:buFontTx/>
              <a:buChar char="•"/>
            </a:pPr>
            <a:r>
              <a:rPr lang="en-US" sz="2800" dirty="0" smtClean="0">
                <a:latin typeface="Times New Roman"/>
                <a:cs typeface="Times New Roman"/>
              </a:rPr>
              <a:t>Obtain and learn to use proper crimping tools</a:t>
            </a:r>
          </a:p>
          <a:p>
            <a:pPr marL="342900" indent="-342900">
              <a:spcBef>
                <a:spcPct val="20000"/>
              </a:spcBef>
              <a:buFontTx/>
              <a:buChar char="•"/>
            </a:pPr>
            <a:endParaRPr 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Waterproofing Connectors</a:t>
            </a:r>
            <a:endParaRPr lang="en-US" sz="4400" dirty="0"/>
          </a:p>
        </p:txBody>
      </p:sp>
      <p:sp>
        <p:nvSpPr>
          <p:cNvPr id="21506" name="Rectangle 5"/>
          <p:cNvSpPr>
            <a:spLocks noChangeArrowheads="1"/>
          </p:cNvSpPr>
          <p:nvPr/>
        </p:nvSpPr>
        <p:spPr bwMode="auto">
          <a:xfrm>
            <a:off x="609600" y="1676400"/>
            <a:ext cx="7924800" cy="4191000"/>
          </a:xfrm>
          <a:prstGeom prst="rect">
            <a:avLst/>
          </a:prstGeom>
          <a:noFill/>
          <a:ln w="9525">
            <a:noFill/>
            <a:miter lim="800000"/>
            <a:headEnd/>
            <a:tailEnd/>
          </a:ln>
        </p:spPr>
        <p:txBody>
          <a:bodyPr/>
          <a:lstStyle/>
          <a:p>
            <a:pPr marL="342900" indent="-342900">
              <a:spcBef>
                <a:spcPct val="20000"/>
              </a:spcBef>
              <a:buFontTx/>
              <a:buChar char="•"/>
            </a:pPr>
            <a:r>
              <a:rPr lang="en-US" sz="3200" b="1" dirty="0" smtClean="0"/>
              <a:t>MUST </a:t>
            </a:r>
            <a:r>
              <a:rPr lang="en-US" sz="3200" dirty="0" smtClean="0"/>
              <a:t>be waterproofed for use outdoors</a:t>
            </a:r>
          </a:p>
          <a:p>
            <a:pPr marL="800100" lvl="1" indent="-342900">
              <a:spcBef>
                <a:spcPct val="20000"/>
              </a:spcBef>
              <a:buFontTx/>
              <a:buChar char="•"/>
            </a:pPr>
            <a:r>
              <a:rPr lang="en-US" sz="2800" dirty="0" smtClean="0"/>
              <a:t>Type N are waterproof but still usually protected anyway</a:t>
            </a:r>
          </a:p>
          <a:p>
            <a:pPr marL="342900" indent="-342900">
              <a:spcBef>
                <a:spcPct val="20000"/>
              </a:spcBef>
              <a:buFontTx/>
              <a:buChar char="•"/>
            </a:pPr>
            <a:r>
              <a:rPr lang="en-US" sz="3200" dirty="0" smtClean="0"/>
              <a:t>Use good-quality electrical tape first, then a layer of self-vulcanizing tape, then another covering of electrical tape</a:t>
            </a:r>
          </a:p>
          <a:p>
            <a:pPr marL="342900" indent="-342900">
              <a:spcBef>
                <a:spcPct val="20000"/>
              </a:spcBef>
              <a:buFontTx/>
              <a:buChar char="•"/>
            </a:pPr>
            <a:r>
              <a:rPr lang="en-US" sz="3200" dirty="0" smtClean="0"/>
              <a:t>Air-core coaxial cable requires special connectors and techniques to waterproof</a:t>
            </a:r>
          </a:p>
          <a:p>
            <a:pPr marL="800100" lvl="1" indent="-342900">
              <a:spcBef>
                <a:spcPct val="20000"/>
              </a:spcBef>
              <a:buFontTx/>
              <a:buChar char="•"/>
            </a:pPr>
            <a:endParaRPr lang="en-US" sz="3200" dirty="0" smtClean="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Practical Feed Lines</a:t>
            </a:r>
            <a:endParaRPr lang="en-US" sz="4400" dirty="0"/>
          </a:p>
        </p:txBody>
      </p:sp>
      <p:sp>
        <p:nvSpPr>
          <p:cNvPr id="19458" name="Rectangle 5"/>
          <p:cNvSpPr>
            <a:spLocks noChangeArrowheads="1"/>
          </p:cNvSpPr>
          <p:nvPr/>
        </p:nvSpPr>
        <p:spPr bwMode="auto">
          <a:xfrm>
            <a:off x="685800" y="1828800"/>
            <a:ext cx="7848600" cy="4191000"/>
          </a:xfrm>
          <a:prstGeom prst="rect">
            <a:avLst/>
          </a:prstGeom>
          <a:noFill/>
          <a:ln w="9525">
            <a:noFill/>
            <a:miter lim="800000"/>
            <a:headEnd/>
            <a:tailEnd/>
          </a:ln>
        </p:spPr>
        <p:txBody>
          <a:bodyPr/>
          <a:lstStyle/>
          <a:p>
            <a:pPr marL="342900" indent="-342900">
              <a:spcBef>
                <a:spcPct val="20000"/>
              </a:spcBef>
              <a:buFontTx/>
              <a:buChar char="•"/>
            </a:pPr>
            <a:r>
              <a:rPr lang="en-US" sz="3200" dirty="0" smtClean="0"/>
              <a:t>Open-wire feed lines</a:t>
            </a:r>
          </a:p>
          <a:p>
            <a:pPr marL="914400" lvl="1" indent="-457200">
              <a:spcBef>
                <a:spcPct val="20000"/>
              </a:spcBef>
              <a:buFont typeface="Arial"/>
              <a:buChar char="•"/>
            </a:pPr>
            <a:r>
              <a:rPr lang="en-US" sz="2800" dirty="0" smtClean="0"/>
              <a:t>Flexing will eventually break conductors</a:t>
            </a:r>
          </a:p>
          <a:p>
            <a:pPr marL="914400" lvl="1" indent="-457200">
              <a:spcBef>
                <a:spcPct val="20000"/>
              </a:spcBef>
              <a:buFont typeface="Arial"/>
              <a:buChar char="•"/>
            </a:pPr>
            <a:r>
              <a:rPr lang="en-US" sz="2800" dirty="0" smtClean="0"/>
              <a:t>Vulnerable to abrasion and twisting</a:t>
            </a:r>
          </a:p>
          <a:p>
            <a:pPr marL="914400" lvl="1" indent="-457200">
              <a:spcBef>
                <a:spcPct val="20000"/>
              </a:spcBef>
              <a:buFont typeface="Arial"/>
              <a:buChar char="•"/>
            </a:pPr>
            <a:r>
              <a:rPr lang="en-US" sz="2800" dirty="0" smtClean="0"/>
              <a:t>Rain, snow, and ice do affect the line</a:t>
            </a:r>
          </a:p>
          <a:p>
            <a:pPr marL="914400" lvl="1" indent="-457200">
              <a:spcBef>
                <a:spcPct val="20000"/>
              </a:spcBef>
              <a:buFont typeface="Arial"/>
              <a:buChar char="•"/>
            </a:pPr>
            <a:r>
              <a:rPr lang="en-US" sz="2800" dirty="0" smtClean="0"/>
              <a:t>Lower loss than coax, generally</a:t>
            </a:r>
          </a:p>
          <a:p>
            <a:pPr marL="914400" lvl="1" indent="-457200">
              <a:spcBef>
                <a:spcPct val="20000"/>
              </a:spcBef>
              <a:buFont typeface="Arial"/>
              <a:buChar char="•"/>
            </a:pPr>
            <a:r>
              <a:rPr lang="en-US" sz="2800" dirty="0" smtClean="0"/>
              <a:t>Higher impedance may complicate use</a:t>
            </a:r>
          </a:p>
          <a:p>
            <a:pPr marL="800100" lvl="1" indent="-342900">
              <a:spcBef>
                <a:spcPct val="20000"/>
              </a:spcBef>
              <a:buFontTx/>
              <a:buChar char="•"/>
            </a:pPr>
            <a:endParaRPr lang="en-US" sz="3200" dirty="0" smtClean="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The Dipole</a:t>
            </a:r>
          </a:p>
        </p:txBody>
      </p:sp>
      <p:sp>
        <p:nvSpPr>
          <p:cNvPr id="7170" name="Rectangle 8"/>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t>Most basic </a:t>
            </a:r>
            <a:r>
              <a:rPr lang="en-US" sz="3200" dirty="0" smtClean="0"/>
              <a:t>antenna</a:t>
            </a:r>
            <a:endParaRPr lang="en-US" sz="3200" dirty="0"/>
          </a:p>
          <a:p>
            <a:pPr marL="342900" indent="-342900">
              <a:spcBef>
                <a:spcPct val="20000"/>
              </a:spcBef>
              <a:buFontTx/>
              <a:buChar char="•"/>
            </a:pPr>
            <a:r>
              <a:rPr lang="en-US" sz="3200" dirty="0" smtClean="0"/>
              <a:t>Total </a:t>
            </a:r>
            <a:r>
              <a:rPr lang="en-US" sz="3200" dirty="0"/>
              <a:t>length is ½ wavelength (½ </a:t>
            </a:r>
            <a:r>
              <a:rPr lang="en-US" sz="3200" dirty="0">
                <a:latin typeface="Symbol" pitchFamily="18" charset="2"/>
              </a:rPr>
              <a:t>l</a:t>
            </a:r>
            <a:r>
              <a:rPr lang="en-US" sz="3200" dirty="0" smtClean="0"/>
              <a:t>)</a:t>
            </a:r>
          </a:p>
          <a:p>
            <a:pPr marL="342900" indent="-342900">
              <a:spcBef>
                <a:spcPct val="20000"/>
              </a:spcBef>
              <a:buFontTx/>
              <a:buChar char="•"/>
            </a:pPr>
            <a:r>
              <a:rPr lang="en-US" sz="3200" dirty="0" smtClean="0"/>
              <a:t>Usual construction:</a:t>
            </a:r>
          </a:p>
          <a:p>
            <a:pPr marL="800100" lvl="1" indent="-342900">
              <a:spcBef>
                <a:spcPct val="20000"/>
              </a:spcBef>
              <a:buFontTx/>
              <a:buChar char="•"/>
            </a:pPr>
            <a:r>
              <a:rPr lang="en-US" sz="2800" dirty="0" smtClean="0"/>
              <a:t>Two equal halves of wire, rod, or tubing</a:t>
            </a:r>
          </a:p>
          <a:p>
            <a:pPr marL="800100" lvl="1" indent="-342900">
              <a:spcBef>
                <a:spcPct val="20000"/>
              </a:spcBef>
              <a:buFontTx/>
              <a:buChar char="•"/>
            </a:pPr>
            <a:r>
              <a:rPr lang="en-US" sz="2800" dirty="0" smtClean="0"/>
              <a:t>Feed line connected in the middle</a:t>
            </a:r>
          </a:p>
          <a:p>
            <a:pPr marL="342900" indent="-342900">
              <a:spcBef>
                <a:spcPct val="20000"/>
              </a:spcBef>
              <a:buFontTx/>
              <a:buChar char="•"/>
            </a:pPr>
            <a:r>
              <a:rPr lang="en-US" sz="2800" dirty="0" smtClean="0"/>
              <a:t>Length </a:t>
            </a:r>
            <a:r>
              <a:rPr lang="en-US" sz="2800" dirty="0"/>
              <a:t>(in feet) </a:t>
            </a:r>
            <a:r>
              <a:rPr lang="en-US" sz="2800" dirty="0" smtClean="0"/>
              <a:t>usually estimated</a:t>
            </a:r>
          </a:p>
          <a:p>
            <a:pPr marL="800100" lvl="1" indent="-342900">
              <a:spcBef>
                <a:spcPct val="20000"/>
              </a:spcBef>
              <a:buFontTx/>
              <a:buChar char="•"/>
            </a:pPr>
            <a:r>
              <a:rPr lang="en-US" sz="2800" dirty="0" smtClean="0"/>
              <a:t>468 </a:t>
            </a:r>
            <a:r>
              <a:rPr lang="en-US" sz="2800" dirty="0"/>
              <a:t>/ </a:t>
            </a:r>
            <a:r>
              <a:rPr lang="en-US" sz="2800" dirty="0" smtClean="0"/>
              <a:t>frequency </a:t>
            </a:r>
            <a:r>
              <a:rPr lang="en-US" sz="2800" dirty="0"/>
              <a:t>(in MHz</a:t>
            </a:r>
            <a:r>
              <a:rPr lang="en-US" sz="2800" dirty="0" smtClean="0"/>
              <a:t>) – often too short</a:t>
            </a:r>
            <a:endParaRPr lang="en-US" sz="2800" dirty="0"/>
          </a:p>
          <a:p>
            <a:pPr marL="342900" indent="-342900">
              <a:spcBef>
                <a:spcPct val="20000"/>
              </a:spcBef>
              <a:buFontTx/>
              <a:buChar char="•"/>
            </a:pPr>
            <a:endParaRPr lang="en-US" sz="2800" dirty="0"/>
          </a:p>
          <a:p>
            <a:pPr marL="342900" indent="-342900">
              <a:spcBef>
                <a:spcPct val="20000"/>
              </a:spcBef>
              <a:buFontTx/>
              <a:buChar char="•"/>
            </a:pPr>
            <a:endParaRPr lang="en-US" sz="3200" dirty="0"/>
          </a:p>
        </p:txBody>
      </p:sp>
      <p:sp>
        <p:nvSpPr>
          <p:cNvPr id="4" name="Footer Placeholder 3"/>
          <p:cNvSpPr>
            <a:spLocks noGrp="1"/>
          </p:cNvSpPr>
          <p:nvPr>
            <p:ph type="ftr" sz="quarter" idx="10"/>
          </p:nvPr>
        </p:nvSpPr>
        <p:spPr/>
        <p:txBody>
          <a:bodyPr/>
          <a:lstStyle/>
          <a:p>
            <a:r>
              <a:rPr lang="en-US" sz="1050" smtClean="0">
                <a:latin typeface="Arial"/>
                <a:cs typeface="Arial"/>
              </a:rPr>
              <a:t>2014 Technician License Course</a:t>
            </a:r>
            <a:endParaRPr lang="en-US" sz="105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Feed Line Equipment</a:t>
            </a:r>
            <a:endParaRPr lang="en-US" sz="4400" dirty="0"/>
          </a:p>
        </p:txBody>
      </p:sp>
      <p:sp>
        <p:nvSpPr>
          <p:cNvPr id="19458" name="Rectangle 5"/>
          <p:cNvSpPr>
            <a:spLocks noChangeArrowheads="1"/>
          </p:cNvSpPr>
          <p:nvPr/>
        </p:nvSpPr>
        <p:spPr bwMode="auto">
          <a:xfrm>
            <a:off x="685800" y="1828800"/>
            <a:ext cx="7848600" cy="4191000"/>
          </a:xfrm>
          <a:prstGeom prst="rect">
            <a:avLst/>
          </a:prstGeom>
          <a:noFill/>
          <a:ln w="9525">
            <a:noFill/>
            <a:miter lim="800000"/>
            <a:headEnd/>
            <a:tailEnd/>
          </a:ln>
        </p:spPr>
        <p:txBody>
          <a:bodyPr/>
          <a:lstStyle/>
          <a:p>
            <a:pPr marL="342900" indent="-342900">
              <a:spcBef>
                <a:spcPct val="20000"/>
              </a:spcBef>
              <a:buFontTx/>
              <a:buChar char="•"/>
            </a:pPr>
            <a:r>
              <a:rPr lang="en-US" sz="3200" dirty="0" smtClean="0"/>
              <a:t>Wattmeters</a:t>
            </a:r>
            <a:endParaRPr lang="en-US" sz="3200" dirty="0"/>
          </a:p>
          <a:p>
            <a:pPr marL="342900" indent="-342900">
              <a:spcBef>
                <a:spcPct val="20000"/>
              </a:spcBef>
              <a:buFontTx/>
              <a:buChar char="•"/>
            </a:pPr>
            <a:r>
              <a:rPr lang="en-US" sz="3200" dirty="0" smtClean="0"/>
              <a:t>SWR Meters </a:t>
            </a:r>
          </a:p>
          <a:p>
            <a:pPr marL="342900" indent="-342900">
              <a:spcBef>
                <a:spcPct val="20000"/>
              </a:spcBef>
              <a:buFontTx/>
              <a:buChar char="•"/>
            </a:pPr>
            <a:r>
              <a:rPr lang="en-US" sz="3200" dirty="0" smtClean="0"/>
              <a:t>Antenna Tuners</a:t>
            </a:r>
          </a:p>
          <a:p>
            <a:pPr marL="342900" indent="-342900">
              <a:spcBef>
                <a:spcPct val="20000"/>
              </a:spcBef>
              <a:buFontTx/>
              <a:buChar char="•"/>
            </a:pPr>
            <a:r>
              <a:rPr lang="en-US" sz="3200" dirty="0" smtClean="0"/>
              <a:t>Antenna Analyzers</a:t>
            </a:r>
          </a:p>
          <a:p>
            <a:pPr marL="800100" lvl="1" indent="-342900">
              <a:spcBef>
                <a:spcPct val="20000"/>
              </a:spcBef>
              <a:buFontTx/>
              <a:buChar char="•"/>
            </a:pPr>
            <a:endParaRPr lang="en-US" sz="3200" dirty="0" smtClean="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Wattmeters</a:t>
            </a:r>
            <a:endParaRPr lang="en-US" sz="4400" dirty="0"/>
          </a:p>
        </p:txBody>
      </p:sp>
      <p:sp>
        <p:nvSpPr>
          <p:cNvPr id="19458" name="Rectangle 5"/>
          <p:cNvSpPr>
            <a:spLocks noChangeArrowheads="1"/>
          </p:cNvSpPr>
          <p:nvPr/>
        </p:nvSpPr>
        <p:spPr bwMode="auto">
          <a:xfrm>
            <a:off x="685800" y="1828800"/>
            <a:ext cx="7848600" cy="4191000"/>
          </a:xfrm>
          <a:prstGeom prst="rect">
            <a:avLst/>
          </a:prstGeom>
          <a:noFill/>
          <a:ln w="9525">
            <a:noFill/>
            <a:miter lim="800000"/>
            <a:headEnd/>
            <a:tailEnd/>
          </a:ln>
        </p:spPr>
        <p:txBody>
          <a:bodyPr/>
          <a:lstStyle/>
          <a:p>
            <a:pPr marL="342900" indent="-342900">
              <a:spcBef>
                <a:spcPct val="20000"/>
              </a:spcBef>
              <a:buFontTx/>
              <a:buChar char="•"/>
            </a:pPr>
            <a:r>
              <a:rPr lang="en-US" sz="3200" dirty="0" smtClean="0"/>
              <a:t>Most wattmeters are </a:t>
            </a:r>
            <a:r>
              <a:rPr lang="en-US" sz="3200" i="1" dirty="0" smtClean="0"/>
              <a:t>directional</a:t>
            </a:r>
            <a:endParaRPr lang="en-US" sz="3200" dirty="0" smtClean="0"/>
          </a:p>
          <a:p>
            <a:pPr marL="800100" lvl="1" indent="-342900">
              <a:spcBef>
                <a:spcPct val="20000"/>
              </a:spcBef>
              <a:buFontTx/>
              <a:buChar char="•"/>
            </a:pPr>
            <a:r>
              <a:rPr lang="en-US" sz="2800" dirty="0" smtClean="0"/>
              <a:t>Sensitive to direction of power flow</a:t>
            </a:r>
          </a:p>
          <a:p>
            <a:pPr marL="800100" lvl="1" indent="-342900">
              <a:spcBef>
                <a:spcPct val="20000"/>
              </a:spcBef>
              <a:buFontTx/>
              <a:buChar char="•"/>
            </a:pPr>
            <a:r>
              <a:rPr lang="en-US" sz="2800" dirty="0" smtClean="0"/>
              <a:t>Read forward and reflected power</a:t>
            </a:r>
          </a:p>
          <a:p>
            <a:pPr marL="800100" lvl="1" indent="-342900">
              <a:spcBef>
                <a:spcPct val="20000"/>
              </a:spcBef>
              <a:buFontTx/>
              <a:buChar char="•"/>
            </a:pPr>
            <a:r>
              <a:rPr lang="en-US" sz="2800" dirty="0" smtClean="0"/>
              <a:t>Use a sensing element</a:t>
            </a:r>
          </a:p>
          <a:p>
            <a:pPr marL="342900" indent="-342900">
              <a:spcBef>
                <a:spcPct val="20000"/>
              </a:spcBef>
              <a:buFontTx/>
              <a:buChar char="•"/>
            </a:pPr>
            <a:r>
              <a:rPr lang="en-US" sz="3200" dirty="0" smtClean="0"/>
              <a:t>SWR is computed from power values</a:t>
            </a:r>
          </a:p>
          <a:p>
            <a:pPr marL="800100" lvl="1" indent="-342900">
              <a:spcBef>
                <a:spcPct val="20000"/>
              </a:spcBef>
              <a:buFontTx/>
              <a:buChar char="•"/>
            </a:pPr>
            <a:r>
              <a:rPr lang="en-US" sz="2800" dirty="0" smtClean="0"/>
              <a:t>Table or formula</a:t>
            </a:r>
          </a:p>
          <a:p>
            <a:pPr marL="800100" lvl="1" indent="-342900">
              <a:spcBef>
                <a:spcPct val="20000"/>
              </a:spcBef>
              <a:buFontTx/>
              <a:buChar char="•"/>
            </a:pPr>
            <a:endParaRPr lang="en-US" sz="3200" dirty="0" smtClean="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SWR Meters</a:t>
            </a:r>
            <a:endParaRPr lang="en-US" sz="4400" dirty="0"/>
          </a:p>
        </p:txBody>
      </p:sp>
      <p:sp>
        <p:nvSpPr>
          <p:cNvPr id="19458" name="Rectangle 5"/>
          <p:cNvSpPr>
            <a:spLocks noChangeArrowheads="1"/>
          </p:cNvSpPr>
          <p:nvPr/>
        </p:nvSpPr>
        <p:spPr bwMode="auto">
          <a:xfrm>
            <a:off x="685800" y="1828800"/>
            <a:ext cx="7848600" cy="4191000"/>
          </a:xfrm>
          <a:prstGeom prst="rect">
            <a:avLst/>
          </a:prstGeom>
          <a:noFill/>
          <a:ln w="9525">
            <a:noFill/>
            <a:miter lim="800000"/>
            <a:headEnd/>
            <a:tailEnd/>
          </a:ln>
        </p:spPr>
        <p:txBody>
          <a:bodyPr/>
          <a:lstStyle/>
          <a:p>
            <a:pPr marL="342900" indent="-342900">
              <a:spcBef>
                <a:spcPct val="20000"/>
              </a:spcBef>
              <a:buFontTx/>
              <a:buChar char="•"/>
            </a:pPr>
            <a:r>
              <a:rPr lang="en-US" sz="3200" dirty="0" smtClean="0"/>
              <a:t>Measure SWR directly by sensing power flow in the line</a:t>
            </a:r>
          </a:p>
          <a:p>
            <a:pPr marL="342900" indent="-342900">
              <a:spcBef>
                <a:spcPct val="20000"/>
              </a:spcBef>
              <a:buFontTx/>
              <a:buChar char="•"/>
            </a:pPr>
            <a:r>
              <a:rPr lang="en-US" sz="3200" dirty="0" smtClean="0"/>
              <a:t>Usually installed at the transmitter</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pic>
        <p:nvPicPr>
          <p:cNvPr id="5" name="Picture 4" descr="HRLM3_04-16.png"/>
          <p:cNvPicPr>
            <a:picLocks noChangeAspect="1"/>
          </p:cNvPicPr>
          <p:nvPr/>
        </p:nvPicPr>
        <p:blipFill>
          <a:blip r:embed="rId3" cstate="print"/>
          <a:stretch>
            <a:fillRect/>
          </a:stretch>
        </p:blipFill>
        <p:spPr>
          <a:xfrm>
            <a:off x="3124200" y="3657600"/>
            <a:ext cx="3860988" cy="2558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Antenna Tuners</a:t>
            </a:r>
            <a:endParaRPr lang="en-US" sz="4400" dirty="0"/>
          </a:p>
        </p:txBody>
      </p:sp>
      <p:sp>
        <p:nvSpPr>
          <p:cNvPr id="19458" name="Rectangle 5"/>
          <p:cNvSpPr>
            <a:spLocks noChangeArrowheads="1"/>
          </p:cNvSpPr>
          <p:nvPr/>
        </p:nvSpPr>
        <p:spPr bwMode="auto">
          <a:xfrm>
            <a:off x="685800" y="1828800"/>
            <a:ext cx="8001000" cy="4191000"/>
          </a:xfrm>
          <a:prstGeom prst="rect">
            <a:avLst/>
          </a:prstGeom>
          <a:noFill/>
          <a:ln w="9525">
            <a:noFill/>
            <a:miter lim="800000"/>
            <a:headEnd/>
            <a:tailEnd/>
          </a:ln>
        </p:spPr>
        <p:txBody>
          <a:bodyPr/>
          <a:lstStyle/>
          <a:p>
            <a:pPr marL="342900" indent="-342900">
              <a:spcBef>
                <a:spcPct val="20000"/>
              </a:spcBef>
              <a:buFontTx/>
              <a:buChar char="•"/>
            </a:pPr>
            <a:r>
              <a:rPr lang="en-US" sz="3200" dirty="0" smtClean="0"/>
              <a:t>Don’t really “tune the antenna”</a:t>
            </a:r>
          </a:p>
          <a:p>
            <a:pPr marL="342900" indent="-342900">
              <a:spcBef>
                <a:spcPct val="20000"/>
              </a:spcBef>
              <a:buFontTx/>
              <a:buChar char="•"/>
            </a:pPr>
            <a:r>
              <a:rPr lang="en-US" sz="3200" dirty="0" smtClean="0"/>
              <a:t>Transform impedances at the end of the feed line to 50 </a:t>
            </a:r>
            <a:r>
              <a:rPr lang="el-GR" sz="3200" dirty="0" smtClean="0">
                <a:latin typeface="Times New Roman"/>
                <a:cs typeface="Times New Roman"/>
              </a:rPr>
              <a:t>Ω</a:t>
            </a:r>
            <a:r>
              <a:rPr lang="en-US" sz="3200" dirty="0" smtClean="0">
                <a:latin typeface="Times New Roman"/>
                <a:cs typeface="Times New Roman"/>
              </a:rPr>
              <a:t> which reduces SWR to 1:1</a:t>
            </a:r>
          </a:p>
          <a:p>
            <a:pPr marL="800100" lvl="1" indent="-342900">
              <a:spcBef>
                <a:spcPct val="20000"/>
              </a:spcBef>
              <a:buFontTx/>
              <a:buChar char="•"/>
            </a:pPr>
            <a:r>
              <a:rPr lang="en-US" sz="2800" dirty="0" smtClean="0">
                <a:latin typeface="Times New Roman"/>
                <a:cs typeface="Times New Roman"/>
              </a:rPr>
              <a:t>Antenna feed point impedance unchanged</a:t>
            </a:r>
          </a:p>
          <a:p>
            <a:pPr marL="800100" lvl="1" indent="-342900">
              <a:spcBef>
                <a:spcPct val="20000"/>
              </a:spcBef>
              <a:buFontTx/>
              <a:buChar char="•"/>
            </a:pPr>
            <a:r>
              <a:rPr lang="en-US" sz="2800" dirty="0" smtClean="0">
                <a:latin typeface="Times New Roman"/>
                <a:cs typeface="Times New Roman"/>
              </a:rPr>
              <a:t>Feed line SWR unchanged</a:t>
            </a:r>
          </a:p>
          <a:p>
            <a:pPr marL="342900" indent="-342900">
              <a:spcBef>
                <a:spcPct val="20000"/>
              </a:spcBef>
              <a:buFontTx/>
              <a:buChar char="•"/>
            </a:pPr>
            <a:r>
              <a:rPr lang="en-US" sz="3200" dirty="0" smtClean="0">
                <a:latin typeface="Times New Roman"/>
                <a:cs typeface="Times New Roman"/>
              </a:rPr>
              <a:t>Also called </a:t>
            </a:r>
            <a:r>
              <a:rPr lang="en-US" sz="3200" i="1" dirty="0" smtClean="0">
                <a:latin typeface="Times New Roman"/>
                <a:cs typeface="Times New Roman"/>
              </a:rPr>
              <a:t>impedance matchers, </a:t>
            </a:r>
            <a:r>
              <a:rPr lang="en-US" sz="3200" i="1" dirty="0" err="1" smtClean="0">
                <a:latin typeface="Times New Roman"/>
                <a:cs typeface="Times New Roman"/>
              </a:rPr>
              <a:t>transmatches</a:t>
            </a:r>
            <a:r>
              <a:rPr lang="en-US" sz="3200" i="1" dirty="0" smtClean="0">
                <a:latin typeface="Times New Roman"/>
                <a:cs typeface="Times New Roman"/>
              </a:rPr>
              <a:t>, matchboxes,</a:t>
            </a:r>
            <a:r>
              <a:rPr lang="en-US" sz="3200" dirty="0" smtClean="0">
                <a:latin typeface="Times New Roman"/>
                <a:cs typeface="Times New Roman"/>
              </a:rPr>
              <a:t> other trade names</a:t>
            </a:r>
            <a:endParaRPr lang="en-US" sz="3200" dirty="0" smtClean="0"/>
          </a:p>
          <a:p>
            <a:pPr marL="800100" lvl="1" indent="-342900">
              <a:spcBef>
                <a:spcPct val="20000"/>
              </a:spcBef>
              <a:buFontTx/>
              <a:buChar char="•"/>
            </a:pPr>
            <a:endParaRPr lang="en-US" sz="3200" dirty="0" smtClean="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How to Use an Antenna Tuner</a:t>
            </a:r>
          </a:p>
        </p:txBody>
      </p:sp>
      <p:sp>
        <p:nvSpPr>
          <p:cNvPr id="20483" name="Rectangle 5"/>
          <p:cNvSpPr>
            <a:spLocks noChangeArrowheads="1"/>
          </p:cNvSpPr>
          <p:nvPr/>
        </p:nvSpPr>
        <p:spPr bwMode="auto">
          <a:xfrm>
            <a:off x="685800" y="1676400"/>
            <a:ext cx="441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400"/>
              </a:spcBef>
              <a:buFontTx/>
              <a:buChar char="•"/>
              <a:defRPr/>
            </a:pPr>
            <a:r>
              <a:rPr lang="en-US" sz="2600" dirty="0" smtClean="0">
                <a:latin typeface="Times New Roman" charset="0"/>
                <a:ea typeface="ＭＳ Ｐゴシック" charset="0"/>
              </a:rPr>
              <a:t>Transmit a low-power signal</a:t>
            </a:r>
          </a:p>
          <a:p>
            <a:pPr marL="342900" indent="-342900">
              <a:spcBef>
                <a:spcPts val="400"/>
              </a:spcBef>
              <a:buFontTx/>
              <a:buChar char="•"/>
              <a:defRPr/>
            </a:pPr>
            <a:r>
              <a:rPr lang="en-US" sz="2600" dirty="0" smtClean="0">
                <a:latin typeface="Times New Roman" charset="0"/>
                <a:ea typeface="ＭＳ Ｐゴシック" charset="0"/>
              </a:rPr>
              <a:t>Monitor </a:t>
            </a:r>
            <a:r>
              <a:rPr lang="en-US" sz="2600" dirty="0">
                <a:latin typeface="Times New Roman" charset="0"/>
                <a:ea typeface="ＭＳ Ｐゴシック" charset="0"/>
              </a:rPr>
              <a:t>the SWR </a:t>
            </a:r>
            <a:r>
              <a:rPr lang="en-US" sz="2600" dirty="0" smtClean="0">
                <a:latin typeface="Times New Roman" charset="0"/>
                <a:ea typeface="ＭＳ Ｐゴシック" charset="0"/>
              </a:rPr>
              <a:t>meter</a:t>
            </a:r>
            <a:endParaRPr lang="en-US" sz="2600" dirty="0">
              <a:latin typeface="Times New Roman" charset="0"/>
              <a:ea typeface="ＭＳ Ｐゴシック" charset="0"/>
            </a:endParaRPr>
          </a:p>
          <a:p>
            <a:pPr marL="342900" indent="-342900">
              <a:spcBef>
                <a:spcPts val="400"/>
              </a:spcBef>
              <a:buFontTx/>
              <a:buChar char="•"/>
              <a:defRPr/>
            </a:pPr>
            <a:r>
              <a:rPr lang="en-US" sz="2600" dirty="0" smtClean="0">
                <a:latin typeface="Times New Roman" charset="0"/>
                <a:ea typeface="ＭＳ Ｐゴシック" charset="0"/>
              </a:rPr>
              <a:t>Adjust the </a:t>
            </a:r>
            <a:r>
              <a:rPr lang="en-US" sz="2600" dirty="0">
                <a:latin typeface="Times New Roman" charset="0"/>
                <a:ea typeface="ＭＳ Ｐゴシック" charset="0"/>
              </a:rPr>
              <a:t>tuner until </a:t>
            </a:r>
            <a:r>
              <a:rPr lang="en-US" sz="2600" dirty="0" smtClean="0">
                <a:latin typeface="Times New Roman" charset="0"/>
                <a:ea typeface="ＭＳ Ｐゴシック" charset="0"/>
              </a:rPr>
              <a:t>minimum </a:t>
            </a:r>
            <a:r>
              <a:rPr lang="en-US" sz="2600" dirty="0">
                <a:latin typeface="Times New Roman" charset="0"/>
                <a:ea typeface="ＭＳ Ｐゴシック" charset="0"/>
              </a:rPr>
              <a:t>SWR is </a:t>
            </a:r>
            <a:r>
              <a:rPr lang="en-US" sz="2600" dirty="0" smtClean="0">
                <a:latin typeface="Times New Roman" charset="0"/>
                <a:ea typeface="ＭＳ Ｐゴシック" charset="0"/>
              </a:rPr>
              <a:t>achieved</a:t>
            </a:r>
            <a:endParaRPr lang="en-US" sz="2600" dirty="0">
              <a:latin typeface="Times New Roman" charset="0"/>
              <a:ea typeface="ＭＳ Ｐゴシック" charset="0"/>
            </a:endParaRPr>
          </a:p>
        </p:txBody>
      </p:sp>
      <p:pic>
        <p:nvPicPr>
          <p:cNvPr id="5" name="Picture 4" descr="HRLM3_04-17.png"/>
          <p:cNvPicPr>
            <a:picLocks noChangeAspect="1"/>
          </p:cNvPicPr>
          <p:nvPr/>
        </p:nvPicPr>
        <p:blipFill>
          <a:blip r:embed="rId3" cstate="print"/>
          <a:stretch>
            <a:fillRect/>
          </a:stretch>
        </p:blipFill>
        <p:spPr>
          <a:xfrm>
            <a:off x="3276600" y="3505200"/>
            <a:ext cx="5427896" cy="2169415"/>
          </a:xfrm>
          <a:prstGeom prst="rect">
            <a:avLst/>
          </a:prstGeom>
        </p:spPr>
      </p:pic>
      <p:sp>
        <p:nvSpPr>
          <p:cNvPr id="11" name="Footer Placeholder 10"/>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Antenna Analyzers</a:t>
            </a:r>
            <a:endParaRPr lang="en-US" sz="4400" dirty="0"/>
          </a:p>
        </p:txBody>
      </p:sp>
      <p:sp>
        <p:nvSpPr>
          <p:cNvPr id="19458" name="Rectangle 5"/>
          <p:cNvSpPr>
            <a:spLocks noChangeArrowheads="1"/>
          </p:cNvSpPr>
          <p:nvPr/>
        </p:nvSpPr>
        <p:spPr bwMode="auto">
          <a:xfrm>
            <a:off x="685800" y="1828800"/>
            <a:ext cx="8153400" cy="4191000"/>
          </a:xfrm>
          <a:prstGeom prst="rect">
            <a:avLst/>
          </a:prstGeom>
          <a:noFill/>
          <a:ln w="9525">
            <a:noFill/>
            <a:miter lim="800000"/>
            <a:headEnd/>
            <a:tailEnd/>
          </a:ln>
        </p:spPr>
        <p:txBody>
          <a:bodyPr/>
          <a:lstStyle/>
          <a:p>
            <a:pPr marL="342900" indent="-342900">
              <a:spcBef>
                <a:spcPct val="20000"/>
              </a:spcBef>
              <a:buFontTx/>
              <a:buChar char="•"/>
            </a:pPr>
            <a:r>
              <a:rPr lang="en-US" sz="3200" dirty="0" smtClean="0"/>
              <a:t>Low-power signal source, frequency counter, and SWR meter in one package</a:t>
            </a:r>
          </a:p>
          <a:p>
            <a:pPr marL="342900" indent="-342900">
              <a:spcBef>
                <a:spcPct val="20000"/>
              </a:spcBef>
              <a:buFontTx/>
              <a:buChar char="•"/>
            </a:pPr>
            <a:r>
              <a:rPr lang="en-US" sz="3200" dirty="0" smtClean="0"/>
              <a:t>Makes antenna and cable measurements without transmitting a full-power signal</a:t>
            </a:r>
          </a:p>
          <a:p>
            <a:pPr marL="342900" indent="-342900">
              <a:spcBef>
                <a:spcPct val="20000"/>
              </a:spcBef>
              <a:buFontTx/>
              <a:buChar char="•"/>
            </a:pPr>
            <a:r>
              <a:rPr lang="en-US" sz="3200" dirty="0" smtClean="0"/>
              <a:t>Available for HF through UHF and microwave</a:t>
            </a:r>
          </a:p>
          <a:p>
            <a:pPr marL="342900" indent="-342900">
              <a:spcBef>
                <a:spcPct val="20000"/>
              </a:spcBef>
              <a:buFontTx/>
              <a:buChar char="•"/>
            </a:pPr>
            <a:r>
              <a:rPr lang="en-US" sz="3200" dirty="0" smtClean="0"/>
              <a:t>Very handy for adjusting and troubleshooting antennas and feed lines</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2743200"/>
            <a:ext cx="7772400" cy="1143000"/>
          </a:xfrm>
          <a:prstGeom prst="rect">
            <a:avLst/>
          </a:prstGeom>
          <a:noFill/>
          <a:ln w="9525">
            <a:noFill/>
            <a:miter lim="800000"/>
            <a:headEnd/>
            <a:tailEnd/>
          </a:ln>
        </p:spPr>
        <p:txBody>
          <a:bodyPr anchor="ctr"/>
          <a:lstStyle/>
          <a:p>
            <a:pPr algn="ctr"/>
            <a:r>
              <a:rPr lang="en-US" sz="4400" dirty="0" smtClean="0"/>
              <a:t>Practice Questions</a:t>
            </a:r>
            <a:endParaRPr lang="en-US" sz="44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Placeholder 2"/>
          <p:cNvSpPr>
            <a:spLocks noGrp="1"/>
          </p:cNvSpPr>
          <p:nvPr>
            <p:ph type="body" idx="1"/>
          </p:nvPr>
        </p:nvSpPr>
        <p:spPr bwMode="auto">
          <a:xfrm>
            <a:off x="457200" y="2057400"/>
            <a:ext cx="8229600" cy="40687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Right-hand circular</a:t>
            </a:r>
          </a:p>
          <a:p>
            <a:r>
              <a:rPr lang="en-US" dirty="0" smtClean="0"/>
              <a:t>B. Left-hand circular</a:t>
            </a:r>
          </a:p>
          <a:p>
            <a:r>
              <a:rPr lang="en-US" dirty="0" smtClean="0"/>
              <a:t>C. Horizontal</a:t>
            </a:r>
          </a:p>
          <a:p>
            <a:r>
              <a:rPr lang="en-US" dirty="0" smtClean="0"/>
              <a:t>D. Vertical</a:t>
            </a:r>
          </a:p>
          <a:p>
            <a:pPr lvl="1"/>
            <a:r>
              <a:rPr lang="en-US" dirty="0" smtClean="0"/>
              <a:t> T3A03 HRLM (4-15)</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antenna polarization is normally used for long-distance weak-signal CW and SSB contacts using the VHF and UHF 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2"/>
          <p:cNvSpPr>
            <a:spLocks noGrp="1"/>
          </p:cNvSpPr>
          <p:nvPr>
            <p:ph type="body" idx="1"/>
          </p:nvPr>
        </p:nvSpPr>
        <p:spPr bwMode="auto">
          <a:xfrm>
            <a:off x="457200" y="2057400"/>
            <a:ext cx="8229600" cy="40687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Right-hand circular</a:t>
            </a:r>
          </a:p>
          <a:p>
            <a:r>
              <a:rPr lang="en-US" smtClean="0"/>
              <a:t>B. Left-hand circular</a:t>
            </a:r>
          </a:p>
          <a:p>
            <a:r>
              <a:rPr lang="en-US" b="1" smtClean="0"/>
              <a:t>C. Horizontal</a:t>
            </a:r>
          </a:p>
          <a:p>
            <a:r>
              <a:rPr lang="en-US" smtClean="0"/>
              <a:t>D. Vertical</a:t>
            </a:r>
          </a:p>
          <a:p>
            <a:pPr lvl="1"/>
            <a:r>
              <a:rPr lang="en-US" smtClean="0"/>
              <a:t> T3A03 HRLM (4-15)</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antenna polarization is normally used for long-distance weak-signal CW and SSB contacts using the VHF and UHF 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Placeholder 2"/>
          <p:cNvSpPr>
            <a:spLocks noGrp="1"/>
          </p:cNvSpPr>
          <p:nvPr>
            <p:ph type="body" idx="1"/>
          </p:nvPr>
        </p:nvSpPr>
        <p:spPr bwMode="auto">
          <a:xfrm>
            <a:off x="457200" y="2590800"/>
            <a:ext cx="8229600" cy="3535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Change from vertical to horizontal polarization</a:t>
            </a:r>
          </a:p>
          <a:p>
            <a:r>
              <a:rPr lang="en-US" smtClean="0"/>
              <a:t>B. Try to find a path that reflects signals to the repeater</a:t>
            </a:r>
          </a:p>
          <a:p>
            <a:r>
              <a:rPr lang="en-US" smtClean="0"/>
              <a:t>C. Try the long path</a:t>
            </a:r>
          </a:p>
          <a:p>
            <a:r>
              <a:rPr lang="en-US" smtClean="0"/>
              <a:t>D. Increase the antenna SWR</a:t>
            </a:r>
          </a:p>
          <a:p>
            <a:pPr lvl="1"/>
            <a:r>
              <a:rPr lang="en-US" smtClean="0"/>
              <a:t> T3A05 HRLM (4-14)</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When using a directional antenna, how might your station be able to access a distant repeater if buildings or obstructions are blocking the direct line of sight path?</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The Dipole</a:t>
            </a:r>
          </a:p>
        </p:txBody>
      </p:sp>
      <p:sp>
        <p:nvSpPr>
          <p:cNvPr id="7170" name="Rectangle 8"/>
          <p:cNvSpPr>
            <a:spLocks noChangeArrowheads="1"/>
          </p:cNvSpPr>
          <p:nvPr/>
        </p:nvSpPr>
        <p:spPr bwMode="auto">
          <a:xfrm>
            <a:off x="457200" y="1981200"/>
            <a:ext cx="55626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t>Radiates strongest broadside to the dipole, weakest off the ends</a:t>
            </a:r>
          </a:p>
          <a:p>
            <a:pPr marL="342900" indent="-342900">
              <a:spcBef>
                <a:spcPct val="20000"/>
              </a:spcBef>
              <a:buFontTx/>
              <a:buChar char="•"/>
            </a:pPr>
            <a:r>
              <a:rPr lang="en-US" sz="2800" dirty="0" smtClean="0"/>
              <a:t>If oriented horizontally, the radiated waves are horizontally polarized</a:t>
            </a:r>
          </a:p>
          <a:p>
            <a:pPr marL="342900" indent="-342900">
              <a:spcBef>
                <a:spcPct val="20000"/>
              </a:spcBef>
              <a:buFontTx/>
              <a:buChar char="•"/>
            </a:pPr>
            <a:r>
              <a:rPr lang="en-US" sz="2800" dirty="0" smtClean="0"/>
              <a:t>3D radiation pattern looks like a donut or bagel</a:t>
            </a:r>
          </a:p>
          <a:p>
            <a:pPr marL="800100" lvl="1" indent="-342900">
              <a:spcBef>
                <a:spcPct val="20000"/>
              </a:spcBef>
              <a:buFontTx/>
              <a:buChar char="•"/>
            </a:pPr>
            <a:r>
              <a:rPr lang="en-US" dirty="0" smtClean="0"/>
              <a:t>This is a </a:t>
            </a:r>
            <a:r>
              <a:rPr lang="en-US" i="1" dirty="0" smtClean="0"/>
              <a:t>free-space</a:t>
            </a:r>
            <a:r>
              <a:rPr lang="en-US" dirty="0" smtClean="0"/>
              <a:t> picture </a:t>
            </a:r>
            <a:endParaRPr lang="en-US" sz="2000" dirty="0"/>
          </a:p>
          <a:p>
            <a:pPr marL="342900" indent="-342900">
              <a:spcBef>
                <a:spcPct val="20000"/>
              </a:spcBef>
              <a:buFontTx/>
              <a:buChar char="•"/>
            </a:pPr>
            <a:endParaRPr lang="en-US" sz="2800"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pic>
        <p:nvPicPr>
          <p:cNvPr id="5" name="Picture 4" descr="HRLM3_04-10.png"/>
          <p:cNvPicPr>
            <a:picLocks noChangeAspect="1"/>
          </p:cNvPicPr>
          <p:nvPr/>
        </p:nvPicPr>
        <p:blipFill>
          <a:blip r:embed="rId3" cstate="print"/>
          <a:stretch>
            <a:fillRect/>
          </a:stretch>
        </p:blipFill>
        <p:spPr>
          <a:xfrm>
            <a:off x="5943600" y="1600200"/>
            <a:ext cx="2694437" cy="491948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Placeholder 2"/>
          <p:cNvSpPr>
            <a:spLocks noGrp="1"/>
          </p:cNvSpPr>
          <p:nvPr>
            <p:ph type="body" idx="1"/>
          </p:nvPr>
        </p:nvSpPr>
        <p:spPr bwMode="auto">
          <a:xfrm>
            <a:off x="457200" y="2590800"/>
            <a:ext cx="8229600" cy="3535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Change from vertical to horizontal polarization</a:t>
            </a:r>
          </a:p>
          <a:p>
            <a:r>
              <a:rPr lang="en-US" b="1" smtClean="0"/>
              <a:t>B. Try to find a path that reflects signals to the repeater</a:t>
            </a:r>
          </a:p>
          <a:p>
            <a:r>
              <a:rPr lang="en-US" smtClean="0"/>
              <a:t>C. Try the long path</a:t>
            </a:r>
          </a:p>
          <a:p>
            <a:r>
              <a:rPr lang="en-US" smtClean="0"/>
              <a:t>D. Increase the antenna SWR</a:t>
            </a:r>
          </a:p>
          <a:p>
            <a:pPr lvl="1"/>
            <a:r>
              <a:rPr lang="en-US" smtClean="0"/>
              <a:t> T3A05 HRLM (4-14)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When using a directional antenna, how might your station be able to access a distant repeater if buildings or obstructions are blocking the direct line of sight path?</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In series with the feed line, between the transmitter and antenna</a:t>
            </a:r>
          </a:p>
          <a:p>
            <a:r>
              <a:rPr lang="en-US" dirty="0" smtClean="0"/>
              <a:t>B. In series with the stations ground</a:t>
            </a:r>
          </a:p>
          <a:p>
            <a:r>
              <a:rPr lang="en-US" dirty="0" smtClean="0"/>
              <a:t>C. In parallel with the push-to-talk line and the antenna</a:t>
            </a:r>
          </a:p>
          <a:p>
            <a:r>
              <a:rPr lang="en-US" dirty="0" smtClean="0"/>
              <a:t>D. In series with the power cable, as close as possible to the radio</a:t>
            </a:r>
          </a:p>
          <a:p>
            <a:pPr lvl="1"/>
            <a:r>
              <a:rPr lang="en-US" dirty="0" smtClean="0"/>
              <a:t> T4A05 HRLM (4-18)</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Where should an in-line SWR meter be connected to monitor the standing wave ratio of the station antenna system?</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A. In series with the feed line, between the transmitter and antenna</a:t>
            </a:r>
          </a:p>
          <a:p>
            <a:r>
              <a:rPr lang="en-US" dirty="0" smtClean="0"/>
              <a:t>B. In series with the stations ground</a:t>
            </a:r>
          </a:p>
          <a:p>
            <a:r>
              <a:rPr lang="en-US" dirty="0" smtClean="0"/>
              <a:t>C. In parallel with the push-to-talk line and the antenna</a:t>
            </a:r>
          </a:p>
          <a:p>
            <a:r>
              <a:rPr lang="en-US" dirty="0" smtClean="0"/>
              <a:t>D. In series with the power cable, as close as possible to the radio</a:t>
            </a:r>
          </a:p>
          <a:p>
            <a:pPr lvl="1"/>
            <a:r>
              <a:rPr lang="en-US" dirty="0" smtClean="0"/>
              <a:t> T4A05 HRLM (4-18)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Where should an in-line SWR meter be connected to monitor the standing wave ratio of the station antenna system?</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 VTVM</a:t>
            </a:r>
          </a:p>
          <a:p>
            <a:r>
              <a:rPr lang="en-US" dirty="0" smtClean="0"/>
              <a:t>B. An antenna analyzer</a:t>
            </a:r>
          </a:p>
          <a:p>
            <a:r>
              <a:rPr lang="en-US" dirty="0" smtClean="0"/>
              <a:t>C. A Q meter</a:t>
            </a:r>
          </a:p>
          <a:p>
            <a:r>
              <a:rPr lang="en-US" dirty="0" smtClean="0"/>
              <a:t>D. A frequency counter</a:t>
            </a:r>
          </a:p>
          <a:p>
            <a:pPr lvl="1"/>
            <a:r>
              <a:rPr lang="en-US" dirty="0" smtClean="0"/>
              <a:t>T7C02 HRLM (4-19)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instruments can be used to determine if an antenna is resonant at the desired operating frequency?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A VTVM</a:t>
            </a:r>
          </a:p>
          <a:p>
            <a:r>
              <a:rPr lang="en-US" b="1" smtClean="0"/>
              <a:t>B. An antenna analyzer</a:t>
            </a:r>
          </a:p>
          <a:p>
            <a:r>
              <a:rPr lang="en-US" smtClean="0"/>
              <a:t>C. A Q meter</a:t>
            </a:r>
          </a:p>
          <a:p>
            <a:r>
              <a:rPr lang="en-US" smtClean="0"/>
              <a:t>D. A frequency counter</a:t>
            </a:r>
          </a:p>
          <a:p>
            <a:pPr lvl="1"/>
            <a:r>
              <a:rPr lang="en-US" smtClean="0"/>
              <a:t> T7C02 HRLM (4-19)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instruments can be used to determine if an antenna is resonant at the desired operating frequency?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Voltmeter</a:t>
            </a:r>
          </a:p>
          <a:p>
            <a:r>
              <a:rPr lang="en-US" smtClean="0"/>
              <a:t>B. Ohmmeter</a:t>
            </a:r>
          </a:p>
          <a:p>
            <a:r>
              <a:rPr lang="en-US" smtClean="0"/>
              <a:t>C. Iambic pentameter</a:t>
            </a:r>
          </a:p>
          <a:p>
            <a:r>
              <a:rPr lang="en-US" smtClean="0"/>
              <a:t>D. Directional wattmeter</a:t>
            </a:r>
          </a:p>
          <a:p>
            <a:pPr lvl="1"/>
            <a:r>
              <a:rPr lang="en-US" smtClean="0"/>
              <a:t> T7C08 HRLM (4-18)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instrument other than an SWR meter could you use to determine if a feed line and antenna are properly matched?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Voltmeter</a:t>
            </a:r>
          </a:p>
          <a:p>
            <a:r>
              <a:rPr lang="en-US" smtClean="0"/>
              <a:t>B. Ohmmeter</a:t>
            </a:r>
          </a:p>
          <a:p>
            <a:r>
              <a:rPr lang="en-US" smtClean="0"/>
              <a:t>C. Iambic pentameter</a:t>
            </a:r>
          </a:p>
          <a:p>
            <a:r>
              <a:rPr lang="en-US" b="1" smtClean="0"/>
              <a:t>D. Directional wattmeter</a:t>
            </a:r>
          </a:p>
          <a:p>
            <a:pPr lvl="1"/>
            <a:r>
              <a:rPr lang="en-US" smtClean="0"/>
              <a:t> T7C08 HRLM (4-18)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instrument other than an SWR meter could you use to determine if a feed line and antenna are properly matched?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Moisture contamination</a:t>
            </a:r>
          </a:p>
          <a:p>
            <a:r>
              <a:rPr lang="en-US" smtClean="0"/>
              <a:t>B. Gamma rays</a:t>
            </a:r>
          </a:p>
          <a:p>
            <a:r>
              <a:rPr lang="en-US" smtClean="0"/>
              <a:t>C. The velocity factor exceeds 1.0</a:t>
            </a:r>
          </a:p>
          <a:p>
            <a:r>
              <a:rPr lang="en-US" smtClean="0"/>
              <a:t>D. Overloading</a:t>
            </a:r>
          </a:p>
          <a:p>
            <a:pPr lvl="1"/>
            <a:r>
              <a:rPr lang="en-US" smtClean="0"/>
              <a:t> T7C09 HRLM (4-16)</a:t>
            </a:r>
          </a:p>
        </p:txBody>
      </p:sp>
      <p:sp>
        <p:nvSpPr>
          <p:cNvPr id="481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the most common cause for failure of coaxial cables?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Moisture contamination</a:t>
            </a:r>
          </a:p>
          <a:p>
            <a:r>
              <a:rPr lang="en-US" smtClean="0"/>
              <a:t>B. Gamma rays</a:t>
            </a:r>
          </a:p>
          <a:p>
            <a:r>
              <a:rPr lang="en-US" smtClean="0"/>
              <a:t>C. The velocity factor exceeds 1.0</a:t>
            </a:r>
          </a:p>
          <a:p>
            <a:r>
              <a:rPr lang="en-US" smtClean="0"/>
              <a:t>D. Overloading</a:t>
            </a:r>
          </a:p>
          <a:p>
            <a:pPr lvl="1"/>
            <a:r>
              <a:rPr lang="en-US" smtClean="0"/>
              <a:t> T7C09 HRLM (4-16)</a:t>
            </a:r>
          </a:p>
        </p:txBody>
      </p:sp>
      <p:sp>
        <p:nvSpPr>
          <p:cNvPr id="491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the most common cause for failure of coaxial cables?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Ultraviolet resistant jackets prevent harmonic radiation</a:t>
            </a:r>
          </a:p>
          <a:p>
            <a:r>
              <a:rPr lang="en-US" smtClean="0"/>
              <a:t>B. Ultraviolet light can increase losses in the cable</a:t>
            </a:r>
            <a:r>
              <a:rPr lang="en-US" altLang="en-US" smtClean="0"/>
              <a:t>’</a:t>
            </a:r>
            <a:r>
              <a:rPr lang="en-US" smtClean="0"/>
              <a:t>s jacket</a:t>
            </a:r>
          </a:p>
          <a:p>
            <a:r>
              <a:rPr lang="en-US" smtClean="0"/>
              <a:t>C. Ultraviolet and RF signals can mix together, causing interference</a:t>
            </a:r>
          </a:p>
          <a:p>
            <a:r>
              <a:rPr lang="en-US" smtClean="0"/>
              <a:t>D. Ultraviolet light can damage the jacket and allow water to enter the cable</a:t>
            </a:r>
          </a:p>
          <a:p>
            <a:pPr lvl="1"/>
            <a:r>
              <a:rPr lang="en-US" smtClean="0"/>
              <a:t> T7C10 HRLM (4-16)</a:t>
            </a:r>
          </a:p>
        </p:txBody>
      </p:sp>
      <p:sp>
        <p:nvSpPr>
          <p:cNvPr id="501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Why should the outer jacket of coaxial cable be resistant to ultraviolet light?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The Ground-Plane</a:t>
            </a:r>
          </a:p>
        </p:txBody>
      </p:sp>
      <p:pic>
        <p:nvPicPr>
          <p:cNvPr id="12290"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78" t="6094" b="1945"/>
          <a:stretch/>
        </p:blipFill>
        <p:spPr bwMode="auto">
          <a:xfrm>
            <a:off x="1728579" y="1600200"/>
            <a:ext cx="5686842" cy="4046801"/>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Ultraviolet resistant jackets prevent harmonic radiation</a:t>
            </a:r>
          </a:p>
          <a:p>
            <a:r>
              <a:rPr lang="en-US" smtClean="0"/>
              <a:t>B. Ultraviolet light can increase losses in the cable</a:t>
            </a:r>
            <a:r>
              <a:rPr lang="en-US" altLang="en-US" smtClean="0"/>
              <a:t>’</a:t>
            </a:r>
            <a:r>
              <a:rPr lang="en-US" smtClean="0"/>
              <a:t>s jacket</a:t>
            </a:r>
          </a:p>
          <a:p>
            <a:r>
              <a:rPr lang="en-US" smtClean="0"/>
              <a:t>C. Ultraviolet and RF signals can mix together, causing interference</a:t>
            </a:r>
          </a:p>
          <a:p>
            <a:r>
              <a:rPr lang="en-US" b="1" smtClean="0"/>
              <a:t>D. Ultraviolet light can damage the jacket and allow water to enter the cable</a:t>
            </a:r>
          </a:p>
          <a:p>
            <a:pPr lvl="1"/>
            <a:r>
              <a:rPr lang="en-US" smtClean="0"/>
              <a:t> T7C10 HRLM (4-16)</a:t>
            </a:r>
          </a:p>
        </p:txBody>
      </p:sp>
      <p:sp>
        <p:nvSpPr>
          <p:cNvPr id="512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Why should the outer jacket of coaxial cable be resistant to ultraviolet light?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It has more loss per foot</a:t>
            </a:r>
          </a:p>
          <a:p>
            <a:r>
              <a:rPr lang="en-US" smtClean="0"/>
              <a:t>B. It cannot be used for VHF or UHF antennas</a:t>
            </a:r>
          </a:p>
          <a:p>
            <a:r>
              <a:rPr lang="en-US" smtClean="0"/>
              <a:t>C. It requires special techniques to prevent water absorption</a:t>
            </a:r>
          </a:p>
          <a:p>
            <a:r>
              <a:rPr lang="en-US" smtClean="0"/>
              <a:t>D. It cannot be used at below freezing temperatures</a:t>
            </a:r>
          </a:p>
          <a:p>
            <a:pPr lvl="1"/>
            <a:r>
              <a:rPr lang="en-US" smtClean="0"/>
              <a:t> T7C11 HRLM (4-17)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a disadvantage of air core coaxial cable when compared to foam or solid dielectric types?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It has more loss per foot</a:t>
            </a:r>
          </a:p>
          <a:p>
            <a:r>
              <a:rPr lang="en-US" smtClean="0"/>
              <a:t>B. It cannot be used for VHF or UHF antennas</a:t>
            </a:r>
          </a:p>
          <a:p>
            <a:r>
              <a:rPr lang="en-US" b="1" smtClean="0"/>
              <a:t>C. It requires special techniques to prevent water absorption</a:t>
            </a:r>
          </a:p>
          <a:p>
            <a:r>
              <a:rPr lang="en-US" smtClean="0"/>
              <a:t>D. It cannot be used at below freezing temperatures</a:t>
            </a:r>
          </a:p>
          <a:p>
            <a:pPr lvl="1"/>
            <a:r>
              <a:rPr lang="en-US" smtClean="0"/>
              <a:t> T7C11 HRLM (4-17)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a disadvantage of air core coaxial cable when compared to foam or solid dielectric types?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457200" indent="-457200">
              <a:buAutoNum type="alphaUcPeriod"/>
            </a:pPr>
            <a:r>
              <a:rPr lang="en-US" dirty="0" smtClean="0"/>
              <a:t>Carrying dc power from a vehicle battery to a mobile radio </a:t>
            </a:r>
          </a:p>
          <a:p>
            <a:pPr marL="457200" indent="-457200">
              <a:buAutoNum type="alphaUcPeriod"/>
            </a:pPr>
            <a:r>
              <a:rPr lang="en-US" dirty="0" smtClean="0"/>
              <a:t>Carrying RF signals between a radio and antenna</a:t>
            </a:r>
          </a:p>
          <a:p>
            <a:pPr marL="457200" indent="-457200">
              <a:buAutoNum type="alphaUcPeriod"/>
            </a:pPr>
            <a:r>
              <a:rPr lang="en-US" dirty="0" smtClean="0"/>
              <a:t>C. Securing masts, tubing, and other cylindrical objects on towers </a:t>
            </a:r>
          </a:p>
          <a:p>
            <a:pPr marL="457200" indent="-457200">
              <a:buAutoNum type="alphaUcPeriod"/>
            </a:pPr>
            <a:r>
              <a:rPr lang="en-US" dirty="0" smtClean="0"/>
              <a:t>D. Connecting data signals from a TNC to a computer </a:t>
            </a:r>
          </a:p>
          <a:p>
            <a:pPr marL="798512" lvl="1" indent="-457200"/>
            <a:r>
              <a:rPr lang="en-US" dirty="0" smtClean="0"/>
              <a:t>T7C12 HRLM (4-9)</a:t>
            </a:r>
          </a:p>
        </p:txBody>
      </p:sp>
      <p:sp>
        <p:nvSpPr>
          <p:cNvPr id="2" name="Title 1"/>
          <p:cNvSpPr>
            <a:spLocks noGrp="1"/>
          </p:cNvSpPr>
          <p:nvPr>
            <p:ph type="title"/>
          </p:nvPr>
        </p:nvSpPr>
        <p:spPr/>
        <p:txBody>
          <a:bodyPr>
            <a:normAutofit/>
          </a:bodyPr>
          <a:lstStyle/>
          <a:p>
            <a:pPr>
              <a:defRPr/>
            </a:pPr>
            <a:r>
              <a:rPr lang="en-US" dirty="0" smtClean="0">
                <a:solidFill>
                  <a:srgbClr val="000000"/>
                </a:solidFill>
                <a:latin typeface="Arial"/>
                <a:ea typeface="ＭＳ Ｐゴシック" charset="0"/>
                <a:cs typeface="+mj-cs"/>
              </a:rPr>
              <a:t>Which of the following is a common use of coaxial cable?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Placeholder 2"/>
          <p:cNvSpPr>
            <a:spLocks noGrp="1"/>
          </p:cNvSpPr>
          <p:nvPr>
            <p:ph type="body" idx="1"/>
          </p:nvPr>
        </p:nvSpPr>
        <p:spPr bwMode="auto">
          <a:xfrm>
            <a:off x="457200" y="1874837"/>
            <a:ext cx="8229600" cy="42973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AutoNum type="alphaUcPeriod"/>
            </a:pPr>
            <a:r>
              <a:rPr lang="en-US" dirty="0" smtClean="0"/>
              <a:t>Carrying dc power from a vehicle battery to a mobile radio </a:t>
            </a:r>
          </a:p>
          <a:p>
            <a:pPr marL="457200" indent="-457200">
              <a:buAutoNum type="alphaUcPeriod"/>
            </a:pPr>
            <a:r>
              <a:rPr lang="en-US" b="1" dirty="0" smtClean="0"/>
              <a:t>Carrying RF signals between a radio and antenna</a:t>
            </a:r>
          </a:p>
          <a:p>
            <a:pPr marL="457200" indent="-457200">
              <a:buAutoNum type="alphaUcPeriod"/>
            </a:pPr>
            <a:r>
              <a:rPr lang="en-US" dirty="0" smtClean="0"/>
              <a:t>C. Securing masts, tubing, and other cylindrical objects on towers </a:t>
            </a:r>
          </a:p>
          <a:p>
            <a:pPr marL="457200" indent="-457200">
              <a:buAutoNum type="alphaUcPeriod"/>
            </a:pPr>
            <a:r>
              <a:rPr lang="en-US" dirty="0" smtClean="0"/>
              <a:t>D. Connecting data signals from a TNC to a computer </a:t>
            </a:r>
          </a:p>
          <a:p>
            <a:pPr marL="798512" lvl="1" indent="-457200"/>
            <a:r>
              <a:rPr lang="en-US" dirty="0" smtClean="0"/>
              <a:t>T7C12 HRLM (4-9)</a:t>
            </a:r>
          </a:p>
        </p:txBody>
      </p:sp>
      <p:sp>
        <p:nvSpPr>
          <p:cNvPr id="2" name="Title 1"/>
          <p:cNvSpPr>
            <a:spLocks noGrp="1"/>
          </p:cNvSpPr>
          <p:nvPr>
            <p:ph type="title"/>
          </p:nvPr>
        </p:nvSpPr>
        <p:spPr/>
        <p:txBody>
          <a:bodyPr>
            <a:normAutofit/>
          </a:bodyPr>
          <a:lstStyle/>
          <a:p>
            <a:pPr>
              <a:defRPr/>
            </a:pPr>
            <a:r>
              <a:rPr lang="en-US" dirty="0" smtClean="0">
                <a:solidFill>
                  <a:srgbClr val="000000"/>
                </a:solidFill>
                <a:latin typeface="Arial"/>
                <a:ea typeface="ＭＳ Ｐゴシック" charset="0"/>
                <a:cs typeface="+mj-cs"/>
              </a:rPr>
              <a:t>Which of the following is a common use of coaxial cable?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Acid-core solder</a:t>
            </a:r>
          </a:p>
          <a:p>
            <a:r>
              <a:rPr lang="en-US" smtClean="0"/>
              <a:t>B. Silver solder</a:t>
            </a:r>
          </a:p>
          <a:p>
            <a:r>
              <a:rPr lang="en-US" smtClean="0"/>
              <a:t>C. Rosin-core solder</a:t>
            </a:r>
          </a:p>
          <a:p>
            <a:r>
              <a:rPr lang="en-US" smtClean="0"/>
              <a:t>D. Aluminum solder</a:t>
            </a:r>
          </a:p>
          <a:p>
            <a:pPr lvl="1"/>
            <a:r>
              <a:rPr lang="en-US" smtClean="0"/>
              <a:t> T7D08 HRLM (4-17)</a:t>
            </a:r>
          </a:p>
        </p:txBody>
      </p:sp>
      <p:sp>
        <p:nvSpPr>
          <p:cNvPr id="542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types of solder is best for radio and electronic use?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Acid-core solder</a:t>
            </a:r>
          </a:p>
          <a:p>
            <a:r>
              <a:rPr lang="en-US" smtClean="0"/>
              <a:t>B. Silver solder</a:t>
            </a:r>
          </a:p>
          <a:p>
            <a:r>
              <a:rPr lang="en-US" b="1" smtClean="0"/>
              <a:t>C. Rosin-core solder</a:t>
            </a:r>
          </a:p>
          <a:p>
            <a:r>
              <a:rPr lang="en-US" smtClean="0"/>
              <a:t>D. Aluminum solder</a:t>
            </a:r>
          </a:p>
          <a:p>
            <a:pPr lvl="1"/>
            <a:r>
              <a:rPr lang="en-US" smtClean="0"/>
              <a:t> T7D08 HRLM (4-17)</a:t>
            </a:r>
          </a:p>
        </p:txBody>
      </p:sp>
      <p:sp>
        <p:nvSpPr>
          <p:cNvPr id="552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types of solder is best for radio and electronic use?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Dark black spots</a:t>
            </a:r>
          </a:p>
          <a:p>
            <a:r>
              <a:rPr lang="en-US" smtClean="0"/>
              <a:t>B. A bright or shiny surface</a:t>
            </a:r>
          </a:p>
          <a:p>
            <a:r>
              <a:rPr lang="en-US" smtClean="0"/>
              <a:t>C. A grainy or dull surface</a:t>
            </a:r>
          </a:p>
          <a:p>
            <a:r>
              <a:rPr lang="en-US" smtClean="0"/>
              <a:t>D. A greenish tint</a:t>
            </a:r>
          </a:p>
          <a:p>
            <a:pPr lvl="1"/>
            <a:r>
              <a:rPr lang="en-US" smtClean="0"/>
              <a:t> T7D09 HRLM (4-17)</a:t>
            </a:r>
          </a:p>
        </p:txBody>
      </p:sp>
      <p:sp>
        <p:nvSpPr>
          <p:cNvPr id="563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characteristic appearance of a cold solder joint?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Dark black spots</a:t>
            </a:r>
          </a:p>
          <a:p>
            <a:r>
              <a:rPr lang="en-US" smtClean="0"/>
              <a:t>B. A bright or shiny surface</a:t>
            </a:r>
          </a:p>
          <a:p>
            <a:r>
              <a:rPr lang="en-US" b="1" smtClean="0"/>
              <a:t>C. A grainy or dull surface</a:t>
            </a:r>
          </a:p>
          <a:p>
            <a:r>
              <a:rPr lang="en-US" smtClean="0"/>
              <a:t>D. A greenish tint</a:t>
            </a:r>
          </a:p>
          <a:p>
            <a:pPr lvl="1"/>
            <a:r>
              <a:rPr lang="en-US" smtClean="0"/>
              <a:t> T7D09 HRLM (4-17)</a:t>
            </a:r>
          </a:p>
        </p:txBody>
      </p:sp>
      <p:sp>
        <p:nvSpPr>
          <p:cNvPr id="573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characteristic appearance of a cold solder joint?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An antenna built from aluminum I-beams</a:t>
            </a:r>
          </a:p>
          <a:p>
            <a:r>
              <a:rPr lang="en-US" smtClean="0"/>
              <a:t>B. An omnidirectional antenna invented by Clarence Beam</a:t>
            </a:r>
          </a:p>
          <a:p>
            <a:r>
              <a:rPr lang="en-US" smtClean="0"/>
              <a:t>C. An antenna that concentrates signals in one direction</a:t>
            </a:r>
          </a:p>
          <a:p>
            <a:r>
              <a:rPr lang="en-US" smtClean="0"/>
              <a:t>D. An antenna that reverses the phase of received signals</a:t>
            </a:r>
          </a:p>
          <a:p>
            <a:pPr lvl="1"/>
            <a:r>
              <a:rPr lang="en-US" smtClean="0"/>
              <a:t> T9A01 HRLM (4-14)</a:t>
            </a:r>
          </a:p>
        </p:txBody>
      </p:sp>
      <p:sp>
        <p:nvSpPr>
          <p:cNvPr id="583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beam antenna?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The Ground-Plane</a:t>
            </a:r>
          </a:p>
        </p:txBody>
      </p:sp>
      <p:sp>
        <p:nvSpPr>
          <p:cNvPr id="1024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smtClean="0"/>
              <a:t>One-half of a dipole (1/4-wavelength long) oriented perpendicularly to a </a:t>
            </a:r>
            <a:r>
              <a:rPr lang="en-US" sz="3200" i="1" dirty="0" smtClean="0"/>
              <a:t>ground plane </a:t>
            </a:r>
            <a:r>
              <a:rPr lang="en-US" sz="3200" dirty="0" smtClean="0"/>
              <a:t>that a</a:t>
            </a:r>
            <a:r>
              <a:rPr lang="en-US" altLang="ja-JP" sz="3200" dirty="0" smtClean="0"/>
              <a:t>cts as an “electrical mirror”</a:t>
            </a:r>
          </a:p>
          <a:p>
            <a:pPr marL="800100" lvl="1" indent="-342900">
              <a:lnSpc>
                <a:spcPct val="90000"/>
              </a:lnSpc>
              <a:spcBef>
                <a:spcPct val="20000"/>
              </a:spcBef>
              <a:buFontTx/>
              <a:buChar char="•"/>
            </a:pPr>
            <a:r>
              <a:rPr lang="en-US" altLang="ja-JP" sz="2800" dirty="0" smtClean="0"/>
              <a:t>Replaces the dipole’s missing half</a:t>
            </a:r>
          </a:p>
          <a:p>
            <a:pPr marL="342900" indent="-342900">
              <a:lnSpc>
                <a:spcPct val="90000"/>
              </a:lnSpc>
              <a:spcBef>
                <a:spcPct val="20000"/>
              </a:spcBef>
              <a:buFontTx/>
              <a:buChar char="•"/>
            </a:pPr>
            <a:r>
              <a:rPr lang="en-US" altLang="ja-JP" sz="3200" dirty="0" smtClean="0"/>
              <a:t>Any conducting surface can act as the ground-plane, including the ground!</a:t>
            </a:r>
          </a:p>
          <a:p>
            <a:pPr marL="800100" lvl="1" indent="-342900">
              <a:lnSpc>
                <a:spcPct val="90000"/>
              </a:lnSpc>
              <a:spcBef>
                <a:spcPct val="20000"/>
              </a:spcBef>
              <a:buFontTx/>
              <a:buChar char="•"/>
            </a:pPr>
            <a:r>
              <a:rPr lang="en-US" altLang="ja-JP" sz="2800" dirty="0" smtClean="0"/>
              <a:t>Car roof or trunk, </a:t>
            </a:r>
            <a:r>
              <a:rPr lang="en-US" altLang="ja-JP" sz="2800" dirty="0"/>
              <a:t>or other metal </a:t>
            </a:r>
            <a:r>
              <a:rPr lang="en-US" altLang="ja-JP" sz="2800" dirty="0" smtClean="0"/>
              <a:t>surface</a:t>
            </a:r>
          </a:p>
          <a:p>
            <a:pPr marL="800100" lvl="1" indent="-342900">
              <a:lnSpc>
                <a:spcPct val="90000"/>
              </a:lnSpc>
              <a:spcBef>
                <a:spcPct val="20000"/>
              </a:spcBef>
              <a:buFontTx/>
              <a:buChar char="•"/>
            </a:pPr>
            <a:r>
              <a:rPr lang="en-US" altLang="ja-JP" sz="2800" dirty="0" smtClean="0"/>
              <a:t>Radial wires</a:t>
            </a:r>
            <a:endParaRPr lang="en-US" altLang="ja-JP" sz="28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An antenna built from aluminum I-beams</a:t>
            </a:r>
          </a:p>
          <a:p>
            <a:r>
              <a:rPr lang="en-US" smtClean="0"/>
              <a:t>B. An omnidirectional antenna invented by Clarence Beam</a:t>
            </a:r>
          </a:p>
          <a:p>
            <a:r>
              <a:rPr lang="en-US" b="1" smtClean="0"/>
              <a:t>C. An antenna that concentrates signals in one direction</a:t>
            </a:r>
          </a:p>
          <a:p>
            <a:r>
              <a:rPr lang="en-US" smtClean="0"/>
              <a:t>D. An antenna that reverses the phase of received signals</a:t>
            </a:r>
          </a:p>
          <a:p>
            <a:pPr lvl="1"/>
            <a:r>
              <a:rPr lang="en-US" smtClean="0"/>
              <a:t> T9A01 HRLM (4-14)</a:t>
            </a:r>
          </a:p>
        </p:txBody>
      </p:sp>
      <p:sp>
        <p:nvSpPr>
          <p:cNvPr id="593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beam antenna?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A ground wave antenna</a:t>
            </a:r>
          </a:p>
          <a:p>
            <a:r>
              <a:rPr lang="en-US" smtClean="0"/>
              <a:t>B. A horizontally polarized antenna</a:t>
            </a:r>
          </a:p>
          <a:p>
            <a:r>
              <a:rPr lang="en-US" smtClean="0"/>
              <a:t>C. A rhombic antenna</a:t>
            </a:r>
          </a:p>
          <a:p>
            <a:r>
              <a:rPr lang="en-US" smtClean="0"/>
              <a:t>D. A vertically polarized antenna </a:t>
            </a:r>
          </a:p>
          <a:p>
            <a:pPr lvl="1"/>
            <a:r>
              <a:rPr lang="en-US" smtClean="0"/>
              <a:t> T9A03 HRLM (4-11)</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r>
              <a:rPr lang="en-US" sz="2900" smtClean="0">
                <a:solidFill>
                  <a:srgbClr val="000000"/>
                </a:solidFill>
              </a:rPr>
              <a:t>Which of the following describes a simple dipole mounted so the conductor is parallel to the Earth</a:t>
            </a:r>
            <a:r>
              <a:rPr lang="en-US" altLang="en-US" sz="2900" smtClean="0">
                <a:solidFill>
                  <a:srgbClr val="000000"/>
                </a:solidFill>
              </a:rPr>
              <a:t>’</a:t>
            </a:r>
            <a:r>
              <a:rPr lang="en-US" sz="2900" smtClean="0">
                <a:solidFill>
                  <a:srgbClr val="000000"/>
                </a:solidFill>
              </a:rPr>
              <a:t>s surface?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A ground wave antenna</a:t>
            </a:r>
          </a:p>
          <a:p>
            <a:r>
              <a:rPr lang="en-US" b="1" smtClean="0"/>
              <a:t>B. A horizontally polarized antenna</a:t>
            </a:r>
          </a:p>
          <a:p>
            <a:r>
              <a:rPr lang="en-US" smtClean="0"/>
              <a:t>C. A rhombic antenna</a:t>
            </a:r>
          </a:p>
          <a:p>
            <a:r>
              <a:rPr lang="en-US" smtClean="0"/>
              <a:t>D. A vertically polarized antenna </a:t>
            </a:r>
          </a:p>
          <a:p>
            <a:pPr lvl="1"/>
            <a:r>
              <a:rPr lang="en-US" smtClean="0"/>
              <a:t> T9A03 HRLM (4-11)</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r>
              <a:rPr lang="en-US" sz="2900" smtClean="0">
                <a:solidFill>
                  <a:srgbClr val="000000"/>
                </a:solidFill>
              </a:rPr>
              <a:t>Which of the following describes a simple dipole mounted so the conductor is parallel to the Earth</a:t>
            </a:r>
            <a:r>
              <a:rPr lang="en-US" altLang="en-US" sz="2900" smtClean="0">
                <a:solidFill>
                  <a:srgbClr val="000000"/>
                </a:solidFill>
              </a:rPr>
              <a:t>’</a:t>
            </a:r>
            <a:r>
              <a:rPr lang="en-US" sz="2900" smtClean="0">
                <a:solidFill>
                  <a:srgbClr val="000000"/>
                </a:solidFill>
              </a:rPr>
              <a:t>s surface?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It does not transmit or receive as effectively as a full-sized antenna</a:t>
            </a:r>
          </a:p>
          <a:p>
            <a:r>
              <a:rPr lang="en-US" smtClean="0"/>
              <a:t>B. It transmits a circularly polarized signal</a:t>
            </a:r>
          </a:p>
          <a:p>
            <a:r>
              <a:rPr lang="en-US" smtClean="0"/>
              <a:t>C. If the rubber end cap is lost it will unravel very quickly</a:t>
            </a:r>
          </a:p>
          <a:p>
            <a:r>
              <a:rPr lang="en-US" smtClean="0"/>
              <a:t>D. All of these choices are correct</a:t>
            </a:r>
          </a:p>
          <a:p>
            <a:pPr lvl="1"/>
            <a:r>
              <a:rPr lang="en-US" smtClean="0"/>
              <a:t> T9A04 HRLM (4-13)</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r>
              <a:rPr lang="en-US" sz="2900" smtClean="0">
                <a:solidFill>
                  <a:srgbClr val="000000"/>
                </a:solidFill>
              </a:rPr>
              <a:t>What is a disadvantage of the </a:t>
            </a:r>
            <a:r>
              <a:rPr lang="en-US" altLang="en-US" sz="2900" smtClean="0">
                <a:solidFill>
                  <a:srgbClr val="000000"/>
                </a:solidFill>
              </a:rPr>
              <a:t>“</a:t>
            </a:r>
            <a:r>
              <a:rPr lang="en-US" sz="2900" smtClean="0">
                <a:solidFill>
                  <a:srgbClr val="000000"/>
                </a:solidFill>
              </a:rPr>
              <a:t>rubber duck</a:t>
            </a:r>
            <a:r>
              <a:rPr lang="en-US" altLang="en-US" sz="2900" smtClean="0">
                <a:solidFill>
                  <a:srgbClr val="000000"/>
                </a:solidFill>
              </a:rPr>
              <a:t>”</a:t>
            </a:r>
            <a:r>
              <a:rPr lang="en-US" sz="2900" smtClean="0">
                <a:solidFill>
                  <a:srgbClr val="000000"/>
                </a:solidFill>
              </a:rPr>
              <a:t> antenna supplied with most handheld radio transceivers?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It does not transmit or receive as effectively as a full-sized antenna</a:t>
            </a:r>
          </a:p>
          <a:p>
            <a:r>
              <a:rPr lang="en-US" smtClean="0"/>
              <a:t>B. It transmits a circularly polarized signal</a:t>
            </a:r>
          </a:p>
          <a:p>
            <a:r>
              <a:rPr lang="en-US" smtClean="0"/>
              <a:t>C. If the rubber end cap is lost it will unravel very quickly</a:t>
            </a:r>
          </a:p>
          <a:p>
            <a:r>
              <a:rPr lang="en-US" smtClean="0"/>
              <a:t>D. All of these choices are correct</a:t>
            </a:r>
          </a:p>
          <a:p>
            <a:pPr lvl="1"/>
            <a:r>
              <a:rPr lang="en-US" smtClean="0"/>
              <a:t> T9A04 HRLM (4-13)</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r>
              <a:rPr lang="en-US" sz="2900" smtClean="0">
                <a:solidFill>
                  <a:srgbClr val="000000"/>
                </a:solidFill>
              </a:rPr>
              <a:t>What is a disadvantage of the </a:t>
            </a:r>
            <a:r>
              <a:rPr lang="en-US" altLang="en-US" sz="2900" smtClean="0">
                <a:solidFill>
                  <a:srgbClr val="000000"/>
                </a:solidFill>
              </a:rPr>
              <a:t>“</a:t>
            </a:r>
            <a:r>
              <a:rPr lang="en-US" sz="2900" smtClean="0">
                <a:solidFill>
                  <a:srgbClr val="000000"/>
                </a:solidFill>
              </a:rPr>
              <a:t>rubber duck</a:t>
            </a:r>
            <a:r>
              <a:rPr lang="en-US" altLang="en-US" sz="2900" smtClean="0">
                <a:solidFill>
                  <a:srgbClr val="000000"/>
                </a:solidFill>
              </a:rPr>
              <a:t>”</a:t>
            </a:r>
            <a:r>
              <a:rPr lang="en-US" sz="2900" smtClean="0">
                <a:solidFill>
                  <a:srgbClr val="000000"/>
                </a:solidFill>
              </a:rPr>
              <a:t> antenna supplied with most handheld radio transceivers?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Lengthen it</a:t>
            </a:r>
          </a:p>
          <a:p>
            <a:r>
              <a:rPr lang="en-US" smtClean="0"/>
              <a:t>B. Insert coils in series with radiating wires</a:t>
            </a:r>
          </a:p>
          <a:p>
            <a:r>
              <a:rPr lang="en-US" smtClean="0"/>
              <a:t>C. Shorten it</a:t>
            </a:r>
          </a:p>
          <a:p>
            <a:r>
              <a:rPr lang="en-US" smtClean="0"/>
              <a:t>D. Add capacitive loading to the ends of the radiating wires</a:t>
            </a:r>
          </a:p>
          <a:p>
            <a:pPr lvl="1"/>
            <a:r>
              <a:rPr lang="en-US" smtClean="0"/>
              <a:t> T9A05 HRLM (4-12)</a:t>
            </a:r>
          </a:p>
        </p:txBody>
      </p:sp>
      <p:sp>
        <p:nvSpPr>
          <p:cNvPr id="6451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would you change a dipole antenna to make it resonant on a higher frequency?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Lengthen it</a:t>
            </a:r>
          </a:p>
          <a:p>
            <a:r>
              <a:rPr lang="en-US" smtClean="0"/>
              <a:t>B. Insert coils in series with radiating wires</a:t>
            </a:r>
          </a:p>
          <a:p>
            <a:r>
              <a:rPr lang="en-US" b="1" smtClean="0"/>
              <a:t>C. Shorten it</a:t>
            </a:r>
          </a:p>
          <a:p>
            <a:r>
              <a:rPr lang="en-US" smtClean="0"/>
              <a:t>D. Add capacitive loading to the ends of the radiating wires</a:t>
            </a:r>
          </a:p>
          <a:p>
            <a:pPr lvl="1"/>
            <a:r>
              <a:rPr lang="en-US" smtClean="0"/>
              <a:t> T9A05 HRLM (4-12)</a:t>
            </a:r>
          </a:p>
        </p:txBody>
      </p:sp>
      <p:sp>
        <p:nvSpPr>
          <p:cNvPr id="6553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would you change a dipole antenna to make it resonant on a higher frequency?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Non-resonant antennas</a:t>
            </a:r>
          </a:p>
          <a:p>
            <a:r>
              <a:rPr lang="en-US" smtClean="0"/>
              <a:t>B. Loop antennas</a:t>
            </a:r>
          </a:p>
          <a:p>
            <a:r>
              <a:rPr lang="en-US" smtClean="0"/>
              <a:t>C. Directional antennas</a:t>
            </a:r>
          </a:p>
          <a:p>
            <a:r>
              <a:rPr lang="en-US" smtClean="0"/>
              <a:t>D. Isotropic antennas</a:t>
            </a:r>
          </a:p>
          <a:p>
            <a:pPr lvl="1"/>
            <a:r>
              <a:rPr lang="en-US" smtClean="0"/>
              <a:t> T9A06 HRLM (4-15)</a:t>
            </a:r>
          </a:p>
        </p:txBody>
      </p:sp>
      <p:sp>
        <p:nvSpPr>
          <p:cNvPr id="6656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type of antennas are the quad, Yagi, and dish?</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Non-resonant antennas</a:t>
            </a:r>
          </a:p>
          <a:p>
            <a:r>
              <a:rPr lang="en-US" smtClean="0"/>
              <a:t>B. Loop antennas</a:t>
            </a:r>
          </a:p>
          <a:p>
            <a:r>
              <a:rPr lang="en-US" b="1" smtClean="0"/>
              <a:t>C. Directional antennas</a:t>
            </a:r>
          </a:p>
          <a:p>
            <a:r>
              <a:rPr lang="en-US" smtClean="0"/>
              <a:t>D. Isotropic antennas</a:t>
            </a:r>
          </a:p>
          <a:p>
            <a:pPr lvl="1"/>
            <a:r>
              <a:rPr lang="en-US" smtClean="0"/>
              <a:t> T9A06 HRLM (4-15)</a:t>
            </a:r>
          </a:p>
        </p:txBody>
      </p:sp>
      <p:sp>
        <p:nvSpPr>
          <p:cNvPr id="6758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type of antennas are the quad, </a:t>
            </a:r>
            <a:r>
              <a:rPr lang="en-US" dirty="0" err="1" smtClean="0">
                <a:solidFill>
                  <a:srgbClr val="000000"/>
                </a:solidFill>
              </a:rPr>
              <a:t>Yagi</a:t>
            </a:r>
            <a:r>
              <a:rPr lang="en-US" dirty="0" smtClean="0">
                <a:solidFill>
                  <a:srgbClr val="000000"/>
                </a:solidFill>
              </a:rPr>
              <a:t>, and dish?</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Signals can be significantly weaker than when it is outside of the vehicle</a:t>
            </a:r>
          </a:p>
          <a:p>
            <a:r>
              <a:rPr lang="en-US" smtClean="0"/>
              <a:t>B. It might cause your radio to overheat</a:t>
            </a:r>
          </a:p>
          <a:p>
            <a:r>
              <a:rPr lang="en-US" smtClean="0"/>
              <a:t>C. The SWR might decrease, decreasing the signal strength</a:t>
            </a:r>
          </a:p>
          <a:p>
            <a:r>
              <a:rPr lang="en-US" smtClean="0"/>
              <a:t>D. All of these choices are correct</a:t>
            </a:r>
          </a:p>
          <a:p>
            <a:pPr lvl="1"/>
            <a:r>
              <a:rPr lang="en-US" smtClean="0"/>
              <a:t> T9A07 HRLM (4-13)</a:t>
            </a:r>
          </a:p>
        </p:txBody>
      </p:sp>
      <p:sp>
        <p:nvSpPr>
          <p:cNvPr id="6861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good reason not to use a </a:t>
            </a:r>
            <a:r>
              <a:rPr lang="en-US" altLang="en-US" smtClean="0">
                <a:solidFill>
                  <a:srgbClr val="000000"/>
                </a:solidFill>
              </a:rPr>
              <a:t>“</a:t>
            </a:r>
            <a:r>
              <a:rPr lang="en-US" smtClean="0">
                <a:solidFill>
                  <a:srgbClr val="000000"/>
                </a:solidFill>
              </a:rPr>
              <a:t>rubber duck</a:t>
            </a:r>
            <a:r>
              <a:rPr lang="en-US" altLang="en-US" smtClean="0">
                <a:solidFill>
                  <a:srgbClr val="000000"/>
                </a:solidFill>
              </a:rPr>
              <a:t>”</a:t>
            </a:r>
            <a:r>
              <a:rPr lang="en-US" smtClean="0">
                <a:solidFill>
                  <a:srgbClr val="000000"/>
                </a:solidFill>
              </a:rPr>
              <a:t> antenna inside your car?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The Rubber Duck</a:t>
            </a:r>
            <a:endParaRPr lang="en-US" sz="4400" dirty="0"/>
          </a:p>
        </p:txBody>
      </p:sp>
      <p:sp>
        <p:nvSpPr>
          <p:cNvPr id="10242"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smtClean="0"/>
              <a:t>Coiled wire coated in tough plastic</a:t>
            </a:r>
          </a:p>
          <a:p>
            <a:pPr marL="342900" indent="-342900">
              <a:lnSpc>
                <a:spcPct val="90000"/>
              </a:lnSpc>
              <a:spcBef>
                <a:spcPct val="20000"/>
              </a:spcBef>
              <a:buFontTx/>
              <a:buChar char="•"/>
            </a:pPr>
            <a:r>
              <a:rPr lang="en-US" sz="2800" dirty="0" smtClean="0"/>
              <a:t>Convenient size, rugged enough for handheld use</a:t>
            </a:r>
          </a:p>
          <a:p>
            <a:pPr marL="342900" indent="-342900">
              <a:lnSpc>
                <a:spcPct val="90000"/>
              </a:lnSpc>
              <a:spcBef>
                <a:spcPct val="20000"/>
              </a:spcBef>
              <a:buFontTx/>
              <a:buChar char="•"/>
            </a:pPr>
            <a:r>
              <a:rPr lang="en-US" sz="2800" dirty="0" smtClean="0"/>
              <a:t>The radio and operator make up the ground plane</a:t>
            </a:r>
          </a:p>
          <a:p>
            <a:pPr marL="342900" indent="-342900">
              <a:lnSpc>
                <a:spcPct val="90000"/>
              </a:lnSpc>
              <a:spcBef>
                <a:spcPct val="20000"/>
              </a:spcBef>
              <a:buFontTx/>
              <a:buChar char="•"/>
            </a:pPr>
            <a:r>
              <a:rPr lang="en-US" sz="2800" dirty="0" smtClean="0"/>
              <a:t>Small size equals compromise performance</a:t>
            </a:r>
          </a:p>
          <a:p>
            <a:pPr marL="800100" lvl="1" indent="-342900">
              <a:lnSpc>
                <a:spcPct val="90000"/>
              </a:lnSpc>
              <a:spcBef>
                <a:spcPct val="20000"/>
              </a:spcBef>
              <a:buFontTx/>
              <a:buChar char="•"/>
            </a:pPr>
            <a:r>
              <a:rPr lang="en-US" dirty="0" smtClean="0"/>
              <a:t>Hold vertically to maximize range</a:t>
            </a:r>
          </a:p>
          <a:p>
            <a:pPr marL="342900" indent="-342900">
              <a:lnSpc>
                <a:spcPct val="90000"/>
              </a:lnSpc>
              <a:spcBef>
                <a:spcPct val="20000"/>
              </a:spcBef>
              <a:buFontTx/>
              <a:buChar char="•"/>
            </a:pPr>
            <a:r>
              <a:rPr lang="en-US" sz="2800" dirty="0" smtClean="0"/>
              <a:t>Doesn’t work well inside vehicles due to metal body shielding signal</a:t>
            </a:r>
          </a:p>
          <a:p>
            <a:pPr marL="342900" indent="-342900">
              <a:lnSpc>
                <a:spcPct val="90000"/>
              </a:lnSpc>
              <a:spcBef>
                <a:spcPct val="20000"/>
              </a:spcBef>
              <a:buFontTx/>
              <a:buChar char="•"/>
            </a:pPr>
            <a:r>
              <a:rPr lang="en-US" sz="2800" dirty="0" smtClean="0"/>
              <a:t>For mobile use, replace rubber duck with an external magnet-mount or permanent antenna</a:t>
            </a:r>
          </a:p>
          <a:p>
            <a:pPr marL="342900" indent="-342900">
              <a:lnSpc>
                <a:spcPct val="90000"/>
              </a:lnSpc>
              <a:spcBef>
                <a:spcPct val="20000"/>
              </a:spcBef>
              <a:buFontTx/>
              <a:buChar char="•"/>
            </a:pPr>
            <a:endParaRPr lang="en-US" sz="28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Signals can be significantly weaker than when it is outside of the vehicle</a:t>
            </a:r>
          </a:p>
          <a:p>
            <a:r>
              <a:rPr lang="en-US" smtClean="0"/>
              <a:t>B. It might cause your radio to overheat</a:t>
            </a:r>
          </a:p>
          <a:p>
            <a:r>
              <a:rPr lang="en-US" smtClean="0"/>
              <a:t>C. The SWR might decrease, decreasing the signal strength</a:t>
            </a:r>
          </a:p>
          <a:p>
            <a:r>
              <a:rPr lang="en-US" smtClean="0"/>
              <a:t>D. All of these choices are correct</a:t>
            </a:r>
          </a:p>
          <a:p>
            <a:pPr lvl="1"/>
            <a:r>
              <a:rPr lang="en-US" smtClean="0"/>
              <a:t> T9A07 HRLM (4-13)</a:t>
            </a:r>
          </a:p>
        </p:txBody>
      </p:sp>
      <p:sp>
        <p:nvSpPr>
          <p:cNvPr id="6963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good reason not to use a </a:t>
            </a:r>
            <a:r>
              <a:rPr lang="en-US" altLang="en-US" smtClean="0">
                <a:solidFill>
                  <a:srgbClr val="000000"/>
                </a:solidFill>
              </a:rPr>
              <a:t>“</a:t>
            </a:r>
            <a:r>
              <a:rPr lang="en-US" smtClean="0">
                <a:solidFill>
                  <a:srgbClr val="000000"/>
                </a:solidFill>
              </a:rPr>
              <a:t>rubber duck</a:t>
            </a:r>
            <a:r>
              <a:rPr lang="en-US" altLang="en-US" smtClean="0">
                <a:solidFill>
                  <a:srgbClr val="000000"/>
                </a:solidFill>
              </a:rPr>
              <a:t>”</a:t>
            </a:r>
            <a:r>
              <a:rPr lang="en-US" smtClean="0">
                <a:solidFill>
                  <a:srgbClr val="000000"/>
                </a:solidFill>
              </a:rPr>
              <a:t> antenna inside your car?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112</a:t>
            </a:r>
          </a:p>
          <a:p>
            <a:r>
              <a:rPr lang="en-US" smtClean="0"/>
              <a:t>B. 50</a:t>
            </a:r>
          </a:p>
          <a:p>
            <a:r>
              <a:rPr lang="en-US" smtClean="0"/>
              <a:t>C. 19</a:t>
            </a:r>
          </a:p>
          <a:p>
            <a:r>
              <a:rPr lang="en-US" smtClean="0"/>
              <a:t>D. 12</a:t>
            </a:r>
          </a:p>
          <a:p>
            <a:pPr lvl="1"/>
            <a:r>
              <a:rPr lang="en-US" smtClean="0"/>
              <a:t> T9A08 HRLM (4-11)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approximate length, in inches, of a quarter-wavelength vertical antenna for 146 MHz?</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112</a:t>
            </a:r>
          </a:p>
          <a:p>
            <a:r>
              <a:rPr lang="en-US" smtClean="0"/>
              <a:t>B. 50</a:t>
            </a:r>
          </a:p>
          <a:p>
            <a:r>
              <a:rPr lang="en-US" b="1" smtClean="0"/>
              <a:t>C. 19</a:t>
            </a:r>
          </a:p>
          <a:p>
            <a:r>
              <a:rPr lang="en-US" smtClean="0"/>
              <a:t>D. 12</a:t>
            </a:r>
          </a:p>
          <a:p>
            <a:pPr lvl="1"/>
            <a:r>
              <a:rPr lang="en-US" smtClean="0"/>
              <a:t> T9A08 HRLM (4-11)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approximate length, in inches, of a quarter-wavelength vertical antenna for 146 MHz?</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6</a:t>
            </a:r>
          </a:p>
          <a:p>
            <a:r>
              <a:rPr lang="en-US" smtClean="0"/>
              <a:t>B. 50</a:t>
            </a:r>
          </a:p>
          <a:p>
            <a:r>
              <a:rPr lang="en-US" smtClean="0"/>
              <a:t>C. 112</a:t>
            </a:r>
          </a:p>
          <a:p>
            <a:r>
              <a:rPr lang="en-US" smtClean="0"/>
              <a:t>D. 236</a:t>
            </a:r>
          </a:p>
          <a:p>
            <a:pPr lvl="1"/>
            <a:r>
              <a:rPr lang="en-US" smtClean="0"/>
              <a:t> T9A09 HRLM (4-11)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approximate length, in inches, of a 6 meter 1/2-wavelength wire dipole antenna?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6</a:t>
            </a:r>
          </a:p>
          <a:p>
            <a:r>
              <a:rPr lang="en-US" smtClean="0"/>
              <a:t>B. 50</a:t>
            </a:r>
          </a:p>
          <a:p>
            <a:r>
              <a:rPr lang="en-US" b="1" smtClean="0"/>
              <a:t>C. 112</a:t>
            </a:r>
          </a:p>
          <a:p>
            <a:r>
              <a:rPr lang="en-US" smtClean="0"/>
              <a:t>D. 236</a:t>
            </a:r>
          </a:p>
          <a:p>
            <a:pPr lvl="1"/>
            <a:r>
              <a:rPr lang="en-US" smtClean="0"/>
              <a:t> T9A09 HRLM (4-11)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approximate length, in inches, of a 6 meter 1/2-wavelength wire dipole antenna?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Equally in all directions</a:t>
            </a:r>
          </a:p>
          <a:p>
            <a:r>
              <a:rPr lang="en-US" smtClean="0"/>
              <a:t>B. Off the ends of the antenna</a:t>
            </a:r>
          </a:p>
          <a:p>
            <a:r>
              <a:rPr lang="en-US" smtClean="0"/>
              <a:t>C. Broadside to the antenna</a:t>
            </a:r>
          </a:p>
          <a:p>
            <a:r>
              <a:rPr lang="en-US" smtClean="0"/>
              <a:t>D. In the direction of the feed line</a:t>
            </a:r>
          </a:p>
          <a:p>
            <a:pPr lvl="1"/>
            <a:r>
              <a:rPr lang="en-US" smtClean="0"/>
              <a:t> T9A10 HRLM (4-11)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In which direction is the radiation strongest from a half-wave dipole antenna in free space?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Equally in all directions</a:t>
            </a:r>
          </a:p>
          <a:p>
            <a:r>
              <a:rPr lang="en-US" dirty="0" smtClean="0"/>
              <a:t>B. Off the ends of the antenna</a:t>
            </a:r>
          </a:p>
          <a:p>
            <a:r>
              <a:rPr lang="en-US" b="1" dirty="0" smtClean="0"/>
              <a:t>C. Broadside to the antenna</a:t>
            </a:r>
          </a:p>
          <a:p>
            <a:r>
              <a:rPr lang="en-US" dirty="0" smtClean="0"/>
              <a:t>D. In the direction of the feed line</a:t>
            </a:r>
          </a:p>
          <a:p>
            <a:pPr lvl="1"/>
            <a:r>
              <a:rPr lang="en-US" dirty="0" smtClean="0"/>
              <a:t> T9A10 HRLM (4-11)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In which direction is the radiation strongest from a half-wave dipole antenna in free space?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Placeholder 2"/>
          <p:cNvSpPr>
            <a:spLocks noGrp="1"/>
          </p:cNvSpPr>
          <p:nvPr>
            <p:ph type="body" idx="1"/>
          </p:nvPr>
        </p:nvSpPr>
        <p:spPr bwMode="auto">
          <a:xfrm>
            <a:off x="457200" y="1981200"/>
            <a:ext cx="8229600" cy="41449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It offers a lower angle of radiation than a 1/4 wavelength antenna and usually provides improved coverage</a:t>
            </a:r>
          </a:p>
          <a:p>
            <a:r>
              <a:rPr lang="en-US" dirty="0" smtClean="0"/>
              <a:t>B. It features a very high angle of radiation and is better for communicating via a repeater</a:t>
            </a:r>
          </a:p>
          <a:p>
            <a:r>
              <a:rPr lang="en-US" dirty="0" smtClean="0"/>
              <a:t>C. The 5/8 wavelength antenna completely eliminates distortion caused by reflected signals</a:t>
            </a:r>
          </a:p>
          <a:p>
            <a:r>
              <a:rPr lang="en-US" dirty="0" smtClean="0"/>
              <a:t>D. The 5/8 wavelength antenna offers a 10-times power gain over a 1/4 wavelength design </a:t>
            </a:r>
          </a:p>
          <a:p>
            <a:pPr lvl="1"/>
            <a:r>
              <a:rPr lang="en-US" dirty="0" smtClean="0"/>
              <a:t> T9A12 HRLM (4-13)</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What is a reason to use a properly mounted 5/8 wavelength antenna for VHF or UHF mobile service?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Placeholder 2"/>
          <p:cNvSpPr>
            <a:spLocks noGrp="1"/>
          </p:cNvSpPr>
          <p:nvPr>
            <p:ph type="body" idx="1"/>
          </p:nvPr>
        </p:nvSpPr>
        <p:spPr bwMode="auto">
          <a:xfrm>
            <a:off x="457200" y="1981200"/>
            <a:ext cx="8229600" cy="41449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It offers a lower angle of radiation than a 1/4 wavelength antenna and usually provides improved coverage</a:t>
            </a:r>
          </a:p>
          <a:p>
            <a:r>
              <a:rPr lang="en-US" smtClean="0"/>
              <a:t>B. It features a very high angle of radiation and is better for communicating via a repeater</a:t>
            </a:r>
          </a:p>
          <a:p>
            <a:r>
              <a:rPr lang="en-US" smtClean="0"/>
              <a:t>C. The 5/8 wavelength antenna completely eliminates distortion caused by reflected signals</a:t>
            </a:r>
          </a:p>
          <a:p>
            <a:r>
              <a:rPr lang="en-US" smtClean="0"/>
              <a:t>D. The 5/8 wavelength antenna offers a 10-times power gain over a 1/4 wavelength design </a:t>
            </a:r>
          </a:p>
          <a:p>
            <a:pPr lvl="1"/>
            <a:r>
              <a:rPr lang="en-US" smtClean="0"/>
              <a:t> T9A12 HRLM (4-13)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a reason to use a properly mounted 5/8 wavelength antenna for VHF or UHF mobile service?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Roof mounts have the lowest possible SWR of any mounting configuration</a:t>
            </a:r>
          </a:p>
          <a:p>
            <a:r>
              <a:rPr lang="en-US" smtClean="0"/>
              <a:t>B. Only roof mounting can guarantee a vertically polarized signal</a:t>
            </a:r>
          </a:p>
          <a:p>
            <a:r>
              <a:rPr lang="en-US" smtClean="0"/>
              <a:t>C. A roof mounted antenna normally provides the most uniform radiation pattern </a:t>
            </a:r>
          </a:p>
          <a:p>
            <a:r>
              <a:rPr lang="en-US" smtClean="0"/>
              <a:t>D. Roof mounted antennas are always the easiest to install</a:t>
            </a:r>
          </a:p>
          <a:p>
            <a:pPr lvl="1"/>
            <a:r>
              <a:rPr lang="en-US" smtClean="0"/>
              <a:t> T9A13 HRLM (4-13)</a:t>
            </a:r>
          </a:p>
        </p:txBody>
      </p:sp>
      <p:sp>
        <p:nvSpPr>
          <p:cNvPr id="819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Why are VHF or UHF mobile antennas often mounted in the center of the vehicle roof?</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Dipole Construction</a:t>
            </a:r>
            <a:endParaRPr lang="en-US" sz="4400" dirty="0"/>
          </a:p>
        </p:txBody>
      </p:sp>
      <p:pic>
        <p:nvPicPr>
          <p:cNvPr id="8194" name="Picture 5" descr="HBK05_22-012"/>
          <p:cNvPicPr>
            <a:picLocks noChangeAspect="1" noChangeArrowheads="1"/>
          </p:cNvPicPr>
          <p:nvPr/>
        </p:nvPicPr>
        <p:blipFill>
          <a:blip r:embed="rId3" cstate="print"/>
          <a:srcRect/>
          <a:stretch>
            <a:fillRect/>
          </a:stretch>
        </p:blipFill>
        <p:spPr bwMode="auto">
          <a:xfrm>
            <a:off x="3124200" y="1828800"/>
            <a:ext cx="5334000" cy="4000500"/>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r>
              <a:rPr lang="en-US" smtClean="0"/>
              <a:t>2014 Technician License Course</a:t>
            </a:r>
            <a:endParaRPr lang="en-US"/>
          </a:p>
        </p:txBody>
      </p:sp>
      <p:sp>
        <p:nvSpPr>
          <p:cNvPr id="5" name="Rectangle 5"/>
          <p:cNvSpPr>
            <a:spLocks noChangeArrowheads="1"/>
          </p:cNvSpPr>
          <p:nvPr/>
        </p:nvSpPr>
        <p:spPr bwMode="auto">
          <a:xfrm>
            <a:off x="533400" y="1828800"/>
            <a:ext cx="2514600" cy="3810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smtClean="0"/>
              <a:t>Start with excess length (490 / f) and adjust</a:t>
            </a:r>
          </a:p>
          <a:p>
            <a:pPr marL="342900" indent="-342900">
              <a:lnSpc>
                <a:spcPct val="90000"/>
              </a:lnSpc>
              <a:spcBef>
                <a:spcPct val="20000"/>
              </a:spcBef>
              <a:buFontTx/>
              <a:buChar char="•"/>
            </a:pPr>
            <a:r>
              <a:rPr lang="en-US" sz="2800" dirty="0" smtClean="0"/>
              <a:t>To raise resonant frequency, shorten each half equally</a:t>
            </a:r>
            <a:endParaRPr lang="en-US" sz="2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Roof mounts have the lowest possible SWR of any mounting configuration</a:t>
            </a:r>
          </a:p>
          <a:p>
            <a:r>
              <a:rPr lang="en-US" smtClean="0"/>
              <a:t>B. Only roof mounting can guarantee a vertically polarized signal</a:t>
            </a:r>
          </a:p>
          <a:p>
            <a:r>
              <a:rPr lang="en-US" b="1" smtClean="0"/>
              <a:t>C. A roof mounted antenna normally provides the most uniform radiation pattern </a:t>
            </a:r>
          </a:p>
          <a:p>
            <a:r>
              <a:rPr lang="en-US" smtClean="0"/>
              <a:t>D. Roof mounted antennas are always the easiest to install</a:t>
            </a:r>
          </a:p>
          <a:p>
            <a:pPr lvl="1"/>
            <a:r>
              <a:rPr lang="en-US" smtClean="0"/>
              <a:t> T9A13 HRLM (4-13)</a:t>
            </a:r>
          </a:p>
        </p:txBody>
      </p:sp>
      <p:sp>
        <p:nvSpPr>
          <p:cNvPr id="829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Why are VHF or UHF mobile antennas often mounted in the center of the vehicle roof?</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Inserting an inductor in the radiating portion of the antenna to make it electrically longer</a:t>
            </a:r>
          </a:p>
          <a:p>
            <a:r>
              <a:rPr lang="en-US" smtClean="0"/>
              <a:t>B. Inserting a resistor in the radiating portion of the antenna to make it resonant</a:t>
            </a:r>
          </a:p>
          <a:p>
            <a:r>
              <a:rPr lang="en-US" smtClean="0"/>
              <a:t>C. Installing a spring at the base of the antenna to absorb the effects of collisions with other objects</a:t>
            </a:r>
          </a:p>
          <a:p>
            <a:r>
              <a:rPr lang="en-US" smtClean="0"/>
              <a:t>D. Making the antenna heavier so it will resist wind effects when in motion</a:t>
            </a:r>
          </a:p>
          <a:p>
            <a:pPr lvl="1"/>
            <a:r>
              <a:rPr lang="en-US" smtClean="0"/>
              <a:t> T9A14 HRLM (4-13)</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a:bodyPr>
          <a:lstStyle/>
          <a:p>
            <a:r>
              <a:rPr lang="en-US" sz="2900" smtClean="0">
                <a:solidFill>
                  <a:srgbClr val="000000"/>
                </a:solidFill>
              </a:rPr>
              <a:t>Which of the following terms describes a type of </a:t>
            </a:r>
            <a:r>
              <a:rPr lang="en-US" altLang="en-US" sz="2900" smtClean="0">
                <a:solidFill>
                  <a:srgbClr val="000000"/>
                </a:solidFill>
              </a:rPr>
              <a:t>“</a:t>
            </a:r>
            <a:r>
              <a:rPr lang="en-US" sz="2900" smtClean="0">
                <a:solidFill>
                  <a:srgbClr val="000000"/>
                </a:solidFill>
              </a:rPr>
              <a:t>loading</a:t>
            </a:r>
            <a:r>
              <a:rPr lang="en-US" altLang="en-US" sz="2900" smtClean="0">
                <a:solidFill>
                  <a:srgbClr val="000000"/>
                </a:solidFill>
              </a:rPr>
              <a:t>”</a:t>
            </a:r>
            <a:r>
              <a:rPr lang="en-US" sz="2900" smtClean="0">
                <a:solidFill>
                  <a:srgbClr val="000000"/>
                </a:solidFill>
              </a:rPr>
              <a:t> when referring to an antenna?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Inserting an inductor in the radiating portion of the antenna to make it electrically longer</a:t>
            </a:r>
          </a:p>
          <a:p>
            <a:r>
              <a:rPr lang="en-US" smtClean="0"/>
              <a:t>B. Inserting a resistor in the radiating portion of the antenna to make it resonant</a:t>
            </a:r>
          </a:p>
          <a:p>
            <a:r>
              <a:rPr lang="en-US" smtClean="0"/>
              <a:t>C. Installing a spring at the base of the antenna to absorb the effects of collisions with other objects</a:t>
            </a:r>
          </a:p>
          <a:p>
            <a:r>
              <a:rPr lang="en-US" smtClean="0"/>
              <a:t>D. Making the antenna heavier so it will resist wind effects when in motion</a:t>
            </a:r>
          </a:p>
          <a:p>
            <a:pPr lvl="1"/>
            <a:r>
              <a:rPr lang="en-US" smtClean="0"/>
              <a:t> T9A14 HRLM (4-13)</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a:bodyPr>
          <a:lstStyle/>
          <a:p>
            <a:r>
              <a:rPr lang="en-US" sz="2900" smtClean="0">
                <a:solidFill>
                  <a:srgbClr val="000000"/>
                </a:solidFill>
              </a:rPr>
              <a:t>Which of the following terms describes a type of </a:t>
            </a:r>
            <a:r>
              <a:rPr lang="en-US" altLang="en-US" sz="2900" smtClean="0">
                <a:solidFill>
                  <a:srgbClr val="000000"/>
                </a:solidFill>
              </a:rPr>
              <a:t>“</a:t>
            </a:r>
            <a:r>
              <a:rPr lang="en-US" sz="2900" smtClean="0">
                <a:solidFill>
                  <a:srgbClr val="000000"/>
                </a:solidFill>
              </a:rPr>
              <a:t>loading</a:t>
            </a:r>
            <a:r>
              <a:rPr lang="en-US" altLang="en-US" sz="2900" smtClean="0">
                <a:solidFill>
                  <a:srgbClr val="000000"/>
                </a:solidFill>
              </a:rPr>
              <a:t>”</a:t>
            </a:r>
            <a:r>
              <a:rPr lang="en-US" sz="2900" smtClean="0">
                <a:solidFill>
                  <a:srgbClr val="000000"/>
                </a:solidFill>
              </a:rPr>
              <a:t> when referring to an antenna?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It matches the antenna system impedance to the transceiver's output impedance</a:t>
            </a:r>
          </a:p>
          <a:p>
            <a:r>
              <a:rPr lang="en-US" smtClean="0"/>
              <a:t>B. It helps a receiver automatically tune in weak stations</a:t>
            </a:r>
          </a:p>
          <a:p>
            <a:r>
              <a:rPr lang="en-US" smtClean="0"/>
              <a:t>C. It allows an antenna to be used on both transmit and receive</a:t>
            </a:r>
          </a:p>
          <a:p>
            <a:r>
              <a:rPr lang="en-US" smtClean="0"/>
              <a:t>D. It automatically selects the proper antenna for the frequency band being used</a:t>
            </a:r>
          </a:p>
          <a:p>
            <a:pPr lvl="1"/>
            <a:r>
              <a:rPr lang="en-US" smtClean="0"/>
              <a:t> T9B04 HRLM (4-18)</a:t>
            </a:r>
          </a:p>
        </p:txBody>
      </p:sp>
      <p:sp>
        <p:nvSpPr>
          <p:cNvPr id="768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does an antenna tuner do?</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It matches the antenna system impedance to the transceiver's output impedance</a:t>
            </a:r>
          </a:p>
          <a:p>
            <a:r>
              <a:rPr lang="en-US" smtClean="0"/>
              <a:t>B. It helps a receiver automatically tune in weak stations</a:t>
            </a:r>
          </a:p>
          <a:p>
            <a:r>
              <a:rPr lang="en-US" smtClean="0"/>
              <a:t>C. It allows an antenna to be used on both transmit and receive</a:t>
            </a:r>
          </a:p>
          <a:p>
            <a:r>
              <a:rPr lang="en-US" smtClean="0"/>
              <a:t>D. It automatically selects the proper antenna for the frequency band being used</a:t>
            </a:r>
          </a:p>
          <a:p>
            <a:pPr lvl="1"/>
            <a:r>
              <a:rPr lang="en-US" smtClean="0"/>
              <a:t> T9B04 HRLM (4-18)</a:t>
            </a:r>
          </a:p>
        </p:txBody>
      </p:sp>
      <p:sp>
        <p:nvSpPr>
          <p:cNvPr id="778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does an antenna tuner do?</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 UHF (PL-259/SO-239) connector</a:t>
            </a:r>
          </a:p>
          <a:p>
            <a:r>
              <a:rPr lang="en-US" dirty="0" smtClean="0"/>
              <a:t>B. A Type N connector</a:t>
            </a:r>
          </a:p>
          <a:p>
            <a:r>
              <a:rPr lang="en-US" dirty="0" smtClean="0"/>
              <a:t>C. An RS-213 connector</a:t>
            </a:r>
          </a:p>
          <a:p>
            <a:r>
              <a:rPr lang="en-US" dirty="0" smtClean="0"/>
              <a:t>D. A DB-25 connector</a:t>
            </a:r>
          </a:p>
          <a:p>
            <a:pPr lvl="1"/>
            <a:r>
              <a:rPr lang="en-US" dirty="0" smtClean="0"/>
              <a:t> T9B06 HRLM (4-17)</a:t>
            </a:r>
          </a:p>
        </p:txBody>
      </p:sp>
      <p:sp>
        <p:nvSpPr>
          <p:cNvPr id="7885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connectors is most suitable for frequencies above 400 MHz?</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 UHF (PL-259/SO-239) connector</a:t>
            </a:r>
          </a:p>
          <a:p>
            <a:r>
              <a:rPr lang="en-US" b="1" smtClean="0"/>
              <a:t>B. A Type N connector</a:t>
            </a:r>
          </a:p>
          <a:p>
            <a:r>
              <a:rPr lang="en-US" smtClean="0"/>
              <a:t>C. An RS-213 connector</a:t>
            </a:r>
          </a:p>
          <a:p>
            <a:r>
              <a:rPr lang="en-US" smtClean="0"/>
              <a:t>D. A DB-25 connector</a:t>
            </a:r>
          </a:p>
          <a:p>
            <a:pPr lvl="1"/>
            <a:r>
              <a:rPr lang="en-US" smtClean="0"/>
              <a:t> T9B06 HRLM (4-17)</a:t>
            </a:r>
          </a:p>
        </p:txBody>
      </p:sp>
      <p:sp>
        <p:nvSpPr>
          <p:cNvPr id="798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connectors is most suitable for frequencies above 400 MHz?</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They are preferred for microwave operation</a:t>
            </a:r>
          </a:p>
          <a:p>
            <a:r>
              <a:rPr lang="en-US" smtClean="0"/>
              <a:t>B. They are water tight</a:t>
            </a:r>
          </a:p>
          <a:p>
            <a:r>
              <a:rPr lang="en-US" smtClean="0"/>
              <a:t>C. The are commonly used at HF frequencies</a:t>
            </a:r>
          </a:p>
          <a:p>
            <a:r>
              <a:rPr lang="en-US" smtClean="0"/>
              <a:t>D. They are a bayonet type connector</a:t>
            </a:r>
          </a:p>
          <a:p>
            <a:pPr lvl="1"/>
            <a:r>
              <a:rPr lang="en-US" smtClean="0"/>
              <a:t> T9B07 HRLM (4-17)</a:t>
            </a:r>
          </a:p>
        </p:txBody>
      </p:sp>
      <p:sp>
        <p:nvSpPr>
          <p:cNvPr id="808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true of PL-259 type coax connectors?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They are preferred for microwave operation</a:t>
            </a:r>
          </a:p>
          <a:p>
            <a:r>
              <a:rPr lang="en-US" smtClean="0"/>
              <a:t>B. They are water tight</a:t>
            </a:r>
          </a:p>
          <a:p>
            <a:r>
              <a:rPr lang="en-US" b="1" smtClean="0"/>
              <a:t>C. The are commonly used at HF frequencies</a:t>
            </a:r>
          </a:p>
          <a:p>
            <a:r>
              <a:rPr lang="en-US" smtClean="0"/>
              <a:t>D. They are a bayonet type connector</a:t>
            </a:r>
          </a:p>
          <a:p>
            <a:pPr lvl="1"/>
            <a:r>
              <a:rPr lang="en-US" smtClean="0"/>
              <a:t> T9B07 HRLM (4-17)</a:t>
            </a:r>
          </a:p>
        </p:txBody>
      </p:sp>
      <p:sp>
        <p:nvSpPr>
          <p:cNvPr id="819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true of PL-259 type coax connectors?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To prevent an increase in feed line loss</a:t>
            </a:r>
          </a:p>
          <a:p>
            <a:r>
              <a:rPr lang="en-US" smtClean="0"/>
              <a:t>B. To prevent interference to telephones</a:t>
            </a:r>
          </a:p>
          <a:p>
            <a:r>
              <a:rPr lang="en-US" smtClean="0"/>
              <a:t>C. To keep the jacket from becoming loose</a:t>
            </a:r>
          </a:p>
          <a:p>
            <a:r>
              <a:rPr lang="en-US" smtClean="0"/>
              <a:t>D. All of these choices are correct</a:t>
            </a:r>
          </a:p>
          <a:p>
            <a:pPr lvl="1"/>
            <a:r>
              <a:rPr lang="en-US" smtClean="0"/>
              <a:t> T9B08 HRLM (4-17)</a:t>
            </a:r>
          </a:p>
        </p:txBody>
      </p:sp>
      <p:sp>
        <p:nvSpPr>
          <p:cNvPr id="829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Why should coax connectors exposed to the weather be sealed against water intrusion?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Ground-Plane Construction</a:t>
            </a:r>
            <a:endParaRPr lang="en-US" sz="4400" dirty="0"/>
          </a:p>
        </p:txBody>
      </p:sp>
      <p:sp>
        <p:nvSpPr>
          <p:cNvPr id="10242" name="Rectangle 5"/>
          <p:cNvSpPr>
            <a:spLocks noChangeArrowheads="1"/>
          </p:cNvSpPr>
          <p:nvPr/>
        </p:nvSpPr>
        <p:spPr bwMode="auto">
          <a:xfrm>
            <a:off x="685800" y="1752600"/>
            <a:ext cx="7772400" cy="4191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smtClean="0"/>
              <a:t>Length (in feet) usually estimated</a:t>
            </a:r>
          </a:p>
          <a:p>
            <a:pPr marL="800100" lvl="1" indent="-342900">
              <a:lnSpc>
                <a:spcPct val="90000"/>
              </a:lnSpc>
              <a:spcBef>
                <a:spcPct val="20000"/>
              </a:spcBef>
              <a:buFontTx/>
              <a:buChar char="•"/>
            </a:pPr>
            <a:r>
              <a:rPr lang="en-US" sz="2800" dirty="0" smtClean="0"/>
              <a:t>234 / frequency (in MHz) – often short, start long and trim to length</a:t>
            </a:r>
          </a:p>
          <a:p>
            <a:pPr marL="800100" lvl="1" indent="-342900">
              <a:lnSpc>
                <a:spcPct val="90000"/>
              </a:lnSpc>
              <a:spcBef>
                <a:spcPct val="20000"/>
              </a:spcBef>
              <a:buFontTx/>
              <a:buChar char="•"/>
            </a:pPr>
            <a:r>
              <a:rPr lang="en-US" sz="2800" dirty="0" smtClean="0"/>
              <a:t>Thickness of whip or rod also affects calculated length</a:t>
            </a:r>
          </a:p>
          <a:p>
            <a:pPr marL="342900" indent="-342900">
              <a:lnSpc>
                <a:spcPct val="90000"/>
              </a:lnSpc>
              <a:spcBef>
                <a:spcPct val="20000"/>
              </a:spcBef>
              <a:buFontTx/>
              <a:buChar char="•"/>
            </a:pPr>
            <a:r>
              <a:rPr lang="en-US" sz="3200" dirty="0" smtClean="0"/>
              <a:t>Vertical ground-plane antennas are </a:t>
            </a:r>
            <a:r>
              <a:rPr lang="en-US" sz="3200" dirty="0" err="1" smtClean="0"/>
              <a:t>omni</a:t>
            </a:r>
            <a:r>
              <a:rPr lang="en-US" sz="3200" dirty="0" smtClean="0"/>
              <a:t>-directional</a:t>
            </a:r>
          </a:p>
          <a:p>
            <a:pPr marL="800100" lvl="1" indent="-342900">
              <a:lnSpc>
                <a:spcPct val="90000"/>
              </a:lnSpc>
              <a:spcBef>
                <a:spcPct val="20000"/>
              </a:spcBef>
              <a:buFontTx/>
              <a:buChar char="•"/>
            </a:pPr>
            <a:r>
              <a:rPr lang="en-US" sz="2800" dirty="0" smtClean="0"/>
              <a:t>Mount mobile whips in center of roof or trunk for best coverage</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To prevent an increase in feed line loss</a:t>
            </a:r>
          </a:p>
          <a:p>
            <a:r>
              <a:rPr lang="en-US" smtClean="0"/>
              <a:t>B. To prevent interference to telephones</a:t>
            </a:r>
          </a:p>
          <a:p>
            <a:r>
              <a:rPr lang="en-US" smtClean="0"/>
              <a:t>C. To keep the jacket from becoming loose</a:t>
            </a:r>
          </a:p>
          <a:p>
            <a:r>
              <a:rPr lang="en-US" smtClean="0"/>
              <a:t>D. All of these choices are correct</a:t>
            </a:r>
          </a:p>
          <a:p>
            <a:pPr lvl="1"/>
            <a:r>
              <a:rPr lang="en-US" smtClean="0"/>
              <a:t> T9B08 HRLM (4-17)</a:t>
            </a:r>
          </a:p>
        </p:txBody>
      </p:sp>
      <p:sp>
        <p:nvSpPr>
          <p:cNvPr id="839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Why should coax connectors exposed to the weather be sealed against water intrusion?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There is no significant difference between the two types</a:t>
            </a:r>
          </a:p>
          <a:p>
            <a:r>
              <a:rPr lang="en-US" smtClean="0"/>
              <a:t>B. RG-58 cable has less loss at a given frequency</a:t>
            </a:r>
          </a:p>
          <a:p>
            <a:r>
              <a:rPr lang="en-US" smtClean="0"/>
              <a:t>C. RG-8 cable has less loss at a given frequency</a:t>
            </a:r>
          </a:p>
          <a:p>
            <a:r>
              <a:rPr lang="en-US" smtClean="0"/>
              <a:t>D. RG-58 cable can handle higher power levels</a:t>
            </a:r>
          </a:p>
          <a:p>
            <a:pPr lvl="1"/>
            <a:r>
              <a:rPr lang="en-US" smtClean="0"/>
              <a:t> T9B10 HRLM (4-16)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electrical difference exists between the smaller RG-58 and larger RG-8 coaxial cables?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There is no significant difference between the two types</a:t>
            </a:r>
          </a:p>
          <a:p>
            <a:r>
              <a:rPr lang="en-US" smtClean="0"/>
              <a:t>B. RG-58 cable has less loss at a given frequency</a:t>
            </a:r>
          </a:p>
          <a:p>
            <a:r>
              <a:rPr lang="en-US" b="1" smtClean="0"/>
              <a:t>C. RG-8 cable has less loss at a given frequency</a:t>
            </a:r>
          </a:p>
          <a:p>
            <a:r>
              <a:rPr lang="en-US" smtClean="0"/>
              <a:t>D. RG-58 cable can handle higher power levels</a:t>
            </a:r>
          </a:p>
          <a:p>
            <a:pPr lvl="1"/>
            <a:r>
              <a:rPr lang="en-US" smtClean="0"/>
              <a:t> T9B10 HRLM (4-16)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electrical difference exists between the smaller RG-58 and larger RG-8 coaxial cables?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Ground-Plane Construction</a:t>
            </a:r>
            <a:endParaRPr lang="en-US" sz="4400" dirty="0"/>
          </a:p>
        </p:txBody>
      </p:sp>
      <p:sp>
        <p:nvSpPr>
          <p:cNvPr id="1024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smtClean="0"/>
              <a:t>Lengthening a ¼-wavelength VHF/UHF ground-plane to </a:t>
            </a:r>
            <a:r>
              <a:rPr lang="en-US" sz="2800" baseline="30000" dirty="0" smtClean="0"/>
              <a:t>5</a:t>
            </a:r>
            <a:r>
              <a:rPr lang="en-US" sz="2200" dirty="0" smtClean="0"/>
              <a:t>/</a:t>
            </a:r>
            <a:r>
              <a:rPr lang="en-US" sz="1800" dirty="0" smtClean="0"/>
              <a:t>8</a:t>
            </a:r>
            <a:r>
              <a:rPr lang="en-US" sz="2800" dirty="0" smtClean="0"/>
              <a:t> wavelengths focuses more signal toward the horizon which usually improves range.</a:t>
            </a:r>
          </a:p>
          <a:p>
            <a:pPr marL="342900" indent="-342900">
              <a:lnSpc>
                <a:spcPct val="90000"/>
              </a:lnSpc>
              <a:spcBef>
                <a:spcPct val="20000"/>
              </a:spcBef>
              <a:buFontTx/>
              <a:buChar char="•"/>
            </a:pPr>
            <a:r>
              <a:rPr lang="en-US" sz="2800" dirty="0" smtClean="0"/>
              <a:t>At HF, vertical antenna size is quite large.</a:t>
            </a:r>
          </a:p>
          <a:p>
            <a:pPr marL="800100" lvl="1" indent="-342900">
              <a:lnSpc>
                <a:spcPct val="90000"/>
              </a:lnSpc>
              <a:spcBef>
                <a:spcPct val="20000"/>
              </a:spcBef>
              <a:buFontTx/>
              <a:buChar char="•"/>
            </a:pPr>
            <a:r>
              <a:rPr lang="en-US" sz="2800" dirty="0"/>
              <a:t>4</a:t>
            </a:r>
            <a:r>
              <a:rPr lang="en-US" sz="2800" dirty="0" smtClean="0"/>
              <a:t>0 meter ¼-wavelength whip is about 32 feet</a:t>
            </a:r>
          </a:p>
          <a:p>
            <a:pPr marL="800100" lvl="1" indent="-342900">
              <a:lnSpc>
                <a:spcPct val="90000"/>
              </a:lnSpc>
              <a:spcBef>
                <a:spcPct val="20000"/>
              </a:spcBef>
              <a:buFontTx/>
              <a:buChar char="•"/>
            </a:pPr>
            <a:r>
              <a:rPr lang="en-US" sz="2800" dirty="0" smtClean="0"/>
              <a:t>Inserting an inductor makes the antenna longer electrically</a:t>
            </a:r>
          </a:p>
          <a:p>
            <a:pPr marL="800100" lvl="1" indent="-342900">
              <a:lnSpc>
                <a:spcPct val="90000"/>
              </a:lnSpc>
              <a:spcBef>
                <a:spcPct val="20000"/>
              </a:spcBef>
              <a:buFontTx/>
              <a:buChar char="•"/>
            </a:pPr>
            <a:r>
              <a:rPr lang="en-US" sz="2800" dirty="0" smtClean="0"/>
              <a:t>Reduces physical length required</a:t>
            </a:r>
          </a:p>
          <a:p>
            <a:pPr marL="342900" indent="-342900">
              <a:lnSpc>
                <a:spcPct val="90000"/>
              </a:lnSpc>
              <a:spcBef>
                <a:spcPct val="20000"/>
              </a:spcBef>
              <a:buFontTx/>
              <a:buChar char="•"/>
            </a:pPr>
            <a:endParaRPr lang="en-US" sz="28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theme/theme1.xml><?xml version="1.0" encoding="utf-8"?>
<a:theme xmlns:a="http://schemas.openxmlformats.org/drawingml/2006/main" name="HORIZ NO SCREENED DIAMOND">
  <a:themeElements>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ORIZ NO SCREENED DIAMO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RIZ NO SCREENED DIAMO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RIZ NO SCREENED DIAMO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RIZ NO SCREENED DIAMO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RIZ NO SCREENED DIAMO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RIZ NO SCREENED DIAMO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RIZ NO SCREENED DIAMO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ced JPEG Blend HORIZ GRAY">
  <a:themeElements>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laced JPEG Blend HORIZ GRA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ced JPEG Blend HORIZ GRA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ced JPEG Blend HORIZ GRA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ced JPEG Blend HORIZ GRA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ced JPEG Blend HORIZ GRA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ced JPEG Blend HORIZ GRA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ced JPEG Blend HORIZ GRA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3250</TotalTime>
  <Words>5355</Words>
  <Application>Microsoft Macintosh PowerPoint</Application>
  <PresentationFormat>On-screen Show (4:3)</PresentationFormat>
  <Paragraphs>600</Paragraphs>
  <Slides>82</Slides>
  <Notes>25</Notes>
  <HiddenSlides>0</HiddenSlides>
  <MMClips>0</MMClips>
  <ScaleCrop>false</ScaleCrop>
  <HeadingPairs>
    <vt:vector size="4" baseType="variant">
      <vt:variant>
        <vt:lpstr>Theme</vt:lpstr>
      </vt:variant>
      <vt:variant>
        <vt:i4>2</vt:i4>
      </vt:variant>
      <vt:variant>
        <vt:lpstr>Slide Titles</vt:lpstr>
      </vt:variant>
      <vt:variant>
        <vt:i4>82</vt:i4>
      </vt:variant>
    </vt:vector>
  </HeadingPairs>
  <TitlesOfParts>
    <vt:vector size="84" baseType="lpstr">
      <vt:lpstr>HORIZ NO SCREENED DIAMOND</vt:lpstr>
      <vt:lpstr>Placed JPEG Blend HORIZ GRAY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antenna polarization is normally used for long-distance weak-signal CW and SSB contacts using the VHF and UHF bands?</vt:lpstr>
      <vt:lpstr>What antenna polarization is normally used for long-distance weak-signal CW and SSB contacts using the VHF and UHF bands?</vt:lpstr>
      <vt:lpstr>When using a directional antenna, how might your station be able to access a distant repeater if buildings or obstructions are blocking the direct line of sight path?</vt:lpstr>
      <vt:lpstr>When using a directional antenna, how might your station be able to access a distant repeater if buildings or obstructions are blocking the direct line of sight path?</vt:lpstr>
      <vt:lpstr>Where should an in-line SWR meter be connected to monitor the standing wave ratio of the station antenna system?</vt:lpstr>
      <vt:lpstr>Where should an in-line SWR meter be connected to monitor the standing wave ratio of the station antenna system?</vt:lpstr>
      <vt:lpstr>Which of the following instruments can be used to determine if an antenna is resonant at the desired operating frequency?</vt:lpstr>
      <vt:lpstr>Which of the following instruments can be used to determine if an antenna is resonant at the desired operating frequency?</vt:lpstr>
      <vt:lpstr>What instrument other than an SWR meter could you use to determine if a feed line and antenna are properly matched?</vt:lpstr>
      <vt:lpstr>What instrument other than an SWR meter could you use to determine if a feed line and antenna are properly matched?</vt:lpstr>
      <vt:lpstr>Which of the following is the most common cause for failure of coaxial cables?</vt:lpstr>
      <vt:lpstr>Which of the following is the most common cause for failure of coaxial cables?</vt:lpstr>
      <vt:lpstr>Why should the outer jacket of coaxial cable be resistant to ultraviolet light?</vt:lpstr>
      <vt:lpstr>Why should the outer jacket of coaxial cable be resistant to ultraviolet light?</vt:lpstr>
      <vt:lpstr>What is a disadvantage of air core coaxial cable when compared to foam or solid dielectric types?</vt:lpstr>
      <vt:lpstr>What is a disadvantage of air core coaxial cable when compared to foam or solid dielectric types?</vt:lpstr>
      <vt:lpstr>Which of the following is a common use of coaxial cable?</vt:lpstr>
      <vt:lpstr>Which of the following is a common use of coaxial cable?</vt:lpstr>
      <vt:lpstr>Which of the following types of solder is best for radio and electronic use?</vt:lpstr>
      <vt:lpstr>Which of the following types of solder is best for radio and electronic use?</vt:lpstr>
      <vt:lpstr>What is the characteristic appearance of a cold solder joint?</vt:lpstr>
      <vt:lpstr>What is the characteristic appearance of a cold solder joint?</vt:lpstr>
      <vt:lpstr>What is a beam antenna?</vt:lpstr>
      <vt:lpstr>What is a beam antenna?</vt:lpstr>
      <vt:lpstr>Which of the following describes a simple dipole mounted so the conductor is parallel to the Earth’s surface?</vt:lpstr>
      <vt:lpstr>Which of the following describes a simple dipole mounted so the conductor is parallel to the Earth’s surface?</vt:lpstr>
      <vt:lpstr>What is a disadvantage of the “rubber duck” antenna supplied with most handheld radio transceivers?</vt:lpstr>
      <vt:lpstr>What is a disadvantage of the “rubber duck” antenna supplied with most handheld radio transceivers?</vt:lpstr>
      <vt:lpstr>How would you change a dipole antenna to make it resonant on a higher frequency?</vt:lpstr>
      <vt:lpstr>How would you change a dipole antenna to make it resonant on a higher frequency?</vt:lpstr>
      <vt:lpstr>What type of antennas are the quad, Yagi, and dish?</vt:lpstr>
      <vt:lpstr>What type of antennas are the quad, Yagi, and dish?</vt:lpstr>
      <vt:lpstr>What is a good reason not to use a “rubber duck” antenna inside your car?</vt:lpstr>
      <vt:lpstr>What is a good reason not to use a “rubber duck” antenna inside your car?</vt:lpstr>
      <vt:lpstr>What is the approximate length, in inches, of a quarter-wavelength vertical antenna for 146 MHz?</vt:lpstr>
      <vt:lpstr>What is the approximate length, in inches, of a quarter-wavelength vertical antenna for 146 MHz?</vt:lpstr>
      <vt:lpstr>What is the approximate length, in inches, of a 6 meter 1/2-wavelength wire dipole antenna?</vt:lpstr>
      <vt:lpstr>What is the approximate length, in inches, of a 6 meter 1/2-wavelength wire dipole antenna?</vt:lpstr>
      <vt:lpstr>In which direction is the radiation strongest from a half-wave dipole antenna in free space?</vt:lpstr>
      <vt:lpstr>In which direction is the radiation strongest from a half-wave dipole antenna in free space?</vt:lpstr>
      <vt:lpstr>What is a reason to use a properly mounted 5/8 wavelength antenna for VHF or UHF mobile service?</vt:lpstr>
      <vt:lpstr>What is a reason to use a properly mounted 5/8 wavelength antenna for VHF or UHF mobile service?</vt:lpstr>
      <vt:lpstr>Why are VHF or UHF mobile antennas often mounted in the center of the vehicle roof?</vt:lpstr>
      <vt:lpstr>Why are VHF or UHF mobile antennas often mounted in the center of the vehicle roof?</vt:lpstr>
      <vt:lpstr>Which of the following terms describes a type of “loading” when referring to an antenna?</vt:lpstr>
      <vt:lpstr>Which of the following terms describes a type of “loading” when referring to an antenna?</vt:lpstr>
      <vt:lpstr>What does an antenna tuner do?</vt:lpstr>
      <vt:lpstr>What does an antenna tuner do?</vt:lpstr>
      <vt:lpstr>Which of the following connectors is most suitable for frequencies above 400 MHz?</vt:lpstr>
      <vt:lpstr>Which of the following connectors is most suitable for frequencies above 400 MHz?</vt:lpstr>
      <vt:lpstr>Which of the following is true of PL-259 type coax connectors?</vt:lpstr>
      <vt:lpstr>Which of the following is true of PL-259 type coax connectors?</vt:lpstr>
      <vt:lpstr>Why should coax connectors exposed to the weather be sealed against water intrusion?</vt:lpstr>
      <vt:lpstr>Why should coax connectors exposed to the weather be sealed against water intrusion?</vt:lpstr>
      <vt:lpstr>What electrical difference exists between the smaller RG-58 and larger RG-8 coaxial cables?</vt:lpstr>
      <vt:lpstr>What electrical difference exists between the smaller RG-58 and larger RG-8 coaxial cables?</vt:lpstr>
    </vt:vector>
  </TitlesOfParts>
  <Company>ARRL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DSZLACHETKA</dc:creator>
  <cp:lastModifiedBy>Edith Lennon</cp:lastModifiedBy>
  <cp:revision>123</cp:revision>
  <dcterms:created xsi:type="dcterms:W3CDTF">2005-07-28T14:19:34Z</dcterms:created>
  <dcterms:modified xsi:type="dcterms:W3CDTF">2014-06-02T18:36:29Z</dcterms:modified>
</cp:coreProperties>
</file>