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17"/>
  </p:notesMasterIdLst>
  <p:handoutMasterIdLst>
    <p:handoutMasterId r:id="rId18"/>
  </p:handoutMasterIdLst>
  <p:sldIdLst>
    <p:sldId id="256" r:id="rId3"/>
    <p:sldId id="257" r:id="rId4"/>
    <p:sldId id="275" r:id="rId5"/>
    <p:sldId id="258" r:id="rId6"/>
    <p:sldId id="259" r:id="rId7"/>
    <p:sldId id="261" r:id="rId8"/>
    <p:sldId id="262" r:id="rId9"/>
    <p:sldId id="263" r:id="rId10"/>
    <p:sldId id="264" r:id="rId11"/>
    <p:sldId id="260" r:id="rId12"/>
    <p:sldId id="265" r:id="rId13"/>
    <p:sldId id="280" r:id="rId14"/>
    <p:sldId id="276" r:id="rId15"/>
    <p:sldId id="277" r:id="rId16"/>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4" autoAdjust="0"/>
    <p:restoredTop sz="62379" autoAdjust="0"/>
  </p:normalViewPr>
  <p:slideViewPr>
    <p:cSldViewPr>
      <p:cViewPr varScale="1">
        <p:scale>
          <a:sx n="63" d="100"/>
          <a:sy n="63" d="100"/>
        </p:scale>
        <p:origin x="-10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85" d="100"/>
        <a:sy n="385" d="100"/>
      </p:scale>
      <p:origin x="0" y="0"/>
    </p:cViewPr>
  </p:sorterViewPr>
  <p:notesViewPr>
    <p:cSldViewPr>
      <p:cViewPr varScale="1">
        <p:scale>
          <a:sx n="113" d="100"/>
          <a:sy n="113" d="100"/>
        </p:scale>
        <p:origin x="-175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D28E9C5-9029-4C03-AEF5-C4F2B9FDF88C}" type="slidenum">
              <a:rPr lang="en-US"/>
              <a:pPr/>
              <a:t>‹#›</a:t>
            </a:fld>
            <a:endParaRPr lang="en-US"/>
          </a:p>
        </p:txBody>
      </p:sp>
    </p:spTree>
    <p:extLst>
      <p:ext uri="{BB962C8B-B14F-4D97-AF65-F5344CB8AC3E}">
        <p14:creationId xmlns="" xmlns:p14="http://schemas.microsoft.com/office/powerpoint/2010/main" val="3558658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541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541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F3C428-02DB-4ED8-BB4F-69C710E7B797}" type="slidenum">
              <a:rPr lang="en-US"/>
              <a:pPr/>
              <a:t>‹#›</a:t>
            </a:fld>
            <a:endParaRPr lang="en-US"/>
          </a:p>
        </p:txBody>
      </p:sp>
    </p:spTree>
    <p:extLst>
      <p:ext uri="{BB962C8B-B14F-4D97-AF65-F5344CB8AC3E}">
        <p14:creationId xmlns="" xmlns:p14="http://schemas.microsoft.com/office/powerpoint/2010/main" val="32196177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7171" name="Slide Number Placeholder 3"/>
          <p:cNvSpPr>
            <a:spLocks noGrp="1"/>
          </p:cNvSpPr>
          <p:nvPr>
            <p:ph type="sldNum" sz="quarter" idx="5"/>
          </p:nvPr>
        </p:nvSpPr>
        <p:spPr>
          <a:noFill/>
        </p:spPr>
        <p:txBody>
          <a:bodyPr/>
          <a:lstStyle/>
          <a:p>
            <a:fld id="{8476904F-1BBD-4463-B855-FCBE1E21075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7F615-C9B8-4E3E-87C7-7BE04C353765}" type="slidenum">
              <a:rPr lang="en-US"/>
              <a:pPr/>
              <a:t>10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Briefly outline how you expect the students to prepare to pass the test.  Emphasize that in your class you will assist them in learning the material, but it will be up to them to study to pass the test.  Also emphasize that you will be presenting material that will teach the students to operate a ham radio safely, legally, and effectively.</a:t>
            </a:r>
          </a:p>
          <a:p>
            <a:pPr eaLnBrk="1" hangingPunct="1"/>
            <a:endParaRPr lang="en-US" dirty="0" smtClean="0">
              <a:latin typeface="Times New Roman" pitchFamily="18" charset="0"/>
            </a:endParaRPr>
          </a:p>
          <a:p>
            <a:pPr eaLnBrk="1" hangingPunct="1"/>
            <a:r>
              <a:rPr lang="en-US" dirty="0" smtClean="0">
                <a:latin typeface="Times New Roman" pitchFamily="18" charset="0"/>
              </a:rPr>
              <a:t>Mention that you may cover material that is outside the scope of the test but still important to operating a ham radio.  Also note that while</a:t>
            </a:r>
            <a:r>
              <a:rPr lang="en-US" baseline="0" dirty="0" smtClean="0">
                <a:latin typeface="Times New Roman" pitchFamily="18" charset="0"/>
              </a:rPr>
              <a:t> </a:t>
            </a:r>
            <a:r>
              <a:rPr lang="en-US" dirty="0" smtClean="0">
                <a:latin typeface="Times New Roman" pitchFamily="18" charset="0"/>
              </a:rPr>
              <a:t>you may not touch on all topics that are covered by the test, assure them that they will be exposed to all the material if they read the text, and that you will be happy to answer particular questions that individual students may have as they proceed with their studies.  They are equally responsible for their success, in other words.</a:t>
            </a: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06D3DC08-A715-40CD-8E7D-5F1CDBCA5385}" type="slidenum">
              <a:rPr lang="en-US"/>
              <a:pPr/>
              <a:t>11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Give a quick recap of the material that you covered in presentation.  Ask for questions and answer the questions.  Don</a:t>
            </a:r>
            <a:r>
              <a:rPr lang="ja-JP" altLang="en-US" smtClean="0">
                <a:latin typeface="Times New Roman" pitchFamily="18" charset="0"/>
              </a:rPr>
              <a:t>’</a:t>
            </a:r>
            <a:r>
              <a:rPr lang="en-US" altLang="ja-JP" dirty="0" smtClean="0">
                <a:latin typeface="Times New Roman" pitchFamily="18" charset="0"/>
              </a:rPr>
              <a:t>t be afraid to defer answering questions until later lessons when you have had a chance to present required background material.  BUT make sure that you eventually answer the question.  Put some responsibility on the student to make sure that their question is eventually answered either during future presentations or directly by the instructor.</a:t>
            </a:r>
          </a:p>
          <a:p>
            <a:pPr eaLnBrk="1" hangingPunct="1"/>
            <a:endParaRPr lang="en-US" dirty="0" smtClean="0">
              <a:latin typeface="Times New Roman" pitchFamily="18" charset="0"/>
            </a:endParaRPr>
          </a:p>
          <a:p>
            <a:pPr eaLnBrk="1" hangingPunct="1"/>
            <a:r>
              <a:rPr lang="en-US" dirty="0" smtClean="0">
                <a:latin typeface="Times New Roman" pitchFamily="18" charset="0"/>
              </a:rPr>
              <a:t>The students probably have not read material in advance, so ask them to catch up with the material.  You can also point them to appropriate questions in the pool that are related to what you covered during the lesson.  Give them the homework assignment to read.  Briefly state what comes next as a motivator.</a:t>
            </a:r>
          </a:p>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023A0016-9257-4851-8B39-3DF1649D8596}"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You will set the tone for the class at this very first meeting. First impressions go a long way, so spend some time on how you are going to begin the class.  Have the room set up the way you expect to have it for the remainder of the class.  Participants have a tendency to sit away from the instructor, so you may have to force participants to move forward.  Also participants will tend to keep a seat as their own territory once they settle in, so it is a good idea to have just a few seats more than for the audience intended to give them as few choices as possible.</a:t>
            </a:r>
          </a:p>
          <a:p>
            <a:pPr eaLnBrk="1" hangingPunct="1"/>
            <a:endParaRPr lang="en-US" dirty="0" smtClean="0">
              <a:latin typeface="Times New Roman" pitchFamily="18" charset="0"/>
            </a:endParaRPr>
          </a:p>
          <a:p>
            <a:pPr eaLnBrk="1" hangingPunct="1"/>
            <a:r>
              <a:rPr lang="en-US" dirty="0" smtClean="0">
                <a:latin typeface="Times New Roman" pitchFamily="18" charset="0"/>
              </a:rPr>
              <a:t>Start on time!!!! Remember you will set the tone and expectations during this first meeting.  You will undoubtedly have participants wander in late. Don</a:t>
            </a:r>
            <a:r>
              <a:rPr lang="ja-JP" altLang="en-US" smtClean="0">
                <a:latin typeface="Times New Roman" pitchFamily="18" charset="0"/>
              </a:rPr>
              <a:t>’</a:t>
            </a:r>
            <a:r>
              <a:rPr lang="en-US" altLang="ja-JP" dirty="0" smtClean="0">
                <a:latin typeface="Times New Roman" pitchFamily="18" charset="0"/>
              </a:rPr>
              <a:t>t make a big deal out of it, acknowledge them and include them as appropriate without interrupting the flow of the class, but being consistent with your start time and class format will ultimately send the message of your expectations and help the students learn.</a:t>
            </a:r>
          </a:p>
          <a:p>
            <a:pPr eaLnBrk="1" hangingPunct="1"/>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3949ED53-17EA-4949-B430-D1993C6A7D73}" type="slidenum">
              <a:rPr lang="en-US"/>
              <a:pPr/>
              <a:t>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smtClean="0">
                <a:latin typeface="Times New Roman" pitchFamily="18" charset="0"/>
              </a:rPr>
              <a:t>Here is a good time to state your expectations of the students and also state what they can expect from you.</a:t>
            </a:r>
          </a:p>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8305B8DB-E2AF-4479-BF24-0B8FECF26E84}" type="slidenum">
              <a:rPr lang="en-US"/>
              <a:pPr/>
              <a:t>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Provide your students with a handout that includes the scope and sequence of the class and the dates, times and meeting location for each class.  It is important for you to spend some time here and explain how the flow of the presentations will build toward the ultimate goal.  </a:t>
            </a:r>
          </a:p>
          <a:p>
            <a:pPr eaLnBrk="1" hangingPunct="1"/>
            <a:endParaRPr lang="en-US" dirty="0" smtClean="0">
              <a:latin typeface="Times New Roman" pitchFamily="18" charset="0"/>
            </a:endParaRPr>
          </a:p>
          <a:p>
            <a:pPr eaLnBrk="1" hangingPunct="1"/>
            <a:r>
              <a:rPr lang="en-US" dirty="0" smtClean="0">
                <a:latin typeface="Times New Roman" pitchFamily="18" charset="0"/>
              </a:rPr>
              <a:t>There is some initial emphasis on technical material that might not interest some students or intimidate others.  Stress that your intention is not to create engineers out of the group, but it is important that the students learn some basic technical</a:t>
            </a:r>
            <a:r>
              <a:rPr lang="en-US" baseline="0" dirty="0" smtClean="0">
                <a:latin typeface="Times New Roman" pitchFamily="18" charset="0"/>
              </a:rPr>
              <a:t> </a:t>
            </a:r>
            <a:r>
              <a:rPr lang="en-US" dirty="0" smtClean="0">
                <a:latin typeface="Times New Roman" pitchFamily="18" charset="0"/>
              </a:rPr>
              <a:t>concepts right awa</a:t>
            </a:r>
            <a:r>
              <a:rPr lang="en-US" baseline="0" dirty="0" smtClean="0">
                <a:latin typeface="Times New Roman" pitchFamily="18" charset="0"/>
              </a:rPr>
              <a:t>y </a:t>
            </a:r>
            <a:r>
              <a:rPr lang="en-US" dirty="0" smtClean="0">
                <a:latin typeface="Times New Roman" pitchFamily="18" charset="0"/>
              </a:rPr>
              <a:t>because</a:t>
            </a:r>
            <a:r>
              <a:rPr lang="en-US" baseline="0" dirty="0" smtClean="0">
                <a:latin typeface="Times New Roman" pitchFamily="18" charset="0"/>
              </a:rPr>
              <a:t> they form the basis for the material on operating, rules, and regulations</a:t>
            </a:r>
            <a:r>
              <a:rPr lang="en-US" dirty="0" smtClean="0">
                <a:latin typeface="Times New Roman" pitchFamily="18" charset="0"/>
              </a:rPr>
              <a:t>.  Time you spend during this explanation will be time well spent and make it easier for</a:t>
            </a:r>
            <a:r>
              <a:rPr lang="en-US" baseline="0" dirty="0" smtClean="0">
                <a:latin typeface="Times New Roman" pitchFamily="18" charset="0"/>
              </a:rPr>
              <a:t> the students to understand the later material.</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You will be using a building block approach, material in previous lessons will be used as the foundation in future lessons.  Some material may seem at first to be irrelevant and tedious, but tell your students to hang in there and give it a chance…it will become clear as the course proceeds (that is if you do a good job of tying it all together).</a:t>
            </a:r>
          </a:p>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9374E46F-A073-43E0-9211-CE44F3516E6D}" type="slidenum">
              <a:rPr lang="en-US"/>
              <a:pPr/>
              <a:t>5</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smtClean="0">
                <a:latin typeface="Times New Roman" pitchFamily="18" charset="0"/>
              </a:rPr>
              <a:t>Don</a:t>
            </a:r>
            <a:r>
              <a:rPr lang="ja-JP" altLang="en-US" smtClean="0">
                <a:latin typeface="Times New Roman" pitchFamily="18" charset="0"/>
              </a:rPr>
              <a:t>’</a:t>
            </a:r>
            <a:r>
              <a:rPr lang="en-US" altLang="ja-JP" smtClean="0">
                <a:latin typeface="Times New Roman" pitchFamily="18" charset="0"/>
              </a:rPr>
              <a:t>t go into license class operating privileges at this time in great detail. To do so would require you to use vocabulary that is unfamiliar to many of the students.</a:t>
            </a:r>
          </a:p>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F0A2A36-FC2A-4F5F-BE07-2409B097799B}"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If you have the technology, you might consider playing a few video clips of ham radio related activities such as some of the material produced by </a:t>
            </a:r>
            <a:r>
              <a:rPr lang="en-US" dirty="0" err="1" smtClean="0">
                <a:latin typeface="Times New Roman" pitchFamily="18" charset="0"/>
              </a:rPr>
              <a:t>Icom</a:t>
            </a:r>
            <a:r>
              <a:rPr lang="en-US" baseline="0" dirty="0" smtClean="0">
                <a:latin typeface="Times New Roman" pitchFamily="18" charset="0"/>
              </a:rPr>
              <a:t> or online material from the ARRL HRLM website or YouTube.  Keep the videos short and focused on relatively non-technical material.</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Tell the audience what ham radio means to you, your personal stories will be very motivational.</a:t>
            </a:r>
          </a:p>
          <a:p>
            <a:pPr eaLnBrk="1" hangingPunct="1"/>
            <a:endParaRPr lang="en-US" dirty="0" smtClean="0">
              <a:latin typeface="Times New Roman" pitchFamily="18" charset="0"/>
            </a:endParaRPr>
          </a:p>
          <a:p>
            <a:pPr eaLnBrk="1" hangingPunct="1"/>
            <a:r>
              <a:rPr lang="en-US" dirty="0" smtClean="0">
                <a:latin typeface="Times New Roman" pitchFamily="18" charset="0"/>
              </a:rPr>
              <a:t>A key point to make is the personal</a:t>
            </a:r>
            <a:r>
              <a:rPr lang="en-US" baseline="0" dirty="0" smtClean="0">
                <a:latin typeface="Times New Roman" pitchFamily="18" charset="0"/>
              </a:rPr>
              <a:t> and non-commercial </a:t>
            </a:r>
            <a:r>
              <a:rPr lang="en-US" dirty="0" smtClean="0">
                <a:latin typeface="Times New Roman" pitchFamily="18" charset="0"/>
              </a:rPr>
              <a:t>nature of ham radio. Don</a:t>
            </a:r>
            <a:r>
              <a:rPr lang="ja-JP" altLang="en-US" smtClean="0">
                <a:latin typeface="Times New Roman" pitchFamily="18" charset="0"/>
              </a:rPr>
              <a:t>’</a:t>
            </a:r>
            <a:r>
              <a:rPr lang="en-US" altLang="ja-JP" dirty="0" smtClean="0">
                <a:latin typeface="Times New Roman" pitchFamily="18" charset="0"/>
              </a:rPr>
              <a:t>t overemphasize this point so that it becomes boring, but simply state that amateur radio is voluntary and can’t be used</a:t>
            </a:r>
            <a:r>
              <a:rPr lang="en-US" altLang="ja-JP" baseline="0" dirty="0" smtClean="0">
                <a:latin typeface="Times New Roman" pitchFamily="18" charset="0"/>
              </a:rPr>
              <a:t> in support of commercial activities</a:t>
            </a:r>
            <a:r>
              <a:rPr lang="en-US" altLang="ja-JP" dirty="0" smtClean="0">
                <a:latin typeface="Times New Roman" pitchFamily="18" charset="0"/>
              </a:rPr>
              <a:t>.  (Also don</a:t>
            </a:r>
            <a:r>
              <a:rPr lang="ja-JP" altLang="en-US" smtClean="0">
                <a:latin typeface="Times New Roman" pitchFamily="18" charset="0"/>
              </a:rPr>
              <a:t>’</a:t>
            </a:r>
            <a:r>
              <a:rPr lang="en-US" altLang="ja-JP" dirty="0" smtClean="0">
                <a:latin typeface="Times New Roman" pitchFamily="18" charset="0"/>
              </a:rPr>
              <a:t>t quibble about the special exceptions on making money through ham radio. The only exception that most hams are likely to encounter is teachers using ham radio in the classroom…this exception should be brought up later or if someone asks specifically.)</a:t>
            </a:r>
          </a:p>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199C011E-D0C7-4622-83C7-54F464A9B3C9}"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State briefly (without using a lot of technical jargon) the various ways that hams communicate.</a:t>
            </a:r>
          </a:p>
          <a:p>
            <a:pPr eaLnBrk="1" hangingPunct="1"/>
            <a:endParaRPr lang="en-US" dirty="0" smtClean="0">
              <a:latin typeface="Times New Roman" pitchFamily="18" charset="0"/>
            </a:endParaRPr>
          </a:p>
          <a:p>
            <a:pPr eaLnBrk="1" hangingPunct="1"/>
            <a:r>
              <a:rPr lang="en-US" dirty="0" smtClean="0">
                <a:latin typeface="Times New Roman" pitchFamily="18" charset="0"/>
              </a:rPr>
              <a:t>This would be a good time to bring up the social aspects of ham radio through participation in clubs and activities…a good opportunity to introduce and promote membership in your own club and mention the benefits of the ARRL.</a:t>
            </a:r>
          </a:p>
          <a:p>
            <a:pPr eaLnBrk="1" hangingPunct="1"/>
            <a:endParaRPr lang="en-US" dirty="0" smtClean="0">
              <a:latin typeface="Times New Roman" pitchFamily="18" charset="0"/>
            </a:endParaRPr>
          </a:p>
          <a:p>
            <a:pPr eaLnBrk="1" hangingPunct="1"/>
            <a:r>
              <a:rPr lang="en-US" dirty="0" smtClean="0">
                <a:latin typeface="Times New Roman" pitchFamily="18" charset="0"/>
              </a:rPr>
              <a:t>Discuss some of the technical aspects that are encouraged though ham radio…it is one of the few services authorized to build and operate transmitting equipment.</a:t>
            </a:r>
          </a:p>
          <a:p>
            <a:pPr eaLnBrk="1" hangingPunct="1"/>
            <a:endParaRPr lang="en-US" dirty="0" smtClean="0">
              <a:latin typeface="Times New Roman" pitchFamily="18" charset="0"/>
            </a:endParaRPr>
          </a:p>
          <a:p>
            <a:pPr eaLnBrk="1" hangingPunct="1"/>
            <a:r>
              <a:rPr lang="en-US" dirty="0" smtClean="0">
                <a:latin typeface="Times New Roman" pitchFamily="18" charset="0"/>
              </a:rPr>
              <a:t>For those who like to build and tinker, mention the aspect of ham radio of building up a station and making improvements as time goes on.</a:t>
            </a:r>
          </a:p>
          <a:p>
            <a:pPr eaLnBrk="1" hangingPunct="1"/>
            <a:endParaRPr lang="en-US" dirty="0" smtClean="0">
              <a:latin typeface="Times New Roman" pitchFamily="18" charset="0"/>
            </a:endParaRPr>
          </a:p>
          <a:p>
            <a:pPr eaLnBrk="1" hangingPunct="1"/>
            <a:r>
              <a:rPr lang="en-US" dirty="0" smtClean="0">
                <a:latin typeface="Times New Roman" pitchFamily="18" charset="0"/>
              </a:rPr>
              <a:t>For those who like competition, mention the numerous kinds of contests and awards that are available</a:t>
            </a:r>
            <a:r>
              <a:rPr lang="en-US" dirty="0" smtClean="0">
                <a:latin typeface="Times New Roman" pitchFamily="18" charset="0"/>
              </a:rPr>
              <a:t>.  Note that they are good practice for operating and learning about propagation and building a station.</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Emergency communications and public service is also a good hook for many of the participants.  Emphasize that ham radio allows all who desire to actively support their communities regardless of age, gender, or physical abilities.</a:t>
            </a:r>
          </a:p>
          <a:p>
            <a:pPr eaLnBrk="1" hangingPunct="1"/>
            <a:endParaRPr lang="en-US" dirty="0" smtClean="0">
              <a:latin typeface="Times New Roman" pitchFamily="18" charset="0"/>
            </a:endParaRPr>
          </a:p>
          <a:p>
            <a:pPr eaLnBrk="1" hangingPunct="1"/>
            <a:r>
              <a:rPr lang="en-US" dirty="0" smtClean="0">
                <a:latin typeface="Times New Roman" pitchFamily="18" charset="0"/>
              </a:rPr>
              <a:t>Finally, talk about ham radio as a life-long learning activity that can challenge the mind for a lifetime.</a:t>
            </a:r>
          </a:p>
          <a:p>
            <a:pPr eaLnBrk="1" hangingPunct="1"/>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C7F5EAE6-9347-4521-9A67-50E47481A10E}" type="slidenum">
              <a:rPr lang="en-US"/>
              <a:pPr/>
              <a:t>8</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Acknowledge that there are many, many radio services out there that the students can use to do many of the same things that they will be able to do with their ham radios, and in many cases better.  Some examples are mobile or “cell” phones, Internet, Family Service Radios, and even Citizens Band.</a:t>
            </a:r>
          </a:p>
          <a:p>
            <a:pPr eaLnBrk="1" hangingPunct="1"/>
            <a:endParaRPr lang="en-US" dirty="0" smtClean="0">
              <a:latin typeface="Times New Roman" pitchFamily="18" charset="0"/>
            </a:endParaRPr>
          </a:p>
          <a:p>
            <a:pPr eaLnBrk="1" hangingPunct="1"/>
            <a:r>
              <a:rPr lang="en-US" dirty="0" smtClean="0">
                <a:latin typeface="Times New Roman" pitchFamily="18" charset="0"/>
              </a:rPr>
              <a:t>But emphasize that ham radio has fewer restrictions than the other services; more frequencies allow more flexibility to take advantage of changing conditions to effect the range or distance of communications (avoid heavy detail about propagation); more power (here compare the power levels of transmitters, most student will have a basic understanding of power and the word watt) improves quality of the received signals (you can relate this to dropped cell phone calls etc.); give some of the unique ways that hams can communicate.  Finally, emphasize that except for the examination fee, ham radio operation is free -- no monthly fees or user fees.</a:t>
            </a:r>
          </a:p>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71F2F4F-826C-4031-8C41-9452D37F549C}" type="slidenum">
              <a:rPr lang="en-US"/>
              <a:pPr/>
              <a:t>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Point out to your students that the FCC will authorize them to operate some pretty spectacular technology, and with that privilege comes some responsibility.  That is a primary difference</a:t>
            </a:r>
            <a:r>
              <a:rPr lang="en-US" baseline="0" dirty="0" smtClean="0">
                <a:latin typeface="Times New Roman" pitchFamily="18" charset="0"/>
              </a:rPr>
              <a:t> between amateur radio and other services – the ham trades additional training to gain flexibility and the ability to experiment.</a:t>
            </a:r>
            <a:r>
              <a:rPr lang="en-US" dirty="0" smtClean="0">
                <a:latin typeface="Times New Roman" pitchFamily="18" charset="0"/>
              </a:rPr>
              <a:t>  The licensing process</a:t>
            </a:r>
            <a:r>
              <a:rPr lang="en-US" baseline="0" dirty="0" smtClean="0">
                <a:latin typeface="Times New Roman" pitchFamily="18" charset="0"/>
              </a:rPr>
              <a:t> </a:t>
            </a:r>
            <a:r>
              <a:rPr lang="en-US" dirty="0" smtClean="0">
                <a:latin typeface="Times New Roman" pitchFamily="18" charset="0"/>
              </a:rPr>
              <a:t>is the way the FCC ensures that the ham is qualified to assume and exercise those privileges. </a:t>
            </a:r>
          </a:p>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B14E7101-8D9D-4E6B-BEF9-AC5399BAF7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3225" indent="-403225">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smtClean="0"/>
              <a:t>2014 Technician License Course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
        <p:nvSpPr>
          <p:cNvPr id="3" name="Slide Number Placeholder 2"/>
          <p:cNvSpPr>
            <a:spLocks noGrp="1"/>
          </p:cNvSpPr>
          <p:nvPr>
            <p:ph type="sldNum" sz="quarter" idx="11"/>
          </p:nvPr>
        </p:nvSpPr>
        <p:spPr/>
        <p:txBody>
          <a:bodyPr/>
          <a:lstStyle/>
          <a:p>
            <a:fld id="{B14E7101-8D9D-4E6B-BEF9-AC5399BAF7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B14E7101-8D9D-4E6B-BEF9-AC5399BAF786}" type="slidenum">
              <a:rPr lang="en-US" smtClean="0"/>
              <a:pPr/>
              <a:t>‹#›</a:t>
            </a:fld>
            <a:endParaRPr lang="en-US" dirty="0"/>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95"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0"/>
          <p:cNvSpPr>
            <a:spLocks noGrp="1" noChangeArrowheads="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Arial" pitchFamily="34" charset="0"/>
                <a:cs typeface="Arial" pitchFamily="34" charset="0"/>
              </a:rPr>
              <a:t>Technician License Course</a:t>
            </a:r>
            <a:r>
              <a:rPr lang="en-US" sz="4000" dirty="0" smtClean="0">
                <a:solidFill>
                  <a:schemeClr val="tx1"/>
                </a:solidFill>
                <a:latin typeface="Arial" pitchFamily="34" charset="0"/>
                <a:cs typeface="Arial" pitchFamily="34" charset="0"/>
              </a:rPr>
              <a:t/>
            </a:r>
            <a:br>
              <a:rPr lang="en-US" sz="4000" dirty="0" smtClean="0">
                <a:solidFill>
                  <a:schemeClr val="tx1"/>
                </a:solidFill>
                <a:latin typeface="Arial" pitchFamily="34" charset="0"/>
                <a:cs typeface="Arial" pitchFamily="34" charset="0"/>
              </a:rPr>
            </a:br>
            <a:r>
              <a:rPr lang="en-US" sz="4000" dirty="0" smtClean="0">
                <a:solidFill>
                  <a:schemeClr val="tx1"/>
                </a:solidFill>
                <a:latin typeface="Arial" pitchFamily="34" charset="0"/>
                <a:cs typeface="Arial" pitchFamily="34" charset="0"/>
              </a:rPr>
              <a:t>Chapter 1</a:t>
            </a:r>
            <a:br>
              <a:rPr lang="en-US" sz="4000" dirty="0" smtClean="0">
                <a:solidFill>
                  <a:schemeClr val="tx1"/>
                </a:solidFill>
                <a:latin typeface="Arial" pitchFamily="34" charset="0"/>
                <a:cs typeface="Arial" pitchFamily="34" charset="0"/>
              </a:rPr>
            </a:br>
            <a:endParaRPr lang="en-US" sz="4000" dirty="0" smtClean="0">
              <a:latin typeface="Arial" pitchFamily="34" charset="0"/>
              <a:cs typeface="Arial" pitchFamily="34" charset="0"/>
            </a:endParaRPr>
          </a:p>
        </p:txBody>
      </p:sp>
      <p:sp>
        <p:nvSpPr>
          <p:cNvPr id="6146" name="Rectangle 11"/>
          <p:cNvSpPr>
            <a:spLocks noGrp="1" noChangeArrowheads="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Arial" pitchFamily="34" charset="0"/>
                <a:cs typeface="Arial" pitchFamily="34" charset="0"/>
              </a:rPr>
              <a:t>Lesson Plan Module 1 – </a:t>
            </a:r>
          </a:p>
          <a:p>
            <a:pPr eaLnBrk="1" hangingPunct="1"/>
            <a:r>
              <a:rPr lang="en-US" smtClean="0">
                <a:latin typeface="Arial" pitchFamily="34" charset="0"/>
                <a:cs typeface="Arial" pitchFamily="34" charset="0"/>
              </a:rPr>
              <a:t>Welcome to Amateur Radio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609600"/>
            <a:ext cx="7772400" cy="990600"/>
          </a:xfrm>
          <a:prstGeom prst="rect">
            <a:avLst/>
          </a:prstGeom>
          <a:noFill/>
          <a:ln w="9525">
            <a:noFill/>
            <a:miter lim="800000"/>
            <a:headEnd/>
            <a:tailEnd/>
          </a:ln>
        </p:spPr>
        <p:txBody>
          <a:bodyPr anchor="ctr"/>
          <a:lstStyle/>
          <a:p>
            <a:pPr algn="ctr"/>
            <a:r>
              <a:rPr lang="en-US" sz="4400"/>
              <a:t>Steps to Obtaining Your Ticket</a:t>
            </a:r>
          </a:p>
        </p:txBody>
      </p:sp>
      <p:sp>
        <p:nvSpPr>
          <p:cNvPr id="2457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2800" dirty="0"/>
              <a:t>Study the material in the </a:t>
            </a:r>
            <a:r>
              <a:rPr lang="en-US" sz="2800" i="1" dirty="0"/>
              <a:t>Ham Radio License Manual</a:t>
            </a:r>
            <a:r>
              <a:rPr lang="en-US" sz="2800" i="1" dirty="0" smtClean="0"/>
              <a:t>. </a:t>
            </a:r>
            <a:r>
              <a:rPr lang="en-US" sz="2800" dirty="0" smtClean="0"/>
              <a:t>(Be sure you have the right edition!)</a:t>
            </a:r>
            <a:endParaRPr lang="en-US" sz="2800" i="1" dirty="0"/>
          </a:p>
          <a:p>
            <a:pPr marL="342900" indent="-342900">
              <a:spcBef>
                <a:spcPct val="20000"/>
              </a:spcBef>
              <a:buFontTx/>
              <a:buChar char="•"/>
            </a:pPr>
            <a:r>
              <a:rPr lang="en-US" sz="2800" dirty="0"/>
              <a:t>Review the questions in the back of the </a:t>
            </a:r>
            <a:r>
              <a:rPr lang="en-US" sz="2800" dirty="0" smtClean="0"/>
              <a:t>book.</a:t>
            </a:r>
            <a:endParaRPr lang="en-US" sz="2800" dirty="0"/>
          </a:p>
          <a:p>
            <a:pPr marL="342900" indent="-342900">
              <a:spcBef>
                <a:spcPct val="20000"/>
              </a:spcBef>
              <a:buFontTx/>
              <a:buChar char="•"/>
            </a:pPr>
            <a:r>
              <a:rPr lang="en-US" sz="2800" dirty="0"/>
              <a:t>Take interactive practice exams.</a:t>
            </a:r>
          </a:p>
          <a:p>
            <a:pPr marL="342900" indent="-342900">
              <a:spcBef>
                <a:spcPct val="20000"/>
              </a:spcBef>
              <a:buFontTx/>
              <a:buChar char="•"/>
            </a:pPr>
            <a:r>
              <a:rPr lang="en-US" sz="2800" dirty="0"/>
              <a:t>Pass a proctored 35-question multiple choice test.</a:t>
            </a:r>
          </a:p>
          <a:p>
            <a:pPr marL="742950" lvl="1" indent="-285750">
              <a:spcBef>
                <a:spcPct val="20000"/>
              </a:spcBef>
              <a:buFontTx/>
              <a:buChar char="–"/>
            </a:pPr>
            <a:r>
              <a:rPr lang="en-US" dirty="0"/>
              <a:t>Questions pulled directly from the question pool.</a:t>
            </a:r>
          </a:p>
          <a:p>
            <a:pPr marL="742950" lvl="1" indent="-285750">
              <a:spcBef>
                <a:spcPct val="20000"/>
              </a:spcBef>
              <a:buFontTx/>
              <a:buChar char="–"/>
            </a:pPr>
            <a:r>
              <a:rPr lang="en-US" dirty="0"/>
              <a:t>Need to answer 26 questions correctly.</a:t>
            </a:r>
          </a:p>
          <a:p>
            <a:pPr marL="342900" indent="-342900">
              <a:spcBef>
                <a:spcPct val="20000"/>
              </a:spcBef>
              <a:buFontTx/>
              <a:buChar char="•"/>
            </a:pPr>
            <a:r>
              <a:rPr lang="en-US" sz="2800" dirty="0"/>
              <a:t>No Morse code is required.</a:t>
            </a:r>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t>So Let</a:t>
            </a:r>
            <a:r>
              <a:rPr lang="en-US" altLang="en-US" sz="4000" dirty="0" smtClean="0"/>
              <a:t>’</a:t>
            </a:r>
            <a:r>
              <a:rPr lang="en-US" sz="4000" dirty="0" smtClean="0"/>
              <a:t>s </a:t>
            </a:r>
            <a:r>
              <a:rPr lang="en-US" sz="4000" dirty="0"/>
              <a:t>Begin </a:t>
            </a:r>
            <a:r>
              <a:rPr lang="en-US" sz="4000" dirty="0" smtClean="0"/>
              <a:t>Your Ham </a:t>
            </a:r>
            <a:r>
              <a:rPr lang="en-US" sz="4000" dirty="0"/>
              <a:t>Radio Journey</a:t>
            </a:r>
          </a:p>
        </p:txBody>
      </p:sp>
      <p:sp>
        <p:nvSpPr>
          <p:cNvPr id="2662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We have touched briefly on what ham radio is. More detail will follow in the weeks to come.</a:t>
            </a:r>
          </a:p>
          <a:p>
            <a:pPr marL="342900" indent="-342900">
              <a:lnSpc>
                <a:spcPct val="90000"/>
              </a:lnSpc>
              <a:spcBef>
                <a:spcPct val="20000"/>
              </a:spcBef>
              <a:buFontTx/>
              <a:buChar char="•"/>
            </a:pPr>
            <a:r>
              <a:rPr lang="en-US" sz="3200" dirty="0"/>
              <a:t>Reading assignment: Introduction and Chapter 1 – this covers materials </a:t>
            </a:r>
            <a:r>
              <a:rPr lang="en-US" sz="3200" dirty="0" smtClean="0"/>
              <a:t>already presented </a:t>
            </a:r>
            <a:r>
              <a:rPr lang="en-US" sz="3200" dirty="0"/>
              <a:t>in the first </a:t>
            </a:r>
            <a:r>
              <a:rPr lang="en-US" sz="3200" dirty="0" smtClean="0"/>
              <a:t>hour.</a:t>
            </a:r>
            <a:endParaRPr lang="en-US" sz="3200" dirty="0"/>
          </a:p>
          <a:p>
            <a:pPr marL="342900" indent="-342900">
              <a:lnSpc>
                <a:spcPct val="90000"/>
              </a:lnSpc>
              <a:spcBef>
                <a:spcPct val="20000"/>
              </a:spcBef>
              <a:buFontTx/>
              <a:buChar char="•"/>
            </a:pPr>
            <a:r>
              <a:rPr lang="en-US" sz="3200" dirty="0"/>
              <a:t>Chapter </a:t>
            </a:r>
            <a:r>
              <a:rPr lang="en-US" sz="3200" dirty="0" smtClean="0"/>
              <a:t>2 – covers basic radio terms and concepts.</a:t>
            </a:r>
            <a:endParaRPr lang="en-US" sz="3200" dirty="0"/>
          </a:p>
          <a:p>
            <a:pPr marL="342900" indent="-342900">
              <a:lnSpc>
                <a:spcPct val="90000"/>
              </a:lnSpc>
              <a:spcBef>
                <a:spcPct val="20000"/>
              </a:spcBef>
              <a:buFontTx/>
              <a:buChar char="•"/>
            </a:pPr>
            <a:endParaRPr 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895600"/>
            <a:ext cx="4398961" cy="769441"/>
          </a:xfrm>
          <a:prstGeom prst="rect">
            <a:avLst/>
          </a:prstGeom>
          <a:noFill/>
        </p:spPr>
        <p:txBody>
          <a:bodyPr wrap="none" rtlCol="0">
            <a:spAutoFit/>
          </a:bodyPr>
          <a:lstStyle/>
          <a:p>
            <a:r>
              <a:rPr lang="en-US" sz="4400" dirty="0" smtClean="0"/>
              <a:t>Practice Questions</a:t>
            </a:r>
            <a:endParaRPr lang="en-US" sz="4400" dirty="0"/>
          </a:p>
        </p:txBody>
      </p:sp>
      <p:sp>
        <p:nvSpPr>
          <p:cNvPr id="3" name="Footer Placeholder 2"/>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FEMA</a:t>
            </a:r>
          </a:p>
          <a:p>
            <a:r>
              <a:rPr lang="en-US" smtClean="0"/>
              <a:t>B. The ITU</a:t>
            </a:r>
          </a:p>
          <a:p>
            <a:r>
              <a:rPr lang="en-US" smtClean="0"/>
              <a:t>C. The FCC</a:t>
            </a:r>
          </a:p>
          <a:p>
            <a:r>
              <a:rPr lang="en-US" smtClean="0"/>
              <a:t>D. Homeland Security</a:t>
            </a:r>
          </a:p>
          <a:p>
            <a:pPr lvl="1"/>
            <a:r>
              <a:rPr lang="en-US" smtClean="0"/>
              <a:t>FCC Rule: [97.1] T1A02 HRLM (7-2)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agency regulates and enforces the rules for the Amateur Radio Service in the United States?</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FEMA</a:t>
            </a:r>
          </a:p>
          <a:p>
            <a:r>
              <a:rPr lang="en-US" smtClean="0"/>
              <a:t>B. The ITU</a:t>
            </a:r>
          </a:p>
          <a:p>
            <a:r>
              <a:rPr lang="en-US" b="1" smtClean="0"/>
              <a:t>C. The FCC</a:t>
            </a:r>
          </a:p>
          <a:p>
            <a:r>
              <a:rPr lang="en-US" smtClean="0"/>
              <a:t>D. Homeland Security</a:t>
            </a:r>
          </a:p>
          <a:p>
            <a:pPr lvl="1"/>
            <a:r>
              <a:rPr lang="en-US" smtClean="0"/>
              <a:t>FCC Rule: [97.1] T1A02 HRLM (7-2)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agency regulates and enforces the rules for the Amateur Radio Service in the United States?</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0"/>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Introductions</a:t>
            </a:r>
          </a:p>
        </p:txBody>
      </p:sp>
      <p:sp>
        <p:nvSpPr>
          <p:cNvPr id="8194" name="Rectangle 11"/>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t>State your name and a little about yourself.</a:t>
            </a:r>
          </a:p>
          <a:p>
            <a:pPr marL="342900" indent="-342900">
              <a:spcBef>
                <a:spcPct val="20000"/>
              </a:spcBef>
              <a:buFontTx/>
              <a:buChar char="•"/>
            </a:pPr>
            <a:r>
              <a:rPr lang="en-US" sz="3200"/>
              <a:t>Why are you taking this course?</a:t>
            </a:r>
          </a:p>
          <a:p>
            <a:pPr marL="342900" indent="-342900">
              <a:spcBef>
                <a:spcPct val="20000"/>
              </a:spcBef>
              <a:buFontTx/>
              <a:buChar char="•"/>
            </a:pPr>
            <a:r>
              <a:rPr lang="en-US" sz="3200"/>
              <a:t>What do you know about ham radio?</a:t>
            </a:r>
          </a:p>
          <a:p>
            <a:pPr marL="342900" indent="-342900">
              <a:spcBef>
                <a:spcPct val="20000"/>
              </a:spcBef>
              <a:buFontTx/>
              <a:buChar char="•"/>
            </a:pPr>
            <a:r>
              <a:rPr lang="en-US" sz="3200"/>
              <a:t>What expectations do you have for yourself and your instructors?</a:t>
            </a:r>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Expectations</a:t>
            </a:r>
          </a:p>
        </p:txBody>
      </p:sp>
      <p:sp>
        <p:nvSpPr>
          <p:cNvPr id="12290"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a:t>Class will start and end on time.</a:t>
            </a:r>
          </a:p>
          <a:p>
            <a:pPr marL="342900" indent="-342900">
              <a:spcBef>
                <a:spcPct val="20000"/>
              </a:spcBef>
              <a:buFontTx/>
              <a:buChar char="•"/>
            </a:pPr>
            <a:r>
              <a:rPr lang="en-US" sz="2800" dirty="0"/>
              <a:t>Instructor will be prepared </a:t>
            </a:r>
            <a:r>
              <a:rPr lang="en-US" sz="2800" dirty="0" smtClean="0"/>
              <a:t>for each topic.</a:t>
            </a:r>
            <a:endParaRPr lang="en-US" sz="2800" dirty="0"/>
          </a:p>
          <a:p>
            <a:pPr marL="342900" indent="-342900">
              <a:spcBef>
                <a:spcPct val="20000"/>
              </a:spcBef>
              <a:buFontTx/>
              <a:buChar char="•"/>
            </a:pPr>
            <a:r>
              <a:rPr lang="en-US" sz="2800" dirty="0"/>
              <a:t>Students are expected to read assigned material before each class session and be prepared to learn.</a:t>
            </a:r>
          </a:p>
          <a:p>
            <a:pPr marL="342900" indent="-342900">
              <a:spcBef>
                <a:spcPct val="20000"/>
              </a:spcBef>
              <a:buFontTx/>
              <a:buChar char="•"/>
            </a:pPr>
            <a:r>
              <a:rPr lang="en-US" sz="2800" dirty="0"/>
              <a:t>Ham radio is not a spectator sport. Active participation during class discussions is vital to success in obtaining </a:t>
            </a:r>
            <a:r>
              <a:rPr lang="en-US" sz="2800" dirty="0" smtClean="0"/>
              <a:t>a Technician class </a:t>
            </a:r>
            <a:r>
              <a:rPr lang="en-US" sz="2800" dirty="0"/>
              <a:t>license – </a:t>
            </a:r>
            <a:r>
              <a:rPr lang="en-US" sz="2800" dirty="0" smtClean="0"/>
              <a:t>your “ticket.”</a:t>
            </a:r>
            <a:endParaRPr lang="en-US" sz="2800" dirty="0"/>
          </a:p>
          <a:p>
            <a:pPr marL="342900" indent="-342900">
              <a:spcBef>
                <a:spcPct val="20000"/>
              </a:spcBef>
              <a:buFontTx/>
              <a:buChar char="•"/>
            </a:pPr>
            <a:endParaRPr 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a:latin typeface="+mj-lt"/>
                <a:ea typeface="+mn-ea"/>
                <a:cs typeface="Arial" charset="0"/>
              </a:rPr>
              <a:t>Course Overview</a:t>
            </a:r>
          </a:p>
        </p:txBody>
      </p:sp>
      <p:sp>
        <p:nvSpPr>
          <p:cNvPr id="10242"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dirty="0">
                <a:cs typeface="Times New Roman" pitchFamily="18" charset="0"/>
              </a:rPr>
              <a:t>Welcome to Amateur </a:t>
            </a:r>
            <a:r>
              <a:rPr lang="en-US" dirty="0" smtClean="0">
                <a:cs typeface="Times New Roman" pitchFamily="18" charset="0"/>
              </a:rPr>
              <a:t>Radio</a:t>
            </a:r>
            <a:endParaRPr lang="en-US" dirty="0">
              <a:cs typeface="Times New Roman" pitchFamily="18" charset="0"/>
            </a:endParaRPr>
          </a:p>
          <a:p>
            <a:pPr marL="342900" indent="-342900">
              <a:lnSpc>
                <a:spcPct val="90000"/>
              </a:lnSpc>
              <a:spcBef>
                <a:spcPct val="20000"/>
              </a:spcBef>
              <a:buFontTx/>
              <a:buChar char="•"/>
            </a:pPr>
            <a:r>
              <a:rPr lang="en-US" dirty="0">
                <a:cs typeface="Times New Roman" pitchFamily="18" charset="0"/>
              </a:rPr>
              <a:t>Radio and Signal </a:t>
            </a:r>
            <a:r>
              <a:rPr lang="en-US" dirty="0" smtClean="0">
                <a:cs typeface="Times New Roman" pitchFamily="18" charset="0"/>
              </a:rPr>
              <a:t>Fundamentals</a:t>
            </a:r>
            <a:endParaRPr lang="en-US" dirty="0">
              <a:cs typeface="Times New Roman" pitchFamily="18" charset="0"/>
            </a:endParaRPr>
          </a:p>
          <a:p>
            <a:pPr marL="342900" indent="-342900">
              <a:lnSpc>
                <a:spcPct val="90000"/>
              </a:lnSpc>
              <a:spcBef>
                <a:spcPct val="20000"/>
              </a:spcBef>
              <a:buFontTx/>
              <a:buChar char="•"/>
            </a:pPr>
            <a:r>
              <a:rPr lang="en-US" dirty="0">
                <a:cs typeface="Times New Roman" pitchFamily="18" charset="0"/>
              </a:rPr>
              <a:t>Electricity, Components, and </a:t>
            </a:r>
            <a:r>
              <a:rPr lang="en-US" dirty="0" smtClean="0">
                <a:cs typeface="Times New Roman" pitchFamily="18" charset="0"/>
              </a:rPr>
              <a:t>Circuits</a:t>
            </a:r>
            <a:endParaRPr lang="en-US" dirty="0">
              <a:cs typeface="Times New Roman" pitchFamily="18" charset="0"/>
            </a:endParaRPr>
          </a:p>
          <a:p>
            <a:pPr marL="342900" indent="-342900">
              <a:lnSpc>
                <a:spcPct val="90000"/>
              </a:lnSpc>
              <a:spcBef>
                <a:spcPct val="20000"/>
              </a:spcBef>
              <a:buFontTx/>
              <a:buChar char="•"/>
            </a:pPr>
            <a:r>
              <a:rPr lang="en-US" dirty="0">
                <a:cs typeface="Times New Roman" pitchFamily="18" charset="0"/>
              </a:rPr>
              <a:t>Propagation, Antennas, and Feed </a:t>
            </a:r>
            <a:r>
              <a:rPr lang="en-US" dirty="0" smtClean="0">
                <a:cs typeface="Times New Roman" pitchFamily="18" charset="0"/>
              </a:rPr>
              <a:t>Lines</a:t>
            </a:r>
            <a:endParaRPr lang="en-US" dirty="0">
              <a:cs typeface="Times New Roman" pitchFamily="18" charset="0"/>
            </a:endParaRPr>
          </a:p>
          <a:p>
            <a:pPr marL="342900" indent="-342900">
              <a:lnSpc>
                <a:spcPct val="90000"/>
              </a:lnSpc>
              <a:spcBef>
                <a:spcPct val="20000"/>
              </a:spcBef>
              <a:buFontTx/>
              <a:buChar char="•"/>
            </a:pPr>
            <a:endParaRPr lang="en-US" sz="2800" dirty="0">
              <a:cs typeface="Times New Roman" pitchFamily="18" charset="0"/>
            </a:endParaRPr>
          </a:p>
        </p:txBody>
      </p:sp>
      <p:sp>
        <p:nvSpPr>
          <p:cNvPr id="10243" name="Rectangle 6"/>
          <p:cNvSpPr>
            <a:spLocks noChangeArrowheads="1"/>
          </p:cNvSpPr>
          <p:nvPr/>
        </p:nvSpPr>
        <p:spPr bwMode="auto">
          <a:xfrm>
            <a:off x="4648200" y="1981200"/>
            <a:ext cx="38100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dirty="0">
                <a:cs typeface="Times New Roman" pitchFamily="18" charset="0"/>
              </a:rPr>
              <a:t>Amateur Radio Equipment </a:t>
            </a:r>
          </a:p>
          <a:p>
            <a:pPr marL="342900" indent="-342900">
              <a:lnSpc>
                <a:spcPct val="90000"/>
              </a:lnSpc>
              <a:spcBef>
                <a:spcPct val="20000"/>
              </a:spcBef>
              <a:buFontTx/>
              <a:buChar char="•"/>
            </a:pPr>
            <a:r>
              <a:rPr lang="en-US" dirty="0">
                <a:cs typeface="Times New Roman" pitchFamily="18" charset="0"/>
              </a:rPr>
              <a:t>Communicating with Other </a:t>
            </a:r>
            <a:r>
              <a:rPr lang="en-US" dirty="0" smtClean="0">
                <a:cs typeface="Times New Roman" pitchFamily="18" charset="0"/>
              </a:rPr>
              <a:t>Hams</a:t>
            </a:r>
            <a:endParaRPr lang="en-US" dirty="0">
              <a:cs typeface="Times New Roman" pitchFamily="18" charset="0"/>
            </a:endParaRPr>
          </a:p>
          <a:p>
            <a:pPr marL="342900" indent="-342900">
              <a:lnSpc>
                <a:spcPct val="90000"/>
              </a:lnSpc>
              <a:spcBef>
                <a:spcPct val="20000"/>
              </a:spcBef>
              <a:buFontTx/>
              <a:buChar char="•"/>
            </a:pPr>
            <a:r>
              <a:rPr lang="en-US" dirty="0">
                <a:cs typeface="Times New Roman" pitchFamily="18" charset="0"/>
              </a:rPr>
              <a:t>Licensing </a:t>
            </a:r>
            <a:r>
              <a:rPr lang="en-US" dirty="0" smtClean="0">
                <a:cs typeface="Times New Roman" pitchFamily="18" charset="0"/>
              </a:rPr>
              <a:t>Regulations</a:t>
            </a:r>
            <a:endParaRPr lang="en-US" dirty="0">
              <a:cs typeface="Times New Roman" pitchFamily="18" charset="0"/>
            </a:endParaRPr>
          </a:p>
          <a:p>
            <a:pPr marL="342900" indent="-342900">
              <a:lnSpc>
                <a:spcPct val="90000"/>
              </a:lnSpc>
              <a:spcBef>
                <a:spcPct val="20000"/>
              </a:spcBef>
              <a:buFontTx/>
              <a:buChar char="•"/>
            </a:pPr>
            <a:r>
              <a:rPr lang="en-US" dirty="0">
                <a:cs typeface="Times New Roman" pitchFamily="18" charset="0"/>
              </a:rPr>
              <a:t>Operating </a:t>
            </a:r>
            <a:r>
              <a:rPr lang="en-US" dirty="0" smtClean="0">
                <a:cs typeface="Times New Roman" pitchFamily="18" charset="0"/>
              </a:rPr>
              <a:t>Regulations</a:t>
            </a:r>
            <a:endParaRPr lang="en-US" dirty="0">
              <a:cs typeface="Times New Roman" pitchFamily="18" charset="0"/>
            </a:endParaRPr>
          </a:p>
          <a:p>
            <a:pPr marL="342900" indent="-342900">
              <a:lnSpc>
                <a:spcPct val="90000"/>
              </a:lnSpc>
              <a:spcBef>
                <a:spcPct val="20000"/>
              </a:spcBef>
              <a:buFontTx/>
              <a:buChar char="•"/>
            </a:pPr>
            <a:r>
              <a:rPr lang="en-US" dirty="0" smtClean="0">
                <a:cs typeface="Times New Roman" pitchFamily="18" charset="0"/>
              </a:rPr>
              <a:t>Safety</a:t>
            </a:r>
            <a:endParaRPr lang="en-US" dirty="0">
              <a:cs typeface="Times New Roman" pitchFamily="18" charset="0"/>
            </a:endParaRP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Let</a:t>
            </a:r>
            <a:r>
              <a:rPr lang="en-US" altLang="ja-JP" sz="4400"/>
              <a:t>’s Get Started</a:t>
            </a:r>
            <a:endParaRPr lang="en-US" sz="4400"/>
          </a:p>
        </p:txBody>
      </p:sp>
      <p:sp>
        <p:nvSpPr>
          <p:cNvPr id="1433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Our goal during this class is for each of you to achieve the Technician </a:t>
            </a:r>
            <a:r>
              <a:rPr lang="en-US" sz="3200" dirty="0" smtClean="0"/>
              <a:t>class </a:t>
            </a:r>
            <a:r>
              <a:rPr lang="en-US" sz="3200" dirty="0"/>
              <a:t>Amateur Radio </a:t>
            </a:r>
            <a:r>
              <a:rPr lang="en-US" sz="3200" dirty="0" smtClean="0"/>
              <a:t>license</a:t>
            </a:r>
            <a:r>
              <a:rPr lang="en-US" sz="3200" dirty="0"/>
              <a:t>!</a:t>
            </a:r>
          </a:p>
          <a:p>
            <a:pPr marL="742950" lvl="1" indent="-285750">
              <a:spcBef>
                <a:spcPct val="20000"/>
              </a:spcBef>
              <a:buFontTx/>
              <a:buChar char="–"/>
            </a:pPr>
            <a:r>
              <a:rPr lang="en-US" sz="2800" dirty="0"/>
              <a:t>The license will authorize you to operate an Amateur Radio </a:t>
            </a:r>
            <a:r>
              <a:rPr lang="en-US" sz="2800" dirty="0" smtClean="0"/>
              <a:t>(ham radio</a:t>
            </a:r>
            <a:r>
              <a:rPr lang="en-US" sz="2800" dirty="0"/>
              <a:t>) transmitter.</a:t>
            </a:r>
          </a:p>
          <a:p>
            <a:pPr marL="342900" indent="-342900">
              <a:spcBef>
                <a:spcPct val="20000"/>
              </a:spcBef>
              <a:buFontTx/>
              <a:buChar char="•"/>
            </a:pPr>
            <a:endParaRPr 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What Is Amateur Radio?</a:t>
            </a:r>
          </a:p>
        </p:txBody>
      </p:sp>
      <p:sp>
        <p:nvSpPr>
          <p:cNvPr id="16386" name="Rectangle 5"/>
          <p:cNvSpPr>
            <a:spLocks noChangeArrowheads="1"/>
          </p:cNvSpPr>
          <p:nvPr/>
        </p:nvSpPr>
        <p:spPr bwMode="auto">
          <a:xfrm>
            <a:off x="685800" y="1600200"/>
            <a:ext cx="7848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defRPr/>
            </a:pPr>
            <a:r>
              <a:rPr lang="en-US" sz="2600" dirty="0">
                <a:latin typeface="Times New Roman" charset="0"/>
                <a:ea typeface="ＭＳ Ｐゴシック" charset="0"/>
                <a:cs typeface="ＭＳ Ｐゴシック" charset="0"/>
              </a:rPr>
              <a:t>Amateur (or </a:t>
            </a:r>
            <a:r>
              <a:rPr lang="en-US" sz="2600" dirty="0" smtClean="0">
                <a:latin typeface="Times New Roman" charset="0"/>
                <a:ea typeface="ＭＳ Ｐゴシック" charset="0"/>
                <a:cs typeface="ＭＳ Ｐゴシック" charset="0"/>
              </a:rPr>
              <a:t>ham</a:t>
            </a:r>
            <a:r>
              <a:rPr lang="en-US" sz="2600" dirty="0">
                <a:latin typeface="Times New Roman" charset="0"/>
                <a:ea typeface="ＭＳ Ｐゴシック" charset="0"/>
                <a:cs typeface="ＭＳ Ｐゴシック" charset="0"/>
              </a:rPr>
              <a:t>) Radio is a personal radio service authorized by the Federal Communications Commission (FCC).</a:t>
            </a:r>
          </a:p>
          <a:p>
            <a:pPr marL="742950" lvl="1" indent="-285750">
              <a:lnSpc>
                <a:spcPct val="90000"/>
              </a:lnSpc>
              <a:spcBef>
                <a:spcPct val="20000"/>
              </a:spcBef>
              <a:buFontTx/>
              <a:buChar char="–"/>
              <a:defRPr/>
            </a:pPr>
            <a:r>
              <a:rPr lang="en-US" spc="-90" dirty="0">
                <a:latin typeface="Times New Roman" charset="0"/>
                <a:ea typeface="ＭＳ Ｐゴシック" charset="0"/>
                <a:cs typeface="ＭＳ Ｐゴシック" charset="0"/>
              </a:rPr>
              <a:t>To encourage the advancement of the art and science of radio.</a:t>
            </a:r>
          </a:p>
          <a:p>
            <a:pPr marL="742950" lvl="1" indent="-285750">
              <a:lnSpc>
                <a:spcPct val="90000"/>
              </a:lnSpc>
              <a:spcBef>
                <a:spcPct val="20000"/>
              </a:spcBef>
              <a:buFontTx/>
              <a:buChar char="–"/>
              <a:defRPr/>
            </a:pPr>
            <a:r>
              <a:rPr lang="en-US" spc="-100" dirty="0">
                <a:latin typeface="Times New Roman" charset="0"/>
                <a:ea typeface="ＭＳ Ｐゴシック" charset="0"/>
                <a:cs typeface="ＭＳ Ｐゴシック" charset="0"/>
              </a:rPr>
              <a:t>To promote the development of an emergency communication </a:t>
            </a:r>
            <a:r>
              <a:rPr lang="en-US" dirty="0">
                <a:latin typeface="Times New Roman" charset="0"/>
                <a:ea typeface="ＭＳ Ｐゴシック" charset="0"/>
                <a:cs typeface="ＭＳ Ｐゴシック" charset="0"/>
              </a:rPr>
              <a:t>capability to assist communities when needed.</a:t>
            </a:r>
          </a:p>
          <a:p>
            <a:pPr marL="742950" lvl="1" indent="-285750">
              <a:lnSpc>
                <a:spcPct val="90000"/>
              </a:lnSpc>
              <a:spcBef>
                <a:spcPct val="20000"/>
              </a:spcBef>
              <a:buFontTx/>
              <a:buChar char="–"/>
              <a:defRPr/>
            </a:pPr>
            <a:r>
              <a:rPr lang="en-US" dirty="0">
                <a:latin typeface="Times New Roman" charset="0"/>
                <a:ea typeface="ＭＳ Ｐゴシック" charset="0"/>
                <a:cs typeface="ＭＳ Ｐゴシック" charset="0"/>
              </a:rPr>
              <a:t>To develop a pool of trained radio operators.</a:t>
            </a:r>
          </a:p>
          <a:p>
            <a:pPr marL="742950" lvl="1" indent="-285750">
              <a:lnSpc>
                <a:spcPct val="90000"/>
              </a:lnSpc>
              <a:spcBef>
                <a:spcPct val="20000"/>
              </a:spcBef>
              <a:buFontTx/>
              <a:buChar char="–"/>
              <a:defRPr/>
            </a:pPr>
            <a:r>
              <a:rPr lang="en-US" dirty="0">
                <a:latin typeface="Times New Roman" charset="0"/>
                <a:ea typeface="ＭＳ Ｐゴシック" charset="0"/>
                <a:cs typeface="ＭＳ Ｐゴシック" charset="0"/>
              </a:rPr>
              <a:t>To promote international good will by connecting private citizens in countries around the globe.</a:t>
            </a:r>
          </a:p>
          <a:p>
            <a:pPr marL="342900" indent="-342900">
              <a:lnSpc>
                <a:spcPct val="90000"/>
              </a:lnSpc>
              <a:spcBef>
                <a:spcPct val="20000"/>
              </a:spcBef>
              <a:buFontTx/>
              <a:buChar char="•"/>
              <a:defRPr/>
            </a:pPr>
            <a:r>
              <a:rPr lang="en-US" sz="2600" dirty="0">
                <a:latin typeface="Times New Roman" charset="0"/>
                <a:ea typeface="ＭＳ Ｐゴシック" charset="0"/>
                <a:cs typeface="ＭＳ Ｐゴシック" charset="0"/>
              </a:rPr>
              <a:t>Through ham radio, you will become an ambassador for your community and your country.</a:t>
            </a:r>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What Do Hams Do?</a:t>
            </a:r>
          </a:p>
        </p:txBody>
      </p:sp>
      <p:sp>
        <p:nvSpPr>
          <p:cNvPr id="18434" name="Rectangle 5"/>
          <p:cNvSpPr>
            <a:spLocks noChangeArrowheads="1"/>
          </p:cNvSpPr>
          <p:nvPr/>
        </p:nvSpPr>
        <p:spPr bwMode="auto">
          <a:xfrm>
            <a:off x="1828800" y="1828800"/>
            <a:ext cx="5257800" cy="3886200"/>
          </a:xfrm>
          <a:prstGeom prst="rect">
            <a:avLst/>
          </a:prstGeom>
          <a:noFill/>
          <a:ln w="9525">
            <a:noFill/>
            <a:miter lim="800000"/>
            <a:headEnd/>
            <a:tailEnd/>
          </a:ln>
        </p:spPr>
        <p:txBody>
          <a:bodyPr/>
          <a:lstStyle/>
          <a:p>
            <a:pPr marL="342900" indent="-342900">
              <a:spcBef>
                <a:spcPct val="20000"/>
              </a:spcBef>
              <a:buFontTx/>
              <a:buChar char="•"/>
            </a:pPr>
            <a:r>
              <a:rPr lang="en-US" sz="3200" dirty="0" smtClean="0"/>
              <a:t>Communicate</a:t>
            </a:r>
            <a:endParaRPr lang="en-US" sz="3200" dirty="0"/>
          </a:p>
          <a:p>
            <a:pPr marL="342900" indent="-342900">
              <a:spcBef>
                <a:spcPct val="20000"/>
              </a:spcBef>
              <a:buFontTx/>
              <a:buChar char="•"/>
            </a:pPr>
            <a:r>
              <a:rPr lang="en-US" sz="3200" dirty="0"/>
              <a:t>Experiment</a:t>
            </a:r>
          </a:p>
          <a:p>
            <a:pPr marL="342900" indent="-342900">
              <a:spcBef>
                <a:spcPct val="20000"/>
              </a:spcBef>
              <a:buFontTx/>
              <a:buChar char="•"/>
            </a:pPr>
            <a:r>
              <a:rPr lang="en-US" sz="3200" dirty="0"/>
              <a:t>Build</a:t>
            </a:r>
          </a:p>
          <a:p>
            <a:pPr marL="342900" indent="-342900">
              <a:spcBef>
                <a:spcPct val="20000"/>
              </a:spcBef>
              <a:buFontTx/>
              <a:buChar char="•"/>
            </a:pPr>
            <a:r>
              <a:rPr lang="en-US" sz="3200" dirty="0"/>
              <a:t>Compete</a:t>
            </a:r>
          </a:p>
          <a:p>
            <a:pPr marL="342900" indent="-342900">
              <a:spcBef>
                <a:spcPct val="20000"/>
              </a:spcBef>
              <a:buFontTx/>
              <a:buChar char="•"/>
            </a:pPr>
            <a:r>
              <a:rPr lang="en-US" sz="3200" dirty="0"/>
              <a:t>Serve their communities</a:t>
            </a:r>
          </a:p>
          <a:p>
            <a:pPr marL="342900" indent="-342900">
              <a:spcBef>
                <a:spcPct val="20000"/>
              </a:spcBef>
              <a:buFontTx/>
              <a:buChar char="•"/>
            </a:pPr>
            <a:r>
              <a:rPr lang="en-US" sz="3200" dirty="0" smtClean="0"/>
              <a:t>Engage in life-long </a:t>
            </a:r>
            <a:r>
              <a:rPr lang="en-US" sz="3200" dirty="0"/>
              <a:t>learning</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What Makes Ham Radio Different?</a:t>
            </a:r>
          </a:p>
        </p:txBody>
      </p:sp>
      <p:sp>
        <p:nvSpPr>
          <p:cNvPr id="2048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There are many unlicensed radio services available.</a:t>
            </a:r>
          </a:p>
          <a:p>
            <a:pPr marL="342900" indent="-342900">
              <a:lnSpc>
                <a:spcPct val="90000"/>
              </a:lnSpc>
              <a:spcBef>
                <a:spcPct val="20000"/>
              </a:spcBef>
              <a:buFontTx/>
              <a:buChar char="•"/>
            </a:pPr>
            <a:r>
              <a:rPr lang="en-US" sz="3200" dirty="0"/>
              <a:t>Ham radio </a:t>
            </a:r>
            <a:r>
              <a:rPr lang="en-US" sz="3200" dirty="0" smtClean="0"/>
              <a:t>is very flexible:</a:t>
            </a:r>
            <a:endParaRPr lang="en-US" sz="3200" dirty="0"/>
          </a:p>
          <a:p>
            <a:pPr marL="742950" lvl="1" indent="-285750">
              <a:lnSpc>
                <a:spcPct val="90000"/>
              </a:lnSpc>
              <a:spcBef>
                <a:spcPct val="20000"/>
              </a:spcBef>
              <a:buFontTx/>
              <a:buChar char="–"/>
            </a:pPr>
            <a:r>
              <a:rPr lang="en-US" sz="2800" dirty="0"/>
              <a:t>Fewer </a:t>
            </a:r>
            <a:r>
              <a:rPr lang="en-US" sz="2800" dirty="0" smtClean="0"/>
              <a:t>restrictions</a:t>
            </a:r>
            <a:endParaRPr lang="en-US" sz="2800" dirty="0"/>
          </a:p>
          <a:p>
            <a:pPr marL="742950" lvl="1" indent="-285750">
              <a:lnSpc>
                <a:spcPct val="90000"/>
              </a:lnSpc>
              <a:spcBef>
                <a:spcPct val="20000"/>
              </a:spcBef>
              <a:buFontTx/>
              <a:buChar char="–"/>
            </a:pPr>
            <a:r>
              <a:rPr lang="en-US" sz="2800" dirty="0"/>
              <a:t>More frequencies (channels or </a:t>
            </a:r>
            <a:r>
              <a:rPr lang="en-US" sz="2800" dirty="0" smtClean="0"/>
              <a:t>bands)</a:t>
            </a:r>
          </a:p>
          <a:p>
            <a:pPr marL="742950" lvl="1" indent="-285750">
              <a:lnSpc>
                <a:spcPct val="90000"/>
              </a:lnSpc>
              <a:spcBef>
                <a:spcPct val="20000"/>
              </a:spcBef>
              <a:buFontTx/>
              <a:buChar char="–"/>
            </a:pPr>
            <a:r>
              <a:rPr lang="en-US" sz="2800" dirty="0" smtClean="0"/>
              <a:t>More </a:t>
            </a:r>
            <a:r>
              <a:rPr lang="en-US" sz="2800" dirty="0"/>
              <a:t>power (to improve range and quality</a:t>
            </a:r>
            <a:r>
              <a:rPr lang="en-US" sz="2800" dirty="0" smtClean="0"/>
              <a:t>)</a:t>
            </a:r>
            <a:endParaRPr lang="en-US" sz="2800" dirty="0"/>
          </a:p>
          <a:p>
            <a:pPr marL="742950" lvl="1" indent="-285750">
              <a:lnSpc>
                <a:spcPct val="90000"/>
              </a:lnSpc>
              <a:spcBef>
                <a:spcPct val="20000"/>
              </a:spcBef>
              <a:buFontTx/>
              <a:buChar char="–"/>
            </a:pPr>
            <a:r>
              <a:rPr lang="en-US" sz="2800" dirty="0"/>
              <a:t>More ways to </a:t>
            </a:r>
            <a:r>
              <a:rPr lang="en-US" sz="2800" dirty="0" smtClean="0"/>
              <a:t>communicate</a:t>
            </a:r>
            <a:endParaRPr lang="en-US" sz="2800" dirty="0"/>
          </a:p>
          <a:p>
            <a:pPr marL="742950" lvl="1" indent="-285750">
              <a:lnSpc>
                <a:spcPct val="90000"/>
              </a:lnSpc>
              <a:spcBef>
                <a:spcPct val="20000"/>
              </a:spcBef>
              <a:buFontTx/>
              <a:buChar char="–"/>
            </a:pPr>
            <a:r>
              <a:rPr lang="en-US" sz="2800" dirty="0"/>
              <a:t>It</a:t>
            </a:r>
            <a:r>
              <a:rPr lang="en-US" altLang="ja-JP" sz="2800" dirty="0"/>
              <a:t>’s </a:t>
            </a:r>
            <a:r>
              <a:rPr lang="en-US" altLang="ja-JP" sz="2800" i="1" dirty="0"/>
              <a:t>free</a:t>
            </a:r>
            <a:r>
              <a:rPr lang="en-US" altLang="ja-JP" sz="2800" dirty="0"/>
              <a:t> to operate your </a:t>
            </a:r>
            <a:r>
              <a:rPr lang="en-US" altLang="ja-JP" sz="2800" dirty="0" smtClean="0"/>
              <a:t>radio</a:t>
            </a:r>
            <a:endParaRPr 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With More Privileges Comes More Responsibility</a:t>
            </a:r>
          </a:p>
        </p:txBody>
      </p:sp>
      <p:sp>
        <p:nvSpPr>
          <p:cNvPr id="22530" name="Rectangle 5"/>
          <p:cNvSpPr>
            <a:spLocks noChangeArrowheads="1"/>
          </p:cNvSpPr>
          <p:nvPr/>
        </p:nvSpPr>
        <p:spPr bwMode="auto">
          <a:xfrm>
            <a:off x="685800" y="2133600"/>
            <a:ext cx="7772400" cy="3962400"/>
          </a:xfrm>
          <a:prstGeom prst="rect">
            <a:avLst/>
          </a:prstGeom>
          <a:noFill/>
          <a:ln w="9525">
            <a:noFill/>
            <a:miter lim="800000"/>
            <a:headEnd/>
            <a:tailEnd/>
          </a:ln>
        </p:spPr>
        <p:txBody>
          <a:bodyPr/>
          <a:lstStyle/>
          <a:p>
            <a:pPr marL="342900" indent="-342900">
              <a:spcBef>
                <a:spcPct val="20000"/>
              </a:spcBef>
              <a:buFontTx/>
              <a:buChar char="•"/>
            </a:pPr>
            <a:r>
              <a:rPr lang="en-US" sz="2600" dirty="0"/>
              <a:t>Because ham radios are much more capable and have the potential of interfering with other radio services.</a:t>
            </a:r>
          </a:p>
          <a:p>
            <a:pPr marL="342900" indent="-342900">
              <a:spcBef>
                <a:spcPct val="20000"/>
              </a:spcBef>
              <a:buFontTx/>
              <a:buChar char="•"/>
            </a:pPr>
            <a:r>
              <a:rPr lang="en-US" sz="2600" dirty="0"/>
              <a:t>Because ham radios have unlimited </a:t>
            </a:r>
            <a:r>
              <a:rPr lang="en-US" sz="2600" dirty="0" smtClean="0"/>
              <a:t>reach, they </a:t>
            </a:r>
            <a:r>
              <a:rPr lang="en-US" sz="2600" dirty="0"/>
              <a:t>easily reach around the globe and into space.</a:t>
            </a:r>
          </a:p>
          <a:p>
            <a:pPr marL="342900" indent="-342900">
              <a:spcBef>
                <a:spcPct val="20000"/>
              </a:spcBef>
              <a:buFontTx/>
              <a:buChar char="•"/>
            </a:pPr>
            <a:r>
              <a:rPr lang="en-US" sz="2600" dirty="0"/>
              <a:t>FCC authorization is required to ensure the operator is qualified to operate the ham radio safely, </a:t>
            </a:r>
            <a:r>
              <a:rPr lang="en-US" sz="2600" dirty="0" smtClean="0"/>
              <a:t>legally, and effectively – </a:t>
            </a:r>
            <a:r>
              <a:rPr lang="en-US" sz="2600" dirty="0"/>
              <a:t>that is why you are here.</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1441</TotalTime>
  <Words>2058</Words>
  <Application>Microsoft Office PowerPoint</Application>
  <PresentationFormat>On-screen Show (4:3)</PresentationFormat>
  <Paragraphs>139</Paragraphs>
  <Slides>14</Slides>
  <Notes>11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HORIZ NO SCREENED DIAMOND</vt:lpstr>
      <vt:lpstr>Placed JPEG Blend HORIZ GRAY</vt:lpstr>
      <vt:lpstr>Technician License Course Chapter 1 </vt:lpstr>
      <vt:lpstr>Slide 2</vt:lpstr>
      <vt:lpstr>Slide 3</vt:lpstr>
      <vt:lpstr>Slide 4</vt:lpstr>
      <vt:lpstr>Slide 5</vt:lpstr>
      <vt:lpstr>Slide 6</vt:lpstr>
      <vt:lpstr>Slide 7</vt:lpstr>
      <vt:lpstr>Slide 8</vt:lpstr>
      <vt:lpstr>Slide 9</vt:lpstr>
      <vt:lpstr>Slide 10</vt:lpstr>
      <vt:lpstr>Slide 11</vt:lpstr>
      <vt:lpstr>Slide 12</vt:lpstr>
      <vt:lpstr>Which agency regulates and enforces the rules for the Amateur Radio Service in the United States?</vt:lpstr>
      <vt:lpstr>Which agency regulates and enforces the rules for the Amateur Radio Service in the United States?</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Ward Silver</cp:lastModifiedBy>
  <cp:revision>60</cp:revision>
  <dcterms:created xsi:type="dcterms:W3CDTF">2005-07-28T14:19:34Z</dcterms:created>
  <dcterms:modified xsi:type="dcterms:W3CDTF">2014-05-23T02:46:25Z</dcterms:modified>
</cp:coreProperties>
</file>