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725" r:id="rId3"/>
    <p:sldMasterId id="2147483749" r:id="rId4"/>
    <p:sldMasterId id="2147483762" r:id="rId5"/>
    <p:sldMasterId id="2147483776" r:id="rId6"/>
  </p:sldMasterIdLst>
  <p:notesMasterIdLst>
    <p:notesMasterId r:id="rId88"/>
  </p:notesMasterIdLst>
  <p:sldIdLst>
    <p:sldId id="463" r:id="rId7"/>
    <p:sldId id="503" r:id="rId8"/>
    <p:sldId id="504" r:id="rId9"/>
    <p:sldId id="505" r:id="rId10"/>
    <p:sldId id="506" r:id="rId11"/>
    <p:sldId id="376" r:id="rId12"/>
    <p:sldId id="377" r:id="rId13"/>
    <p:sldId id="507" r:id="rId14"/>
    <p:sldId id="508" r:id="rId15"/>
    <p:sldId id="380" r:id="rId16"/>
    <p:sldId id="381" r:id="rId17"/>
    <p:sldId id="383" r:id="rId18"/>
    <p:sldId id="384" r:id="rId19"/>
    <p:sldId id="385" r:id="rId20"/>
    <p:sldId id="386" r:id="rId21"/>
    <p:sldId id="509" r:id="rId22"/>
    <p:sldId id="510" r:id="rId23"/>
    <p:sldId id="489" r:id="rId24"/>
    <p:sldId id="490" r:id="rId25"/>
    <p:sldId id="511" r:id="rId26"/>
    <p:sldId id="512" r:id="rId27"/>
    <p:sldId id="513" r:id="rId28"/>
    <p:sldId id="514" r:id="rId29"/>
    <p:sldId id="515" r:id="rId30"/>
    <p:sldId id="516" r:id="rId31"/>
    <p:sldId id="396" r:id="rId32"/>
    <p:sldId id="397" r:id="rId33"/>
    <p:sldId id="398" r:id="rId34"/>
    <p:sldId id="399" r:id="rId35"/>
    <p:sldId id="400" r:id="rId36"/>
    <p:sldId id="401" r:id="rId37"/>
    <p:sldId id="491" r:id="rId38"/>
    <p:sldId id="492" r:id="rId39"/>
    <p:sldId id="403" r:id="rId40"/>
    <p:sldId id="404" r:id="rId41"/>
    <p:sldId id="414" r:id="rId42"/>
    <p:sldId id="415" r:id="rId43"/>
    <p:sldId id="517" r:id="rId44"/>
    <p:sldId id="518" r:id="rId45"/>
    <p:sldId id="283" r:id="rId46"/>
    <p:sldId id="284" r:id="rId47"/>
    <p:sldId id="493" r:id="rId48"/>
    <p:sldId id="494" r:id="rId49"/>
    <p:sldId id="501" r:id="rId50"/>
    <p:sldId id="502" r:id="rId51"/>
    <p:sldId id="519" r:id="rId52"/>
    <p:sldId id="520" r:id="rId53"/>
    <p:sldId id="495" r:id="rId54"/>
    <p:sldId id="496" r:id="rId55"/>
    <p:sldId id="407" r:id="rId56"/>
    <p:sldId id="408" r:id="rId57"/>
    <p:sldId id="497" r:id="rId58"/>
    <p:sldId id="498" r:id="rId59"/>
    <p:sldId id="521" r:id="rId60"/>
    <p:sldId id="522" r:id="rId61"/>
    <p:sldId id="523" r:id="rId62"/>
    <p:sldId id="524" r:id="rId63"/>
    <p:sldId id="525" r:id="rId64"/>
    <p:sldId id="526" r:id="rId65"/>
    <p:sldId id="455" r:id="rId66"/>
    <p:sldId id="456" r:id="rId67"/>
    <p:sldId id="527" r:id="rId68"/>
    <p:sldId id="528" r:id="rId69"/>
    <p:sldId id="529" r:id="rId70"/>
    <p:sldId id="530" r:id="rId71"/>
    <p:sldId id="461" r:id="rId72"/>
    <p:sldId id="462" r:id="rId73"/>
    <p:sldId id="287" r:id="rId74"/>
    <p:sldId id="288" r:id="rId75"/>
    <p:sldId id="487" r:id="rId76"/>
    <p:sldId id="488" r:id="rId77"/>
    <p:sldId id="291" r:id="rId78"/>
    <p:sldId id="292" r:id="rId79"/>
    <p:sldId id="361" r:id="rId80"/>
    <p:sldId id="362" r:id="rId81"/>
    <p:sldId id="365" r:id="rId82"/>
    <p:sldId id="366" r:id="rId83"/>
    <p:sldId id="367" r:id="rId84"/>
    <p:sldId id="368" r:id="rId85"/>
    <p:sldId id="499" r:id="rId86"/>
    <p:sldId id="500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slide" Target="slides/slide70.xml"/><Relationship Id="rId84" Type="http://schemas.openxmlformats.org/officeDocument/2006/relationships/slide" Target="slides/slide78.xml"/><Relationship Id="rId89" Type="http://schemas.openxmlformats.org/officeDocument/2006/relationships/presProps" Target="presProps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87" Type="http://schemas.openxmlformats.org/officeDocument/2006/relationships/slide" Target="slides/slide8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viewProps" Target="viewProp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7A4BA-5845-43E0-8832-2147233CA2D6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0AEF0-B8BA-4656-81BD-DA4E7A9D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5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62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62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56EE6-D7D6-4DCD-B54B-8BBB634BCFA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7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D842D-2BD3-477A-9251-335B92D0537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02256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192A-461A-4F97-9C79-F601F889A4E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081939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514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2514600"/>
            <a:ext cx="9144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867400" y="6477000"/>
            <a:ext cx="3276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FCC Rules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914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09BF-EEC2-4037-9E9F-3F5D7A9766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3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62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62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F3901-032B-42CA-B90D-BCDF6956881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5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3D8EF0-770A-4868-949B-E8FD0134CA7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FFFFF"/>
                </a:solidFill>
              </a:rPr>
              <a:t>/155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373907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D462-4A26-40FA-AA2F-8EBE2C6A054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84749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D71C7-D2FC-4091-B416-CF0775492F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999897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F4159-7254-4E73-A0D5-56019D6DE96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639925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8BEFD-64BE-43A8-8BEF-BEBF7388F7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910428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CA79E-BC0B-4E65-994B-B19DD3A9B4D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63975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4E0DCD-4501-470D-B4CE-807FAC982F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FFFFF"/>
                </a:solidFill>
              </a:rPr>
              <a:t>/155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869571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FF934-0896-46E0-8A2B-968C0F563AD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457684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9EDF0-CE11-4380-B405-6C84F8428B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093683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5A73-669F-44E2-B31F-5542B581A9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984062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5301A-3970-4F53-B717-3765A3CAF93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191384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514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2514600"/>
            <a:ext cx="9144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867400" y="6477000"/>
            <a:ext cx="3276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FCC Rules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914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40BA5-F8A6-4C01-8824-58C87DD09B4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26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71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71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49A9B-F071-4959-99C0-CCD0C1DD440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79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41A0-5964-4946-B9C2-DB0B72FC44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394940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79EB9-55F2-4785-B4C8-908A44A34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716055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D63C3-D719-4419-9135-B302CEB6031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3668740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EA8BE-9C52-4444-8CE4-94B335DE386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78854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C19E-3D75-41B5-A56B-BD61146E96A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6780380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5DCAE-75E6-483C-9AEA-D110376E07C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714042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973B-8040-43C8-A7B5-20EDCF77B2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433524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B2F1E-ABC7-46ED-9859-5FE14960DAF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030306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FA928-6828-4AF9-AFBB-A04E42F5DD7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6505005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27ACD-2238-48D9-8220-2F028E5DDB4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707594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3BD43-2885-42DE-8352-6A53AAD42D2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0268017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62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62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87FB3-D8BA-4E70-8A56-4EC649407A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403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B7600F-D694-413D-A037-D125CBDB57F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FFFFF"/>
                </a:solidFill>
              </a:rPr>
              <a:t>/155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9528511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24293-A9E8-44D9-A693-0D535F3AB03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7221792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4E218-75B6-4A8C-8D21-525D6352900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32881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164A-BF53-4E36-8E5D-1B88AE5FF35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0239749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1280-F5F7-4E8E-A3C6-338629F2958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1241157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08835-78F8-4771-8B78-153EA332BA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4703188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F69E-A342-47F0-BE0F-34D8D97231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166155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4407E-4E39-496D-A126-B5B62CE770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1673349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C7C68-075C-430E-8FA6-F5F64EBC16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5135221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558E-0F82-48F8-B739-71B22CA044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7891983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0A489-5389-448C-BEC1-1E7F3E4CE5F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6214317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514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2514600"/>
            <a:ext cx="9144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867400" y="6477000"/>
            <a:ext cx="3276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FCC Rules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914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900FB-68DE-4B93-B20D-D0DE00D80EC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04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569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56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3E52A-1B53-4CE9-ACCC-0CB5FE5703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075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35472-F801-4DDC-8FC0-BA4E7DE78C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5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E60EE-A66F-4B69-AD23-BA52D4AD3F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8765763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72990-1B68-4C9F-9DBC-4FAE52B1A5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107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D3637-CDB8-4F0C-9745-ED85B2994E2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389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95E18-30B3-4685-BF0A-86D8D80EEC2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548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DC109-6F07-4DFA-AE96-3D7C85D8F4E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056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DEBBD-369B-448B-915D-FBC0E7054EF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7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E76EF-D004-44A0-BB7F-0A3E4F084B0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458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9AE7-3330-4D4F-9B74-5D5DB501E1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82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5FDD-F2EF-4A40-9ABE-F23BFED729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222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72CAC-A844-49ED-8944-EAA60A2A15D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923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514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514600"/>
            <a:ext cx="449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514600"/>
            <a:ext cx="449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867400" y="6477000"/>
            <a:ext cx="3276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Communications Modes and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914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09729-C260-4BB9-840B-7978DFED52A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9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B1AB9-27BA-48E8-A9EC-1C8831606FF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25025467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514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2514600"/>
            <a:ext cx="449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49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867400" y="6477000"/>
            <a:ext cx="3276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Communications Modes and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914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A1D46-0325-41EB-B51C-ABDE78B148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330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13" name="Picture 16" descr="MicroH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2600"/>
            <a:ext cx="35512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55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685800"/>
            <a:ext cx="7772400" cy="2286000"/>
          </a:xfrm>
        </p:spPr>
        <p:txBody>
          <a:bodyPr/>
          <a:lstStyle>
            <a:lvl1pPr>
              <a:defRPr sz="4000">
                <a:solidFill>
                  <a:srgbClr val="FFFF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55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971800"/>
            <a:ext cx="7772400" cy="2286000"/>
          </a:xfrm>
        </p:spPr>
        <p:txBody>
          <a:bodyPr/>
          <a:lstStyle>
            <a:lvl1pPr marL="0" indent="0">
              <a:defRPr sz="32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F12467-7B57-4670-B7C8-20263D835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766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72C9B9-BB81-4A6A-80FC-5F5CE7E31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7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523036-15E9-483F-BB98-DC9C0A175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331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9F04E18-E4C9-4F90-BA32-131BA7EA1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775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3B5592-2FBD-42BD-A64F-F2D447281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419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C851D17-D9E2-4A8C-8ED7-4121C80BA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59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5A219F-9AE6-42C9-910A-BD82AC65C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594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04C925-4371-4CAC-B5AE-9067B7924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085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A29363-739C-4764-AF5B-A3207E742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D2803-4F57-4606-B424-C4DF7191BB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50272766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9A96335-2CF8-41E5-86EF-099852C74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678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33DA938-963F-4200-A3A4-3FD3D3817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8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58E04-36BB-43C9-B964-95B689BDEE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11562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71725-2EA4-4865-9533-477BA8A7477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</p:spTree>
    <p:extLst>
      <p:ext uri="{BB962C8B-B14F-4D97-AF65-F5344CB8AC3E}">
        <p14:creationId xmlns:p14="http://schemas.microsoft.com/office/powerpoint/2010/main" val="353793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8D5336-79C2-454C-A47B-78B4452D1712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352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7352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033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7352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52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7352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45001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0F469-6581-44CE-9C1B-9DE4637C20E8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352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7352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033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7352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52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7352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69823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805982-343A-4E35-89F4-636BC4DA2C4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5" name="Group 4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46117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46118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46119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46120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46121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346122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346123" name="Freeform 11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346124" name="Rectangle 1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612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461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25999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42E30-7BC0-4E3E-BEEF-4ACF3AEA255D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352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7352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7352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033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7352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52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7352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35962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5FBAB6-3D55-4E1E-976F-C5ECC49227C8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1" name="Group 4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54661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454662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454663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454665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454666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033" name="Freeform 11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454668" name="Rectangle 1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546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467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63084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E81EF0-4517-4086-ACB6-B924DACCC2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1" name="Group 4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64549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64550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364551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64553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364554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033" name="Freeform 11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364556" name="Rectangle 1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304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45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6455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90978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8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73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dirty="0" smtClean="0"/>
              <a:t>RULES AND REGULATIONS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Operating Regulations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Microhams 2010 Technician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56EE6-D7D6-4DCD-B54B-8BBB634BCFA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75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FA0B9-D445-4E0F-8186-C2586CE55EE2}" type="slidenum">
              <a:rPr lang="en-US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93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T1E05 What is an amateur station control point?</a:t>
            </a: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The location of the station's transmitting antenna</a:t>
            </a:r>
          </a:p>
          <a:p>
            <a:pPr lvl="1" eaLnBrk="1" hangingPunct="1"/>
            <a:r>
              <a:rPr lang="en-US" b="0" smtClean="0">
                <a:effectLst/>
              </a:rPr>
              <a:t>B.  The location of the station transmitting apparatus</a:t>
            </a:r>
          </a:p>
          <a:p>
            <a:pPr lvl="1" eaLnBrk="1" hangingPunct="1"/>
            <a:r>
              <a:rPr lang="en-US" b="0" smtClean="0">
                <a:effectLst/>
              </a:rPr>
              <a:t>C.  The location at which the control operator function is performed</a:t>
            </a:r>
          </a:p>
          <a:p>
            <a:pPr lvl="1" eaLnBrk="1" hangingPunct="1"/>
            <a:r>
              <a:rPr lang="en-US" b="0" smtClean="0">
                <a:effectLst/>
              </a:rPr>
              <a:t>D.  The mailing address of the station licensee</a:t>
            </a:r>
          </a:p>
        </p:txBody>
      </p:sp>
    </p:spTree>
    <p:extLst>
      <p:ext uri="{BB962C8B-B14F-4D97-AF65-F5344CB8AC3E}">
        <p14:creationId xmlns:p14="http://schemas.microsoft.com/office/powerpoint/2010/main" val="11067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D9B51F-927B-4083-B06D-C1569A8FD78F}" type="slidenum">
              <a:rPr lang="en-US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98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T1E05 What is an amateur station control point?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The location of the station's transmitting antenna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The location of the station transmitting apparatus</a:t>
            </a:r>
          </a:p>
          <a:p>
            <a:pPr eaLnBrk="1" hangingPunct="1">
              <a:defRPr/>
            </a:pPr>
            <a:r>
              <a:rPr lang="en-US" smtClean="0"/>
              <a:t>C.  The location at which the control operator function is performed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The mailing address of the station licensee</a:t>
            </a:r>
          </a:p>
        </p:txBody>
      </p:sp>
    </p:spTree>
    <p:extLst>
      <p:ext uri="{BB962C8B-B14F-4D97-AF65-F5344CB8AC3E}">
        <p14:creationId xmlns:p14="http://schemas.microsoft.com/office/powerpoint/2010/main" val="319291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8EB2B-A9D5-4BD0-9F85-43722755F6F3}" type="slidenum">
              <a:rPr lang="en-US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14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T1E07 When the control operator is not the station licensee, who is responsible for the proper operation of the station?</a:t>
            </a:r>
          </a:p>
        </p:txBody>
      </p:sp>
      <p:sp>
        <p:nvSpPr>
          <p:cNvPr id="1259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All licensed amateurs who are present at the operation</a:t>
            </a:r>
          </a:p>
          <a:p>
            <a:pPr lvl="1" eaLnBrk="1" hangingPunct="1"/>
            <a:r>
              <a:rPr lang="en-US" b="0" smtClean="0">
                <a:effectLst/>
              </a:rPr>
              <a:t>B.  Only the station licensee</a:t>
            </a:r>
          </a:p>
          <a:p>
            <a:pPr lvl="1" eaLnBrk="1" hangingPunct="1"/>
            <a:r>
              <a:rPr lang="en-US" b="0" smtClean="0">
                <a:effectLst/>
              </a:rPr>
              <a:t>C.  Only the control operator</a:t>
            </a:r>
          </a:p>
          <a:p>
            <a:pPr lvl="1" eaLnBrk="1" hangingPunct="1"/>
            <a:r>
              <a:rPr lang="en-US" b="0" smtClean="0">
                <a:effectLst/>
              </a:rPr>
              <a:t>D.  The control operator and the station licensee are equally responsible</a:t>
            </a:r>
          </a:p>
        </p:txBody>
      </p:sp>
    </p:spTree>
    <p:extLst>
      <p:ext uri="{BB962C8B-B14F-4D97-AF65-F5344CB8AC3E}">
        <p14:creationId xmlns:p14="http://schemas.microsoft.com/office/powerpoint/2010/main" val="32773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32C7C-24AF-4B6C-B8FC-2993772107CC}" type="slidenum">
              <a:rPr lang="en-US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19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T1E07 When the control operator is not the station licensee, who is responsible for the proper operation of the station?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All licensed amateurs who are present at the operation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Only the station licensee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Only the control operator</a:t>
            </a:r>
          </a:p>
          <a:p>
            <a:pPr eaLnBrk="1" hangingPunct="1">
              <a:defRPr/>
            </a:pPr>
            <a:r>
              <a:rPr lang="en-US" smtClean="0"/>
              <a:t>D.  The control operator and the station licensee are equally responsible</a:t>
            </a:r>
          </a:p>
        </p:txBody>
      </p:sp>
    </p:spTree>
    <p:extLst>
      <p:ext uri="{BB962C8B-B14F-4D97-AF65-F5344CB8AC3E}">
        <p14:creationId xmlns:p14="http://schemas.microsoft.com/office/powerpoint/2010/main" val="15041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58C3C-7076-404D-BA7D-B47A1B2C490D}" type="slidenum">
              <a:rPr lang="en-US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55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T1E11 Who does the FCC presume to be the control operator of an amateur station, unless documentation to the contrary is in the station records?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The station custodian</a:t>
            </a:r>
          </a:p>
          <a:p>
            <a:pPr lvl="1" eaLnBrk="1" hangingPunct="1"/>
            <a:r>
              <a:rPr lang="en-US" b="0" smtClean="0">
                <a:effectLst/>
              </a:rPr>
              <a:t>B.  The third party participant</a:t>
            </a:r>
          </a:p>
          <a:p>
            <a:pPr lvl="1" eaLnBrk="1" hangingPunct="1"/>
            <a:r>
              <a:rPr lang="en-US" b="0" smtClean="0">
                <a:effectLst/>
              </a:rPr>
              <a:t>C.  The person operating the station equipment</a:t>
            </a:r>
          </a:p>
          <a:p>
            <a:pPr lvl="1" eaLnBrk="1" hangingPunct="1"/>
            <a:r>
              <a:rPr lang="en-US" b="0" smtClean="0">
                <a:effectLst/>
              </a:rPr>
              <a:t>D.  The station licensee</a:t>
            </a:r>
          </a:p>
        </p:txBody>
      </p:sp>
    </p:spTree>
    <p:extLst>
      <p:ext uri="{BB962C8B-B14F-4D97-AF65-F5344CB8AC3E}">
        <p14:creationId xmlns:p14="http://schemas.microsoft.com/office/powerpoint/2010/main" val="19891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B821D-41AA-4374-A668-F989F543FA6D}" type="slidenum">
              <a:rPr lang="en-US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60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T1E11 Who does the FCC presume to be the control operator of an amateur station, unless documentation to the contrary is in the station records?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The station custodian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The third party participant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The person operating the station equipment</a:t>
            </a:r>
          </a:p>
          <a:p>
            <a:pPr eaLnBrk="1" hangingPunct="1">
              <a:defRPr/>
            </a:pPr>
            <a:r>
              <a:rPr lang="en-US" smtClean="0"/>
              <a:t>D.  The station licensee</a:t>
            </a:r>
          </a:p>
        </p:txBody>
      </p:sp>
    </p:spTree>
    <p:extLst>
      <p:ext uri="{BB962C8B-B14F-4D97-AF65-F5344CB8AC3E}">
        <p14:creationId xmlns:p14="http://schemas.microsoft.com/office/powerpoint/2010/main" val="20771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T1E12 </a:t>
            </a:r>
            <a:r>
              <a:rPr lang="en-US" sz="2400" dirty="0" smtClean="0"/>
              <a:t> When</a:t>
            </a:r>
            <a:r>
              <a:rPr lang="en-US" sz="2400" dirty="0"/>
              <a:t>, under normal circumstances, may a Technician Class licensee be the control operator of a station operating in an exclusive Extra Class operator segment of the amateur bands?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At no time</a:t>
            </a:r>
          </a:p>
          <a:p>
            <a:r>
              <a:rPr lang="en-US" dirty="0">
                <a:solidFill>
                  <a:schemeClr val="tx1"/>
                </a:solidFill>
              </a:rPr>
              <a:t>B. When operating a special event station</a:t>
            </a:r>
          </a:p>
          <a:p>
            <a:r>
              <a:rPr lang="en-US" dirty="0">
                <a:solidFill>
                  <a:schemeClr val="tx1"/>
                </a:solidFill>
              </a:rPr>
              <a:t>C. As part of a multi-operator contest team</a:t>
            </a:r>
          </a:p>
          <a:p>
            <a:r>
              <a:rPr lang="en-US" dirty="0">
                <a:solidFill>
                  <a:schemeClr val="tx1"/>
                </a:solidFill>
              </a:rPr>
              <a:t>D. When using a club station whose trustee is an Extra Class operator licensee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842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T1E12 </a:t>
            </a:r>
            <a:r>
              <a:rPr lang="en-US" sz="2400" dirty="0" smtClean="0"/>
              <a:t> When</a:t>
            </a:r>
            <a:r>
              <a:rPr lang="en-US" sz="2400" dirty="0"/>
              <a:t>, under normal circumstances, may a Technician Class licensee be the control operator of a station operating in an exclusive Extra Class operator segment of the amateur bands?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At no time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When operating a special event station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As part of a multi-operator contest team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When using a club station whose trustee is an Extra Class operator licensee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26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T1D11 </a:t>
            </a:r>
            <a:r>
              <a:rPr lang="en-US" dirty="0" smtClean="0"/>
              <a:t>When </a:t>
            </a:r>
            <a:r>
              <a:rPr lang="en-US" dirty="0"/>
              <a:t>may an amateur station transmit without identifying?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When the transmissions are of a brief nature to make station adjustments</a:t>
            </a:r>
          </a:p>
          <a:p>
            <a:r>
              <a:rPr lang="en-US" dirty="0"/>
              <a:t>B. When the transmissions are unmodulated</a:t>
            </a:r>
          </a:p>
          <a:p>
            <a:r>
              <a:rPr lang="en-US" dirty="0"/>
              <a:t>C. When the transmitted power level is below 1 watt</a:t>
            </a:r>
          </a:p>
          <a:p>
            <a:r>
              <a:rPr lang="en-US" dirty="0"/>
              <a:t>D. When transmitting signals to control a model craft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38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T1D11 </a:t>
            </a:r>
            <a:r>
              <a:rPr lang="en-US" dirty="0" smtClean="0"/>
              <a:t>When </a:t>
            </a:r>
            <a:r>
              <a:rPr lang="en-US" dirty="0"/>
              <a:t>may an amateur station transmit without identifying?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A</a:t>
            </a:r>
            <a:r>
              <a:rPr lang="en-US" dirty="0"/>
              <a:t>. When the transmissions are of a brief nature to make station adjustments</a:t>
            </a:r>
          </a:p>
          <a:p>
            <a:r>
              <a:rPr lang="en-US" dirty="0" smtClean="0"/>
              <a:t>	B</a:t>
            </a:r>
            <a:r>
              <a:rPr lang="en-US" dirty="0"/>
              <a:t>. When the transmissions are unmodulated</a:t>
            </a:r>
          </a:p>
          <a:p>
            <a:r>
              <a:rPr lang="en-US" dirty="0" smtClean="0"/>
              <a:t>	C</a:t>
            </a:r>
            <a:r>
              <a:rPr lang="en-US" dirty="0"/>
              <a:t>. When the transmitted power level is below 1 watt</a:t>
            </a:r>
          </a:p>
          <a:p>
            <a:r>
              <a:rPr lang="en-US" dirty="0">
                <a:solidFill>
                  <a:srgbClr val="FFFF00"/>
                </a:solidFill>
              </a:rPr>
              <a:t>D. When transmitting signals to control a model craft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52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T1E01  When </a:t>
            </a:r>
            <a:r>
              <a:rPr lang="en-US" dirty="0"/>
              <a:t>is an amateur station permitted to transmit without a control operator?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When using automatic control, such as in the case of a repeater</a:t>
            </a:r>
          </a:p>
          <a:p>
            <a:r>
              <a:rPr lang="en-US" dirty="0">
                <a:solidFill>
                  <a:schemeClr val="tx1"/>
                </a:solidFill>
              </a:rPr>
              <a:t>B. When the station licensee is away and another licensed amateur is using the station</a:t>
            </a:r>
          </a:p>
          <a:p>
            <a:r>
              <a:rPr lang="en-US" dirty="0">
                <a:solidFill>
                  <a:schemeClr val="tx1"/>
                </a:solidFill>
              </a:rPr>
              <a:t>C. When the transmitting station is an auxiliary station</a:t>
            </a:r>
          </a:p>
          <a:p>
            <a:r>
              <a:rPr lang="en-US" dirty="0">
                <a:solidFill>
                  <a:schemeClr val="tx1"/>
                </a:solidFill>
              </a:rPr>
              <a:t>D. Never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8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T1F01 </a:t>
            </a:r>
            <a:r>
              <a:rPr lang="en-US" dirty="0" smtClean="0"/>
              <a:t>  What </a:t>
            </a:r>
            <a:r>
              <a:rPr lang="en-US" dirty="0"/>
              <a:t>type of identification is being used when identifying a station on the air as Race Headquarters?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Tactical call sign</a:t>
            </a:r>
          </a:p>
          <a:p>
            <a:r>
              <a:rPr lang="en-US" dirty="0">
                <a:solidFill>
                  <a:schemeClr val="tx1"/>
                </a:solidFill>
              </a:rPr>
              <a:t>B. An official call sign reserved for RACES drills</a:t>
            </a:r>
          </a:p>
          <a:p>
            <a:r>
              <a:rPr lang="en-US" dirty="0">
                <a:solidFill>
                  <a:schemeClr val="tx1"/>
                </a:solidFill>
              </a:rPr>
              <a:t>C. SSID</a:t>
            </a:r>
          </a:p>
          <a:p>
            <a:r>
              <a:rPr lang="en-US" dirty="0">
                <a:solidFill>
                  <a:schemeClr val="tx1"/>
                </a:solidFill>
              </a:rPr>
              <a:t>D. Broadcast station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19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T1F01 </a:t>
            </a:r>
            <a:r>
              <a:rPr lang="en-US" dirty="0" smtClean="0"/>
              <a:t>  What </a:t>
            </a:r>
            <a:r>
              <a:rPr lang="en-US" dirty="0"/>
              <a:t>type of identification is being used when identifying a station on the air as Race Headquarters?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Tactical call sign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An official call sign reserved for RACES drills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SSID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Broadcast station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04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T1F02  When </a:t>
            </a:r>
            <a:r>
              <a:rPr lang="en-US" sz="2800" dirty="0"/>
              <a:t>using tactical identifiers such as “Race Headquarters” during a community service net operation, how often must your station transmit the station’s FCC-assigned call sign?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Never, the tactical call is sufficient</a:t>
            </a:r>
          </a:p>
          <a:p>
            <a:r>
              <a:rPr lang="en-US" dirty="0">
                <a:solidFill>
                  <a:schemeClr val="tx1"/>
                </a:solidFill>
              </a:rPr>
              <a:t>B. Once during every hour</a:t>
            </a:r>
          </a:p>
          <a:p>
            <a:r>
              <a:rPr lang="en-US" dirty="0">
                <a:solidFill>
                  <a:schemeClr val="tx1"/>
                </a:solidFill>
              </a:rPr>
              <a:t>C. At the end of each communication and every ten minutes during a communication</a:t>
            </a:r>
          </a:p>
          <a:p>
            <a:r>
              <a:rPr lang="en-US" dirty="0">
                <a:solidFill>
                  <a:schemeClr val="tx1"/>
                </a:solidFill>
              </a:rPr>
              <a:t>D. At the end of every transmission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46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T1F02  When </a:t>
            </a:r>
            <a:r>
              <a:rPr lang="en-US" sz="2800" dirty="0"/>
              <a:t>using tactical identifiers such as “Race Headquarters” during a community service net operation, how often must your station transmit the station’s FCC-assigned call sign?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Never, the tactical call is sufficient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Once during every hour</a:t>
            </a:r>
          </a:p>
          <a:p>
            <a:r>
              <a:rPr lang="en-US" dirty="0">
                <a:solidFill>
                  <a:srgbClr val="FFFF00"/>
                </a:solidFill>
              </a:rPr>
              <a:t>C. At the end of each communication and every ten minutes during a communication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At the end of every transmission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17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T1F03 </a:t>
            </a:r>
            <a:r>
              <a:rPr lang="en-US" dirty="0" smtClean="0"/>
              <a:t> When </a:t>
            </a:r>
            <a:r>
              <a:rPr lang="en-US" dirty="0"/>
              <a:t>is an amateur station required to transmit its assigned call sign?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At the beginning of each contact, and every 10 minutes thereafter</a:t>
            </a:r>
          </a:p>
          <a:p>
            <a:r>
              <a:rPr lang="en-US" dirty="0">
                <a:solidFill>
                  <a:schemeClr val="tx1"/>
                </a:solidFill>
              </a:rPr>
              <a:t>B. At least once during each transmission </a:t>
            </a:r>
          </a:p>
          <a:p>
            <a:r>
              <a:rPr lang="en-US" dirty="0">
                <a:solidFill>
                  <a:schemeClr val="tx1"/>
                </a:solidFill>
              </a:rPr>
              <a:t>C. At least every 15 minutes during and at the end of a communication</a:t>
            </a:r>
          </a:p>
          <a:p>
            <a:r>
              <a:rPr lang="en-US" dirty="0">
                <a:solidFill>
                  <a:schemeClr val="tx1"/>
                </a:solidFill>
              </a:rPr>
              <a:t>D. At least every 10 minutes during and at the end of a communication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30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T1F03 </a:t>
            </a:r>
            <a:r>
              <a:rPr lang="en-US" dirty="0" smtClean="0"/>
              <a:t> When </a:t>
            </a:r>
            <a:r>
              <a:rPr lang="en-US" dirty="0"/>
              <a:t>is an amateur station required to transmit its assigned call sign?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At the beginning of each contact, and every 10 minutes thereafter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At least once during each transmission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At least every 15 minutes during and at the end of a communication</a:t>
            </a:r>
          </a:p>
          <a:p>
            <a:r>
              <a:rPr lang="en-US" dirty="0">
                <a:solidFill>
                  <a:srgbClr val="FFFF00"/>
                </a:solidFill>
              </a:rPr>
              <a:t>D. At least every 10 minutes during and at the end of a communication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63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A5775A-DD50-4256-B689-6975FBB28080}" type="slidenum">
              <a:rPr lang="en-US">
                <a:solidFill>
                  <a:srgbClr val="FFFFFF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95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T1F04 Which of the following is an acceptable language for use for station identification when operating in a phone sub-band?</a:t>
            </a:r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Any language recognized by the United Nations</a:t>
            </a:r>
          </a:p>
          <a:p>
            <a:pPr lvl="1" eaLnBrk="1" hangingPunct="1"/>
            <a:r>
              <a:rPr lang="en-US" b="0" smtClean="0">
                <a:effectLst/>
              </a:rPr>
              <a:t>B.  Any language recognized by the ITU</a:t>
            </a:r>
          </a:p>
          <a:p>
            <a:pPr lvl="1" eaLnBrk="1" hangingPunct="1"/>
            <a:r>
              <a:rPr lang="en-US" b="0" smtClean="0">
                <a:effectLst/>
              </a:rPr>
              <a:t>C.  The English language</a:t>
            </a:r>
          </a:p>
          <a:p>
            <a:pPr lvl="1" eaLnBrk="1" hangingPunct="1"/>
            <a:r>
              <a:rPr lang="en-US" b="0" smtClean="0">
                <a:effectLst/>
              </a:rPr>
              <a:t>D.  English, French, or Spanish</a:t>
            </a:r>
          </a:p>
        </p:txBody>
      </p:sp>
    </p:spTree>
    <p:extLst>
      <p:ext uri="{BB962C8B-B14F-4D97-AF65-F5344CB8AC3E}">
        <p14:creationId xmlns:p14="http://schemas.microsoft.com/office/powerpoint/2010/main" val="22685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03E87D-A3FA-49C2-9C37-68884A5C5CAA}" type="slidenum">
              <a:rPr lang="en-US">
                <a:solidFill>
                  <a:srgbClr val="FFFFFF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01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T1F04 Which of the following is an acceptable language for use for station identification when operating in a phone sub-band?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Any language recognized by the United Nations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Any language recognized by the ITU</a:t>
            </a:r>
          </a:p>
          <a:p>
            <a:pPr eaLnBrk="1" hangingPunct="1">
              <a:defRPr/>
            </a:pPr>
            <a:r>
              <a:rPr lang="en-US" smtClean="0"/>
              <a:t>C.  The English language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English, French, or Spanish</a:t>
            </a:r>
          </a:p>
        </p:txBody>
      </p:sp>
    </p:spTree>
    <p:extLst>
      <p:ext uri="{BB962C8B-B14F-4D97-AF65-F5344CB8AC3E}">
        <p14:creationId xmlns:p14="http://schemas.microsoft.com/office/powerpoint/2010/main" val="130531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5DB57-BB5C-4192-AF4B-80CB3B9154FE}" type="slidenum">
              <a:rPr lang="en-US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06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T1F05 What method of call sign identification is required for a station transmitting phone signals?</a:t>
            </a:r>
          </a:p>
        </p:txBody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Send the call sign followed by the indicator RPT</a:t>
            </a:r>
          </a:p>
          <a:p>
            <a:pPr lvl="1" eaLnBrk="1" hangingPunct="1"/>
            <a:r>
              <a:rPr lang="en-US" b="0" smtClean="0">
                <a:effectLst/>
              </a:rPr>
              <a:t>B.  Send the call sign using CW or phone emission</a:t>
            </a:r>
          </a:p>
          <a:p>
            <a:pPr lvl="1" eaLnBrk="1" hangingPunct="1"/>
            <a:r>
              <a:rPr lang="en-US" b="0" smtClean="0">
                <a:effectLst/>
              </a:rPr>
              <a:t>C.  Send the call sign followed by the indicator R</a:t>
            </a:r>
          </a:p>
          <a:p>
            <a:pPr lvl="1" eaLnBrk="1" hangingPunct="1"/>
            <a:r>
              <a:rPr lang="en-US" b="0" smtClean="0">
                <a:effectLst/>
              </a:rPr>
              <a:t>D.  Send the call sign using only phone emission</a:t>
            </a:r>
          </a:p>
        </p:txBody>
      </p:sp>
    </p:spTree>
    <p:extLst>
      <p:ext uri="{BB962C8B-B14F-4D97-AF65-F5344CB8AC3E}">
        <p14:creationId xmlns:p14="http://schemas.microsoft.com/office/powerpoint/2010/main" val="18201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D8A6D2-8ADD-4420-A844-F1750393F79A}" type="slidenum">
              <a:rPr lang="en-US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11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T1F05 What method of call sign identification is required for a station transmitting phone signals?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Send the call sign followed by the indicator RPT</a:t>
            </a:r>
          </a:p>
          <a:p>
            <a:pPr eaLnBrk="1" hangingPunct="1">
              <a:defRPr/>
            </a:pPr>
            <a:r>
              <a:rPr lang="en-US" smtClean="0"/>
              <a:t>B.  Send the call sign using CW or phone emission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Send the call sign followed by the indicator R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Send the call sign using only phone emission</a:t>
            </a:r>
          </a:p>
        </p:txBody>
      </p:sp>
    </p:spTree>
    <p:extLst>
      <p:ext uri="{BB962C8B-B14F-4D97-AF65-F5344CB8AC3E}">
        <p14:creationId xmlns:p14="http://schemas.microsoft.com/office/powerpoint/2010/main" val="345044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T1E01  When </a:t>
            </a:r>
            <a:r>
              <a:rPr lang="en-US" dirty="0"/>
              <a:t>is an amateur station permitted to transmit without a control operator?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When using automatic control, such as in the case of a repeater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When the station licensee is away and another licensed amateur is using the station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When the transmitting station is an auxiliary station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Never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553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0AC81-4309-437A-900A-052DADF6BAE8}" type="slidenum">
              <a:rPr lang="en-US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16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T1F06 Which of the following formats of a self-assigned indicator is acceptable when identifying using a phone transmission?</a:t>
            </a:r>
          </a:p>
        </p:txBody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KL7CC stroke W3</a:t>
            </a:r>
          </a:p>
          <a:p>
            <a:pPr lvl="1" eaLnBrk="1" hangingPunct="1"/>
            <a:r>
              <a:rPr lang="en-US" b="0" smtClean="0">
                <a:effectLst/>
              </a:rPr>
              <a:t>B.  KL7CC slant W3</a:t>
            </a:r>
          </a:p>
          <a:p>
            <a:pPr lvl="1" eaLnBrk="1" hangingPunct="1"/>
            <a:r>
              <a:rPr lang="en-US" b="0" smtClean="0">
                <a:effectLst/>
              </a:rPr>
              <a:t>C.  KL7CC slash W3</a:t>
            </a:r>
          </a:p>
          <a:p>
            <a:pPr lvl="1" eaLnBrk="1" hangingPunct="1"/>
            <a:r>
              <a:rPr lang="en-US" b="0" smtClean="0">
                <a:effectLst/>
              </a:rPr>
              <a:t>D.  All of these choices are correct</a:t>
            </a:r>
          </a:p>
        </p:txBody>
      </p:sp>
    </p:spTree>
    <p:extLst>
      <p:ext uri="{BB962C8B-B14F-4D97-AF65-F5344CB8AC3E}">
        <p14:creationId xmlns:p14="http://schemas.microsoft.com/office/powerpoint/2010/main" val="460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3D2AAE-1DB4-4819-A236-E0ECCAAB1587}" type="slidenum">
              <a:rPr lang="en-US">
                <a:solidFill>
                  <a:srgbClr val="FFFFFF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21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T1F06 Which of the following formats of a self-assigned indicator is acceptable when identifying using a phone transmission?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KL7CC stroke W3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KL7CC slant W3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KL7CC slash W3</a:t>
            </a:r>
          </a:p>
          <a:p>
            <a:pPr eaLnBrk="1" hangingPunct="1">
              <a:defRPr/>
            </a:pPr>
            <a:r>
              <a:rPr lang="en-US" smtClean="0"/>
              <a:t>D.  All of these choices are correct</a:t>
            </a:r>
          </a:p>
        </p:txBody>
      </p:sp>
    </p:spTree>
    <p:extLst>
      <p:ext uri="{BB962C8B-B14F-4D97-AF65-F5344CB8AC3E}">
        <p14:creationId xmlns:p14="http://schemas.microsoft.com/office/powerpoint/2010/main" val="20360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T1F08 </a:t>
            </a:r>
            <a:r>
              <a:rPr lang="en-US" dirty="0" smtClean="0"/>
              <a:t>Which </a:t>
            </a:r>
            <a:r>
              <a:rPr lang="en-US" dirty="0"/>
              <a:t>indicator is required by the FCC to be transmitted after a station call sign?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A. /M when operating mobile</a:t>
            </a:r>
          </a:p>
          <a:p>
            <a:r>
              <a:rPr lang="en-US" sz="2600" dirty="0"/>
              <a:t>B. /R when operating a repeater</a:t>
            </a:r>
          </a:p>
          <a:p>
            <a:r>
              <a:rPr lang="en-US" sz="2600" dirty="0"/>
              <a:t>C. / followed the FCC Region number when operating out of the region in which the license was issued</a:t>
            </a:r>
          </a:p>
          <a:p>
            <a:r>
              <a:rPr lang="en-US" sz="2600" dirty="0"/>
              <a:t>D. /KT, /AE or /AG when using new license privileges earned by CSCE while waiting for an upgrade to a previously issued license to appear in the FCC license database</a:t>
            </a:r>
          </a:p>
        </p:txBody>
      </p:sp>
    </p:spTree>
    <p:extLst>
      <p:ext uri="{BB962C8B-B14F-4D97-AF65-F5344CB8AC3E}">
        <p14:creationId xmlns:p14="http://schemas.microsoft.com/office/powerpoint/2010/main" val="365345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T1F08 </a:t>
            </a:r>
            <a:r>
              <a:rPr lang="en-US" dirty="0" smtClean="0"/>
              <a:t>Which </a:t>
            </a:r>
            <a:r>
              <a:rPr lang="en-US" dirty="0"/>
              <a:t>indicator is required by the FCC to be transmitted after a station call sign?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	A</a:t>
            </a:r>
            <a:r>
              <a:rPr lang="en-US" sz="2600" dirty="0"/>
              <a:t>. /M when operating mobile</a:t>
            </a:r>
          </a:p>
          <a:p>
            <a:r>
              <a:rPr lang="en-US" sz="2600" dirty="0" smtClean="0"/>
              <a:t>	B</a:t>
            </a:r>
            <a:r>
              <a:rPr lang="en-US" sz="2600" dirty="0"/>
              <a:t>. /R when operating a repeater</a:t>
            </a:r>
          </a:p>
          <a:p>
            <a:r>
              <a:rPr lang="en-US" sz="2600" dirty="0" smtClean="0"/>
              <a:t>	C</a:t>
            </a:r>
            <a:r>
              <a:rPr lang="en-US" sz="2600" dirty="0"/>
              <a:t>. / followed the FCC Region number when operating out of the region in which the license was issued</a:t>
            </a:r>
          </a:p>
          <a:p>
            <a:r>
              <a:rPr lang="en-US" sz="2600" dirty="0">
                <a:solidFill>
                  <a:srgbClr val="FFFF00"/>
                </a:solidFill>
              </a:rPr>
              <a:t>D. /KT, /AE or /AG when using new license privileges earned by CSCE while waiting for an upgrade to a previously issued license to appear in the FCC license database</a:t>
            </a:r>
          </a:p>
        </p:txBody>
      </p:sp>
    </p:spTree>
    <p:extLst>
      <p:ext uri="{BB962C8B-B14F-4D97-AF65-F5344CB8AC3E}">
        <p14:creationId xmlns:p14="http://schemas.microsoft.com/office/powerpoint/2010/main" val="2209802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E1A62-DF12-4ACC-93B0-3BF329C07C36}" type="slidenum">
              <a:rPr lang="en-US">
                <a:solidFill>
                  <a:srgbClr val="FFFFFF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196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T2B09 Which of the following methods is encouraged by the FCC when identifying your station when using phone?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mtClean="0"/>
              <a:t>A.	Use of a phonetic alphabet</a:t>
            </a:r>
          </a:p>
          <a:p>
            <a:pPr lvl="1" eaLnBrk="1" hangingPunct="1">
              <a:defRPr/>
            </a:pPr>
            <a:r>
              <a:rPr lang="en-US" smtClean="0"/>
              <a:t>B.	Send your call sign in CW as well as voice</a:t>
            </a:r>
          </a:p>
          <a:p>
            <a:pPr lvl="1" eaLnBrk="1" hangingPunct="1">
              <a:defRPr/>
            </a:pPr>
            <a:r>
              <a:rPr lang="en-US" smtClean="0"/>
              <a:t>C.	Repeat your call sign three times</a:t>
            </a:r>
          </a:p>
          <a:p>
            <a:pPr lvl="1" eaLnBrk="1" hangingPunct="1">
              <a:defRPr/>
            </a:pPr>
            <a:r>
              <a:rPr lang="en-US" smtClean="0"/>
              <a:t>D.	Increase your signal to full power when identifying</a:t>
            </a:r>
          </a:p>
        </p:txBody>
      </p:sp>
    </p:spTree>
    <p:extLst>
      <p:ext uri="{BB962C8B-B14F-4D97-AF65-F5344CB8AC3E}">
        <p14:creationId xmlns:p14="http://schemas.microsoft.com/office/powerpoint/2010/main" val="13120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BB0471-3040-4E21-B596-88C9DBB26B08}" type="slidenum">
              <a:rPr lang="en-US">
                <a:solidFill>
                  <a:srgbClr val="FFFFFF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201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T2B09 Which of the following methods is encouraged by the FCC when identifying your station when using phone?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A.	Use of a phonetic alphabet</a:t>
            </a:r>
          </a:p>
          <a:p>
            <a:pPr lvl="1" eaLnBrk="1" hangingPunct="1">
              <a:defRPr/>
            </a:pPr>
            <a:r>
              <a:rPr lang="en-US" smtClean="0"/>
              <a:t>B.	Send your call sign in CW as well as voice</a:t>
            </a:r>
          </a:p>
          <a:p>
            <a:pPr lvl="1" eaLnBrk="1" hangingPunct="1">
              <a:defRPr/>
            </a:pPr>
            <a:r>
              <a:rPr lang="en-US" smtClean="0"/>
              <a:t>C.	Repeat your call sign three times</a:t>
            </a:r>
          </a:p>
          <a:p>
            <a:pPr lvl="1" eaLnBrk="1" hangingPunct="1">
              <a:defRPr/>
            </a:pPr>
            <a:r>
              <a:rPr lang="en-US" smtClean="0"/>
              <a:t>D.	Increase your signal to full power when identifying</a:t>
            </a:r>
          </a:p>
        </p:txBody>
      </p:sp>
    </p:spTree>
    <p:extLst>
      <p:ext uri="{BB962C8B-B14F-4D97-AF65-F5344CB8AC3E}">
        <p14:creationId xmlns:p14="http://schemas.microsoft.com/office/powerpoint/2010/main" val="20901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808030-8289-497B-B968-88D0DC4AD4D5}" type="slidenum">
              <a:rPr lang="en-US">
                <a:solidFill>
                  <a:srgbClr val="FFFFFF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T2A06 What must an amateur operator do when making on-air transmissions to test equipment or antennas?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mtClean="0"/>
              <a:t>A.	Properly identify the transmitting station</a:t>
            </a:r>
          </a:p>
          <a:p>
            <a:pPr lvl="1" eaLnBrk="1" hangingPunct="1">
              <a:defRPr/>
            </a:pPr>
            <a:r>
              <a:rPr lang="en-US" smtClean="0"/>
              <a:t>B.	Make test transmissions only after 10:00 p.m. local time</a:t>
            </a:r>
          </a:p>
          <a:p>
            <a:pPr lvl="1" eaLnBrk="1" hangingPunct="1">
              <a:defRPr/>
            </a:pPr>
            <a:r>
              <a:rPr lang="en-US" smtClean="0"/>
              <a:t>C.	Notify the FCC of the test transmission</a:t>
            </a:r>
          </a:p>
          <a:p>
            <a:pPr lvl="1" eaLnBrk="1" hangingPunct="1">
              <a:defRPr/>
            </a:pPr>
            <a:r>
              <a:rPr lang="en-US" smtClean="0"/>
              <a:t>D.	State the purpose of the test during the test procedure</a:t>
            </a:r>
          </a:p>
        </p:txBody>
      </p:sp>
    </p:spTree>
    <p:extLst>
      <p:ext uri="{BB962C8B-B14F-4D97-AF65-F5344CB8AC3E}">
        <p14:creationId xmlns:p14="http://schemas.microsoft.com/office/powerpoint/2010/main" val="2362029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D8EDA-010E-466C-B5B4-5231901E91E5}" type="slidenum">
              <a:rPr lang="en-US">
                <a:solidFill>
                  <a:srgbClr val="FFFFFF"/>
                </a:solidFill>
              </a:rPr>
              <a:pPr>
                <a:defRPr/>
              </a:pPr>
              <a:t>37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T2A06 What must an amateur operator do when making on-air transmissions to test equipment or antennas?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A.	Properly identify the transmitting station</a:t>
            </a:r>
          </a:p>
          <a:p>
            <a:pPr lvl="1" eaLnBrk="1" hangingPunct="1">
              <a:defRPr/>
            </a:pPr>
            <a:r>
              <a:rPr lang="en-US" smtClean="0"/>
              <a:t>B.	Make test transmissions only after 10:00 p.m. local time</a:t>
            </a:r>
          </a:p>
          <a:p>
            <a:pPr lvl="1" eaLnBrk="1" hangingPunct="1">
              <a:defRPr/>
            </a:pPr>
            <a:r>
              <a:rPr lang="en-US" smtClean="0"/>
              <a:t>C.	Notify the FCC of the test transmission</a:t>
            </a:r>
          </a:p>
          <a:p>
            <a:pPr lvl="1" eaLnBrk="1" hangingPunct="1">
              <a:defRPr/>
            </a:pPr>
            <a:r>
              <a:rPr lang="en-US" smtClean="0"/>
              <a:t>D.	State the purpose of the test during the test procedure</a:t>
            </a:r>
          </a:p>
        </p:txBody>
      </p:sp>
    </p:spTree>
    <p:extLst>
      <p:ext uri="{BB962C8B-B14F-4D97-AF65-F5344CB8AC3E}">
        <p14:creationId xmlns:p14="http://schemas.microsoft.com/office/powerpoint/2010/main" val="214117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T2A07  Which </a:t>
            </a:r>
            <a:r>
              <a:rPr lang="en-US" dirty="0"/>
              <a:t>of the following is true when making a test transmission?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Station identification is not required if the transmission is less than 15 seconds</a:t>
            </a:r>
          </a:p>
          <a:p>
            <a:r>
              <a:rPr lang="en-US" dirty="0">
                <a:solidFill>
                  <a:schemeClr val="tx1"/>
                </a:solidFill>
              </a:rPr>
              <a:t>B. Station identification is not required if the transmission is less than 1 watt</a:t>
            </a:r>
          </a:p>
          <a:p>
            <a:r>
              <a:rPr lang="en-US" dirty="0">
                <a:solidFill>
                  <a:schemeClr val="tx1"/>
                </a:solidFill>
              </a:rPr>
              <a:t>C. Station identification is only required once an hour when the transmissions are for test purposes only</a:t>
            </a:r>
          </a:p>
          <a:p>
            <a:r>
              <a:rPr lang="en-US" dirty="0">
                <a:solidFill>
                  <a:schemeClr val="tx1"/>
                </a:solidFill>
              </a:rPr>
              <a:t>D. Station identification is required at least every ten minutes during the test and at the end of the test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23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T2A07  Which </a:t>
            </a:r>
            <a:r>
              <a:rPr lang="en-US" dirty="0"/>
              <a:t>of the following is true when making a test transmission?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Station identification is not required if the transmission is less than 15 seconds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Station identification is not required if the transmission is less than 1 watt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Station identification is only required once an hour when the transmissions are for test purposes only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</a:t>
            </a:r>
            <a:r>
              <a:rPr lang="en-US" dirty="0">
                <a:solidFill>
                  <a:srgbClr val="FFFF00"/>
                </a:solidFill>
              </a:rPr>
              <a:t>. Station identification is required at least every ten minutes during the test and at the end of the test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7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T1E02 </a:t>
            </a:r>
            <a:r>
              <a:rPr lang="en-US" dirty="0" smtClean="0"/>
              <a:t> Who </a:t>
            </a:r>
            <a:r>
              <a:rPr lang="en-US" dirty="0"/>
              <a:t>may a station licensee designate to be the control operator of an amateur station?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 Any U.S. citizen or registered alien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B. Any family member of the station licensee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C. Any person over the age of 18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. Only a person for whom an amateur operator/primary station license grant appears in the FCC database or who is authorized for alien reciprocal operation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767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45E6C-29E6-4A22-B8E8-33EE7EEF1D27}" type="slidenum">
              <a:rPr lang="en-US">
                <a:solidFill>
                  <a:srgbClr val="FFFFFF"/>
                </a:solidFill>
              </a:rPr>
              <a:pPr>
                <a:defRPr/>
              </a:pPr>
              <a:t>40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T1A04 Which of the following meets the FCC definition of harmful interference?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Radio transmissions that annoy users of a repeater</a:t>
            </a:r>
          </a:p>
          <a:p>
            <a:pPr lvl="1" eaLnBrk="1" hangingPunct="1"/>
            <a:r>
              <a:rPr lang="en-US" b="0" smtClean="0">
                <a:effectLst/>
              </a:rPr>
              <a:t>B.  Unwanted radio transmissions that cause costly harm to radio station apparatus</a:t>
            </a:r>
          </a:p>
          <a:p>
            <a:pPr lvl="1" eaLnBrk="1" hangingPunct="1"/>
            <a:r>
              <a:rPr lang="en-US" b="0" smtClean="0">
                <a:effectLst/>
              </a:rPr>
              <a:t>C.  That which seriously degrades, obstructs, or repeatedly interrupts a radio communication service operating in accordance with the Radio Regulations</a:t>
            </a:r>
          </a:p>
          <a:p>
            <a:pPr lvl="1" eaLnBrk="1" hangingPunct="1"/>
            <a:r>
              <a:rPr lang="en-US" b="0" smtClean="0">
                <a:effectLst/>
              </a:rPr>
              <a:t>D.  Static from lightning storms</a:t>
            </a:r>
          </a:p>
        </p:txBody>
      </p:sp>
    </p:spTree>
    <p:extLst>
      <p:ext uri="{BB962C8B-B14F-4D97-AF65-F5344CB8AC3E}">
        <p14:creationId xmlns:p14="http://schemas.microsoft.com/office/powerpoint/2010/main" val="242487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2E499-CB71-4E56-A101-6D0C67F70EE1}" type="slidenum">
              <a:rPr lang="en-US">
                <a:solidFill>
                  <a:srgbClr val="FFFFFF"/>
                </a:solidFill>
              </a:rPr>
              <a:pPr>
                <a:defRPr/>
              </a:pPr>
              <a:t>41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T1A04 Which of the following meets the FCC definition of harmful interference?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Radio transmissions that annoy users of a repeater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Unwanted radio transmissions that cause costly harm to radio station apparatus</a:t>
            </a:r>
          </a:p>
          <a:p>
            <a:pPr eaLnBrk="1" hangingPunct="1">
              <a:defRPr/>
            </a:pPr>
            <a:r>
              <a:rPr lang="en-US" smtClean="0"/>
              <a:t>C.  That which seriously degrades, obstructs, or repeatedly interrupts a radio communication service operating in accordance with the Radio Regulations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Static from lightning storms</a:t>
            </a:r>
          </a:p>
        </p:txBody>
      </p:sp>
    </p:spTree>
    <p:extLst>
      <p:ext uri="{BB962C8B-B14F-4D97-AF65-F5344CB8AC3E}">
        <p14:creationId xmlns:p14="http://schemas.microsoft.com/office/powerpoint/2010/main" val="41224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T1A06 </a:t>
            </a:r>
            <a:r>
              <a:rPr lang="en-US" sz="2800" dirty="0" smtClean="0">
                <a:effectLst/>
              </a:rPr>
              <a:t> Which </a:t>
            </a:r>
            <a:r>
              <a:rPr lang="en-US" sz="2800" dirty="0">
                <a:effectLst/>
              </a:rPr>
              <a:t>of the following services are protected from interference by amateur signals under all circumstances?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A. Citizens Radio Service</a:t>
            </a:r>
          </a:p>
          <a:p>
            <a:r>
              <a:rPr lang="en-US" dirty="0">
                <a:effectLst/>
              </a:rPr>
              <a:t>B. Broadcast Service</a:t>
            </a:r>
          </a:p>
          <a:p>
            <a:r>
              <a:rPr lang="en-US" dirty="0">
                <a:effectLst/>
              </a:rPr>
              <a:t>C. Land Mobile Radio Service</a:t>
            </a:r>
          </a:p>
          <a:p>
            <a:r>
              <a:rPr lang="en-US" dirty="0">
                <a:effectLst/>
              </a:rPr>
              <a:t>D. </a:t>
            </a:r>
            <a:r>
              <a:rPr lang="en-US" dirty="0" err="1">
                <a:effectLst/>
              </a:rPr>
              <a:t>Radionavigation</a:t>
            </a:r>
            <a:r>
              <a:rPr lang="en-US" dirty="0">
                <a:effectLst/>
              </a:rPr>
              <a:t>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74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T1A06 </a:t>
            </a:r>
            <a:r>
              <a:rPr lang="en-US" sz="2800" dirty="0" smtClean="0">
                <a:effectLst/>
              </a:rPr>
              <a:t>Which </a:t>
            </a:r>
            <a:r>
              <a:rPr lang="en-US" sz="2800" dirty="0">
                <a:effectLst/>
              </a:rPr>
              <a:t>of the following services are protected from interference by amateur signals under all circumstances?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	A</a:t>
            </a:r>
            <a:r>
              <a:rPr lang="en-US" dirty="0">
                <a:effectLst/>
              </a:rPr>
              <a:t>. Citizens Radio Service</a:t>
            </a:r>
          </a:p>
          <a:p>
            <a:r>
              <a:rPr lang="en-US" dirty="0" smtClean="0">
                <a:effectLst/>
              </a:rPr>
              <a:t>	B</a:t>
            </a:r>
            <a:r>
              <a:rPr lang="en-US" dirty="0">
                <a:effectLst/>
              </a:rPr>
              <a:t>. Broadcast Service</a:t>
            </a:r>
          </a:p>
          <a:p>
            <a:r>
              <a:rPr lang="en-US" dirty="0" smtClean="0">
                <a:effectLst/>
              </a:rPr>
              <a:t>	C</a:t>
            </a:r>
            <a:r>
              <a:rPr lang="en-US" dirty="0">
                <a:effectLst/>
              </a:rPr>
              <a:t>. Land Mobile Radio Service</a:t>
            </a:r>
          </a:p>
          <a:p>
            <a:r>
              <a:rPr lang="en-US" dirty="0">
                <a:solidFill>
                  <a:srgbClr val="FFFF00"/>
                </a:solidFill>
                <a:effectLst/>
              </a:rPr>
              <a:t>D. </a:t>
            </a:r>
            <a:r>
              <a:rPr lang="en-US" dirty="0" err="1">
                <a:solidFill>
                  <a:srgbClr val="FFFF00"/>
                </a:solidFill>
                <a:effectLst/>
              </a:rPr>
              <a:t>Radionavigation</a:t>
            </a:r>
            <a:r>
              <a:rPr lang="en-US" dirty="0">
                <a:solidFill>
                  <a:srgbClr val="FFFF00"/>
                </a:solidFill>
                <a:effectLst/>
              </a:rPr>
              <a:t>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T1A11 </a:t>
            </a:r>
            <a:r>
              <a:rPr lang="en-US" dirty="0" smtClean="0"/>
              <a:t>When </a:t>
            </a:r>
            <a:r>
              <a:rPr lang="en-US" dirty="0"/>
              <a:t>is willful interference to other amateur radio stations permitted?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Only if the station being interfered with is expressing extreme religious or political views </a:t>
            </a:r>
          </a:p>
          <a:p>
            <a:r>
              <a:rPr lang="en-US" dirty="0">
                <a:solidFill>
                  <a:schemeClr val="tx1"/>
                </a:solidFill>
              </a:rPr>
              <a:t>B. At no time </a:t>
            </a:r>
          </a:p>
          <a:p>
            <a:r>
              <a:rPr lang="en-US" dirty="0">
                <a:solidFill>
                  <a:schemeClr val="tx1"/>
                </a:solidFill>
              </a:rPr>
              <a:t>C. Only during a contest</a:t>
            </a:r>
          </a:p>
          <a:p>
            <a:r>
              <a:rPr lang="en-US" dirty="0">
                <a:solidFill>
                  <a:schemeClr val="tx1"/>
                </a:solidFill>
              </a:rPr>
              <a:t>D. At any time, amateurs are not protected from willful interference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E0DCD-4501-470D-B4CE-807FAC982FF5}" type="slidenum">
              <a:rPr lang="en-US">
                <a:solidFill>
                  <a:srgbClr val="FFFFFF"/>
                </a:solidFill>
              </a:rPr>
              <a:pPr>
                <a:defRPr/>
              </a:pPr>
              <a:t>44</a:t>
            </a:fld>
            <a:r>
              <a:rPr lang="en-US">
                <a:solidFill>
                  <a:srgbClr val="FFFFFF"/>
                </a:solidFill>
              </a:rPr>
              <a:t>/155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Microhams 2010 Technician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787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T1A11 </a:t>
            </a:r>
            <a:r>
              <a:rPr lang="en-US" dirty="0" smtClean="0"/>
              <a:t>When </a:t>
            </a:r>
            <a:r>
              <a:rPr lang="en-US" dirty="0"/>
              <a:t>is willful interference to other amateur radio stations permitted?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Only if the station being interfered with is expressing extreme religious or political views </a:t>
            </a:r>
          </a:p>
          <a:p>
            <a:r>
              <a:rPr lang="en-US" dirty="0">
                <a:solidFill>
                  <a:srgbClr val="FFFF00"/>
                </a:solidFill>
              </a:rPr>
              <a:t>B. At no time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Only during a contest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At any time, amateurs are not protected from willful interference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E0DCD-4501-470D-B4CE-807FAC982FF5}" type="slidenum">
              <a:rPr lang="en-US">
                <a:solidFill>
                  <a:srgbClr val="FFFFFF"/>
                </a:solidFill>
              </a:rPr>
              <a:pPr>
                <a:defRPr/>
              </a:pPr>
              <a:t>45</a:t>
            </a:fld>
            <a:r>
              <a:rPr lang="en-US">
                <a:solidFill>
                  <a:srgbClr val="FFFFFF"/>
                </a:solidFill>
              </a:rPr>
              <a:t>/155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Microhams 2010 Technician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270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752600"/>
          </a:xfrm>
        </p:spPr>
        <p:txBody>
          <a:bodyPr/>
          <a:lstStyle/>
          <a:p>
            <a:r>
              <a:rPr lang="en-US" dirty="0"/>
              <a:t>T2B08 </a:t>
            </a:r>
            <a:r>
              <a:rPr lang="en-US" dirty="0" smtClean="0"/>
              <a:t> Which </a:t>
            </a:r>
            <a:r>
              <a:rPr lang="en-US" dirty="0"/>
              <a:t>of the following applies when two stations transmitting on the same frequency interfere with each other?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Common courtesy should prevail, but no one has absolute right to an amateur frequency</a:t>
            </a:r>
          </a:p>
          <a:p>
            <a:r>
              <a:rPr lang="en-US" dirty="0">
                <a:solidFill>
                  <a:schemeClr val="tx1"/>
                </a:solidFill>
              </a:rPr>
              <a:t>B. Whoever has the strongest signal has priority on the frequency</a:t>
            </a:r>
          </a:p>
          <a:p>
            <a:r>
              <a:rPr lang="en-US" dirty="0">
                <a:solidFill>
                  <a:schemeClr val="tx1"/>
                </a:solidFill>
              </a:rPr>
              <a:t>C. Whoever has been on the frequency the longest has priority on the frequency</a:t>
            </a:r>
          </a:p>
          <a:p>
            <a:r>
              <a:rPr lang="en-US" dirty="0">
                <a:solidFill>
                  <a:schemeClr val="tx1"/>
                </a:solidFill>
              </a:rPr>
              <a:t>D. The station which has the weakest signal has priority on the frequency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491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752600"/>
          </a:xfrm>
        </p:spPr>
        <p:txBody>
          <a:bodyPr/>
          <a:lstStyle/>
          <a:p>
            <a:r>
              <a:rPr lang="en-US" dirty="0"/>
              <a:t>T2B08 </a:t>
            </a:r>
            <a:r>
              <a:rPr lang="en-US" dirty="0" smtClean="0"/>
              <a:t> Which </a:t>
            </a:r>
            <a:r>
              <a:rPr lang="en-US" dirty="0"/>
              <a:t>of the following applies when two stations transmitting on the same frequency interfere with each other?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Common courtesy should prevail, but no one has absolute right to an amateur frequency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Whoever has the strongest signal has priority on the frequency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Whoever has been on the frequency the longest has priority on the frequency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The station which has the weakest signal has priority on the frequency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279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T1F07 </a:t>
            </a:r>
            <a:r>
              <a:rPr lang="en-US" sz="2400" dirty="0" smtClean="0"/>
              <a:t>Which </a:t>
            </a:r>
            <a:r>
              <a:rPr lang="en-US" sz="2400" dirty="0"/>
              <a:t>of the following restrictions apply when a non-licensed person is allowed to speak to a foreign station using a station under the control of a Technician Class control operator?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The person must be a U.S. citizen</a:t>
            </a:r>
          </a:p>
          <a:p>
            <a:r>
              <a:rPr lang="en-US" dirty="0"/>
              <a:t>B. The foreign station must be one with which the U.S. has a third party agreement</a:t>
            </a:r>
          </a:p>
          <a:p>
            <a:r>
              <a:rPr lang="en-US" dirty="0"/>
              <a:t>C. The licensed control operator must do the station identification</a:t>
            </a:r>
          </a:p>
          <a:p>
            <a:r>
              <a:rPr lang="en-US" dirty="0"/>
              <a:t>D. All of these choices are correct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493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T1F07 </a:t>
            </a:r>
            <a:r>
              <a:rPr lang="en-US" sz="2400" dirty="0" smtClean="0"/>
              <a:t>Which </a:t>
            </a:r>
            <a:r>
              <a:rPr lang="en-US" sz="2400" dirty="0"/>
              <a:t>of the following restrictions apply when a non-licensed person is allowed to speak to a foreign station using a station under the control of a Technician Class control operator?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A</a:t>
            </a:r>
            <a:r>
              <a:rPr lang="en-US" dirty="0"/>
              <a:t>. The person must be a U.S. citizen</a:t>
            </a:r>
          </a:p>
          <a:p>
            <a:r>
              <a:rPr lang="en-US" dirty="0">
                <a:solidFill>
                  <a:srgbClr val="FFFF00"/>
                </a:solidFill>
              </a:rPr>
              <a:t>B. The foreign station must be one with which the U.S. has a third party agreement</a:t>
            </a:r>
          </a:p>
          <a:p>
            <a:r>
              <a:rPr lang="en-US" dirty="0" smtClean="0"/>
              <a:t>	C</a:t>
            </a:r>
            <a:r>
              <a:rPr lang="en-US" dirty="0"/>
              <a:t>. The licensed control operator must do the station identification</a:t>
            </a:r>
          </a:p>
          <a:p>
            <a:r>
              <a:rPr lang="en-US" dirty="0" smtClean="0"/>
              <a:t>	D</a:t>
            </a:r>
            <a:r>
              <a:rPr lang="en-US" dirty="0"/>
              <a:t>. All of these choices are correct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9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T1E02 </a:t>
            </a:r>
            <a:r>
              <a:rPr lang="en-US" dirty="0" smtClean="0"/>
              <a:t> Who </a:t>
            </a:r>
            <a:r>
              <a:rPr lang="en-US" dirty="0"/>
              <a:t>may a station licensee designate to be the control operator of an amateur station?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Any U.S. citizen or registered alien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Any family member of the station licensee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Any person over the age of 18</a:t>
            </a:r>
          </a:p>
          <a:p>
            <a:r>
              <a:rPr lang="en-US" dirty="0">
                <a:solidFill>
                  <a:srgbClr val="FFFF00"/>
                </a:solidFill>
              </a:rPr>
              <a:t>D. Only a person for whom an amateur operator/primary station license grant appears in the FCC database or who is authorized for alien reciprocal operation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978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BD7A8A-AC7A-43FD-947A-5B8A4C11621A}" type="slidenum">
              <a:rPr lang="en-US">
                <a:solidFill>
                  <a:srgbClr val="FFFFFF"/>
                </a:solidFill>
              </a:rPr>
              <a:pPr>
                <a:defRPr/>
              </a:pPr>
              <a:t>50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6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T1F11 To which foreign stations do the FCC rules authorize the transmission of non-emergency third party communications?</a:t>
            </a:r>
          </a:p>
        </p:txBody>
      </p:sp>
      <p:sp>
        <p:nvSpPr>
          <p:cNvPr id="156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Any station whose government permits such communications</a:t>
            </a:r>
          </a:p>
          <a:p>
            <a:pPr lvl="1" eaLnBrk="1" hangingPunct="1"/>
            <a:r>
              <a:rPr lang="en-US" b="0" smtClean="0">
                <a:effectLst/>
              </a:rPr>
              <a:t>B.  Those in ITU Region 2 only</a:t>
            </a:r>
          </a:p>
          <a:p>
            <a:pPr lvl="1" eaLnBrk="1" hangingPunct="1"/>
            <a:r>
              <a:rPr lang="en-US" b="0" smtClean="0">
                <a:effectLst/>
              </a:rPr>
              <a:t>C.  Those in ITU Regions 2 and 3 only</a:t>
            </a:r>
          </a:p>
          <a:p>
            <a:pPr lvl="1" eaLnBrk="1" hangingPunct="1"/>
            <a:r>
              <a:rPr lang="en-US" b="0" smtClean="0">
                <a:effectLst/>
              </a:rPr>
              <a:t>D.  Those in ITU Region 3 only</a:t>
            </a:r>
          </a:p>
        </p:txBody>
      </p:sp>
    </p:spTree>
    <p:extLst>
      <p:ext uri="{BB962C8B-B14F-4D97-AF65-F5344CB8AC3E}">
        <p14:creationId xmlns:p14="http://schemas.microsoft.com/office/powerpoint/2010/main" val="24522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C7D01-9C24-4746-84CF-D03797BE9296}" type="slidenum">
              <a:rPr lang="en-US">
                <a:solidFill>
                  <a:srgbClr val="FFFFFF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7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T1F11 To which foreign stations do the FCC rules authorize the transmission of non-emergency third party communications?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A.  Any station whose government permits such communications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Those in ITU Region 2 only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Those in ITU Regions 2 and 3 only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Those in ITU Region 3 only</a:t>
            </a:r>
          </a:p>
        </p:txBody>
      </p:sp>
    </p:spTree>
    <p:extLst>
      <p:ext uri="{BB962C8B-B14F-4D97-AF65-F5344CB8AC3E}">
        <p14:creationId xmlns:p14="http://schemas.microsoft.com/office/powerpoint/2010/main" val="13354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T1E06 Under </a:t>
            </a:r>
            <a:r>
              <a:rPr lang="en-US" dirty="0"/>
              <a:t>what type of control do APRS network </a:t>
            </a:r>
            <a:r>
              <a:rPr lang="en-US" dirty="0" err="1"/>
              <a:t>digipeaters</a:t>
            </a:r>
            <a:r>
              <a:rPr lang="en-US" dirty="0"/>
              <a:t> operate?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Automatic</a:t>
            </a:r>
          </a:p>
          <a:p>
            <a:r>
              <a:rPr lang="en-US" dirty="0"/>
              <a:t>B. Remote</a:t>
            </a:r>
          </a:p>
          <a:p>
            <a:r>
              <a:rPr lang="en-US" dirty="0"/>
              <a:t>C. Local</a:t>
            </a:r>
          </a:p>
          <a:p>
            <a:r>
              <a:rPr lang="en-US" dirty="0"/>
              <a:t>D. Manual</a:t>
            </a:r>
          </a:p>
        </p:txBody>
      </p:sp>
    </p:spTree>
    <p:extLst>
      <p:ext uri="{BB962C8B-B14F-4D97-AF65-F5344CB8AC3E}">
        <p14:creationId xmlns:p14="http://schemas.microsoft.com/office/powerpoint/2010/main" val="38064050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T1E06 Under </a:t>
            </a:r>
            <a:r>
              <a:rPr lang="en-US" dirty="0"/>
              <a:t>what type of control do APRS network </a:t>
            </a:r>
            <a:r>
              <a:rPr lang="en-US" dirty="0" err="1"/>
              <a:t>digipeaters</a:t>
            </a:r>
            <a:r>
              <a:rPr lang="en-US" dirty="0"/>
              <a:t> operate?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Automatic</a:t>
            </a:r>
          </a:p>
          <a:p>
            <a:r>
              <a:rPr lang="en-US" dirty="0" smtClean="0"/>
              <a:t>	B</a:t>
            </a:r>
            <a:r>
              <a:rPr lang="en-US" dirty="0"/>
              <a:t>. Remote</a:t>
            </a:r>
          </a:p>
          <a:p>
            <a:r>
              <a:rPr lang="en-US" dirty="0" smtClean="0"/>
              <a:t>	C</a:t>
            </a:r>
            <a:r>
              <a:rPr lang="en-US" dirty="0"/>
              <a:t>. Local</a:t>
            </a:r>
          </a:p>
          <a:p>
            <a:r>
              <a:rPr lang="en-US" dirty="0" smtClean="0"/>
              <a:t>	D</a:t>
            </a:r>
            <a:r>
              <a:rPr lang="en-US" dirty="0"/>
              <a:t>. Manual</a:t>
            </a:r>
          </a:p>
        </p:txBody>
      </p:sp>
    </p:spTree>
    <p:extLst>
      <p:ext uri="{BB962C8B-B14F-4D97-AF65-F5344CB8AC3E}">
        <p14:creationId xmlns:p14="http://schemas.microsoft.com/office/powerpoint/2010/main" val="30494090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T1E08 </a:t>
            </a:r>
            <a:r>
              <a:rPr lang="en-US" dirty="0" smtClean="0"/>
              <a:t> Which </a:t>
            </a:r>
            <a:r>
              <a:rPr lang="en-US" dirty="0"/>
              <a:t>of the following is an example of automatic control?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Repeater operation</a:t>
            </a:r>
          </a:p>
          <a:p>
            <a:r>
              <a:rPr lang="en-US" dirty="0">
                <a:solidFill>
                  <a:schemeClr val="tx1"/>
                </a:solidFill>
              </a:rPr>
              <a:t>B. Controlling the station over the Internet</a:t>
            </a:r>
          </a:p>
          <a:p>
            <a:r>
              <a:rPr lang="en-US" dirty="0">
                <a:solidFill>
                  <a:schemeClr val="tx1"/>
                </a:solidFill>
              </a:rPr>
              <a:t>C. Using a computer or other device to automatically send CW</a:t>
            </a:r>
          </a:p>
          <a:p>
            <a:r>
              <a:rPr lang="en-US" dirty="0">
                <a:solidFill>
                  <a:schemeClr val="tx1"/>
                </a:solidFill>
              </a:rPr>
              <a:t>D. Using a computer or other device to automatically identify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880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T1E08 </a:t>
            </a:r>
            <a:r>
              <a:rPr lang="en-US" dirty="0" smtClean="0"/>
              <a:t> Which </a:t>
            </a:r>
            <a:r>
              <a:rPr lang="en-US" dirty="0"/>
              <a:t>of the following is an example of automatic control?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A. Repeater operation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Controlling the station over the Internet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Using a computer or other device to automatically send CW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Using a computer or other device to automatically identify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113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T1E09 </a:t>
            </a:r>
            <a:r>
              <a:rPr lang="en-US" dirty="0" smtClean="0"/>
              <a:t>  What </a:t>
            </a:r>
            <a:r>
              <a:rPr lang="en-US" dirty="0"/>
              <a:t>type of control is being used when the control operator is at the control point?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Radio control</a:t>
            </a:r>
          </a:p>
          <a:p>
            <a:r>
              <a:rPr lang="en-US" dirty="0">
                <a:solidFill>
                  <a:schemeClr val="tx1"/>
                </a:solidFill>
              </a:rPr>
              <a:t>B. Unattended control</a:t>
            </a:r>
          </a:p>
          <a:p>
            <a:r>
              <a:rPr lang="en-US" dirty="0">
                <a:solidFill>
                  <a:schemeClr val="tx1"/>
                </a:solidFill>
              </a:rPr>
              <a:t>C. Automatic control</a:t>
            </a:r>
          </a:p>
          <a:p>
            <a:r>
              <a:rPr lang="en-US" dirty="0">
                <a:solidFill>
                  <a:schemeClr val="tx1"/>
                </a:solidFill>
              </a:rPr>
              <a:t>D. Local control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751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T1E09 </a:t>
            </a:r>
            <a:r>
              <a:rPr lang="en-US" dirty="0" smtClean="0"/>
              <a:t>  What </a:t>
            </a:r>
            <a:r>
              <a:rPr lang="en-US" dirty="0"/>
              <a:t>type of control is being used when the control operator is at the control point?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Radio control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Unattended control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Automatic control</a:t>
            </a:r>
          </a:p>
          <a:p>
            <a:r>
              <a:rPr lang="en-US" dirty="0">
                <a:solidFill>
                  <a:srgbClr val="FFFF00"/>
                </a:solidFill>
              </a:rPr>
              <a:t>D. Local control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150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T1E10 </a:t>
            </a:r>
            <a:r>
              <a:rPr lang="en-US" dirty="0" smtClean="0"/>
              <a:t> Which </a:t>
            </a:r>
            <a:r>
              <a:rPr lang="en-US" dirty="0"/>
              <a:t>of the following is an example of remote control as defined in Part 97?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Repeater operation</a:t>
            </a:r>
          </a:p>
          <a:p>
            <a:r>
              <a:rPr lang="en-US" dirty="0">
                <a:solidFill>
                  <a:schemeClr val="tx1"/>
                </a:solidFill>
              </a:rPr>
              <a:t>B. Operating the station over the Internet</a:t>
            </a:r>
          </a:p>
          <a:p>
            <a:r>
              <a:rPr lang="en-US" dirty="0">
                <a:solidFill>
                  <a:schemeClr val="tx1"/>
                </a:solidFill>
              </a:rPr>
              <a:t>C. Controlling a model aircraft, boat or car by amateur radio</a:t>
            </a:r>
          </a:p>
          <a:p>
            <a:r>
              <a:rPr lang="en-US" dirty="0">
                <a:solidFill>
                  <a:schemeClr val="tx1"/>
                </a:solidFill>
              </a:rPr>
              <a:t>D. All of these choices are correct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705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T1E10 </a:t>
            </a:r>
            <a:r>
              <a:rPr lang="en-US" dirty="0" smtClean="0"/>
              <a:t> Which </a:t>
            </a:r>
            <a:r>
              <a:rPr lang="en-US" dirty="0"/>
              <a:t>of the following is an example of remote control as defined in Part 97?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Repeater operation</a:t>
            </a:r>
          </a:p>
          <a:p>
            <a:r>
              <a:rPr lang="en-US" dirty="0">
                <a:solidFill>
                  <a:srgbClr val="FFFF00"/>
                </a:solidFill>
              </a:rPr>
              <a:t>B. Operating the station over the Internet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Controlling a model aircraft, boat or car by amateur radio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All of these choices are correct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49FFF8-B3C1-472C-B105-A737398A2E1A}" type="slidenum">
              <a:rPr lang="en-US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73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T1E03 Who must designate the station control operator?</a:t>
            </a:r>
          </a:p>
        </p:txBody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The station licensee</a:t>
            </a:r>
          </a:p>
          <a:p>
            <a:pPr lvl="1" eaLnBrk="1" hangingPunct="1"/>
            <a:r>
              <a:rPr lang="en-US" b="0" smtClean="0">
                <a:effectLst/>
              </a:rPr>
              <a:t>B.  The FCC</a:t>
            </a:r>
          </a:p>
          <a:p>
            <a:pPr lvl="1" eaLnBrk="1" hangingPunct="1"/>
            <a:r>
              <a:rPr lang="en-US" b="0" smtClean="0">
                <a:effectLst/>
              </a:rPr>
              <a:t>C.  The frequency coordinator</a:t>
            </a:r>
          </a:p>
          <a:p>
            <a:pPr lvl="1" eaLnBrk="1" hangingPunct="1"/>
            <a:r>
              <a:rPr lang="en-US" b="0" smtClean="0">
                <a:effectLst/>
              </a:rPr>
              <a:t>D.  The ITU</a:t>
            </a:r>
          </a:p>
        </p:txBody>
      </p:sp>
    </p:spTree>
    <p:extLst>
      <p:ext uri="{BB962C8B-B14F-4D97-AF65-F5344CB8AC3E}">
        <p14:creationId xmlns:p14="http://schemas.microsoft.com/office/powerpoint/2010/main" val="8696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61024-4C37-4AD0-A79C-19FD58F2DF4F}" type="slidenum">
              <a:rPr lang="en-US">
                <a:solidFill>
                  <a:srgbClr val="FFFFFF"/>
                </a:solidFill>
              </a:rPr>
              <a:pPr>
                <a:defRPr/>
              </a:pPr>
              <a:t>60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5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T1F10 Who is accountable should a repeater inadvertently retransmit communications that violate the FCC rules?</a:t>
            </a:r>
          </a:p>
        </p:txBody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The control operator of the originating station</a:t>
            </a:r>
          </a:p>
          <a:p>
            <a:pPr lvl="1" eaLnBrk="1" hangingPunct="1"/>
            <a:r>
              <a:rPr lang="en-US" b="0" smtClean="0">
                <a:effectLst/>
              </a:rPr>
              <a:t>B.  The control operator of the repeater</a:t>
            </a:r>
          </a:p>
          <a:p>
            <a:pPr lvl="1" eaLnBrk="1" hangingPunct="1"/>
            <a:r>
              <a:rPr lang="en-US" b="0" smtClean="0">
                <a:effectLst/>
              </a:rPr>
              <a:t>C.  The owner of the repeater</a:t>
            </a:r>
          </a:p>
          <a:p>
            <a:pPr lvl="1" eaLnBrk="1" hangingPunct="1"/>
            <a:r>
              <a:rPr lang="en-US" b="0" smtClean="0">
                <a:effectLst/>
              </a:rPr>
              <a:t>D.  Both the originating station and the repeater owner</a:t>
            </a:r>
          </a:p>
        </p:txBody>
      </p:sp>
    </p:spTree>
    <p:extLst>
      <p:ext uri="{BB962C8B-B14F-4D97-AF65-F5344CB8AC3E}">
        <p14:creationId xmlns:p14="http://schemas.microsoft.com/office/powerpoint/2010/main" val="13861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AB1579-2CF8-416E-A4EA-CF0633BAA768}" type="slidenum">
              <a:rPr lang="en-US">
                <a:solidFill>
                  <a:srgbClr val="FFFFFF"/>
                </a:solidFill>
              </a:rPr>
              <a:pPr>
                <a:defRPr/>
              </a:pPr>
              <a:t>61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66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T1F10 Who is accountable should a repeater inadvertently retransmit communications that violate the FCC rules?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A.  The control operator of the originating station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The control operator of the repeater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The owner of the repeater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Both the originating station and the repeater owner</a:t>
            </a:r>
          </a:p>
        </p:txBody>
      </p:sp>
    </p:spTree>
    <p:extLst>
      <p:ext uri="{BB962C8B-B14F-4D97-AF65-F5344CB8AC3E}">
        <p14:creationId xmlns:p14="http://schemas.microsoft.com/office/powerpoint/2010/main" val="41640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T1D05 </a:t>
            </a:r>
            <a:r>
              <a:rPr lang="en-US" dirty="0" smtClean="0"/>
              <a:t> When </a:t>
            </a:r>
            <a:r>
              <a:rPr lang="en-US" dirty="0"/>
              <a:t>may amateur radio operators use their stations to notify other amateurs of the availability of equipment for sale or trade?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A. When the equipment is normally used in an amateur station and such activity is not conducted on a regular basis</a:t>
            </a:r>
          </a:p>
          <a:p>
            <a:r>
              <a:rPr lang="en-US" sz="2600" dirty="0">
                <a:solidFill>
                  <a:schemeClr val="tx1"/>
                </a:solidFill>
              </a:rPr>
              <a:t>B. When the asking price is $100.00 or less</a:t>
            </a:r>
          </a:p>
          <a:p>
            <a:r>
              <a:rPr lang="en-US" sz="2600" dirty="0">
                <a:solidFill>
                  <a:schemeClr val="tx1"/>
                </a:solidFill>
              </a:rPr>
              <a:t>C. When the asking price is less than its appraised value</a:t>
            </a:r>
          </a:p>
          <a:p>
            <a:r>
              <a:rPr lang="en-US" sz="2600" dirty="0">
                <a:solidFill>
                  <a:schemeClr val="tx1"/>
                </a:solidFill>
              </a:rPr>
              <a:t>D. When the equipment is not the personal property of either the station licensee or the control operator or their close relatives</a:t>
            </a:r>
          </a:p>
          <a:p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877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T1D05 </a:t>
            </a:r>
            <a:r>
              <a:rPr lang="en-US" dirty="0" smtClean="0"/>
              <a:t> When </a:t>
            </a:r>
            <a:r>
              <a:rPr lang="en-US" dirty="0"/>
              <a:t>may amateur radio operators use their stations to notify other amateurs of the availability of equipment for sale or trade?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solidFill>
                  <a:srgbClr val="FFFF00"/>
                </a:solidFill>
              </a:rPr>
              <a:t>A. When the equipment is normally used in an amateur station and such activity is not conducted on a regular basis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	B</a:t>
            </a:r>
            <a:r>
              <a:rPr lang="en-US" sz="2600" dirty="0">
                <a:solidFill>
                  <a:schemeClr val="tx1"/>
                </a:solidFill>
              </a:rPr>
              <a:t>. When the asking price is $100.00 or less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	C</a:t>
            </a:r>
            <a:r>
              <a:rPr lang="en-US" sz="2600" dirty="0">
                <a:solidFill>
                  <a:schemeClr val="tx1"/>
                </a:solidFill>
              </a:rPr>
              <a:t>. When the asking price is less than its appraised value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	D</a:t>
            </a:r>
            <a:r>
              <a:rPr lang="en-US" sz="2600" dirty="0">
                <a:solidFill>
                  <a:schemeClr val="tx1"/>
                </a:solidFill>
              </a:rPr>
              <a:t>. When the equipment is not the personal property of either the station licensee or the control operator or their close relatives</a:t>
            </a:r>
          </a:p>
          <a:p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839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T1D06 </a:t>
            </a:r>
            <a:r>
              <a:rPr lang="en-US" dirty="0" smtClean="0"/>
              <a:t> What</a:t>
            </a:r>
            <a:r>
              <a:rPr lang="en-US" dirty="0"/>
              <a:t>, if any, are the restrictions concerning transmission of language that may be considered indecent or obscene?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The FCC maintains a list of words that are not permitted to be used on amateur frequencies</a:t>
            </a:r>
          </a:p>
          <a:p>
            <a:r>
              <a:rPr lang="en-US" dirty="0">
                <a:solidFill>
                  <a:schemeClr val="tx1"/>
                </a:solidFill>
              </a:rPr>
              <a:t>B. Any such language is prohibited</a:t>
            </a:r>
          </a:p>
          <a:p>
            <a:r>
              <a:rPr lang="en-US" dirty="0">
                <a:solidFill>
                  <a:schemeClr val="tx1"/>
                </a:solidFill>
              </a:rPr>
              <a:t>C. The ITU maintains a list of words that are not permitted to be used on amateur frequencies</a:t>
            </a:r>
          </a:p>
          <a:p>
            <a:r>
              <a:rPr lang="en-US" dirty="0">
                <a:solidFill>
                  <a:schemeClr val="tx1"/>
                </a:solidFill>
              </a:rPr>
              <a:t>D. There is no such prohibition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988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T1D06 </a:t>
            </a:r>
            <a:r>
              <a:rPr lang="en-US" dirty="0" smtClean="0"/>
              <a:t> What</a:t>
            </a:r>
            <a:r>
              <a:rPr lang="en-US" dirty="0"/>
              <a:t>, if any, are the restrictions concerning transmission of language that may be considered indecent or obscene?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The FCC maintains a list of words that are not permitted to be used on amateur frequencies</a:t>
            </a:r>
          </a:p>
          <a:p>
            <a:r>
              <a:rPr lang="en-US" dirty="0">
                <a:solidFill>
                  <a:srgbClr val="FFFF00"/>
                </a:solidFill>
              </a:rPr>
              <a:t>B. Any such language is prohibited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The ITU maintains a list of words that are not permitted to be used on amateur frequencies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There is no such prohibition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463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E8E1C8-C598-41D9-A469-68CB49B1A034}" type="slidenum">
              <a:rPr lang="en-US">
                <a:solidFill>
                  <a:srgbClr val="FFFFFF"/>
                </a:solidFill>
              </a:rPr>
              <a:pPr>
                <a:defRPr/>
              </a:pPr>
              <a:t>66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11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T1D08 When may the control operator of an amateur station receive compensation for operating the station?</a:t>
            </a:r>
          </a:p>
        </p:txBody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When engaging in communications on behalf of their employer</a:t>
            </a:r>
          </a:p>
          <a:p>
            <a:pPr lvl="1" eaLnBrk="1" hangingPunct="1"/>
            <a:r>
              <a:rPr lang="en-US" b="0" smtClean="0">
                <a:effectLst/>
              </a:rPr>
              <a:t>B.  When the communication is incidental to classroom instruction at an educational institution</a:t>
            </a:r>
          </a:p>
          <a:p>
            <a:pPr lvl="1" eaLnBrk="1" hangingPunct="1"/>
            <a:r>
              <a:rPr lang="en-US" b="0" smtClean="0">
                <a:effectLst/>
              </a:rPr>
              <a:t>C.  When re-broadcasting weather alerts during a RACES net</a:t>
            </a:r>
          </a:p>
          <a:p>
            <a:pPr lvl="1" eaLnBrk="1" hangingPunct="1"/>
            <a:r>
              <a:rPr lang="en-US" b="0" smtClean="0">
                <a:effectLst/>
              </a:rPr>
              <a:t>D.  When notifying other amateur operators of the availability for sale or trade of apparatus</a:t>
            </a:r>
          </a:p>
        </p:txBody>
      </p:sp>
    </p:spTree>
    <p:extLst>
      <p:ext uri="{BB962C8B-B14F-4D97-AF65-F5344CB8AC3E}">
        <p14:creationId xmlns:p14="http://schemas.microsoft.com/office/powerpoint/2010/main" val="724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943E1C-F843-47C2-A303-F68A9EC704F7}" type="slidenum">
              <a:rPr lang="en-US">
                <a:solidFill>
                  <a:srgbClr val="FFFFFF"/>
                </a:solidFill>
              </a:rPr>
              <a:pPr>
                <a:defRPr/>
              </a:pPr>
              <a:t>67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16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T1D08 When may the control operator of an amateur station receive compensation for operating the station?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When engaging in communications on behalf of their employer</a:t>
            </a:r>
          </a:p>
          <a:p>
            <a:pPr eaLnBrk="1" hangingPunct="1">
              <a:defRPr/>
            </a:pPr>
            <a:r>
              <a:rPr lang="en-US" smtClean="0"/>
              <a:t>B.  When the communication is incidental to classroom instruction at an educational institution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When re-broadcasting weather alerts during a RACES net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When notifying other amateur operators of the availability for sale or trade of apparatus</a:t>
            </a:r>
          </a:p>
        </p:txBody>
      </p:sp>
    </p:spTree>
    <p:extLst>
      <p:ext uri="{BB962C8B-B14F-4D97-AF65-F5344CB8AC3E}">
        <p14:creationId xmlns:p14="http://schemas.microsoft.com/office/powerpoint/2010/main" val="21217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8E8566-44E8-430B-9B01-A5D7B82D694B}" type="slidenum">
              <a:rPr lang="en-US">
                <a:solidFill>
                  <a:srgbClr val="FFFFFF"/>
                </a:solidFill>
              </a:rPr>
              <a:pPr>
                <a:defRPr/>
              </a:pPr>
              <a:t>68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50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T1D02 On which of the following occasions may an FCC-licensed amateur station exchange messages with a U.S. military station?</a:t>
            </a:r>
          </a:p>
        </p:txBody>
      </p:sp>
      <p:sp>
        <p:nvSpPr>
          <p:cNvPr id="921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During an Armed Forces Day Communications Test</a:t>
            </a:r>
          </a:p>
          <a:p>
            <a:pPr lvl="1" eaLnBrk="1" hangingPunct="1"/>
            <a:r>
              <a:rPr lang="en-US" b="0" smtClean="0">
                <a:effectLst/>
              </a:rPr>
              <a:t>B.  During a Memorial Day Celebration</a:t>
            </a:r>
          </a:p>
          <a:p>
            <a:pPr lvl="1" eaLnBrk="1" hangingPunct="1"/>
            <a:r>
              <a:rPr lang="en-US" b="0" smtClean="0">
                <a:effectLst/>
              </a:rPr>
              <a:t>C.  During an Independence Day celebration</a:t>
            </a:r>
          </a:p>
          <a:p>
            <a:pPr lvl="1" eaLnBrk="1" hangingPunct="1"/>
            <a:r>
              <a:rPr lang="en-US" b="0" smtClean="0">
                <a:effectLst/>
              </a:rPr>
              <a:t>D.  During a propagation test</a:t>
            </a:r>
          </a:p>
        </p:txBody>
      </p:sp>
    </p:spTree>
    <p:extLst>
      <p:ext uri="{BB962C8B-B14F-4D97-AF65-F5344CB8AC3E}">
        <p14:creationId xmlns:p14="http://schemas.microsoft.com/office/powerpoint/2010/main" val="28415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C3E8A8-A6C0-424B-917B-CCFB1C62768E}" type="slidenum">
              <a:rPr lang="en-US">
                <a:solidFill>
                  <a:srgbClr val="FFFFFF"/>
                </a:solidFill>
              </a:rPr>
              <a:pPr>
                <a:defRPr/>
              </a:pPr>
              <a:t>69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55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T1D02 On which of the following occasions may an FCC-licensed amateur station exchange messages with a U.S. military station?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8401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A.  During an Armed Forces Day Communications Test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During a Memorial Day Celebration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During an Independence Day celebration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During a propagation test</a:t>
            </a:r>
          </a:p>
        </p:txBody>
      </p:sp>
    </p:spTree>
    <p:extLst>
      <p:ext uri="{BB962C8B-B14F-4D97-AF65-F5344CB8AC3E}">
        <p14:creationId xmlns:p14="http://schemas.microsoft.com/office/powerpoint/2010/main" val="29084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289221-DCA4-41C8-A2C9-0D227385A0B8}" type="slidenum">
              <a:rPr lang="en-US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78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T1E03 Who must designate the station control operator?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A.  The station licensee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The FCC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The frequency coordinator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The ITU</a:t>
            </a:r>
          </a:p>
        </p:txBody>
      </p:sp>
    </p:spTree>
    <p:extLst>
      <p:ext uri="{BB962C8B-B14F-4D97-AF65-F5344CB8AC3E}">
        <p14:creationId xmlns:p14="http://schemas.microsoft.com/office/powerpoint/2010/main" val="18043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T1D03 </a:t>
            </a:r>
            <a:r>
              <a:rPr lang="en-US" sz="2800" dirty="0" smtClean="0"/>
              <a:t>When </a:t>
            </a:r>
            <a:r>
              <a:rPr lang="en-US" sz="2800" dirty="0"/>
              <a:t>is the transmission of codes or ciphers that hide the meaning of a message allowed by an amateur station?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Only during contests</a:t>
            </a:r>
          </a:p>
          <a:p>
            <a:r>
              <a:rPr lang="en-US" dirty="0">
                <a:solidFill>
                  <a:schemeClr val="tx1"/>
                </a:solidFill>
              </a:rPr>
              <a:t>B. Only when operating mobile</a:t>
            </a:r>
          </a:p>
          <a:p>
            <a:r>
              <a:rPr lang="en-US" dirty="0">
                <a:solidFill>
                  <a:schemeClr val="tx1"/>
                </a:solidFill>
              </a:rPr>
              <a:t>C. Only when transmitting control commands to space stations or radio control craft</a:t>
            </a:r>
          </a:p>
          <a:p>
            <a:r>
              <a:rPr lang="en-US" dirty="0">
                <a:solidFill>
                  <a:schemeClr val="tx1"/>
                </a:solidFill>
              </a:rPr>
              <a:t>D. Only when frequencies above 1280 MHz are used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T1D03 </a:t>
            </a:r>
            <a:r>
              <a:rPr lang="en-US" sz="2800" dirty="0" smtClean="0"/>
              <a:t>When </a:t>
            </a:r>
            <a:r>
              <a:rPr lang="en-US" sz="2800" dirty="0"/>
              <a:t>is the transmission of codes or ciphers that hide the meaning of a message allowed by an amateur station?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Only during contests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Only when operating mobile</a:t>
            </a:r>
          </a:p>
          <a:p>
            <a:r>
              <a:rPr lang="en-US" dirty="0">
                <a:solidFill>
                  <a:srgbClr val="FFFF00"/>
                </a:solidFill>
              </a:rPr>
              <a:t>C. Only when transmitting control commands to space stations or radio control craft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D</a:t>
            </a:r>
            <a:r>
              <a:rPr lang="en-US" dirty="0">
                <a:solidFill>
                  <a:schemeClr val="tx1"/>
                </a:solidFill>
              </a:rPr>
              <a:t>. Only when frequencies above 1280 MHz are used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9B664-1DE1-4A45-8B4E-C1C00EC84032}" type="slidenum">
              <a:rPr lang="en-US">
                <a:solidFill>
                  <a:srgbClr val="FFFFFF"/>
                </a:solidFill>
              </a:rPr>
              <a:pPr>
                <a:defRPr/>
              </a:pPr>
              <a:t>72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70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T1D04 What is the only time an amateur station is authorized to transmit music?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-458788" eaLnBrk="1" hangingPunct="1"/>
            <a:r>
              <a:rPr lang="en-US" b="0" smtClean="0">
                <a:effectLst/>
              </a:rPr>
              <a:t>A.  When incidental to an authorized retransmission of manned spacecraft communications</a:t>
            </a:r>
          </a:p>
          <a:p>
            <a:pPr lvl="1" indent="-458788" eaLnBrk="1" hangingPunct="1"/>
            <a:r>
              <a:rPr lang="en-US" b="0" smtClean="0">
                <a:effectLst/>
              </a:rPr>
              <a:t>B.  When the music produces no spurious emissions</a:t>
            </a:r>
          </a:p>
          <a:p>
            <a:pPr lvl="1" indent="-458788" eaLnBrk="1" hangingPunct="1"/>
            <a:r>
              <a:rPr lang="en-US" b="0" smtClean="0">
                <a:effectLst/>
              </a:rPr>
              <a:t>C.  When the purpose is to interfere with an illegal transmission</a:t>
            </a:r>
          </a:p>
          <a:p>
            <a:pPr lvl="1" indent="-458788" eaLnBrk="1" hangingPunct="1"/>
            <a:r>
              <a:rPr lang="en-US" b="0" smtClean="0">
                <a:effectLst/>
              </a:rPr>
              <a:t>D.  When the music is transmitted above 1280 MHz</a:t>
            </a:r>
          </a:p>
        </p:txBody>
      </p:sp>
    </p:spTree>
    <p:extLst>
      <p:ext uri="{BB962C8B-B14F-4D97-AF65-F5344CB8AC3E}">
        <p14:creationId xmlns:p14="http://schemas.microsoft.com/office/powerpoint/2010/main" val="345549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0DA55E-26A9-4C8E-AF16-ED072CF7C723}" type="slidenum">
              <a:rPr lang="en-US">
                <a:solidFill>
                  <a:srgbClr val="FFFFFF"/>
                </a:solidFill>
              </a:rPr>
              <a:pPr>
                <a:defRPr/>
              </a:pPr>
              <a:t>73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375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T1D04 What is the only time an amateur station is authorized to transmit music?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A.  When incidental to an authorized retransmission of manned spacecraft communications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When the music produces no spurious emissions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When the purpose is to interfere with an illegal transmission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When the music is transmitted above 1280 MHz</a:t>
            </a:r>
          </a:p>
        </p:txBody>
      </p:sp>
    </p:spTree>
    <p:extLst>
      <p:ext uri="{BB962C8B-B14F-4D97-AF65-F5344CB8AC3E}">
        <p14:creationId xmlns:p14="http://schemas.microsoft.com/office/powerpoint/2010/main" val="25046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B45A73-BB69-4AA2-AC95-FB3216A980EF}" type="slidenum">
              <a:rPr lang="en-US">
                <a:solidFill>
                  <a:srgbClr val="FFFFFF"/>
                </a:solidFill>
              </a:rPr>
              <a:pPr>
                <a:defRPr/>
              </a:pPr>
              <a:t>74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01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T1D07 When is an amateur station authorized to automatically retransmit the radio signals of other amateur stations?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When the signals are from an auxiliary, beacon, or Earth station</a:t>
            </a:r>
          </a:p>
          <a:p>
            <a:pPr lvl="1" eaLnBrk="1" hangingPunct="1"/>
            <a:r>
              <a:rPr lang="en-US" b="0" smtClean="0">
                <a:effectLst/>
              </a:rPr>
              <a:t>B.  When the signals are from an auxiliary, repeater, or space station</a:t>
            </a:r>
          </a:p>
          <a:p>
            <a:pPr lvl="1" eaLnBrk="1" hangingPunct="1"/>
            <a:r>
              <a:rPr lang="en-US" b="0" smtClean="0">
                <a:effectLst/>
              </a:rPr>
              <a:t>C.  When the signals are from a beacon, repeater, or space station</a:t>
            </a:r>
          </a:p>
          <a:p>
            <a:pPr lvl="1" eaLnBrk="1" hangingPunct="1"/>
            <a:r>
              <a:rPr lang="en-US" b="0" smtClean="0">
                <a:effectLst/>
              </a:rPr>
              <a:t>D.  When the signals are from an Earth, repeater, or space station</a:t>
            </a:r>
          </a:p>
        </p:txBody>
      </p:sp>
    </p:spTree>
    <p:extLst>
      <p:ext uri="{BB962C8B-B14F-4D97-AF65-F5344CB8AC3E}">
        <p14:creationId xmlns:p14="http://schemas.microsoft.com/office/powerpoint/2010/main" val="97523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73429-66D7-4359-B93E-32D7F384F8D7}" type="slidenum">
              <a:rPr lang="en-US">
                <a:solidFill>
                  <a:srgbClr val="FFFFFF"/>
                </a:solidFill>
              </a:rPr>
              <a:pPr>
                <a:defRPr/>
              </a:pPr>
              <a:t>75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06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T1D07 When is an amateur station authorized to automatically retransmit the radio signals of other amateur stations?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When the signals are from an auxiliary, beacon, or Earth station</a:t>
            </a:r>
          </a:p>
          <a:p>
            <a:pPr eaLnBrk="1" hangingPunct="1">
              <a:defRPr/>
            </a:pPr>
            <a:r>
              <a:rPr lang="en-US" smtClean="0"/>
              <a:t>B.  When the signals are from an auxiliary, repeater, or space station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When the signals are from a beacon, repeater, or space station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D.  When the signals are from an Earth, repeater, or space station</a:t>
            </a:r>
          </a:p>
        </p:txBody>
      </p:sp>
    </p:spTree>
    <p:extLst>
      <p:ext uri="{BB962C8B-B14F-4D97-AF65-F5344CB8AC3E}">
        <p14:creationId xmlns:p14="http://schemas.microsoft.com/office/powerpoint/2010/main" val="8852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3AB66-E985-45F8-BF32-094D2EEA10B8}" type="slidenum">
              <a:rPr lang="en-US">
                <a:solidFill>
                  <a:srgbClr val="FFFFFF"/>
                </a:solidFill>
              </a:rPr>
              <a:pPr>
                <a:defRPr/>
              </a:pPr>
              <a:t>76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21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5344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T1D09 Under which of the following circumstances are amateur stations authorized to transmit signals related to broadcasting, program production, or news gathering, assuming no other means is available?</a:t>
            </a:r>
          </a:p>
        </p:txBody>
      </p:sp>
      <p:sp>
        <p:nvSpPr>
          <p:cNvPr id="1075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8534400" cy="3611563"/>
          </a:xfrm>
        </p:spPr>
        <p:txBody>
          <a:bodyPr/>
          <a:lstStyle/>
          <a:p>
            <a:pPr lvl="1" eaLnBrk="1" hangingPunct="1"/>
            <a:r>
              <a:rPr lang="en-US" sz="2200" b="0" smtClean="0">
                <a:effectLst/>
              </a:rPr>
              <a:t>A.  Only where such communications directly relate to the immediate safety of human life or protection of property</a:t>
            </a:r>
          </a:p>
          <a:p>
            <a:pPr lvl="1" eaLnBrk="1" hangingPunct="1"/>
            <a:r>
              <a:rPr lang="en-US" sz="2200" b="0" smtClean="0">
                <a:effectLst/>
              </a:rPr>
              <a:t>B.  Only when broadcasting communications to or from the space shuttle.</a:t>
            </a:r>
          </a:p>
          <a:p>
            <a:pPr lvl="1" eaLnBrk="1" hangingPunct="1"/>
            <a:r>
              <a:rPr lang="en-US" sz="2200" b="0" smtClean="0">
                <a:effectLst/>
              </a:rPr>
              <a:t>C.  Only where noncommercial programming is gathered and supplied exclusively to the National Public Radio network</a:t>
            </a:r>
          </a:p>
          <a:p>
            <a:pPr lvl="1" eaLnBrk="1" hangingPunct="1"/>
            <a:r>
              <a:rPr lang="en-US" sz="2200" b="0" smtClean="0">
                <a:effectLst/>
              </a:rPr>
              <a:t>D.  Only when using amateur repeaters linked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35295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F797C2-9FB8-49AD-8B64-6644C9677E9B}" type="slidenum">
              <a:rPr lang="en-US">
                <a:solidFill>
                  <a:srgbClr val="FFFFFF"/>
                </a:solidFill>
              </a:rPr>
              <a:pPr>
                <a:defRPr/>
              </a:pPr>
              <a:t>77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27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5344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0" smtClean="0"/>
              <a:t>T1D09 Under which of the following circumstances are amateur stations authorized to transmit signals related to broadcasting, program production, or news gathering, assuming no other means is available?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8534400" cy="3611563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A.  Only where such communications directly relate to the immediate safety of human life or protection of property</a:t>
            </a:r>
          </a:p>
          <a:p>
            <a:pPr lvl="1" eaLnBrk="1" hangingPunct="1">
              <a:defRPr/>
            </a:pPr>
            <a:r>
              <a:rPr lang="en-US" sz="2200" b="0" smtClean="0">
                <a:effectLst/>
              </a:rPr>
              <a:t>B.  Only when broadcasting communications to or from the space shuttle.</a:t>
            </a:r>
          </a:p>
          <a:p>
            <a:pPr lvl="1" eaLnBrk="1" hangingPunct="1">
              <a:defRPr/>
            </a:pPr>
            <a:r>
              <a:rPr lang="en-US" sz="2200" b="0" smtClean="0">
                <a:effectLst/>
              </a:rPr>
              <a:t>C.  Only where noncommercial programming is gathered and supplied exclusively to the National Public Radio network</a:t>
            </a:r>
          </a:p>
          <a:p>
            <a:pPr lvl="1" eaLnBrk="1" hangingPunct="1">
              <a:defRPr/>
            </a:pPr>
            <a:r>
              <a:rPr lang="en-US" sz="2200" b="0" smtClean="0">
                <a:effectLst/>
              </a:rPr>
              <a:t>D.  Only when using amateur repeaters linked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40731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A69858-7F26-481F-9D59-7BAE344CBB59}" type="slidenum">
              <a:rPr lang="en-US">
                <a:solidFill>
                  <a:srgbClr val="FFFFFF"/>
                </a:solidFill>
              </a:rPr>
              <a:pPr>
                <a:defRPr/>
              </a:pPr>
              <a:t>78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32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T1D10 What is the meaning of the term broadcasting in the FCC rules for the amateur services?</a:t>
            </a:r>
          </a:p>
        </p:txBody>
      </p:sp>
      <p:sp>
        <p:nvSpPr>
          <p:cNvPr id="1095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0" smtClean="0">
                <a:effectLst/>
              </a:rPr>
              <a:t>A.  Two-way transmissions by amateur stations</a:t>
            </a:r>
          </a:p>
          <a:p>
            <a:pPr lvl="1" eaLnBrk="1" hangingPunct="1"/>
            <a:r>
              <a:rPr lang="en-US" b="0" smtClean="0">
                <a:effectLst/>
              </a:rPr>
              <a:t>B.  Transmission of music</a:t>
            </a:r>
          </a:p>
          <a:p>
            <a:pPr lvl="1" eaLnBrk="1" hangingPunct="1"/>
            <a:r>
              <a:rPr lang="en-US" b="0" smtClean="0">
                <a:effectLst/>
              </a:rPr>
              <a:t>C.  Transmission of messages directed only to amateur operators</a:t>
            </a:r>
          </a:p>
          <a:p>
            <a:pPr lvl="1" eaLnBrk="1" hangingPunct="1"/>
            <a:r>
              <a:rPr lang="en-US" b="0" smtClean="0">
                <a:effectLst/>
              </a:rPr>
              <a:t>D.  Transmissions intended for reception by the general public</a:t>
            </a:r>
          </a:p>
        </p:txBody>
      </p:sp>
    </p:spTree>
    <p:extLst>
      <p:ext uri="{BB962C8B-B14F-4D97-AF65-F5344CB8AC3E}">
        <p14:creationId xmlns:p14="http://schemas.microsoft.com/office/powerpoint/2010/main" val="49005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4D77E8-32EE-479C-B4C7-7EDA1C87A19D}" type="slidenum">
              <a:rPr lang="en-US">
                <a:solidFill>
                  <a:srgbClr val="FFFFFF"/>
                </a:solidFill>
              </a:rPr>
              <a:pPr>
                <a:defRPr/>
              </a:pPr>
              <a:t>79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Microhams 2010 Technician</a:t>
            </a:r>
          </a:p>
        </p:txBody>
      </p:sp>
      <p:sp>
        <p:nvSpPr>
          <p:cNvPr id="437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T1D10 What is the meaning of the term broadcasting in the FCC rules for the amateur services?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b="0" smtClean="0">
                <a:effectLst/>
              </a:rPr>
              <a:t>A.  Two-way transmissions by amateur stations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B.  Transmission of music</a:t>
            </a:r>
          </a:p>
          <a:p>
            <a:pPr lvl="1" eaLnBrk="1" hangingPunct="1">
              <a:defRPr/>
            </a:pPr>
            <a:r>
              <a:rPr lang="en-US" b="0" smtClean="0">
                <a:effectLst/>
              </a:rPr>
              <a:t>C.  Transmission of messages directed only to amateur operators</a:t>
            </a:r>
          </a:p>
          <a:p>
            <a:pPr eaLnBrk="1" hangingPunct="1">
              <a:defRPr/>
            </a:pPr>
            <a:r>
              <a:rPr lang="en-US" smtClean="0"/>
              <a:t>D.  Transmissions intended for reception by the general public</a:t>
            </a:r>
          </a:p>
        </p:txBody>
      </p:sp>
    </p:spTree>
    <p:extLst>
      <p:ext uri="{BB962C8B-B14F-4D97-AF65-F5344CB8AC3E}">
        <p14:creationId xmlns:p14="http://schemas.microsoft.com/office/powerpoint/2010/main" val="82856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T1E04 </a:t>
            </a:r>
            <a:r>
              <a:rPr lang="en-US" dirty="0" smtClean="0"/>
              <a:t> What </a:t>
            </a:r>
            <a:r>
              <a:rPr lang="en-US" dirty="0"/>
              <a:t>determines the transmitting privileges of an amateur station?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A. The frequency authorized by the frequency coordinator</a:t>
            </a:r>
          </a:p>
          <a:p>
            <a:r>
              <a:rPr lang="en-US" dirty="0">
                <a:solidFill>
                  <a:schemeClr val="tx1"/>
                </a:solidFill>
              </a:rPr>
              <a:t>B. The class of operator license held by the station licensee</a:t>
            </a:r>
          </a:p>
          <a:p>
            <a:r>
              <a:rPr lang="en-US" dirty="0">
                <a:solidFill>
                  <a:schemeClr val="tx1"/>
                </a:solidFill>
              </a:rPr>
              <a:t>C. The highest class of operator license held by anyone on the premises</a:t>
            </a:r>
          </a:p>
          <a:p>
            <a:r>
              <a:rPr lang="en-US" dirty="0">
                <a:solidFill>
                  <a:schemeClr val="tx1"/>
                </a:solidFill>
              </a:rPr>
              <a:t>D. The class of operator license held by the control operator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215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T1D12 </a:t>
            </a:r>
            <a:r>
              <a:rPr lang="en-US" dirty="0" smtClean="0"/>
              <a:t>Under </a:t>
            </a:r>
            <a:r>
              <a:rPr lang="en-US" dirty="0"/>
              <a:t>which of the following circumstances may an amateur radio station engage in broadcasting?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Under no circumstances</a:t>
            </a:r>
          </a:p>
          <a:p>
            <a:r>
              <a:rPr lang="en-US" dirty="0"/>
              <a:t>B. When transmitting code practice, information bulletins, or transmissions necessary to provide emergency communications</a:t>
            </a:r>
          </a:p>
          <a:p>
            <a:r>
              <a:rPr lang="en-US" dirty="0"/>
              <a:t>C. At any time as long as no music is transmitted</a:t>
            </a:r>
          </a:p>
          <a:p>
            <a:r>
              <a:rPr lang="en-US" dirty="0"/>
              <a:t>D. At any time as long as the material being transmitted did not originate from a commercial broadcast station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644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T1D12 </a:t>
            </a:r>
            <a:r>
              <a:rPr lang="en-US" dirty="0" smtClean="0"/>
              <a:t>Under </a:t>
            </a:r>
            <a:r>
              <a:rPr lang="en-US" dirty="0"/>
              <a:t>which of the following circumstances may an amateur radio station engage in broadcasting?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A</a:t>
            </a:r>
            <a:r>
              <a:rPr lang="en-US" dirty="0"/>
              <a:t>. Under no circumstances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</a:t>
            </a:r>
            <a:r>
              <a:rPr lang="en-US" dirty="0">
                <a:solidFill>
                  <a:srgbClr val="FFFF00"/>
                </a:solidFill>
              </a:rPr>
              <a:t>. When transmitting code practice, information bulletins, or transmissions necessary to provide emergency communications</a:t>
            </a:r>
          </a:p>
          <a:p>
            <a:r>
              <a:rPr lang="en-US" dirty="0" smtClean="0"/>
              <a:t>	C</a:t>
            </a:r>
            <a:r>
              <a:rPr lang="en-US" dirty="0"/>
              <a:t>. At any time as long as no music is transmitted</a:t>
            </a:r>
          </a:p>
          <a:p>
            <a:r>
              <a:rPr lang="en-US" dirty="0" smtClean="0"/>
              <a:t>	D</a:t>
            </a:r>
            <a:r>
              <a:rPr lang="en-US" dirty="0"/>
              <a:t>. At any time as long as the material being transmitted did not originate from a commercial broadcast station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T1E04 </a:t>
            </a:r>
            <a:r>
              <a:rPr lang="en-US" dirty="0" smtClean="0"/>
              <a:t> What </a:t>
            </a:r>
            <a:r>
              <a:rPr lang="en-US" dirty="0"/>
              <a:t>determines the transmitting privileges of an amateur station?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The frequency authorized by the frequency coordinator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The class of operator license held by the station licensee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C</a:t>
            </a:r>
            <a:r>
              <a:rPr lang="en-US" dirty="0">
                <a:solidFill>
                  <a:schemeClr val="tx1"/>
                </a:solidFill>
              </a:rPr>
              <a:t>. The highest class of operator license held by anyone on the premises</a:t>
            </a:r>
          </a:p>
          <a:p>
            <a:r>
              <a:rPr lang="en-US" dirty="0">
                <a:solidFill>
                  <a:srgbClr val="FFFF00"/>
                </a:solidFill>
              </a:rPr>
              <a:t>D. The class of operator license held by the control operator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51344"/>
      </p:ext>
    </p:extLst>
  </p:cSld>
  <p:clrMapOvr>
    <a:masterClrMapping/>
  </p:clrMapOvr>
</p:sld>
</file>

<file path=ppt/theme/theme1.xml><?xml version="1.0" encoding="utf-8"?>
<a:theme xmlns:a="http://schemas.openxmlformats.org/drawingml/2006/main" name="1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8_Stream">
  <a:themeElements>
    <a:clrScheme name="1_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NCh9">
  <a:themeElements>
    <a:clrScheme name="1_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Str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3777</Words>
  <Application>Microsoft Office PowerPoint</Application>
  <PresentationFormat>On-screen Show (4:3)</PresentationFormat>
  <Paragraphs>480</Paragraphs>
  <Slides>81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81</vt:i4>
      </vt:variant>
    </vt:vector>
  </HeadingPairs>
  <TitlesOfParts>
    <vt:vector size="87" baseType="lpstr">
      <vt:lpstr>1_Stream</vt:lpstr>
      <vt:lpstr>Stream</vt:lpstr>
      <vt:lpstr>4_Stream</vt:lpstr>
      <vt:lpstr>6_Stream</vt:lpstr>
      <vt:lpstr>8_Stream</vt:lpstr>
      <vt:lpstr>NCh9</vt:lpstr>
      <vt:lpstr>RULES AND REGULATIONS</vt:lpstr>
      <vt:lpstr>T1E01  When is an amateur station permitted to transmit without a control operator? </vt:lpstr>
      <vt:lpstr>T1E01  When is an amateur station permitted to transmit without a control operator? </vt:lpstr>
      <vt:lpstr>T1E02  Who may a station licensee designate to be the control operator of an amateur station? </vt:lpstr>
      <vt:lpstr>T1E02  Who may a station licensee designate to be the control operator of an amateur station? </vt:lpstr>
      <vt:lpstr>T1E03 Who must designate the station control operator?</vt:lpstr>
      <vt:lpstr>T1E03 Who must designate the station control operator?</vt:lpstr>
      <vt:lpstr>T1E04  What determines the transmitting privileges of an amateur station? </vt:lpstr>
      <vt:lpstr>T1E04  What determines the transmitting privileges of an amateur station? </vt:lpstr>
      <vt:lpstr>T1E05 What is an amateur station control point?</vt:lpstr>
      <vt:lpstr>T1E05 What is an amateur station control point?</vt:lpstr>
      <vt:lpstr>T1E07 When the control operator is not the station licensee, who is responsible for the proper operation of the station?</vt:lpstr>
      <vt:lpstr>T1E07 When the control operator is not the station licensee, who is responsible for the proper operation of the station?</vt:lpstr>
      <vt:lpstr>T1E11 Who does the FCC presume to be the control operator of an amateur station, unless documentation to the contrary is in the station records?</vt:lpstr>
      <vt:lpstr>T1E11 Who does the FCC presume to be the control operator of an amateur station, unless documentation to the contrary is in the station records?</vt:lpstr>
      <vt:lpstr>T1E12  When, under normal circumstances, may a Technician Class licensee be the control operator of a station operating in an exclusive Extra Class operator segment of the amateur bands? </vt:lpstr>
      <vt:lpstr>T1E12  When, under normal circumstances, may a Technician Class licensee be the control operator of a station operating in an exclusive Extra Class operator segment of the amateur bands? </vt:lpstr>
      <vt:lpstr>T1D11 When may an amateur station transmit without identifying? </vt:lpstr>
      <vt:lpstr>T1D11 When may an amateur station transmit without identifying? </vt:lpstr>
      <vt:lpstr>T1F01   What type of identification is being used when identifying a station on the air as Race Headquarters? </vt:lpstr>
      <vt:lpstr>T1F01   What type of identification is being used when identifying a station on the air as Race Headquarters? </vt:lpstr>
      <vt:lpstr> T1F02  When using tactical identifiers such as “Race Headquarters” during a community service net operation, how often must your station transmit the station’s FCC-assigned call sign?  </vt:lpstr>
      <vt:lpstr> T1F02  When using tactical identifiers such as “Race Headquarters” during a community service net operation, how often must your station transmit the station’s FCC-assigned call sign?  </vt:lpstr>
      <vt:lpstr>T1F03  When is an amateur station required to transmit its assigned call sign? </vt:lpstr>
      <vt:lpstr>T1F03  When is an amateur station required to transmit its assigned call sign? </vt:lpstr>
      <vt:lpstr>T1F04 Which of the following is an acceptable language for use for station identification when operating in a phone sub-band?</vt:lpstr>
      <vt:lpstr>T1F04 Which of the following is an acceptable language for use for station identification when operating in a phone sub-band?</vt:lpstr>
      <vt:lpstr>T1F05 What method of call sign identification is required for a station transmitting phone signals?</vt:lpstr>
      <vt:lpstr>T1F05 What method of call sign identification is required for a station transmitting phone signals?</vt:lpstr>
      <vt:lpstr>T1F06 Which of the following formats of a self-assigned indicator is acceptable when identifying using a phone transmission?</vt:lpstr>
      <vt:lpstr>T1F06 Which of the following formats of a self-assigned indicator is acceptable when identifying using a phone transmission?</vt:lpstr>
      <vt:lpstr>T1F08 Which indicator is required by the FCC to be transmitted after a station call sign? </vt:lpstr>
      <vt:lpstr>T1F08 Which indicator is required by the FCC to be transmitted after a station call sign? </vt:lpstr>
      <vt:lpstr>T2B09 Which of the following methods is encouraged by the FCC when identifying your station when using phone?</vt:lpstr>
      <vt:lpstr>T2B09 Which of the following methods is encouraged by the FCC when identifying your station when using phone?</vt:lpstr>
      <vt:lpstr>T2A06 What must an amateur operator do when making on-air transmissions to test equipment or antennas?</vt:lpstr>
      <vt:lpstr>T2A06 What must an amateur operator do when making on-air transmissions to test equipment or antennas?</vt:lpstr>
      <vt:lpstr>T2A07  Which of the following is true when making a test transmission? </vt:lpstr>
      <vt:lpstr>T2A07  Which of the following is true when making a test transmission? </vt:lpstr>
      <vt:lpstr>T1A04 Which of the following meets the FCC definition of harmful interference?</vt:lpstr>
      <vt:lpstr>T1A04 Which of the following meets the FCC definition of harmful interference?</vt:lpstr>
      <vt:lpstr>T1A06  Which of the following services are protected from interference by amateur signals under all circumstances? </vt:lpstr>
      <vt:lpstr>T1A06 Which of the following services are protected from interference by amateur signals under all circumstances? </vt:lpstr>
      <vt:lpstr>T1A11 When is willful interference to other amateur radio stations permitted?</vt:lpstr>
      <vt:lpstr>T1A11 When is willful interference to other amateur radio stations permitted?</vt:lpstr>
      <vt:lpstr>T2B08  Which of the following applies when two stations transmitting on the same frequency interfere with each other? </vt:lpstr>
      <vt:lpstr>T2B08  Which of the following applies when two stations transmitting on the same frequency interfere with each other? </vt:lpstr>
      <vt:lpstr>T1F07 Which of the following restrictions apply when a non-licensed person is allowed to speak to a foreign station using a station under the control of a Technician Class control operator? </vt:lpstr>
      <vt:lpstr>T1F07 Which of the following restrictions apply when a non-licensed person is allowed to speak to a foreign station using a station under the control of a Technician Class control operator? </vt:lpstr>
      <vt:lpstr>T1F11 To which foreign stations do the FCC rules authorize the transmission of non-emergency third party communications?</vt:lpstr>
      <vt:lpstr>T1F11 To which foreign stations do the FCC rules authorize the transmission of non-emergency third party communications?</vt:lpstr>
      <vt:lpstr>T1E06 Under what type of control do APRS network digipeaters operate? </vt:lpstr>
      <vt:lpstr>T1E06 Under what type of control do APRS network digipeaters operate? </vt:lpstr>
      <vt:lpstr>T1E08  Which of the following is an example of automatic control? </vt:lpstr>
      <vt:lpstr>T1E08  Which of the following is an example of automatic control? </vt:lpstr>
      <vt:lpstr>T1E09   What type of control is being used when the control operator is at the control point? </vt:lpstr>
      <vt:lpstr>T1E09   What type of control is being used when the control operator is at the control point? </vt:lpstr>
      <vt:lpstr>T1E10  Which of the following is an example of remote control as defined in Part 97? </vt:lpstr>
      <vt:lpstr>T1E10  Which of the following is an example of remote control as defined in Part 97? </vt:lpstr>
      <vt:lpstr>T1F10 Who is accountable should a repeater inadvertently retransmit communications that violate the FCC rules?</vt:lpstr>
      <vt:lpstr>T1F10 Who is accountable should a repeater inadvertently retransmit communications that violate the FCC rules?</vt:lpstr>
      <vt:lpstr>T1D05  When may amateur radio operators use their stations to notify other amateurs of the availability of equipment for sale or trade? </vt:lpstr>
      <vt:lpstr>T1D05  When may amateur radio operators use their stations to notify other amateurs of the availability of equipment for sale or trade? </vt:lpstr>
      <vt:lpstr>T1D06  What, if any, are the restrictions concerning transmission of language that may be considered indecent or obscene? </vt:lpstr>
      <vt:lpstr>T1D06  What, if any, are the restrictions concerning transmission of language that may be considered indecent or obscene? </vt:lpstr>
      <vt:lpstr>T1D08 When may the control operator of an amateur station receive compensation for operating the station?</vt:lpstr>
      <vt:lpstr>T1D08 When may the control operator of an amateur station receive compensation for operating the station?</vt:lpstr>
      <vt:lpstr>T1D02 On which of the following occasions may an FCC-licensed amateur station exchange messages with a U.S. military station?</vt:lpstr>
      <vt:lpstr>T1D02 On which of the following occasions may an FCC-licensed amateur station exchange messages with a U.S. military station?</vt:lpstr>
      <vt:lpstr>T1D03 When is the transmission of codes or ciphers that hide the meaning of a message allowed by an amateur station? </vt:lpstr>
      <vt:lpstr>T1D03 When is the transmission of codes or ciphers that hide the meaning of a message allowed by an amateur station? </vt:lpstr>
      <vt:lpstr>T1D04 What is the only time an amateur station is authorized to transmit music?</vt:lpstr>
      <vt:lpstr>T1D04 What is the only time an amateur station is authorized to transmit music?</vt:lpstr>
      <vt:lpstr>T1D07 When is an amateur station authorized to automatically retransmit the radio signals of other amateur stations?</vt:lpstr>
      <vt:lpstr>T1D07 When is an amateur station authorized to automatically retransmit the radio signals of other amateur stations?</vt:lpstr>
      <vt:lpstr>T1D09 Under which of the following circumstances are amateur stations authorized to transmit signals related to broadcasting, program production, or news gathering, assuming no other means is available?</vt:lpstr>
      <vt:lpstr>T1D09 Under which of the following circumstances are amateur stations authorized to transmit signals related to broadcasting, program production, or news gathering, assuming no other means is available?</vt:lpstr>
      <vt:lpstr>T1D10 What is the meaning of the term broadcasting in the FCC rules for the amateur services?</vt:lpstr>
      <vt:lpstr>T1D10 What is the meaning of the term broadcasting in the FCC rules for the amateur services?</vt:lpstr>
      <vt:lpstr>T1D12 Under which of the following circumstances may an amateur radio station engage in broadcasting? </vt:lpstr>
      <vt:lpstr>T1D12 Under which of the following circumstances may an amateur radio station engage in broadcasting?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T1A04 Which of the following meets the FCC definition of harmful interference?</dc:title>
  <dc:creator>aat3gz</dc:creator>
  <cp:lastModifiedBy>Dad2</cp:lastModifiedBy>
  <cp:revision>29</cp:revision>
  <dcterms:created xsi:type="dcterms:W3CDTF">2012-01-11T01:35:09Z</dcterms:created>
  <dcterms:modified xsi:type="dcterms:W3CDTF">2014-11-10T20:11:32Z</dcterms:modified>
</cp:coreProperties>
</file>