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38" r:id="rId6"/>
    <p:sldMasterId id="2147483751" r:id="rId7"/>
    <p:sldMasterId id="2147483763" r:id="rId8"/>
    <p:sldMasterId id="2147483804" r:id="rId9"/>
    <p:sldMasterId id="2147483817" r:id="rId10"/>
    <p:sldMasterId id="2147483829" r:id="rId11"/>
  </p:sldMasterIdLst>
  <p:notesMasterIdLst>
    <p:notesMasterId r:id="rId109"/>
  </p:notesMasterIdLst>
  <p:sldIdLst>
    <p:sldId id="349" r:id="rId12"/>
    <p:sldId id="385" r:id="rId13"/>
    <p:sldId id="257" r:id="rId14"/>
    <p:sldId id="339" r:id="rId15"/>
    <p:sldId id="340" r:id="rId16"/>
    <p:sldId id="343" r:id="rId17"/>
    <p:sldId id="341" r:id="rId18"/>
    <p:sldId id="342" r:id="rId19"/>
    <p:sldId id="258" r:id="rId20"/>
    <p:sldId id="259" r:id="rId21"/>
    <p:sldId id="344" r:id="rId22"/>
    <p:sldId id="345" r:id="rId23"/>
    <p:sldId id="346" r:id="rId24"/>
    <p:sldId id="260" r:id="rId25"/>
    <p:sldId id="261" r:id="rId26"/>
    <p:sldId id="417" r:id="rId27"/>
    <p:sldId id="418" r:id="rId28"/>
    <p:sldId id="403" r:id="rId29"/>
    <p:sldId id="404" r:id="rId30"/>
    <p:sldId id="405" r:id="rId31"/>
    <p:sldId id="406" r:id="rId32"/>
    <p:sldId id="419" r:id="rId33"/>
    <p:sldId id="420" r:id="rId34"/>
    <p:sldId id="407" r:id="rId35"/>
    <p:sldId id="408" r:id="rId36"/>
    <p:sldId id="428" r:id="rId37"/>
    <p:sldId id="429" r:id="rId38"/>
    <p:sldId id="411" r:id="rId39"/>
    <p:sldId id="412" r:id="rId40"/>
    <p:sldId id="357" r:id="rId41"/>
    <p:sldId id="358" r:id="rId42"/>
    <p:sldId id="409" r:id="rId43"/>
    <p:sldId id="410" r:id="rId44"/>
    <p:sldId id="435" r:id="rId45"/>
    <p:sldId id="436" r:id="rId46"/>
    <p:sldId id="363" r:id="rId47"/>
    <p:sldId id="364" r:id="rId48"/>
    <p:sldId id="437" r:id="rId49"/>
    <p:sldId id="438" r:id="rId50"/>
    <p:sldId id="284" r:id="rId51"/>
    <p:sldId id="285" r:id="rId52"/>
    <p:sldId id="286" r:id="rId53"/>
    <p:sldId id="287" r:id="rId54"/>
    <p:sldId id="288" r:id="rId55"/>
    <p:sldId id="289" r:id="rId56"/>
    <p:sldId id="415" r:id="rId57"/>
    <p:sldId id="416" r:id="rId58"/>
    <p:sldId id="292" r:id="rId59"/>
    <p:sldId id="293" r:id="rId60"/>
    <p:sldId id="439" r:id="rId61"/>
    <p:sldId id="440" r:id="rId62"/>
    <p:sldId id="296" r:id="rId63"/>
    <p:sldId id="297" r:id="rId64"/>
    <p:sldId id="383" r:id="rId65"/>
    <p:sldId id="384" r:id="rId66"/>
    <p:sldId id="441" r:id="rId67"/>
    <p:sldId id="442" r:id="rId68"/>
    <p:sldId id="268" r:id="rId69"/>
    <p:sldId id="269" r:id="rId70"/>
    <p:sldId id="270" r:id="rId71"/>
    <p:sldId id="271" r:id="rId72"/>
    <p:sldId id="370" r:id="rId73"/>
    <p:sldId id="371" r:id="rId74"/>
    <p:sldId id="443" r:id="rId75"/>
    <p:sldId id="444" r:id="rId76"/>
    <p:sldId id="372" r:id="rId77"/>
    <p:sldId id="374" r:id="rId78"/>
    <p:sldId id="373" r:id="rId79"/>
    <p:sldId id="274" r:id="rId80"/>
    <p:sldId id="275" r:id="rId81"/>
    <p:sldId id="430" r:id="rId82"/>
    <p:sldId id="431" r:id="rId83"/>
    <p:sldId id="433" r:id="rId84"/>
    <p:sldId id="434" r:id="rId85"/>
    <p:sldId id="306" r:id="rId86"/>
    <p:sldId id="307" r:id="rId87"/>
    <p:sldId id="308" r:id="rId88"/>
    <p:sldId id="309" r:id="rId89"/>
    <p:sldId id="413" r:id="rId90"/>
    <p:sldId id="414" r:id="rId91"/>
    <p:sldId id="445" r:id="rId92"/>
    <p:sldId id="446" r:id="rId93"/>
    <p:sldId id="302" r:id="rId94"/>
    <p:sldId id="300" r:id="rId95"/>
    <p:sldId id="303" r:id="rId96"/>
    <p:sldId id="305" r:id="rId97"/>
    <p:sldId id="427" r:id="rId98"/>
    <p:sldId id="378" r:id="rId99"/>
    <p:sldId id="448" r:id="rId100"/>
    <p:sldId id="421" r:id="rId101"/>
    <p:sldId id="422" r:id="rId102"/>
    <p:sldId id="423" r:id="rId103"/>
    <p:sldId id="424" r:id="rId104"/>
    <p:sldId id="326" r:id="rId105"/>
    <p:sldId id="327" r:id="rId106"/>
    <p:sldId id="425" r:id="rId107"/>
    <p:sldId id="426"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varScale="1">
        <p:scale>
          <a:sx n="110" d="100"/>
          <a:sy n="110" d="100"/>
        </p:scale>
        <p:origin x="-1644" y="-78"/>
      </p:cViewPr>
      <p:guideLst>
        <p:guide orient="horz" pos="2160"/>
        <p:guide pos="2880"/>
      </p:guideLst>
    </p:cSldViewPr>
  </p:slideViewPr>
  <p:outlineViewPr>
    <p:cViewPr>
      <p:scale>
        <a:sx n="33" d="100"/>
        <a:sy n="33" d="100"/>
      </p:scale>
      <p:origin x="48" y="8082"/>
    </p:cViewPr>
  </p:outlineViewPr>
  <p:notesTextViewPr>
    <p:cViewPr>
      <p:scale>
        <a:sx n="1" d="1"/>
        <a:sy n="1" d="1"/>
      </p:scale>
      <p:origin x="0" y="0"/>
    </p:cViewPr>
  </p:notesTextViewPr>
  <p:sorterViewPr>
    <p:cViewPr>
      <p:scale>
        <a:sx n="100" d="100"/>
        <a:sy n="100" d="100"/>
      </p:scale>
      <p:origin x="0" y="130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07" Type="http://schemas.openxmlformats.org/officeDocument/2006/relationships/slide" Target="slides/slide9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notesMaster" Target="notesMasters/notesMaster1.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DE569-24E8-49A3-A153-B33C4C91390B}" type="datetimeFigureOut">
              <a:rPr lang="en-US" smtClean="0"/>
              <a:t>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6E763-E3B8-4F14-92F4-FD26B5A07FD1}" type="slidenum">
              <a:rPr lang="en-US" smtClean="0"/>
              <a:t>‹#›</a:t>
            </a:fld>
            <a:endParaRPr lang="en-US"/>
          </a:p>
        </p:txBody>
      </p:sp>
    </p:spTree>
    <p:extLst>
      <p:ext uri="{BB962C8B-B14F-4D97-AF65-F5344CB8AC3E}">
        <p14:creationId xmlns:p14="http://schemas.microsoft.com/office/powerpoint/2010/main" val="374774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D8B45598-E8EF-499E-9865-22C93280CFE0}" type="slidenum">
              <a:rPr lang="en-US">
                <a:solidFill>
                  <a:prstClr val="black"/>
                </a:solidFill>
                <a:latin typeface="Arial" charset="0"/>
              </a:rPr>
              <a:pPr eaLnBrk="1" hangingPunct="1"/>
              <a:t>3</a:t>
            </a:fld>
            <a:endParaRPr lang="en-US">
              <a:solidFill>
                <a:prstClr val="black"/>
              </a:solidFill>
              <a:latin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three current license classes that can be earned are visible in the middle.  If you pass element 1, this is upgrade credit for 365 days but offers operating privileges forever.  The three VE signature lines are visible on the bottom as is the issuing VEC organization (W5YI) across the top.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9754E8E3-D3C7-4C74-A66B-B8130A100265}" type="slidenum">
              <a:rPr lang="en-US">
                <a:solidFill>
                  <a:prstClr val="black"/>
                </a:solidFill>
                <a:latin typeface="Arial" charset="0"/>
              </a:rPr>
              <a:pPr eaLnBrk="1" hangingPunct="1"/>
              <a:t>6</a:t>
            </a:fld>
            <a:endParaRPr lang="en-US">
              <a:solidFill>
                <a:prstClr val="black"/>
              </a:solidFill>
              <a:latin typeface="Arial"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information is not on the Technician exam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F4622D21-0378-494C-A4D1-83B5CECD7A1C}" type="slidenum">
              <a:rPr lang="en-US">
                <a:solidFill>
                  <a:prstClr val="black"/>
                </a:solidFill>
                <a:latin typeface="Arial" charset="0"/>
              </a:rPr>
              <a:pPr eaLnBrk="1" hangingPunct="1"/>
              <a:t>7</a:t>
            </a:fld>
            <a:endParaRPr lang="en-US">
              <a:solidFill>
                <a:prstClr val="black"/>
              </a:solidFill>
              <a:latin typeface="Arial"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FCC has mandated the areas colored (other than blue) to specific purposes.  The remaining areas are divided by the amateur community into a band plan to insure most effective use of the spectrum and minimize interference.  This band plan is not law but voluntary.  If the FCC does get involved in a dispute, they will use the local band plan as a means to resolve the dispute.</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D44DECF-65DE-4ACE-953F-E1445D3AE987}" type="slidenum">
              <a:rPr lang="en-US">
                <a:solidFill>
                  <a:prstClr val="black"/>
                </a:solidFill>
                <a:latin typeface="Arial" charset="0"/>
              </a:rPr>
              <a:pPr eaLnBrk="1" hangingPunct="1"/>
              <a:t>8</a:t>
            </a:fld>
            <a:endParaRPr lang="en-US">
              <a:solidFill>
                <a:prstClr val="black"/>
              </a:solidFill>
              <a:latin typeface="Arial"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information is not on the test.  It is only provided because it’s relevant to Seattle amateurs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20035CED-4FFC-4DB2-A269-7A6E79A44A12}" type="slidenum">
              <a:rPr lang="en-US">
                <a:solidFill>
                  <a:prstClr val="black"/>
                </a:solidFill>
                <a:latin typeface="Arial" charset="0"/>
              </a:rPr>
              <a:pPr eaLnBrk="1" hangingPunct="1"/>
              <a:t>11</a:t>
            </a:fld>
            <a:endParaRPr lang="en-US">
              <a:solidFill>
                <a:prstClr val="black"/>
              </a:solidFill>
              <a:latin typeface="Arial"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no more Group A or B callsigns issued automatically in any call district.  All new licenses are either class C or D.  In the 7 call district, the new callsigns will be class 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22AE7ADE-270C-4C95-B4F2-A2A3145DD39A}" type="slidenum">
              <a:rPr lang="en-US">
                <a:solidFill>
                  <a:prstClr val="black"/>
                </a:solidFill>
                <a:latin typeface="Arial" charset="0"/>
              </a:rPr>
              <a:pPr eaLnBrk="1" hangingPunct="1"/>
              <a:t>14</a:t>
            </a:fld>
            <a:endParaRPr lang="en-US">
              <a:solidFill>
                <a:prstClr val="black"/>
              </a:solidFill>
              <a:latin typeface="Arial"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Amateur License is two licenses: Operator license and a Station license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7"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736268"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51F9409-7296-4BBF-9037-F07EDD1E77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164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384C974-27B8-407B-B4A4-6F0B448CED2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4801790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8F8C7159-02BF-4F17-ABA8-FD11CC1B0690}"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782177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9FD2BA12-DE68-4E0B-B286-56346C15F20C}"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0653378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54B3E5F8-9E15-42A9-A9F8-7DBD9F6BE23F}" type="slidenum">
              <a:rPr lang="en-US">
                <a:solidFill>
                  <a:srgbClr val="FFFFFF"/>
                </a:solidFill>
              </a:rPr>
              <a:pPr>
                <a:defRPr/>
              </a:pPr>
              <a:t>‹#›</a:t>
            </a:fld>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9807437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7DA385BD-FA12-4E97-903C-8C7D0A34144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295022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851B1F2D-190B-4A9A-8DE0-94C7C3C7A98C}"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471158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C6313FF1-41A9-4E7B-89F7-27A4179F2272}"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2634111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9E307108-C4BC-4144-A0FD-864EA22F2965}"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1991556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Footer Placeholder 3"/>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FCC Rules</a:t>
            </a:r>
          </a:p>
        </p:txBody>
      </p:sp>
      <p:sp>
        <p:nvSpPr>
          <p:cNvPr id="5" name="Slide Number Placeholder 4"/>
          <p:cNvSpPr>
            <a:spLocks noGrp="1"/>
          </p:cNvSpPr>
          <p:nvPr>
            <p:ph type="sldNum" sz="quarter" idx="11"/>
          </p:nvPr>
        </p:nvSpPr>
        <p:spPr>
          <a:xfrm>
            <a:off x="4114800" y="6553200"/>
            <a:ext cx="914400" cy="304800"/>
          </a:xfrm>
        </p:spPr>
        <p:txBody>
          <a:bodyPr/>
          <a:lstStyle>
            <a:lvl1pPr>
              <a:defRPr/>
            </a:lvl1pPr>
          </a:lstStyle>
          <a:p>
            <a:pPr>
              <a:defRPr/>
            </a:pPr>
            <a:fld id="{65B393F1-BEE5-4095-AA0F-A76E22A3C5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03202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5"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349196"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9EB4028-B538-471D-BBB7-D767A95E92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98479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CC4356FB-112B-42A0-9796-10E3E09D5F3C}"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2112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A98D9BD-2258-44B0-AE65-B05CD81DBBC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2892143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AAE8DC2B-EFF4-40CD-A727-E394973BE68D}"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8363075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C4F1E1D1-8C31-47CD-A637-F010B5AF0DAA}"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126357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9E53527F-8D42-40CE-9B7E-4F3B150D3EED}"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393251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FA0F7C1A-0758-438F-B1AB-E232723510A5}"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5546176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CC83A358-1846-442C-9DE9-F8B5C12B6B50}"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7485576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12CB9D42-1F71-4BF8-AFE1-00F1F47130A3}"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8280427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426C4C16-2463-40A5-9241-5B9DFF91ADFB}"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0937362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1DE9D227-ACEA-4249-8E58-BA361E332C5F}"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4486943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D745D2DD-5448-4DB7-B2A5-00590E88366B}"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8664596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579"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smtClean="0"/>
              <a:t>Click to edit Master title style</a:t>
            </a:r>
            <a:endParaRPr lang="en-US"/>
          </a:p>
        </p:txBody>
      </p:sp>
      <p:sp>
        <p:nvSpPr>
          <p:cNvPr id="365580"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smtClean="0"/>
              <a:t>Click to edit Master subtitle style</a:t>
            </a:r>
            <a:endParaRPr lang="en-US"/>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FFFFFF"/>
                </a:solidFill>
                <a:latin typeface="+mn-lt"/>
                <a:cs typeface="+mn-cs"/>
              </a:defRPr>
            </a:lvl1pPr>
          </a:lstStyle>
          <a:p>
            <a:pPr fontAlgn="base">
              <a:spcBef>
                <a:spcPct val="0"/>
              </a:spcBef>
              <a:spcAft>
                <a:spcPct val="0"/>
              </a:spcAft>
              <a:defRPr/>
            </a:pPr>
            <a:endParaRPr lang="en-US"/>
          </a:p>
        </p:txBody>
      </p:sp>
      <p:sp>
        <p:nvSpPr>
          <p:cNvPr id="15" name="Rectangle 14"/>
          <p:cNvSpPr>
            <a:spLocks noGrp="1" noChangeArrowheads="1"/>
          </p:cNvSpPr>
          <p:nvPr>
            <p:ph type="ftr" sz="quarter" idx="11"/>
          </p:nvPr>
        </p:nvSpPr>
        <p:spPr>
          <a:xfrm>
            <a:off x="3124200" y="6251575"/>
            <a:ext cx="2895600" cy="476250"/>
          </a:xfrm>
        </p:spPr>
        <p:txBody>
          <a:bodyPr/>
          <a:lstStyle>
            <a:lvl1pPr algn="ctr" fontAlgn="auto">
              <a:spcBef>
                <a:spcPts val="0"/>
              </a:spcBef>
              <a:spcAft>
                <a:spcPts val="0"/>
              </a:spcAft>
              <a:defRPr/>
            </a:lvl1pPr>
          </a:lstStyle>
          <a:p>
            <a:pPr>
              <a:defRPr/>
            </a:pPr>
            <a:endParaRPr lang="en-US"/>
          </a:p>
        </p:txBody>
      </p:sp>
      <p:sp>
        <p:nvSpPr>
          <p:cNvPr id="16" name="Rectangle 15"/>
          <p:cNvSpPr>
            <a:spLocks noGrp="1" noChangeArrowheads="1"/>
          </p:cNvSpPr>
          <p:nvPr>
            <p:ph type="sldNum" sz="quarter" idx="12"/>
          </p:nvPr>
        </p:nvSpPr>
        <p:spPr>
          <a:xfrm>
            <a:off x="6553200" y="6254750"/>
            <a:ext cx="2133600" cy="476250"/>
          </a:xfrm>
        </p:spPr>
        <p:txBody>
          <a:bodyPr/>
          <a:lstStyle>
            <a:lvl1pPr fontAlgn="auto">
              <a:spcBef>
                <a:spcPts val="0"/>
              </a:spcBef>
              <a:spcAft>
                <a:spcPts val="0"/>
              </a:spcAft>
              <a:defRPr/>
            </a:lvl1pPr>
          </a:lstStyle>
          <a:p>
            <a:pPr>
              <a:defRPr/>
            </a:pPr>
            <a:fld id="{D1F12467-7B57-4670-B7C8-20263D835A20}" type="slidenum">
              <a:rPr lang="en-US"/>
              <a:pPr>
                <a:defRPr/>
              </a:pPr>
              <a:t>‹#›</a:t>
            </a:fld>
            <a:endParaRPr lang="en-US"/>
          </a:p>
        </p:txBody>
      </p:sp>
    </p:spTree>
    <p:extLst>
      <p:ext uri="{BB962C8B-B14F-4D97-AF65-F5344CB8AC3E}">
        <p14:creationId xmlns:p14="http://schemas.microsoft.com/office/powerpoint/2010/main" val="3578242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Footer Placeholder 3"/>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FCC Rules</a:t>
            </a:r>
          </a:p>
        </p:txBody>
      </p:sp>
      <p:sp>
        <p:nvSpPr>
          <p:cNvPr id="5" name="Slide Number Placeholder 4"/>
          <p:cNvSpPr>
            <a:spLocks noGrp="1"/>
          </p:cNvSpPr>
          <p:nvPr>
            <p:ph type="sldNum" sz="quarter" idx="11"/>
          </p:nvPr>
        </p:nvSpPr>
        <p:spPr>
          <a:xfrm>
            <a:off x="4114800" y="6553200"/>
            <a:ext cx="914400" cy="304800"/>
          </a:xfrm>
        </p:spPr>
        <p:txBody>
          <a:bodyPr/>
          <a:lstStyle>
            <a:lvl1pPr>
              <a:defRPr/>
            </a:lvl1pPr>
          </a:lstStyle>
          <a:p>
            <a:pPr>
              <a:defRPr/>
            </a:pPr>
            <a:fld id="{0185229C-6BA6-499E-9184-980ECCE9DC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87661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A772C9B9-BB81-4A6A-80FC-5F5CE7E316CF}"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1526198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FA523036-15E9-483F-BB98-DC9C0A175F7B}"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8068329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39F04E18-E4C9-4F90-BA32-131BA7EA1B7A}" type="slidenum">
              <a:rPr lang="en-US"/>
              <a:pPr>
                <a:defRPr/>
              </a:pPr>
              <a:t>‹#›</a:t>
            </a:fld>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2116020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C83B5592-2FBD-42BD-A64F-F2D447281BFE}" type="slidenum">
              <a:rPr lang="en-US"/>
              <a:pPr>
                <a:defRPr/>
              </a:pPr>
              <a:t>‹#›</a:t>
            </a:fld>
            <a:endParaRPr lang="en-US"/>
          </a:p>
        </p:txBody>
      </p:sp>
      <p:sp>
        <p:nvSpPr>
          <p:cNvPr id="8"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0150286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CC851D17-D9E2-4A8C-8ED7-4121C80BA0E9}" type="slidenum">
              <a:rPr lang="en-US"/>
              <a:pPr>
                <a:defRPr/>
              </a:pPr>
              <a:t>‹#›</a:t>
            </a:fld>
            <a:endParaRPr lang="en-US"/>
          </a:p>
        </p:txBody>
      </p:sp>
      <p:sp>
        <p:nvSpPr>
          <p:cNvPr id="4"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9822827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F35A219F-9AE6-42C9-910A-BD82AC65C08B}" type="slidenum">
              <a:rPr lang="en-US"/>
              <a:pPr>
                <a:defRPr/>
              </a:pPr>
              <a:t>‹#›</a:t>
            </a:fld>
            <a:endParaRPr lang="en-US"/>
          </a:p>
        </p:txBody>
      </p:sp>
      <p:sp>
        <p:nvSpPr>
          <p:cNvPr id="3"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1479115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8B04C925-4371-4CAC-B5AE-9067B79241EB}" type="slidenum">
              <a:rPr lang="en-US"/>
              <a:pPr>
                <a:defRPr/>
              </a:pPr>
              <a:t>‹#›</a:t>
            </a:fld>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8472579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79A29363-739C-4764-AF5B-A3207E74253D}" type="slidenum">
              <a:rPr lang="en-US"/>
              <a:pPr>
                <a:defRPr/>
              </a:pPr>
              <a:t>‹#›</a:t>
            </a:fld>
            <a:endParaRPr lang="en-US"/>
          </a:p>
        </p:txBody>
      </p:sp>
      <p:sp>
        <p:nvSpPr>
          <p:cNvPr id="6"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2575678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99A96335-2CF8-41E5-86EF-099852C74C2D}"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8651403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p:txBody>
          <a:bodyPr/>
          <a:lstStyle>
            <a:lvl1pPr fontAlgn="auto">
              <a:spcBef>
                <a:spcPts val="0"/>
              </a:spcBef>
              <a:spcAft>
                <a:spcPts val="0"/>
              </a:spcAft>
              <a:defRPr/>
            </a:lvl1pPr>
          </a:lstStyle>
          <a:p>
            <a:pPr>
              <a:defRPr/>
            </a:pPr>
            <a:fld id="{A33DA938-963F-4200-A3A4-3FD3D3817C7A}" type="slidenum">
              <a:rPr lang="en-US"/>
              <a:pPr>
                <a:defRPr/>
              </a:pPr>
              <a:t>‹#›</a:t>
            </a:fld>
            <a:endParaRPr lang="en-US"/>
          </a:p>
        </p:txBody>
      </p:sp>
      <p:sp>
        <p:nvSpPr>
          <p:cNvPr id="5" name="Rectangle 13"/>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036751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7"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736268"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51F9409-7296-4BBF-9037-F07EDD1E77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59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pPr>
              <a:defRPr/>
            </a:pPr>
            <a:fld id="{B215947C-4364-4425-A182-83BBC335ACF3}" type="slidenum">
              <a:rPr lang="en-US">
                <a:solidFill>
                  <a:srgbClr val="FFFFFF"/>
                </a:solidFill>
              </a:rPr>
              <a:pPr>
                <a:defRPr/>
              </a:pPr>
              <a:t>‹#›</a:t>
            </a:fld>
            <a:r>
              <a:rPr lang="en-US" dirty="0">
                <a:solidFill>
                  <a:srgbClr val="FFFFFF"/>
                </a:solidFill>
              </a:rPr>
              <a:t>/155</a:t>
            </a:r>
          </a:p>
        </p:txBody>
      </p:sp>
      <p:sp>
        <p:nvSpPr>
          <p:cNvPr id="5" name="Rectangle 14"/>
          <p:cNvSpPr>
            <a:spLocks noGrp="1" noChangeArrowheads="1"/>
          </p:cNvSpPr>
          <p:nvPr>
            <p:ph type="ftr" sz="quarter" idx="11"/>
          </p:nvPr>
        </p:nvSpPr>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662266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B51477DF-293D-4E07-987F-A318731A42E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78200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E267F996-C9E4-4A7D-ACC4-EB33CBA16C0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07175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76FD521F-0D50-4471-814D-654F5D332D90}"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184008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11DC8334-2EC5-4C79-B8E3-E3D08D7B90D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79511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D515EB5B-DF27-4DDD-BA70-984CE656EF92}" type="slidenum">
              <a:rPr lang="en-US">
                <a:solidFill>
                  <a:srgbClr val="FFFFFF"/>
                </a:solidFill>
              </a:rPr>
              <a:pPr>
                <a:defRPr/>
              </a:pPr>
              <a:t>‹#›</a:t>
            </a:fld>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16571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pPr>
              <a:defRPr/>
            </a:pPr>
            <a:fld id="{B215947C-4364-4425-A182-83BBC335ACF3}" type="slidenum">
              <a:rPr lang="en-US">
                <a:solidFill>
                  <a:srgbClr val="FFFFFF"/>
                </a:solidFill>
              </a:rPr>
              <a:pPr>
                <a:defRPr/>
              </a:pPr>
              <a:t>‹#›</a:t>
            </a:fld>
            <a:r>
              <a:rPr lang="en-US" dirty="0">
                <a:solidFill>
                  <a:srgbClr val="FFFFFF"/>
                </a:solidFill>
              </a:rPr>
              <a:t>/155</a:t>
            </a:r>
          </a:p>
        </p:txBody>
      </p:sp>
      <p:sp>
        <p:nvSpPr>
          <p:cNvPr id="5" name="Rectangle 14"/>
          <p:cNvSpPr>
            <a:spLocks noGrp="1" noChangeArrowheads="1"/>
          </p:cNvSpPr>
          <p:nvPr>
            <p:ph type="ftr" sz="quarter" idx="11"/>
          </p:nvPr>
        </p:nvSpPr>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401399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2AA15233-8A75-47A5-B4C3-672C894478D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246169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36EC8338-D68E-4758-A39E-F5BD9E2DD8E2}"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423585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384C974-27B8-407B-B4A4-6F0B448CED2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920755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A98D9BD-2258-44B0-AE65-B05CD81DBBC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092541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Footer Placeholder 3"/>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FCC Rules</a:t>
            </a:r>
          </a:p>
        </p:txBody>
      </p:sp>
      <p:sp>
        <p:nvSpPr>
          <p:cNvPr id="5" name="Slide Number Placeholder 4"/>
          <p:cNvSpPr>
            <a:spLocks noGrp="1"/>
          </p:cNvSpPr>
          <p:nvPr>
            <p:ph type="sldNum" sz="quarter" idx="11"/>
          </p:nvPr>
        </p:nvSpPr>
        <p:spPr>
          <a:xfrm>
            <a:off x="4114800" y="6553200"/>
            <a:ext cx="914400" cy="304800"/>
          </a:xfrm>
        </p:spPr>
        <p:txBody>
          <a:bodyPr/>
          <a:lstStyle>
            <a:lvl1pPr>
              <a:defRPr/>
            </a:lvl1pPr>
          </a:lstStyle>
          <a:p>
            <a:pPr>
              <a:defRPr/>
            </a:pPr>
            <a:fld id="{0185229C-6BA6-499E-9184-980ECCE9DC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2628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7"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736268"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51F9409-7296-4BBF-9037-F07EDD1E77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167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pPr>
              <a:defRPr/>
            </a:pPr>
            <a:fld id="{B215947C-4364-4425-A182-83BBC335ACF3}" type="slidenum">
              <a:rPr lang="en-US">
                <a:solidFill>
                  <a:srgbClr val="FFFFFF"/>
                </a:solidFill>
              </a:rPr>
              <a:pPr>
                <a:defRPr/>
              </a:pPr>
              <a:t>‹#›</a:t>
            </a:fld>
            <a:r>
              <a:rPr lang="en-US" dirty="0">
                <a:solidFill>
                  <a:srgbClr val="FFFFFF"/>
                </a:solidFill>
              </a:rPr>
              <a:t>/155</a:t>
            </a:r>
          </a:p>
        </p:txBody>
      </p:sp>
      <p:sp>
        <p:nvSpPr>
          <p:cNvPr id="5" name="Rectangle 14"/>
          <p:cNvSpPr>
            <a:spLocks noGrp="1" noChangeArrowheads="1"/>
          </p:cNvSpPr>
          <p:nvPr>
            <p:ph type="ftr" sz="quarter" idx="11"/>
          </p:nvPr>
        </p:nvSpPr>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89673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B51477DF-293D-4E07-987F-A318731A42E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929126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E267F996-C9E4-4A7D-ACC4-EB33CBA16C0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337247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76FD521F-0D50-4471-814D-654F5D332D90}"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06664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B51477DF-293D-4E07-987F-A318731A42E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967303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11DC8334-2EC5-4C79-B8E3-E3D08D7B90D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243629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D515EB5B-DF27-4DDD-BA70-984CE656EF92}" type="slidenum">
              <a:rPr lang="en-US">
                <a:solidFill>
                  <a:srgbClr val="FFFFFF"/>
                </a:solidFill>
              </a:rPr>
              <a:pPr>
                <a:defRPr/>
              </a:pPr>
              <a:t>‹#›</a:t>
            </a:fld>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659288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2AA15233-8A75-47A5-B4C3-672C894478D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998372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36EC8338-D68E-4758-A39E-F5BD9E2DD8E2}"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72617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384C974-27B8-407B-B4A4-6F0B448CED2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472631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A98D9BD-2258-44B0-AE65-B05CD81DBBC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643268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Footer Placeholder 3"/>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FCC Rules</a:t>
            </a:r>
          </a:p>
        </p:txBody>
      </p:sp>
      <p:sp>
        <p:nvSpPr>
          <p:cNvPr id="5" name="Slide Number Placeholder 4"/>
          <p:cNvSpPr>
            <a:spLocks noGrp="1"/>
          </p:cNvSpPr>
          <p:nvPr>
            <p:ph type="sldNum" sz="quarter" idx="11"/>
          </p:nvPr>
        </p:nvSpPr>
        <p:spPr>
          <a:xfrm>
            <a:off x="4114800" y="6553200"/>
            <a:ext cx="914400" cy="304800"/>
          </a:xfrm>
        </p:spPr>
        <p:txBody>
          <a:bodyPr/>
          <a:lstStyle>
            <a:lvl1pPr>
              <a:defRPr/>
            </a:lvl1pPr>
          </a:lstStyle>
          <a:p>
            <a:pPr>
              <a:defRPr/>
            </a:pPr>
            <a:fld id="{0185229C-6BA6-499E-9184-980ECCE9DC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4869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7"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736268"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51F9409-7296-4BBF-9037-F07EDD1E77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4357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pPr>
              <a:defRPr/>
            </a:pPr>
            <a:fld id="{B215947C-4364-4425-A182-83BBC335ACF3}" type="slidenum">
              <a:rPr lang="en-US">
                <a:solidFill>
                  <a:srgbClr val="FFFFFF"/>
                </a:solidFill>
              </a:rPr>
              <a:pPr>
                <a:defRPr/>
              </a:pPr>
              <a:t>‹#›</a:t>
            </a:fld>
            <a:r>
              <a:rPr lang="en-US" dirty="0">
                <a:solidFill>
                  <a:srgbClr val="FFFFFF"/>
                </a:solidFill>
              </a:rPr>
              <a:t>/155</a:t>
            </a:r>
          </a:p>
        </p:txBody>
      </p:sp>
      <p:sp>
        <p:nvSpPr>
          <p:cNvPr id="5" name="Rectangle 14"/>
          <p:cNvSpPr>
            <a:spLocks noGrp="1" noChangeArrowheads="1"/>
          </p:cNvSpPr>
          <p:nvPr>
            <p:ph type="ftr" sz="quarter" idx="11"/>
          </p:nvPr>
        </p:nvSpPr>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609874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B51477DF-293D-4E07-987F-A318731A42E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40648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E267F996-C9E4-4A7D-ACC4-EB33CBA16C0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252469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E267F996-C9E4-4A7D-ACC4-EB33CBA16C0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114168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76FD521F-0D50-4471-814D-654F5D332D90}"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998932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11DC8334-2EC5-4C79-B8E3-E3D08D7B90D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29493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D515EB5B-DF27-4DDD-BA70-984CE656EF92}" type="slidenum">
              <a:rPr lang="en-US">
                <a:solidFill>
                  <a:srgbClr val="FFFFFF"/>
                </a:solidFill>
              </a:rPr>
              <a:pPr>
                <a:defRPr/>
              </a:pPr>
              <a:t>‹#›</a:t>
            </a:fld>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74856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2AA15233-8A75-47A5-B4C3-672C894478D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422107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36EC8338-D68E-4758-A39E-F5BD9E2DD8E2}"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460949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384C974-27B8-407B-B4A4-6F0B448CED2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1012677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A98D9BD-2258-44B0-AE65-B05CD81DBBC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82242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Footer Placeholder 3"/>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FCC Rules</a:t>
            </a:r>
          </a:p>
        </p:txBody>
      </p:sp>
      <p:sp>
        <p:nvSpPr>
          <p:cNvPr id="5" name="Slide Number Placeholder 4"/>
          <p:cNvSpPr>
            <a:spLocks noGrp="1"/>
          </p:cNvSpPr>
          <p:nvPr>
            <p:ph type="sldNum" sz="quarter" idx="11"/>
          </p:nvPr>
        </p:nvSpPr>
        <p:spPr>
          <a:xfrm>
            <a:off x="4114800" y="6553200"/>
            <a:ext cx="914400" cy="304800"/>
          </a:xfrm>
        </p:spPr>
        <p:txBody>
          <a:bodyPr/>
          <a:lstStyle>
            <a:lvl1pPr>
              <a:defRPr/>
            </a:lvl1pPr>
          </a:lstStyle>
          <a:p>
            <a:pPr>
              <a:defRPr/>
            </a:pPr>
            <a:fld id="{0185229C-6BA6-499E-9184-980ECCE9DC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0698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7"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736268"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51F9409-7296-4BBF-9037-F07EDD1E77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210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76FD521F-0D50-4471-814D-654F5D332D90}"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198925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pPr>
              <a:defRPr/>
            </a:pPr>
            <a:fld id="{B215947C-4364-4425-A182-83BBC335ACF3}" type="slidenum">
              <a:rPr lang="en-US">
                <a:solidFill>
                  <a:srgbClr val="FFFFFF"/>
                </a:solidFill>
              </a:rPr>
              <a:pPr>
                <a:defRPr/>
              </a:pPr>
              <a:t>‹#›</a:t>
            </a:fld>
            <a:r>
              <a:rPr lang="en-US" dirty="0">
                <a:solidFill>
                  <a:srgbClr val="FFFFFF"/>
                </a:solidFill>
              </a:rPr>
              <a:t>/155</a:t>
            </a:r>
          </a:p>
        </p:txBody>
      </p:sp>
      <p:sp>
        <p:nvSpPr>
          <p:cNvPr id="5" name="Rectangle 14"/>
          <p:cNvSpPr>
            <a:spLocks noGrp="1" noChangeArrowheads="1"/>
          </p:cNvSpPr>
          <p:nvPr>
            <p:ph type="ftr" sz="quarter" idx="11"/>
          </p:nvPr>
        </p:nvSpPr>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261480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B51477DF-293D-4E07-987F-A318731A42E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802038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E267F996-C9E4-4A7D-ACC4-EB33CBA16C0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456011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76FD521F-0D50-4471-814D-654F5D332D90}"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816206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11DC8334-2EC5-4C79-B8E3-E3D08D7B90D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920786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D515EB5B-DF27-4DDD-BA70-984CE656EF92}" type="slidenum">
              <a:rPr lang="en-US">
                <a:solidFill>
                  <a:srgbClr val="FFFFFF"/>
                </a:solidFill>
              </a:rPr>
              <a:pPr>
                <a:defRPr/>
              </a:pPr>
              <a:t>‹#›</a:t>
            </a:fld>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9078972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2AA15233-8A75-47A5-B4C3-672C894478D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90829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36EC8338-D68E-4758-A39E-F5BD9E2DD8E2}"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4709771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384C974-27B8-407B-B4A4-6F0B448CED2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062201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A98D9BD-2258-44B0-AE65-B05CD81DBBC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97782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11DC8334-2EC5-4C79-B8E3-E3D08D7B90D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204915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7"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736268"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51F9409-7296-4BBF-9037-F07EDD1E77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1037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pPr>
              <a:defRPr/>
            </a:pPr>
            <a:fld id="{B215947C-4364-4425-A182-83BBC335ACF3}" type="slidenum">
              <a:rPr lang="en-US">
                <a:solidFill>
                  <a:srgbClr val="FFFFFF"/>
                </a:solidFill>
              </a:rPr>
              <a:pPr>
                <a:defRPr/>
              </a:pPr>
              <a:t>‹#›</a:t>
            </a:fld>
            <a:r>
              <a:rPr lang="en-US" dirty="0">
                <a:solidFill>
                  <a:srgbClr val="FFFFFF"/>
                </a:solidFill>
              </a:rPr>
              <a:t>/155</a:t>
            </a:r>
          </a:p>
        </p:txBody>
      </p:sp>
      <p:sp>
        <p:nvSpPr>
          <p:cNvPr id="5" name="Rectangle 14"/>
          <p:cNvSpPr>
            <a:spLocks noGrp="1" noChangeArrowheads="1"/>
          </p:cNvSpPr>
          <p:nvPr>
            <p:ph type="ftr" sz="quarter" idx="11"/>
          </p:nvPr>
        </p:nvSpPr>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2420140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B51477DF-293D-4E07-987F-A318731A42E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3225272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E267F996-C9E4-4A7D-ACC4-EB33CBA16C0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717819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76FD521F-0D50-4471-814D-654F5D332D90}" type="slidenum">
              <a:rPr lang="en-US">
                <a:solidFill>
                  <a:srgbClr val="FFFFFF"/>
                </a:solidFill>
              </a:rPr>
              <a:pPr>
                <a:defRPr/>
              </a:pPr>
              <a:t>‹#›</a:t>
            </a:fld>
            <a:endParaRPr 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207157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11DC8334-2EC5-4C79-B8E3-E3D08D7B90D9}"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8395008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D515EB5B-DF27-4DDD-BA70-984CE656EF92}" type="slidenum">
              <a:rPr lang="en-US">
                <a:solidFill>
                  <a:srgbClr val="FFFFFF"/>
                </a:solidFill>
              </a:rPr>
              <a:pPr>
                <a:defRPr/>
              </a:pPr>
              <a:t>‹#›</a:t>
            </a:fld>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2349941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2AA15233-8A75-47A5-B4C3-672C894478D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354489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36EC8338-D68E-4758-A39E-F5BD9E2DD8E2}"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0668076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5384C974-27B8-407B-B4A4-6F0B448CED2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87587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D515EB5B-DF27-4DDD-BA70-984CE656EF92}" type="slidenum">
              <a:rPr lang="en-US">
                <a:solidFill>
                  <a:srgbClr val="FFFFFF"/>
                </a:solidFill>
              </a:rPr>
              <a:pPr>
                <a:defRPr/>
              </a:pPr>
              <a:t>‹#›</a:t>
            </a:fld>
            <a:endParaRPr 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944952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2A98D9BD-2258-44B0-AE65-B05CD81DBBC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835506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0" y="2514600"/>
            <a:ext cx="9144000" cy="4114800"/>
          </a:xfrm>
        </p:spPr>
        <p:txBody>
          <a:bodyPr/>
          <a:lstStyle/>
          <a:p>
            <a:pPr lvl="0"/>
            <a:endParaRPr lang="en-US" noProof="0" smtClean="0"/>
          </a:p>
        </p:txBody>
      </p:sp>
      <p:sp>
        <p:nvSpPr>
          <p:cNvPr id="4" name="Footer Placeholder 3"/>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FCC Rules</a:t>
            </a:r>
          </a:p>
        </p:txBody>
      </p:sp>
      <p:sp>
        <p:nvSpPr>
          <p:cNvPr id="5" name="Slide Number Placeholder 4"/>
          <p:cNvSpPr>
            <a:spLocks noGrp="1"/>
          </p:cNvSpPr>
          <p:nvPr>
            <p:ph type="sldNum" sz="quarter" idx="11"/>
          </p:nvPr>
        </p:nvSpPr>
        <p:spPr>
          <a:xfrm>
            <a:off x="4114800" y="6553200"/>
            <a:ext cx="914400" cy="304800"/>
          </a:xfrm>
        </p:spPr>
        <p:txBody>
          <a:bodyPr/>
          <a:lstStyle>
            <a:lvl1pPr>
              <a:defRPr/>
            </a:lvl1pPr>
          </a:lstStyle>
          <a:p>
            <a:pPr>
              <a:defRPr/>
            </a:pPr>
            <a:fld id="{0185229C-6BA6-499E-9184-980ECCE9DC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7033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7"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347148"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044E8A3-9132-4C9A-AF70-19B424B553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33957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1678E1F5-25BB-4D46-9133-87E4A78AEA62}"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2810941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AC87BFA5-DA23-4ABA-A631-340F3702E797}"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9842264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014B003B-8042-484D-B17F-AF4305BF7E17}"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9511654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C16ABD6D-3209-486B-91A2-B0E188F2423F}"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1694922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C8D87D86-1DAB-4B4D-AD5D-D2DB467F7F0B}"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68003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81C7E043-0E62-423F-96C9-08B75DE9BE8F}"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044145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4DC681D4-1244-45A2-B1EA-71EBCE4FDEC7}"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81862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2AA15233-8A75-47A5-B4C3-672C894478D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5316697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B3413FC4-27C1-44CA-90CF-C031F60C2AAA}"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8968827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B224423C-49C9-4796-9D00-150F2A3E763E}"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5553459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4A6C5471-13DD-4EEC-BE2B-2E0B85033B3F}"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0723694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grpSp>
      <p:pic>
        <p:nvPicPr>
          <p:cNvPr id="13" name="Picture 16" descr="MicroH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91"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455692" name="Rectangle 12"/>
          <p:cNvSpPr>
            <a:spLocks noGrp="1" noChangeArrowheads="1"/>
          </p:cNvSpPr>
          <p:nvPr>
            <p:ph type="subTitle" sz="quarter" idx="1"/>
          </p:nvPr>
        </p:nvSpPr>
        <p:spPr>
          <a:xfrm>
            <a:off x="685800" y="2971800"/>
            <a:ext cx="7772400" cy="2286000"/>
          </a:xfrm>
        </p:spPr>
        <p:txBody>
          <a:bodyPr/>
          <a:lstStyle>
            <a:lvl1pPr marL="0" indent="0">
              <a:defRPr sz="3200" b="1">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endParaRPr lang="en-US">
              <a:solidFill>
                <a:srgbClr val="FFFFFF"/>
              </a:solidFill>
            </a:endParaRP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F163E52A-1B53-4CE9-ACCC-0CB5FE5703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3354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72435472-F801-4DDC-8FC0-BA4E7DE78CEE}"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688391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E6672990-1B68-4C9F-9DBC-4FAE52B1A5E2}"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866610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F55D3637-CDB8-4F0C-9745-ED85B2994E20}"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356910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83295E18-30B3-4685-BF0A-86D8D80EEC25}" type="slidenum">
              <a:rPr lang="en-US">
                <a:solidFill>
                  <a:srgbClr val="FFFFFF"/>
                </a:solidFill>
              </a:rPr>
              <a:pPr>
                <a:defRPr/>
              </a:pPr>
              <a:t>‹#›</a:t>
            </a:fld>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239197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433DC109-6F07-4DFA-AE96-3D7C85D8F4EB}" type="slidenum">
              <a:rPr lang="en-US">
                <a:solidFill>
                  <a:srgbClr val="FFFFFF"/>
                </a:solidFill>
              </a:rPr>
              <a:pPr>
                <a:defRPr/>
              </a:pPr>
              <a:t>‹#›</a:t>
            </a:fld>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642532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0F9DEBBD-369B-448B-915D-FBC0E7054EFD}" type="slidenum">
              <a:rPr lang="en-US">
                <a:solidFill>
                  <a:srgbClr val="FFFFFF"/>
                </a:solidFill>
              </a:rPr>
              <a:pPr>
                <a:defRPr/>
              </a:pPr>
              <a:t>‹#›</a:t>
            </a:fld>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4087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36EC8338-D68E-4758-A39E-F5BD9E2DD8E2}"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18333983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DC0E76EF-D004-44A0-BB7F-0A3E4F084B05}"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706912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07759AE7-3330-4D4F-9B74-5D5DB501E18B}" type="slidenum">
              <a:rPr lang="en-US">
                <a:solidFill>
                  <a:srgbClr val="FFFFFF"/>
                </a:solidFill>
              </a:rPr>
              <a:pPr>
                <a:defRPr/>
              </a:pPr>
              <a:t>‹#›</a:t>
            </a:fld>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963280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0EBF5FDD-F2EF-4A40-9ABE-F23BFED7290D}"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020457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D6472CAC-A844-49ED-8944-EAA60A2A15D7}" type="slidenum">
              <a:rPr lang="en-US">
                <a:solidFill>
                  <a:srgbClr val="FFFFFF"/>
                </a:solidFill>
              </a:rPr>
              <a:pPr>
                <a:defRPr/>
              </a:pPr>
              <a:t>‹#›</a:t>
            </a:fld>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93996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Communications Modes and Methods</a:t>
            </a:r>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A9C09729-C260-4BB9-840B-7978DFED52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66787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514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4495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867400" y="6477000"/>
            <a:ext cx="3276600" cy="381000"/>
          </a:xfrm>
        </p:spPr>
        <p:txBody>
          <a:bodyPr/>
          <a:lstStyle>
            <a:lvl1pPr>
              <a:defRPr/>
            </a:lvl1pPr>
          </a:lstStyle>
          <a:p>
            <a:pPr>
              <a:defRPr/>
            </a:pPr>
            <a:r>
              <a:rPr lang="en-US">
                <a:solidFill>
                  <a:srgbClr val="FFFFFF"/>
                </a:solidFill>
              </a:rPr>
              <a:t>Communications Modes and Methods</a:t>
            </a:r>
          </a:p>
        </p:txBody>
      </p:sp>
      <p:sp>
        <p:nvSpPr>
          <p:cNvPr id="6" name="Slide Number Placeholder 5"/>
          <p:cNvSpPr>
            <a:spLocks noGrp="1"/>
          </p:cNvSpPr>
          <p:nvPr>
            <p:ph type="sldNum" sz="quarter" idx="11"/>
          </p:nvPr>
        </p:nvSpPr>
        <p:spPr>
          <a:xfrm>
            <a:off x="4114800" y="6553200"/>
            <a:ext cx="914400" cy="304800"/>
          </a:xfrm>
        </p:spPr>
        <p:txBody>
          <a:bodyPr/>
          <a:lstStyle>
            <a:lvl1pPr>
              <a:defRPr/>
            </a:lvl1pPr>
          </a:lstStyle>
          <a:p>
            <a:pPr>
              <a:defRPr/>
            </a:pPr>
            <a:fld id="{D28A1D46-0325-41EB-B51C-ABDE78B148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08300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pic>
        <p:nvPicPr>
          <p:cNvPr id="13" name="Picture 16" descr="MicroHA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76800" y="5562600"/>
            <a:ext cx="3551238"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6267" name="Rectangle 11"/>
          <p:cNvSpPr>
            <a:spLocks noGrp="1" noChangeArrowheads="1"/>
          </p:cNvSpPr>
          <p:nvPr>
            <p:ph type="ctrTitle" sz="quarter"/>
          </p:nvPr>
        </p:nvSpPr>
        <p:spPr>
          <a:xfrm>
            <a:off x="685800" y="685800"/>
            <a:ext cx="7772400" cy="2286000"/>
          </a:xfrm>
        </p:spPr>
        <p:txBody>
          <a:bodyPr/>
          <a:lstStyle>
            <a:lvl1pPr>
              <a:defRPr sz="4000">
                <a:solidFill>
                  <a:srgbClr val="FFFF66"/>
                </a:solidFill>
              </a:defRPr>
            </a:lvl1pPr>
          </a:lstStyle>
          <a:p>
            <a:r>
              <a:rPr lang="en-US"/>
              <a:t>Click to edit Master title style</a:t>
            </a:r>
          </a:p>
        </p:txBody>
      </p:sp>
      <p:sp>
        <p:nvSpPr>
          <p:cNvPr id="736268" name="Rectangle 12"/>
          <p:cNvSpPr>
            <a:spLocks noGrp="1" noChangeArrowheads="1"/>
          </p:cNvSpPr>
          <p:nvPr>
            <p:ph type="subTitle" sz="quarter" idx="1"/>
          </p:nvPr>
        </p:nvSpPr>
        <p:spPr>
          <a:xfrm>
            <a:off x="685800" y="2971800"/>
            <a:ext cx="7772400" cy="2286000"/>
          </a:xfrm>
        </p:spPr>
        <p:txBody>
          <a:bodyPr/>
          <a:lstStyle>
            <a:lvl1pPr marL="0" indent="0">
              <a:defRPr sz="3200" b="0">
                <a:solidFill>
                  <a:schemeClr val="tx1"/>
                </a:solidFill>
                <a:effectLst/>
              </a:defRPr>
            </a:lvl1pPr>
          </a:lstStyle>
          <a:p>
            <a:r>
              <a:rPr lang="en-US"/>
              <a:t>Click to edit Master subtitle style</a:t>
            </a:r>
          </a:p>
        </p:txBody>
      </p:sp>
      <p:sp>
        <p:nvSpPr>
          <p:cNvPr id="14" name="Date Placeholder 13"/>
          <p:cNvSpPr>
            <a:spLocks noGrp="1" noChangeArrowheads="1"/>
          </p:cNvSpPr>
          <p:nvPr>
            <p:ph type="dt" sz="quarter" idx="10"/>
          </p:nvPr>
        </p:nvSpPr>
        <p:spPr bwMode="auto">
          <a:xfrm>
            <a:off x="457200" y="6248400"/>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15" name="Rectangle 14"/>
          <p:cNvSpPr>
            <a:spLocks noGrp="1" noChangeArrowheads="1"/>
          </p:cNvSpPr>
          <p:nvPr>
            <p:ph type="ftr" sz="quarter" idx="11"/>
          </p:nvPr>
        </p:nvSpPr>
        <p:spPr>
          <a:xfrm>
            <a:off x="3124200" y="6251575"/>
            <a:ext cx="2895600" cy="476250"/>
          </a:xfrm>
        </p:spPr>
        <p:txBody>
          <a:bodyPr/>
          <a:lstStyle>
            <a:lvl1pPr algn="ctr">
              <a:defRPr/>
            </a:lvl1pPr>
          </a:lstStyle>
          <a:p>
            <a:pPr>
              <a:defRPr/>
            </a:pPr>
            <a:r>
              <a:rPr lang="en-US">
                <a:solidFill>
                  <a:srgbClr val="FFFFFF"/>
                </a:solidFill>
              </a:rPr>
              <a:t>Microhams 2010 Technician</a:t>
            </a:r>
          </a:p>
        </p:txBody>
      </p:sp>
      <p:sp>
        <p:nvSpPr>
          <p:cNvPr id="16"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A0D4F24-5078-4CC6-B65C-23C4251046A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50913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smtClean="0"/>
            </a:lvl1pPr>
          </a:lstStyle>
          <a:p>
            <a:pPr>
              <a:defRPr/>
            </a:pPr>
            <a:fld id="{0B1C551F-774E-483C-986E-5FAA2D6C814C}" type="slidenum">
              <a:rPr lang="en-US">
                <a:solidFill>
                  <a:srgbClr val="FFFFFF"/>
                </a:solidFill>
              </a:rPr>
              <a:pPr>
                <a:defRPr/>
              </a:pPr>
              <a:t>‹#›</a:t>
            </a:fld>
            <a:r>
              <a:rPr lang="en-US" dirty="0">
                <a:solidFill>
                  <a:srgbClr val="FFFFFF"/>
                </a:solidFill>
              </a:rPr>
              <a:t>/155</a:t>
            </a:r>
          </a:p>
        </p:txBody>
      </p:sp>
      <p:sp>
        <p:nvSpPr>
          <p:cNvPr id="5" name="Rectangle 14"/>
          <p:cNvSpPr>
            <a:spLocks noGrp="1" noChangeArrowheads="1"/>
          </p:cNvSpPr>
          <p:nvPr>
            <p:ph type="ftr" sz="quarter" idx="11"/>
          </p:nvPr>
        </p:nvSpPr>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31496916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54CC8150-854E-4055-84BE-FCBC362B6E7D}"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41568558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1910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F83829CD-3888-491C-953E-BA5C43F33D01}"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a:solidFill>
                  <a:srgbClr val="FFFFFF"/>
                </a:solidFill>
              </a:rPr>
              <a:t>Microhams 2010 Technician</a:t>
            </a:r>
          </a:p>
        </p:txBody>
      </p:sp>
    </p:spTree>
    <p:extLst>
      <p:ext uri="{BB962C8B-B14F-4D97-AF65-F5344CB8AC3E}">
        <p14:creationId xmlns:p14="http://schemas.microsoft.com/office/powerpoint/2010/main" val="29037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52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1AFBCD0B-C69D-4C31-859D-14E3B3640384}"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4"/>
          <p:cNvGrpSpPr>
            <a:grpSpLocks/>
          </p:cNvGrpSpPr>
          <p:nvPr/>
        </p:nvGrpSpPr>
        <p:grpSpPr bwMode="auto">
          <a:xfrm>
            <a:off x="0" y="0"/>
            <a:ext cx="9140825" cy="6850063"/>
            <a:chOff x="0" y="0"/>
            <a:chExt cx="5758" cy="4315"/>
          </a:xfrm>
        </p:grpSpPr>
        <p:grpSp>
          <p:nvGrpSpPr>
            <p:cNvPr id="1031" name="Group 5"/>
            <p:cNvGrpSpPr>
              <a:grpSpLocks/>
            </p:cNvGrpSpPr>
            <p:nvPr userDrawn="1"/>
          </p:nvGrpSpPr>
          <p:grpSpPr bwMode="auto">
            <a:xfrm>
              <a:off x="1728" y="2230"/>
              <a:ext cx="4027" cy="2085"/>
              <a:chOff x="1728" y="2230"/>
              <a:chExt cx="4027" cy="2085"/>
            </a:xfrm>
          </p:grpSpPr>
          <p:sp>
            <p:nvSpPr>
              <p:cNvPr id="7352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5" name="Rectangle 13"/>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5246" name="Rectangle 14"/>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735247" name="Rectangle 15"/>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7770513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7F407B0F-008E-4471-8DAC-EE06E3361F11}"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4816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6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8171"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8172"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73"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348174"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48241020"/>
      </p:ext>
    </p:extLst>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mn-lt"/>
                <a:cs typeface="+mn-cs"/>
              </a:defRPr>
            </a:lvl1pPr>
          </a:lstStyle>
          <a:p>
            <a:pPr fontAlgn="base">
              <a:spcBef>
                <a:spcPct val="0"/>
              </a:spcBef>
              <a:spcAft>
                <a:spcPct val="0"/>
              </a:spcAft>
              <a:defRPr/>
            </a:pPr>
            <a:fld id="{47E81EF0-4517-4086-ACB6-B924DACCC230}" type="slidenum">
              <a:rPr lang="en-US"/>
              <a:pPr fontAlgn="base">
                <a:spcBef>
                  <a:spcPct val="0"/>
                </a:spcBef>
                <a:spcAft>
                  <a:spcPct val="0"/>
                </a:spcAft>
                <a:defRPr/>
              </a:pPr>
              <a:t>‹#›</a:t>
            </a:fld>
            <a:endParaRPr lang="en-US"/>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364549"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0"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64551"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364553"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64554"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364556"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4557"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mn-lt"/>
                <a:cs typeface="+mn-cs"/>
              </a:defRPr>
            </a:lvl1pPr>
          </a:lstStyle>
          <a:p>
            <a:pPr fontAlgn="base">
              <a:spcBef>
                <a:spcPct val="0"/>
              </a:spcBef>
              <a:spcAft>
                <a:spcPct val="0"/>
              </a:spcAft>
              <a:defRPr/>
            </a:pPr>
            <a:endParaRPr lang="en-US"/>
          </a:p>
        </p:txBody>
      </p:sp>
      <p:sp>
        <p:nvSpPr>
          <p:cNvPr id="364558"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49555425"/>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iming>
    <p:tnLst>
      <p:par>
        <p:cTn id="1" dur="indefinite" restart="never" nodeType="tmRoot"/>
      </p:par>
    </p:tnLst>
  </p:timing>
  <p:txStyles>
    <p:titleStyle>
      <a:lvl1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eaLnBrk="1" fontAlgn="base" hangingPunct="1">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1" fontAlgn="base" hangingPunct="1">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52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1AFBCD0B-C69D-4C31-859D-14E3B3640384}"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4"/>
          <p:cNvGrpSpPr>
            <a:grpSpLocks/>
          </p:cNvGrpSpPr>
          <p:nvPr/>
        </p:nvGrpSpPr>
        <p:grpSpPr bwMode="auto">
          <a:xfrm>
            <a:off x="0" y="0"/>
            <a:ext cx="9140825" cy="6850063"/>
            <a:chOff x="0" y="0"/>
            <a:chExt cx="5758" cy="4315"/>
          </a:xfrm>
        </p:grpSpPr>
        <p:grpSp>
          <p:nvGrpSpPr>
            <p:cNvPr id="1031" name="Group 5"/>
            <p:cNvGrpSpPr>
              <a:grpSpLocks/>
            </p:cNvGrpSpPr>
            <p:nvPr userDrawn="1"/>
          </p:nvGrpSpPr>
          <p:grpSpPr bwMode="auto">
            <a:xfrm>
              <a:off x="1728" y="2230"/>
              <a:ext cx="4027" cy="2085"/>
              <a:chOff x="1728" y="2230"/>
              <a:chExt cx="4027" cy="2085"/>
            </a:xfrm>
          </p:grpSpPr>
          <p:sp>
            <p:nvSpPr>
              <p:cNvPr id="7352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5" name="Rectangle 13"/>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5246" name="Rectangle 14"/>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735247" name="Rectangle 15"/>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106658221"/>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52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1AFBCD0B-C69D-4C31-859D-14E3B3640384}"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4"/>
          <p:cNvGrpSpPr>
            <a:grpSpLocks/>
          </p:cNvGrpSpPr>
          <p:nvPr/>
        </p:nvGrpSpPr>
        <p:grpSpPr bwMode="auto">
          <a:xfrm>
            <a:off x="0" y="0"/>
            <a:ext cx="9140825" cy="6850063"/>
            <a:chOff x="0" y="0"/>
            <a:chExt cx="5758" cy="4315"/>
          </a:xfrm>
        </p:grpSpPr>
        <p:grpSp>
          <p:nvGrpSpPr>
            <p:cNvPr id="1031" name="Group 5"/>
            <p:cNvGrpSpPr>
              <a:grpSpLocks/>
            </p:cNvGrpSpPr>
            <p:nvPr userDrawn="1"/>
          </p:nvGrpSpPr>
          <p:grpSpPr bwMode="auto">
            <a:xfrm>
              <a:off x="1728" y="2230"/>
              <a:ext cx="4027" cy="2085"/>
              <a:chOff x="1728" y="2230"/>
              <a:chExt cx="4027" cy="2085"/>
            </a:xfrm>
          </p:grpSpPr>
          <p:sp>
            <p:nvSpPr>
              <p:cNvPr id="7352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5" name="Rectangle 13"/>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5246" name="Rectangle 14"/>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735247" name="Rectangle 15"/>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11090890"/>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52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1AFBCD0B-C69D-4C31-859D-14E3B3640384}"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4"/>
          <p:cNvGrpSpPr>
            <a:grpSpLocks/>
          </p:cNvGrpSpPr>
          <p:nvPr/>
        </p:nvGrpSpPr>
        <p:grpSpPr bwMode="auto">
          <a:xfrm>
            <a:off x="0" y="0"/>
            <a:ext cx="9140825" cy="6850063"/>
            <a:chOff x="0" y="0"/>
            <a:chExt cx="5758" cy="4315"/>
          </a:xfrm>
        </p:grpSpPr>
        <p:grpSp>
          <p:nvGrpSpPr>
            <p:cNvPr id="1031" name="Group 5"/>
            <p:cNvGrpSpPr>
              <a:grpSpLocks/>
            </p:cNvGrpSpPr>
            <p:nvPr userDrawn="1"/>
          </p:nvGrpSpPr>
          <p:grpSpPr bwMode="auto">
            <a:xfrm>
              <a:off x="1728" y="2230"/>
              <a:ext cx="4027" cy="2085"/>
              <a:chOff x="1728" y="2230"/>
              <a:chExt cx="4027" cy="2085"/>
            </a:xfrm>
          </p:grpSpPr>
          <p:sp>
            <p:nvSpPr>
              <p:cNvPr id="7352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5" name="Rectangle 13"/>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5246" name="Rectangle 14"/>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735247" name="Rectangle 15"/>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223074229"/>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52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1AFBCD0B-C69D-4C31-859D-14E3B3640384}"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4"/>
          <p:cNvGrpSpPr>
            <a:grpSpLocks/>
          </p:cNvGrpSpPr>
          <p:nvPr/>
        </p:nvGrpSpPr>
        <p:grpSpPr bwMode="auto">
          <a:xfrm>
            <a:off x="0" y="0"/>
            <a:ext cx="9140825" cy="6850063"/>
            <a:chOff x="0" y="0"/>
            <a:chExt cx="5758" cy="4315"/>
          </a:xfrm>
        </p:grpSpPr>
        <p:grpSp>
          <p:nvGrpSpPr>
            <p:cNvPr id="1031" name="Group 5"/>
            <p:cNvGrpSpPr>
              <a:grpSpLocks/>
            </p:cNvGrpSpPr>
            <p:nvPr userDrawn="1"/>
          </p:nvGrpSpPr>
          <p:grpSpPr bwMode="auto">
            <a:xfrm>
              <a:off x="1728" y="2230"/>
              <a:ext cx="4027" cy="2085"/>
              <a:chOff x="1728" y="2230"/>
              <a:chExt cx="4027" cy="2085"/>
            </a:xfrm>
          </p:grpSpPr>
          <p:sp>
            <p:nvSpPr>
              <p:cNvPr id="7352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5" name="Rectangle 13"/>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5246" name="Rectangle 14"/>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735247" name="Rectangle 15"/>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65554227"/>
      </p:ext>
    </p:extLst>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52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1AFBCD0B-C69D-4C31-859D-14E3B3640384}"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4"/>
          <p:cNvGrpSpPr>
            <a:grpSpLocks/>
          </p:cNvGrpSpPr>
          <p:nvPr/>
        </p:nvGrpSpPr>
        <p:grpSpPr bwMode="auto">
          <a:xfrm>
            <a:off x="0" y="0"/>
            <a:ext cx="9140825" cy="6850063"/>
            <a:chOff x="0" y="0"/>
            <a:chExt cx="5758" cy="4315"/>
          </a:xfrm>
        </p:grpSpPr>
        <p:grpSp>
          <p:nvGrpSpPr>
            <p:cNvPr id="1031" name="Group 5"/>
            <p:cNvGrpSpPr>
              <a:grpSpLocks/>
            </p:cNvGrpSpPr>
            <p:nvPr userDrawn="1"/>
          </p:nvGrpSpPr>
          <p:grpSpPr bwMode="auto">
            <a:xfrm>
              <a:off x="1728" y="2230"/>
              <a:ext cx="4027" cy="2085"/>
              <a:chOff x="1728" y="2230"/>
              <a:chExt cx="4027" cy="2085"/>
            </a:xfrm>
          </p:grpSpPr>
          <p:sp>
            <p:nvSpPr>
              <p:cNvPr id="7352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5" name="Rectangle 13"/>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5246" name="Rectangle 14"/>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735247" name="Rectangle 15"/>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047327169"/>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FB63FB02-654D-4CA3-BC4A-967450146F03}"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2051" name="Group 3"/>
          <p:cNvGrpSpPr>
            <a:grpSpLocks/>
          </p:cNvGrpSpPr>
          <p:nvPr/>
        </p:nvGrpSpPr>
        <p:grpSpPr bwMode="auto">
          <a:xfrm>
            <a:off x="0" y="0"/>
            <a:ext cx="9140825" cy="6850063"/>
            <a:chOff x="0" y="0"/>
            <a:chExt cx="5758" cy="4315"/>
          </a:xfrm>
        </p:grpSpPr>
        <p:grpSp>
          <p:nvGrpSpPr>
            <p:cNvPr id="2055" name="Group 4"/>
            <p:cNvGrpSpPr>
              <a:grpSpLocks/>
            </p:cNvGrpSpPr>
            <p:nvPr userDrawn="1"/>
          </p:nvGrpSpPr>
          <p:grpSpPr bwMode="auto">
            <a:xfrm>
              <a:off x="1728" y="2230"/>
              <a:ext cx="4027" cy="2085"/>
              <a:chOff x="1728" y="2230"/>
              <a:chExt cx="4027" cy="2085"/>
            </a:xfrm>
          </p:grpSpPr>
          <p:sp>
            <p:nvSpPr>
              <p:cNvPr id="346117"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6118"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6119"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6120"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6121"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6122"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346123"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346124"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6125"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346126"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271561498"/>
      </p:ext>
    </p:extLst>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4658" name="Rectangle 2"/>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895FBAB6-3D55-4E1E-976F-C5ECC49227C8}"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3"/>
          <p:cNvGrpSpPr>
            <a:grpSpLocks/>
          </p:cNvGrpSpPr>
          <p:nvPr/>
        </p:nvGrpSpPr>
        <p:grpSpPr bwMode="auto">
          <a:xfrm>
            <a:off x="0" y="0"/>
            <a:ext cx="9140825" cy="6850063"/>
            <a:chOff x="0" y="0"/>
            <a:chExt cx="5758" cy="4315"/>
          </a:xfrm>
        </p:grpSpPr>
        <p:grpSp>
          <p:nvGrpSpPr>
            <p:cNvPr id="1031" name="Group 4"/>
            <p:cNvGrpSpPr>
              <a:grpSpLocks/>
            </p:cNvGrpSpPr>
            <p:nvPr userDrawn="1"/>
          </p:nvGrpSpPr>
          <p:grpSpPr bwMode="auto">
            <a:xfrm>
              <a:off x="1728" y="2230"/>
              <a:ext cx="4027" cy="2085"/>
              <a:chOff x="1728" y="2230"/>
              <a:chExt cx="4027" cy="2085"/>
            </a:xfrm>
          </p:grpSpPr>
          <p:sp>
            <p:nvSpPr>
              <p:cNvPr id="454661"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54662"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454663"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8"/>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454665"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454666"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1"/>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latin typeface="Garamond" pitchFamily="18" charset="0"/>
              </a:endParaRPr>
            </a:p>
          </p:txBody>
        </p:sp>
      </p:grpSp>
      <p:sp>
        <p:nvSpPr>
          <p:cNvPr id="454668" name="Rectangle 12"/>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4669" name="Rectangle 13"/>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endParaRPr lang="en-US">
              <a:solidFill>
                <a:srgbClr val="FFFFFF"/>
              </a:solidFill>
            </a:endParaRPr>
          </a:p>
        </p:txBody>
      </p:sp>
      <p:sp>
        <p:nvSpPr>
          <p:cNvPr id="454670" name="Rectangle 14"/>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61713958"/>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52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defRPr/>
            </a:pPr>
            <a:fld id="{D2C7F392-CAFE-4B29-B624-927F1572B37F}"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7" name="Group 4"/>
          <p:cNvGrpSpPr>
            <a:grpSpLocks/>
          </p:cNvGrpSpPr>
          <p:nvPr/>
        </p:nvGrpSpPr>
        <p:grpSpPr bwMode="auto">
          <a:xfrm>
            <a:off x="0" y="0"/>
            <a:ext cx="9140825" cy="6850063"/>
            <a:chOff x="0" y="0"/>
            <a:chExt cx="5758" cy="4315"/>
          </a:xfrm>
        </p:grpSpPr>
        <p:grpSp>
          <p:nvGrpSpPr>
            <p:cNvPr id="1031" name="Group 5"/>
            <p:cNvGrpSpPr>
              <a:grpSpLocks/>
            </p:cNvGrpSpPr>
            <p:nvPr userDrawn="1"/>
          </p:nvGrpSpPr>
          <p:grpSpPr bwMode="auto">
            <a:xfrm>
              <a:off x="1728" y="2230"/>
              <a:ext cx="4027" cy="2085"/>
              <a:chOff x="1728" y="2230"/>
              <a:chExt cx="4027" cy="2085"/>
            </a:xfrm>
          </p:grpSpPr>
          <p:sp>
            <p:nvSpPr>
              <p:cNvPr id="7352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7352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sp>
          <p:nvSpPr>
            <p:cNvPr id="1033"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n-US">
                <a:solidFill>
                  <a:srgbClr val="FFFFFF"/>
                </a:solidFill>
                <a:latin typeface="Garamond" pitchFamily="18" charset="0"/>
              </a:endParaRPr>
            </a:p>
          </p:txBody>
        </p:sp>
      </p:grpSp>
      <p:sp>
        <p:nvSpPr>
          <p:cNvPr id="735245" name="Rectangle 13"/>
          <p:cNvSpPr>
            <a:spLocks noGrp="1" noRot="1" noChangeArrowheads="1"/>
          </p:cNvSpPr>
          <p:nvPr>
            <p:ph type="title"/>
          </p:nvPr>
        </p:nvSpPr>
        <p:spPr bwMode="auto">
          <a:xfrm>
            <a:off x="304800" y="304800"/>
            <a:ext cx="85344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5246" name="Rectangle 14"/>
          <p:cNvSpPr>
            <a:spLocks noGrp="1" noChangeArrowheads="1"/>
          </p:cNvSpPr>
          <p:nvPr>
            <p:ph type="ftr" sz="quarter" idx="3"/>
          </p:nvPr>
        </p:nvSpPr>
        <p:spPr bwMode="auto">
          <a:xfrm>
            <a:off x="304800" y="6248400"/>
            <a:ext cx="5715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defRPr/>
            </a:pPr>
            <a:r>
              <a:rPr lang="en-US">
                <a:solidFill>
                  <a:srgbClr val="FFFFFF"/>
                </a:solidFill>
              </a:rPr>
              <a:t>Microhams 2010 Technician</a:t>
            </a:r>
          </a:p>
        </p:txBody>
      </p:sp>
      <p:sp>
        <p:nvSpPr>
          <p:cNvPr id="735247" name="Rectangle 15"/>
          <p:cNvSpPr>
            <a:spLocks noGrp="1" noChangeArrowheads="1"/>
          </p:cNvSpPr>
          <p:nvPr>
            <p:ph type="body" idx="1"/>
          </p:nvPr>
        </p:nvSpPr>
        <p:spPr bwMode="auto">
          <a:xfrm>
            <a:off x="304800" y="2057400"/>
            <a:ext cx="85344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706503685"/>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3200" b="1">
          <a:solidFill>
            <a:schemeClr val="tx1"/>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defRPr sz="2800" b="1">
          <a:solidFill>
            <a:srgbClr val="FFFF66"/>
          </a:solidFill>
          <a:effectLst>
            <a:outerShdw blurRad="38100" dist="38100" dir="2700000" algn="tl">
              <a:srgbClr val="000000"/>
            </a:outerShdw>
          </a:effectLst>
          <a:latin typeface="+mn-lt"/>
          <a:ea typeface="+mn-ea"/>
          <a:cs typeface="+mn-cs"/>
        </a:defRPr>
      </a:lvl1pPr>
      <a:lvl2pPr marL="914400" indent="-457200" algn="l" rtl="0" eaLnBrk="0" fontAlgn="base" hangingPunct="0">
        <a:spcBef>
          <a:spcPct val="20000"/>
        </a:spcBef>
        <a:spcAft>
          <a:spcPct val="0"/>
        </a:spcAft>
        <a:buClr>
          <a:schemeClr val="accent2"/>
        </a:buClr>
        <a:buSzPct val="70000"/>
        <a:buFont typeface="Wingdings" pitchFamily="2" charset="2"/>
        <a:defRPr sz="2400" b="1">
          <a:solidFill>
            <a:schemeClr val="tx1"/>
          </a:solidFill>
          <a:effectLst>
            <a:outerShdw blurRad="38100" dist="38100" dir="2700000" algn="tl">
              <a:srgbClr val="000000"/>
            </a:outerShdw>
          </a:effectLst>
          <a:latin typeface="+mn-lt"/>
          <a:cs typeface="+mn-cs"/>
        </a:defRPr>
      </a:lvl2pPr>
      <a:lvl3pPr marL="12573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ireless.fcc.gov/ul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hyperlink" Target="http://www.fcc.gov/oet/info/maps/canline/canline.gi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3" Type="http://schemas.openxmlformats.org/officeDocument/2006/relationships/hyperlink" Target="http://www.fcc.gov/" TargetMode="External"/><Relationship Id="rId2" Type="http://schemas.openxmlformats.org/officeDocument/2006/relationships/hyperlink" Target="http://www.arrl.org/FandES/field/regulations/rules-reg.html"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dirty="0" smtClean="0"/>
              <a:t>RULES AND REGUALTIONS</a:t>
            </a:r>
            <a:endParaRPr lang="en-US" dirty="0"/>
          </a:p>
        </p:txBody>
      </p:sp>
      <p:sp>
        <p:nvSpPr>
          <p:cNvPr id="3" name="Subtitle 2"/>
          <p:cNvSpPr>
            <a:spLocks noGrp="1"/>
          </p:cNvSpPr>
          <p:nvPr>
            <p:ph type="subTitle" sz="quarter" idx="1"/>
          </p:nvPr>
        </p:nvSpPr>
        <p:spPr/>
        <p:txBody>
          <a:bodyPr anchor="ctr"/>
          <a:lstStyle/>
          <a:p>
            <a:pPr algn="ctr"/>
            <a:r>
              <a:rPr lang="en-US" dirty="0" smtClean="0"/>
              <a:t>Licensing Regulations</a:t>
            </a:r>
            <a:endParaRPr lang="en-US" sz="1400"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D51F9409-7296-4BBF-9037-F07EDD1E77CC}" type="slidenum">
              <a:rPr lang="en-US" smtClean="0">
                <a:solidFill>
                  <a:srgbClr val="FFFFFF"/>
                </a:solidFill>
              </a:rPr>
              <a:pPr>
                <a:defRPr/>
              </a:pPr>
              <a:t>1</a:t>
            </a:fld>
            <a:endParaRPr lang="en-US">
              <a:solidFill>
                <a:srgbClr val="FFFFFF"/>
              </a:solidFill>
            </a:endParaRPr>
          </a:p>
        </p:txBody>
      </p:sp>
    </p:spTree>
    <p:extLst>
      <p:ext uri="{BB962C8B-B14F-4D97-AF65-F5344CB8AC3E}">
        <p14:creationId xmlns:p14="http://schemas.microsoft.com/office/powerpoint/2010/main" val="562237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FCC Rules</a:t>
            </a:r>
          </a:p>
        </p:txBody>
      </p:sp>
      <p:sp>
        <p:nvSpPr>
          <p:cNvPr id="5" name="Slide Number Placeholder 4"/>
          <p:cNvSpPr>
            <a:spLocks noGrp="1"/>
          </p:cNvSpPr>
          <p:nvPr>
            <p:ph type="sldNum" sz="quarter" idx="10"/>
          </p:nvPr>
        </p:nvSpPr>
        <p:spPr>
          <a:xfrm>
            <a:off x="304800" y="6248400"/>
            <a:ext cx="5715000" cy="476250"/>
          </a:xfrm>
        </p:spPr>
        <p:txBody>
          <a:bodyPr/>
          <a:lstStyle/>
          <a:p>
            <a:pPr algn="l">
              <a:defRPr/>
            </a:pPr>
            <a:fld id="{ECCAF1A1-7868-4008-B973-4687388D430E}" type="slidenum">
              <a:rPr lang="en-US">
                <a:solidFill>
                  <a:srgbClr val="FFFFFF"/>
                </a:solidFill>
              </a:rPr>
              <a:pPr algn="l">
                <a:defRPr/>
              </a:pPr>
              <a:t>10</a:t>
            </a:fld>
            <a:endParaRPr lang="en-US">
              <a:solidFill>
                <a:srgbClr val="FFFFFF"/>
              </a:solidFill>
            </a:endParaRPr>
          </a:p>
        </p:txBody>
      </p:sp>
      <p:sp>
        <p:nvSpPr>
          <p:cNvPr id="834562" name="Rectangle 2"/>
          <p:cNvSpPr>
            <a:spLocks noGrp="1" noRot="1" noChangeArrowheads="1"/>
          </p:cNvSpPr>
          <p:nvPr>
            <p:ph type="title"/>
          </p:nvPr>
        </p:nvSpPr>
        <p:spPr/>
        <p:txBody>
          <a:bodyPr/>
          <a:lstStyle/>
          <a:p>
            <a:pPr algn="ctr" eaLnBrk="1" hangingPunct="1">
              <a:defRPr/>
            </a:pPr>
            <a:r>
              <a:rPr lang="en-US" smtClean="0"/>
              <a:t>FCC Universal License System</a:t>
            </a:r>
          </a:p>
        </p:txBody>
      </p:sp>
      <p:sp>
        <p:nvSpPr>
          <p:cNvPr id="834563" name="Rectangle 3"/>
          <p:cNvSpPr>
            <a:spLocks noGrp="1" noChangeArrowheads="1"/>
          </p:cNvSpPr>
          <p:nvPr>
            <p:ph type="body" idx="1"/>
          </p:nvPr>
        </p:nvSpPr>
        <p:spPr/>
        <p:txBody>
          <a:bodyPr/>
          <a:lstStyle/>
          <a:p>
            <a:pPr lvl="1" eaLnBrk="1" hangingPunct="1">
              <a:defRPr/>
            </a:pPr>
            <a:r>
              <a:rPr lang="en-US" smtClean="0"/>
              <a:t>Online License Service </a:t>
            </a:r>
            <a:r>
              <a:rPr lang="en-US" smtClean="0">
                <a:hlinkClick r:id="rId2"/>
              </a:rPr>
              <a:t>http://wireless.fcc.gov/uls/</a:t>
            </a:r>
            <a:endParaRPr lang="en-US" smtClean="0"/>
          </a:p>
          <a:p>
            <a:pPr lvl="1" eaLnBrk="1" hangingPunct="1">
              <a:defRPr/>
            </a:pPr>
            <a:r>
              <a:rPr lang="en-US" smtClean="0"/>
              <a:t>Tracks all FCC License Applications and Licensees</a:t>
            </a:r>
          </a:p>
          <a:p>
            <a:pPr lvl="1" eaLnBrk="1" hangingPunct="1">
              <a:defRPr/>
            </a:pPr>
            <a:r>
              <a:rPr lang="en-US" smtClean="0"/>
              <a:t>When your license shows up here, you’re legal</a:t>
            </a:r>
          </a:p>
        </p:txBody>
      </p:sp>
    </p:spTree>
    <p:extLst>
      <p:ext uri="{BB962C8B-B14F-4D97-AF65-F5344CB8AC3E}">
        <p14:creationId xmlns:p14="http://schemas.microsoft.com/office/powerpoint/2010/main" val="3590386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pPr>
              <a:defRPr/>
            </a:pPr>
            <a:r>
              <a:rPr lang="en-US">
                <a:solidFill>
                  <a:srgbClr val="FFFFFF"/>
                </a:solidFill>
              </a:rPr>
              <a:t>FCC Rules</a:t>
            </a:r>
          </a:p>
        </p:txBody>
      </p:sp>
      <p:sp>
        <p:nvSpPr>
          <p:cNvPr id="22" name="Slide Number Placeholder 4"/>
          <p:cNvSpPr>
            <a:spLocks noGrp="1"/>
          </p:cNvSpPr>
          <p:nvPr>
            <p:ph type="sldNum" sz="quarter" idx="11"/>
          </p:nvPr>
        </p:nvSpPr>
        <p:spPr/>
        <p:txBody>
          <a:bodyPr/>
          <a:lstStyle/>
          <a:p>
            <a:pPr>
              <a:defRPr/>
            </a:pPr>
            <a:fld id="{D275E4A6-006C-4EA1-BBC1-B523CEA81283}" type="slidenum">
              <a:rPr lang="en-US">
                <a:solidFill>
                  <a:srgbClr val="FFFFFF"/>
                </a:solidFill>
              </a:rPr>
              <a:pPr>
                <a:defRPr/>
              </a:pPr>
              <a:t>11</a:t>
            </a:fld>
            <a:endParaRPr lang="en-US">
              <a:solidFill>
                <a:srgbClr val="FFFFFF"/>
              </a:solidFill>
            </a:endParaRPr>
          </a:p>
        </p:txBody>
      </p:sp>
      <p:sp>
        <p:nvSpPr>
          <p:cNvPr id="841730" name="Rectangle 2"/>
          <p:cNvSpPr>
            <a:spLocks noGrp="1" noRot="1" noChangeArrowheads="1"/>
          </p:cNvSpPr>
          <p:nvPr>
            <p:ph type="title"/>
          </p:nvPr>
        </p:nvSpPr>
        <p:spPr>
          <a:xfrm>
            <a:off x="152400" y="0"/>
            <a:ext cx="8839200" cy="1600200"/>
          </a:xfrm>
        </p:spPr>
        <p:txBody>
          <a:bodyPr/>
          <a:lstStyle/>
          <a:p>
            <a:pPr algn="ctr" eaLnBrk="1" hangingPunct="1">
              <a:defRPr/>
            </a:pPr>
            <a:r>
              <a:rPr lang="en-US" smtClean="0"/>
              <a:t>Callsign Groups</a:t>
            </a:r>
          </a:p>
        </p:txBody>
      </p:sp>
      <p:graphicFrame>
        <p:nvGraphicFramePr>
          <p:cNvPr id="841731" name="Group 3"/>
          <p:cNvGraphicFramePr>
            <a:graphicFrameLocks noGrp="1"/>
          </p:cNvGraphicFramePr>
          <p:nvPr>
            <p:ph type="tbl" idx="1"/>
          </p:nvPr>
        </p:nvGraphicFramePr>
        <p:xfrm>
          <a:off x="677863" y="2743200"/>
          <a:ext cx="7694612" cy="3443288"/>
        </p:xfrm>
        <a:graphic>
          <a:graphicData uri="http://schemas.openxmlformats.org/drawingml/2006/table">
            <a:tbl>
              <a:tblPr/>
              <a:tblGrid>
                <a:gridCol w="3848100"/>
                <a:gridCol w="3846512"/>
              </a:tblGrid>
              <a:tr h="860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Group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1x2, 2x1</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W1AW, KU7M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Group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2x2</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KK7LK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Group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1x3</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N7WSU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Group 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2x3</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KB7PJM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10" name="Text Box 20"/>
          <p:cNvSpPr txBox="1">
            <a:spLocks noChangeArrowheads="1"/>
          </p:cNvSpPr>
          <p:nvPr/>
        </p:nvSpPr>
        <p:spPr bwMode="auto">
          <a:xfrm>
            <a:off x="609600" y="1524000"/>
            <a:ext cx="762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400">
                <a:solidFill>
                  <a:srgbClr val="FFFFFF"/>
                </a:solidFill>
                <a:latin typeface="Tahoma" pitchFamily="34" charset="0"/>
              </a:rPr>
              <a:t>All valid US Callsigns start with A, K, N or W</a:t>
            </a:r>
            <a:br>
              <a:rPr lang="en-US" sz="2400">
                <a:solidFill>
                  <a:srgbClr val="FFFFFF"/>
                </a:solidFill>
                <a:latin typeface="Tahoma" pitchFamily="34" charset="0"/>
              </a:rPr>
            </a:br>
            <a:r>
              <a:rPr lang="en-US" sz="2400">
                <a:solidFill>
                  <a:srgbClr val="FFFFFF"/>
                </a:solidFill>
                <a:latin typeface="Tahoma" pitchFamily="34" charset="0"/>
              </a:rPr>
              <a:t>and contain a digit 0-9</a:t>
            </a:r>
          </a:p>
        </p:txBody>
      </p:sp>
    </p:spTree>
    <p:extLst>
      <p:ext uri="{BB962C8B-B14F-4D97-AF65-F5344CB8AC3E}">
        <p14:creationId xmlns:p14="http://schemas.microsoft.com/office/powerpoint/2010/main" val="3699025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a:xfrm>
            <a:off x="6553200" y="6248400"/>
            <a:ext cx="2133600" cy="476250"/>
          </a:xfrm>
        </p:spPr>
        <p:txBody>
          <a:bodyPr/>
          <a:lstStyle/>
          <a:p>
            <a:pPr algn="r">
              <a:defRPr/>
            </a:pPr>
            <a:r>
              <a:rPr lang="en-US">
                <a:solidFill>
                  <a:srgbClr val="FFFFFF"/>
                </a:solidFill>
              </a:rPr>
              <a:t>FCC Rules</a:t>
            </a:r>
          </a:p>
        </p:txBody>
      </p:sp>
      <p:sp>
        <p:nvSpPr>
          <p:cNvPr id="5" name="Slide Number Placeholder 3"/>
          <p:cNvSpPr>
            <a:spLocks noGrp="1"/>
          </p:cNvSpPr>
          <p:nvPr>
            <p:ph type="sldNum" sz="quarter" idx="10"/>
          </p:nvPr>
        </p:nvSpPr>
        <p:spPr>
          <a:xfrm>
            <a:off x="304800" y="6248400"/>
            <a:ext cx="5715000" cy="476250"/>
          </a:xfrm>
        </p:spPr>
        <p:txBody>
          <a:bodyPr/>
          <a:lstStyle/>
          <a:p>
            <a:pPr algn="l">
              <a:defRPr/>
            </a:pPr>
            <a:fld id="{D5548367-5454-4173-B87C-F94E9D05F573}" type="slidenum">
              <a:rPr lang="en-US">
                <a:solidFill>
                  <a:srgbClr val="FFFFFF"/>
                </a:solidFill>
              </a:rPr>
              <a:pPr algn="l">
                <a:defRPr/>
              </a:pPr>
              <a:t>12</a:t>
            </a:fld>
            <a:endParaRPr lang="en-US">
              <a:solidFill>
                <a:srgbClr val="FFFFFF"/>
              </a:solidFill>
            </a:endParaRPr>
          </a:p>
        </p:txBody>
      </p:sp>
      <p:sp>
        <p:nvSpPr>
          <p:cNvPr id="843778" name="Rectangle 2"/>
          <p:cNvSpPr>
            <a:spLocks noGrp="1" noRot="1" noChangeArrowheads="1"/>
          </p:cNvSpPr>
          <p:nvPr>
            <p:ph type="title"/>
          </p:nvPr>
        </p:nvSpPr>
        <p:spPr>
          <a:xfrm>
            <a:off x="152400" y="0"/>
            <a:ext cx="8839200" cy="1143000"/>
          </a:xfrm>
        </p:spPr>
        <p:txBody>
          <a:bodyPr/>
          <a:lstStyle/>
          <a:p>
            <a:pPr algn="ctr" eaLnBrk="1" hangingPunct="1">
              <a:defRPr/>
            </a:pPr>
            <a:r>
              <a:rPr lang="en-US" smtClean="0"/>
              <a:t>US Call Districts</a:t>
            </a:r>
          </a:p>
        </p:txBody>
      </p:sp>
      <p:pic>
        <p:nvPicPr>
          <p:cNvPr id="64517" name="Picture 3" descr="Distric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54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503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FCC Rules</a:t>
            </a:r>
          </a:p>
        </p:txBody>
      </p:sp>
      <p:sp>
        <p:nvSpPr>
          <p:cNvPr id="6" name="Slide Number Placeholder 4"/>
          <p:cNvSpPr>
            <a:spLocks noGrp="1"/>
          </p:cNvSpPr>
          <p:nvPr>
            <p:ph type="sldNum" sz="quarter" idx="10"/>
          </p:nvPr>
        </p:nvSpPr>
        <p:spPr>
          <a:xfrm>
            <a:off x="304800" y="6248400"/>
            <a:ext cx="5715000" cy="476250"/>
          </a:xfrm>
        </p:spPr>
        <p:txBody>
          <a:bodyPr/>
          <a:lstStyle/>
          <a:p>
            <a:pPr algn="l">
              <a:defRPr/>
            </a:pPr>
            <a:fld id="{95CFDE9A-29C1-4210-BDF0-796D05CFA789}" type="slidenum">
              <a:rPr lang="en-US">
                <a:solidFill>
                  <a:srgbClr val="FFFFFF"/>
                </a:solidFill>
              </a:rPr>
              <a:pPr algn="l">
                <a:defRPr/>
              </a:pPr>
              <a:t>13</a:t>
            </a:fld>
            <a:endParaRPr lang="en-US">
              <a:solidFill>
                <a:srgbClr val="FFFFFF"/>
              </a:solidFill>
            </a:endParaRPr>
          </a:p>
        </p:txBody>
      </p:sp>
      <p:sp>
        <p:nvSpPr>
          <p:cNvPr id="869378" name="Rectangle 2"/>
          <p:cNvSpPr>
            <a:spLocks noGrp="1" noRot="1" noChangeArrowheads="1"/>
          </p:cNvSpPr>
          <p:nvPr>
            <p:ph type="title"/>
          </p:nvPr>
        </p:nvSpPr>
        <p:spPr>
          <a:xfrm>
            <a:off x="152400" y="0"/>
            <a:ext cx="2590800" cy="3429000"/>
          </a:xfrm>
        </p:spPr>
        <p:txBody>
          <a:bodyPr/>
          <a:lstStyle/>
          <a:p>
            <a:pPr algn="ctr" eaLnBrk="1" hangingPunct="1">
              <a:defRPr/>
            </a:pPr>
            <a:r>
              <a:rPr lang="en-US" smtClean="0"/>
              <a:t>FCC Amateur License</a:t>
            </a:r>
          </a:p>
        </p:txBody>
      </p:sp>
      <p:pic>
        <p:nvPicPr>
          <p:cNvPr id="66565" name="Picture 4" descr="N7OS Licen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54" t="2739" r="3630" b="9590"/>
          <a:stretch>
            <a:fillRect/>
          </a:stretch>
        </p:blipFill>
        <p:spPr>
          <a:xfrm>
            <a:off x="3448050" y="0"/>
            <a:ext cx="5160963" cy="6477000"/>
          </a:xfrm>
          <a:noFill/>
          <a:extLst>
            <a:ext uri="{909E8E84-426E-40DD-AFC4-6F175D3DCCD1}">
              <a14:hiddenFill xmlns:a14="http://schemas.microsoft.com/office/drawing/2010/main">
                <a:solidFill>
                  <a:srgbClr val="FFFFFF"/>
                </a:solidFill>
              </a14:hiddenFill>
            </a:ext>
          </a:extLst>
        </p:spPr>
      </p:pic>
      <p:sp>
        <p:nvSpPr>
          <p:cNvPr id="66566" name="Text Box 6"/>
          <p:cNvSpPr txBox="1">
            <a:spLocks noChangeArrowheads="1"/>
          </p:cNvSpPr>
          <p:nvPr/>
        </p:nvSpPr>
        <p:spPr bwMode="auto">
          <a:xfrm>
            <a:off x="533400" y="36576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000" b="1">
                <a:solidFill>
                  <a:srgbClr val="FFFFFF"/>
                </a:solidFill>
                <a:latin typeface="Tahoma" pitchFamily="34" charset="0"/>
              </a:rPr>
              <a:t>N7OS is a Club Vanity License</a:t>
            </a:r>
          </a:p>
        </p:txBody>
      </p:sp>
    </p:spTree>
    <p:extLst>
      <p:ext uri="{BB962C8B-B14F-4D97-AF65-F5344CB8AC3E}">
        <p14:creationId xmlns:p14="http://schemas.microsoft.com/office/powerpoint/2010/main" val="4132965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6553200" y="6248400"/>
            <a:ext cx="2133600" cy="476250"/>
          </a:xfrm>
        </p:spPr>
        <p:txBody>
          <a:bodyPr/>
          <a:lstStyle/>
          <a:p>
            <a:pPr algn="r">
              <a:defRPr/>
            </a:pPr>
            <a:r>
              <a:rPr lang="en-US">
                <a:solidFill>
                  <a:srgbClr val="FFFFFF"/>
                </a:solidFill>
              </a:rPr>
              <a:t>FCC Rules</a:t>
            </a:r>
          </a:p>
        </p:txBody>
      </p:sp>
      <p:sp>
        <p:nvSpPr>
          <p:cNvPr id="5" name="Slide Number Placeholder 5"/>
          <p:cNvSpPr>
            <a:spLocks noGrp="1"/>
          </p:cNvSpPr>
          <p:nvPr>
            <p:ph type="sldNum" sz="quarter" idx="10"/>
          </p:nvPr>
        </p:nvSpPr>
        <p:spPr>
          <a:xfrm>
            <a:off x="304800" y="6248400"/>
            <a:ext cx="5715000" cy="476250"/>
          </a:xfrm>
        </p:spPr>
        <p:txBody>
          <a:bodyPr/>
          <a:lstStyle/>
          <a:p>
            <a:pPr algn="l">
              <a:defRPr/>
            </a:pPr>
            <a:fld id="{8BDDD73E-B95C-47BD-A412-D1AD628FDC6F}" type="slidenum">
              <a:rPr lang="en-US">
                <a:solidFill>
                  <a:srgbClr val="FFFFFF"/>
                </a:solidFill>
              </a:rPr>
              <a:pPr algn="l">
                <a:defRPr/>
              </a:pPr>
              <a:t>14</a:t>
            </a:fld>
            <a:endParaRPr lang="en-US">
              <a:solidFill>
                <a:srgbClr val="FFFFFF"/>
              </a:solidFill>
            </a:endParaRPr>
          </a:p>
        </p:txBody>
      </p:sp>
      <p:sp>
        <p:nvSpPr>
          <p:cNvPr id="836610" name="Rectangle 2"/>
          <p:cNvSpPr>
            <a:spLocks noGrp="1" noRot="1" noChangeArrowheads="1"/>
          </p:cNvSpPr>
          <p:nvPr>
            <p:ph type="title"/>
          </p:nvPr>
        </p:nvSpPr>
        <p:spPr>
          <a:xfrm>
            <a:off x="152400" y="0"/>
            <a:ext cx="8839200" cy="1371600"/>
          </a:xfrm>
        </p:spPr>
        <p:txBody>
          <a:bodyPr/>
          <a:lstStyle/>
          <a:p>
            <a:pPr algn="ctr" eaLnBrk="1" hangingPunct="1">
              <a:defRPr/>
            </a:pPr>
            <a:r>
              <a:rPr lang="en-US" dirty="0" smtClean="0"/>
              <a:t>Definitions</a:t>
            </a:r>
          </a:p>
        </p:txBody>
      </p:sp>
      <p:sp>
        <p:nvSpPr>
          <p:cNvPr id="836611" name="Rectangle 3"/>
          <p:cNvSpPr>
            <a:spLocks noGrp="1" noChangeArrowheads="1"/>
          </p:cNvSpPr>
          <p:nvPr>
            <p:ph type="body" sz="half" idx="1"/>
          </p:nvPr>
        </p:nvSpPr>
        <p:spPr>
          <a:xfrm>
            <a:off x="228600" y="1371600"/>
            <a:ext cx="8686800" cy="5257800"/>
          </a:xfrm>
        </p:spPr>
        <p:txBody>
          <a:bodyPr/>
          <a:lstStyle/>
          <a:p>
            <a:pPr marL="0" indent="0" eaLnBrk="1" hangingPunct="1">
              <a:spcBef>
                <a:spcPct val="40000"/>
              </a:spcBef>
              <a:defRPr/>
            </a:pPr>
            <a:r>
              <a:rPr lang="en-US" sz="2000" dirty="0" smtClean="0"/>
              <a:t>Regulatory Body</a:t>
            </a:r>
            <a:r>
              <a:rPr lang="en-US" sz="2000" dirty="0" smtClean="0">
                <a:solidFill>
                  <a:schemeClr val="tx1"/>
                </a:solidFill>
              </a:rPr>
              <a:t> – FCC rules are defined in Part 97</a:t>
            </a:r>
          </a:p>
          <a:p>
            <a:pPr marL="0" indent="0" eaLnBrk="1" hangingPunct="1">
              <a:spcBef>
                <a:spcPct val="40000"/>
              </a:spcBef>
              <a:defRPr/>
            </a:pPr>
            <a:r>
              <a:rPr lang="en-US" sz="2000" dirty="0" smtClean="0"/>
              <a:t>Amateur Service</a:t>
            </a:r>
            <a:r>
              <a:rPr lang="en-US" sz="2000" dirty="0" smtClean="0">
                <a:solidFill>
                  <a:schemeClr val="tx1"/>
                </a:solidFill>
              </a:rPr>
              <a:t> – A radio communication service, carried out by authorized individuals without pecuniary interest</a:t>
            </a:r>
          </a:p>
          <a:p>
            <a:pPr marL="0" indent="0" eaLnBrk="1" hangingPunct="1">
              <a:spcBef>
                <a:spcPct val="40000"/>
              </a:spcBef>
              <a:defRPr/>
            </a:pPr>
            <a:r>
              <a:rPr lang="en-US" sz="2000" dirty="0" smtClean="0"/>
              <a:t>Amateur Operator</a:t>
            </a:r>
            <a:r>
              <a:rPr lang="en-US" sz="2000" dirty="0" smtClean="0">
                <a:solidFill>
                  <a:schemeClr val="tx1"/>
                </a:solidFill>
              </a:rPr>
              <a:t> – A person granted a license for amateur service</a:t>
            </a:r>
          </a:p>
          <a:p>
            <a:pPr marL="0" indent="0" eaLnBrk="1" hangingPunct="1">
              <a:spcBef>
                <a:spcPct val="40000"/>
              </a:spcBef>
              <a:defRPr/>
            </a:pPr>
            <a:r>
              <a:rPr lang="en-US" sz="2000" dirty="0" smtClean="0"/>
              <a:t>Amateur Station</a:t>
            </a:r>
            <a:r>
              <a:rPr lang="en-US" sz="2000" dirty="0" smtClean="0">
                <a:solidFill>
                  <a:schemeClr val="tx1"/>
                </a:solidFill>
              </a:rPr>
              <a:t> – A station licensed for Amateur Service</a:t>
            </a:r>
          </a:p>
          <a:p>
            <a:pPr marL="0" indent="0" eaLnBrk="1" hangingPunct="1">
              <a:spcBef>
                <a:spcPct val="40000"/>
              </a:spcBef>
              <a:defRPr/>
            </a:pPr>
            <a:r>
              <a:rPr lang="en-US" sz="2000" dirty="0" smtClean="0"/>
              <a:t>Amateur Space Station</a:t>
            </a:r>
            <a:r>
              <a:rPr lang="en-US" sz="2000" dirty="0" smtClean="0">
                <a:solidFill>
                  <a:schemeClr val="tx1"/>
                </a:solidFill>
              </a:rPr>
              <a:t> – An amateur station over 50KM high</a:t>
            </a:r>
          </a:p>
          <a:p>
            <a:pPr marL="0" indent="0" eaLnBrk="1" hangingPunct="1">
              <a:spcBef>
                <a:spcPct val="40000"/>
              </a:spcBef>
              <a:defRPr/>
            </a:pPr>
            <a:r>
              <a:rPr lang="en-US" sz="2000" dirty="0" smtClean="0"/>
              <a:t>Unidentified Communications</a:t>
            </a:r>
            <a:r>
              <a:rPr lang="en-US" sz="2000" dirty="0" smtClean="0">
                <a:solidFill>
                  <a:schemeClr val="tx1"/>
                </a:solidFill>
              </a:rPr>
              <a:t> – Communications from an unidentified source</a:t>
            </a:r>
          </a:p>
          <a:p>
            <a:pPr marL="0" indent="0" eaLnBrk="1" hangingPunct="1">
              <a:spcBef>
                <a:spcPct val="40000"/>
              </a:spcBef>
              <a:defRPr/>
            </a:pPr>
            <a:r>
              <a:rPr lang="en-US" sz="2000" dirty="0" smtClean="0"/>
              <a:t>Interference</a:t>
            </a:r>
            <a:r>
              <a:rPr lang="en-US" sz="2000" dirty="0" smtClean="0">
                <a:solidFill>
                  <a:schemeClr val="tx1"/>
                </a:solidFill>
              </a:rPr>
              <a:t> – Unwanted signals that disrupt other communications</a:t>
            </a:r>
          </a:p>
          <a:p>
            <a:pPr marL="0" indent="0" eaLnBrk="1" hangingPunct="1">
              <a:spcBef>
                <a:spcPct val="40000"/>
              </a:spcBef>
              <a:defRPr/>
            </a:pPr>
            <a:endParaRPr lang="en-US" sz="2000" dirty="0" smtClean="0">
              <a:solidFill>
                <a:schemeClr val="tx1"/>
              </a:solidFill>
            </a:endParaRPr>
          </a:p>
          <a:p>
            <a:pPr marL="0" indent="0" eaLnBrk="1" hangingPunct="1">
              <a:defRPr/>
            </a:pPr>
            <a:endParaRPr lang="en-US" sz="2200" dirty="0" smtClean="0"/>
          </a:p>
        </p:txBody>
      </p:sp>
    </p:spTree>
    <p:extLst>
      <p:ext uri="{BB962C8B-B14F-4D97-AF65-F5344CB8AC3E}">
        <p14:creationId xmlns:p14="http://schemas.microsoft.com/office/powerpoint/2010/main" val="1861786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FCC Rules</a:t>
            </a:r>
          </a:p>
        </p:txBody>
      </p:sp>
      <p:sp>
        <p:nvSpPr>
          <p:cNvPr id="5" name="Slide Number Placeholder 4"/>
          <p:cNvSpPr>
            <a:spLocks noGrp="1"/>
          </p:cNvSpPr>
          <p:nvPr>
            <p:ph type="sldNum" sz="quarter" idx="10"/>
          </p:nvPr>
        </p:nvSpPr>
        <p:spPr>
          <a:xfrm>
            <a:off x="304800" y="6248400"/>
            <a:ext cx="5715000" cy="476250"/>
          </a:xfrm>
        </p:spPr>
        <p:txBody>
          <a:bodyPr/>
          <a:lstStyle/>
          <a:p>
            <a:pPr algn="l">
              <a:defRPr/>
            </a:pPr>
            <a:fld id="{ED7C67CD-1D71-4807-A05F-C9F1FB175ED8}" type="slidenum">
              <a:rPr lang="en-US">
                <a:solidFill>
                  <a:srgbClr val="FFFFFF"/>
                </a:solidFill>
              </a:rPr>
              <a:pPr algn="l">
                <a:defRPr/>
              </a:pPr>
              <a:t>15</a:t>
            </a:fld>
            <a:endParaRPr lang="en-US">
              <a:solidFill>
                <a:srgbClr val="FFFFFF"/>
              </a:solidFill>
            </a:endParaRPr>
          </a:p>
        </p:txBody>
      </p:sp>
      <p:sp>
        <p:nvSpPr>
          <p:cNvPr id="835586" name="Rectangle 2"/>
          <p:cNvSpPr>
            <a:spLocks noGrp="1" noRot="1" noChangeArrowheads="1"/>
          </p:cNvSpPr>
          <p:nvPr>
            <p:ph type="title"/>
          </p:nvPr>
        </p:nvSpPr>
        <p:spPr>
          <a:xfrm>
            <a:off x="152400" y="0"/>
            <a:ext cx="8839200" cy="1239838"/>
          </a:xfrm>
        </p:spPr>
        <p:txBody>
          <a:bodyPr/>
          <a:lstStyle/>
          <a:p>
            <a:pPr algn="ctr" eaLnBrk="1" hangingPunct="1">
              <a:defRPr/>
            </a:pPr>
            <a:r>
              <a:rPr lang="en-US" smtClean="0"/>
              <a:t>Five Fundamental Purposes of Ham Radio</a:t>
            </a:r>
          </a:p>
        </p:txBody>
      </p:sp>
      <p:sp>
        <p:nvSpPr>
          <p:cNvPr id="835587" name="Rectangle 3"/>
          <p:cNvSpPr>
            <a:spLocks noGrp="1" noChangeArrowheads="1"/>
          </p:cNvSpPr>
          <p:nvPr>
            <p:ph type="body" idx="1"/>
          </p:nvPr>
        </p:nvSpPr>
        <p:spPr>
          <a:xfrm>
            <a:off x="0" y="1219200"/>
            <a:ext cx="8991600" cy="5410200"/>
          </a:xfrm>
        </p:spPr>
        <p:txBody>
          <a:bodyPr/>
          <a:lstStyle/>
          <a:p>
            <a:pPr marL="1025525" lvl="1" eaLnBrk="1" hangingPunct="1">
              <a:tabLst>
                <a:tab pos="457200" algn="l"/>
              </a:tabLst>
              <a:defRPr/>
            </a:pPr>
            <a:r>
              <a:rPr lang="en-US" sz="2200" smtClean="0"/>
              <a:t>1.	Recognition and enhancement of the value of the amateur service to the public as a voluntary noncommercial communication service, particularly with respect to providing emergency communications.</a:t>
            </a:r>
          </a:p>
          <a:p>
            <a:pPr marL="1025525" lvl="1" eaLnBrk="1" hangingPunct="1">
              <a:tabLst>
                <a:tab pos="457200" algn="l"/>
              </a:tabLst>
              <a:defRPr/>
            </a:pPr>
            <a:r>
              <a:rPr lang="en-US" sz="2200" smtClean="0"/>
              <a:t>2.	Continuation and extension of the amateur’s proven ability to contribute to the advancement of the radio art.</a:t>
            </a:r>
          </a:p>
          <a:p>
            <a:pPr marL="1025525" lvl="1" eaLnBrk="1" hangingPunct="1">
              <a:tabLst>
                <a:tab pos="457200" algn="l"/>
              </a:tabLst>
              <a:defRPr/>
            </a:pPr>
            <a:r>
              <a:rPr lang="en-US" sz="2200" smtClean="0"/>
              <a:t>3.	Encouragement and improvement of the amateur service through rules which provide for advancing skills in both the communications and technical phases of the art.</a:t>
            </a:r>
          </a:p>
          <a:p>
            <a:pPr marL="1025525" lvl="1" eaLnBrk="1" hangingPunct="1">
              <a:tabLst>
                <a:tab pos="457200" algn="l"/>
              </a:tabLst>
              <a:defRPr/>
            </a:pPr>
            <a:r>
              <a:rPr lang="en-US" sz="2200" smtClean="0"/>
              <a:t>4.	Expansion of the existing reservoir within the amateur radio service of trained operators, technicians, and electronics experts.</a:t>
            </a:r>
          </a:p>
          <a:p>
            <a:pPr marL="1025525" lvl="1" eaLnBrk="1" hangingPunct="1">
              <a:tabLst>
                <a:tab pos="457200" algn="l"/>
              </a:tabLst>
              <a:defRPr/>
            </a:pPr>
            <a:r>
              <a:rPr lang="en-US" sz="2200" smtClean="0"/>
              <a:t>5.	Continuation and extension of the amateur’s unique ability to enhance international goodwill.</a:t>
            </a:r>
          </a:p>
        </p:txBody>
      </p:sp>
    </p:spTree>
    <p:extLst>
      <p:ext uri="{BB962C8B-B14F-4D97-AF65-F5344CB8AC3E}">
        <p14:creationId xmlns:p14="http://schemas.microsoft.com/office/powerpoint/2010/main" val="504577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981200"/>
          </a:xfrm>
        </p:spPr>
        <p:txBody>
          <a:bodyPr/>
          <a:lstStyle/>
          <a:p>
            <a:r>
              <a:rPr lang="en-US" sz="2800" dirty="0" smtClean="0">
                <a:effectLst/>
              </a:rPr>
              <a:t>T1A01 Which </a:t>
            </a:r>
            <a:r>
              <a:rPr lang="en-US" sz="2800" dirty="0">
                <a:effectLst/>
              </a:rPr>
              <a:t>of the following is a purpose of the Amateur Radio Service as stated in the FCC rules and regulations?</a:t>
            </a:r>
            <a:br>
              <a:rPr lang="en-US" sz="2800" dirty="0">
                <a:effectLst/>
              </a:rPr>
            </a:br>
            <a:endParaRPr lang="en-US" sz="2800" dirty="0"/>
          </a:p>
        </p:txBody>
      </p:sp>
      <p:sp>
        <p:nvSpPr>
          <p:cNvPr id="3" name="Content Placeholder 2"/>
          <p:cNvSpPr>
            <a:spLocks noGrp="1"/>
          </p:cNvSpPr>
          <p:nvPr>
            <p:ph idx="1"/>
          </p:nvPr>
        </p:nvSpPr>
        <p:spPr/>
        <p:txBody>
          <a:bodyPr/>
          <a:lstStyle/>
          <a:p>
            <a:r>
              <a:rPr lang="en-US" dirty="0">
                <a:effectLst/>
              </a:rPr>
              <a:t>A. Providing personal radio communications for as many citizens as possible</a:t>
            </a:r>
          </a:p>
          <a:p>
            <a:r>
              <a:rPr lang="en-US" dirty="0">
                <a:effectLst/>
              </a:rPr>
              <a:t>B. Providing communications for international non-profit organizations</a:t>
            </a:r>
          </a:p>
          <a:p>
            <a:r>
              <a:rPr lang="en-US" dirty="0">
                <a:effectLst/>
              </a:rPr>
              <a:t>C. Advancing skills in the technical and communication phases of the radio art</a:t>
            </a:r>
          </a:p>
          <a:p>
            <a:r>
              <a:rPr lang="en-US" dirty="0">
                <a:effectLst/>
              </a:rPr>
              <a:t>D. All of these choices are correct </a:t>
            </a:r>
          </a:p>
          <a:p>
            <a:endParaRPr lang="en-US" dirty="0"/>
          </a:p>
        </p:txBody>
      </p:sp>
    </p:spTree>
    <p:extLst>
      <p:ext uri="{BB962C8B-B14F-4D97-AF65-F5344CB8AC3E}">
        <p14:creationId xmlns:p14="http://schemas.microsoft.com/office/powerpoint/2010/main" val="2838353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ffectLst/>
              </a:rPr>
              <a:t>T1A01 </a:t>
            </a:r>
            <a:r>
              <a:rPr lang="en-US" sz="2800" dirty="0" smtClean="0">
                <a:effectLst/>
              </a:rPr>
              <a:t>Which </a:t>
            </a:r>
            <a:r>
              <a:rPr lang="en-US" sz="2800" dirty="0">
                <a:effectLst/>
              </a:rPr>
              <a:t>of the following is a purpose of the Amateur Radio Service as stated in the FCC rules and regulations?</a:t>
            </a:r>
          </a:p>
        </p:txBody>
      </p:sp>
      <p:sp>
        <p:nvSpPr>
          <p:cNvPr id="3" name="Content Placeholder 2"/>
          <p:cNvSpPr>
            <a:spLocks noGrp="1"/>
          </p:cNvSpPr>
          <p:nvPr>
            <p:ph idx="1"/>
          </p:nvPr>
        </p:nvSpPr>
        <p:spPr/>
        <p:txBody>
          <a:bodyPr/>
          <a:lstStyle/>
          <a:p>
            <a:r>
              <a:rPr lang="en-US" dirty="0" smtClean="0">
                <a:effectLst/>
              </a:rPr>
              <a:t>	A</a:t>
            </a:r>
            <a:r>
              <a:rPr lang="en-US" dirty="0">
                <a:effectLst/>
              </a:rPr>
              <a:t>. Providing personal radio communications for as many citizens as possible</a:t>
            </a:r>
          </a:p>
          <a:p>
            <a:r>
              <a:rPr lang="en-US" dirty="0" smtClean="0">
                <a:effectLst/>
              </a:rPr>
              <a:t>	B</a:t>
            </a:r>
            <a:r>
              <a:rPr lang="en-US" dirty="0">
                <a:effectLst/>
              </a:rPr>
              <a:t>. Providing communications for international non-profit organizations</a:t>
            </a:r>
          </a:p>
          <a:p>
            <a:r>
              <a:rPr lang="en-US" dirty="0">
                <a:solidFill>
                  <a:srgbClr val="FFFF00"/>
                </a:solidFill>
                <a:effectLst/>
              </a:rPr>
              <a:t>C. Advancing skills in the technical and communication phases of the radio art</a:t>
            </a:r>
          </a:p>
          <a:p>
            <a:r>
              <a:rPr lang="en-US" dirty="0" smtClean="0">
                <a:effectLst/>
              </a:rPr>
              <a:t>	D</a:t>
            </a:r>
            <a:r>
              <a:rPr lang="en-US" dirty="0">
                <a:effectLst/>
              </a:rPr>
              <a:t>. All of these choices are correct </a:t>
            </a:r>
          </a:p>
          <a:p>
            <a:endParaRPr lang="en-US" dirty="0"/>
          </a:p>
        </p:txBody>
      </p:sp>
    </p:spTree>
    <p:extLst>
      <p:ext uri="{BB962C8B-B14F-4D97-AF65-F5344CB8AC3E}">
        <p14:creationId xmlns:p14="http://schemas.microsoft.com/office/powerpoint/2010/main" val="4186129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T1A02  Which </a:t>
            </a:r>
            <a:r>
              <a:rPr lang="en-US" sz="2800" dirty="0"/>
              <a:t>agency regulates and enforces the rules for the Amateur Radio Service in the United States?</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FEMA</a:t>
            </a:r>
          </a:p>
          <a:p>
            <a:r>
              <a:rPr lang="en-US" dirty="0">
                <a:solidFill>
                  <a:schemeClr val="tx1"/>
                </a:solidFill>
              </a:rPr>
              <a:t>B. The ITU</a:t>
            </a:r>
          </a:p>
          <a:p>
            <a:r>
              <a:rPr lang="en-US" dirty="0">
                <a:solidFill>
                  <a:schemeClr val="tx1"/>
                </a:solidFill>
              </a:rPr>
              <a:t>C. The FCC</a:t>
            </a:r>
          </a:p>
          <a:p>
            <a:r>
              <a:rPr lang="en-US" dirty="0">
                <a:solidFill>
                  <a:schemeClr val="tx1"/>
                </a:solidFill>
              </a:rPr>
              <a:t>D. Homeland Security</a:t>
            </a:r>
          </a:p>
          <a:p>
            <a:endParaRPr lang="en-US" dirty="0">
              <a:solidFill>
                <a:schemeClr val="tx1"/>
              </a:solidFill>
            </a:endParaRPr>
          </a:p>
        </p:txBody>
      </p:sp>
    </p:spTree>
    <p:extLst>
      <p:ext uri="{BB962C8B-B14F-4D97-AF65-F5344CB8AC3E}">
        <p14:creationId xmlns:p14="http://schemas.microsoft.com/office/powerpoint/2010/main" val="3606805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T1A02  Which </a:t>
            </a:r>
            <a:r>
              <a:rPr lang="en-US" sz="2800" dirty="0"/>
              <a:t>agency regulates and enforces the rules for the Amateur Radio Service in the United States?</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FEMA</a:t>
            </a:r>
          </a:p>
          <a:p>
            <a:r>
              <a:rPr lang="en-US" dirty="0" smtClean="0">
                <a:solidFill>
                  <a:schemeClr val="tx1"/>
                </a:solidFill>
              </a:rPr>
              <a:t>	B</a:t>
            </a:r>
            <a:r>
              <a:rPr lang="en-US" dirty="0">
                <a:solidFill>
                  <a:schemeClr val="tx1"/>
                </a:solidFill>
              </a:rPr>
              <a:t>. The ITU</a:t>
            </a:r>
          </a:p>
          <a:p>
            <a:r>
              <a:rPr lang="en-US" dirty="0">
                <a:solidFill>
                  <a:srgbClr val="FFFF00"/>
                </a:solidFill>
              </a:rPr>
              <a:t>C. The FCC</a:t>
            </a:r>
          </a:p>
          <a:p>
            <a:r>
              <a:rPr lang="en-US" dirty="0" smtClean="0">
                <a:solidFill>
                  <a:schemeClr val="tx1"/>
                </a:solidFill>
              </a:rPr>
              <a:t>	D</a:t>
            </a:r>
            <a:r>
              <a:rPr lang="en-US" dirty="0">
                <a:solidFill>
                  <a:schemeClr val="tx1"/>
                </a:solidFill>
              </a:rPr>
              <a:t>. Homeland Security</a:t>
            </a:r>
          </a:p>
          <a:p>
            <a:endParaRPr lang="en-US" dirty="0">
              <a:solidFill>
                <a:schemeClr val="tx1"/>
              </a:solidFill>
            </a:endParaRPr>
          </a:p>
        </p:txBody>
      </p:sp>
    </p:spTree>
    <p:extLst>
      <p:ext uri="{BB962C8B-B14F-4D97-AF65-F5344CB8AC3E}">
        <p14:creationId xmlns:p14="http://schemas.microsoft.com/office/powerpoint/2010/main" val="1059490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581400"/>
            <a:ext cx="7772400" cy="2187575"/>
          </a:xfrm>
        </p:spPr>
        <p:txBody>
          <a:bodyPr/>
          <a:lstStyle/>
          <a:p>
            <a:pPr algn="ctr"/>
            <a:r>
              <a:rPr lang="en-US" dirty="0" smtClean="0"/>
              <a:t>Background and concepts</a:t>
            </a:r>
            <a:endParaRPr lang="en-US" dirty="0"/>
          </a:p>
        </p:txBody>
      </p:sp>
      <p:sp>
        <p:nvSpPr>
          <p:cNvPr id="7" name="Text Placeholder 6"/>
          <p:cNvSpPr>
            <a:spLocks noGrp="1"/>
          </p:cNvSpPr>
          <p:nvPr>
            <p:ph type="body" idx="1"/>
          </p:nvPr>
        </p:nvSpPr>
        <p:spPr>
          <a:xfrm>
            <a:off x="722313" y="2209801"/>
            <a:ext cx="7772400" cy="1066799"/>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4356FB-112B-42A0-9796-10E3E09D5F3C}" type="slidenum">
              <a:rPr lang="en-US" smtClean="0">
                <a:solidFill>
                  <a:srgbClr val="FFFFFF"/>
                </a:solidFill>
              </a:rPr>
              <a:pPr>
                <a:defRPr/>
              </a:pPr>
              <a:t>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spTree>
    <p:extLst>
      <p:ext uri="{BB962C8B-B14F-4D97-AF65-F5344CB8AC3E}">
        <p14:creationId xmlns:p14="http://schemas.microsoft.com/office/powerpoint/2010/main" val="3589964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T1A03 Which </a:t>
            </a:r>
            <a:r>
              <a:rPr lang="en-US" sz="3600" dirty="0"/>
              <a:t>part of the FCC regulations contains the rules governing the Amateur Radio Service?</a:t>
            </a:r>
            <a:br>
              <a:rPr lang="en-US" sz="3600" dirty="0"/>
            </a:br>
            <a:endParaRPr lang="en-US" sz="3600" dirty="0"/>
          </a:p>
        </p:txBody>
      </p:sp>
      <p:sp>
        <p:nvSpPr>
          <p:cNvPr id="3" name="Content Placeholder 2"/>
          <p:cNvSpPr>
            <a:spLocks noGrp="1"/>
          </p:cNvSpPr>
          <p:nvPr>
            <p:ph idx="1"/>
          </p:nvPr>
        </p:nvSpPr>
        <p:spPr/>
        <p:txBody>
          <a:bodyPr/>
          <a:lstStyle/>
          <a:p>
            <a:r>
              <a:rPr lang="fr-FR" dirty="0" smtClean="0">
                <a:solidFill>
                  <a:schemeClr val="tx1"/>
                </a:solidFill>
              </a:rPr>
              <a:t>A</a:t>
            </a:r>
            <a:r>
              <a:rPr lang="fr-FR" dirty="0">
                <a:solidFill>
                  <a:schemeClr val="tx1"/>
                </a:solidFill>
              </a:rPr>
              <a:t>. Part 73</a:t>
            </a:r>
          </a:p>
          <a:p>
            <a:r>
              <a:rPr lang="fr-FR" dirty="0" smtClean="0">
                <a:solidFill>
                  <a:schemeClr val="tx1"/>
                </a:solidFill>
              </a:rPr>
              <a:t>B</a:t>
            </a:r>
            <a:r>
              <a:rPr lang="fr-FR" dirty="0">
                <a:solidFill>
                  <a:schemeClr val="tx1"/>
                </a:solidFill>
              </a:rPr>
              <a:t>. Part 95</a:t>
            </a:r>
          </a:p>
          <a:p>
            <a:r>
              <a:rPr lang="fr-FR" dirty="0" smtClean="0">
                <a:solidFill>
                  <a:schemeClr val="tx1"/>
                </a:solidFill>
              </a:rPr>
              <a:t>C</a:t>
            </a:r>
            <a:r>
              <a:rPr lang="fr-FR" dirty="0">
                <a:solidFill>
                  <a:schemeClr val="tx1"/>
                </a:solidFill>
              </a:rPr>
              <a:t>. Part 90</a:t>
            </a:r>
          </a:p>
          <a:p>
            <a:r>
              <a:rPr lang="fr-FR" dirty="0">
                <a:solidFill>
                  <a:schemeClr val="tx1"/>
                </a:solidFill>
              </a:rPr>
              <a:t>D. Part 97</a:t>
            </a:r>
          </a:p>
          <a:p>
            <a:endParaRPr lang="en-US" dirty="0">
              <a:solidFill>
                <a:srgbClr val="FFFF00"/>
              </a:solidFill>
            </a:endParaRPr>
          </a:p>
        </p:txBody>
      </p:sp>
    </p:spTree>
    <p:extLst>
      <p:ext uri="{BB962C8B-B14F-4D97-AF65-F5344CB8AC3E}">
        <p14:creationId xmlns:p14="http://schemas.microsoft.com/office/powerpoint/2010/main" val="953451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T1A03 Which </a:t>
            </a:r>
            <a:r>
              <a:rPr lang="en-US" sz="3600" dirty="0"/>
              <a:t>part of the FCC regulations contains the rules governing the Amateur Radio Service?</a:t>
            </a:r>
            <a:br>
              <a:rPr lang="en-US" sz="3600" dirty="0"/>
            </a:br>
            <a:endParaRPr lang="en-US" sz="3600" dirty="0"/>
          </a:p>
        </p:txBody>
      </p:sp>
      <p:sp>
        <p:nvSpPr>
          <p:cNvPr id="3" name="Content Placeholder 2"/>
          <p:cNvSpPr>
            <a:spLocks noGrp="1"/>
          </p:cNvSpPr>
          <p:nvPr>
            <p:ph idx="1"/>
          </p:nvPr>
        </p:nvSpPr>
        <p:spPr/>
        <p:txBody>
          <a:bodyPr/>
          <a:lstStyle/>
          <a:p>
            <a:r>
              <a:rPr lang="fr-FR" dirty="0" smtClean="0">
                <a:solidFill>
                  <a:schemeClr val="tx1"/>
                </a:solidFill>
              </a:rPr>
              <a:t>	A</a:t>
            </a:r>
            <a:r>
              <a:rPr lang="fr-FR" dirty="0">
                <a:solidFill>
                  <a:schemeClr val="tx1"/>
                </a:solidFill>
              </a:rPr>
              <a:t>. Part 73</a:t>
            </a:r>
          </a:p>
          <a:p>
            <a:r>
              <a:rPr lang="fr-FR" dirty="0" smtClean="0">
                <a:solidFill>
                  <a:schemeClr val="tx1"/>
                </a:solidFill>
              </a:rPr>
              <a:t>	B</a:t>
            </a:r>
            <a:r>
              <a:rPr lang="fr-FR" dirty="0">
                <a:solidFill>
                  <a:schemeClr val="tx1"/>
                </a:solidFill>
              </a:rPr>
              <a:t>. Part 95</a:t>
            </a:r>
          </a:p>
          <a:p>
            <a:r>
              <a:rPr lang="fr-FR" dirty="0" smtClean="0">
                <a:solidFill>
                  <a:schemeClr val="tx1"/>
                </a:solidFill>
              </a:rPr>
              <a:t>	C</a:t>
            </a:r>
            <a:r>
              <a:rPr lang="fr-FR" dirty="0">
                <a:solidFill>
                  <a:schemeClr val="tx1"/>
                </a:solidFill>
              </a:rPr>
              <a:t>. Part 90</a:t>
            </a:r>
          </a:p>
          <a:p>
            <a:r>
              <a:rPr lang="fr-FR" dirty="0">
                <a:solidFill>
                  <a:srgbClr val="FFFF00"/>
                </a:solidFill>
              </a:rPr>
              <a:t>D. Part 97</a:t>
            </a:r>
          </a:p>
          <a:p>
            <a:endParaRPr lang="en-US" dirty="0">
              <a:solidFill>
                <a:srgbClr val="FFFF00"/>
              </a:solidFill>
            </a:endParaRPr>
          </a:p>
        </p:txBody>
      </p:sp>
    </p:spTree>
    <p:extLst>
      <p:ext uri="{BB962C8B-B14F-4D97-AF65-F5344CB8AC3E}">
        <p14:creationId xmlns:p14="http://schemas.microsoft.com/office/powerpoint/2010/main" val="1204497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T1A05 </a:t>
            </a:r>
            <a:r>
              <a:rPr lang="en-US" sz="2800" dirty="0" smtClean="0">
                <a:effectLst/>
              </a:rPr>
              <a:t>Which</a:t>
            </a:r>
            <a:r>
              <a:rPr lang="en-US" dirty="0" smtClean="0">
                <a:effectLst/>
              </a:rPr>
              <a:t> </a:t>
            </a:r>
            <a:r>
              <a:rPr lang="en-US" dirty="0">
                <a:effectLst/>
              </a:rPr>
              <a:t>of the following is a purpose of the Amateur Radio Service rules and regulations as defined by the FCC?</a:t>
            </a:r>
            <a:br>
              <a:rPr lang="en-US" dirty="0">
                <a:effectLst/>
              </a:rPr>
            </a:br>
            <a:endParaRPr lang="en-US" dirty="0"/>
          </a:p>
        </p:txBody>
      </p:sp>
      <p:sp>
        <p:nvSpPr>
          <p:cNvPr id="3" name="Content Placeholder 2"/>
          <p:cNvSpPr>
            <a:spLocks noGrp="1"/>
          </p:cNvSpPr>
          <p:nvPr>
            <p:ph idx="1"/>
          </p:nvPr>
        </p:nvSpPr>
        <p:spPr/>
        <p:txBody>
          <a:bodyPr/>
          <a:lstStyle/>
          <a:p>
            <a:r>
              <a:rPr lang="en-US" dirty="0">
                <a:effectLst/>
              </a:rPr>
              <a:t>A. Enhancing international goodwill</a:t>
            </a:r>
          </a:p>
          <a:p>
            <a:r>
              <a:rPr lang="en-US" dirty="0">
                <a:effectLst/>
              </a:rPr>
              <a:t>B. Providing inexpensive communication for local emergency organizations</a:t>
            </a:r>
          </a:p>
          <a:p>
            <a:r>
              <a:rPr lang="en-US" dirty="0">
                <a:effectLst/>
              </a:rPr>
              <a:t>C. Training of operators in military radio operating procedures</a:t>
            </a:r>
          </a:p>
          <a:p>
            <a:r>
              <a:rPr lang="en-US" dirty="0">
                <a:effectLst/>
              </a:rPr>
              <a:t>D. All of these choices are correct</a:t>
            </a:r>
          </a:p>
          <a:p>
            <a:endParaRPr lang="en-US" dirty="0"/>
          </a:p>
        </p:txBody>
      </p:sp>
    </p:spTree>
    <p:extLst>
      <p:ext uri="{BB962C8B-B14F-4D97-AF65-F5344CB8AC3E}">
        <p14:creationId xmlns:p14="http://schemas.microsoft.com/office/powerpoint/2010/main" val="1389340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effectLst/>
              </a:rPr>
              <a:t>T1A05 </a:t>
            </a:r>
            <a:r>
              <a:rPr lang="en-US" sz="2800" dirty="0">
                <a:solidFill>
                  <a:srgbClr val="FFFFFF"/>
                </a:solidFill>
                <a:effectLst/>
              </a:rPr>
              <a:t>Which</a:t>
            </a:r>
            <a:r>
              <a:rPr lang="en-US" dirty="0">
                <a:solidFill>
                  <a:srgbClr val="FFFFFF"/>
                </a:solidFill>
                <a:effectLst/>
              </a:rPr>
              <a:t> of the following is a purpose of the Amateur Radio Service rules and regulations as defined by the FCC?</a:t>
            </a:r>
            <a:br>
              <a:rPr lang="en-US" dirty="0">
                <a:solidFill>
                  <a:srgbClr val="FFFFFF"/>
                </a:solidFill>
                <a:effectLst/>
              </a:rPr>
            </a:br>
            <a:endParaRPr lang="en-US" dirty="0"/>
          </a:p>
        </p:txBody>
      </p:sp>
      <p:sp>
        <p:nvSpPr>
          <p:cNvPr id="3" name="Content Placeholder 2"/>
          <p:cNvSpPr>
            <a:spLocks noGrp="1"/>
          </p:cNvSpPr>
          <p:nvPr>
            <p:ph idx="1"/>
          </p:nvPr>
        </p:nvSpPr>
        <p:spPr/>
        <p:txBody>
          <a:bodyPr/>
          <a:lstStyle/>
          <a:p>
            <a:r>
              <a:rPr lang="en-US" dirty="0">
                <a:solidFill>
                  <a:srgbClr val="FFFF00"/>
                </a:solidFill>
                <a:effectLst/>
              </a:rPr>
              <a:t>A. Enhancing international goodwill</a:t>
            </a:r>
          </a:p>
          <a:p>
            <a:r>
              <a:rPr lang="en-US" dirty="0" smtClean="0">
                <a:effectLst/>
              </a:rPr>
              <a:t>	B</a:t>
            </a:r>
            <a:r>
              <a:rPr lang="en-US" dirty="0">
                <a:effectLst/>
              </a:rPr>
              <a:t>. Providing inexpensive communication for local emergency organizations</a:t>
            </a:r>
          </a:p>
          <a:p>
            <a:r>
              <a:rPr lang="en-US" dirty="0" smtClean="0">
                <a:effectLst/>
              </a:rPr>
              <a:t>	C</a:t>
            </a:r>
            <a:r>
              <a:rPr lang="en-US" dirty="0">
                <a:effectLst/>
              </a:rPr>
              <a:t>. Training of operators in military radio operating procedures</a:t>
            </a:r>
          </a:p>
          <a:p>
            <a:r>
              <a:rPr lang="en-US" dirty="0" smtClean="0">
                <a:effectLst/>
              </a:rPr>
              <a:t>	D</a:t>
            </a:r>
            <a:r>
              <a:rPr lang="en-US" dirty="0">
                <a:effectLst/>
              </a:rPr>
              <a:t>. All of these choices are correct</a:t>
            </a:r>
          </a:p>
        </p:txBody>
      </p:sp>
    </p:spTree>
    <p:extLst>
      <p:ext uri="{BB962C8B-B14F-4D97-AF65-F5344CB8AC3E}">
        <p14:creationId xmlns:p14="http://schemas.microsoft.com/office/powerpoint/2010/main" val="91297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T1A10 </a:t>
            </a:r>
            <a:r>
              <a:rPr lang="en-US" sz="4000" dirty="0" smtClean="0"/>
              <a:t>What </a:t>
            </a:r>
            <a:r>
              <a:rPr lang="en-US" sz="4000" dirty="0"/>
              <a:t>is the FCC Part 97 definition of an amateur station?</a:t>
            </a:r>
            <a:br>
              <a:rPr lang="en-US" sz="4000" dirty="0"/>
            </a:br>
            <a:endParaRPr lang="en-US" sz="4000" dirty="0"/>
          </a:p>
        </p:txBody>
      </p:sp>
      <p:sp>
        <p:nvSpPr>
          <p:cNvPr id="3" name="Content Placeholder 2"/>
          <p:cNvSpPr>
            <a:spLocks noGrp="1"/>
          </p:cNvSpPr>
          <p:nvPr>
            <p:ph idx="1"/>
          </p:nvPr>
        </p:nvSpPr>
        <p:spPr/>
        <p:txBody>
          <a:bodyPr/>
          <a:lstStyle/>
          <a:p>
            <a:r>
              <a:rPr lang="en-US" dirty="0">
                <a:solidFill>
                  <a:schemeClr val="tx1"/>
                </a:solidFill>
              </a:rPr>
              <a:t>A. A station in the Amateur Radio Service consisting of the apparatus necessary for carrying on radio communications</a:t>
            </a:r>
          </a:p>
          <a:p>
            <a:r>
              <a:rPr lang="en-US" dirty="0" smtClean="0">
                <a:solidFill>
                  <a:schemeClr val="tx1"/>
                </a:solidFill>
              </a:rPr>
              <a:t>B</a:t>
            </a:r>
            <a:r>
              <a:rPr lang="en-US" dirty="0">
                <a:solidFill>
                  <a:schemeClr val="tx1"/>
                </a:solidFill>
              </a:rPr>
              <a:t>. A building where Amateur Radio receivers, transmitters, and RF power amplifiers are installed</a:t>
            </a:r>
          </a:p>
          <a:p>
            <a:r>
              <a:rPr lang="en-US" dirty="0" smtClean="0">
                <a:solidFill>
                  <a:schemeClr val="tx1"/>
                </a:solidFill>
              </a:rPr>
              <a:t>C</a:t>
            </a:r>
            <a:r>
              <a:rPr lang="en-US" dirty="0">
                <a:solidFill>
                  <a:schemeClr val="tx1"/>
                </a:solidFill>
              </a:rPr>
              <a:t>. Any radio station operated by a non-professional</a:t>
            </a:r>
          </a:p>
          <a:p>
            <a:r>
              <a:rPr lang="en-US" dirty="0" smtClean="0">
                <a:solidFill>
                  <a:schemeClr val="tx1"/>
                </a:solidFill>
              </a:rPr>
              <a:t>D</a:t>
            </a:r>
            <a:r>
              <a:rPr lang="en-US" dirty="0">
                <a:solidFill>
                  <a:schemeClr val="tx1"/>
                </a:solidFill>
              </a:rPr>
              <a:t>. Any radio station for hobby use</a:t>
            </a:r>
          </a:p>
          <a:p>
            <a:endParaRPr lang="en-US" dirty="0">
              <a:solidFill>
                <a:schemeClr val="tx1"/>
              </a:solidFill>
            </a:endParaRPr>
          </a:p>
        </p:txBody>
      </p:sp>
    </p:spTree>
    <p:extLst>
      <p:ext uri="{BB962C8B-B14F-4D97-AF65-F5344CB8AC3E}">
        <p14:creationId xmlns:p14="http://schemas.microsoft.com/office/powerpoint/2010/main" val="124169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T1A10 </a:t>
            </a:r>
            <a:r>
              <a:rPr lang="en-US" sz="4000" dirty="0" smtClean="0"/>
              <a:t>What </a:t>
            </a:r>
            <a:r>
              <a:rPr lang="en-US" sz="4000" dirty="0"/>
              <a:t>is the FCC Part 97 definition of an amateur station?</a:t>
            </a:r>
            <a:br>
              <a:rPr lang="en-US" sz="4000" dirty="0"/>
            </a:br>
            <a:endParaRPr lang="en-US" sz="4000" dirty="0"/>
          </a:p>
        </p:txBody>
      </p:sp>
      <p:sp>
        <p:nvSpPr>
          <p:cNvPr id="3" name="Content Placeholder 2"/>
          <p:cNvSpPr>
            <a:spLocks noGrp="1"/>
          </p:cNvSpPr>
          <p:nvPr>
            <p:ph idx="1"/>
          </p:nvPr>
        </p:nvSpPr>
        <p:spPr/>
        <p:txBody>
          <a:bodyPr/>
          <a:lstStyle/>
          <a:p>
            <a:r>
              <a:rPr lang="en-US" dirty="0">
                <a:solidFill>
                  <a:srgbClr val="FFFF00"/>
                </a:solidFill>
              </a:rPr>
              <a:t>A. A station in the Amateur Radio Service consisting of the apparatus necessary for carrying on radio communications</a:t>
            </a:r>
          </a:p>
          <a:p>
            <a:r>
              <a:rPr lang="en-US" dirty="0" smtClean="0">
                <a:solidFill>
                  <a:schemeClr val="tx1"/>
                </a:solidFill>
              </a:rPr>
              <a:t>	B</a:t>
            </a:r>
            <a:r>
              <a:rPr lang="en-US" dirty="0">
                <a:solidFill>
                  <a:schemeClr val="tx1"/>
                </a:solidFill>
              </a:rPr>
              <a:t>. A building where Amateur Radio receivers, transmitters, and RF power amplifiers are installed</a:t>
            </a:r>
          </a:p>
          <a:p>
            <a:r>
              <a:rPr lang="en-US" dirty="0" smtClean="0">
                <a:solidFill>
                  <a:schemeClr val="tx1"/>
                </a:solidFill>
              </a:rPr>
              <a:t>	C</a:t>
            </a:r>
            <a:r>
              <a:rPr lang="en-US" dirty="0">
                <a:solidFill>
                  <a:schemeClr val="tx1"/>
                </a:solidFill>
              </a:rPr>
              <a:t>. Any radio station operated by a non-professional</a:t>
            </a:r>
          </a:p>
          <a:p>
            <a:r>
              <a:rPr lang="en-US" dirty="0" smtClean="0">
                <a:solidFill>
                  <a:schemeClr val="tx1"/>
                </a:solidFill>
              </a:rPr>
              <a:t>	D</a:t>
            </a:r>
            <a:r>
              <a:rPr lang="en-US" dirty="0">
                <a:solidFill>
                  <a:schemeClr val="tx1"/>
                </a:solidFill>
              </a:rPr>
              <a:t>. Any radio station for hobby use</a:t>
            </a:r>
          </a:p>
          <a:p>
            <a:endParaRPr lang="en-US" dirty="0">
              <a:solidFill>
                <a:schemeClr val="tx1"/>
              </a:solidFill>
            </a:endParaRPr>
          </a:p>
        </p:txBody>
      </p:sp>
    </p:spTree>
    <p:extLst>
      <p:ext uri="{BB962C8B-B14F-4D97-AF65-F5344CB8AC3E}">
        <p14:creationId xmlns:p14="http://schemas.microsoft.com/office/powerpoint/2010/main" val="718925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T1A12 Which </a:t>
            </a:r>
            <a:r>
              <a:rPr lang="en-US" sz="3600" dirty="0"/>
              <a:t>of the following is a permissible use of the Amateur Radio Service? </a:t>
            </a:r>
            <a:endParaRPr lang="en-US" sz="3600" dirty="0"/>
          </a:p>
        </p:txBody>
      </p:sp>
      <p:sp>
        <p:nvSpPr>
          <p:cNvPr id="3" name="Content Placeholder 2"/>
          <p:cNvSpPr>
            <a:spLocks noGrp="1"/>
          </p:cNvSpPr>
          <p:nvPr>
            <p:ph idx="1"/>
          </p:nvPr>
        </p:nvSpPr>
        <p:spPr/>
        <p:txBody>
          <a:bodyPr/>
          <a:lstStyle/>
          <a:p>
            <a:r>
              <a:rPr lang="en-US" sz="2400" dirty="0">
                <a:solidFill>
                  <a:schemeClr val="tx1"/>
                </a:solidFill>
              </a:rPr>
              <a:t>A. Broadcasting music and videos to friends</a:t>
            </a:r>
          </a:p>
          <a:p>
            <a:r>
              <a:rPr lang="en-US" sz="2400" dirty="0">
                <a:solidFill>
                  <a:schemeClr val="tx1"/>
                </a:solidFill>
              </a:rPr>
              <a:t>B. Providing a way for amateur radio operators to earn additional income by using their stations to pass messages</a:t>
            </a:r>
          </a:p>
          <a:p>
            <a:r>
              <a:rPr lang="en-US" sz="2400" dirty="0">
                <a:solidFill>
                  <a:schemeClr val="tx1"/>
                </a:solidFill>
              </a:rPr>
              <a:t>C. Providing low-cost communications for start-up businesses</a:t>
            </a:r>
          </a:p>
          <a:p>
            <a:r>
              <a:rPr lang="en-US" sz="2400" dirty="0">
                <a:solidFill>
                  <a:schemeClr val="tx1"/>
                </a:solidFill>
              </a:rPr>
              <a:t>D. Allowing a person to conduct radio experiments and to communicate with other licensed hams around the world</a:t>
            </a:r>
          </a:p>
          <a:p>
            <a:endParaRPr lang="en-US" dirty="0">
              <a:solidFill>
                <a:schemeClr val="tx1"/>
              </a:solidFill>
            </a:endParaRPr>
          </a:p>
        </p:txBody>
      </p:sp>
    </p:spTree>
    <p:extLst>
      <p:ext uri="{BB962C8B-B14F-4D97-AF65-F5344CB8AC3E}">
        <p14:creationId xmlns:p14="http://schemas.microsoft.com/office/powerpoint/2010/main" val="583649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T1A12 Which </a:t>
            </a:r>
            <a:r>
              <a:rPr lang="en-US" sz="3600" dirty="0"/>
              <a:t>of the following is a permissible use of the Amateur Radio Service? </a:t>
            </a:r>
            <a:endParaRPr lang="en-US" sz="3600" dirty="0"/>
          </a:p>
        </p:txBody>
      </p:sp>
      <p:sp>
        <p:nvSpPr>
          <p:cNvPr id="3" name="Content Placeholder 2"/>
          <p:cNvSpPr>
            <a:spLocks noGrp="1"/>
          </p:cNvSpPr>
          <p:nvPr>
            <p:ph idx="1"/>
          </p:nvPr>
        </p:nvSpPr>
        <p:spPr/>
        <p:txBody>
          <a:bodyPr/>
          <a:lstStyle/>
          <a:p>
            <a:r>
              <a:rPr lang="en-US" sz="2400" dirty="0" smtClean="0">
                <a:solidFill>
                  <a:schemeClr val="tx1"/>
                </a:solidFill>
              </a:rPr>
              <a:t>	A</a:t>
            </a:r>
            <a:r>
              <a:rPr lang="en-US" sz="2400" dirty="0">
                <a:solidFill>
                  <a:schemeClr val="tx1"/>
                </a:solidFill>
              </a:rPr>
              <a:t>. Broadcasting music and videos to friends</a:t>
            </a:r>
          </a:p>
          <a:p>
            <a:r>
              <a:rPr lang="en-US" sz="2400" dirty="0" smtClean="0">
                <a:solidFill>
                  <a:schemeClr val="tx1"/>
                </a:solidFill>
              </a:rPr>
              <a:t>	B</a:t>
            </a:r>
            <a:r>
              <a:rPr lang="en-US" sz="2400" dirty="0">
                <a:solidFill>
                  <a:schemeClr val="tx1"/>
                </a:solidFill>
              </a:rPr>
              <a:t>. Providing a way for amateur radio operators to earn additional income by using their stations to pass messages</a:t>
            </a:r>
          </a:p>
          <a:p>
            <a:r>
              <a:rPr lang="en-US" sz="2400" dirty="0" smtClean="0">
                <a:solidFill>
                  <a:schemeClr val="tx1"/>
                </a:solidFill>
              </a:rPr>
              <a:t>	C</a:t>
            </a:r>
            <a:r>
              <a:rPr lang="en-US" sz="2400" dirty="0">
                <a:solidFill>
                  <a:schemeClr val="tx1"/>
                </a:solidFill>
              </a:rPr>
              <a:t>. Providing low-cost communications for start-up businesses</a:t>
            </a:r>
          </a:p>
          <a:p>
            <a:r>
              <a:rPr lang="en-US" sz="2400" dirty="0">
                <a:solidFill>
                  <a:srgbClr val="FFFF00"/>
                </a:solidFill>
              </a:rPr>
              <a:t>D. Allowing a person to conduct radio experiments and to communicate with other licensed hams around the world</a:t>
            </a:r>
          </a:p>
          <a:p>
            <a:endParaRPr lang="en-US" dirty="0">
              <a:solidFill>
                <a:schemeClr val="tx1"/>
              </a:solidFill>
            </a:endParaRPr>
          </a:p>
        </p:txBody>
      </p:sp>
    </p:spTree>
    <p:extLst>
      <p:ext uri="{BB962C8B-B14F-4D97-AF65-F5344CB8AC3E}">
        <p14:creationId xmlns:p14="http://schemas.microsoft.com/office/powerpoint/2010/main" val="1990660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T1C08 </a:t>
            </a:r>
            <a:r>
              <a:rPr lang="en-US" sz="2800" dirty="0" smtClean="0"/>
              <a:t> What </a:t>
            </a:r>
            <a:r>
              <a:rPr lang="en-US" sz="2800" dirty="0"/>
              <a:t>is the normal term for an FCC-issued primary station/operator amateur radio license grant?</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A</a:t>
            </a:r>
            <a:r>
              <a:rPr lang="en-US" dirty="0">
                <a:solidFill>
                  <a:schemeClr val="tx1"/>
                </a:solidFill>
              </a:rPr>
              <a:t>. Five years</a:t>
            </a:r>
          </a:p>
          <a:p>
            <a:r>
              <a:rPr lang="en-US" dirty="0" smtClean="0">
                <a:solidFill>
                  <a:schemeClr val="tx1"/>
                </a:solidFill>
              </a:rPr>
              <a:t>B</a:t>
            </a:r>
            <a:r>
              <a:rPr lang="en-US" dirty="0">
                <a:solidFill>
                  <a:schemeClr val="tx1"/>
                </a:solidFill>
              </a:rPr>
              <a:t>. Life</a:t>
            </a:r>
          </a:p>
          <a:p>
            <a:r>
              <a:rPr lang="en-US" dirty="0">
                <a:solidFill>
                  <a:schemeClr val="tx1"/>
                </a:solidFill>
              </a:rPr>
              <a:t>C. Ten years</a:t>
            </a:r>
          </a:p>
          <a:p>
            <a:r>
              <a:rPr lang="en-US" dirty="0" smtClean="0">
                <a:solidFill>
                  <a:schemeClr val="tx1"/>
                </a:solidFill>
              </a:rPr>
              <a:t>D</a:t>
            </a:r>
            <a:r>
              <a:rPr lang="en-US" dirty="0">
                <a:solidFill>
                  <a:schemeClr val="tx1"/>
                </a:solidFill>
              </a:rPr>
              <a:t>. Twenty years</a:t>
            </a:r>
          </a:p>
          <a:p>
            <a:endParaRPr lang="en-US" dirty="0">
              <a:solidFill>
                <a:schemeClr val="tx1"/>
              </a:solidFill>
            </a:endParaRPr>
          </a:p>
        </p:txBody>
      </p:sp>
    </p:spTree>
    <p:extLst>
      <p:ext uri="{BB962C8B-B14F-4D97-AF65-F5344CB8AC3E}">
        <p14:creationId xmlns:p14="http://schemas.microsoft.com/office/powerpoint/2010/main" val="3967642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T1C08 </a:t>
            </a:r>
            <a:r>
              <a:rPr lang="en-US" sz="2800" dirty="0" smtClean="0"/>
              <a:t> What </a:t>
            </a:r>
            <a:r>
              <a:rPr lang="en-US" sz="2800" dirty="0"/>
              <a:t>is the normal term for an FCC-issued primary station/operator amateur radio license grant?</a:t>
            </a:r>
            <a:br>
              <a:rPr lang="en-US" sz="2800" dirty="0"/>
            </a:br>
            <a:endParaRPr lang="en-US" sz="2800" dirty="0"/>
          </a:p>
        </p:txBody>
      </p:sp>
      <p:sp>
        <p:nvSpPr>
          <p:cNvPr id="3" name="Content Placeholder 2"/>
          <p:cNvSpPr>
            <a:spLocks noGrp="1"/>
          </p:cNvSpPr>
          <p:nvPr>
            <p:ph idx="1"/>
          </p:nvPr>
        </p:nvSpPr>
        <p:spPr>
          <a:ln>
            <a:noFill/>
          </a:ln>
        </p:spPr>
        <p:txBody>
          <a:bodyPr/>
          <a:lstStyle/>
          <a:p>
            <a:r>
              <a:rPr lang="en-US" dirty="0" smtClean="0">
                <a:solidFill>
                  <a:schemeClr val="tx1"/>
                </a:solidFill>
              </a:rPr>
              <a:t>	A</a:t>
            </a:r>
            <a:r>
              <a:rPr lang="en-US" dirty="0">
                <a:solidFill>
                  <a:schemeClr val="tx1"/>
                </a:solidFill>
              </a:rPr>
              <a:t>. Five years</a:t>
            </a:r>
          </a:p>
          <a:p>
            <a:r>
              <a:rPr lang="en-US" dirty="0" smtClean="0">
                <a:solidFill>
                  <a:schemeClr val="tx1"/>
                </a:solidFill>
              </a:rPr>
              <a:t>	B</a:t>
            </a:r>
            <a:r>
              <a:rPr lang="en-US" dirty="0">
                <a:solidFill>
                  <a:schemeClr val="tx1"/>
                </a:solidFill>
              </a:rPr>
              <a:t>. Life</a:t>
            </a:r>
          </a:p>
          <a:p>
            <a:r>
              <a:rPr lang="en-US" dirty="0">
                <a:solidFill>
                  <a:srgbClr val="FFFF00"/>
                </a:solidFill>
              </a:rPr>
              <a:t>C. Ten years</a:t>
            </a:r>
          </a:p>
          <a:p>
            <a:r>
              <a:rPr lang="en-US" dirty="0">
                <a:solidFill>
                  <a:schemeClr val="tx1"/>
                </a:solidFill>
              </a:rPr>
              <a:t>	D. Twenty years</a:t>
            </a:r>
          </a:p>
          <a:p>
            <a:endParaRPr lang="en-US" dirty="0">
              <a:solidFill>
                <a:schemeClr val="tx1"/>
              </a:solidFill>
            </a:endParaRPr>
          </a:p>
        </p:txBody>
      </p:sp>
    </p:spTree>
    <p:extLst>
      <p:ext uri="{BB962C8B-B14F-4D97-AF65-F5344CB8AC3E}">
        <p14:creationId xmlns:p14="http://schemas.microsoft.com/office/powerpoint/2010/main" val="3230590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FCC Rules</a:t>
            </a:r>
          </a:p>
        </p:txBody>
      </p:sp>
      <p:sp>
        <p:nvSpPr>
          <p:cNvPr id="8" name="Slide Number Placeholder 4"/>
          <p:cNvSpPr>
            <a:spLocks noGrp="1"/>
          </p:cNvSpPr>
          <p:nvPr>
            <p:ph type="sldNum" sz="quarter" idx="10"/>
          </p:nvPr>
        </p:nvSpPr>
        <p:spPr>
          <a:xfrm>
            <a:off x="304800" y="6248400"/>
            <a:ext cx="5715000" cy="476250"/>
          </a:xfrm>
        </p:spPr>
        <p:txBody>
          <a:bodyPr/>
          <a:lstStyle/>
          <a:p>
            <a:pPr algn="l">
              <a:defRPr/>
            </a:pPr>
            <a:fld id="{AFDF7234-AECC-4FB1-9316-10489633C2E7}" type="slidenum">
              <a:rPr lang="en-US">
                <a:solidFill>
                  <a:srgbClr val="FFFFFF"/>
                </a:solidFill>
              </a:rPr>
              <a:pPr algn="l">
                <a:defRPr/>
              </a:pPr>
              <a:t>3</a:t>
            </a:fld>
            <a:endParaRPr lang="en-US">
              <a:solidFill>
                <a:srgbClr val="FFFFFF"/>
              </a:solidFill>
            </a:endParaRPr>
          </a:p>
        </p:txBody>
      </p:sp>
      <p:sp>
        <p:nvSpPr>
          <p:cNvPr id="831490" name="Rectangle 2"/>
          <p:cNvSpPr>
            <a:spLocks noGrp="1" noRot="1" noChangeArrowheads="1"/>
          </p:cNvSpPr>
          <p:nvPr>
            <p:ph type="title"/>
          </p:nvPr>
        </p:nvSpPr>
        <p:spPr>
          <a:xfrm>
            <a:off x="152400" y="0"/>
            <a:ext cx="8839200" cy="1190625"/>
          </a:xfrm>
        </p:spPr>
        <p:txBody>
          <a:bodyPr/>
          <a:lstStyle/>
          <a:p>
            <a:pPr algn="ctr" eaLnBrk="1" hangingPunct="1">
              <a:defRPr/>
            </a:pPr>
            <a:r>
              <a:rPr lang="en-US" sz="2800" smtClean="0"/>
              <a:t>Certificate of Successful Completion (CSCE)</a:t>
            </a:r>
            <a:br>
              <a:rPr lang="en-US" sz="2800" smtClean="0"/>
            </a:br>
            <a:r>
              <a:rPr lang="en-US" sz="2000" b="0" smtClean="0">
                <a:effectLst/>
              </a:rPr>
              <a:t>Valid for 365 Days</a:t>
            </a:r>
          </a:p>
        </p:txBody>
      </p:sp>
      <p:pic>
        <p:nvPicPr>
          <p:cNvPr id="7173" name="Picture 5" descr="CSC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70" r="2913" b="3035"/>
          <a:stretch>
            <a:fillRect/>
          </a:stretch>
        </p:blipFill>
        <p:spPr>
          <a:xfrm>
            <a:off x="533400" y="1125538"/>
            <a:ext cx="8077200" cy="5213350"/>
          </a:xfrm>
        </p:spPr>
      </p:pic>
      <p:sp>
        <p:nvSpPr>
          <p:cNvPr id="7174" name="Line 6"/>
          <p:cNvSpPr>
            <a:spLocks noChangeShapeType="1"/>
          </p:cNvSpPr>
          <p:nvPr/>
        </p:nvSpPr>
        <p:spPr bwMode="auto">
          <a:xfrm>
            <a:off x="4876800" y="990600"/>
            <a:ext cx="2971800" cy="2209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7175" name="Line 7"/>
          <p:cNvSpPr>
            <a:spLocks noChangeShapeType="1"/>
          </p:cNvSpPr>
          <p:nvPr/>
        </p:nvSpPr>
        <p:spPr bwMode="auto">
          <a:xfrm>
            <a:off x="4800600" y="990600"/>
            <a:ext cx="2209800" cy="2895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7176" name="Oval 8"/>
          <p:cNvSpPr>
            <a:spLocks noChangeArrowheads="1"/>
          </p:cNvSpPr>
          <p:nvPr/>
        </p:nvSpPr>
        <p:spPr bwMode="auto">
          <a:xfrm rot="-723684">
            <a:off x="3503613" y="4410075"/>
            <a:ext cx="3735387" cy="13731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FFFFFF"/>
              </a:solidFill>
              <a:latin typeface="Garamond" pitchFamily="18" charset="0"/>
            </a:endParaRPr>
          </a:p>
        </p:txBody>
      </p:sp>
    </p:spTree>
    <p:extLst>
      <p:ext uri="{BB962C8B-B14F-4D97-AF65-F5344CB8AC3E}">
        <p14:creationId xmlns:p14="http://schemas.microsoft.com/office/powerpoint/2010/main" val="3540569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B48116F-DCFD-4D99-BDAF-9CE71F1EB695}" type="slidenum">
              <a:rPr lang="en-US">
                <a:solidFill>
                  <a:srgbClr val="FFFFFF"/>
                </a:solidFill>
              </a:rPr>
              <a:pPr>
                <a:defRPr/>
              </a:pPr>
              <a:t>30</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309250" name="Rectangle 2"/>
          <p:cNvSpPr>
            <a:spLocks noGrp="1" noRot="1" noChangeArrowheads="1"/>
          </p:cNvSpPr>
          <p:nvPr>
            <p:ph type="title"/>
          </p:nvPr>
        </p:nvSpPr>
        <p:spPr/>
        <p:txBody>
          <a:bodyPr/>
          <a:lstStyle/>
          <a:p>
            <a:pPr eaLnBrk="1" hangingPunct="1">
              <a:defRPr/>
            </a:pPr>
            <a:r>
              <a:rPr lang="en-US" smtClean="0"/>
              <a:t>T1C09 What is the grace period following the expiration of an amateur license within which the license may be renewed?</a:t>
            </a:r>
          </a:p>
        </p:txBody>
      </p:sp>
      <p:sp>
        <p:nvSpPr>
          <p:cNvPr id="83973" name="Rectangle 3"/>
          <p:cNvSpPr>
            <a:spLocks noGrp="1" noChangeArrowheads="1"/>
          </p:cNvSpPr>
          <p:nvPr>
            <p:ph type="body" idx="1"/>
          </p:nvPr>
        </p:nvSpPr>
        <p:spPr>
          <a:xfrm>
            <a:off x="304800" y="2514600"/>
            <a:ext cx="8534400" cy="3611563"/>
          </a:xfrm>
        </p:spPr>
        <p:txBody>
          <a:bodyPr/>
          <a:lstStyle/>
          <a:p>
            <a:pPr lvl="1" eaLnBrk="1" hangingPunct="1"/>
            <a:r>
              <a:rPr lang="en-US" b="0" smtClean="0">
                <a:effectLst/>
              </a:rPr>
              <a:t>A.  Two years</a:t>
            </a:r>
          </a:p>
          <a:p>
            <a:pPr lvl="1" eaLnBrk="1" hangingPunct="1"/>
            <a:r>
              <a:rPr lang="en-US" b="0" smtClean="0">
                <a:effectLst/>
              </a:rPr>
              <a:t>B.  Three years</a:t>
            </a:r>
          </a:p>
          <a:p>
            <a:pPr lvl="1" eaLnBrk="1" hangingPunct="1"/>
            <a:r>
              <a:rPr lang="en-US" b="0" smtClean="0">
                <a:effectLst/>
              </a:rPr>
              <a:t>C.  Five years</a:t>
            </a:r>
          </a:p>
          <a:p>
            <a:pPr lvl="1" eaLnBrk="1" hangingPunct="1"/>
            <a:r>
              <a:rPr lang="en-US" b="0" smtClean="0">
                <a:effectLst/>
              </a:rPr>
              <a:t>D.  Ten years</a:t>
            </a:r>
          </a:p>
        </p:txBody>
      </p:sp>
    </p:spTree>
    <p:extLst>
      <p:ext uri="{BB962C8B-B14F-4D97-AF65-F5344CB8AC3E}">
        <p14:creationId xmlns:p14="http://schemas.microsoft.com/office/powerpoint/2010/main" val="2999820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65F25AF-5DBE-4370-B6AE-4DB0763DE522}" type="slidenum">
              <a:rPr lang="en-US">
                <a:solidFill>
                  <a:srgbClr val="FFFFFF"/>
                </a:solidFill>
              </a:rPr>
              <a:pPr>
                <a:defRPr/>
              </a:pPr>
              <a:t>31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314370" name="Rectangle 2"/>
          <p:cNvSpPr>
            <a:spLocks noGrp="1" noRot="1" noChangeArrowheads="1"/>
          </p:cNvSpPr>
          <p:nvPr>
            <p:ph type="title"/>
          </p:nvPr>
        </p:nvSpPr>
        <p:spPr/>
        <p:txBody>
          <a:bodyPr/>
          <a:lstStyle/>
          <a:p>
            <a:pPr eaLnBrk="1" hangingPunct="1">
              <a:defRPr/>
            </a:pPr>
            <a:r>
              <a:rPr lang="en-US" b="0" smtClean="0"/>
              <a:t>T1C09 What is the grace period following the expiration of an amateur license within which the license may be renewed?</a:t>
            </a:r>
          </a:p>
        </p:txBody>
      </p:sp>
      <p:sp>
        <p:nvSpPr>
          <p:cNvPr id="314371" name="Rectangle 3"/>
          <p:cNvSpPr>
            <a:spLocks noGrp="1" noChangeArrowheads="1"/>
          </p:cNvSpPr>
          <p:nvPr>
            <p:ph type="body" idx="1"/>
          </p:nvPr>
        </p:nvSpPr>
        <p:spPr>
          <a:xfrm>
            <a:off x="304800" y="2514600"/>
            <a:ext cx="8534400" cy="3611563"/>
          </a:xfrm>
        </p:spPr>
        <p:txBody>
          <a:bodyPr/>
          <a:lstStyle/>
          <a:p>
            <a:pPr eaLnBrk="1" hangingPunct="1">
              <a:defRPr/>
            </a:pPr>
            <a:r>
              <a:rPr lang="en-US" smtClean="0"/>
              <a:t>A.  Two years</a:t>
            </a:r>
          </a:p>
          <a:p>
            <a:pPr lvl="1" eaLnBrk="1" hangingPunct="1">
              <a:defRPr/>
            </a:pPr>
            <a:r>
              <a:rPr lang="en-US" b="0" smtClean="0">
                <a:effectLst/>
              </a:rPr>
              <a:t>B.  Three years</a:t>
            </a:r>
          </a:p>
          <a:p>
            <a:pPr lvl="1" eaLnBrk="1" hangingPunct="1">
              <a:defRPr/>
            </a:pPr>
            <a:r>
              <a:rPr lang="en-US" b="0" smtClean="0">
                <a:effectLst/>
              </a:rPr>
              <a:t>C.  Five years</a:t>
            </a:r>
          </a:p>
          <a:p>
            <a:pPr lvl="1" eaLnBrk="1" hangingPunct="1">
              <a:defRPr/>
            </a:pPr>
            <a:r>
              <a:rPr lang="en-US" b="0" smtClean="0">
                <a:effectLst/>
              </a:rPr>
              <a:t>D.  Ten years</a:t>
            </a:r>
          </a:p>
        </p:txBody>
      </p:sp>
    </p:spTree>
    <p:extLst>
      <p:ext uri="{BB962C8B-B14F-4D97-AF65-F5344CB8AC3E}">
        <p14:creationId xmlns:p14="http://schemas.microsoft.com/office/powerpoint/2010/main" val="4008409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T1C10 </a:t>
            </a:r>
            <a:r>
              <a:rPr lang="en-US" sz="2800" dirty="0" smtClean="0"/>
              <a:t> How </a:t>
            </a:r>
            <a:r>
              <a:rPr lang="en-US" sz="2800" dirty="0"/>
              <a:t>soon after passing the examination for your first amateur radio license may you operate a transmitter on an amateur service frequency? </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Immediately</a:t>
            </a:r>
          </a:p>
          <a:p>
            <a:r>
              <a:rPr lang="en-US" dirty="0">
                <a:solidFill>
                  <a:schemeClr val="tx1"/>
                </a:solidFill>
              </a:rPr>
              <a:t>B. 30 days after the test date</a:t>
            </a:r>
          </a:p>
          <a:p>
            <a:r>
              <a:rPr lang="en-US" dirty="0">
                <a:solidFill>
                  <a:schemeClr val="tx1"/>
                </a:solidFill>
              </a:rPr>
              <a:t>C. As soon as your operator/station license grant appears in the FCC’s license database</a:t>
            </a:r>
          </a:p>
          <a:p>
            <a:r>
              <a:rPr lang="en-US" dirty="0">
                <a:solidFill>
                  <a:schemeClr val="tx1"/>
                </a:solidFill>
              </a:rPr>
              <a:t>D. You must wait until you receive your license in the mail from the FCC</a:t>
            </a:r>
          </a:p>
          <a:p>
            <a:r>
              <a:rPr lang="en-US" dirty="0">
                <a:solidFill>
                  <a:schemeClr val="tx1"/>
                </a:solidFill>
              </a:rPr>
              <a:t>years</a:t>
            </a:r>
          </a:p>
        </p:txBody>
      </p:sp>
    </p:spTree>
    <p:extLst>
      <p:ext uri="{BB962C8B-B14F-4D97-AF65-F5344CB8AC3E}">
        <p14:creationId xmlns:p14="http://schemas.microsoft.com/office/powerpoint/2010/main" val="2398690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T1C10 </a:t>
            </a:r>
            <a:r>
              <a:rPr lang="en-US" sz="2800" dirty="0" smtClean="0"/>
              <a:t> How </a:t>
            </a:r>
            <a:r>
              <a:rPr lang="en-US" sz="2800" dirty="0"/>
              <a:t>soon after passing the examination for your first amateur radio license may you operate a transmitter on an amateur service frequency? </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Immediately</a:t>
            </a:r>
          </a:p>
          <a:p>
            <a:r>
              <a:rPr lang="en-US" dirty="0" smtClean="0">
                <a:solidFill>
                  <a:schemeClr val="tx1"/>
                </a:solidFill>
              </a:rPr>
              <a:t>	B</a:t>
            </a:r>
            <a:r>
              <a:rPr lang="en-US" dirty="0">
                <a:solidFill>
                  <a:schemeClr val="tx1"/>
                </a:solidFill>
              </a:rPr>
              <a:t>. 30 days after the test date</a:t>
            </a:r>
          </a:p>
          <a:p>
            <a:r>
              <a:rPr lang="en-US" dirty="0">
                <a:solidFill>
                  <a:srgbClr val="FFFF00"/>
                </a:solidFill>
              </a:rPr>
              <a:t>C. As soon as your operator/station license grant appears in the FCC’s license database</a:t>
            </a:r>
          </a:p>
          <a:p>
            <a:r>
              <a:rPr lang="en-US" dirty="0" smtClean="0">
                <a:solidFill>
                  <a:schemeClr val="tx1"/>
                </a:solidFill>
              </a:rPr>
              <a:t>	D</a:t>
            </a:r>
            <a:r>
              <a:rPr lang="en-US" dirty="0">
                <a:solidFill>
                  <a:schemeClr val="tx1"/>
                </a:solidFill>
              </a:rPr>
              <a:t>. You must wait until you receive your license in the mail from the </a:t>
            </a:r>
            <a:r>
              <a:rPr lang="en-US" dirty="0" smtClean="0">
                <a:solidFill>
                  <a:schemeClr val="tx1"/>
                </a:solidFill>
              </a:rPr>
              <a:t>FCC</a:t>
            </a:r>
            <a:endParaRPr lang="en-US" dirty="0">
              <a:solidFill>
                <a:schemeClr val="tx1"/>
              </a:solidFill>
            </a:endParaRPr>
          </a:p>
        </p:txBody>
      </p:sp>
    </p:spTree>
    <p:extLst>
      <p:ext uri="{BB962C8B-B14F-4D97-AF65-F5344CB8AC3E}">
        <p14:creationId xmlns:p14="http://schemas.microsoft.com/office/powerpoint/2010/main" val="1820794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
            </a:r>
            <a:br>
              <a:rPr lang="en-US" sz="2800" dirty="0"/>
            </a:br>
            <a:r>
              <a:rPr lang="en-US" sz="2800" dirty="0" smtClean="0"/>
              <a:t> </a:t>
            </a:r>
            <a:r>
              <a:rPr lang="en-US" sz="2800" dirty="0"/>
              <a:t>T1C11  If your license has expired and is still within the allowable grace period, may you continue to operate a transmitter on amateur service frequencies</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No, transmitting is not allowed until the FCC license database shows that the license has been renewed</a:t>
            </a:r>
          </a:p>
          <a:p>
            <a:r>
              <a:rPr lang="en-US" dirty="0">
                <a:solidFill>
                  <a:schemeClr val="tx1"/>
                </a:solidFill>
              </a:rPr>
              <a:t>B. Yes, but only if you identify using the suffix GP</a:t>
            </a:r>
          </a:p>
          <a:p>
            <a:r>
              <a:rPr lang="en-US" dirty="0">
                <a:solidFill>
                  <a:schemeClr val="tx1"/>
                </a:solidFill>
              </a:rPr>
              <a:t>C. Yes, but only during authorized nets</a:t>
            </a:r>
          </a:p>
          <a:p>
            <a:r>
              <a:rPr lang="en-US" dirty="0">
                <a:solidFill>
                  <a:schemeClr val="tx1"/>
                </a:solidFill>
              </a:rPr>
              <a:t>D. Yes, for up to two years</a:t>
            </a:r>
          </a:p>
          <a:p>
            <a:endParaRPr lang="en-US" dirty="0">
              <a:solidFill>
                <a:schemeClr val="tx1"/>
              </a:solidFill>
            </a:endParaRPr>
          </a:p>
        </p:txBody>
      </p:sp>
    </p:spTree>
    <p:extLst>
      <p:ext uri="{BB962C8B-B14F-4D97-AF65-F5344CB8AC3E}">
        <p14:creationId xmlns:p14="http://schemas.microsoft.com/office/powerpoint/2010/main" val="2279701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
            </a:r>
            <a:br>
              <a:rPr lang="en-US" sz="2800" dirty="0"/>
            </a:br>
            <a:r>
              <a:rPr lang="en-US" sz="2800" dirty="0" smtClean="0"/>
              <a:t> </a:t>
            </a:r>
            <a:r>
              <a:rPr lang="en-US" sz="2800" dirty="0"/>
              <a:t>T1C11  If your license has expired and is still within the allowable grace period, may you continue to operate a transmitter on amateur service frequencies</a:t>
            </a:r>
            <a:br>
              <a:rPr lang="en-US" sz="2800" dirty="0"/>
            </a:br>
            <a:endParaRPr lang="en-US" sz="2800" dirty="0"/>
          </a:p>
        </p:txBody>
      </p:sp>
      <p:sp>
        <p:nvSpPr>
          <p:cNvPr id="3" name="Content Placeholder 2"/>
          <p:cNvSpPr>
            <a:spLocks noGrp="1"/>
          </p:cNvSpPr>
          <p:nvPr>
            <p:ph idx="1"/>
          </p:nvPr>
        </p:nvSpPr>
        <p:spPr/>
        <p:txBody>
          <a:bodyPr/>
          <a:lstStyle/>
          <a:p>
            <a:r>
              <a:rPr lang="en-US" dirty="0">
                <a:solidFill>
                  <a:srgbClr val="FFFF00"/>
                </a:solidFill>
              </a:rPr>
              <a:t>A. No, transmitting is not allowed until the FCC license database shows that the license has been renewed</a:t>
            </a:r>
          </a:p>
          <a:p>
            <a:r>
              <a:rPr lang="en-US" dirty="0" smtClean="0">
                <a:solidFill>
                  <a:schemeClr val="tx1"/>
                </a:solidFill>
              </a:rPr>
              <a:t>	B</a:t>
            </a:r>
            <a:r>
              <a:rPr lang="en-US" dirty="0">
                <a:solidFill>
                  <a:schemeClr val="tx1"/>
                </a:solidFill>
              </a:rPr>
              <a:t>. Yes, but only if you identify using the suffix GP</a:t>
            </a:r>
          </a:p>
          <a:p>
            <a:r>
              <a:rPr lang="en-US" dirty="0" smtClean="0">
                <a:solidFill>
                  <a:schemeClr val="tx1"/>
                </a:solidFill>
              </a:rPr>
              <a:t>	C</a:t>
            </a:r>
            <a:r>
              <a:rPr lang="en-US" dirty="0">
                <a:solidFill>
                  <a:schemeClr val="tx1"/>
                </a:solidFill>
              </a:rPr>
              <a:t>. Yes, but only during authorized nets</a:t>
            </a:r>
          </a:p>
          <a:p>
            <a:r>
              <a:rPr lang="en-US" dirty="0" smtClean="0">
                <a:solidFill>
                  <a:schemeClr val="tx1"/>
                </a:solidFill>
              </a:rPr>
              <a:t>	D</a:t>
            </a:r>
            <a:r>
              <a:rPr lang="en-US" dirty="0">
                <a:solidFill>
                  <a:schemeClr val="tx1"/>
                </a:solidFill>
              </a:rPr>
              <a:t>. Yes, for up to two years</a:t>
            </a:r>
          </a:p>
          <a:p>
            <a:endParaRPr lang="en-US" dirty="0">
              <a:solidFill>
                <a:schemeClr val="tx1"/>
              </a:solidFill>
            </a:endParaRPr>
          </a:p>
        </p:txBody>
      </p:sp>
    </p:spTree>
    <p:extLst>
      <p:ext uri="{BB962C8B-B14F-4D97-AF65-F5344CB8AC3E}">
        <p14:creationId xmlns:p14="http://schemas.microsoft.com/office/powerpoint/2010/main" val="2977315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B01CBAC-B68E-4212-9E20-E1C0C5B86A5D}" type="slidenum">
              <a:rPr lang="en-US">
                <a:solidFill>
                  <a:srgbClr val="FFFFFF"/>
                </a:solidFill>
              </a:rPr>
              <a:pPr>
                <a:defRPr/>
              </a:pPr>
              <a:t>36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88770" name="Rectangle 2"/>
          <p:cNvSpPr>
            <a:spLocks noGrp="1" noRot="1" noChangeArrowheads="1"/>
          </p:cNvSpPr>
          <p:nvPr>
            <p:ph type="title"/>
          </p:nvPr>
        </p:nvSpPr>
        <p:spPr>
          <a:xfrm>
            <a:off x="457200" y="304800"/>
            <a:ext cx="8229600" cy="2209800"/>
          </a:xfrm>
        </p:spPr>
        <p:txBody>
          <a:bodyPr/>
          <a:lstStyle/>
          <a:p>
            <a:pPr eaLnBrk="1" hangingPunct="1">
              <a:defRPr/>
            </a:pPr>
            <a:r>
              <a:rPr lang="en-US" smtClean="0"/>
              <a:t>T1C07 What may result when correspondence from the FCC is returned as undeliverable because the grantee failed to provide the correct mailing address?</a:t>
            </a:r>
          </a:p>
        </p:txBody>
      </p:sp>
      <p:sp>
        <p:nvSpPr>
          <p:cNvPr id="79877" name="Rectangle 3"/>
          <p:cNvSpPr>
            <a:spLocks noGrp="1" noChangeArrowheads="1"/>
          </p:cNvSpPr>
          <p:nvPr>
            <p:ph type="body" idx="1"/>
          </p:nvPr>
        </p:nvSpPr>
        <p:spPr>
          <a:xfrm>
            <a:off x="304800" y="2971800"/>
            <a:ext cx="8534400" cy="3154363"/>
          </a:xfrm>
        </p:spPr>
        <p:txBody>
          <a:bodyPr/>
          <a:lstStyle/>
          <a:p>
            <a:pPr lvl="1" eaLnBrk="1" hangingPunct="1"/>
            <a:r>
              <a:rPr lang="en-US" b="0" smtClean="0">
                <a:effectLst/>
              </a:rPr>
              <a:t>A.  Fine or imprisonment</a:t>
            </a:r>
          </a:p>
          <a:p>
            <a:pPr lvl="1" eaLnBrk="1" hangingPunct="1"/>
            <a:r>
              <a:rPr lang="en-US" b="0" smtClean="0">
                <a:effectLst/>
              </a:rPr>
              <a:t>B.  Revocation of the station license or suspension of the operator license</a:t>
            </a:r>
          </a:p>
          <a:p>
            <a:pPr lvl="1" eaLnBrk="1" hangingPunct="1"/>
            <a:r>
              <a:rPr lang="en-US" b="0" smtClean="0">
                <a:effectLst/>
              </a:rPr>
              <a:t>C.  Require the licensee to be re-examined</a:t>
            </a:r>
          </a:p>
          <a:p>
            <a:pPr lvl="1" eaLnBrk="1" hangingPunct="1"/>
            <a:r>
              <a:rPr lang="en-US" b="0" smtClean="0">
                <a:effectLst/>
              </a:rPr>
              <a:t>D.  A reduction of one rank in operator class</a:t>
            </a:r>
          </a:p>
        </p:txBody>
      </p:sp>
    </p:spTree>
    <p:extLst>
      <p:ext uri="{BB962C8B-B14F-4D97-AF65-F5344CB8AC3E}">
        <p14:creationId xmlns:p14="http://schemas.microsoft.com/office/powerpoint/2010/main" val="42236895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AAB1E74-B5C8-453B-9C08-5F328BDEA834}" type="slidenum">
              <a:rPr lang="en-US">
                <a:solidFill>
                  <a:srgbClr val="FFFFFF"/>
                </a:solidFill>
              </a:rPr>
              <a:pPr>
                <a:defRPr/>
              </a:pPr>
              <a:t>37</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93890" name="Rectangle 2"/>
          <p:cNvSpPr>
            <a:spLocks noGrp="1" noRot="1" noChangeArrowheads="1"/>
          </p:cNvSpPr>
          <p:nvPr>
            <p:ph type="title"/>
          </p:nvPr>
        </p:nvSpPr>
        <p:spPr>
          <a:xfrm>
            <a:off x="457200" y="304800"/>
            <a:ext cx="8229600" cy="2209800"/>
          </a:xfrm>
        </p:spPr>
        <p:txBody>
          <a:bodyPr/>
          <a:lstStyle/>
          <a:p>
            <a:pPr eaLnBrk="1" hangingPunct="1">
              <a:defRPr/>
            </a:pPr>
            <a:r>
              <a:rPr lang="en-US" b="0" smtClean="0"/>
              <a:t>T1C07 What may result when correspondence from the FCC is returned as undeliverable because the grantee failed to provide the correct mailing address?</a:t>
            </a:r>
          </a:p>
        </p:txBody>
      </p:sp>
      <p:sp>
        <p:nvSpPr>
          <p:cNvPr id="293891" name="Rectangle 3"/>
          <p:cNvSpPr>
            <a:spLocks noGrp="1" noChangeArrowheads="1"/>
          </p:cNvSpPr>
          <p:nvPr>
            <p:ph type="body" idx="1"/>
          </p:nvPr>
        </p:nvSpPr>
        <p:spPr>
          <a:xfrm>
            <a:off x="304800" y="2971800"/>
            <a:ext cx="8534400" cy="3154363"/>
          </a:xfrm>
        </p:spPr>
        <p:txBody>
          <a:bodyPr/>
          <a:lstStyle/>
          <a:p>
            <a:pPr lvl="1" eaLnBrk="1" hangingPunct="1">
              <a:defRPr/>
            </a:pPr>
            <a:r>
              <a:rPr lang="en-US" b="0" smtClean="0">
                <a:effectLst/>
              </a:rPr>
              <a:t>A.  Fine or imprisonment</a:t>
            </a:r>
          </a:p>
          <a:p>
            <a:pPr eaLnBrk="1" hangingPunct="1">
              <a:defRPr/>
            </a:pPr>
            <a:r>
              <a:rPr lang="en-US" smtClean="0"/>
              <a:t>B.  Revocation of the station license or suspension of the operator license</a:t>
            </a:r>
          </a:p>
          <a:p>
            <a:pPr lvl="1" eaLnBrk="1" hangingPunct="1">
              <a:defRPr/>
            </a:pPr>
            <a:r>
              <a:rPr lang="en-US" b="0" smtClean="0">
                <a:effectLst/>
              </a:rPr>
              <a:t>C.  Require the licensee to be re-examined</a:t>
            </a:r>
          </a:p>
          <a:p>
            <a:pPr lvl="1" eaLnBrk="1" hangingPunct="1">
              <a:defRPr/>
            </a:pPr>
            <a:r>
              <a:rPr lang="en-US" b="0" smtClean="0">
                <a:effectLst/>
              </a:rPr>
              <a:t>D.  A reduction of one rank in operator class</a:t>
            </a:r>
          </a:p>
        </p:txBody>
      </p:sp>
    </p:spTree>
    <p:extLst>
      <p:ext uri="{BB962C8B-B14F-4D97-AF65-F5344CB8AC3E}">
        <p14:creationId xmlns:p14="http://schemas.microsoft.com/office/powerpoint/2010/main" val="2116771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T1F13 </a:t>
            </a:r>
            <a:r>
              <a:rPr lang="en-US" dirty="0" smtClean="0"/>
              <a:t> When </a:t>
            </a:r>
            <a:r>
              <a:rPr lang="en-US" dirty="0"/>
              <a:t>must the station licensee make the station and its records available for FCC inspection?</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At any time ten days after notification by the FCC of such an inspection</a:t>
            </a:r>
          </a:p>
          <a:p>
            <a:r>
              <a:rPr lang="en-US" dirty="0">
                <a:solidFill>
                  <a:schemeClr val="tx1"/>
                </a:solidFill>
              </a:rPr>
              <a:t>B. At any time upon request by an FCC representative</a:t>
            </a:r>
          </a:p>
          <a:p>
            <a:r>
              <a:rPr lang="en-US" dirty="0">
                <a:solidFill>
                  <a:schemeClr val="tx1"/>
                </a:solidFill>
              </a:rPr>
              <a:t>C. Only after failing to comply with an FCC notice of violation</a:t>
            </a:r>
          </a:p>
          <a:p>
            <a:r>
              <a:rPr lang="en-US" dirty="0">
                <a:solidFill>
                  <a:schemeClr val="tx1"/>
                </a:solidFill>
              </a:rPr>
              <a:t>D. Only when presented with a valid warrant by an FCC official or government agent</a:t>
            </a:r>
          </a:p>
          <a:p>
            <a:endParaRPr lang="en-US" dirty="0">
              <a:solidFill>
                <a:schemeClr val="tx1"/>
              </a:solidFill>
            </a:endParaRPr>
          </a:p>
        </p:txBody>
      </p:sp>
    </p:spTree>
    <p:extLst>
      <p:ext uri="{BB962C8B-B14F-4D97-AF65-F5344CB8AC3E}">
        <p14:creationId xmlns:p14="http://schemas.microsoft.com/office/powerpoint/2010/main" val="4031856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T1F13 </a:t>
            </a:r>
            <a:r>
              <a:rPr lang="en-US" dirty="0" smtClean="0"/>
              <a:t> When </a:t>
            </a:r>
            <a:r>
              <a:rPr lang="en-US" dirty="0"/>
              <a:t>must the station licensee make the station and its records available for FCC inspection?</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At any time ten days after notification by the FCC of such an inspection</a:t>
            </a:r>
          </a:p>
          <a:p>
            <a:r>
              <a:rPr lang="en-US" dirty="0">
                <a:solidFill>
                  <a:srgbClr val="FFFF00"/>
                </a:solidFill>
              </a:rPr>
              <a:t>B. At any time upon request by an FCC representative</a:t>
            </a:r>
          </a:p>
          <a:p>
            <a:r>
              <a:rPr lang="en-US" dirty="0" smtClean="0">
                <a:solidFill>
                  <a:schemeClr val="tx1"/>
                </a:solidFill>
              </a:rPr>
              <a:t>	C</a:t>
            </a:r>
            <a:r>
              <a:rPr lang="en-US" dirty="0">
                <a:solidFill>
                  <a:schemeClr val="tx1"/>
                </a:solidFill>
              </a:rPr>
              <a:t>. Only after failing to comply with an FCC notice of violation</a:t>
            </a:r>
          </a:p>
          <a:p>
            <a:r>
              <a:rPr lang="en-US" dirty="0" smtClean="0">
                <a:solidFill>
                  <a:schemeClr val="tx1"/>
                </a:solidFill>
              </a:rPr>
              <a:t>	D</a:t>
            </a:r>
            <a:r>
              <a:rPr lang="en-US" dirty="0">
                <a:solidFill>
                  <a:schemeClr val="tx1"/>
                </a:solidFill>
              </a:rPr>
              <a:t>. Only when presented with a valid warrant by an FCC official or government agent</a:t>
            </a:r>
          </a:p>
          <a:p>
            <a:endParaRPr lang="en-US" dirty="0">
              <a:solidFill>
                <a:schemeClr val="tx1"/>
              </a:solidFill>
            </a:endParaRPr>
          </a:p>
        </p:txBody>
      </p:sp>
    </p:spTree>
    <p:extLst>
      <p:ext uri="{BB962C8B-B14F-4D97-AF65-F5344CB8AC3E}">
        <p14:creationId xmlns:p14="http://schemas.microsoft.com/office/powerpoint/2010/main" val="828306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29"/>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FCC Rules</a:t>
            </a:r>
            <a:endParaRPr lang="en-US">
              <a:solidFill>
                <a:srgbClr val="FFFFFF"/>
              </a:solidFill>
            </a:endParaRPr>
          </a:p>
        </p:txBody>
      </p:sp>
      <p:sp>
        <p:nvSpPr>
          <p:cNvPr id="31" name="Slide Number Placeholder 30"/>
          <p:cNvSpPr>
            <a:spLocks noGrp="1"/>
          </p:cNvSpPr>
          <p:nvPr>
            <p:ph type="sldNum" sz="quarter" idx="10"/>
          </p:nvPr>
        </p:nvSpPr>
        <p:spPr>
          <a:xfrm>
            <a:off x="304800" y="6248400"/>
            <a:ext cx="5715000" cy="476250"/>
          </a:xfrm>
        </p:spPr>
        <p:txBody>
          <a:bodyPr/>
          <a:lstStyle/>
          <a:p>
            <a:pPr algn="l">
              <a:defRPr/>
            </a:pPr>
            <a:fld id="{D8129A67-323C-4621-98E1-A87222C1BA08}" type="slidenum">
              <a:rPr lang="en-US">
                <a:solidFill>
                  <a:srgbClr val="FFFFFF"/>
                </a:solidFill>
              </a:rPr>
              <a:pPr algn="l">
                <a:defRPr/>
              </a:pPr>
              <a:t>4</a:t>
            </a:fld>
            <a:endParaRPr lang="en-US">
              <a:solidFill>
                <a:srgbClr val="FFFFFF"/>
              </a:solidFill>
            </a:endParaRPr>
          </a:p>
        </p:txBody>
      </p:sp>
      <p:sp>
        <p:nvSpPr>
          <p:cNvPr id="872450" name="Rectangle 2"/>
          <p:cNvSpPr>
            <a:spLocks noGrp="1" noRot="1" noChangeArrowheads="1"/>
          </p:cNvSpPr>
          <p:nvPr>
            <p:ph type="title"/>
          </p:nvPr>
        </p:nvSpPr>
        <p:spPr>
          <a:xfrm>
            <a:off x="152400" y="0"/>
            <a:ext cx="8839200" cy="1371600"/>
          </a:xfrm>
        </p:spPr>
        <p:txBody>
          <a:bodyPr/>
          <a:lstStyle/>
          <a:p>
            <a:pPr algn="ctr">
              <a:defRPr/>
            </a:pPr>
            <a:r>
              <a:rPr lang="en-US" smtClean="0"/>
              <a:t>Wavelength vs Frequency</a:t>
            </a:r>
            <a:endParaRPr lang="en-US"/>
          </a:p>
        </p:txBody>
      </p:sp>
      <p:sp>
        <p:nvSpPr>
          <p:cNvPr id="39941" name="Rectangle 3"/>
          <p:cNvSpPr>
            <a:spLocks noGrp="1" noChangeArrowheads="1"/>
          </p:cNvSpPr>
          <p:nvPr>
            <p:ph type="body" idx="1"/>
          </p:nvPr>
        </p:nvSpPr>
        <p:spPr>
          <a:xfrm>
            <a:off x="0" y="1371600"/>
            <a:ext cx="9144000" cy="4876800"/>
          </a:xfrm>
        </p:spPr>
        <p:txBody>
          <a:bodyPr lIns="92075" tIns="46038" rIns="92075" bIns="46038"/>
          <a:lstStyle/>
          <a:p>
            <a:pPr algn="ctr"/>
            <a:r>
              <a:rPr lang="en-US" sz="2000" b="0" smtClean="0">
                <a:solidFill>
                  <a:schemeClr val="tx1"/>
                </a:solidFill>
                <a:effectLst/>
              </a:rPr>
              <a:t>The distance a radio wave travels in one cycle is called </a:t>
            </a:r>
            <a:r>
              <a:rPr lang="en-US" sz="2000" b="0" smtClean="0">
                <a:effectLst/>
              </a:rPr>
              <a:t>wavelength</a:t>
            </a:r>
          </a:p>
          <a:p>
            <a:pPr algn="ctr"/>
            <a:r>
              <a:rPr lang="en-US" sz="2000" b="0" smtClean="0">
                <a:solidFill>
                  <a:schemeClr val="tx1"/>
                </a:solidFill>
                <a:effectLst/>
              </a:rPr>
              <a:t>The number of cycles per second is </a:t>
            </a:r>
            <a:r>
              <a:rPr lang="en-US" sz="2000" b="0" smtClean="0">
                <a:effectLst/>
              </a:rPr>
              <a:t>frequency</a:t>
            </a:r>
          </a:p>
          <a:p>
            <a:pPr algn="ctr"/>
            <a:r>
              <a:rPr lang="en-US" sz="2000" b="0" smtClean="0">
                <a:solidFill>
                  <a:schemeClr val="tx1"/>
                </a:solidFill>
                <a:effectLst/>
              </a:rPr>
              <a:t>The maximum displacement of wave from reference value is </a:t>
            </a:r>
            <a:r>
              <a:rPr lang="en-US" sz="2000" b="0" smtClean="0">
                <a:effectLst/>
              </a:rPr>
              <a:t>amplitude</a:t>
            </a:r>
          </a:p>
        </p:txBody>
      </p:sp>
      <p:grpSp>
        <p:nvGrpSpPr>
          <p:cNvPr id="39942" name="Group 4"/>
          <p:cNvGrpSpPr>
            <a:grpSpLocks/>
          </p:cNvGrpSpPr>
          <p:nvPr/>
        </p:nvGrpSpPr>
        <p:grpSpPr bwMode="auto">
          <a:xfrm>
            <a:off x="1127125" y="2743200"/>
            <a:ext cx="6672263" cy="3505200"/>
            <a:chOff x="710" y="1728"/>
            <a:chExt cx="4203" cy="2208"/>
          </a:xfrm>
        </p:grpSpPr>
        <p:sp>
          <p:nvSpPr>
            <p:cNvPr id="39943" name="Line 5"/>
            <p:cNvSpPr>
              <a:spLocks noChangeShapeType="1"/>
            </p:cNvSpPr>
            <p:nvPr/>
          </p:nvSpPr>
          <p:spPr bwMode="auto">
            <a:xfrm>
              <a:off x="912" y="2640"/>
              <a:ext cx="3840" cy="0"/>
            </a:xfrm>
            <a:prstGeom prst="line">
              <a:avLst/>
            </a:prstGeom>
            <a:noFill/>
            <a:ln w="508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9944" name="Arc 6"/>
            <p:cNvSpPr>
              <a:spLocks/>
            </p:cNvSpPr>
            <p:nvPr/>
          </p:nvSpPr>
          <p:spPr bwMode="auto">
            <a:xfrm rot="10800000">
              <a:off x="1201" y="2641"/>
              <a:ext cx="528" cy="864"/>
            </a:xfrm>
            <a:custGeom>
              <a:avLst/>
              <a:gdLst>
                <a:gd name="T0" fmla="*/ 0 w 21600"/>
                <a:gd name="T1" fmla="*/ 35 h 21600"/>
                <a:gd name="T2" fmla="*/ 13 w 21600"/>
                <a:gd name="T3" fmla="*/ 0 h 21600"/>
                <a:gd name="T4" fmla="*/ 13 w 21600"/>
                <a:gd name="T5" fmla="*/ 3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6"/>
                    <a:pt x="9645" y="22"/>
                    <a:pt x="21559" y="0"/>
                  </a:cubicBezTo>
                </a:path>
                <a:path w="21600" h="21600" stroke="0" extrusionOk="0">
                  <a:moveTo>
                    <a:pt x="0" y="21600"/>
                  </a:moveTo>
                  <a:cubicBezTo>
                    <a:pt x="0" y="9686"/>
                    <a:pt x="9645" y="22"/>
                    <a:pt x="21559" y="0"/>
                  </a:cubicBezTo>
                  <a:lnTo>
                    <a:pt x="21600" y="21600"/>
                  </a:lnTo>
                  <a:lnTo>
                    <a:pt x="0" y="21600"/>
                  </a:lnTo>
                  <a:close/>
                </a:path>
              </a:pathLst>
            </a:custGeom>
            <a:noFill/>
            <a:ln w="25400" cap="rnd">
              <a:solidFill>
                <a:srgbClr val="FFFF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grpSp>
          <p:nvGrpSpPr>
            <p:cNvPr id="39945" name="Group 7"/>
            <p:cNvGrpSpPr>
              <a:grpSpLocks/>
            </p:cNvGrpSpPr>
            <p:nvPr/>
          </p:nvGrpSpPr>
          <p:grpSpPr bwMode="auto">
            <a:xfrm>
              <a:off x="1728" y="1728"/>
              <a:ext cx="1009" cy="960"/>
              <a:chOff x="1728" y="1728"/>
              <a:chExt cx="1009" cy="960"/>
            </a:xfrm>
          </p:grpSpPr>
          <p:sp>
            <p:nvSpPr>
              <p:cNvPr id="39966" name="Arc 8"/>
              <p:cNvSpPr>
                <a:spLocks/>
              </p:cNvSpPr>
              <p:nvPr/>
            </p:nvSpPr>
            <p:spPr bwMode="auto">
              <a:xfrm rot="10800000">
                <a:off x="1728" y="1728"/>
                <a:ext cx="480" cy="960"/>
              </a:xfrm>
              <a:custGeom>
                <a:avLst/>
                <a:gdLst>
                  <a:gd name="T0" fmla="*/ 11 w 21600"/>
                  <a:gd name="T1" fmla="*/ 0 h 21600"/>
                  <a:gd name="T2" fmla="*/ 0 w 21600"/>
                  <a:gd name="T3" fmla="*/ 43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9" y="134"/>
                    </a:moveTo>
                    <a:cubicBezTo>
                      <a:pt x="21525" y="12011"/>
                      <a:pt x="11876" y="21599"/>
                      <a:pt x="0" y="21600"/>
                    </a:cubicBezTo>
                  </a:path>
                  <a:path w="21600" h="21600" stroke="0" extrusionOk="0">
                    <a:moveTo>
                      <a:pt x="21599" y="134"/>
                    </a:moveTo>
                    <a:cubicBezTo>
                      <a:pt x="21525" y="12011"/>
                      <a:pt x="11876" y="21599"/>
                      <a:pt x="0" y="21600"/>
                    </a:cubicBezTo>
                    <a:lnTo>
                      <a:pt x="0" y="0"/>
                    </a:lnTo>
                    <a:lnTo>
                      <a:pt x="21599" y="134"/>
                    </a:lnTo>
                    <a:close/>
                  </a:path>
                </a:pathLst>
              </a:custGeom>
              <a:noFill/>
              <a:ln w="25400" cap="rnd">
                <a:solidFill>
                  <a:srgbClr val="FFFF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9967" name="Arc 9"/>
              <p:cNvSpPr>
                <a:spLocks/>
              </p:cNvSpPr>
              <p:nvPr/>
            </p:nvSpPr>
            <p:spPr bwMode="auto">
              <a:xfrm rot="10800000">
                <a:off x="2209" y="1728"/>
                <a:ext cx="528" cy="960"/>
              </a:xfrm>
              <a:custGeom>
                <a:avLst/>
                <a:gdLst>
                  <a:gd name="T0" fmla="*/ 13 w 21600"/>
                  <a:gd name="T1" fmla="*/ 43 h 21600"/>
                  <a:gd name="T2" fmla="*/ 0 w 21600"/>
                  <a:gd name="T3" fmla="*/ 0 h 21600"/>
                  <a:gd name="T4" fmla="*/ 1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723" y="21600"/>
                      <a:pt x="74" y="12011"/>
                      <a:pt x="0" y="134"/>
                    </a:cubicBezTo>
                  </a:path>
                  <a:path w="21600" h="21600" stroke="0" extrusionOk="0">
                    <a:moveTo>
                      <a:pt x="21600" y="21600"/>
                    </a:moveTo>
                    <a:cubicBezTo>
                      <a:pt x="9723" y="21600"/>
                      <a:pt x="74" y="12011"/>
                      <a:pt x="0" y="134"/>
                    </a:cubicBezTo>
                    <a:lnTo>
                      <a:pt x="21600" y="0"/>
                    </a:lnTo>
                    <a:lnTo>
                      <a:pt x="21600" y="21600"/>
                    </a:lnTo>
                    <a:close/>
                  </a:path>
                </a:pathLst>
              </a:custGeom>
              <a:noFill/>
              <a:ln w="25400" cap="rnd">
                <a:solidFill>
                  <a:srgbClr val="FFFF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grpSp>
        <p:grpSp>
          <p:nvGrpSpPr>
            <p:cNvPr id="39946" name="Group 10"/>
            <p:cNvGrpSpPr>
              <a:grpSpLocks/>
            </p:cNvGrpSpPr>
            <p:nvPr/>
          </p:nvGrpSpPr>
          <p:grpSpPr bwMode="auto">
            <a:xfrm>
              <a:off x="2737" y="2640"/>
              <a:ext cx="1007" cy="864"/>
              <a:chOff x="2737" y="2640"/>
              <a:chExt cx="1007" cy="864"/>
            </a:xfrm>
          </p:grpSpPr>
          <p:sp>
            <p:nvSpPr>
              <p:cNvPr id="39964" name="Arc 11"/>
              <p:cNvSpPr>
                <a:spLocks/>
              </p:cNvSpPr>
              <p:nvPr/>
            </p:nvSpPr>
            <p:spPr bwMode="auto">
              <a:xfrm>
                <a:off x="2737" y="2640"/>
                <a:ext cx="480" cy="864"/>
              </a:xfrm>
              <a:custGeom>
                <a:avLst/>
                <a:gdLst>
                  <a:gd name="T0" fmla="*/ 11 w 21600"/>
                  <a:gd name="T1" fmla="*/ 35 h 21600"/>
                  <a:gd name="T2" fmla="*/ 0 w 21600"/>
                  <a:gd name="T3" fmla="*/ 0 h 21600"/>
                  <a:gd name="T4" fmla="*/ 1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719" y="21600"/>
                      <a:pt x="69" y="12005"/>
                      <a:pt x="0" y="124"/>
                    </a:cubicBezTo>
                  </a:path>
                  <a:path w="21600" h="21600" stroke="0" extrusionOk="0">
                    <a:moveTo>
                      <a:pt x="21600" y="21600"/>
                    </a:moveTo>
                    <a:cubicBezTo>
                      <a:pt x="9719" y="21600"/>
                      <a:pt x="69" y="12005"/>
                      <a:pt x="0" y="124"/>
                    </a:cubicBezTo>
                    <a:lnTo>
                      <a:pt x="21600" y="0"/>
                    </a:lnTo>
                    <a:lnTo>
                      <a:pt x="21600" y="21600"/>
                    </a:lnTo>
                    <a:close/>
                  </a:path>
                </a:pathLst>
              </a:custGeom>
              <a:noFill/>
              <a:ln w="25400" cap="rnd">
                <a:solidFill>
                  <a:srgbClr val="FFFF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9965" name="Arc 12"/>
              <p:cNvSpPr>
                <a:spLocks/>
              </p:cNvSpPr>
              <p:nvPr/>
            </p:nvSpPr>
            <p:spPr bwMode="auto">
              <a:xfrm>
                <a:off x="3216" y="2640"/>
                <a:ext cx="528" cy="864"/>
              </a:xfrm>
              <a:custGeom>
                <a:avLst/>
                <a:gdLst>
                  <a:gd name="T0" fmla="*/ 13 w 21600"/>
                  <a:gd name="T1" fmla="*/ 0 h 21600"/>
                  <a:gd name="T2" fmla="*/ 0 w 21600"/>
                  <a:gd name="T3" fmla="*/ 3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99" y="124"/>
                    </a:moveTo>
                    <a:cubicBezTo>
                      <a:pt x="21530" y="12005"/>
                      <a:pt x="11880" y="21599"/>
                      <a:pt x="0" y="21600"/>
                    </a:cubicBezTo>
                  </a:path>
                  <a:path w="21600" h="21600" stroke="0" extrusionOk="0">
                    <a:moveTo>
                      <a:pt x="21599" y="124"/>
                    </a:moveTo>
                    <a:cubicBezTo>
                      <a:pt x="21530" y="12005"/>
                      <a:pt x="11880" y="21599"/>
                      <a:pt x="0" y="21600"/>
                    </a:cubicBezTo>
                    <a:lnTo>
                      <a:pt x="0" y="0"/>
                    </a:lnTo>
                    <a:lnTo>
                      <a:pt x="21599" y="124"/>
                    </a:lnTo>
                    <a:close/>
                  </a:path>
                </a:pathLst>
              </a:custGeom>
              <a:noFill/>
              <a:ln w="25400" cap="rnd">
                <a:solidFill>
                  <a:srgbClr val="FFFF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grpSp>
        <p:sp>
          <p:nvSpPr>
            <p:cNvPr id="39947" name="Line 13"/>
            <p:cNvSpPr>
              <a:spLocks noChangeShapeType="1"/>
            </p:cNvSpPr>
            <p:nvPr/>
          </p:nvSpPr>
          <p:spPr bwMode="auto">
            <a:xfrm>
              <a:off x="912" y="3504"/>
              <a:ext cx="37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9948" name="Line 14"/>
            <p:cNvSpPr>
              <a:spLocks noChangeShapeType="1"/>
            </p:cNvSpPr>
            <p:nvPr/>
          </p:nvSpPr>
          <p:spPr bwMode="auto">
            <a:xfrm>
              <a:off x="912" y="1728"/>
              <a:ext cx="37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9949" name="Arc 15"/>
            <p:cNvSpPr>
              <a:spLocks/>
            </p:cNvSpPr>
            <p:nvPr/>
          </p:nvSpPr>
          <p:spPr bwMode="auto">
            <a:xfrm>
              <a:off x="3745" y="1729"/>
              <a:ext cx="576" cy="912"/>
            </a:xfrm>
            <a:custGeom>
              <a:avLst/>
              <a:gdLst>
                <a:gd name="T0" fmla="*/ 0 w 21600"/>
                <a:gd name="T1" fmla="*/ 39 h 21600"/>
                <a:gd name="T2" fmla="*/ 15 w 21600"/>
                <a:gd name="T3" fmla="*/ 0 h 21600"/>
                <a:gd name="T4" fmla="*/ 15 w 21600"/>
                <a:gd name="T5" fmla="*/ 3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5"/>
                    <a:pt x="9647" y="20"/>
                    <a:pt x="21562" y="0"/>
                  </a:cubicBezTo>
                </a:path>
                <a:path w="21600" h="21600" stroke="0" extrusionOk="0">
                  <a:moveTo>
                    <a:pt x="0" y="21600"/>
                  </a:moveTo>
                  <a:cubicBezTo>
                    <a:pt x="0" y="9685"/>
                    <a:pt x="9647" y="20"/>
                    <a:pt x="21562" y="0"/>
                  </a:cubicBezTo>
                  <a:lnTo>
                    <a:pt x="21600" y="21600"/>
                  </a:lnTo>
                  <a:lnTo>
                    <a:pt x="0" y="21600"/>
                  </a:lnTo>
                  <a:close/>
                </a:path>
              </a:pathLst>
            </a:custGeom>
            <a:noFill/>
            <a:ln w="25400" cap="rnd">
              <a:solidFill>
                <a:srgbClr val="FFFF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9950" name="Line 16"/>
            <p:cNvSpPr>
              <a:spLocks noChangeShapeType="1"/>
            </p:cNvSpPr>
            <p:nvPr/>
          </p:nvSpPr>
          <p:spPr bwMode="auto">
            <a:xfrm>
              <a:off x="1728" y="2064"/>
              <a:ext cx="0" cy="187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9951" name="Line 17"/>
            <p:cNvSpPr>
              <a:spLocks noChangeShapeType="1"/>
            </p:cNvSpPr>
            <p:nvPr/>
          </p:nvSpPr>
          <p:spPr bwMode="auto">
            <a:xfrm>
              <a:off x="3744" y="2064"/>
              <a:ext cx="0" cy="187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872466" name="Rectangle 18"/>
            <p:cNvSpPr>
              <a:spLocks noChangeArrowheads="1"/>
            </p:cNvSpPr>
            <p:nvPr/>
          </p:nvSpPr>
          <p:spPr bwMode="auto">
            <a:xfrm>
              <a:off x="1862" y="3561"/>
              <a:ext cx="1683" cy="327"/>
            </a:xfrm>
            <a:prstGeom prst="rect">
              <a:avLst/>
            </a:prstGeom>
            <a:noFill/>
            <a:ln>
              <a:noFill/>
            </a:ln>
            <a:effectLst/>
            <a:extLst/>
          </p:spPr>
          <p:txBody>
            <a:bodyPr wrap="none" lIns="92075" tIns="46038" rIns="92075" bIns="46038">
              <a:spAutoFit/>
            </a:bodyPr>
            <a:lstStyle/>
            <a:p>
              <a:pPr fontAlgn="base">
                <a:spcBef>
                  <a:spcPct val="0"/>
                </a:spcBef>
                <a:spcAft>
                  <a:spcPct val="0"/>
                </a:spcAft>
                <a:defRPr/>
              </a:pPr>
              <a:r>
                <a:rPr lang="en-US" sz="2800">
                  <a:solidFill>
                    <a:srgbClr val="FFFFFF"/>
                  </a:solidFill>
                  <a:effectLst>
                    <a:outerShdw blurRad="38100" dist="38100" dir="2700000" algn="tl">
                      <a:srgbClr val="000000"/>
                    </a:outerShdw>
                  </a:effectLst>
                  <a:latin typeface="Times New Roman" pitchFamily="18" charset="0"/>
                </a:rPr>
                <a:t> One Wavelength</a:t>
              </a:r>
            </a:p>
          </p:txBody>
        </p:sp>
        <p:sp>
          <p:nvSpPr>
            <p:cNvPr id="39953" name="Line 19"/>
            <p:cNvSpPr>
              <a:spLocks noChangeShapeType="1"/>
            </p:cNvSpPr>
            <p:nvPr/>
          </p:nvSpPr>
          <p:spPr bwMode="auto">
            <a:xfrm>
              <a:off x="3984" y="2928"/>
              <a:ext cx="720"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872468" name="Rectangle 20"/>
            <p:cNvSpPr>
              <a:spLocks noChangeArrowheads="1"/>
            </p:cNvSpPr>
            <p:nvPr/>
          </p:nvSpPr>
          <p:spPr bwMode="auto">
            <a:xfrm>
              <a:off x="4022" y="2985"/>
              <a:ext cx="588" cy="327"/>
            </a:xfrm>
            <a:prstGeom prst="rect">
              <a:avLst/>
            </a:prstGeom>
            <a:noFill/>
            <a:ln>
              <a:noFill/>
            </a:ln>
            <a:effectLst/>
            <a:extLst/>
          </p:spPr>
          <p:txBody>
            <a:bodyPr wrap="none" lIns="92075" tIns="46038" rIns="92075" bIns="46038">
              <a:spAutoFit/>
            </a:bodyPr>
            <a:lstStyle/>
            <a:p>
              <a:pPr fontAlgn="base">
                <a:spcBef>
                  <a:spcPct val="0"/>
                </a:spcBef>
                <a:spcAft>
                  <a:spcPct val="0"/>
                </a:spcAft>
                <a:defRPr/>
              </a:pPr>
              <a:r>
                <a:rPr lang="en-US" sz="2800">
                  <a:solidFill>
                    <a:srgbClr val="FFFFFF"/>
                  </a:solidFill>
                  <a:effectLst>
                    <a:outerShdw blurRad="38100" dist="38100" dir="2700000" algn="tl">
                      <a:srgbClr val="000000"/>
                    </a:outerShdw>
                  </a:effectLst>
                  <a:latin typeface="Times New Roman" pitchFamily="18" charset="0"/>
                </a:rPr>
                <a:t>Time</a:t>
              </a:r>
            </a:p>
          </p:txBody>
        </p:sp>
        <p:sp>
          <p:nvSpPr>
            <p:cNvPr id="872469" name="Rectangle 21"/>
            <p:cNvSpPr>
              <a:spLocks noChangeArrowheads="1"/>
            </p:cNvSpPr>
            <p:nvPr/>
          </p:nvSpPr>
          <p:spPr bwMode="auto">
            <a:xfrm>
              <a:off x="720" y="1824"/>
              <a:ext cx="404" cy="327"/>
            </a:xfrm>
            <a:prstGeom prst="rect">
              <a:avLst/>
            </a:prstGeom>
            <a:noFill/>
            <a:ln>
              <a:noFill/>
            </a:ln>
            <a:effectLst/>
            <a:extLst/>
          </p:spPr>
          <p:txBody>
            <a:bodyPr wrap="none" lIns="92075" tIns="46038" rIns="92075" bIns="46038">
              <a:spAutoFit/>
            </a:bodyPr>
            <a:lstStyle/>
            <a:p>
              <a:pPr fontAlgn="base">
                <a:spcBef>
                  <a:spcPct val="0"/>
                </a:spcBef>
                <a:spcAft>
                  <a:spcPct val="0"/>
                </a:spcAft>
                <a:defRPr/>
              </a:pPr>
              <a:r>
                <a:rPr lang="en-US" sz="2800">
                  <a:solidFill>
                    <a:srgbClr val="FFFFFF"/>
                  </a:solidFill>
                  <a:effectLst>
                    <a:outerShdw blurRad="38100" dist="38100" dir="2700000" algn="tl">
                      <a:srgbClr val="000000"/>
                    </a:outerShdw>
                  </a:effectLst>
                  <a:latin typeface="Times New Roman" pitchFamily="18" charset="0"/>
                </a:rPr>
                <a:t>V+</a:t>
              </a:r>
            </a:p>
          </p:txBody>
        </p:sp>
        <p:sp>
          <p:nvSpPr>
            <p:cNvPr id="872470" name="Rectangle 22"/>
            <p:cNvSpPr>
              <a:spLocks noChangeArrowheads="1"/>
            </p:cNvSpPr>
            <p:nvPr/>
          </p:nvSpPr>
          <p:spPr bwMode="auto">
            <a:xfrm>
              <a:off x="710" y="3120"/>
              <a:ext cx="352" cy="327"/>
            </a:xfrm>
            <a:prstGeom prst="rect">
              <a:avLst/>
            </a:prstGeom>
            <a:noFill/>
            <a:ln>
              <a:noFill/>
            </a:ln>
            <a:effectLst/>
            <a:extLst/>
          </p:spPr>
          <p:txBody>
            <a:bodyPr lIns="92075" tIns="46038" rIns="92075" bIns="46038">
              <a:spAutoFit/>
            </a:bodyPr>
            <a:lstStyle/>
            <a:p>
              <a:pPr fontAlgn="base">
                <a:spcBef>
                  <a:spcPct val="0"/>
                </a:spcBef>
                <a:spcAft>
                  <a:spcPct val="0"/>
                </a:spcAft>
                <a:defRPr/>
              </a:pPr>
              <a:r>
                <a:rPr lang="en-US" sz="2800">
                  <a:solidFill>
                    <a:srgbClr val="FFFFFF"/>
                  </a:solidFill>
                  <a:effectLst>
                    <a:outerShdw blurRad="38100" dist="38100" dir="2700000" algn="tl">
                      <a:srgbClr val="000000"/>
                    </a:outerShdw>
                  </a:effectLst>
                  <a:latin typeface="Times New Roman" pitchFamily="18" charset="0"/>
                </a:rPr>
                <a:t>V-</a:t>
              </a:r>
            </a:p>
          </p:txBody>
        </p:sp>
        <p:sp>
          <p:nvSpPr>
            <p:cNvPr id="872471" name="Rectangle 23"/>
            <p:cNvSpPr>
              <a:spLocks noChangeArrowheads="1"/>
            </p:cNvSpPr>
            <p:nvPr/>
          </p:nvSpPr>
          <p:spPr bwMode="auto">
            <a:xfrm>
              <a:off x="710" y="2457"/>
              <a:ext cx="390" cy="327"/>
            </a:xfrm>
            <a:prstGeom prst="rect">
              <a:avLst/>
            </a:prstGeom>
            <a:noFill/>
            <a:ln>
              <a:noFill/>
            </a:ln>
            <a:effectLst/>
            <a:extLst/>
          </p:spPr>
          <p:txBody>
            <a:bodyPr wrap="none" lIns="92075" tIns="46038" rIns="92075" bIns="46038">
              <a:spAutoFit/>
            </a:bodyPr>
            <a:lstStyle/>
            <a:p>
              <a:pPr fontAlgn="base">
                <a:spcBef>
                  <a:spcPct val="0"/>
                </a:spcBef>
                <a:spcAft>
                  <a:spcPct val="0"/>
                </a:spcAft>
                <a:defRPr/>
              </a:pPr>
              <a:r>
                <a:rPr lang="en-US" sz="2800">
                  <a:solidFill>
                    <a:srgbClr val="FFFFFF"/>
                  </a:solidFill>
                  <a:effectLst>
                    <a:outerShdw blurRad="38100" dist="38100" dir="2700000" algn="tl">
                      <a:srgbClr val="000000"/>
                    </a:outerShdw>
                  </a:effectLst>
                  <a:latin typeface="Times New Roman" pitchFamily="18" charset="0"/>
                </a:rPr>
                <a:t>0V</a:t>
              </a:r>
            </a:p>
          </p:txBody>
        </p:sp>
        <p:sp>
          <p:nvSpPr>
            <p:cNvPr id="39958" name="Line 24"/>
            <p:cNvSpPr>
              <a:spLocks noChangeShapeType="1"/>
            </p:cNvSpPr>
            <p:nvPr/>
          </p:nvSpPr>
          <p:spPr bwMode="auto">
            <a:xfrm>
              <a:off x="1776" y="3888"/>
              <a:ext cx="1920" cy="0"/>
            </a:xfrm>
            <a:prstGeom prst="line">
              <a:avLst/>
            </a:prstGeom>
            <a:noFill/>
            <a:ln w="508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9959" name="Line 25"/>
            <p:cNvSpPr>
              <a:spLocks noChangeShapeType="1"/>
            </p:cNvSpPr>
            <p:nvPr/>
          </p:nvSpPr>
          <p:spPr bwMode="auto">
            <a:xfrm>
              <a:off x="1776" y="2208"/>
              <a:ext cx="1920" cy="0"/>
            </a:xfrm>
            <a:prstGeom prst="line">
              <a:avLst/>
            </a:prstGeom>
            <a:noFill/>
            <a:ln w="508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872474" name="Rectangle 26"/>
            <p:cNvSpPr>
              <a:spLocks noChangeArrowheads="1"/>
            </p:cNvSpPr>
            <p:nvPr/>
          </p:nvSpPr>
          <p:spPr bwMode="auto">
            <a:xfrm>
              <a:off x="2150" y="1881"/>
              <a:ext cx="1068" cy="327"/>
            </a:xfrm>
            <a:prstGeom prst="rect">
              <a:avLst/>
            </a:prstGeom>
            <a:noFill/>
            <a:ln>
              <a:noFill/>
            </a:ln>
            <a:effectLst/>
            <a:extLst/>
          </p:spPr>
          <p:txBody>
            <a:bodyPr wrap="none" lIns="92075" tIns="46038" rIns="92075" bIns="46038">
              <a:spAutoFit/>
            </a:bodyPr>
            <a:lstStyle/>
            <a:p>
              <a:pPr fontAlgn="base">
                <a:spcBef>
                  <a:spcPct val="0"/>
                </a:spcBef>
                <a:spcAft>
                  <a:spcPct val="0"/>
                </a:spcAft>
                <a:defRPr/>
              </a:pPr>
              <a:r>
                <a:rPr lang="en-US" sz="2800">
                  <a:solidFill>
                    <a:srgbClr val="FFFFFF"/>
                  </a:solidFill>
                  <a:effectLst>
                    <a:outerShdw blurRad="38100" dist="38100" dir="2700000" algn="tl">
                      <a:srgbClr val="000000"/>
                    </a:outerShdw>
                  </a:effectLst>
                  <a:latin typeface="Times New Roman" pitchFamily="18" charset="0"/>
                </a:rPr>
                <a:t>One Cycle</a:t>
              </a:r>
            </a:p>
          </p:txBody>
        </p:sp>
        <p:sp>
          <p:nvSpPr>
            <p:cNvPr id="872475" name="Rectangle 27"/>
            <p:cNvSpPr>
              <a:spLocks noChangeArrowheads="1"/>
            </p:cNvSpPr>
            <p:nvPr/>
          </p:nvSpPr>
          <p:spPr bwMode="auto">
            <a:xfrm>
              <a:off x="3840" y="1968"/>
              <a:ext cx="1073" cy="327"/>
            </a:xfrm>
            <a:prstGeom prst="rect">
              <a:avLst/>
            </a:prstGeom>
            <a:noFill/>
            <a:ln>
              <a:noFill/>
            </a:ln>
            <a:effectLst/>
            <a:extLst/>
          </p:spPr>
          <p:txBody>
            <a:bodyPr wrap="none" lIns="92075" tIns="46038" rIns="92075" bIns="46038">
              <a:spAutoFit/>
            </a:bodyPr>
            <a:lstStyle/>
            <a:p>
              <a:pPr fontAlgn="base">
                <a:spcBef>
                  <a:spcPct val="0"/>
                </a:spcBef>
                <a:spcAft>
                  <a:spcPct val="0"/>
                </a:spcAft>
                <a:defRPr/>
              </a:pPr>
              <a:r>
                <a:rPr lang="en-US" sz="2800">
                  <a:solidFill>
                    <a:srgbClr val="FFFFFF"/>
                  </a:solidFill>
                  <a:effectLst>
                    <a:outerShdw blurRad="38100" dist="38100" dir="2700000" algn="tl">
                      <a:srgbClr val="000000"/>
                    </a:outerShdw>
                  </a:effectLst>
                  <a:latin typeface="Times New Roman" pitchFamily="18" charset="0"/>
                </a:rPr>
                <a:t>Amplitude</a:t>
              </a:r>
            </a:p>
          </p:txBody>
        </p:sp>
        <p:sp>
          <p:nvSpPr>
            <p:cNvPr id="39962" name="Line 28"/>
            <p:cNvSpPr>
              <a:spLocks noChangeShapeType="1"/>
            </p:cNvSpPr>
            <p:nvPr/>
          </p:nvSpPr>
          <p:spPr bwMode="auto">
            <a:xfrm flipV="1">
              <a:off x="4224" y="1776"/>
              <a:ext cx="0" cy="288"/>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39963" name="Line 29"/>
            <p:cNvSpPr>
              <a:spLocks noChangeShapeType="1"/>
            </p:cNvSpPr>
            <p:nvPr/>
          </p:nvSpPr>
          <p:spPr bwMode="auto">
            <a:xfrm>
              <a:off x="4224" y="2304"/>
              <a:ext cx="0" cy="288"/>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grpSp>
    </p:spTree>
    <p:extLst>
      <p:ext uri="{BB962C8B-B14F-4D97-AF65-F5344CB8AC3E}">
        <p14:creationId xmlns:p14="http://schemas.microsoft.com/office/powerpoint/2010/main" val="3988822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8AA5AF9-1B06-4E03-9DA3-A9CC452B35BA}" type="slidenum">
              <a:rPr lang="en-US">
                <a:solidFill>
                  <a:srgbClr val="FFFFFF"/>
                </a:solidFill>
              </a:rPr>
              <a:pPr>
                <a:defRPr/>
              </a:pPr>
              <a:t>40</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35170" name="Rectangle 2"/>
          <p:cNvSpPr>
            <a:spLocks noGrp="1" noRot="1" noChangeArrowheads="1"/>
          </p:cNvSpPr>
          <p:nvPr>
            <p:ph type="title"/>
          </p:nvPr>
        </p:nvSpPr>
        <p:spPr/>
        <p:txBody>
          <a:bodyPr/>
          <a:lstStyle/>
          <a:p>
            <a:pPr eaLnBrk="1" hangingPunct="1">
              <a:defRPr/>
            </a:pPr>
            <a:r>
              <a:rPr lang="en-US" smtClean="0"/>
              <a:t>T1B03 Which frequency is within the 6 meter band?</a:t>
            </a:r>
          </a:p>
        </p:txBody>
      </p:sp>
      <p:sp>
        <p:nvSpPr>
          <p:cNvPr id="45061" name="Rectangle 3"/>
          <p:cNvSpPr>
            <a:spLocks noGrp="1" noChangeArrowheads="1"/>
          </p:cNvSpPr>
          <p:nvPr>
            <p:ph type="body" idx="1"/>
          </p:nvPr>
        </p:nvSpPr>
        <p:spPr/>
        <p:txBody>
          <a:bodyPr/>
          <a:lstStyle/>
          <a:p>
            <a:pPr lvl="1" eaLnBrk="1" hangingPunct="1"/>
            <a:r>
              <a:rPr lang="en-US" b="0" smtClean="0">
                <a:effectLst/>
              </a:rPr>
              <a:t>A.  49.00 MHz</a:t>
            </a:r>
          </a:p>
          <a:p>
            <a:pPr lvl="1" eaLnBrk="1" hangingPunct="1"/>
            <a:r>
              <a:rPr lang="en-US" b="0" smtClean="0">
                <a:effectLst/>
              </a:rPr>
              <a:t>B.  52.525 MHz</a:t>
            </a:r>
          </a:p>
          <a:p>
            <a:pPr lvl="1" eaLnBrk="1" hangingPunct="1"/>
            <a:r>
              <a:rPr lang="en-US" b="0" smtClean="0">
                <a:effectLst/>
              </a:rPr>
              <a:t>C.  28.50 MHz</a:t>
            </a:r>
          </a:p>
          <a:p>
            <a:pPr lvl="1" eaLnBrk="1" hangingPunct="1"/>
            <a:r>
              <a:rPr lang="en-US" b="0" smtClean="0">
                <a:effectLst/>
              </a:rPr>
              <a:t>D.  222.15 MHz</a:t>
            </a:r>
          </a:p>
        </p:txBody>
      </p:sp>
    </p:spTree>
    <p:extLst>
      <p:ext uri="{BB962C8B-B14F-4D97-AF65-F5344CB8AC3E}">
        <p14:creationId xmlns:p14="http://schemas.microsoft.com/office/powerpoint/2010/main" val="1287763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984DCB-814B-4A09-ABE7-3EA60DC16FC4}" type="slidenum">
              <a:rPr lang="en-US">
                <a:solidFill>
                  <a:srgbClr val="FFFFFF"/>
                </a:solidFill>
              </a:rPr>
              <a:pPr>
                <a:defRPr/>
              </a:pPr>
              <a:t>41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40290" name="Rectangle 2"/>
          <p:cNvSpPr>
            <a:spLocks noGrp="1" noRot="1" noChangeArrowheads="1"/>
          </p:cNvSpPr>
          <p:nvPr>
            <p:ph type="title"/>
          </p:nvPr>
        </p:nvSpPr>
        <p:spPr/>
        <p:txBody>
          <a:bodyPr/>
          <a:lstStyle/>
          <a:p>
            <a:pPr eaLnBrk="1" hangingPunct="1">
              <a:defRPr/>
            </a:pPr>
            <a:r>
              <a:rPr lang="en-US" b="0" smtClean="0"/>
              <a:t>T1B03 Which frequency is within the 6 meter band?</a:t>
            </a:r>
          </a:p>
        </p:txBody>
      </p:sp>
      <p:sp>
        <p:nvSpPr>
          <p:cNvPr id="140291" name="Rectangle 3"/>
          <p:cNvSpPr>
            <a:spLocks noGrp="1" noChangeArrowheads="1"/>
          </p:cNvSpPr>
          <p:nvPr>
            <p:ph type="body" idx="1"/>
          </p:nvPr>
        </p:nvSpPr>
        <p:spPr/>
        <p:txBody>
          <a:bodyPr/>
          <a:lstStyle/>
          <a:p>
            <a:pPr lvl="1" eaLnBrk="1" hangingPunct="1">
              <a:defRPr/>
            </a:pPr>
            <a:r>
              <a:rPr lang="en-US" b="0" smtClean="0">
                <a:effectLst/>
              </a:rPr>
              <a:t>A.  49.00 MHz</a:t>
            </a:r>
          </a:p>
          <a:p>
            <a:pPr eaLnBrk="1" hangingPunct="1">
              <a:defRPr/>
            </a:pPr>
            <a:r>
              <a:rPr lang="en-US" smtClean="0"/>
              <a:t>B.  52.525 MHz</a:t>
            </a:r>
          </a:p>
          <a:p>
            <a:pPr lvl="1" eaLnBrk="1" hangingPunct="1">
              <a:defRPr/>
            </a:pPr>
            <a:r>
              <a:rPr lang="en-US" b="0" smtClean="0">
                <a:effectLst/>
              </a:rPr>
              <a:t>C.  28.50 MHz</a:t>
            </a:r>
          </a:p>
          <a:p>
            <a:pPr lvl="1" eaLnBrk="1" hangingPunct="1">
              <a:defRPr/>
            </a:pPr>
            <a:r>
              <a:rPr lang="en-US" b="0" smtClean="0">
                <a:effectLst/>
              </a:rPr>
              <a:t>D.  222.15 MHz</a:t>
            </a:r>
          </a:p>
        </p:txBody>
      </p:sp>
    </p:spTree>
    <p:extLst>
      <p:ext uri="{BB962C8B-B14F-4D97-AF65-F5344CB8AC3E}">
        <p14:creationId xmlns:p14="http://schemas.microsoft.com/office/powerpoint/2010/main" val="4079823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B3938F1-A117-4E56-BF6B-47941B8D2CF5}" type="slidenum">
              <a:rPr lang="en-US">
                <a:solidFill>
                  <a:srgbClr val="FFFFFF"/>
                </a:solidFill>
              </a:rPr>
              <a:pPr>
                <a:defRPr/>
              </a:pPr>
              <a:t>42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45410" name="Rectangle 2"/>
          <p:cNvSpPr>
            <a:spLocks noGrp="1" noRot="1" noChangeArrowheads="1"/>
          </p:cNvSpPr>
          <p:nvPr>
            <p:ph type="title"/>
          </p:nvPr>
        </p:nvSpPr>
        <p:spPr/>
        <p:txBody>
          <a:bodyPr/>
          <a:lstStyle/>
          <a:p>
            <a:pPr eaLnBrk="1" hangingPunct="1">
              <a:defRPr/>
            </a:pPr>
            <a:r>
              <a:rPr lang="en-US" smtClean="0"/>
              <a:t>T1B04 Which amateur band are you using when your station is transmitting on 146.52 MHz?</a:t>
            </a:r>
          </a:p>
        </p:txBody>
      </p:sp>
      <p:sp>
        <p:nvSpPr>
          <p:cNvPr id="47109" name="Rectangle 3"/>
          <p:cNvSpPr>
            <a:spLocks noGrp="1" noChangeArrowheads="1"/>
          </p:cNvSpPr>
          <p:nvPr>
            <p:ph type="body" idx="1"/>
          </p:nvPr>
        </p:nvSpPr>
        <p:spPr>
          <a:xfrm>
            <a:off x="304800" y="2879725"/>
            <a:ext cx="8534400" cy="3246438"/>
          </a:xfrm>
        </p:spPr>
        <p:txBody>
          <a:bodyPr/>
          <a:lstStyle/>
          <a:p>
            <a:pPr lvl="1" eaLnBrk="1" hangingPunct="1"/>
            <a:r>
              <a:rPr lang="en-US" b="0" smtClean="0">
                <a:effectLst/>
              </a:rPr>
              <a:t>A.  2 meter band</a:t>
            </a:r>
          </a:p>
          <a:p>
            <a:pPr lvl="1" eaLnBrk="1" hangingPunct="1"/>
            <a:r>
              <a:rPr lang="en-US" b="0" smtClean="0">
                <a:effectLst/>
              </a:rPr>
              <a:t>B.  20 meter band</a:t>
            </a:r>
          </a:p>
          <a:p>
            <a:pPr lvl="1" eaLnBrk="1" hangingPunct="1"/>
            <a:r>
              <a:rPr lang="en-US" b="0" smtClean="0">
                <a:effectLst/>
              </a:rPr>
              <a:t>C.  14 meter band</a:t>
            </a:r>
          </a:p>
          <a:p>
            <a:pPr lvl="1" eaLnBrk="1" hangingPunct="1"/>
            <a:r>
              <a:rPr lang="en-US" b="0" smtClean="0">
                <a:effectLst/>
              </a:rPr>
              <a:t>D.  6 meter band</a:t>
            </a:r>
          </a:p>
        </p:txBody>
      </p:sp>
    </p:spTree>
    <p:extLst>
      <p:ext uri="{BB962C8B-B14F-4D97-AF65-F5344CB8AC3E}">
        <p14:creationId xmlns:p14="http://schemas.microsoft.com/office/powerpoint/2010/main" val="1667346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2C535E7-6734-43D3-9986-C4D7F75D5ECF}" type="slidenum">
              <a:rPr lang="en-US">
                <a:solidFill>
                  <a:srgbClr val="FFFFFF"/>
                </a:solidFill>
              </a:rPr>
              <a:pPr>
                <a:defRPr/>
              </a:pPr>
              <a:t>43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50530" name="Rectangle 2"/>
          <p:cNvSpPr>
            <a:spLocks noGrp="1" noRot="1" noChangeArrowheads="1"/>
          </p:cNvSpPr>
          <p:nvPr>
            <p:ph type="title"/>
          </p:nvPr>
        </p:nvSpPr>
        <p:spPr/>
        <p:txBody>
          <a:bodyPr/>
          <a:lstStyle/>
          <a:p>
            <a:pPr eaLnBrk="1" hangingPunct="1">
              <a:defRPr/>
            </a:pPr>
            <a:r>
              <a:rPr lang="en-US" b="0" smtClean="0"/>
              <a:t>T1B04 Which amateur band are you using when your station is transmitting on 146.52 MHz?</a:t>
            </a:r>
          </a:p>
        </p:txBody>
      </p:sp>
      <p:sp>
        <p:nvSpPr>
          <p:cNvPr id="150531" name="Rectangle 3"/>
          <p:cNvSpPr>
            <a:spLocks noGrp="1" noChangeArrowheads="1"/>
          </p:cNvSpPr>
          <p:nvPr>
            <p:ph type="body" idx="1"/>
          </p:nvPr>
        </p:nvSpPr>
        <p:spPr>
          <a:xfrm>
            <a:off x="304800" y="2468563"/>
            <a:ext cx="8534400" cy="3657600"/>
          </a:xfrm>
        </p:spPr>
        <p:txBody>
          <a:bodyPr/>
          <a:lstStyle/>
          <a:p>
            <a:pPr eaLnBrk="1" hangingPunct="1">
              <a:defRPr/>
            </a:pPr>
            <a:r>
              <a:rPr lang="en-US" smtClean="0"/>
              <a:t>A.  2 meter band</a:t>
            </a:r>
          </a:p>
          <a:p>
            <a:pPr lvl="1" eaLnBrk="1" hangingPunct="1">
              <a:defRPr/>
            </a:pPr>
            <a:r>
              <a:rPr lang="en-US" b="0" smtClean="0">
                <a:effectLst/>
              </a:rPr>
              <a:t>B.  20 meter band</a:t>
            </a:r>
          </a:p>
          <a:p>
            <a:pPr lvl="1" eaLnBrk="1" hangingPunct="1">
              <a:defRPr/>
            </a:pPr>
            <a:r>
              <a:rPr lang="en-US" b="0" smtClean="0">
                <a:effectLst/>
              </a:rPr>
              <a:t>C.  14 meter band</a:t>
            </a:r>
          </a:p>
          <a:p>
            <a:pPr lvl="1" eaLnBrk="1" hangingPunct="1">
              <a:defRPr/>
            </a:pPr>
            <a:r>
              <a:rPr lang="en-US" b="0" smtClean="0">
                <a:effectLst/>
              </a:rPr>
              <a:t>D.  6 meter band</a:t>
            </a:r>
          </a:p>
        </p:txBody>
      </p:sp>
    </p:spTree>
    <p:extLst>
      <p:ext uri="{BB962C8B-B14F-4D97-AF65-F5344CB8AC3E}">
        <p14:creationId xmlns:p14="http://schemas.microsoft.com/office/powerpoint/2010/main" val="2607193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F380625-838B-4788-AEAB-CB93B4F21FAE}" type="slidenum">
              <a:rPr lang="en-US">
                <a:solidFill>
                  <a:srgbClr val="FFFFFF"/>
                </a:solidFill>
              </a:rPr>
              <a:pPr>
                <a:defRPr/>
              </a:pPr>
              <a:t>44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55650" name="Rectangle 2"/>
          <p:cNvSpPr>
            <a:spLocks noGrp="1" noRot="1" noChangeArrowheads="1"/>
          </p:cNvSpPr>
          <p:nvPr>
            <p:ph type="title"/>
          </p:nvPr>
        </p:nvSpPr>
        <p:spPr/>
        <p:txBody>
          <a:bodyPr/>
          <a:lstStyle/>
          <a:p>
            <a:pPr eaLnBrk="1" hangingPunct="1">
              <a:defRPr/>
            </a:pPr>
            <a:r>
              <a:rPr lang="en-US" smtClean="0"/>
              <a:t>T1B05 Which 70 cm frequency is authorized to a Technician Class license holder operating in ITU Region 2?</a:t>
            </a:r>
          </a:p>
        </p:txBody>
      </p:sp>
      <p:sp>
        <p:nvSpPr>
          <p:cNvPr id="49157" name="Rectangle 3"/>
          <p:cNvSpPr>
            <a:spLocks noGrp="1" noChangeArrowheads="1"/>
          </p:cNvSpPr>
          <p:nvPr>
            <p:ph type="body" idx="1"/>
          </p:nvPr>
        </p:nvSpPr>
        <p:spPr/>
        <p:txBody>
          <a:bodyPr/>
          <a:lstStyle/>
          <a:p>
            <a:pPr lvl="1" eaLnBrk="1" hangingPunct="1"/>
            <a:r>
              <a:rPr lang="en-US" b="0" smtClean="0">
                <a:effectLst/>
              </a:rPr>
              <a:t>A.  53.350 MHz</a:t>
            </a:r>
          </a:p>
          <a:p>
            <a:pPr lvl="1" eaLnBrk="1" hangingPunct="1"/>
            <a:r>
              <a:rPr lang="en-US" b="0" smtClean="0">
                <a:effectLst/>
              </a:rPr>
              <a:t>B.  146.520 MHz</a:t>
            </a:r>
          </a:p>
          <a:p>
            <a:pPr lvl="1" eaLnBrk="1" hangingPunct="1"/>
            <a:r>
              <a:rPr lang="en-US" b="0" smtClean="0">
                <a:effectLst/>
              </a:rPr>
              <a:t>C.  443.350 MHz</a:t>
            </a:r>
          </a:p>
          <a:p>
            <a:pPr lvl="1" eaLnBrk="1" hangingPunct="1"/>
            <a:r>
              <a:rPr lang="en-US" b="0" smtClean="0">
                <a:effectLst/>
              </a:rPr>
              <a:t>D.  222.520 MHz</a:t>
            </a:r>
          </a:p>
        </p:txBody>
      </p:sp>
    </p:spTree>
    <p:extLst>
      <p:ext uri="{BB962C8B-B14F-4D97-AF65-F5344CB8AC3E}">
        <p14:creationId xmlns:p14="http://schemas.microsoft.com/office/powerpoint/2010/main" val="3544393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FEF4373-958A-452F-B73C-DA04F8B6F78B}" type="slidenum">
              <a:rPr lang="en-US">
                <a:solidFill>
                  <a:srgbClr val="FFFFFF"/>
                </a:solidFill>
              </a:rPr>
              <a:pPr>
                <a:defRPr/>
              </a:pPr>
              <a:t>45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60770" name="Rectangle 2"/>
          <p:cNvSpPr>
            <a:spLocks noGrp="1" noRot="1" noChangeArrowheads="1"/>
          </p:cNvSpPr>
          <p:nvPr>
            <p:ph type="title"/>
          </p:nvPr>
        </p:nvSpPr>
        <p:spPr/>
        <p:txBody>
          <a:bodyPr/>
          <a:lstStyle/>
          <a:p>
            <a:pPr eaLnBrk="1" hangingPunct="1">
              <a:defRPr/>
            </a:pPr>
            <a:r>
              <a:rPr lang="en-US" b="0" smtClean="0"/>
              <a:t>T1B05 Which 70 cm frequency is authorized to a Technician Class license holder operating in ITU Region 2?</a:t>
            </a:r>
          </a:p>
        </p:txBody>
      </p:sp>
      <p:sp>
        <p:nvSpPr>
          <p:cNvPr id="160771" name="Rectangle 3"/>
          <p:cNvSpPr>
            <a:spLocks noGrp="1" noChangeArrowheads="1"/>
          </p:cNvSpPr>
          <p:nvPr>
            <p:ph type="body" idx="1"/>
          </p:nvPr>
        </p:nvSpPr>
        <p:spPr/>
        <p:txBody>
          <a:bodyPr/>
          <a:lstStyle/>
          <a:p>
            <a:pPr lvl="1" eaLnBrk="1" hangingPunct="1">
              <a:defRPr/>
            </a:pPr>
            <a:r>
              <a:rPr lang="en-US" b="0" smtClean="0">
                <a:effectLst/>
              </a:rPr>
              <a:t>A.  53.350 MHz</a:t>
            </a:r>
          </a:p>
          <a:p>
            <a:pPr lvl="1" eaLnBrk="1" hangingPunct="1">
              <a:defRPr/>
            </a:pPr>
            <a:r>
              <a:rPr lang="en-US" b="0" smtClean="0">
                <a:effectLst/>
              </a:rPr>
              <a:t>B.  146.520 MHz</a:t>
            </a:r>
          </a:p>
          <a:p>
            <a:pPr eaLnBrk="1" hangingPunct="1">
              <a:defRPr/>
            </a:pPr>
            <a:r>
              <a:rPr lang="en-US" smtClean="0"/>
              <a:t>C.  443.350 MHz</a:t>
            </a:r>
          </a:p>
          <a:p>
            <a:pPr lvl="1" eaLnBrk="1" hangingPunct="1">
              <a:defRPr/>
            </a:pPr>
            <a:r>
              <a:rPr lang="en-US" b="0" smtClean="0">
                <a:effectLst/>
              </a:rPr>
              <a:t>D.  222.520 MHz</a:t>
            </a:r>
          </a:p>
        </p:txBody>
      </p:sp>
    </p:spTree>
    <p:extLst>
      <p:ext uri="{BB962C8B-B14F-4D97-AF65-F5344CB8AC3E}">
        <p14:creationId xmlns:p14="http://schemas.microsoft.com/office/powerpoint/2010/main" val="1429717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3600" dirty="0">
                <a:solidFill>
                  <a:schemeClr val="tx1"/>
                </a:solidFill>
              </a:rPr>
              <a:t>T1B06 </a:t>
            </a:r>
            <a:r>
              <a:rPr lang="en-US" sz="3600" dirty="0" smtClean="0">
                <a:solidFill>
                  <a:schemeClr val="tx1"/>
                </a:solidFill>
              </a:rPr>
              <a:t>Which </a:t>
            </a:r>
            <a:r>
              <a:rPr lang="en-US" sz="3600" dirty="0">
                <a:solidFill>
                  <a:schemeClr val="tx1"/>
                </a:solidFill>
              </a:rPr>
              <a:t>23 cm frequency is authorized to a Technician Class licensee?</a:t>
            </a:r>
          </a:p>
        </p:txBody>
      </p:sp>
      <p:sp>
        <p:nvSpPr>
          <p:cNvPr id="4" name="Subtitle 3"/>
          <p:cNvSpPr>
            <a:spLocks noGrp="1"/>
          </p:cNvSpPr>
          <p:nvPr>
            <p:ph type="subTitle" sz="quarter" idx="1"/>
          </p:nvPr>
        </p:nvSpPr>
        <p:spPr/>
        <p:txBody>
          <a:bodyPr/>
          <a:lstStyle/>
          <a:p>
            <a:r>
              <a:rPr lang="en-US" sz="2800" dirty="0"/>
              <a:t>A. 2315 MHz</a:t>
            </a:r>
          </a:p>
          <a:p>
            <a:r>
              <a:rPr lang="en-US" sz="2800" dirty="0"/>
              <a:t>B. 1296 MHz</a:t>
            </a:r>
          </a:p>
          <a:p>
            <a:r>
              <a:rPr lang="en-US" sz="2800" dirty="0"/>
              <a:t>C. 3390 MHz</a:t>
            </a:r>
          </a:p>
          <a:p>
            <a:r>
              <a:rPr lang="en-US" sz="2800" dirty="0"/>
              <a:t>D. 146.52 MHz</a:t>
            </a:r>
          </a:p>
        </p:txBody>
      </p:sp>
    </p:spTree>
    <p:extLst>
      <p:ext uri="{BB962C8B-B14F-4D97-AF65-F5344CB8AC3E}">
        <p14:creationId xmlns:p14="http://schemas.microsoft.com/office/powerpoint/2010/main" val="2557709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3600" dirty="0">
                <a:solidFill>
                  <a:schemeClr val="tx1"/>
                </a:solidFill>
              </a:rPr>
              <a:t>T1B06 </a:t>
            </a:r>
            <a:r>
              <a:rPr lang="en-US" sz="3600" dirty="0" smtClean="0">
                <a:solidFill>
                  <a:schemeClr val="tx1"/>
                </a:solidFill>
              </a:rPr>
              <a:t>Which </a:t>
            </a:r>
            <a:r>
              <a:rPr lang="en-US" sz="3600" dirty="0">
                <a:solidFill>
                  <a:schemeClr val="tx1"/>
                </a:solidFill>
              </a:rPr>
              <a:t>23 cm frequency is authorized to a Technician Class licensee?</a:t>
            </a:r>
          </a:p>
        </p:txBody>
      </p:sp>
      <p:sp>
        <p:nvSpPr>
          <p:cNvPr id="4" name="Subtitle 3"/>
          <p:cNvSpPr>
            <a:spLocks noGrp="1"/>
          </p:cNvSpPr>
          <p:nvPr>
            <p:ph type="subTitle" sz="quarter" idx="1"/>
          </p:nvPr>
        </p:nvSpPr>
        <p:spPr/>
        <p:txBody>
          <a:bodyPr/>
          <a:lstStyle/>
          <a:p>
            <a:r>
              <a:rPr lang="en-US" sz="2800" dirty="0" smtClean="0"/>
              <a:t>	A</a:t>
            </a:r>
            <a:r>
              <a:rPr lang="en-US" sz="2800" dirty="0"/>
              <a:t>. 2315 MHz</a:t>
            </a:r>
          </a:p>
          <a:p>
            <a:r>
              <a:rPr lang="en-US" sz="2800" dirty="0">
                <a:solidFill>
                  <a:srgbClr val="FFFF00"/>
                </a:solidFill>
              </a:rPr>
              <a:t>B. 1296 MHz</a:t>
            </a:r>
          </a:p>
          <a:p>
            <a:r>
              <a:rPr lang="en-US" sz="2800" dirty="0" smtClean="0"/>
              <a:t>	C</a:t>
            </a:r>
            <a:r>
              <a:rPr lang="en-US" sz="2800" dirty="0"/>
              <a:t>. 3390 MHz</a:t>
            </a:r>
          </a:p>
          <a:p>
            <a:r>
              <a:rPr lang="en-US" sz="2800" dirty="0" smtClean="0"/>
              <a:t>	D</a:t>
            </a:r>
            <a:r>
              <a:rPr lang="en-US" sz="2800" dirty="0"/>
              <a:t>. 146.52 MHz</a:t>
            </a:r>
          </a:p>
        </p:txBody>
      </p:sp>
    </p:spTree>
    <p:extLst>
      <p:ext uri="{BB962C8B-B14F-4D97-AF65-F5344CB8AC3E}">
        <p14:creationId xmlns:p14="http://schemas.microsoft.com/office/powerpoint/2010/main" val="781870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5A10A22-1C18-4556-90E1-3D605E354416}" type="slidenum">
              <a:rPr lang="en-US">
                <a:solidFill>
                  <a:srgbClr val="FFFFFF"/>
                </a:solidFill>
              </a:rPr>
              <a:pPr>
                <a:defRPr/>
              </a:pPr>
              <a:t>48</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76130" name="Rectangle 2"/>
          <p:cNvSpPr>
            <a:spLocks noGrp="1" noRot="1" noChangeArrowheads="1"/>
          </p:cNvSpPr>
          <p:nvPr>
            <p:ph type="title"/>
          </p:nvPr>
        </p:nvSpPr>
        <p:spPr/>
        <p:txBody>
          <a:bodyPr/>
          <a:lstStyle/>
          <a:p>
            <a:pPr eaLnBrk="1" hangingPunct="1">
              <a:defRPr/>
            </a:pPr>
            <a:r>
              <a:rPr lang="en-US" smtClean="0"/>
              <a:t>T1B07 What amateur band are you using if you are transmitting on 223.50 MHz?</a:t>
            </a:r>
          </a:p>
        </p:txBody>
      </p:sp>
      <p:sp>
        <p:nvSpPr>
          <p:cNvPr id="53253" name="Rectangle 3"/>
          <p:cNvSpPr>
            <a:spLocks noGrp="1" noChangeArrowheads="1"/>
          </p:cNvSpPr>
          <p:nvPr>
            <p:ph type="body" idx="1"/>
          </p:nvPr>
        </p:nvSpPr>
        <p:spPr/>
        <p:txBody>
          <a:bodyPr/>
          <a:lstStyle/>
          <a:p>
            <a:pPr lvl="1" eaLnBrk="1" hangingPunct="1"/>
            <a:r>
              <a:rPr lang="en-US" b="0" smtClean="0">
                <a:effectLst/>
              </a:rPr>
              <a:t>A.  15 meter band</a:t>
            </a:r>
          </a:p>
          <a:p>
            <a:pPr lvl="1" eaLnBrk="1" hangingPunct="1"/>
            <a:r>
              <a:rPr lang="en-US" b="0" smtClean="0">
                <a:effectLst/>
              </a:rPr>
              <a:t>B.  10 meter band</a:t>
            </a:r>
          </a:p>
          <a:p>
            <a:pPr lvl="1" eaLnBrk="1" hangingPunct="1"/>
            <a:r>
              <a:rPr lang="en-US" b="0" smtClean="0">
                <a:effectLst/>
              </a:rPr>
              <a:t>C.  2 meter band</a:t>
            </a:r>
          </a:p>
          <a:p>
            <a:pPr lvl="1" eaLnBrk="1" hangingPunct="1"/>
            <a:r>
              <a:rPr lang="en-US" b="0" smtClean="0">
                <a:effectLst/>
              </a:rPr>
              <a:t>D.  1.25 meter band</a:t>
            </a:r>
          </a:p>
        </p:txBody>
      </p:sp>
    </p:spTree>
    <p:extLst>
      <p:ext uri="{BB962C8B-B14F-4D97-AF65-F5344CB8AC3E}">
        <p14:creationId xmlns:p14="http://schemas.microsoft.com/office/powerpoint/2010/main" val="1934735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BC83F71-073A-4334-A8E8-89B45B809B85}" type="slidenum">
              <a:rPr lang="en-US">
                <a:solidFill>
                  <a:srgbClr val="FFFFFF"/>
                </a:solidFill>
              </a:rPr>
              <a:pPr>
                <a:defRPr/>
              </a:pPr>
              <a:t>49</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81250" name="Rectangle 2"/>
          <p:cNvSpPr>
            <a:spLocks noGrp="1" noRot="1" noChangeArrowheads="1"/>
          </p:cNvSpPr>
          <p:nvPr>
            <p:ph type="title"/>
          </p:nvPr>
        </p:nvSpPr>
        <p:spPr/>
        <p:txBody>
          <a:bodyPr/>
          <a:lstStyle/>
          <a:p>
            <a:pPr eaLnBrk="1" hangingPunct="1">
              <a:defRPr/>
            </a:pPr>
            <a:r>
              <a:rPr lang="en-US" b="0" smtClean="0"/>
              <a:t>T1B07 What amateur band are you using if you are transmitting on 223.50 MHz?</a:t>
            </a:r>
          </a:p>
        </p:txBody>
      </p:sp>
      <p:sp>
        <p:nvSpPr>
          <p:cNvPr id="181251" name="Rectangle 3"/>
          <p:cNvSpPr>
            <a:spLocks noGrp="1" noChangeArrowheads="1"/>
          </p:cNvSpPr>
          <p:nvPr>
            <p:ph type="body" idx="1"/>
          </p:nvPr>
        </p:nvSpPr>
        <p:spPr/>
        <p:txBody>
          <a:bodyPr/>
          <a:lstStyle/>
          <a:p>
            <a:pPr lvl="1" eaLnBrk="1" hangingPunct="1">
              <a:defRPr/>
            </a:pPr>
            <a:r>
              <a:rPr lang="en-US" b="0" smtClean="0">
                <a:effectLst/>
              </a:rPr>
              <a:t>A.  15 meter band</a:t>
            </a:r>
          </a:p>
          <a:p>
            <a:pPr lvl="1" eaLnBrk="1" hangingPunct="1">
              <a:defRPr/>
            </a:pPr>
            <a:r>
              <a:rPr lang="en-US" b="0" smtClean="0">
                <a:effectLst/>
              </a:rPr>
              <a:t>B.  10 meter band</a:t>
            </a:r>
          </a:p>
          <a:p>
            <a:pPr lvl="1" eaLnBrk="1" hangingPunct="1">
              <a:defRPr/>
            </a:pPr>
            <a:r>
              <a:rPr lang="en-US" b="0" smtClean="0">
                <a:effectLst/>
              </a:rPr>
              <a:t>C.  2 meter band</a:t>
            </a:r>
          </a:p>
          <a:p>
            <a:pPr eaLnBrk="1" hangingPunct="1">
              <a:defRPr/>
            </a:pPr>
            <a:r>
              <a:rPr lang="en-US" smtClean="0"/>
              <a:t>D.  1.25 meter band</a:t>
            </a:r>
          </a:p>
        </p:txBody>
      </p:sp>
    </p:spTree>
    <p:extLst>
      <p:ext uri="{BB962C8B-B14F-4D97-AF65-F5344CB8AC3E}">
        <p14:creationId xmlns:p14="http://schemas.microsoft.com/office/powerpoint/2010/main" val="112483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FCC Rules</a:t>
            </a:r>
            <a:endParaRPr lang="en-US">
              <a:solidFill>
                <a:srgbClr val="FFFFFF"/>
              </a:solidFill>
            </a:endParaRPr>
          </a:p>
        </p:txBody>
      </p:sp>
      <p:sp>
        <p:nvSpPr>
          <p:cNvPr id="10" name="Slide Number Placeholder 9"/>
          <p:cNvSpPr>
            <a:spLocks noGrp="1"/>
          </p:cNvSpPr>
          <p:nvPr>
            <p:ph type="sldNum" sz="quarter" idx="10"/>
          </p:nvPr>
        </p:nvSpPr>
        <p:spPr>
          <a:xfrm>
            <a:off x="304800" y="6248400"/>
            <a:ext cx="5715000" cy="476250"/>
          </a:xfrm>
        </p:spPr>
        <p:txBody>
          <a:bodyPr/>
          <a:lstStyle/>
          <a:p>
            <a:pPr algn="l">
              <a:defRPr/>
            </a:pPr>
            <a:fld id="{B6025F9F-7182-4C4F-BF55-7D1C78A225EB}" type="slidenum">
              <a:rPr lang="en-US">
                <a:solidFill>
                  <a:srgbClr val="FFFFFF"/>
                </a:solidFill>
              </a:rPr>
              <a:pPr algn="l">
                <a:defRPr/>
              </a:pPr>
              <a:t>5</a:t>
            </a:fld>
            <a:endParaRPr lang="en-US">
              <a:solidFill>
                <a:srgbClr val="FFFFFF"/>
              </a:solidFill>
            </a:endParaRPr>
          </a:p>
        </p:txBody>
      </p:sp>
      <p:grpSp>
        <p:nvGrpSpPr>
          <p:cNvPr id="40964" name="Group 2"/>
          <p:cNvGrpSpPr>
            <a:grpSpLocks/>
          </p:cNvGrpSpPr>
          <p:nvPr/>
        </p:nvGrpSpPr>
        <p:grpSpPr bwMode="auto">
          <a:xfrm>
            <a:off x="1447800" y="2590800"/>
            <a:ext cx="5621338" cy="1066800"/>
            <a:chOff x="768" y="2016"/>
            <a:chExt cx="3541" cy="672"/>
          </a:xfrm>
        </p:grpSpPr>
        <p:sp>
          <p:nvSpPr>
            <p:cNvPr id="867331" name="Rectangle 3"/>
            <p:cNvSpPr>
              <a:spLocks noChangeArrowheads="1"/>
            </p:cNvSpPr>
            <p:nvPr/>
          </p:nvSpPr>
          <p:spPr bwMode="auto">
            <a:xfrm>
              <a:off x="2547" y="2016"/>
              <a:ext cx="1762" cy="672"/>
            </a:xfrm>
            <a:prstGeom prst="rect">
              <a:avLst/>
            </a:prstGeom>
            <a:noFill/>
            <a:ln>
              <a:noFill/>
            </a:ln>
            <a:effectLst/>
            <a:extLst/>
          </p:spPr>
          <p:txBody>
            <a:bodyPr lIns="92075" tIns="46038" rIns="92075" bIns="46038">
              <a:spAutoFit/>
            </a:bodyPr>
            <a:lstStyle/>
            <a:p>
              <a:pPr fontAlgn="base">
                <a:spcBef>
                  <a:spcPct val="0"/>
                </a:spcBef>
                <a:spcAft>
                  <a:spcPct val="0"/>
                </a:spcAft>
                <a:defRPr/>
              </a:pPr>
              <a:r>
                <a:rPr lang="en-US" sz="3200">
                  <a:solidFill>
                    <a:srgbClr val="FFFFFF"/>
                  </a:solidFill>
                  <a:effectLst>
                    <a:outerShdw blurRad="38100" dist="38100" dir="2700000" algn="tl">
                      <a:srgbClr val="000000"/>
                    </a:outerShdw>
                  </a:effectLst>
                  <a:latin typeface="Tahoma" pitchFamily="34" charset="0"/>
                </a:rPr>
                <a:t>     300</a:t>
              </a:r>
            </a:p>
            <a:p>
              <a:pPr fontAlgn="base">
                <a:spcBef>
                  <a:spcPct val="0"/>
                </a:spcBef>
                <a:spcAft>
                  <a:spcPct val="0"/>
                </a:spcAft>
                <a:defRPr/>
              </a:pPr>
              <a:r>
                <a:rPr lang="en-US" sz="3200">
                  <a:solidFill>
                    <a:srgbClr val="FFFFFF"/>
                  </a:solidFill>
                  <a:effectLst>
                    <a:outerShdw blurRad="38100" dist="38100" dir="2700000" algn="tl">
                      <a:srgbClr val="000000"/>
                    </a:outerShdw>
                  </a:effectLst>
                  <a:latin typeface="Tahoma" pitchFamily="34" charset="0"/>
                </a:rPr>
                <a:t>Freq (</a:t>
              </a:r>
              <a:r>
                <a:rPr lang="en-US" sz="2800">
                  <a:solidFill>
                    <a:srgbClr val="FFFFFF"/>
                  </a:solidFill>
                  <a:effectLst>
                    <a:outerShdw blurRad="38100" dist="38100" dir="2700000" algn="tl">
                      <a:srgbClr val="000000"/>
                    </a:outerShdw>
                  </a:effectLst>
                  <a:latin typeface="Tahoma" pitchFamily="34" charset="0"/>
                </a:rPr>
                <a:t>MHz</a:t>
              </a:r>
              <a:r>
                <a:rPr lang="en-US" sz="3200">
                  <a:solidFill>
                    <a:srgbClr val="FFFFFF"/>
                  </a:solidFill>
                  <a:effectLst>
                    <a:outerShdw blurRad="38100" dist="38100" dir="2700000" algn="tl">
                      <a:srgbClr val="000000"/>
                    </a:outerShdw>
                  </a:effectLst>
                  <a:latin typeface="Tahoma" pitchFamily="34" charset="0"/>
                </a:rPr>
                <a:t>)</a:t>
              </a:r>
            </a:p>
          </p:txBody>
        </p:sp>
        <p:sp>
          <p:nvSpPr>
            <p:cNvPr id="867332" name="Rectangle 4"/>
            <p:cNvSpPr>
              <a:spLocks noChangeArrowheads="1"/>
            </p:cNvSpPr>
            <p:nvPr/>
          </p:nvSpPr>
          <p:spPr bwMode="auto">
            <a:xfrm>
              <a:off x="768" y="2209"/>
              <a:ext cx="2078" cy="365"/>
            </a:xfrm>
            <a:prstGeom prst="rect">
              <a:avLst/>
            </a:prstGeom>
            <a:noFill/>
            <a:ln>
              <a:noFill/>
            </a:ln>
            <a:effectLst/>
            <a:extLst/>
          </p:spPr>
          <p:txBody>
            <a:bodyPr lIns="92075" tIns="46038" rIns="92075" bIns="46038">
              <a:spAutoFit/>
            </a:bodyPr>
            <a:lstStyle/>
            <a:p>
              <a:pPr fontAlgn="base">
                <a:spcBef>
                  <a:spcPct val="0"/>
                </a:spcBef>
                <a:spcAft>
                  <a:spcPct val="0"/>
                </a:spcAft>
                <a:defRPr/>
              </a:pPr>
              <a:r>
                <a:rPr lang="en-US" sz="3200">
                  <a:solidFill>
                    <a:srgbClr val="FFFFFF"/>
                  </a:solidFill>
                  <a:effectLst>
                    <a:outerShdw blurRad="38100" dist="38100" dir="2700000" algn="tl">
                      <a:srgbClr val="000000"/>
                    </a:outerShdw>
                  </a:effectLst>
                  <a:latin typeface="Tahoma" pitchFamily="34" charset="0"/>
                </a:rPr>
                <a:t>Wavelength =</a:t>
              </a:r>
            </a:p>
          </p:txBody>
        </p:sp>
      </p:grpSp>
      <p:sp>
        <p:nvSpPr>
          <p:cNvPr id="867333" name="Rectangle 5"/>
          <p:cNvSpPr>
            <a:spLocks noGrp="1" noRot="1" noChangeArrowheads="1"/>
          </p:cNvSpPr>
          <p:nvPr>
            <p:ph type="title"/>
          </p:nvPr>
        </p:nvSpPr>
        <p:spPr>
          <a:xfrm>
            <a:off x="152400" y="0"/>
            <a:ext cx="8839200" cy="1828800"/>
          </a:xfrm>
        </p:spPr>
        <p:txBody>
          <a:bodyPr/>
          <a:lstStyle/>
          <a:p>
            <a:pPr algn="ctr">
              <a:defRPr/>
            </a:pPr>
            <a:r>
              <a:rPr lang="en-US" smtClean="0"/>
              <a:t>Frequency to Wavelength Conversion</a:t>
            </a:r>
            <a:endParaRPr lang="en-US"/>
          </a:p>
        </p:txBody>
      </p:sp>
      <p:sp>
        <p:nvSpPr>
          <p:cNvPr id="867334" name="Rectangle 6"/>
          <p:cNvSpPr>
            <a:spLocks noGrp="1" noChangeArrowheads="1"/>
          </p:cNvSpPr>
          <p:nvPr>
            <p:ph type="body" idx="1"/>
          </p:nvPr>
        </p:nvSpPr>
        <p:spPr>
          <a:xfrm>
            <a:off x="457200" y="1905000"/>
            <a:ext cx="8001000" cy="609600"/>
          </a:xfrm>
        </p:spPr>
        <p:txBody>
          <a:bodyPr lIns="92075" tIns="46038" rIns="92075" bIns="46038"/>
          <a:lstStyle/>
          <a:p>
            <a:pPr>
              <a:defRPr/>
            </a:pPr>
            <a:r>
              <a:rPr lang="en-US" b="0" smtClean="0"/>
              <a:t>To convert from frequency to wavelength in meters:</a:t>
            </a:r>
          </a:p>
          <a:p>
            <a:pPr>
              <a:defRPr/>
            </a:pPr>
            <a:endParaRPr lang="en-US" b="0" smtClean="0"/>
          </a:p>
          <a:p>
            <a:pPr>
              <a:defRPr/>
            </a:pPr>
            <a:endParaRPr lang="en-US" b="0"/>
          </a:p>
        </p:txBody>
      </p:sp>
      <p:sp>
        <p:nvSpPr>
          <p:cNvPr id="40967" name="Line 7"/>
          <p:cNvSpPr>
            <a:spLocks noChangeShapeType="1"/>
          </p:cNvSpPr>
          <p:nvPr/>
        </p:nvSpPr>
        <p:spPr bwMode="auto">
          <a:xfrm>
            <a:off x="4343400" y="3124200"/>
            <a:ext cx="1981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FFFFFF"/>
              </a:solidFill>
              <a:latin typeface="Garamond" pitchFamily="18" charset="0"/>
            </a:endParaRPr>
          </a:p>
        </p:txBody>
      </p:sp>
      <p:sp>
        <p:nvSpPr>
          <p:cNvPr id="40968" name="Text Box 8"/>
          <p:cNvSpPr txBox="1">
            <a:spLocks noChangeArrowheads="1"/>
          </p:cNvSpPr>
          <p:nvPr/>
        </p:nvSpPr>
        <p:spPr bwMode="auto">
          <a:xfrm>
            <a:off x="457200" y="3886200"/>
            <a:ext cx="83058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base" hangingPunct="1">
              <a:spcBef>
                <a:spcPct val="50000"/>
              </a:spcBef>
              <a:spcAft>
                <a:spcPct val="0"/>
              </a:spcAft>
            </a:pPr>
            <a:r>
              <a:rPr lang="en-US" sz="2600">
                <a:solidFill>
                  <a:srgbClr val="FFFF00"/>
                </a:solidFill>
                <a:latin typeface="Arial" charset="0"/>
              </a:rPr>
              <a:t>Frequency and wavelength are inversely proportional – as one increases, the other decreases</a:t>
            </a:r>
          </a:p>
          <a:p>
            <a:pPr eaLnBrk="1" fontAlgn="base" hangingPunct="1">
              <a:spcBef>
                <a:spcPct val="50000"/>
              </a:spcBef>
              <a:spcAft>
                <a:spcPct val="0"/>
              </a:spcAft>
            </a:pPr>
            <a:r>
              <a:rPr lang="en-US" sz="2600">
                <a:solidFill>
                  <a:srgbClr val="FFFF00"/>
                </a:solidFill>
                <a:latin typeface="Arial" charset="0"/>
              </a:rPr>
              <a:t>Longer (wavelength) – Lower (frequency)</a:t>
            </a:r>
          </a:p>
        </p:txBody>
      </p:sp>
    </p:spTree>
    <p:extLst>
      <p:ext uri="{BB962C8B-B14F-4D97-AF65-F5344CB8AC3E}">
        <p14:creationId xmlns:p14="http://schemas.microsoft.com/office/powerpoint/2010/main" val="13112260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T1B10 </a:t>
            </a:r>
            <a:r>
              <a:rPr lang="en-US" dirty="0" smtClean="0"/>
              <a:t> Which </a:t>
            </a:r>
            <a:r>
              <a:rPr lang="en-US" dirty="0"/>
              <a:t>of the bands above 30 MHz that are available to Technician Class operators have mode-restricted sub-bands?</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A</a:t>
            </a:r>
            <a:r>
              <a:rPr lang="en-US" dirty="0">
                <a:solidFill>
                  <a:schemeClr val="tx1"/>
                </a:solidFill>
              </a:rPr>
              <a:t>. The 6 meter, 2 meter, and 70 cm bands</a:t>
            </a:r>
          </a:p>
          <a:p>
            <a:r>
              <a:rPr lang="en-US" dirty="0" smtClean="0">
                <a:solidFill>
                  <a:schemeClr val="tx1"/>
                </a:solidFill>
              </a:rPr>
              <a:t>B</a:t>
            </a:r>
            <a:r>
              <a:rPr lang="en-US" dirty="0">
                <a:solidFill>
                  <a:schemeClr val="tx1"/>
                </a:solidFill>
              </a:rPr>
              <a:t>. The 2 meter and 13 cm bands</a:t>
            </a:r>
          </a:p>
          <a:p>
            <a:r>
              <a:rPr lang="en-US" dirty="0">
                <a:solidFill>
                  <a:schemeClr val="tx1"/>
                </a:solidFill>
              </a:rPr>
              <a:t>C. The 6 meter, 2 meter, and 1.25 meter bands</a:t>
            </a:r>
          </a:p>
          <a:p>
            <a:r>
              <a:rPr lang="en-US" dirty="0">
                <a:solidFill>
                  <a:schemeClr val="tx1"/>
                </a:solidFill>
              </a:rPr>
              <a:t>D. The 2 meter and 70 cm bands</a:t>
            </a:r>
          </a:p>
          <a:p>
            <a:endParaRPr lang="en-US" dirty="0">
              <a:solidFill>
                <a:schemeClr val="tx1"/>
              </a:solidFill>
            </a:endParaRPr>
          </a:p>
        </p:txBody>
      </p:sp>
    </p:spTree>
    <p:extLst>
      <p:ext uri="{BB962C8B-B14F-4D97-AF65-F5344CB8AC3E}">
        <p14:creationId xmlns:p14="http://schemas.microsoft.com/office/powerpoint/2010/main" val="3222798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T1B10 </a:t>
            </a:r>
            <a:r>
              <a:rPr lang="en-US" dirty="0" smtClean="0"/>
              <a:t> Which </a:t>
            </a:r>
            <a:r>
              <a:rPr lang="en-US" dirty="0"/>
              <a:t>of the bands above 30 MHz that are available to Technician Class operators have mode-restricted sub-bands?</a:t>
            </a:r>
            <a:br>
              <a:rPr lang="en-US" dirty="0"/>
            </a:br>
            <a:endParaRPr lang="en-US"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The 6 meter, 2 meter, and 70 cm bands</a:t>
            </a:r>
          </a:p>
          <a:p>
            <a:r>
              <a:rPr lang="en-US" dirty="0" smtClean="0">
                <a:solidFill>
                  <a:schemeClr val="tx1"/>
                </a:solidFill>
              </a:rPr>
              <a:t>	B</a:t>
            </a:r>
            <a:r>
              <a:rPr lang="en-US" dirty="0">
                <a:solidFill>
                  <a:schemeClr val="tx1"/>
                </a:solidFill>
              </a:rPr>
              <a:t>. The 2 meter and 13 cm bands</a:t>
            </a:r>
          </a:p>
          <a:p>
            <a:r>
              <a:rPr lang="en-US" dirty="0">
                <a:solidFill>
                  <a:srgbClr val="FFFF00"/>
                </a:solidFill>
              </a:rPr>
              <a:t>C. The 6 meter, 2 meter, and 1.25 meter bands</a:t>
            </a:r>
          </a:p>
          <a:p>
            <a:r>
              <a:rPr lang="en-US" dirty="0" smtClean="0">
                <a:solidFill>
                  <a:schemeClr val="tx1"/>
                </a:solidFill>
              </a:rPr>
              <a:t>	D</a:t>
            </a:r>
            <a:r>
              <a:rPr lang="en-US" dirty="0">
                <a:solidFill>
                  <a:schemeClr val="tx1"/>
                </a:solidFill>
              </a:rPr>
              <a:t>. The 2 meter and 70 cm bands</a:t>
            </a:r>
          </a:p>
          <a:p>
            <a:endParaRPr lang="en-US" dirty="0">
              <a:solidFill>
                <a:schemeClr val="tx1"/>
              </a:solidFill>
            </a:endParaRPr>
          </a:p>
        </p:txBody>
      </p:sp>
    </p:spTree>
    <p:extLst>
      <p:ext uri="{BB962C8B-B14F-4D97-AF65-F5344CB8AC3E}">
        <p14:creationId xmlns:p14="http://schemas.microsoft.com/office/powerpoint/2010/main" val="9772954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12D52EC-9623-4905-B277-24B59013A143}" type="slidenum">
              <a:rPr lang="en-US">
                <a:solidFill>
                  <a:srgbClr val="FFFFFF"/>
                </a:solidFill>
              </a:rPr>
              <a:pPr>
                <a:defRPr/>
              </a:pPr>
              <a:t>52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17090" name="Rectangle 2"/>
          <p:cNvSpPr>
            <a:spLocks noGrp="1" noRot="1" noChangeArrowheads="1"/>
          </p:cNvSpPr>
          <p:nvPr>
            <p:ph type="title"/>
          </p:nvPr>
        </p:nvSpPr>
        <p:spPr>
          <a:xfrm>
            <a:off x="457200" y="304800"/>
            <a:ext cx="8229600" cy="2209800"/>
          </a:xfrm>
        </p:spPr>
        <p:txBody>
          <a:bodyPr/>
          <a:lstStyle/>
          <a:p>
            <a:pPr eaLnBrk="1" hangingPunct="1">
              <a:defRPr/>
            </a:pPr>
            <a:r>
              <a:rPr lang="en-US" smtClean="0"/>
              <a:t>T1B11 What emission modes are permitted in the mode-restricted sub-bands at 50.0 to 50.1 MHz and 144.0 to 144.1 MHz?</a:t>
            </a:r>
          </a:p>
        </p:txBody>
      </p:sp>
      <p:sp>
        <p:nvSpPr>
          <p:cNvPr id="61445" name="Rectangle 3"/>
          <p:cNvSpPr>
            <a:spLocks noGrp="1" noChangeArrowheads="1"/>
          </p:cNvSpPr>
          <p:nvPr>
            <p:ph type="body" idx="1"/>
          </p:nvPr>
        </p:nvSpPr>
        <p:spPr>
          <a:xfrm>
            <a:off x="304800" y="2514600"/>
            <a:ext cx="8534400" cy="3611563"/>
          </a:xfrm>
        </p:spPr>
        <p:txBody>
          <a:bodyPr/>
          <a:lstStyle/>
          <a:p>
            <a:pPr lvl="1" eaLnBrk="1" hangingPunct="1"/>
            <a:r>
              <a:rPr lang="en-US" b="0" smtClean="0">
                <a:effectLst/>
              </a:rPr>
              <a:t>A.  CW only</a:t>
            </a:r>
          </a:p>
          <a:p>
            <a:pPr lvl="1" eaLnBrk="1" hangingPunct="1"/>
            <a:r>
              <a:rPr lang="en-US" b="0" smtClean="0">
                <a:effectLst/>
              </a:rPr>
              <a:t>B.  CW and RTTY</a:t>
            </a:r>
          </a:p>
          <a:p>
            <a:pPr lvl="1" eaLnBrk="1" hangingPunct="1"/>
            <a:r>
              <a:rPr lang="en-US" b="0" smtClean="0">
                <a:effectLst/>
              </a:rPr>
              <a:t>C.  SSB only</a:t>
            </a:r>
          </a:p>
          <a:p>
            <a:pPr lvl="1" eaLnBrk="1" hangingPunct="1"/>
            <a:r>
              <a:rPr lang="en-US" b="0" smtClean="0">
                <a:effectLst/>
              </a:rPr>
              <a:t>D.  CW and SSB</a:t>
            </a:r>
          </a:p>
        </p:txBody>
      </p:sp>
    </p:spTree>
    <p:extLst>
      <p:ext uri="{BB962C8B-B14F-4D97-AF65-F5344CB8AC3E}">
        <p14:creationId xmlns:p14="http://schemas.microsoft.com/office/powerpoint/2010/main" val="1876852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727E5D1-25DC-4193-9111-9E62846DEC8A}" type="slidenum">
              <a:rPr lang="en-US">
                <a:solidFill>
                  <a:srgbClr val="FFFFFF"/>
                </a:solidFill>
              </a:rPr>
              <a:pPr>
                <a:defRPr/>
              </a:pPr>
              <a:t>53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22210" name="Rectangle 2"/>
          <p:cNvSpPr>
            <a:spLocks noGrp="1" noRot="1" noChangeArrowheads="1"/>
          </p:cNvSpPr>
          <p:nvPr>
            <p:ph type="title"/>
          </p:nvPr>
        </p:nvSpPr>
        <p:spPr>
          <a:xfrm>
            <a:off x="457200" y="304800"/>
            <a:ext cx="8229600" cy="2209800"/>
          </a:xfrm>
        </p:spPr>
        <p:txBody>
          <a:bodyPr/>
          <a:lstStyle/>
          <a:p>
            <a:pPr eaLnBrk="1" hangingPunct="1">
              <a:defRPr/>
            </a:pPr>
            <a:r>
              <a:rPr lang="en-US" b="0" smtClean="0"/>
              <a:t>T1B11 What emission modes are permitted in the mode-restricted sub-bands at 50.0 to 50.1 MHz and 144.0 to 144.1 MHz?</a:t>
            </a:r>
          </a:p>
        </p:txBody>
      </p:sp>
      <p:sp>
        <p:nvSpPr>
          <p:cNvPr id="222211" name="Rectangle 3"/>
          <p:cNvSpPr>
            <a:spLocks noGrp="1" noChangeArrowheads="1"/>
          </p:cNvSpPr>
          <p:nvPr>
            <p:ph type="body" idx="1"/>
          </p:nvPr>
        </p:nvSpPr>
        <p:spPr>
          <a:xfrm>
            <a:off x="304800" y="2514600"/>
            <a:ext cx="8534400" cy="3611563"/>
          </a:xfrm>
        </p:spPr>
        <p:txBody>
          <a:bodyPr/>
          <a:lstStyle/>
          <a:p>
            <a:pPr eaLnBrk="1" hangingPunct="1">
              <a:defRPr/>
            </a:pPr>
            <a:r>
              <a:rPr lang="en-US" smtClean="0"/>
              <a:t>A.  CW only</a:t>
            </a:r>
          </a:p>
          <a:p>
            <a:pPr lvl="1" eaLnBrk="1" hangingPunct="1">
              <a:defRPr/>
            </a:pPr>
            <a:r>
              <a:rPr lang="en-US" b="0" smtClean="0">
                <a:effectLst/>
              </a:rPr>
              <a:t>B.  CW and RTTY</a:t>
            </a:r>
          </a:p>
          <a:p>
            <a:pPr lvl="1" eaLnBrk="1" hangingPunct="1">
              <a:defRPr/>
            </a:pPr>
            <a:r>
              <a:rPr lang="en-US" b="0" smtClean="0">
                <a:effectLst/>
              </a:rPr>
              <a:t>C.  SSB only</a:t>
            </a:r>
          </a:p>
          <a:p>
            <a:pPr lvl="1" eaLnBrk="1" hangingPunct="1">
              <a:defRPr/>
            </a:pPr>
            <a:r>
              <a:rPr lang="en-US" b="0" smtClean="0">
                <a:effectLst/>
              </a:rPr>
              <a:t>D.  CW and SSB</a:t>
            </a:r>
          </a:p>
        </p:txBody>
      </p:sp>
    </p:spTree>
    <p:extLst>
      <p:ext uri="{BB962C8B-B14F-4D97-AF65-F5344CB8AC3E}">
        <p14:creationId xmlns:p14="http://schemas.microsoft.com/office/powerpoint/2010/main" val="1872580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p:txBody>
          <a:bodyPr/>
          <a:lstStyle/>
          <a:p>
            <a:pPr eaLnBrk="1" hangingPunct="1">
              <a:defRPr/>
            </a:pPr>
            <a:r>
              <a:rPr lang="en-US" b="1" dirty="0" smtClean="0"/>
              <a:t>T1B13 Which of the following emission modes may be used by a Technician Class operator between 219 and 220 MHz?</a:t>
            </a:r>
          </a:p>
        </p:txBody>
      </p:sp>
      <p:sp>
        <p:nvSpPr>
          <p:cNvPr id="380931" name="Rectangle 3"/>
          <p:cNvSpPr>
            <a:spLocks noGrp="1" noChangeArrowheads="1"/>
          </p:cNvSpPr>
          <p:nvPr>
            <p:ph type="body" idx="1"/>
          </p:nvPr>
        </p:nvSpPr>
        <p:spPr>
          <a:xfrm>
            <a:off x="304800" y="2819400"/>
            <a:ext cx="8534400" cy="3306763"/>
          </a:xfrm>
        </p:spPr>
        <p:txBody>
          <a:bodyPr/>
          <a:lstStyle/>
          <a:p>
            <a:pPr lvl="1" eaLnBrk="1" hangingPunct="1">
              <a:defRPr/>
            </a:pPr>
            <a:r>
              <a:rPr lang="en-US" dirty="0" smtClean="0"/>
              <a:t>A.	Spread spectrum</a:t>
            </a:r>
          </a:p>
          <a:p>
            <a:pPr lvl="1" eaLnBrk="1" hangingPunct="1">
              <a:defRPr/>
            </a:pPr>
            <a:r>
              <a:rPr lang="en-US" dirty="0" smtClean="0"/>
              <a:t>B.	Data</a:t>
            </a:r>
          </a:p>
          <a:p>
            <a:pPr lvl="1" eaLnBrk="1" hangingPunct="1">
              <a:defRPr/>
            </a:pPr>
            <a:r>
              <a:rPr lang="en-US" dirty="0" smtClean="0"/>
              <a:t>C.	SSB voice</a:t>
            </a:r>
          </a:p>
          <a:p>
            <a:pPr lvl="1" eaLnBrk="1" hangingPunct="1">
              <a:defRPr/>
            </a:pPr>
            <a:r>
              <a:rPr lang="en-US" dirty="0" smtClean="0"/>
              <a:t>D.	Fast-scan television</a:t>
            </a:r>
          </a:p>
        </p:txBody>
      </p:sp>
    </p:spTree>
    <p:extLst>
      <p:ext uri="{BB962C8B-B14F-4D97-AF65-F5344CB8AC3E}">
        <p14:creationId xmlns:p14="http://schemas.microsoft.com/office/powerpoint/2010/main" val="3592519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rrowheads="1"/>
          </p:cNvSpPr>
          <p:nvPr>
            <p:ph type="title"/>
          </p:nvPr>
        </p:nvSpPr>
        <p:spPr/>
        <p:txBody>
          <a:bodyPr/>
          <a:lstStyle/>
          <a:p>
            <a:pPr eaLnBrk="1" hangingPunct="1">
              <a:defRPr/>
            </a:pPr>
            <a:r>
              <a:rPr lang="en-US" dirty="0" smtClean="0"/>
              <a:t>T1B13 Which of the following emission modes may be used by a Technician Class operator between 219 and 220 MHz?</a:t>
            </a:r>
          </a:p>
        </p:txBody>
      </p:sp>
      <p:sp>
        <p:nvSpPr>
          <p:cNvPr id="386051" name="Rectangle 3"/>
          <p:cNvSpPr>
            <a:spLocks noGrp="1" noChangeArrowheads="1"/>
          </p:cNvSpPr>
          <p:nvPr>
            <p:ph type="body" idx="1"/>
          </p:nvPr>
        </p:nvSpPr>
        <p:spPr>
          <a:xfrm>
            <a:off x="304800" y="2743200"/>
            <a:ext cx="8534400" cy="3382963"/>
          </a:xfrm>
        </p:spPr>
        <p:txBody>
          <a:bodyPr/>
          <a:lstStyle/>
          <a:p>
            <a:pPr lvl="1" eaLnBrk="1" hangingPunct="1">
              <a:defRPr/>
            </a:pPr>
            <a:r>
              <a:rPr lang="en-US" dirty="0" smtClean="0"/>
              <a:t>A.	Spread spectrum</a:t>
            </a:r>
          </a:p>
          <a:p>
            <a:pPr eaLnBrk="1" hangingPunct="1">
              <a:defRPr/>
            </a:pPr>
            <a:r>
              <a:rPr lang="en-US" b="1" dirty="0" smtClean="0"/>
              <a:t>B.	Data</a:t>
            </a:r>
          </a:p>
          <a:p>
            <a:pPr lvl="1" eaLnBrk="1" hangingPunct="1">
              <a:defRPr/>
            </a:pPr>
            <a:r>
              <a:rPr lang="en-US" dirty="0" smtClean="0"/>
              <a:t>C.	SSB voice</a:t>
            </a:r>
          </a:p>
          <a:p>
            <a:pPr lvl="1" eaLnBrk="1" hangingPunct="1">
              <a:defRPr/>
            </a:pPr>
            <a:r>
              <a:rPr lang="en-US" dirty="0" smtClean="0"/>
              <a:t>D.	Fast-scan television</a:t>
            </a:r>
          </a:p>
        </p:txBody>
      </p:sp>
    </p:spTree>
    <p:extLst>
      <p:ext uri="{BB962C8B-B14F-4D97-AF65-F5344CB8AC3E}">
        <p14:creationId xmlns:p14="http://schemas.microsoft.com/office/powerpoint/2010/main" val="13190021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T2A11 </a:t>
            </a:r>
            <a:r>
              <a:rPr lang="en-US" sz="2800" dirty="0" smtClean="0"/>
              <a:t> Which </a:t>
            </a:r>
            <a:r>
              <a:rPr lang="en-US" sz="2800" dirty="0"/>
              <a:t>of the following is an FCC rule regarding power levels used in the amateur bands, under normal, non-distress circumstances?</a:t>
            </a:r>
            <a:br>
              <a:rPr lang="en-US" sz="2800" dirty="0"/>
            </a:br>
            <a:endParaRPr lang="en-US" sz="2800" dirty="0"/>
          </a:p>
        </p:txBody>
      </p:sp>
      <p:sp>
        <p:nvSpPr>
          <p:cNvPr id="3" name="Content Placeholder 2"/>
          <p:cNvSpPr>
            <a:spLocks noGrp="1"/>
          </p:cNvSpPr>
          <p:nvPr>
            <p:ph idx="1"/>
          </p:nvPr>
        </p:nvSpPr>
        <p:spPr/>
        <p:txBody>
          <a:bodyPr/>
          <a:lstStyle/>
          <a:p>
            <a:r>
              <a:rPr lang="en-US" dirty="0">
                <a:solidFill>
                  <a:schemeClr val="tx1"/>
                </a:solidFill>
              </a:rPr>
              <a:t>A. There is no limit to power as long as there is no interference with other services</a:t>
            </a:r>
          </a:p>
          <a:p>
            <a:r>
              <a:rPr lang="en-US" dirty="0">
                <a:solidFill>
                  <a:schemeClr val="tx1"/>
                </a:solidFill>
              </a:rPr>
              <a:t>B. No more than 200 watts PEP may be used </a:t>
            </a:r>
          </a:p>
          <a:p>
            <a:r>
              <a:rPr lang="en-US" dirty="0">
                <a:solidFill>
                  <a:schemeClr val="tx1"/>
                </a:solidFill>
              </a:rPr>
              <a:t>C. Up to 1500 watts PEP may be used on any amateur frequency without restriction</a:t>
            </a:r>
          </a:p>
          <a:p>
            <a:r>
              <a:rPr lang="en-US" dirty="0">
                <a:solidFill>
                  <a:schemeClr val="tx1"/>
                </a:solidFill>
              </a:rPr>
              <a:t>D. While not exceeding the maximum power permitted on a given band, use the minimum power necessary to carry out the desired communication</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8735797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T2A11 </a:t>
            </a:r>
            <a:r>
              <a:rPr lang="en-US" sz="2800" dirty="0" smtClean="0"/>
              <a:t> Which </a:t>
            </a:r>
            <a:r>
              <a:rPr lang="en-US" sz="2800" dirty="0"/>
              <a:t>of the following is an FCC rule regarding power levels used in the amateur bands, under normal, non-distress circumstances?</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There is no limit to power as long as there is no interference with other services</a:t>
            </a:r>
          </a:p>
          <a:p>
            <a:r>
              <a:rPr lang="en-US" dirty="0" smtClean="0">
                <a:solidFill>
                  <a:schemeClr val="tx1"/>
                </a:solidFill>
              </a:rPr>
              <a:t>	B</a:t>
            </a:r>
            <a:r>
              <a:rPr lang="en-US" dirty="0">
                <a:solidFill>
                  <a:schemeClr val="tx1"/>
                </a:solidFill>
              </a:rPr>
              <a:t>. No more than 200 watts PEP may be used </a:t>
            </a:r>
          </a:p>
          <a:p>
            <a:r>
              <a:rPr lang="en-US" dirty="0" smtClean="0">
                <a:solidFill>
                  <a:schemeClr val="tx1"/>
                </a:solidFill>
              </a:rPr>
              <a:t>	C</a:t>
            </a:r>
            <a:r>
              <a:rPr lang="en-US" dirty="0">
                <a:solidFill>
                  <a:schemeClr val="tx1"/>
                </a:solidFill>
              </a:rPr>
              <a:t>. Up to 1500 watts PEP may be used on any amateur frequency without restriction</a:t>
            </a:r>
          </a:p>
          <a:p>
            <a:r>
              <a:rPr lang="en-US" dirty="0">
                <a:solidFill>
                  <a:srgbClr val="FFFF00"/>
                </a:solidFill>
              </a:rPr>
              <a:t>D. While not exceeding the maximum power permitted on a given band, use the minimum power necessary to carry out the desired communication</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760486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5677F7E-BC57-44F6-8D47-27A40268A98D}" type="slidenum">
              <a:rPr lang="en-US">
                <a:solidFill>
                  <a:srgbClr val="FFFFFF"/>
                </a:solidFill>
              </a:rPr>
              <a:pPr>
                <a:defRPr/>
              </a:pPr>
              <a:t>58</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73730" name="Rectangle 2"/>
          <p:cNvSpPr>
            <a:spLocks noGrp="1" noRot="1" noChangeArrowheads="1"/>
          </p:cNvSpPr>
          <p:nvPr>
            <p:ph type="title"/>
          </p:nvPr>
        </p:nvSpPr>
        <p:spPr>
          <a:xfrm>
            <a:off x="457200" y="274638"/>
            <a:ext cx="8229600" cy="2239962"/>
          </a:xfrm>
        </p:spPr>
        <p:txBody>
          <a:bodyPr/>
          <a:lstStyle/>
          <a:p>
            <a:pPr eaLnBrk="1" hangingPunct="1">
              <a:defRPr/>
            </a:pPr>
            <a:r>
              <a:rPr lang="en-US" smtClean="0"/>
              <a:t>T1A08 Which of the following entities recommends transmit/receive channels and other parameters for auxiliary and repeater stations?</a:t>
            </a:r>
          </a:p>
        </p:txBody>
      </p:sp>
      <p:sp>
        <p:nvSpPr>
          <p:cNvPr id="26629" name="Rectangle 3"/>
          <p:cNvSpPr>
            <a:spLocks noGrp="1" noChangeArrowheads="1"/>
          </p:cNvSpPr>
          <p:nvPr>
            <p:ph type="body" idx="1"/>
          </p:nvPr>
        </p:nvSpPr>
        <p:spPr>
          <a:xfrm>
            <a:off x="304800" y="3290888"/>
            <a:ext cx="8534400" cy="2835275"/>
          </a:xfrm>
        </p:spPr>
        <p:txBody>
          <a:bodyPr/>
          <a:lstStyle/>
          <a:p>
            <a:pPr lvl="1" eaLnBrk="1" hangingPunct="1"/>
            <a:r>
              <a:rPr lang="en-US" b="0" smtClean="0">
                <a:effectLst/>
              </a:rPr>
              <a:t>A.  Frequency Spectrum Manager</a:t>
            </a:r>
          </a:p>
          <a:p>
            <a:pPr lvl="1" eaLnBrk="1" hangingPunct="1"/>
            <a:r>
              <a:rPr lang="en-US" b="0" smtClean="0">
                <a:effectLst/>
              </a:rPr>
              <a:t>B.  Frequency Coordinator</a:t>
            </a:r>
          </a:p>
          <a:p>
            <a:pPr lvl="1" eaLnBrk="1" hangingPunct="1"/>
            <a:r>
              <a:rPr lang="en-US" b="0" smtClean="0">
                <a:effectLst/>
              </a:rPr>
              <a:t>C.  FCC Regional Field Office</a:t>
            </a:r>
          </a:p>
          <a:p>
            <a:pPr lvl="1" eaLnBrk="1" hangingPunct="1"/>
            <a:r>
              <a:rPr lang="en-US" b="0" smtClean="0">
                <a:effectLst/>
              </a:rPr>
              <a:t>D.  International Telecommunications Union</a:t>
            </a:r>
          </a:p>
        </p:txBody>
      </p:sp>
    </p:spTree>
    <p:extLst>
      <p:ext uri="{BB962C8B-B14F-4D97-AF65-F5344CB8AC3E}">
        <p14:creationId xmlns:p14="http://schemas.microsoft.com/office/powerpoint/2010/main" val="22781583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D097905-0951-446B-B0A9-6177F0BD9AC0}" type="slidenum">
              <a:rPr lang="en-US">
                <a:solidFill>
                  <a:srgbClr val="FFFFFF"/>
                </a:solidFill>
              </a:rPr>
              <a:pPr>
                <a:defRPr/>
              </a:pPr>
              <a:t>59</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78850" name="Rectangle 2"/>
          <p:cNvSpPr>
            <a:spLocks noGrp="1" noRot="1" noChangeArrowheads="1"/>
          </p:cNvSpPr>
          <p:nvPr>
            <p:ph type="title"/>
          </p:nvPr>
        </p:nvSpPr>
        <p:spPr>
          <a:xfrm>
            <a:off x="457200" y="274638"/>
            <a:ext cx="8229600" cy="2697162"/>
          </a:xfrm>
        </p:spPr>
        <p:txBody>
          <a:bodyPr/>
          <a:lstStyle/>
          <a:p>
            <a:pPr eaLnBrk="1" hangingPunct="1">
              <a:defRPr/>
            </a:pPr>
            <a:r>
              <a:rPr lang="en-US" b="0" smtClean="0"/>
              <a:t>T1A08 Which of the following entities recommends transmit/receive channels and other parameters for auxiliary and repeater stations?</a:t>
            </a:r>
          </a:p>
        </p:txBody>
      </p:sp>
      <p:sp>
        <p:nvSpPr>
          <p:cNvPr id="78851" name="Rectangle 3"/>
          <p:cNvSpPr>
            <a:spLocks noGrp="1" noChangeArrowheads="1"/>
          </p:cNvSpPr>
          <p:nvPr>
            <p:ph type="body" idx="1"/>
          </p:nvPr>
        </p:nvSpPr>
        <p:spPr>
          <a:xfrm>
            <a:off x="304800" y="3290888"/>
            <a:ext cx="8534400" cy="2835275"/>
          </a:xfrm>
        </p:spPr>
        <p:txBody>
          <a:bodyPr/>
          <a:lstStyle/>
          <a:p>
            <a:pPr lvl="1" eaLnBrk="1" hangingPunct="1">
              <a:defRPr/>
            </a:pPr>
            <a:r>
              <a:rPr lang="en-US" b="0" smtClean="0">
                <a:effectLst/>
              </a:rPr>
              <a:t>A.  Frequency Spectrum Manager</a:t>
            </a:r>
          </a:p>
          <a:p>
            <a:pPr eaLnBrk="1" hangingPunct="1">
              <a:defRPr/>
            </a:pPr>
            <a:r>
              <a:rPr lang="en-US" smtClean="0"/>
              <a:t>B.  Frequency Coordinator</a:t>
            </a:r>
          </a:p>
          <a:p>
            <a:pPr lvl="1" eaLnBrk="1" hangingPunct="1">
              <a:defRPr/>
            </a:pPr>
            <a:r>
              <a:rPr lang="en-US" b="0" smtClean="0">
                <a:effectLst/>
              </a:rPr>
              <a:t>C.  FCC Regional Field Office</a:t>
            </a:r>
          </a:p>
          <a:p>
            <a:pPr lvl="1" eaLnBrk="1" hangingPunct="1">
              <a:defRPr/>
            </a:pPr>
            <a:r>
              <a:rPr lang="en-US" b="0" smtClean="0">
                <a:effectLst/>
              </a:rPr>
              <a:t>D.  International Telecommunications Union</a:t>
            </a:r>
          </a:p>
        </p:txBody>
      </p:sp>
    </p:spTree>
    <p:extLst>
      <p:ext uri="{BB962C8B-B14F-4D97-AF65-F5344CB8AC3E}">
        <p14:creationId xmlns:p14="http://schemas.microsoft.com/office/powerpoint/2010/main" val="769306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oter Placeholder 68"/>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FCC Rules</a:t>
            </a:r>
            <a:endParaRPr lang="en-US">
              <a:solidFill>
                <a:srgbClr val="FFFFFF"/>
              </a:solidFill>
            </a:endParaRPr>
          </a:p>
        </p:txBody>
      </p:sp>
      <p:sp>
        <p:nvSpPr>
          <p:cNvPr id="70" name="Slide Number Placeholder 69"/>
          <p:cNvSpPr>
            <a:spLocks noGrp="1"/>
          </p:cNvSpPr>
          <p:nvPr>
            <p:ph type="sldNum" sz="quarter" idx="10"/>
          </p:nvPr>
        </p:nvSpPr>
        <p:spPr>
          <a:xfrm>
            <a:off x="304800" y="6248400"/>
            <a:ext cx="5715000" cy="476250"/>
          </a:xfrm>
        </p:spPr>
        <p:txBody>
          <a:bodyPr/>
          <a:lstStyle/>
          <a:p>
            <a:pPr algn="l">
              <a:defRPr/>
            </a:pPr>
            <a:fld id="{A2E64E53-BC1A-4C66-B3B7-44A7E9C19E1E}" type="slidenum">
              <a:rPr lang="en-US" smtClean="0">
                <a:solidFill>
                  <a:srgbClr val="FFFFFF"/>
                </a:solidFill>
              </a:rPr>
              <a:pPr algn="l">
                <a:defRPr/>
              </a:pPr>
              <a:t>6</a:t>
            </a:fld>
            <a:endParaRPr lang="en-US" dirty="0">
              <a:solidFill>
                <a:srgbClr val="FFFFFF"/>
              </a:solidFill>
            </a:endParaRPr>
          </a:p>
        </p:txBody>
      </p:sp>
      <p:sp>
        <p:nvSpPr>
          <p:cNvPr id="44036" name="WordArt 2"/>
          <p:cNvSpPr>
            <a:spLocks noChangeArrowheads="1" noChangeShapeType="1" noTextEdit="1"/>
          </p:cNvSpPr>
          <p:nvPr/>
        </p:nvSpPr>
        <p:spPr bwMode="auto">
          <a:xfrm>
            <a:off x="7467600" y="1493838"/>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10m</a:t>
            </a:r>
          </a:p>
        </p:txBody>
      </p:sp>
      <p:sp>
        <p:nvSpPr>
          <p:cNvPr id="44037" name="WordArt 3"/>
          <p:cNvSpPr>
            <a:spLocks noChangeArrowheads="1" noChangeShapeType="1" noTextEdit="1"/>
          </p:cNvSpPr>
          <p:nvPr/>
        </p:nvSpPr>
        <p:spPr bwMode="auto">
          <a:xfrm>
            <a:off x="7467600" y="2255838"/>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15m</a:t>
            </a:r>
          </a:p>
        </p:txBody>
      </p:sp>
      <p:sp>
        <p:nvSpPr>
          <p:cNvPr id="44038" name="WordArt 4"/>
          <p:cNvSpPr>
            <a:spLocks noChangeArrowheads="1" noChangeShapeType="1" noTextEdit="1"/>
          </p:cNvSpPr>
          <p:nvPr/>
        </p:nvSpPr>
        <p:spPr bwMode="auto">
          <a:xfrm>
            <a:off x="7467600" y="2941638"/>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40m</a:t>
            </a:r>
          </a:p>
        </p:txBody>
      </p:sp>
      <p:sp>
        <p:nvSpPr>
          <p:cNvPr id="44039" name="WordArt 5"/>
          <p:cNvSpPr>
            <a:spLocks noChangeArrowheads="1" noChangeShapeType="1" noTextEdit="1"/>
          </p:cNvSpPr>
          <p:nvPr/>
        </p:nvSpPr>
        <p:spPr bwMode="auto">
          <a:xfrm>
            <a:off x="7467600" y="3703638"/>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80m</a:t>
            </a:r>
          </a:p>
        </p:txBody>
      </p:sp>
      <p:sp>
        <p:nvSpPr>
          <p:cNvPr id="44040" name="Rectangle 6"/>
          <p:cNvSpPr>
            <a:spLocks noChangeArrowheads="1"/>
          </p:cNvSpPr>
          <p:nvPr/>
        </p:nvSpPr>
        <p:spPr bwMode="auto">
          <a:xfrm>
            <a:off x="114300" y="76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tabLst>
                <a:tab pos="-114300" algn="ctr"/>
                <a:tab pos="342900" algn="ctr"/>
                <a:tab pos="1257300" algn="ctr"/>
                <a:tab pos="2400300" algn="ctr"/>
                <a:tab pos="3886200" algn="ctr"/>
                <a:tab pos="5943600" algn="ctr"/>
              </a:tabLst>
            </a:pPr>
            <a:endParaRPr lang="en-US">
              <a:solidFill>
                <a:srgbClr val="FFFFFF"/>
              </a:solidFill>
            </a:endParaRPr>
          </a:p>
        </p:txBody>
      </p:sp>
      <p:sp>
        <p:nvSpPr>
          <p:cNvPr id="44041" name="Rectangle 7"/>
          <p:cNvSpPr>
            <a:spLocks noChangeArrowheads="1"/>
          </p:cNvSpPr>
          <p:nvPr/>
        </p:nvSpPr>
        <p:spPr bwMode="auto">
          <a:xfrm>
            <a:off x="1066800" y="1233488"/>
            <a:ext cx="6324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114300" algn="ctr"/>
                <a:tab pos="114300" algn="ctr"/>
                <a:tab pos="1319213" algn="ctr"/>
                <a:tab pos="2233613" algn="ctr"/>
                <a:tab pos="3429000" algn="ctr"/>
                <a:tab pos="5257800" algn="ctr"/>
                <a:tab pos="6119813" algn="r"/>
              </a:tabLst>
            </a:pPr>
            <a:r>
              <a:rPr lang="en-US" sz="1200" b="1">
                <a:solidFill>
                  <a:srgbClr val="FFFFFF"/>
                </a:solidFill>
                <a:cs typeface="Times New Roman" pitchFamily="18" charset="0"/>
              </a:rPr>
              <a:t>	28   </a:t>
            </a:r>
            <a:r>
              <a:rPr lang="en-US" sz="1200">
                <a:solidFill>
                  <a:srgbClr val="FFFFFF"/>
                </a:solidFill>
                <a:cs typeface="Times New Roman" pitchFamily="18" charset="0"/>
              </a:rPr>
              <a:t>28.100	28.300</a:t>
            </a:r>
            <a:r>
              <a:rPr lang="en-US" sz="1200" b="1">
                <a:solidFill>
                  <a:srgbClr val="FFFFFF"/>
                </a:solidFill>
                <a:cs typeface="Times New Roman" pitchFamily="18" charset="0"/>
              </a:rPr>
              <a:t>	</a:t>
            </a:r>
            <a:r>
              <a:rPr lang="en-US" sz="1200">
                <a:solidFill>
                  <a:srgbClr val="FFFFFF"/>
                </a:solidFill>
                <a:cs typeface="Times New Roman" pitchFamily="18" charset="0"/>
              </a:rPr>
              <a:t>28.500	29.0		</a:t>
            </a:r>
            <a:r>
              <a:rPr lang="en-US" sz="1200" b="1">
                <a:solidFill>
                  <a:srgbClr val="FFFFFF"/>
                </a:solidFill>
                <a:cs typeface="Times New Roman" pitchFamily="18" charset="0"/>
              </a:rPr>
              <a:t>29.7</a:t>
            </a:r>
            <a:endParaRPr lang="en-US" b="1">
              <a:solidFill>
                <a:srgbClr val="FFFFFF"/>
              </a:solidFill>
              <a:cs typeface="Times New Roman" pitchFamily="18" charset="0"/>
            </a:endParaRPr>
          </a:p>
        </p:txBody>
      </p:sp>
      <p:graphicFrame>
        <p:nvGraphicFramePr>
          <p:cNvPr id="863240" name="Group 8"/>
          <p:cNvGraphicFramePr>
            <a:graphicFrameLocks noGrp="1"/>
          </p:cNvGraphicFramePr>
          <p:nvPr/>
        </p:nvGraphicFramePr>
        <p:xfrm>
          <a:off x="1295400" y="1508125"/>
          <a:ext cx="6011863" cy="457200"/>
        </p:xfrm>
        <a:graphic>
          <a:graphicData uri="http://schemas.openxmlformats.org/drawingml/2006/table">
            <a:tbl>
              <a:tblPr/>
              <a:tblGrid>
                <a:gridCol w="296863"/>
                <a:gridCol w="914400"/>
                <a:gridCol w="914400"/>
                <a:gridCol w="3886200"/>
              </a:tblGrid>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Narrow" pitchFamily="34" charset="0"/>
                          <a:cs typeface="Times New Roman" pitchFamily="18" charset="0"/>
                        </a:rPr>
                        <a:t>CW &amp; Data</a:t>
                      </a:r>
                      <a:endParaRPr kumimoji="0" lang="en-US" sz="1800" b="0" i="0" u="none" strike="noStrike" cap="none" normalizeH="0" baseline="0" smtClean="0">
                        <a:ln>
                          <a:noFill/>
                        </a:ln>
                        <a:solidFill>
                          <a:schemeClr val="bg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chemeClr val="bg2"/>
                          </a:solidFill>
                          <a:effectLst/>
                          <a:latin typeface="Arial Narrow" pitchFamily="34" charset="0"/>
                          <a:cs typeface="Times New Roman" pitchFamily="18" charset="0"/>
                        </a:rPr>
                        <a:t>CW &amp; SSB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54" name="Rectangle 20"/>
          <p:cNvSpPr>
            <a:spLocks noChangeArrowheads="1"/>
          </p:cNvSpPr>
          <p:nvPr/>
        </p:nvSpPr>
        <p:spPr bwMode="auto">
          <a:xfrm>
            <a:off x="114300" y="1495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FFFFFF"/>
              </a:solidFill>
            </a:endParaRPr>
          </a:p>
        </p:txBody>
      </p:sp>
      <p:sp>
        <p:nvSpPr>
          <p:cNvPr id="44055" name="Rectangle 21"/>
          <p:cNvSpPr>
            <a:spLocks noChangeArrowheads="1"/>
          </p:cNvSpPr>
          <p:nvPr/>
        </p:nvSpPr>
        <p:spPr bwMode="auto">
          <a:xfrm>
            <a:off x="1066800" y="1965325"/>
            <a:ext cx="640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114300" algn="ctr"/>
                <a:tab pos="114300" algn="ctr"/>
                <a:tab pos="1433513" algn="ctr"/>
                <a:tab pos="2690813" algn="ctr"/>
                <a:tab pos="6119813" algn="r"/>
              </a:tabLst>
            </a:pPr>
            <a:r>
              <a:rPr lang="en-US" sz="1200" b="1">
                <a:solidFill>
                  <a:srgbClr val="FFFFFF"/>
                </a:solidFill>
                <a:cs typeface="Times New Roman" pitchFamily="18" charset="0"/>
              </a:rPr>
              <a:t>	21	</a:t>
            </a:r>
            <a:r>
              <a:rPr lang="en-US" sz="1200">
                <a:solidFill>
                  <a:srgbClr val="FFFFFF"/>
                </a:solidFill>
                <a:cs typeface="Times New Roman" pitchFamily="18" charset="0"/>
              </a:rPr>
              <a:t>21.100	21.200</a:t>
            </a:r>
            <a:r>
              <a:rPr lang="en-US" sz="1200" b="1">
                <a:solidFill>
                  <a:srgbClr val="FFFFFF"/>
                </a:solidFill>
                <a:cs typeface="Times New Roman" pitchFamily="18" charset="0"/>
              </a:rPr>
              <a:t>	21.450</a:t>
            </a:r>
            <a:endParaRPr lang="en-US">
              <a:solidFill>
                <a:srgbClr val="FFFFFF"/>
              </a:solidFill>
              <a:cs typeface="Times New Roman" pitchFamily="18" charset="0"/>
            </a:endParaRPr>
          </a:p>
        </p:txBody>
      </p:sp>
      <p:graphicFrame>
        <p:nvGraphicFramePr>
          <p:cNvPr id="863254" name="Group 22"/>
          <p:cNvGraphicFramePr>
            <a:graphicFrameLocks noGrp="1"/>
          </p:cNvGraphicFramePr>
          <p:nvPr/>
        </p:nvGraphicFramePr>
        <p:xfrm>
          <a:off x="1295400" y="2239963"/>
          <a:ext cx="6011863" cy="457200"/>
        </p:xfrm>
        <a:graphic>
          <a:graphicData uri="http://schemas.openxmlformats.org/drawingml/2006/table">
            <a:tbl>
              <a:tblPr/>
              <a:tblGrid>
                <a:gridCol w="1325563"/>
                <a:gridCol w="1257300"/>
                <a:gridCol w="3429000"/>
              </a:tblGrid>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Narrow" pitchFamily="34" charset="0"/>
                          <a:cs typeface="Times New Roman" pitchFamily="18" charset="0"/>
                        </a:rPr>
                        <a:t>CW Only</a:t>
                      </a:r>
                      <a:endParaRPr kumimoji="0" lang="en-US" sz="1800" b="0" i="0" u="none" strike="noStrike" cap="none" normalizeH="0" baseline="0" smtClean="0">
                        <a:ln>
                          <a:noFill/>
                        </a:ln>
                        <a:solidFill>
                          <a:schemeClr val="bg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66" name="Rectangle 32"/>
          <p:cNvSpPr>
            <a:spLocks noChangeArrowheads="1"/>
          </p:cNvSpPr>
          <p:nvPr/>
        </p:nvSpPr>
        <p:spPr bwMode="auto">
          <a:xfrm>
            <a:off x="114300" y="2227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tabLst>
                <a:tab pos="-114300" algn="ctr"/>
                <a:tab pos="342900" algn="ctr"/>
                <a:tab pos="1257300" algn="ctr"/>
                <a:tab pos="2400300" algn="ctr"/>
                <a:tab pos="3886200" algn="ctr"/>
                <a:tab pos="5943600" algn="ctr"/>
              </a:tabLst>
            </a:pPr>
            <a:endParaRPr lang="en-US">
              <a:solidFill>
                <a:srgbClr val="FFFFFF"/>
              </a:solidFill>
            </a:endParaRPr>
          </a:p>
        </p:txBody>
      </p:sp>
      <p:sp>
        <p:nvSpPr>
          <p:cNvPr id="44067" name="Rectangle 33"/>
          <p:cNvSpPr>
            <a:spLocks noChangeArrowheads="1"/>
          </p:cNvSpPr>
          <p:nvPr/>
        </p:nvSpPr>
        <p:spPr bwMode="auto">
          <a:xfrm>
            <a:off x="1066800" y="2713038"/>
            <a:ext cx="6477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114300" algn="ctr"/>
                <a:tab pos="114300" algn="ctr"/>
                <a:tab pos="1433513" algn="ctr"/>
                <a:tab pos="2057400" algn="ctr"/>
                <a:tab pos="2919413" algn="ctr"/>
                <a:tab pos="6119813" algn="r"/>
              </a:tabLst>
            </a:pPr>
            <a:r>
              <a:rPr lang="en-US" sz="1200" b="1" dirty="0">
                <a:solidFill>
                  <a:srgbClr val="FFFFFF"/>
                </a:solidFill>
                <a:cs typeface="Times New Roman" pitchFamily="18" charset="0"/>
              </a:rPr>
              <a:t>	</a:t>
            </a:r>
            <a:r>
              <a:rPr lang="en-US" sz="1200" b="1" dirty="0" smtClean="0">
                <a:solidFill>
                  <a:srgbClr val="FFFFFF"/>
                </a:solidFill>
                <a:cs typeface="Times New Roman" pitchFamily="18" charset="0"/>
              </a:rPr>
              <a:t>7	</a:t>
            </a:r>
            <a:r>
              <a:rPr lang="en-US" sz="1200" b="1" dirty="0">
                <a:solidFill>
                  <a:srgbClr val="FFFFFF"/>
                </a:solidFill>
                <a:cs typeface="Times New Roman" pitchFamily="18" charset="0"/>
              </a:rPr>
              <a:t>		</a:t>
            </a:r>
            <a:r>
              <a:rPr lang="en-US" sz="1200" dirty="0">
                <a:solidFill>
                  <a:srgbClr val="FFFFFF"/>
                </a:solidFill>
                <a:cs typeface="Times New Roman" pitchFamily="18" charset="0"/>
              </a:rPr>
              <a:t>7.100	7.150</a:t>
            </a:r>
            <a:r>
              <a:rPr lang="en-US" sz="1200" b="1" dirty="0">
                <a:solidFill>
                  <a:srgbClr val="FFFFFF"/>
                </a:solidFill>
                <a:cs typeface="Times New Roman" pitchFamily="18" charset="0"/>
              </a:rPr>
              <a:t>	7.300</a:t>
            </a:r>
            <a:endParaRPr lang="en-US" dirty="0">
              <a:solidFill>
                <a:srgbClr val="FFFFFF"/>
              </a:solidFill>
              <a:cs typeface="Times New Roman" pitchFamily="18" charset="0"/>
            </a:endParaRPr>
          </a:p>
        </p:txBody>
      </p:sp>
      <p:graphicFrame>
        <p:nvGraphicFramePr>
          <p:cNvPr id="863266" name="Group 34"/>
          <p:cNvGraphicFramePr>
            <a:graphicFrameLocks noGrp="1"/>
          </p:cNvGraphicFramePr>
          <p:nvPr/>
        </p:nvGraphicFramePr>
        <p:xfrm>
          <a:off x="1295400" y="2971800"/>
          <a:ext cx="6011863" cy="457200"/>
        </p:xfrm>
        <a:graphic>
          <a:graphicData uri="http://schemas.openxmlformats.org/drawingml/2006/table">
            <a:tbl>
              <a:tblPr/>
              <a:tblGrid>
                <a:gridCol w="1897063"/>
                <a:gridCol w="914400"/>
                <a:gridCol w="3200400"/>
              </a:tblGrid>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2"/>
                          </a:solidFill>
                          <a:effectLst/>
                          <a:latin typeface="Arial Narrow" pitchFamily="34" charset="0"/>
                          <a:cs typeface="Times New Roman" pitchFamily="18" charset="0"/>
                        </a:rPr>
                        <a:t>CW Only</a:t>
                      </a:r>
                      <a:endParaRPr kumimoji="0" lang="en-US" sz="1800" b="0" i="0" u="none" strike="noStrike" cap="none" normalizeH="0" baseline="0" dirty="0" smtClean="0">
                        <a:ln>
                          <a:noFill/>
                        </a:ln>
                        <a:solidFill>
                          <a:schemeClr val="bg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78" name="Rectangle 44"/>
          <p:cNvSpPr>
            <a:spLocks noChangeArrowheads="1"/>
          </p:cNvSpPr>
          <p:nvPr/>
        </p:nvSpPr>
        <p:spPr bwMode="auto">
          <a:xfrm>
            <a:off x="114300" y="2959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FFFFFF"/>
              </a:solidFill>
            </a:endParaRPr>
          </a:p>
        </p:txBody>
      </p:sp>
      <p:sp>
        <p:nvSpPr>
          <p:cNvPr id="44079" name="Rectangle 45"/>
          <p:cNvSpPr>
            <a:spLocks noChangeArrowheads="1"/>
          </p:cNvSpPr>
          <p:nvPr/>
        </p:nvSpPr>
        <p:spPr bwMode="auto">
          <a:xfrm>
            <a:off x="1066800" y="3429000"/>
            <a:ext cx="640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114300" algn="ctr"/>
                <a:tab pos="114300" algn="ctr"/>
                <a:tab pos="1257300" algn="ctr"/>
                <a:tab pos="2005013" algn="ctr"/>
                <a:tab pos="2743200" algn="ctr"/>
                <a:tab pos="6119813" algn="r"/>
              </a:tabLst>
            </a:pPr>
            <a:r>
              <a:rPr lang="en-US" sz="1200" b="1">
                <a:solidFill>
                  <a:srgbClr val="FFFFFF"/>
                </a:solidFill>
                <a:cs typeface="Times New Roman" pitchFamily="18" charset="0"/>
              </a:rPr>
              <a:t>	3.5		</a:t>
            </a:r>
            <a:r>
              <a:rPr lang="en-US" sz="1200">
                <a:solidFill>
                  <a:srgbClr val="FFFFFF"/>
                </a:solidFill>
                <a:cs typeface="Times New Roman" pitchFamily="18" charset="0"/>
              </a:rPr>
              <a:t>3.675	3.725</a:t>
            </a:r>
            <a:r>
              <a:rPr lang="en-US" sz="1200" b="1">
                <a:solidFill>
                  <a:srgbClr val="FFFFFF"/>
                </a:solidFill>
                <a:cs typeface="Times New Roman" pitchFamily="18" charset="0"/>
              </a:rPr>
              <a:t>	4.0</a:t>
            </a:r>
            <a:endParaRPr lang="en-US">
              <a:solidFill>
                <a:srgbClr val="FFFFFF"/>
              </a:solidFill>
              <a:cs typeface="Times New Roman" pitchFamily="18" charset="0"/>
            </a:endParaRPr>
          </a:p>
        </p:txBody>
      </p:sp>
      <p:graphicFrame>
        <p:nvGraphicFramePr>
          <p:cNvPr id="863278" name="Group 46"/>
          <p:cNvGraphicFramePr>
            <a:graphicFrameLocks noGrp="1"/>
          </p:cNvGraphicFramePr>
          <p:nvPr/>
        </p:nvGraphicFramePr>
        <p:xfrm>
          <a:off x="1295400" y="3703638"/>
          <a:ext cx="6011863" cy="457200"/>
        </p:xfrm>
        <a:graphic>
          <a:graphicData uri="http://schemas.openxmlformats.org/drawingml/2006/table">
            <a:tbl>
              <a:tblPr/>
              <a:tblGrid>
                <a:gridCol w="1897063"/>
                <a:gridCol w="685800"/>
                <a:gridCol w="3429000"/>
              </a:tblGrid>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2"/>
                          </a:solidFill>
                          <a:effectLst/>
                          <a:latin typeface="Arial Narrow" pitchFamily="34" charset="0"/>
                          <a:cs typeface="Times New Roman" pitchFamily="18" charset="0"/>
                        </a:rPr>
                        <a:t>CW Only</a:t>
                      </a:r>
                      <a:endParaRPr kumimoji="0" lang="en-US" sz="1800" b="0" i="0" u="none" strike="noStrike" cap="none" normalizeH="0" baseline="0" smtClean="0">
                        <a:ln>
                          <a:noFill/>
                        </a:ln>
                        <a:solidFill>
                          <a:schemeClr val="bg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90" name="Rectangle 56"/>
          <p:cNvSpPr>
            <a:spLocks noChangeArrowheads="1"/>
          </p:cNvSpPr>
          <p:nvPr/>
        </p:nvSpPr>
        <p:spPr bwMode="auto">
          <a:xfrm>
            <a:off x="114300" y="3690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FFFFFF"/>
              </a:solidFill>
            </a:endParaRPr>
          </a:p>
        </p:txBody>
      </p:sp>
      <p:graphicFrame>
        <p:nvGraphicFramePr>
          <p:cNvPr id="863289" name="Group 57"/>
          <p:cNvGraphicFramePr>
            <a:graphicFrameLocks noGrp="1"/>
          </p:cNvGraphicFramePr>
          <p:nvPr/>
        </p:nvGraphicFramePr>
        <p:xfrm>
          <a:off x="1371600" y="4389438"/>
          <a:ext cx="4594225" cy="854076"/>
        </p:xfrm>
        <a:graphic>
          <a:graphicData uri="http://schemas.openxmlformats.org/drawingml/2006/table">
            <a:tbl>
              <a:tblPr/>
              <a:tblGrid>
                <a:gridCol w="2011363"/>
                <a:gridCol w="2125662"/>
                <a:gridCol w="457200"/>
              </a:tblGrid>
              <a:tr h="4270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Legend</a:t>
                      </a:r>
                    </a:p>
                  </a:txBody>
                  <a:tcPr marT="45754" marB="45754"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Technician + HF CW</a:t>
                      </a:r>
                      <a:endParaRPr kumimoji="0" lang="en-US" sz="1800" b="0" i="0" u="none" strike="noStrike" cap="none" normalizeH="0" baseline="0" smtClean="0">
                        <a:ln>
                          <a:noFill/>
                        </a:ln>
                        <a:solidFill>
                          <a:schemeClr val="tx1"/>
                        </a:solidFill>
                        <a:effectLst/>
                        <a:latin typeface="Arial" charset="0"/>
                      </a:endParaRPr>
                    </a:p>
                  </a:txBody>
                  <a:tcPr marT="45754" marB="45754"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marT="45754" marB="45754" horzOverflow="overflow">
                    <a:lnL>
                      <a:noFill/>
                    </a:lnL>
                    <a:lnR cap="flat">
                      <a:noFill/>
                    </a:lnR>
                    <a:lnT cap="flat">
                      <a:noFill/>
                    </a:lnT>
                    <a:lnB>
                      <a:noFill/>
                    </a:lnB>
                    <a:lnTlToBr>
                      <a:noFill/>
                    </a:lnTlToBr>
                    <a:lnBlToTr>
                      <a:noFill/>
                    </a:lnBlToTr>
                    <a:solidFill>
                      <a:srgbClr val="00FF00"/>
                    </a:solidFill>
                  </a:tcPr>
                </a:tc>
              </a:tr>
              <a:tr h="4270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Technician + HF Voice (SSB)</a:t>
                      </a:r>
                      <a:endParaRPr kumimoji="0" lang="en-US" sz="1800" b="0" i="0" u="none" strike="noStrike" cap="none" normalizeH="0" baseline="0" smtClean="0">
                        <a:ln>
                          <a:noFill/>
                        </a:ln>
                        <a:solidFill>
                          <a:schemeClr val="tx1"/>
                        </a:solidFill>
                        <a:effectLst/>
                        <a:latin typeface="Arial" charset="0"/>
                      </a:endParaRPr>
                    </a:p>
                  </a:txBody>
                  <a:tcPr marT="45754" marB="45754"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marT="45754" marB="45754" horzOverflow="overflow">
                    <a:lnL>
                      <a:noFill/>
                    </a:lnL>
                    <a:lnR cap="flat">
                      <a:noFill/>
                    </a:lnR>
                    <a:lnT>
                      <a:noFill/>
                    </a:lnT>
                    <a:lnB cap="flat">
                      <a:noFill/>
                    </a:lnB>
                    <a:lnTlToBr>
                      <a:noFill/>
                    </a:lnTlToBr>
                    <a:lnBlToTr>
                      <a:noFill/>
                    </a:lnBlToTr>
                    <a:solidFill>
                      <a:srgbClr val="008000"/>
                    </a:solidFill>
                  </a:tcPr>
                </a:tc>
              </a:tr>
            </a:tbl>
          </a:graphicData>
        </a:graphic>
      </p:graphicFrame>
      <p:sp>
        <p:nvSpPr>
          <p:cNvPr id="44097" name="Rectangle 67"/>
          <p:cNvSpPr>
            <a:spLocks noChangeArrowheads="1"/>
          </p:cNvSpPr>
          <p:nvPr/>
        </p:nvSpPr>
        <p:spPr bwMode="auto">
          <a:xfrm>
            <a:off x="1371600" y="5340956"/>
            <a:ext cx="635129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sz="1600" b="1" dirty="0">
                <a:solidFill>
                  <a:srgbClr val="FFFFFF"/>
                </a:solidFill>
                <a:cs typeface="Times New Roman" pitchFamily="18" charset="0"/>
              </a:rPr>
              <a:t>Notes</a:t>
            </a:r>
            <a:endParaRPr lang="en-US" sz="900" dirty="0">
              <a:solidFill>
                <a:srgbClr val="FFFFFF"/>
              </a:solidFill>
              <a:latin typeface="Garamond" pitchFamily="18" charset="0"/>
              <a:cs typeface="Times New Roman" pitchFamily="18" charset="0"/>
            </a:endParaRPr>
          </a:p>
          <a:p>
            <a:pPr fontAlgn="base">
              <a:spcBef>
                <a:spcPct val="0"/>
              </a:spcBef>
              <a:spcAft>
                <a:spcPct val="0"/>
              </a:spcAft>
            </a:pPr>
            <a:r>
              <a:rPr lang="en-US" sz="1200" dirty="0">
                <a:solidFill>
                  <a:srgbClr val="FFFFFF"/>
                </a:solidFill>
                <a:cs typeface="Times New Roman" pitchFamily="18" charset="0"/>
              </a:rPr>
              <a:t>This information does not appear in the Technician exam</a:t>
            </a:r>
          </a:p>
          <a:p>
            <a:pPr fontAlgn="base">
              <a:spcBef>
                <a:spcPct val="0"/>
              </a:spcBef>
              <a:spcAft>
                <a:spcPct val="0"/>
              </a:spcAft>
            </a:pPr>
            <a:r>
              <a:rPr lang="en-US" sz="1200" dirty="0">
                <a:solidFill>
                  <a:srgbClr val="FFFFFF"/>
                </a:solidFill>
                <a:cs typeface="Times New Roman" pitchFamily="18" charset="0"/>
              </a:rPr>
              <a:t>Technician Licensees may use up to 1500 watts </a:t>
            </a:r>
            <a:r>
              <a:rPr lang="en-US" sz="1200" dirty="0" smtClean="0">
                <a:solidFill>
                  <a:srgbClr val="FFFFFF"/>
                </a:solidFill>
                <a:cs typeface="Times New Roman" pitchFamily="18" charset="0"/>
              </a:rPr>
              <a:t>PEP above 50 </a:t>
            </a:r>
            <a:r>
              <a:rPr lang="en-US" sz="1200" dirty="0" err="1" smtClean="0">
                <a:solidFill>
                  <a:srgbClr val="FFFFFF"/>
                </a:solidFill>
                <a:cs typeface="Times New Roman" pitchFamily="18" charset="0"/>
              </a:rPr>
              <a:t>MHz.</a:t>
            </a:r>
            <a:endParaRPr lang="en-US" sz="900" dirty="0">
              <a:solidFill>
                <a:srgbClr val="FFFFFF"/>
              </a:solidFill>
              <a:cs typeface="Times New Roman" pitchFamily="18" charset="0"/>
            </a:endParaRPr>
          </a:p>
          <a:p>
            <a:pPr fontAlgn="base">
              <a:spcBef>
                <a:spcPct val="0"/>
              </a:spcBef>
              <a:spcAft>
                <a:spcPct val="0"/>
              </a:spcAft>
            </a:pPr>
            <a:r>
              <a:rPr lang="en-US" sz="1200" dirty="0">
                <a:solidFill>
                  <a:srgbClr val="FFFFFF"/>
                </a:solidFill>
                <a:cs typeface="Times New Roman" pitchFamily="18" charset="0"/>
              </a:rPr>
              <a:t>Technician </a:t>
            </a:r>
            <a:r>
              <a:rPr lang="en-US" sz="1200" dirty="0" smtClean="0">
                <a:solidFill>
                  <a:srgbClr val="FFFFFF"/>
                </a:solidFill>
                <a:cs typeface="Times New Roman" pitchFamily="18" charset="0"/>
              </a:rPr>
              <a:t> </a:t>
            </a:r>
            <a:r>
              <a:rPr lang="en-US" sz="1200" dirty="0">
                <a:solidFill>
                  <a:srgbClr val="FFFFFF"/>
                </a:solidFill>
                <a:cs typeface="Times New Roman" pitchFamily="18" charset="0"/>
              </a:rPr>
              <a:t>Licensees may use up to 1500 watts PEP and 200 watts PEP on the HF bands</a:t>
            </a:r>
            <a:endParaRPr lang="en-US" dirty="0">
              <a:solidFill>
                <a:srgbClr val="FFFFFF"/>
              </a:solidFill>
              <a:cs typeface="Times New Roman" pitchFamily="18" charset="0"/>
            </a:endParaRPr>
          </a:p>
        </p:txBody>
      </p:sp>
      <p:sp>
        <p:nvSpPr>
          <p:cNvPr id="44098" name="Text Box 68"/>
          <p:cNvSpPr txBox="1">
            <a:spLocks noChangeArrowheads="1"/>
          </p:cNvSpPr>
          <p:nvPr/>
        </p:nvSpPr>
        <p:spPr bwMode="auto">
          <a:xfrm>
            <a:off x="228600" y="381000"/>
            <a:ext cx="861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3200" b="1" dirty="0">
                <a:solidFill>
                  <a:srgbClr val="FFFF00"/>
                </a:solidFill>
                <a:latin typeface="Tahoma" pitchFamily="34" charset="0"/>
              </a:rPr>
              <a:t>Technician </a:t>
            </a:r>
            <a:r>
              <a:rPr lang="en-US" sz="3200" b="1" dirty="0" smtClean="0">
                <a:solidFill>
                  <a:srgbClr val="FFFF00"/>
                </a:solidFill>
                <a:latin typeface="Tahoma" pitchFamily="34" charset="0"/>
              </a:rPr>
              <a:t>HF Privileges</a:t>
            </a:r>
            <a:endParaRPr lang="en-US" sz="3200" b="1" dirty="0">
              <a:solidFill>
                <a:srgbClr val="FFFF00"/>
              </a:solidFill>
              <a:latin typeface="Tahoma" pitchFamily="34" charset="0"/>
            </a:endParaRPr>
          </a:p>
        </p:txBody>
      </p:sp>
    </p:spTree>
    <p:extLst>
      <p:ext uri="{BB962C8B-B14F-4D97-AF65-F5344CB8AC3E}">
        <p14:creationId xmlns:p14="http://schemas.microsoft.com/office/powerpoint/2010/main" val="40112733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13447BB-6BC4-4598-B60F-EA37A39B2DBD}" type="slidenum">
              <a:rPr lang="en-US">
                <a:solidFill>
                  <a:srgbClr val="FFFFFF"/>
                </a:solidFill>
              </a:rPr>
              <a:pPr>
                <a:defRPr/>
              </a:pPr>
              <a:t>60</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83970" name="Rectangle 2"/>
          <p:cNvSpPr>
            <a:spLocks noGrp="1" noRot="1" noChangeArrowheads="1"/>
          </p:cNvSpPr>
          <p:nvPr>
            <p:ph type="title"/>
          </p:nvPr>
        </p:nvSpPr>
        <p:spPr/>
        <p:txBody>
          <a:bodyPr/>
          <a:lstStyle/>
          <a:p>
            <a:pPr eaLnBrk="1" hangingPunct="1">
              <a:defRPr/>
            </a:pPr>
            <a:r>
              <a:rPr lang="en-US" smtClean="0"/>
              <a:t>T1A09 Who selects a Frequency Coordinator?</a:t>
            </a:r>
          </a:p>
        </p:txBody>
      </p:sp>
      <p:sp>
        <p:nvSpPr>
          <p:cNvPr id="28677" name="Rectangle 3"/>
          <p:cNvSpPr>
            <a:spLocks noGrp="1" noChangeArrowheads="1"/>
          </p:cNvSpPr>
          <p:nvPr>
            <p:ph type="body" idx="1"/>
          </p:nvPr>
        </p:nvSpPr>
        <p:spPr/>
        <p:txBody>
          <a:bodyPr/>
          <a:lstStyle/>
          <a:p>
            <a:pPr lvl="1" eaLnBrk="1" hangingPunct="1"/>
            <a:r>
              <a:rPr lang="en-US" b="0" smtClean="0">
                <a:effectLst/>
              </a:rPr>
              <a:t>A.  The FCC Office of Spectrum Management and Coordination Policy</a:t>
            </a:r>
          </a:p>
          <a:p>
            <a:pPr lvl="1" eaLnBrk="1" hangingPunct="1"/>
            <a:r>
              <a:rPr lang="en-US" b="0" smtClean="0">
                <a:effectLst/>
              </a:rPr>
              <a:t>B.  The local chapter of the Office of National Council of Independent Frequency Coordinators</a:t>
            </a:r>
          </a:p>
          <a:p>
            <a:pPr lvl="1" eaLnBrk="1" hangingPunct="1"/>
            <a:r>
              <a:rPr lang="en-US" b="0" smtClean="0">
                <a:effectLst/>
              </a:rPr>
              <a:t>C.  Amateur operators in a local or regional area whose stations are eligible to be auxiliary or repeater stations</a:t>
            </a:r>
          </a:p>
          <a:p>
            <a:pPr lvl="1" eaLnBrk="1" hangingPunct="1"/>
            <a:r>
              <a:rPr lang="en-US" b="0" smtClean="0">
                <a:effectLst/>
              </a:rPr>
              <a:t>D.  FCC Regional Field Office</a:t>
            </a:r>
          </a:p>
        </p:txBody>
      </p:sp>
    </p:spTree>
    <p:extLst>
      <p:ext uri="{BB962C8B-B14F-4D97-AF65-F5344CB8AC3E}">
        <p14:creationId xmlns:p14="http://schemas.microsoft.com/office/powerpoint/2010/main" val="2430533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6BCCFCD-3562-4C13-AAA9-04DD2DBCEC60}" type="slidenum">
              <a:rPr lang="en-US">
                <a:solidFill>
                  <a:srgbClr val="FFFFFF"/>
                </a:solidFill>
              </a:rPr>
              <a:pPr>
                <a:defRPr/>
              </a:pPr>
              <a:t>61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89090" name="Rectangle 2"/>
          <p:cNvSpPr>
            <a:spLocks noGrp="1" noRot="1" noChangeArrowheads="1"/>
          </p:cNvSpPr>
          <p:nvPr>
            <p:ph type="title"/>
          </p:nvPr>
        </p:nvSpPr>
        <p:spPr/>
        <p:txBody>
          <a:bodyPr/>
          <a:lstStyle/>
          <a:p>
            <a:pPr eaLnBrk="1" hangingPunct="1">
              <a:defRPr/>
            </a:pPr>
            <a:r>
              <a:rPr lang="en-US" b="0" smtClean="0"/>
              <a:t>T1A09 Who selects a Frequency Coordinator?</a:t>
            </a:r>
          </a:p>
        </p:txBody>
      </p:sp>
      <p:sp>
        <p:nvSpPr>
          <p:cNvPr id="89091" name="Rectangle 3"/>
          <p:cNvSpPr>
            <a:spLocks noGrp="1" noChangeArrowheads="1"/>
          </p:cNvSpPr>
          <p:nvPr>
            <p:ph type="body" idx="1"/>
          </p:nvPr>
        </p:nvSpPr>
        <p:spPr/>
        <p:txBody>
          <a:bodyPr/>
          <a:lstStyle/>
          <a:p>
            <a:pPr lvl="1" eaLnBrk="1" hangingPunct="1">
              <a:defRPr/>
            </a:pPr>
            <a:r>
              <a:rPr lang="en-US" b="0" smtClean="0">
                <a:effectLst/>
              </a:rPr>
              <a:t>A.  The FCC Office of Spectrum Management and Coordination Policy</a:t>
            </a:r>
          </a:p>
          <a:p>
            <a:pPr lvl="1" eaLnBrk="1" hangingPunct="1">
              <a:defRPr/>
            </a:pPr>
            <a:r>
              <a:rPr lang="en-US" b="0" smtClean="0">
                <a:effectLst/>
              </a:rPr>
              <a:t>B.  The local chapter of the Office of National Council of Independent Frequency Coordinators</a:t>
            </a:r>
          </a:p>
          <a:p>
            <a:pPr eaLnBrk="1" hangingPunct="1">
              <a:defRPr/>
            </a:pPr>
            <a:r>
              <a:rPr lang="en-US" smtClean="0"/>
              <a:t>C.  Amateur operators in a local or regional area whose stations are eligible to be auxiliary or repeater stations</a:t>
            </a:r>
          </a:p>
          <a:p>
            <a:pPr lvl="1" eaLnBrk="1" hangingPunct="1">
              <a:defRPr/>
            </a:pPr>
            <a:r>
              <a:rPr lang="en-US" b="0" smtClean="0">
                <a:effectLst/>
              </a:rPr>
              <a:t>D.  FCC Regional Field Office</a:t>
            </a:r>
          </a:p>
        </p:txBody>
      </p:sp>
    </p:spTree>
    <p:extLst>
      <p:ext uri="{BB962C8B-B14F-4D97-AF65-F5344CB8AC3E}">
        <p14:creationId xmlns:p14="http://schemas.microsoft.com/office/powerpoint/2010/main" val="30533506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6A1E6AB-C032-4A23-B0C5-A116A3351865}" type="slidenum">
              <a:rPr lang="en-US">
                <a:solidFill>
                  <a:srgbClr val="FFFFFF"/>
                </a:solidFill>
              </a:rPr>
              <a:pPr>
                <a:defRPr/>
              </a:pPr>
              <a:t>62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68290" name="Rectangle 2"/>
          <p:cNvSpPr>
            <a:spLocks noGrp="1" noRot="1" noChangeArrowheads="1"/>
          </p:cNvSpPr>
          <p:nvPr>
            <p:ph type="title"/>
          </p:nvPr>
        </p:nvSpPr>
        <p:spPr>
          <a:xfrm>
            <a:off x="457200" y="304800"/>
            <a:ext cx="8229600" cy="2209800"/>
          </a:xfrm>
        </p:spPr>
        <p:txBody>
          <a:bodyPr/>
          <a:lstStyle/>
          <a:p>
            <a:pPr eaLnBrk="1" hangingPunct="1">
              <a:defRPr/>
            </a:pPr>
            <a:r>
              <a:rPr lang="en-US" dirty="0" smtClean="0"/>
              <a:t>T1A14 What must you do if you are operating on the 23 cm band and learn that you are interfering with a radiolocation station outside the United States?</a:t>
            </a:r>
          </a:p>
        </p:txBody>
      </p:sp>
      <p:sp>
        <p:nvSpPr>
          <p:cNvPr id="75781" name="Rectangle 3"/>
          <p:cNvSpPr>
            <a:spLocks noGrp="1" noChangeArrowheads="1"/>
          </p:cNvSpPr>
          <p:nvPr>
            <p:ph type="body" idx="1"/>
          </p:nvPr>
        </p:nvSpPr>
        <p:spPr>
          <a:xfrm>
            <a:off x="304800" y="2743200"/>
            <a:ext cx="8534400" cy="3382963"/>
          </a:xfrm>
        </p:spPr>
        <p:txBody>
          <a:bodyPr/>
          <a:lstStyle/>
          <a:p>
            <a:pPr lvl="1" eaLnBrk="1" hangingPunct="1"/>
            <a:r>
              <a:rPr lang="en-US" b="0" smtClean="0">
                <a:effectLst/>
              </a:rPr>
              <a:t>A.  Stop operating or take steps to eliminate the harmful interference</a:t>
            </a:r>
          </a:p>
          <a:p>
            <a:pPr lvl="1" eaLnBrk="1" hangingPunct="1"/>
            <a:r>
              <a:rPr lang="en-US" b="0" smtClean="0">
                <a:effectLst/>
              </a:rPr>
              <a:t>B.  Nothing, because this band is allocated exclusively to the amateur service</a:t>
            </a:r>
          </a:p>
          <a:p>
            <a:pPr lvl="1" eaLnBrk="1" hangingPunct="1"/>
            <a:r>
              <a:rPr lang="en-US" b="0" smtClean="0">
                <a:effectLst/>
              </a:rPr>
              <a:t>C.  Establish contact with the radiolocation station and ask them to change frequency</a:t>
            </a:r>
          </a:p>
          <a:p>
            <a:pPr lvl="1" eaLnBrk="1" hangingPunct="1"/>
            <a:r>
              <a:rPr lang="en-US" b="0" smtClean="0">
                <a:effectLst/>
              </a:rPr>
              <a:t>D.  Change to CW mode, because this would not likely cause interference</a:t>
            </a:r>
          </a:p>
        </p:txBody>
      </p:sp>
    </p:spTree>
    <p:extLst>
      <p:ext uri="{BB962C8B-B14F-4D97-AF65-F5344CB8AC3E}">
        <p14:creationId xmlns:p14="http://schemas.microsoft.com/office/powerpoint/2010/main" val="38786906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FC324B2-90AA-414D-A270-982A3299A384}" type="slidenum">
              <a:rPr lang="en-US">
                <a:solidFill>
                  <a:srgbClr val="FFFFFF"/>
                </a:solidFill>
              </a:rPr>
              <a:pPr>
                <a:defRPr/>
              </a:pPr>
              <a:t>63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73410" name="Rectangle 2"/>
          <p:cNvSpPr>
            <a:spLocks noGrp="1" noRot="1" noChangeArrowheads="1"/>
          </p:cNvSpPr>
          <p:nvPr>
            <p:ph type="title"/>
          </p:nvPr>
        </p:nvSpPr>
        <p:spPr>
          <a:xfrm>
            <a:off x="457200" y="304800"/>
            <a:ext cx="8229600" cy="2209800"/>
          </a:xfrm>
        </p:spPr>
        <p:txBody>
          <a:bodyPr/>
          <a:lstStyle/>
          <a:p>
            <a:pPr eaLnBrk="1" hangingPunct="1">
              <a:defRPr/>
            </a:pPr>
            <a:r>
              <a:rPr lang="en-US" dirty="0"/>
              <a:t>T1A14</a:t>
            </a:r>
            <a:r>
              <a:rPr lang="en-US" b="0" dirty="0" smtClean="0"/>
              <a:t> What must you do if you are operating on the 23 cm band and learn that you are interfering with a radiolocation station outside the United States?</a:t>
            </a:r>
          </a:p>
        </p:txBody>
      </p:sp>
      <p:sp>
        <p:nvSpPr>
          <p:cNvPr id="273411" name="Rectangle 3"/>
          <p:cNvSpPr>
            <a:spLocks noGrp="1" noChangeArrowheads="1"/>
          </p:cNvSpPr>
          <p:nvPr>
            <p:ph type="body" idx="1"/>
          </p:nvPr>
        </p:nvSpPr>
        <p:spPr>
          <a:xfrm>
            <a:off x="304800" y="2743200"/>
            <a:ext cx="8534400" cy="3382963"/>
          </a:xfrm>
        </p:spPr>
        <p:txBody>
          <a:bodyPr/>
          <a:lstStyle/>
          <a:p>
            <a:pPr eaLnBrk="1" hangingPunct="1">
              <a:defRPr/>
            </a:pPr>
            <a:r>
              <a:rPr lang="en-US" smtClean="0"/>
              <a:t>A.  Stop operating or take steps to eliminate the harmful interference</a:t>
            </a:r>
          </a:p>
          <a:p>
            <a:pPr lvl="1" eaLnBrk="1" hangingPunct="1">
              <a:defRPr/>
            </a:pPr>
            <a:r>
              <a:rPr lang="en-US" b="0" smtClean="0">
                <a:effectLst/>
              </a:rPr>
              <a:t>B.  Nothing, because this band is allocated exclusively to the amateur service</a:t>
            </a:r>
          </a:p>
          <a:p>
            <a:pPr lvl="1" eaLnBrk="1" hangingPunct="1">
              <a:defRPr/>
            </a:pPr>
            <a:r>
              <a:rPr lang="en-US" b="0" smtClean="0">
                <a:effectLst/>
              </a:rPr>
              <a:t>C.  Establish contact with the radiolocation station and ask them to change frequency</a:t>
            </a:r>
          </a:p>
          <a:p>
            <a:pPr lvl="1" eaLnBrk="1" hangingPunct="1">
              <a:defRPr/>
            </a:pPr>
            <a:r>
              <a:rPr lang="en-US" b="0" smtClean="0">
                <a:effectLst/>
              </a:rPr>
              <a:t>D.  Change to CW mode, because this would not likely cause interference</a:t>
            </a:r>
          </a:p>
        </p:txBody>
      </p:sp>
    </p:spTree>
    <p:extLst>
      <p:ext uri="{BB962C8B-B14F-4D97-AF65-F5344CB8AC3E}">
        <p14:creationId xmlns:p14="http://schemas.microsoft.com/office/powerpoint/2010/main" val="23971350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752600"/>
          </a:xfrm>
        </p:spPr>
        <p:txBody>
          <a:bodyPr/>
          <a:lstStyle/>
          <a:p>
            <a:r>
              <a:rPr lang="en-US" dirty="0"/>
              <a:t>T1B08 </a:t>
            </a:r>
            <a:r>
              <a:rPr lang="en-US" dirty="0" smtClean="0"/>
              <a:t> Which </a:t>
            </a:r>
            <a:r>
              <a:rPr lang="en-US" dirty="0"/>
              <a:t>of the following is a result of the fact that the amateur service is secondary in some portions of the 70 cm band?</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U.S. amateurs may find non-amateur stations in the bands, and must avoid interfering with them</a:t>
            </a:r>
          </a:p>
          <a:p>
            <a:r>
              <a:rPr lang="en-US" dirty="0">
                <a:solidFill>
                  <a:schemeClr val="tx1"/>
                </a:solidFill>
              </a:rPr>
              <a:t>B. U.S. amateurs must give foreign amateur stations priority in those portions</a:t>
            </a:r>
          </a:p>
          <a:p>
            <a:r>
              <a:rPr lang="en-US" dirty="0">
                <a:solidFill>
                  <a:schemeClr val="tx1"/>
                </a:solidFill>
              </a:rPr>
              <a:t>C. International communications are not permitted on 70 cm</a:t>
            </a:r>
          </a:p>
          <a:p>
            <a:r>
              <a:rPr lang="en-US" dirty="0">
                <a:solidFill>
                  <a:schemeClr val="tx1"/>
                </a:solidFill>
              </a:rPr>
              <a:t>D. Digital transmissions are not permitted on 70 </a:t>
            </a:r>
            <a:r>
              <a:rPr lang="en-US" dirty="0" smtClean="0">
                <a:solidFill>
                  <a:schemeClr val="tx1"/>
                </a:solidFill>
              </a:rPr>
              <a:t>cm</a:t>
            </a:r>
            <a:endParaRPr lang="en-US" dirty="0">
              <a:solidFill>
                <a:schemeClr val="tx1"/>
              </a:solidFill>
            </a:endParaRPr>
          </a:p>
        </p:txBody>
      </p:sp>
    </p:spTree>
    <p:extLst>
      <p:ext uri="{BB962C8B-B14F-4D97-AF65-F5344CB8AC3E}">
        <p14:creationId xmlns:p14="http://schemas.microsoft.com/office/powerpoint/2010/main" val="41519367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752600"/>
          </a:xfrm>
        </p:spPr>
        <p:txBody>
          <a:bodyPr/>
          <a:lstStyle/>
          <a:p>
            <a:r>
              <a:rPr lang="en-US" dirty="0"/>
              <a:t>T1B08 </a:t>
            </a:r>
            <a:r>
              <a:rPr lang="en-US" dirty="0" smtClean="0"/>
              <a:t> Which </a:t>
            </a:r>
            <a:r>
              <a:rPr lang="en-US" dirty="0"/>
              <a:t>of the following is a result of the fact that the amateur service is secondary in some portions of the 70 cm band?</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U.S. amateurs may find non-amateur stations in the bands, and must avoid interfering with them</a:t>
            </a:r>
          </a:p>
          <a:p>
            <a:r>
              <a:rPr lang="en-US" dirty="0" smtClean="0">
                <a:solidFill>
                  <a:schemeClr val="tx1"/>
                </a:solidFill>
              </a:rPr>
              <a:t>	B</a:t>
            </a:r>
            <a:r>
              <a:rPr lang="en-US" dirty="0">
                <a:solidFill>
                  <a:schemeClr val="tx1"/>
                </a:solidFill>
              </a:rPr>
              <a:t>. U.S. amateurs must give foreign amateur stations priority in those portions</a:t>
            </a:r>
          </a:p>
          <a:p>
            <a:r>
              <a:rPr lang="en-US" dirty="0" smtClean="0">
                <a:solidFill>
                  <a:schemeClr val="tx1"/>
                </a:solidFill>
              </a:rPr>
              <a:t>	C</a:t>
            </a:r>
            <a:r>
              <a:rPr lang="en-US" dirty="0">
                <a:solidFill>
                  <a:schemeClr val="tx1"/>
                </a:solidFill>
              </a:rPr>
              <a:t>. International communications are not permitted on 70 cm</a:t>
            </a:r>
          </a:p>
          <a:p>
            <a:r>
              <a:rPr lang="en-US" dirty="0" smtClean="0">
                <a:solidFill>
                  <a:schemeClr val="tx1"/>
                </a:solidFill>
              </a:rPr>
              <a:t>	D</a:t>
            </a:r>
            <a:r>
              <a:rPr lang="en-US" dirty="0">
                <a:solidFill>
                  <a:schemeClr val="tx1"/>
                </a:solidFill>
              </a:rPr>
              <a:t>. Digital transmissions are not permitted on 70 </a:t>
            </a:r>
            <a:r>
              <a:rPr lang="en-US" dirty="0" smtClean="0">
                <a:solidFill>
                  <a:schemeClr val="tx1"/>
                </a:solidFill>
              </a:rPr>
              <a:t>cm</a:t>
            </a:r>
            <a:endParaRPr lang="en-US" dirty="0">
              <a:solidFill>
                <a:schemeClr val="tx1"/>
              </a:solidFill>
            </a:endParaRPr>
          </a:p>
        </p:txBody>
      </p:sp>
    </p:spTree>
    <p:extLst>
      <p:ext uri="{BB962C8B-B14F-4D97-AF65-F5344CB8AC3E}">
        <p14:creationId xmlns:p14="http://schemas.microsoft.com/office/powerpoint/2010/main" val="31185304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13CF580-D03E-43AC-9185-4608E2748101}" type="slidenum">
              <a:rPr lang="en-US">
                <a:solidFill>
                  <a:srgbClr val="FFFFFF"/>
                </a:solidFill>
              </a:rPr>
              <a:pPr>
                <a:defRPr/>
              </a:pPr>
              <a:t>66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94210" name="Rectangle 2"/>
          <p:cNvSpPr>
            <a:spLocks noGrp="1" noRot="1" noChangeArrowheads="1"/>
          </p:cNvSpPr>
          <p:nvPr>
            <p:ph type="title"/>
          </p:nvPr>
        </p:nvSpPr>
        <p:spPr/>
        <p:txBody>
          <a:bodyPr/>
          <a:lstStyle/>
          <a:p>
            <a:pPr eaLnBrk="1" hangingPunct="1">
              <a:defRPr/>
            </a:pPr>
            <a:r>
              <a:rPr lang="en-US" b="1" smtClean="0"/>
              <a:t>T2A10 What is a band plan, beyond the privileges established by the FCC?</a:t>
            </a:r>
          </a:p>
        </p:txBody>
      </p:sp>
      <p:sp>
        <p:nvSpPr>
          <p:cNvPr id="94211" name="Rectangle 3"/>
          <p:cNvSpPr>
            <a:spLocks noGrp="1" noChangeArrowheads="1"/>
          </p:cNvSpPr>
          <p:nvPr>
            <p:ph type="body" idx="1"/>
          </p:nvPr>
        </p:nvSpPr>
        <p:spPr/>
        <p:txBody>
          <a:bodyPr/>
          <a:lstStyle/>
          <a:p>
            <a:pPr lvl="1" eaLnBrk="1" hangingPunct="1">
              <a:defRPr/>
            </a:pPr>
            <a:r>
              <a:rPr lang="en-US" smtClean="0"/>
              <a:t>A.	A voluntary guideline for using different modes or activities within an amateur band</a:t>
            </a:r>
          </a:p>
          <a:p>
            <a:pPr lvl="1" eaLnBrk="1" hangingPunct="1">
              <a:defRPr/>
            </a:pPr>
            <a:r>
              <a:rPr lang="en-US" smtClean="0"/>
              <a:t>B.	A mandated list of operating schedules</a:t>
            </a:r>
          </a:p>
          <a:p>
            <a:pPr lvl="1" eaLnBrk="1" hangingPunct="1">
              <a:defRPr/>
            </a:pPr>
            <a:r>
              <a:rPr lang="en-US" smtClean="0"/>
              <a:t>C.	A list of scheduled net frequencies</a:t>
            </a:r>
          </a:p>
          <a:p>
            <a:pPr lvl="1" eaLnBrk="1" hangingPunct="1">
              <a:defRPr/>
            </a:pPr>
            <a:r>
              <a:rPr lang="en-US" smtClean="0"/>
              <a:t>D.	A plan devised by a club to use a frequency band during a contest</a:t>
            </a:r>
          </a:p>
        </p:txBody>
      </p:sp>
    </p:spTree>
    <p:extLst>
      <p:ext uri="{BB962C8B-B14F-4D97-AF65-F5344CB8AC3E}">
        <p14:creationId xmlns:p14="http://schemas.microsoft.com/office/powerpoint/2010/main" val="3474606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515EB5B-DF27-4DDD-BA70-984CE656EF92}" type="slidenum">
              <a:rPr lang="en-US" smtClean="0">
                <a:solidFill>
                  <a:srgbClr val="FFFFFF"/>
                </a:solidFill>
              </a:rPr>
              <a:pPr>
                <a:defRPr/>
              </a:pPr>
              <a:t>67</a:t>
            </a:fld>
            <a:endParaRPr lang="en-US">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84865681"/>
              </p:ext>
            </p:extLst>
          </p:nvPr>
        </p:nvGraphicFramePr>
        <p:xfrm>
          <a:off x="2133600" y="992510"/>
          <a:ext cx="4130456" cy="5585292"/>
        </p:xfrm>
        <a:graphic>
          <a:graphicData uri="http://schemas.openxmlformats.org/drawingml/2006/table">
            <a:tbl>
              <a:tblPr/>
              <a:tblGrid>
                <a:gridCol w="2143452"/>
                <a:gridCol w="1987004"/>
              </a:tblGrid>
              <a:tr h="166628">
                <a:tc>
                  <a:txBody>
                    <a:bodyPr/>
                    <a:lstStyle/>
                    <a:p>
                      <a:r>
                        <a:rPr lang="en-US" sz="900" dirty="0"/>
                        <a:t>50.0-50.1</a:t>
                      </a:r>
                    </a:p>
                  </a:txBody>
                  <a:tcPr marL="31787" marR="31787" marT="15894" marB="15894" anchor="ctr">
                    <a:lnL>
                      <a:noFill/>
                    </a:lnL>
                    <a:lnR>
                      <a:noFill/>
                    </a:lnR>
                    <a:lnT>
                      <a:noFill/>
                    </a:lnT>
                    <a:lnB>
                      <a:noFill/>
                    </a:lnB>
                  </a:tcPr>
                </a:tc>
                <a:tc>
                  <a:txBody>
                    <a:bodyPr/>
                    <a:lstStyle/>
                    <a:p>
                      <a:r>
                        <a:rPr lang="en-US" sz="900" dirty="0"/>
                        <a:t>CW, beacons</a:t>
                      </a:r>
                    </a:p>
                  </a:txBody>
                  <a:tcPr marL="31787" marR="31787" marT="15894" marB="15894" anchor="ctr">
                    <a:lnL>
                      <a:noFill/>
                    </a:lnL>
                    <a:lnR>
                      <a:noFill/>
                    </a:lnR>
                    <a:lnT>
                      <a:noFill/>
                    </a:lnT>
                    <a:lnB>
                      <a:noFill/>
                    </a:lnB>
                  </a:tcPr>
                </a:tc>
              </a:tr>
              <a:tr h="166628">
                <a:tc>
                  <a:txBody>
                    <a:bodyPr/>
                    <a:lstStyle/>
                    <a:p>
                      <a:r>
                        <a:rPr lang="en-US" sz="900"/>
                        <a:t>50.060-50.080</a:t>
                      </a:r>
                    </a:p>
                  </a:txBody>
                  <a:tcPr marL="31787" marR="31787" marT="15894" marB="15894" anchor="ctr">
                    <a:lnL>
                      <a:noFill/>
                    </a:lnL>
                    <a:lnR>
                      <a:noFill/>
                    </a:lnR>
                    <a:lnT>
                      <a:noFill/>
                    </a:lnT>
                    <a:lnB>
                      <a:noFill/>
                    </a:lnB>
                  </a:tcPr>
                </a:tc>
                <a:tc>
                  <a:txBody>
                    <a:bodyPr/>
                    <a:lstStyle/>
                    <a:p>
                      <a:r>
                        <a:rPr lang="en-US" sz="900" dirty="0"/>
                        <a:t>beacon </a:t>
                      </a:r>
                      <a:r>
                        <a:rPr lang="en-US" sz="900" dirty="0" err="1"/>
                        <a:t>subband</a:t>
                      </a:r>
                      <a:endParaRPr lang="en-US" sz="900" dirty="0"/>
                    </a:p>
                  </a:txBody>
                  <a:tcPr marL="31787" marR="31787" marT="15894" marB="15894" anchor="ctr">
                    <a:lnL>
                      <a:noFill/>
                    </a:lnL>
                    <a:lnR>
                      <a:noFill/>
                    </a:lnR>
                    <a:lnT>
                      <a:noFill/>
                    </a:lnT>
                    <a:lnB>
                      <a:noFill/>
                    </a:lnB>
                  </a:tcPr>
                </a:tc>
              </a:tr>
              <a:tr h="166628">
                <a:tc>
                  <a:txBody>
                    <a:bodyPr/>
                    <a:lstStyle/>
                    <a:p>
                      <a:r>
                        <a:rPr lang="en-US" sz="900"/>
                        <a:t>50.1-50.3</a:t>
                      </a:r>
                    </a:p>
                  </a:txBody>
                  <a:tcPr marL="31787" marR="31787" marT="15894" marB="15894" anchor="ctr">
                    <a:lnL>
                      <a:noFill/>
                    </a:lnL>
                    <a:lnR>
                      <a:noFill/>
                    </a:lnR>
                    <a:lnT>
                      <a:noFill/>
                    </a:lnT>
                    <a:lnB>
                      <a:noFill/>
                    </a:lnB>
                  </a:tcPr>
                </a:tc>
                <a:tc>
                  <a:txBody>
                    <a:bodyPr/>
                    <a:lstStyle/>
                    <a:p>
                      <a:r>
                        <a:rPr lang="en-US" sz="900"/>
                        <a:t>SSB, CW</a:t>
                      </a:r>
                    </a:p>
                  </a:txBody>
                  <a:tcPr marL="31787" marR="31787" marT="15894" marB="15894" anchor="ctr">
                    <a:lnL>
                      <a:noFill/>
                    </a:lnL>
                    <a:lnR>
                      <a:noFill/>
                    </a:lnR>
                    <a:lnT>
                      <a:noFill/>
                    </a:lnT>
                    <a:lnB>
                      <a:noFill/>
                    </a:lnB>
                  </a:tcPr>
                </a:tc>
              </a:tr>
              <a:tr h="166628">
                <a:tc>
                  <a:txBody>
                    <a:bodyPr/>
                    <a:lstStyle/>
                    <a:p>
                      <a:r>
                        <a:rPr lang="en-US" sz="900"/>
                        <a:t>50.10-50.125</a:t>
                      </a:r>
                    </a:p>
                  </a:txBody>
                  <a:tcPr marL="31787" marR="31787" marT="15894" marB="15894" anchor="ctr">
                    <a:lnL>
                      <a:noFill/>
                    </a:lnL>
                    <a:lnR>
                      <a:noFill/>
                    </a:lnR>
                    <a:lnT>
                      <a:noFill/>
                    </a:lnT>
                    <a:lnB>
                      <a:noFill/>
                    </a:lnB>
                  </a:tcPr>
                </a:tc>
                <a:tc>
                  <a:txBody>
                    <a:bodyPr/>
                    <a:lstStyle/>
                    <a:p>
                      <a:r>
                        <a:rPr lang="en-US" sz="900"/>
                        <a:t>DX window</a:t>
                      </a:r>
                    </a:p>
                  </a:txBody>
                  <a:tcPr marL="31787" marR="31787" marT="15894" marB="15894" anchor="ctr">
                    <a:lnL>
                      <a:noFill/>
                    </a:lnL>
                    <a:lnR>
                      <a:noFill/>
                    </a:lnR>
                    <a:lnT>
                      <a:noFill/>
                    </a:lnT>
                    <a:lnB>
                      <a:noFill/>
                    </a:lnB>
                  </a:tcPr>
                </a:tc>
              </a:tr>
              <a:tr h="166628">
                <a:tc>
                  <a:txBody>
                    <a:bodyPr/>
                    <a:lstStyle/>
                    <a:p>
                      <a:r>
                        <a:rPr lang="en-US" sz="900"/>
                        <a:t>50.125</a:t>
                      </a:r>
                    </a:p>
                  </a:txBody>
                  <a:tcPr marL="31787" marR="31787" marT="15894" marB="15894" anchor="ctr">
                    <a:lnL>
                      <a:noFill/>
                    </a:lnL>
                    <a:lnR>
                      <a:noFill/>
                    </a:lnR>
                    <a:lnT>
                      <a:noFill/>
                    </a:lnT>
                    <a:lnB>
                      <a:noFill/>
                    </a:lnB>
                  </a:tcPr>
                </a:tc>
                <a:tc>
                  <a:txBody>
                    <a:bodyPr/>
                    <a:lstStyle/>
                    <a:p>
                      <a:r>
                        <a:rPr lang="en-US" sz="900"/>
                        <a:t>SSB calling</a:t>
                      </a:r>
                    </a:p>
                  </a:txBody>
                  <a:tcPr marL="31787" marR="31787" marT="15894" marB="15894" anchor="ctr">
                    <a:lnL>
                      <a:noFill/>
                    </a:lnL>
                    <a:lnR>
                      <a:noFill/>
                    </a:lnR>
                    <a:lnT>
                      <a:noFill/>
                    </a:lnT>
                    <a:lnB>
                      <a:noFill/>
                    </a:lnB>
                  </a:tcPr>
                </a:tc>
              </a:tr>
              <a:tr h="166628">
                <a:tc>
                  <a:txBody>
                    <a:bodyPr/>
                    <a:lstStyle/>
                    <a:p>
                      <a:r>
                        <a:rPr lang="en-US" sz="900"/>
                        <a:t>50.3-50.6</a:t>
                      </a:r>
                    </a:p>
                  </a:txBody>
                  <a:tcPr marL="31787" marR="31787" marT="15894" marB="15894" anchor="ctr">
                    <a:lnL>
                      <a:noFill/>
                    </a:lnL>
                    <a:lnR>
                      <a:noFill/>
                    </a:lnR>
                    <a:lnT>
                      <a:noFill/>
                    </a:lnT>
                    <a:lnB>
                      <a:noFill/>
                    </a:lnB>
                  </a:tcPr>
                </a:tc>
                <a:tc>
                  <a:txBody>
                    <a:bodyPr/>
                    <a:lstStyle/>
                    <a:p>
                      <a:r>
                        <a:rPr lang="en-US" sz="900"/>
                        <a:t>All modes</a:t>
                      </a:r>
                    </a:p>
                  </a:txBody>
                  <a:tcPr marL="31787" marR="31787" marT="15894" marB="15894" anchor="ctr">
                    <a:lnL>
                      <a:noFill/>
                    </a:lnL>
                    <a:lnR>
                      <a:noFill/>
                    </a:lnR>
                    <a:lnT>
                      <a:noFill/>
                    </a:lnT>
                    <a:lnB>
                      <a:noFill/>
                    </a:lnB>
                  </a:tcPr>
                </a:tc>
              </a:tr>
              <a:tr h="166628">
                <a:tc>
                  <a:txBody>
                    <a:bodyPr/>
                    <a:lstStyle/>
                    <a:p>
                      <a:r>
                        <a:rPr lang="en-US" sz="900" dirty="0"/>
                        <a:t>50.6-50.8</a:t>
                      </a:r>
                    </a:p>
                  </a:txBody>
                  <a:tcPr marL="31787" marR="31787" marT="15894" marB="15894" anchor="ctr">
                    <a:lnL>
                      <a:noFill/>
                    </a:lnL>
                    <a:lnR>
                      <a:noFill/>
                    </a:lnR>
                    <a:lnT>
                      <a:noFill/>
                    </a:lnT>
                    <a:lnB>
                      <a:noFill/>
                    </a:lnB>
                  </a:tcPr>
                </a:tc>
                <a:tc>
                  <a:txBody>
                    <a:bodyPr/>
                    <a:lstStyle/>
                    <a:p>
                      <a:r>
                        <a:rPr lang="en-US" sz="900"/>
                        <a:t>Nonvoice communications</a:t>
                      </a:r>
                    </a:p>
                  </a:txBody>
                  <a:tcPr marL="31787" marR="31787" marT="15894" marB="15894" anchor="ctr">
                    <a:lnL>
                      <a:noFill/>
                    </a:lnL>
                    <a:lnR>
                      <a:noFill/>
                    </a:lnR>
                    <a:lnT>
                      <a:noFill/>
                    </a:lnT>
                    <a:lnB>
                      <a:noFill/>
                    </a:lnB>
                  </a:tcPr>
                </a:tc>
              </a:tr>
              <a:tr h="166628">
                <a:tc>
                  <a:txBody>
                    <a:bodyPr/>
                    <a:lstStyle/>
                    <a:p>
                      <a:r>
                        <a:rPr lang="en-US" sz="900"/>
                        <a:t>50.62</a:t>
                      </a:r>
                    </a:p>
                  </a:txBody>
                  <a:tcPr marL="31787" marR="31787" marT="15894" marB="15894" anchor="ctr">
                    <a:lnL>
                      <a:noFill/>
                    </a:lnL>
                    <a:lnR>
                      <a:noFill/>
                    </a:lnR>
                    <a:lnT>
                      <a:noFill/>
                    </a:lnT>
                    <a:lnB>
                      <a:noFill/>
                    </a:lnB>
                  </a:tcPr>
                </a:tc>
                <a:tc>
                  <a:txBody>
                    <a:bodyPr/>
                    <a:lstStyle/>
                    <a:p>
                      <a:r>
                        <a:rPr lang="en-US" sz="900"/>
                        <a:t>Digital (packet) calling</a:t>
                      </a:r>
                    </a:p>
                  </a:txBody>
                  <a:tcPr marL="31787" marR="31787" marT="15894" marB="15894" anchor="ctr">
                    <a:lnL>
                      <a:noFill/>
                    </a:lnL>
                    <a:lnR>
                      <a:noFill/>
                    </a:lnR>
                    <a:lnT>
                      <a:noFill/>
                    </a:lnT>
                    <a:lnB>
                      <a:noFill/>
                    </a:lnB>
                  </a:tcPr>
                </a:tc>
              </a:tr>
              <a:tr h="166628">
                <a:tc>
                  <a:txBody>
                    <a:bodyPr/>
                    <a:lstStyle/>
                    <a:p>
                      <a:r>
                        <a:rPr lang="en-US" sz="900"/>
                        <a:t>50.8-51.0</a:t>
                      </a:r>
                    </a:p>
                  </a:txBody>
                  <a:tcPr marL="31787" marR="31787" marT="15894" marB="15894" anchor="ctr">
                    <a:lnL>
                      <a:noFill/>
                    </a:lnL>
                    <a:lnR>
                      <a:noFill/>
                    </a:lnR>
                    <a:lnT>
                      <a:noFill/>
                    </a:lnT>
                    <a:lnB>
                      <a:noFill/>
                    </a:lnB>
                  </a:tcPr>
                </a:tc>
                <a:tc>
                  <a:txBody>
                    <a:bodyPr/>
                    <a:lstStyle/>
                    <a:p>
                      <a:r>
                        <a:rPr lang="en-US" sz="900"/>
                        <a:t>Radio remote control (20-kHz channels)</a:t>
                      </a:r>
                    </a:p>
                  </a:txBody>
                  <a:tcPr marL="31787" marR="31787" marT="15894" marB="15894" anchor="ctr">
                    <a:lnL>
                      <a:noFill/>
                    </a:lnL>
                    <a:lnR>
                      <a:noFill/>
                    </a:lnR>
                    <a:lnT>
                      <a:noFill/>
                    </a:lnT>
                    <a:lnB>
                      <a:noFill/>
                    </a:lnB>
                  </a:tcPr>
                </a:tc>
              </a:tr>
              <a:tr h="166628">
                <a:tc>
                  <a:txBody>
                    <a:bodyPr/>
                    <a:lstStyle/>
                    <a:p>
                      <a:r>
                        <a:rPr lang="en-US" sz="900"/>
                        <a:t>51.0-51.1</a:t>
                      </a:r>
                    </a:p>
                  </a:txBody>
                  <a:tcPr marL="31787" marR="31787" marT="15894" marB="15894" anchor="ctr">
                    <a:lnL>
                      <a:noFill/>
                    </a:lnL>
                    <a:lnR>
                      <a:noFill/>
                    </a:lnR>
                    <a:lnT>
                      <a:noFill/>
                    </a:lnT>
                    <a:lnB>
                      <a:noFill/>
                    </a:lnB>
                  </a:tcPr>
                </a:tc>
                <a:tc>
                  <a:txBody>
                    <a:bodyPr/>
                    <a:lstStyle/>
                    <a:p>
                      <a:r>
                        <a:rPr lang="en-US" sz="900"/>
                        <a:t>Pacific DX window</a:t>
                      </a:r>
                    </a:p>
                  </a:txBody>
                  <a:tcPr marL="31787" marR="31787" marT="15894" marB="15894" anchor="ctr">
                    <a:lnL>
                      <a:noFill/>
                    </a:lnL>
                    <a:lnR>
                      <a:noFill/>
                    </a:lnR>
                    <a:lnT>
                      <a:noFill/>
                    </a:lnT>
                    <a:lnB>
                      <a:noFill/>
                    </a:lnB>
                  </a:tcPr>
                </a:tc>
              </a:tr>
              <a:tr h="166628">
                <a:tc>
                  <a:txBody>
                    <a:bodyPr/>
                    <a:lstStyle/>
                    <a:p>
                      <a:r>
                        <a:rPr lang="en-US" sz="900"/>
                        <a:t>51.12-51.48</a:t>
                      </a:r>
                    </a:p>
                  </a:txBody>
                  <a:tcPr marL="31787" marR="31787" marT="15894" marB="15894" anchor="ctr">
                    <a:lnL>
                      <a:noFill/>
                    </a:lnL>
                    <a:lnR>
                      <a:noFill/>
                    </a:lnR>
                    <a:lnT>
                      <a:noFill/>
                    </a:lnT>
                    <a:lnB>
                      <a:noFill/>
                    </a:lnB>
                  </a:tcPr>
                </a:tc>
                <a:tc>
                  <a:txBody>
                    <a:bodyPr/>
                    <a:lstStyle/>
                    <a:p>
                      <a:r>
                        <a:rPr lang="en-US" sz="900"/>
                        <a:t>Repeater inputs (19 channels)</a:t>
                      </a:r>
                    </a:p>
                  </a:txBody>
                  <a:tcPr marL="31787" marR="31787" marT="15894" marB="15894" anchor="ctr">
                    <a:lnL>
                      <a:noFill/>
                    </a:lnL>
                    <a:lnR>
                      <a:noFill/>
                    </a:lnR>
                    <a:lnT>
                      <a:noFill/>
                    </a:lnT>
                    <a:lnB>
                      <a:noFill/>
                    </a:lnB>
                  </a:tcPr>
                </a:tc>
              </a:tr>
              <a:tr h="166628">
                <a:tc>
                  <a:txBody>
                    <a:bodyPr/>
                    <a:lstStyle/>
                    <a:p>
                      <a:r>
                        <a:rPr lang="en-US" sz="900"/>
                        <a:t>51.12-51.18</a:t>
                      </a:r>
                    </a:p>
                  </a:txBody>
                  <a:tcPr marL="31787" marR="31787" marT="15894" marB="15894" anchor="ctr">
                    <a:lnL>
                      <a:noFill/>
                    </a:lnL>
                    <a:lnR>
                      <a:noFill/>
                    </a:lnR>
                    <a:lnT>
                      <a:noFill/>
                    </a:lnT>
                    <a:lnB>
                      <a:noFill/>
                    </a:lnB>
                  </a:tcPr>
                </a:tc>
                <a:tc>
                  <a:txBody>
                    <a:bodyPr/>
                    <a:lstStyle/>
                    <a:p>
                      <a:r>
                        <a:rPr lang="en-US" sz="900"/>
                        <a:t>Digital repeater inputs</a:t>
                      </a:r>
                    </a:p>
                  </a:txBody>
                  <a:tcPr marL="31787" marR="31787" marT="15894" marB="15894" anchor="ctr">
                    <a:lnL>
                      <a:noFill/>
                    </a:lnL>
                    <a:lnR>
                      <a:noFill/>
                    </a:lnR>
                    <a:lnT>
                      <a:noFill/>
                    </a:lnT>
                    <a:lnB>
                      <a:noFill/>
                    </a:lnB>
                  </a:tcPr>
                </a:tc>
              </a:tr>
              <a:tr h="166628">
                <a:tc>
                  <a:txBody>
                    <a:bodyPr/>
                    <a:lstStyle/>
                    <a:p>
                      <a:r>
                        <a:rPr lang="en-US" sz="900"/>
                        <a:t>51.5-51.6</a:t>
                      </a:r>
                    </a:p>
                  </a:txBody>
                  <a:tcPr marL="31787" marR="31787" marT="15894" marB="15894" anchor="ctr">
                    <a:lnL>
                      <a:noFill/>
                    </a:lnL>
                    <a:lnR>
                      <a:noFill/>
                    </a:lnR>
                    <a:lnT>
                      <a:noFill/>
                    </a:lnT>
                    <a:lnB>
                      <a:noFill/>
                    </a:lnB>
                  </a:tcPr>
                </a:tc>
                <a:tc>
                  <a:txBody>
                    <a:bodyPr/>
                    <a:lstStyle/>
                    <a:p>
                      <a:r>
                        <a:rPr lang="en-US" sz="900"/>
                        <a:t>Simplex (six channels)</a:t>
                      </a:r>
                    </a:p>
                  </a:txBody>
                  <a:tcPr marL="31787" marR="31787" marT="15894" marB="15894" anchor="ctr">
                    <a:lnL>
                      <a:noFill/>
                    </a:lnL>
                    <a:lnR>
                      <a:noFill/>
                    </a:lnR>
                    <a:lnT>
                      <a:noFill/>
                    </a:lnT>
                    <a:lnB>
                      <a:noFill/>
                    </a:lnB>
                  </a:tcPr>
                </a:tc>
              </a:tr>
              <a:tr h="166628">
                <a:tc>
                  <a:txBody>
                    <a:bodyPr/>
                    <a:lstStyle/>
                    <a:p>
                      <a:r>
                        <a:rPr lang="en-US" sz="900"/>
                        <a:t>51.62-51.98</a:t>
                      </a:r>
                    </a:p>
                  </a:txBody>
                  <a:tcPr marL="31787" marR="31787" marT="15894" marB="15894" anchor="ctr">
                    <a:lnL>
                      <a:noFill/>
                    </a:lnL>
                    <a:lnR>
                      <a:noFill/>
                    </a:lnR>
                    <a:lnT>
                      <a:noFill/>
                    </a:lnT>
                    <a:lnB>
                      <a:noFill/>
                    </a:lnB>
                  </a:tcPr>
                </a:tc>
                <a:tc>
                  <a:txBody>
                    <a:bodyPr/>
                    <a:lstStyle/>
                    <a:p>
                      <a:r>
                        <a:rPr lang="en-US" sz="900"/>
                        <a:t>Repeater outputs (19 channels)</a:t>
                      </a:r>
                    </a:p>
                  </a:txBody>
                  <a:tcPr marL="31787" marR="31787" marT="15894" marB="15894" anchor="ctr">
                    <a:lnL>
                      <a:noFill/>
                    </a:lnL>
                    <a:lnR>
                      <a:noFill/>
                    </a:lnR>
                    <a:lnT>
                      <a:noFill/>
                    </a:lnT>
                    <a:lnB>
                      <a:noFill/>
                    </a:lnB>
                  </a:tcPr>
                </a:tc>
              </a:tr>
              <a:tr h="166628">
                <a:tc>
                  <a:txBody>
                    <a:bodyPr/>
                    <a:lstStyle/>
                    <a:p>
                      <a:r>
                        <a:rPr lang="en-US" sz="900"/>
                        <a:t>51.62-51.68</a:t>
                      </a:r>
                    </a:p>
                  </a:txBody>
                  <a:tcPr marL="31787" marR="31787" marT="15894" marB="15894" anchor="ctr">
                    <a:lnL>
                      <a:noFill/>
                    </a:lnL>
                    <a:lnR>
                      <a:noFill/>
                    </a:lnR>
                    <a:lnT>
                      <a:noFill/>
                    </a:lnT>
                    <a:lnB>
                      <a:noFill/>
                    </a:lnB>
                  </a:tcPr>
                </a:tc>
                <a:tc>
                  <a:txBody>
                    <a:bodyPr/>
                    <a:lstStyle/>
                    <a:p>
                      <a:r>
                        <a:rPr lang="en-US" sz="900"/>
                        <a:t>Digital repeater outputs</a:t>
                      </a:r>
                    </a:p>
                  </a:txBody>
                  <a:tcPr marL="31787" marR="31787" marT="15894" marB="15894" anchor="ctr">
                    <a:lnL>
                      <a:noFill/>
                    </a:lnL>
                    <a:lnR>
                      <a:noFill/>
                    </a:lnR>
                    <a:lnT>
                      <a:noFill/>
                    </a:lnT>
                    <a:lnB>
                      <a:noFill/>
                    </a:lnB>
                  </a:tcPr>
                </a:tc>
              </a:tr>
              <a:tr h="291598">
                <a:tc>
                  <a:txBody>
                    <a:bodyPr/>
                    <a:lstStyle/>
                    <a:p>
                      <a:r>
                        <a:rPr lang="en-US" sz="900" dirty="0"/>
                        <a:t>52.0-52.48</a:t>
                      </a:r>
                    </a:p>
                  </a:txBody>
                  <a:tcPr marL="31787" marR="31787" marT="15894" marB="15894" anchor="ctr">
                    <a:lnL>
                      <a:noFill/>
                    </a:lnL>
                    <a:lnR>
                      <a:noFill/>
                    </a:lnR>
                    <a:lnT>
                      <a:noFill/>
                    </a:lnT>
                    <a:lnB>
                      <a:noFill/>
                    </a:lnB>
                  </a:tcPr>
                </a:tc>
                <a:tc>
                  <a:txBody>
                    <a:bodyPr/>
                    <a:lstStyle/>
                    <a:p>
                      <a:r>
                        <a:rPr lang="en-US" sz="900"/>
                        <a:t>Repeater inputs (except as noted; 23 channels)</a:t>
                      </a:r>
                    </a:p>
                  </a:txBody>
                  <a:tcPr marL="31787" marR="31787" marT="15894" marB="15894" anchor="ctr">
                    <a:lnL>
                      <a:noFill/>
                    </a:lnL>
                    <a:lnR>
                      <a:noFill/>
                    </a:lnR>
                    <a:lnT>
                      <a:noFill/>
                    </a:lnT>
                    <a:lnB>
                      <a:noFill/>
                    </a:lnB>
                  </a:tcPr>
                </a:tc>
              </a:tr>
              <a:tr h="166628">
                <a:tc>
                  <a:txBody>
                    <a:bodyPr/>
                    <a:lstStyle/>
                    <a:p>
                      <a:r>
                        <a:rPr lang="en-US" sz="900"/>
                        <a:t>52.02, 52.04</a:t>
                      </a:r>
                    </a:p>
                  </a:txBody>
                  <a:tcPr marL="31787" marR="31787" marT="15894" marB="15894" anchor="ctr">
                    <a:lnL>
                      <a:noFill/>
                    </a:lnL>
                    <a:lnR>
                      <a:noFill/>
                    </a:lnR>
                    <a:lnT>
                      <a:noFill/>
                    </a:lnT>
                    <a:lnB>
                      <a:noFill/>
                    </a:lnB>
                  </a:tcPr>
                </a:tc>
                <a:tc>
                  <a:txBody>
                    <a:bodyPr/>
                    <a:lstStyle/>
                    <a:p>
                      <a:r>
                        <a:rPr lang="en-US" sz="900"/>
                        <a:t>FM simplex</a:t>
                      </a:r>
                    </a:p>
                  </a:txBody>
                  <a:tcPr marL="31787" marR="31787" marT="15894" marB="15894" anchor="ctr">
                    <a:lnL>
                      <a:noFill/>
                    </a:lnL>
                    <a:lnR>
                      <a:noFill/>
                    </a:lnR>
                    <a:lnT>
                      <a:noFill/>
                    </a:lnT>
                    <a:lnB>
                      <a:noFill/>
                    </a:lnB>
                  </a:tcPr>
                </a:tc>
              </a:tr>
              <a:tr h="166628">
                <a:tc>
                  <a:txBody>
                    <a:bodyPr/>
                    <a:lstStyle/>
                    <a:p>
                      <a:r>
                        <a:rPr lang="en-US" sz="900"/>
                        <a:t>52.2</a:t>
                      </a:r>
                    </a:p>
                  </a:txBody>
                  <a:tcPr marL="31787" marR="31787" marT="15894" marB="15894" anchor="ctr">
                    <a:lnL>
                      <a:noFill/>
                    </a:lnL>
                    <a:lnR>
                      <a:noFill/>
                    </a:lnR>
                    <a:lnT>
                      <a:noFill/>
                    </a:lnT>
                    <a:lnB>
                      <a:noFill/>
                    </a:lnB>
                  </a:tcPr>
                </a:tc>
                <a:tc>
                  <a:txBody>
                    <a:bodyPr/>
                    <a:lstStyle/>
                    <a:p>
                      <a:r>
                        <a:rPr lang="en-US" sz="900"/>
                        <a:t>TEST PAIR (input)</a:t>
                      </a:r>
                    </a:p>
                  </a:txBody>
                  <a:tcPr marL="31787" marR="31787" marT="15894" marB="15894" anchor="ctr">
                    <a:lnL>
                      <a:noFill/>
                    </a:lnL>
                    <a:lnR>
                      <a:noFill/>
                    </a:lnR>
                    <a:lnT>
                      <a:noFill/>
                    </a:lnT>
                    <a:lnB>
                      <a:noFill/>
                    </a:lnB>
                  </a:tcPr>
                </a:tc>
              </a:tr>
              <a:tr h="291598">
                <a:tc>
                  <a:txBody>
                    <a:bodyPr/>
                    <a:lstStyle/>
                    <a:p>
                      <a:r>
                        <a:rPr lang="en-US" sz="900"/>
                        <a:t>52.5-52.98</a:t>
                      </a:r>
                    </a:p>
                  </a:txBody>
                  <a:tcPr marL="31787" marR="31787" marT="15894" marB="15894" anchor="ctr">
                    <a:lnL>
                      <a:noFill/>
                    </a:lnL>
                    <a:lnR>
                      <a:noFill/>
                    </a:lnR>
                    <a:lnT>
                      <a:noFill/>
                    </a:lnT>
                    <a:lnB>
                      <a:noFill/>
                    </a:lnB>
                  </a:tcPr>
                </a:tc>
                <a:tc>
                  <a:txBody>
                    <a:bodyPr/>
                    <a:lstStyle/>
                    <a:p>
                      <a:r>
                        <a:rPr lang="en-US" sz="900"/>
                        <a:t>Repeater output (except as noted; 23 channels)</a:t>
                      </a:r>
                    </a:p>
                  </a:txBody>
                  <a:tcPr marL="31787" marR="31787" marT="15894" marB="15894" anchor="ctr">
                    <a:lnL>
                      <a:noFill/>
                    </a:lnL>
                    <a:lnR>
                      <a:noFill/>
                    </a:lnR>
                    <a:lnT>
                      <a:noFill/>
                    </a:lnT>
                    <a:lnB>
                      <a:noFill/>
                    </a:lnB>
                  </a:tcPr>
                </a:tc>
              </a:tr>
              <a:tr h="166628">
                <a:tc>
                  <a:txBody>
                    <a:bodyPr/>
                    <a:lstStyle/>
                    <a:p>
                      <a:r>
                        <a:rPr lang="en-US" sz="900"/>
                        <a:t>52.525</a:t>
                      </a:r>
                    </a:p>
                  </a:txBody>
                  <a:tcPr marL="31787" marR="31787" marT="15894" marB="15894" anchor="ctr">
                    <a:lnL>
                      <a:noFill/>
                    </a:lnL>
                    <a:lnR>
                      <a:noFill/>
                    </a:lnR>
                    <a:lnT>
                      <a:noFill/>
                    </a:lnT>
                    <a:lnB>
                      <a:noFill/>
                    </a:lnB>
                  </a:tcPr>
                </a:tc>
                <a:tc>
                  <a:txBody>
                    <a:bodyPr/>
                    <a:lstStyle/>
                    <a:p>
                      <a:r>
                        <a:rPr lang="en-US" sz="900"/>
                        <a:t>Primary FM simplex</a:t>
                      </a:r>
                    </a:p>
                  </a:txBody>
                  <a:tcPr marL="31787" marR="31787" marT="15894" marB="15894" anchor="ctr">
                    <a:lnL>
                      <a:noFill/>
                    </a:lnL>
                    <a:lnR>
                      <a:noFill/>
                    </a:lnR>
                    <a:lnT>
                      <a:noFill/>
                    </a:lnT>
                    <a:lnB>
                      <a:noFill/>
                    </a:lnB>
                  </a:tcPr>
                </a:tc>
              </a:tr>
              <a:tr h="166628">
                <a:tc>
                  <a:txBody>
                    <a:bodyPr/>
                    <a:lstStyle/>
                    <a:p>
                      <a:r>
                        <a:rPr lang="en-US" sz="900"/>
                        <a:t>52.54</a:t>
                      </a:r>
                    </a:p>
                  </a:txBody>
                  <a:tcPr marL="31787" marR="31787" marT="15894" marB="15894" anchor="ctr">
                    <a:lnL>
                      <a:noFill/>
                    </a:lnL>
                    <a:lnR>
                      <a:noFill/>
                    </a:lnR>
                    <a:lnT>
                      <a:noFill/>
                    </a:lnT>
                    <a:lnB>
                      <a:noFill/>
                    </a:lnB>
                  </a:tcPr>
                </a:tc>
                <a:tc>
                  <a:txBody>
                    <a:bodyPr/>
                    <a:lstStyle/>
                    <a:p>
                      <a:r>
                        <a:rPr lang="en-US" sz="900"/>
                        <a:t>Secondary FM simplex</a:t>
                      </a:r>
                    </a:p>
                  </a:txBody>
                  <a:tcPr marL="31787" marR="31787" marT="15894" marB="15894" anchor="ctr">
                    <a:lnL>
                      <a:noFill/>
                    </a:lnL>
                    <a:lnR>
                      <a:noFill/>
                    </a:lnR>
                    <a:lnT>
                      <a:noFill/>
                    </a:lnT>
                    <a:lnB>
                      <a:noFill/>
                    </a:lnB>
                  </a:tcPr>
                </a:tc>
              </a:tr>
              <a:tr h="166628">
                <a:tc>
                  <a:txBody>
                    <a:bodyPr/>
                    <a:lstStyle/>
                    <a:p>
                      <a:r>
                        <a:rPr lang="en-US" sz="900"/>
                        <a:t>52.7</a:t>
                      </a:r>
                    </a:p>
                  </a:txBody>
                  <a:tcPr marL="31787" marR="31787" marT="15894" marB="15894" anchor="ctr">
                    <a:lnL>
                      <a:noFill/>
                    </a:lnL>
                    <a:lnR>
                      <a:noFill/>
                    </a:lnR>
                    <a:lnT>
                      <a:noFill/>
                    </a:lnT>
                    <a:lnB>
                      <a:noFill/>
                    </a:lnB>
                  </a:tcPr>
                </a:tc>
                <a:tc>
                  <a:txBody>
                    <a:bodyPr/>
                    <a:lstStyle/>
                    <a:p>
                      <a:r>
                        <a:rPr lang="en-US" sz="900"/>
                        <a:t>TEST PAIR (output)</a:t>
                      </a:r>
                    </a:p>
                  </a:txBody>
                  <a:tcPr marL="31787" marR="31787" marT="15894" marB="15894" anchor="ctr">
                    <a:lnL>
                      <a:noFill/>
                    </a:lnL>
                    <a:lnR>
                      <a:noFill/>
                    </a:lnR>
                    <a:lnT>
                      <a:noFill/>
                    </a:lnT>
                    <a:lnB>
                      <a:noFill/>
                    </a:lnB>
                  </a:tcPr>
                </a:tc>
              </a:tr>
              <a:tr h="291598">
                <a:tc>
                  <a:txBody>
                    <a:bodyPr/>
                    <a:lstStyle/>
                    <a:p>
                      <a:r>
                        <a:rPr lang="en-US" sz="900"/>
                        <a:t>53.0-53.48</a:t>
                      </a:r>
                    </a:p>
                  </a:txBody>
                  <a:tcPr marL="31787" marR="31787" marT="15894" marB="15894" anchor="ctr">
                    <a:lnL>
                      <a:noFill/>
                    </a:lnL>
                    <a:lnR>
                      <a:noFill/>
                    </a:lnR>
                    <a:lnT>
                      <a:noFill/>
                    </a:lnT>
                    <a:lnB>
                      <a:noFill/>
                    </a:lnB>
                  </a:tcPr>
                </a:tc>
                <a:tc>
                  <a:txBody>
                    <a:bodyPr/>
                    <a:lstStyle/>
                    <a:p>
                      <a:r>
                        <a:rPr lang="en-US" sz="900"/>
                        <a:t>Repeater inputs (except as noted; 19 channels)</a:t>
                      </a:r>
                    </a:p>
                  </a:txBody>
                  <a:tcPr marL="31787" marR="31787" marT="15894" marB="15894" anchor="ctr">
                    <a:lnL>
                      <a:noFill/>
                    </a:lnL>
                    <a:lnR>
                      <a:noFill/>
                    </a:lnR>
                    <a:lnT>
                      <a:noFill/>
                    </a:lnT>
                    <a:lnB>
                      <a:noFill/>
                    </a:lnB>
                  </a:tcPr>
                </a:tc>
              </a:tr>
              <a:tr h="166628">
                <a:tc>
                  <a:txBody>
                    <a:bodyPr/>
                    <a:lstStyle/>
                    <a:p>
                      <a:r>
                        <a:rPr lang="en-US" sz="900"/>
                        <a:t>53.0</a:t>
                      </a:r>
                    </a:p>
                  </a:txBody>
                  <a:tcPr marL="31787" marR="31787" marT="15894" marB="15894" anchor="ctr">
                    <a:lnL>
                      <a:noFill/>
                    </a:lnL>
                    <a:lnR>
                      <a:noFill/>
                    </a:lnR>
                    <a:lnT>
                      <a:noFill/>
                    </a:lnT>
                    <a:lnB>
                      <a:noFill/>
                    </a:lnB>
                  </a:tcPr>
                </a:tc>
                <a:tc>
                  <a:txBody>
                    <a:bodyPr/>
                    <a:lstStyle/>
                    <a:p>
                      <a:r>
                        <a:rPr lang="en-US" sz="900"/>
                        <a:t>Remote base FM simplex</a:t>
                      </a:r>
                    </a:p>
                  </a:txBody>
                  <a:tcPr marL="31787" marR="31787" marT="15894" marB="15894" anchor="ctr">
                    <a:lnL>
                      <a:noFill/>
                    </a:lnL>
                    <a:lnR>
                      <a:noFill/>
                    </a:lnR>
                    <a:lnT>
                      <a:noFill/>
                    </a:lnT>
                    <a:lnB>
                      <a:noFill/>
                    </a:lnB>
                  </a:tcPr>
                </a:tc>
              </a:tr>
              <a:tr h="166628">
                <a:tc>
                  <a:txBody>
                    <a:bodyPr/>
                    <a:lstStyle/>
                    <a:p>
                      <a:r>
                        <a:rPr lang="en-US" sz="900"/>
                        <a:t>53.02</a:t>
                      </a:r>
                    </a:p>
                  </a:txBody>
                  <a:tcPr marL="31787" marR="31787" marT="15894" marB="15894" anchor="ctr">
                    <a:lnL>
                      <a:noFill/>
                    </a:lnL>
                    <a:lnR>
                      <a:noFill/>
                    </a:lnR>
                    <a:lnT>
                      <a:noFill/>
                    </a:lnT>
                    <a:lnB>
                      <a:noFill/>
                    </a:lnB>
                  </a:tcPr>
                </a:tc>
                <a:tc>
                  <a:txBody>
                    <a:bodyPr/>
                    <a:lstStyle/>
                    <a:p>
                      <a:r>
                        <a:rPr lang="en-US" sz="900"/>
                        <a:t>Simplex</a:t>
                      </a:r>
                    </a:p>
                  </a:txBody>
                  <a:tcPr marL="31787" marR="31787" marT="15894" marB="15894" anchor="ctr">
                    <a:lnL>
                      <a:noFill/>
                    </a:lnL>
                    <a:lnR>
                      <a:noFill/>
                    </a:lnR>
                    <a:lnT>
                      <a:noFill/>
                    </a:lnT>
                    <a:lnB>
                      <a:noFill/>
                    </a:lnB>
                  </a:tcPr>
                </a:tc>
              </a:tr>
              <a:tr h="166628">
                <a:tc>
                  <a:txBody>
                    <a:bodyPr/>
                    <a:lstStyle/>
                    <a:p>
                      <a:r>
                        <a:rPr lang="en-US" sz="900"/>
                        <a:t>53.1, 53.2, 53.3, 53.4</a:t>
                      </a:r>
                    </a:p>
                  </a:txBody>
                  <a:tcPr marL="31787" marR="31787" marT="15894" marB="15894" anchor="ctr">
                    <a:lnL>
                      <a:noFill/>
                    </a:lnL>
                    <a:lnR>
                      <a:noFill/>
                    </a:lnR>
                    <a:lnT>
                      <a:noFill/>
                    </a:lnT>
                    <a:lnB>
                      <a:noFill/>
                    </a:lnB>
                  </a:tcPr>
                </a:tc>
                <a:tc>
                  <a:txBody>
                    <a:bodyPr/>
                    <a:lstStyle/>
                    <a:p>
                      <a:r>
                        <a:rPr lang="en-US" sz="900"/>
                        <a:t>Radio remote control</a:t>
                      </a:r>
                    </a:p>
                  </a:txBody>
                  <a:tcPr marL="31787" marR="31787" marT="15894" marB="15894" anchor="ctr">
                    <a:lnL>
                      <a:noFill/>
                    </a:lnL>
                    <a:lnR>
                      <a:noFill/>
                    </a:lnR>
                    <a:lnT>
                      <a:noFill/>
                    </a:lnT>
                    <a:lnB>
                      <a:noFill/>
                    </a:lnB>
                  </a:tcPr>
                </a:tc>
              </a:tr>
              <a:tr h="291598">
                <a:tc>
                  <a:txBody>
                    <a:bodyPr/>
                    <a:lstStyle/>
                    <a:p>
                      <a:r>
                        <a:rPr lang="en-US" sz="900"/>
                        <a:t>53.5-53.98</a:t>
                      </a:r>
                    </a:p>
                  </a:txBody>
                  <a:tcPr marL="31787" marR="31787" marT="15894" marB="15894" anchor="ctr">
                    <a:lnL>
                      <a:noFill/>
                    </a:lnL>
                    <a:lnR>
                      <a:noFill/>
                    </a:lnR>
                    <a:lnT>
                      <a:noFill/>
                    </a:lnT>
                    <a:lnB>
                      <a:noFill/>
                    </a:lnB>
                  </a:tcPr>
                </a:tc>
                <a:tc>
                  <a:txBody>
                    <a:bodyPr/>
                    <a:lstStyle/>
                    <a:p>
                      <a:r>
                        <a:rPr lang="en-US" sz="900"/>
                        <a:t>Repeater outputs (except as noted; 19 channels)</a:t>
                      </a:r>
                    </a:p>
                  </a:txBody>
                  <a:tcPr marL="31787" marR="31787" marT="15894" marB="15894" anchor="ctr">
                    <a:lnL>
                      <a:noFill/>
                    </a:lnL>
                    <a:lnR>
                      <a:noFill/>
                    </a:lnR>
                    <a:lnT>
                      <a:noFill/>
                    </a:lnT>
                    <a:lnB>
                      <a:noFill/>
                    </a:lnB>
                  </a:tcPr>
                </a:tc>
              </a:tr>
              <a:tr h="166628">
                <a:tc>
                  <a:txBody>
                    <a:bodyPr/>
                    <a:lstStyle/>
                    <a:p>
                      <a:r>
                        <a:rPr lang="en-US" sz="900"/>
                        <a:t>53.5, 53.6, 53.7, 53.8</a:t>
                      </a:r>
                    </a:p>
                  </a:txBody>
                  <a:tcPr marL="31787" marR="31787" marT="15894" marB="15894" anchor="ctr">
                    <a:lnL>
                      <a:noFill/>
                    </a:lnL>
                    <a:lnR>
                      <a:noFill/>
                    </a:lnR>
                    <a:lnT>
                      <a:noFill/>
                    </a:lnT>
                    <a:lnB>
                      <a:noFill/>
                    </a:lnB>
                  </a:tcPr>
                </a:tc>
                <a:tc>
                  <a:txBody>
                    <a:bodyPr/>
                    <a:lstStyle/>
                    <a:p>
                      <a:r>
                        <a:rPr lang="en-US" sz="900"/>
                        <a:t>Radio remote control</a:t>
                      </a:r>
                    </a:p>
                  </a:txBody>
                  <a:tcPr marL="31787" marR="31787" marT="15894" marB="15894" anchor="ctr">
                    <a:lnL>
                      <a:noFill/>
                    </a:lnL>
                    <a:lnR>
                      <a:noFill/>
                    </a:lnR>
                    <a:lnT>
                      <a:noFill/>
                    </a:lnT>
                    <a:lnB>
                      <a:noFill/>
                    </a:lnB>
                  </a:tcPr>
                </a:tc>
              </a:tr>
              <a:tr h="166628">
                <a:tc>
                  <a:txBody>
                    <a:bodyPr/>
                    <a:lstStyle/>
                    <a:p>
                      <a:r>
                        <a:rPr lang="en-US" sz="900"/>
                        <a:t>53.52, 53.9</a:t>
                      </a:r>
                    </a:p>
                  </a:txBody>
                  <a:tcPr marL="31787" marR="31787" marT="15894" marB="15894" anchor="ctr">
                    <a:lnL>
                      <a:noFill/>
                    </a:lnL>
                    <a:lnR>
                      <a:noFill/>
                    </a:lnR>
                    <a:lnT>
                      <a:noFill/>
                    </a:lnT>
                    <a:lnB>
                      <a:noFill/>
                    </a:lnB>
                  </a:tcPr>
                </a:tc>
                <a:tc>
                  <a:txBody>
                    <a:bodyPr/>
                    <a:lstStyle/>
                    <a:p>
                      <a:r>
                        <a:rPr lang="en-US" sz="900" dirty="0"/>
                        <a:t>Simplex</a:t>
                      </a:r>
                    </a:p>
                  </a:txBody>
                  <a:tcPr marL="31787" marR="31787" marT="15894" marB="15894" anchor="ctr">
                    <a:lnL>
                      <a:noFill/>
                    </a:lnL>
                    <a:lnR>
                      <a:noFill/>
                    </a:lnR>
                    <a:lnT>
                      <a:noFill/>
                    </a:lnT>
                    <a:lnB>
                      <a:noFill/>
                    </a:lnB>
                  </a:tcPr>
                </a:tc>
              </a:tr>
            </a:tbl>
          </a:graphicData>
        </a:graphic>
      </p:graphicFrame>
      <p:sp>
        <p:nvSpPr>
          <p:cNvPr id="5" name="Rectangle 1"/>
          <p:cNvSpPr>
            <a:spLocks noChangeArrowheads="1"/>
          </p:cNvSpPr>
          <p:nvPr/>
        </p:nvSpPr>
        <p:spPr bwMode="auto">
          <a:xfrm>
            <a:off x="1827227" y="441320"/>
            <a:ext cx="5586786"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1300" b="1" dirty="0" smtClean="0">
                <a:solidFill>
                  <a:srgbClr val="FFFFFF"/>
                </a:solidFill>
              </a:rPr>
              <a:t>6 Meters (50-54 MHz): </a:t>
            </a:r>
          </a:p>
          <a:p>
            <a:pPr eaLnBrk="0" fontAlgn="base" hangingPunct="0">
              <a:spcBef>
                <a:spcPct val="0"/>
              </a:spcBef>
              <a:spcAft>
                <a:spcPct val="0"/>
              </a:spcAft>
            </a:pPr>
            <a:endParaRPr lang="en-US" dirty="0" smtClean="0">
              <a:solidFill>
                <a:srgbClr val="FFFFFF"/>
              </a:solidFill>
            </a:endParaRPr>
          </a:p>
        </p:txBody>
      </p:sp>
    </p:spTree>
    <p:extLst>
      <p:ext uri="{BB962C8B-B14F-4D97-AF65-F5344CB8AC3E}">
        <p14:creationId xmlns:p14="http://schemas.microsoft.com/office/powerpoint/2010/main" val="42284293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5F83858-A600-4915-A678-2353F62EFADF}" type="slidenum">
              <a:rPr lang="en-US">
                <a:solidFill>
                  <a:srgbClr val="FFFFFF"/>
                </a:solidFill>
              </a:rPr>
              <a:pPr>
                <a:defRPr/>
              </a:pPr>
              <a:t>68</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99330" name="Rectangle 2"/>
          <p:cNvSpPr>
            <a:spLocks noGrp="1" noRot="1" noChangeArrowheads="1"/>
          </p:cNvSpPr>
          <p:nvPr>
            <p:ph type="title"/>
          </p:nvPr>
        </p:nvSpPr>
        <p:spPr/>
        <p:txBody>
          <a:bodyPr/>
          <a:lstStyle/>
          <a:p>
            <a:pPr eaLnBrk="1" hangingPunct="1">
              <a:defRPr/>
            </a:pPr>
            <a:r>
              <a:rPr lang="en-US" smtClean="0"/>
              <a:t>T2A10 What is a band plan, beyond the privileges established by the FCC?</a:t>
            </a:r>
          </a:p>
        </p:txBody>
      </p:sp>
      <p:sp>
        <p:nvSpPr>
          <p:cNvPr id="99331" name="Rectangle 3"/>
          <p:cNvSpPr>
            <a:spLocks noGrp="1" noChangeArrowheads="1"/>
          </p:cNvSpPr>
          <p:nvPr>
            <p:ph type="body" idx="1"/>
          </p:nvPr>
        </p:nvSpPr>
        <p:spPr/>
        <p:txBody>
          <a:bodyPr/>
          <a:lstStyle/>
          <a:p>
            <a:pPr eaLnBrk="1" hangingPunct="1">
              <a:defRPr/>
            </a:pPr>
            <a:r>
              <a:rPr lang="en-US" smtClean="0"/>
              <a:t>A.	A voluntary guideline for using different modes or activities within an amateur band</a:t>
            </a:r>
          </a:p>
          <a:p>
            <a:pPr lvl="1" eaLnBrk="1" hangingPunct="1">
              <a:defRPr/>
            </a:pPr>
            <a:r>
              <a:rPr lang="en-US" smtClean="0"/>
              <a:t>B.	A mandated list of operating schedules</a:t>
            </a:r>
          </a:p>
          <a:p>
            <a:pPr lvl="1" eaLnBrk="1" hangingPunct="1">
              <a:defRPr/>
            </a:pPr>
            <a:r>
              <a:rPr lang="en-US" smtClean="0"/>
              <a:t>C.	A list of scheduled net frequencies</a:t>
            </a:r>
          </a:p>
          <a:p>
            <a:pPr lvl="1" eaLnBrk="1" hangingPunct="1">
              <a:defRPr/>
            </a:pPr>
            <a:r>
              <a:rPr lang="en-US" smtClean="0"/>
              <a:t>D.	A plan devised by a club to use a frequency band during a contest</a:t>
            </a:r>
          </a:p>
        </p:txBody>
      </p:sp>
    </p:spTree>
    <p:extLst>
      <p:ext uri="{BB962C8B-B14F-4D97-AF65-F5344CB8AC3E}">
        <p14:creationId xmlns:p14="http://schemas.microsoft.com/office/powerpoint/2010/main" val="37884908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8585620-6092-4D1C-ABAC-BBE067BE68F0}" type="slidenum">
              <a:rPr lang="en-US">
                <a:solidFill>
                  <a:srgbClr val="FFFFFF"/>
                </a:solidFill>
              </a:rPr>
              <a:pPr>
                <a:defRPr/>
              </a:pPr>
              <a:t>69</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14690" name="Rectangle 2"/>
          <p:cNvSpPr>
            <a:spLocks noGrp="1" noRot="1" noChangeArrowheads="1"/>
          </p:cNvSpPr>
          <p:nvPr>
            <p:ph type="title"/>
          </p:nvPr>
        </p:nvSpPr>
        <p:spPr/>
        <p:txBody>
          <a:bodyPr/>
          <a:lstStyle/>
          <a:p>
            <a:pPr eaLnBrk="1" hangingPunct="1">
              <a:defRPr/>
            </a:pPr>
            <a:r>
              <a:rPr lang="en-US" smtClean="0"/>
              <a:t>T1B01 What is the ITU?</a:t>
            </a:r>
          </a:p>
        </p:txBody>
      </p:sp>
      <p:sp>
        <p:nvSpPr>
          <p:cNvPr id="34821" name="Rectangle 3"/>
          <p:cNvSpPr>
            <a:spLocks noGrp="1" noChangeArrowheads="1"/>
          </p:cNvSpPr>
          <p:nvPr>
            <p:ph type="body" idx="1"/>
          </p:nvPr>
        </p:nvSpPr>
        <p:spPr/>
        <p:txBody>
          <a:bodyPr/>
          <a:lstStyle/>
          <a:p>
            <a:pPr lvl="1" eaLnBrk="1" hangingPunct="1"/>
            <a:r>
              <a:rPr lang="en-US" b="0" smtClean="0">
                <a:effectLst/>
              </a:rPr>
              <a:t>A.  An agency of the United States Department of Telecommunications Management</a:t>
            </a:r>
          </a:p>
          <a:p>
            <a:pPr lvl="1" eaLnBrk="1" hangingPunct="1"/>
            <a:r>
              <a:rPr lang="en-US" b="0" smtClean="0">
                <a:effectLst/>
              </a:rPr>
              <a:t>B.  A United Nations agency for information and communication technology issues</a:t>
            </a:r>
          </a:p>
          <a:p>
            <a:pPr lvl="1" eaLnBrk="1" hangingPunct="1"/>
            <a:r>
              <a:rPr lang="en-US" b="0" smtClean="0">
                <a:effectLst/>
              </a:rPr>
              <a:t>C.  An independent frequency coordination agency</a:t>
            </a:r>
          </a:p>
          <a:p>
            <a:pPr lvl="1" eaLnBrk="1" hangingPunct="1"/>
            <a:r>
              <a:rPr lang="en-US" b="0" smtClean="0">
                <a:effectLst/>
              </a:rPr>
              <a:t>D.  A department of the FCC</a:t>
            </a:r>
          </a:p>
        </p:txBody>
      </p:sp>
    </p:spTree>
    <p:extLst>
      <p:ext uri="{BB962C8B-B14F-4D97-AF65-F5344CB8AC3E}">
        <p14:creationId xmlns:p14="http://schemas.microsoft.com/office/powerpoint/2010/main" val="454678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ooter Placeholder 88"/>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FCC Rules</a:t>
            </a:r>
            <a:endParaRPr lang="en-US">
              <a:solidFill>
                <a:srgbClr val="FFFFFF"/>
              </a:solidFill>
            </a:endParaRPr>
          </a:p>
        </p:txBody>
      </p:sp>
      <p:sp>
        <p:nvSpPr>
          <p:cNvPr id="90" name="Slide Number Placeholder 89"/>
          <p:cNvSpPr>
            <a:spLocks noGrp="1"/>
          </p:cNvSpPr>
          <p:nvPr>
            <p:ph type="sldNum" sz="quarter" idx="10"/>
          </p:nvPr>
        </p:nvSpPr>
        <p:spPr>
          <a:xfrm>
            <a:off x="304800" y="6248400"/>
            <a:ext cx="5715000" cy="476250"/>
          </a:xfrm>
        </p:spPr>
        <p:txBody>
          <a:bodyPr/>
          <a:lstStyle/>
          <a:p>
            <a:pPr algn="l">
              <a:defRPr/>
            </a:pPr>
            <a:fld id="{779E4A07-E54D-4710-9578-4026A14C0FBB}" type="slidenum">
              <a:rPr lang="en-US" smtClean="0">
                <a:solidFill>
                  <a:srgbClr val="FFFFFF"/>
                </a:solidFill>
              </a:rPr>
              <a:pPr algn="l">
                <a:defRPr/>
              </a:pPr>
              <a:t>7</a:t>
            </a:fld>
            <a:endParaRPr lang="en-US">
              <a:solidFill>
                <a:srgbClr val="FFFFFF"/>
              </a:solidFill>
            </a:endParaRPr>
          </a:p>
        </p:txBody>
      </p:sp>
      <p:sp>
        <p:nvSpPr>
          <p:cNvPr id="41988" name="WordArt 2"/>
          <p:cNvSpPr>
            <a:spLocks noChangeArrowheads="1" noChangeShapeType="1" noTextEdit="1"/>
          </p:cNvSpPr>
          <p:nvPr/>
        </p:nvSpPr>
        <p:spPr bwMode="auto">
          <a:xfrm>
            <a:off x="7543800" y="1354138"/>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23cm</a:t>
            </a:r>
          </a:p>
        </p:txBody>
      </p:sp>
      <p:sp>
        <p:nvSpPr>
          <p:cNvPr id="41989" name="WordArt 3"/>
          <p:cNvSpPr>
            <a:spLocks noChangeArrowheads="1" noChangeShapeType="1" noTextEdit="1"/>
          </p:cNvSpPr>
          <p:nvPr/>
        </p:nvSpPr>
        <p:spPr bwMode="auto">
          <a:xfrm>
            <a:off x="7543800" y="2071688"/>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33cm</a:t>
            </a:r>
          </a:p>
        </p:txBody>
      </p:sp>
      <p:sp>
        <p:nvSpPr>
          <p:cNvPr id="41990" name="WordArt 4"/>
          <p:cNvSpPr>
            <a:spLocks noChangeArrowheads="1" noChangeShapeType="1" noTextEdit="1"/>
          </p:cNvSpPr>
          <p:nvPr/>
        </p:nvSpPr>
        <p:spPr bwMode="auto">
          <a:xfrm>
            <a:off x="7543800" y="2865438"/>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70cm</a:t>
            </a:r>
          </a:p>
        </p:txBody>
      </p:sp>
      <p:sp>
        <p:nvSpPr>
          <p:cNvPr id="41991" name="WordArt 5"/>
          <p:cNvSpPr>
            <a:spLocks noChangeArrowheads="1" noChangeShapeType="1" noTextEdit="1"/>
          </p:cNvSpPr>
          <p:nvPr/>
        </p:nvSpPr>
        <p:spPr bwMode="auto">
          <a:xfrm>
            <a:off x="7543800" y="3932238"/>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1.25m</a:t>
            </a:r>
          </a:p>
        </p:txBody>
      </p:sp>
      <p:sp>
        <p:nvSpPr>
          <p:cNvPr id="41992" name="WordArt 6"/>
          <p:cNvSpPr>
            <a:spLocks noChangeArrowheads="1" noChangeShapeType="1" noTextEdit="1"/>
          </p:cNvSpPr>
          <p:nvPr/>
        </p:nvSpPr>
        <p:spPr bwMode="auto">
          <a:xfrm>
            <a:off x="7543800" y="4770438"/>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2m</a:t>
            </a:r>
          </a:p>
        </p:txBody>
      </p:sp>
      <p:sp>
        <p:nvSpPr>
          <p:cNvPr id="41993" name="WordArt 7"/>
          <p:cNvSpPr>
            <a:spLocks noChangeArrowheads="1" noChangeShapeType="1" noTextEdit="1"/>
          </p:cNvSpPr>
          <p:nvPr/>
        </p:nvSpPr>
        <p:spPr bwMode="auto">
          <a:xfrm>
            <a:off x="7543800" y="5638800"/>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6m</a:t>
            </a:r>
          </a:p>
        </p:txBody>
      </p:sp>
      <p:sp>
        <p:nvSpPr>
          <p:cNvPr id="41994" name="Rectangle 8"/>
          <p:cNvSpPr>
            <a:spLocks noChangeArrowheads="1"/>
          </p:cNvSpPr>
          <p:nvPr/>
        </p:nvSpPr>
        <p:spPr bwMode="auto">
          <a:xfrm>
            <a:off x="114300" y="307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FFFFFF"/>
              </a:solidFill>
            </a:endParaRPr>
          </a:p>
        </p:txBody>
      </p:sp>
      <p:sp>
        <p:nvSpPr>
          <p:cNvPr id="41995" name="Rectangle 9"/>
          <p:cNvSpPr>
            <a:spLocks noChangeArrowheads="1"/>
          </p:cNvSpPr>
          <p:nvPr/>
        </p:nvSpPr>
        <p:spPr bwMode="auto">
          <a:xfrm>
            <a:off x="1219200" y="381000"/>
            <a:ext cx="632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114300" algn="ctr"/>
                <a:tab pos="114300" algn="ctr"/>
                <a:tab pos="633413" algn="ctr"/>
                <a:tab pos="3543300" algn="ctr"/>
                <a:tab pos="6119813" algn="r"/>
              </a:tabLst>
            </a:pPr>
            <a:r>
              <a:rPr lang="en-US" sz="1200" b="1">
                <a:solidFill>
                  <a:srgbClr val="FFFFFF"/>
                </a:solidFill>
                <a:cs typeface="Times New Roman" pitchFamily="18" charset="0"/>
              </a:rPr>
              <a:t>	</a:t>
            </a:r>
            <a:r>
              <a:rPr lang="en-US" sz="1200">
                <a:solidFill>
                  <a:srgbClr val="FFFFFF"/>
                </a:solidFill>
                <a:cs typeface="Times New Roman" pitchFamily="18" charset="0"/>
              </a:rPr>
              <a:t>2300	2310	2390	2450</a:t>
            </a:r>
            <a:endParaRPr lang="en-US">
              <a:solidFill>
                <a:srgbClr val="FFFFFF"/>
              </a:solidFill>
              <a:cs typeface="Times New Roman" pitchFamily="18" charset="0"/>
            </a:endParaRPr>
          </a:p>
        </p:txBody>
      </p:sp>
      <p:graphicFrame>
        <p:nvGraphicFramePr>
          <p:cNvPr id="844969" name="Group 169"/>
          <p:cNvGraphicFramePr>
            <a:graphicFrameLocks noGrp="1"/>
          </p:cNvGraphicFramePr>
          <p:nvPr/>
        </p:nvGraphicFramePr>
        <p:xfrm>
          <a:off x="1447800" y="582613"/>
          <a:ext cx="6011863" cy="427037"/>
        </p:xfrm>
        <a:graphic>
          <a:graphicData uri="http://schemas.openxmlformats.org/drawingml/2006/table">
            <a:tbl>
              <a:tblPr/>
              <a:tblGrid>
                <a:gridCol w="525463"/>
                <a:gridCol w="2857500"/>
                <a:gridCol w="2628900"/>
              </a:tblGrid>
              <a:tr h="4270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C0C0C0"/>
                          </a:outerShdw>
                        </a:effectLst>
                        <a:latin typeface="Tahoma"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2006" name="Rectangle 21"/>
          <p:cNvSpPr>
            <a:spLocks noChangeArrowheads="1"/>
          </p:cNvSpPr>
          <p:nvPr/>
        </p:nvSpPr>
        <p:spPr bwMode="auto">
          <a:xfrm>
            <a:off x="1219200" y="971550"/>
            <a:ext cx="629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114300" algn="ctr"/>
                <a:tab pos="5943600" algn="ctr"/>
              </a:tabLst>
            </a:pPr>
            <a:endParaRPr lang="en-US" sz="1200" b="1">
              <a:solidFill>
                <a:srgbClr val="FFFFFF"/>
              </a:solidFill>
              <a:cs typeface="Times New Roman" pitchFamily="18" charset="0"/>
            </a:endParaRPr>
          </a:p>
          <a:p>
            <a:pPr fontAlgn="base">
              <a:spcBef>
                <a:spcPct val="0"/>
              </a:spcBef>
              <a:spcAft>
                <a:spcPct val="0"/>
              </a:spcAft>
              <a:tabLst>
                <a:tab pos="-114300" algn="ctr"/>
                <a:tab pos="5943600" algn="ctr"/>
              </a:tabLst>
            </a:pPr>
            <a:r>
              <a:rPr lang="en-US" sz="1200" b="1">
                <a:solidFill>
                  <a:srgbClr val="FFFFFF"/>
                </a:solidFill>
                <a:cs typeface="Times New Roman" pitchFamily="18" charset="0"/>
              </a:rPr>
              <a:t>1240</a:t>
            </a:r>
            <a:r>
              <a:rPr lang="en-US" sz="1200">
                <a:solidFill>
                  <a:srgbClr val="FFFFFF"/>
                </a:solidFill>
                <a:cs typeface="Times New Roman" pitchFamily="18" charset="0"/>
              </a:rPr>
              <a:t>	</a:t>
            </a:r>
            <a:r>
              <a:rPr lang="en-US" sz="1200" b="1">
                <a:solidFill>
                  <a:srgbClr val="FFFFFF"/>
                </a:solidFill>
                <a:cs typeface="Times New Roman" pitchFamily="18" charset="0"/>
              </a:rPr>
              <a:t>1300</a:t>
            </a:r>
            <a:endParaRPr lang="en-US" b="1">
              <a:solidFill>
                <a:srgbClr val="FFFFFF"/>
              </a:solidFill>
              <a:cs typeface="Times New Roman" pitchFamily="18" charset="0"/>
            </a:endParaRPr>
          </a:p>
        </p:txBody>
      </p:sp>
      <p:sp>
        <p:nvSpPr>
          <p:cNvPr id="42007" name="Rectangle 22"/>
          <p:cNvSpPr>
            <a:spLocks noChangeArrowheads="1"/>
          </p:cNvSpPr>
          <p:nvPr/>
        </p:nvSpPr>
        <p:spPr bwMode="auto">
          <a:xfrm>
            <a:off x="114300" y="307975"/>
            <a:ext cx="9144000" cy="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FFFFFF"/>
              </a:solidFill>
              <a:latin typeface="Garamond" pitchFamily="18" charset="0"/>
            </a:endParaRPr>
          </a:p>
        </p:txBody>
      </p:sp>
      <p:graphicFrame>
        <p:nvGraphicFramePr>
          <p:cNvPr id="844944" name="Group 144"/>
          <p:cNvGraphicFramePr>
            <a:graphicFrameLocks noGrp="1"/>
          </p:cNvGraphicFramePr>
          <p:nvPr/>
        </p:nvGraphicFramePr>
        <p:xfrm>
          <a:off x="1447800" y="1371600"/>
          <a:ext cx="6011863" cy="427038"/>
        </p:xfrm>
        <a:graphic>
          <a:graphicData uri="http://schemas.openxmlformats.org/drawingml/2006/table">
            <a:tbl>
              <a:tblPr/>
              <a:tblGrid>
                <a:gridCol w="6011863"/>
              </a:tblGrid>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2014" name="Rectangle 29"/>
          <p:cNvSpPr>
            <a:spLocks noChangeArrowheads="1"/>
          </p:cNvSpPr>
          <p:nvPr/>
        </p:nvSpPr>
        <p:spPr bwMode="auto">
          <a:xfrm>
            <a:off x="114300" y="1890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tabLst>
                <a:tab pos="-114300" algn="ctr"/>
                <a:tab pos="342900" algn="ctr"/>
                <a:tab pos="1257300" algn="ctr"/>
                <a:tab pos="2400300" algn="ctr"/>
                <a:tab pos="3886200" algn="ctr"/>
                <a:tab pos="5943600" algn="ctr"/>
              </a:tabLst>
            </a:pPr>
            <a:endParaRPr lang="en-US">
              <a:solidFill>
                <a:srgbClr val="FFFFFF"/>
              </a:solidFill>
            </a:endParaRPr>
          </a:p>
        </p:txBody>
      </p:sp>
      <p:sp>
        <p:nvSpPr>
          <p:cNvPr id="42015" name="Rectangle 30"/>
          <p:cNvSpPr>
            <a:spLocks noChangeArrowheads="1"/>
          </p:cNvSpPr>
          <p:nvPr/>
        </p:nvSpPr>
        <p:spPr bwMode="auto">
          <a:xfrm>
            <a:off x="1219200" y="1733550"/>
            <a:ext cx="625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114300" algn="ctr"/>
                <a:tab pos="5943600" algn="ctr"/>
              </a:tabLst>
            </a:pPr>
            <a:endParaRPr lang="en-US" sz="1200" b="1">
              <a:solidFill>
                <a:srgbClr val="FFFFFF"/>
              </a:solidFill>
              <a:cs typeface="Times New Roman" pitchFamily="18" charset="0"/>
            </a:endParaRPr>
          </a:p>
          <a:p>
            <a:pPr fontAlgn="base">
              <a:spcBef>
                <a:spcPct val="0"/>
              </a:spcBef>
              <a:spcAft>
                <a:spcPct val="0"/>
              </a:spcAft>
              <a:tabLst>
                <a:tab pos="-114300" algn="ctr"/>
                <a:tab pos="5943600" algn="ctr"/>
              </a:tabLst>
            </a:pPr>
            <a:r>
              <a:rPr lang="en-US" sz="1200">
                <a:solidFill>
                  <a:srgbClr val="FFFFFF"/>
                </a:solidFill>
                <a:cs typeface="Times New Roman" pitchFamily="18" charset="0"/>
              </a:rPr>
              <a:t>902	928</a:t>
            </a:r>
            <a:endParaRPr lang="en-US">
              <a:solidFill>
                <a:srgbClr val="FFFFFF"/>
              </a:solidFill>
              <a:cs typeface="Times New Roman" pitchFamily="18" charset="0"/>
            </a:endParaRPr>
          </a:p>
        </p:txBody>
      </p:sp>
      <p:sp>
        <p:nvSpPr>
          <p:cNvPr id="42016" name="Rectangle 31"/>
          <p:cNvSpPr>
            <a:spLocks noChangeArrowheads="1"/>
          </p:cNvSpPr>
          <p:nvPr/>
        </p:nvSpPr>
        <p:spPr bwMode="auto">
          <a:xfrm>
            <a:off x="114300" y="307975"/>
            <a:ext cx="9144000" cy="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FFFFFF"/>
              </a:solidFill>
              <a:latin typeface="Garamond" pitchFamily="18" charset="0"/>
            </a:endParaRPr>
          </a:p>
        </p:txBody>
      </p:sp>
      <p:graphicFrame>
        <p:nvGraphicFramePr>
          <p:cNvPr id="844939" name="Group 139"/>
          <p:cNvGraphicFramePr>
            <a:graphicFrameLocks noGrp="1"/>
          </p:cNvGraphicFramePr>
          <p:nvPr/>
        </p:nvGraphicFramePr>
        <p:xfrm>
          <a:off x="1447800" y="2133600"/>
          <a:ext cx="6011863" cy="427038"/>
        </p:xfrm>
        <a:graphic>
          <a:graphicData uri="http://schemas.openxmlformats.org/drawingml/2006/table">
            <a:tbl>
              <a:tblPr/>
              <a:tblGrid>
                <a:gridCol w="6011863"/>
              </a:tblGrid>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2023" name="Rectangle 39"/>
          <p:cNvSpPr>
            <a:spLocks noChangeArrowheads="1"/>
          </p:cNvSpPr>
          <p:nvPr/>
        </p:nvSpPr>
        <p:spPr bwMode="auto">
          <a:xfrm>
            <a:off x="1219200" y="2476500"/>
            <a:ext cx="625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114300" algn="ctr"/>
                <a:tab pos="1654175" algn="ctr"/>
                <a:tab pos="2293938" algn="l"/>
                <a:tab pos="3090863" algn="l"/>
                <a:tab pos="3949700" algn="ctr"/>
                <a:tab pos="5943600" algn="ctr"/>
              </a:tabLst>
            </a:pPr>
            <a:endParaRPr lang="en-US" sz="1200" b="1">
              <a:solidFill>
                <a:srgbClr val="FFFFFF"/>
              </a:solidFill>
              <a:cs typeface="Times New Roman" pitchFamily="18" charset="0"/>
            </a:endParaRPr>
          </a:p>
          <a:p>
            <a:pPr fontAlgn="base">
              <a:spcBef>
                <a:spcPct val="0"/>
              </a:spcBef>
              <a:spcAft>
                <a:spcPct val="0"/>
              </a:spcAft>
              <a:tabLst>
                <a:tab pos="-114300" algn="ctr"/>
                <a:tab pos="1654175" algn="ctr"/>
                <a:tab pos="2293938" algn="l"/>
                <a:tab pos="3090863" algn="l"/>
                <a:tab pos="3949700" algn="ctr"/>
                <a:tab pos="5943600" algn="ctr"/>
              </a:tabLst>
            </a:pPr>
            <a:r>
              <a:rPr lang="en-US" sz="1200" b="1">
                <a:solidFill>
                  <a:srgbClr val="FFFFFF"/>
                </a:solidFill>
                <a:cs typeface="Times New Roman" pitchFamily="18" charset="0"/>
              </a:rPr>
              <a:t>420	430	435	438		450</a:t>
            </a:r>
            <a:endParaRPr lang="en-US">
              <a:solidFill>
                <a:srgbClr val="FFFFFF"/>
              </a:solidFill>
              <a:cs typeface="Times New Roman" pitchFamily="18" charset="0"/>
            </a:endParaRPr>
          </a:p>
        </p:txBody>
      </p:sp>
      <p:sp>
        <p:nvSpPr>
          <p:cNvPr id="42024" name="Rectangle 40"/>
          <p:cNvSpPr>
            <a:spLocks noChangeArrowheads="1"/>
          </p:cNvSpPr>
          <p:nvPr/>
        </p:nvSpPr>
        <p:spPr bwMode="auto">
          <a:xfrm>
            <a:off x="114300" y="307975"/>
            <a:ext cx="9144000" cy="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FFFFFF"/>
              </a:solidFill>
              <a:latin typeface="Garamond" pitchFamily="18" charset="0"/>
            </a:endParaRPr>
          </a:p>
        </p:txBody>
      </p:sp>
      <p:graphicFrame>
        <p:nvGraphicFramePr>
          <p:cNvPr id="844967" name="Group 167"/>
          <p:cNvGraphicFramePr>
            <a:graphicFrameLocks noGrp="1"/>
          </p:cNvGraphicFramePr>
          <p:nvPr/>
        </p:nvGraphicFramePr>
        <p:xfrm>
          <a:off x="1447800" y="2895600"/>
          <a:ext cx="6019800" cy="457200"/>
        </p:xfrm>
        <a:graphic>
          <a:graphicData uri="http://schemas.openxmlformats.org/drawingml/2006/table">
            <a:tbl>
              <a:tblPr/>
              <a:tblGrid>
                <a:gridCol w="1543050"/>
                <a:gridCol w="771525"/>
                <a:gridCol w="849313"/>
                <a:gridCol w="2855912"/>
              </a:tblGrid>
              <a:tr h="427038">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bg2"/>
                          </a:solidFill>
                          <a:effectLst/>
                          <a:latin typeface="Tahoma" pitchFamily="34" charset="0"/>
                          <a:ea typeface="Times New Roman" pitchFamily="18" charset="0"/>
                          <a:cs typeface="Arial" charset="0"/>
                        </a:rPr>
                        <a:t>Not Available </a:t>
                      </a:r>
                      <a:br>
                        <a:rPr kumimoji="0" lang="en-US" sz="1200" b="1" i="0" u="none" strike="noStrike" cap="none" normalizeH="0" baseline="0" smtClean="0">
                          <a:ln>
                            <a:noFill/>
                          </a:ln>
                          <a:solidFill>
                            <a:schemeClr val="bg2"/>
                          </a:solidFill>
                          <a:effectLst/>
                          <a:latin typeface="Tahoma" pitchFamily="34" charset="0"/>
                          <a:ea typeface="Times New Roman" pitchFamily="18" charset="0"/>
                          <a:cs typeface="Arial" charset="0"/>
                        </a:rPr>
                      </a:br>
                      <a:r>
                        <a:rPr kumimoji="0" lang="en-US" sz="1200" b="1" i="0" u="none" strike="noStrike" cap="none" normalizeH="0" baseline="0" smtClean="0">
                          <a:ln>
                            <a:noFill/>
                          </a:ln>
                          <a:solidFill>
                            <a:schemeClr val="bg2"/>
                          </a:solidFill>
                          <a:effectLst/>
                          <a:latin typeface="Tahoma" pitchFamily="34" charset="0"/>
                          <a:ea typeface="Times New Roman" pitchFamily="18" charset="0"/>
                          <a:cs typeface="Arial" charset="0"/>
                        </a:rPr>
                        <a:t>North of Line A</a:t>
                      </a:r>
                      <a:endParaRPr kumimoji="0" lang="en-US" sz="2200" b="1" i="0" u="none" strike="noStrike" cap="none" normalizeH="0" baseline="0" smtClean="0">
                        <a:ln>
                          <a:noFill/>
                        </a:ln>
                        <a:solidFill>
                          <a:schemeClr val="bg2"/>
                        </a:solidFill>
                        <a:effectLst/>
                        <a:latin typeface="Tahoma"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bg2"/>
                          </a:solidFill>
                          <a:effectLst/>
                          <a:latin typeface="Tahoma" pitchFamily="34" charset="0"/>
                          <a:ea typeface="Times New Roman" pitchFamily="18" charset="0"/>
                          <a:cs typeface="Arial" charset="0"/>
                        </a:rPr>
                        <a:t>Satellite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0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2037" name="Rectangle 50"/>
          <p:cNvSpPr>
            <a:spLocks noChangeArrowheads="1"/>
          </p:cNvSpPr>
          <p:nvPr/>
        </p:nvSpPr>
        <p:spPr bwMode="auto">
          <a:xfrm>
            <a:off x="1219200" y="3657600"/>
            <a:ext cx="6254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tabLst>
                <a:tab pos="-114300" algn="ctr"/>
                <a:tab pos="1314450" algn="l"/>
                <a:tab pos="2571750" algn="l"/>
                <a:tab pos="5943600" algn="ctr"/>
              </a:tabLst>
            </a:pPr>
            <a:r>
              <a:rPr lang="en-US" sz="1200" b="1">
                <a:solidFill>
                  <a:srgbClr val="FFFFFF"/>
                </a:solidFill>
                <a:cs typeface="Times New Roman" pitchFamily="18" charset="0"/>
              </a:rPr>
              <a:t>219	220	222	225</a:t>
            </a:r>
            <a:endParaRPr lang="en-US">
              <a:solidFill>
                <a:srgbClr val="FFFFFF"/>
              </a:solidFill>
              <a:cs typeface="Times New Roman" pitchFamily="18" charset="0"/>
            </a:endParaRPr>
          </a:p>
        </p:txBody>
      </p:sp>
      <p:sp>
        <p:nvSpPr>
          <p:cNvPr id="42038" name="Rectangle 51"/>
          <p:cNvSpPr>
            <a:spLocks noChangeArrowheads="1"/>
          </p:cNvSpPr>
          <p:nvPr/>
        </p:nvSpPr>
        <p:spPr bwMode="auto">
          <a:xfrm>
            <a:off x="114300" y="307975"/>
            <a:ext cx="9144000" cy="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FFFFFF"/>
              </a:solidFill>
              <a:latin typeface="Garamond" pitchFamily="18" charset="0"/>
            </a:endParaRPr>
          </a:p>
        </p:txBody>
      </p:sp>
      <p:sp>
        <p:nvSpPr>
          <p:cNvPr id="42039" name="Rectangle 58"/>
          <p:cNvSpPr>
            <a:spLocks noChangeArrowheads="1"/>
          </p:cNvSpPr>
          <p:nvPr/>
        </p:nvSpPr>
        <p:spPr bwMode="auto">
          <a:xfrm>
            <a:off x="114300" y="4387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tabLst>
                <a:tab pos="-114300" algn="ctr"/>
                <a:tab pos="342900" algn="ctr"/>
                <a:tab pos="1257300" algn="ctr"/>
                <a:tab pos="2400300" algn="ctr"/>
                <a:tab pos="3886200" algn="ctr"/>
                <a:tab pos="5943600" algn="ctr"/>
              </a:tabLst>
            </a:pPr>
            <a:endParaRPr lang="en-US">
              <a:solidFill>
                <a:srgbClr val="FFFFFF"/>
              </a:solidFill>
            </a:endParaRPr>
          </a:p>
        </p:txBody>
      </p:sp>
      <p:sp>
        <p:nvSpPr>
          <p:cNvPr id="42040" name="Rectangle 59"/>
          <p:cNvSpPr>
            <a:spLocks noChangeArrowheads="1"/>
          </p:cNvSpPr>
          <p:nvPr/>
        </p:nvSpPr>
        <p:spPr bwMode="auto">
          <a:xfrm>
            <a:off x="1219200" y="4313238"/>
            <a:ext cx="625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114300" algn="ctr"/>
                <a:tab pos="465138" algn="l"/>
                <a:tab pos="3208338" algn="ctr"/>
                <a:tab pos="5943600" algn="ctr"/>
              </a:tabLst>
            </a:pPr>
            <a:endParaRPr lang="en-US" sz="1200" b="1">
              <a:solidFill>
                <a:srgbClr val="FFFFFF"/>
              </a:solidFill>
              <a:cs typeface="Times New Roman" pitchFamily="18" charset="0"/>
            </a:endParaRPr>
          </a:p>
          <a:p>
            <a:pPr fontAlgn="base">
              <a:spcBef>
                <a:spcPct val="0"/>
              </a:spcBef>
              <a:spcAft>
                <a:spcPct val="0"/>
              </a:spcAft>
              <a:tabLst>
                <a:tab pos="-114300" algn="ctr"/>
                <a:tab pos="465138" algn="l"/>
                <a:tab pos="3208338" algn="ctr"/>
                <a:tab pos="5943600" algn="ctr"/>
              </a:tabLst>
            </a:pPr>
            <a:r>
              <a:rPr lang="en-US" sz="1200" b="1">
                <a:solidFill>
                  <a:srgbClr val="FFFFFF"/>
                </a:solidFill>
                <a:cs typeface="Times New Roman" pitchFamily="18" charset="0"/>
              </a:rPr>
              <a:t>144	144.1		148</a:t>
            </a:r>
            <a:endParaRPr lang="en-US">
              <a:solidFill>
                <a:srgbClr val="FFFFFF"/>
              </a:solidFill>
              <a:cs typeface="Times New Roman" pitchFamily="18" charset="0"/>
            </a:endParaRPr>
          </a:p>
        </p:txBody>
      </p:sp>
      <p:sp>
        <p:nvSpPr>
          <p:cNvPr id="42041" name="Rectangle 60"/>
          <p:cNvSpPr>
            <a:spLocks noChangeArrowheads="1"/>
          </p:cNvSpPr>
          <p:nvPr/>
        </p:nvSpPr>
        <p:spPr bwMode="auto">
          <a:xfrm>
            <a:off x="114300" y="307975"/>
            <a:ext cx="9144000" cy="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FFFFFF"/>
              </a:solidFill>
              <a:latin typeface="Garamond" pitchFamily="18" charset="0"/>
            </a:endParaRPr>
          </a:p>
        </p:txBody>
      </p:sp>
      <p:graphicFrame>
        <p:nvGraphicFramePr>
          <p:cNvPr id="844913" name="Group 113"/>
          <p:cNvGraphicFramePr>
            <a:graphicFrameLocks noGrp="1"/>
          </p:cNvGraphicFramePr>
          <p:nvPr/>
        </p:nvGraphicFramePr>
        <p:xfrm>
          <a:off x="1447800" y="4738688"/>
          <a:ext cx="6019800" cy="427037"/>
        </p:xfrm>
        <a:graphic>
          <a:graphicData uri="http://schemas.openxmlformats.org/drawingml/2006/table">
            <a:tbl>
              <a:tblPr/>
              <a:tblGrid>
                <a:gridCol w="457200"/>
                <a:gridCol w="5562600"/>
              </a:tblGrid>
              <a:tr h="4270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bg2"/>
                          </a:solidFill>
                          <a:effectLst/>
                          <a:latin typeface="Tahoma" pitchFamily="34" charset="0"/>
                        </a:rPr>
                        <a:t>CW</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2050" name="Rectangle 67"/>
          <p:cNvSpPr>
            <a:spLocks noChangeArrowheads="1"/>
          </p:cNvSpPr>
          <p:nvPr/>
        </p:nvSpPr>
        <p:spPr bwMode="auto">
          <a:xfrm>
            <a:off x="114300" y="5270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tabLst>
                <a:tab pos="-114300" algn="ctr"/>
                <a:tab pos="342900" algn="ctr"/>
                <a:tab pos="1257300" algn="ctr"/>
                <a:tab pos="2400300" algn="ctr"/>
                <a:tab pos="3886200" algn="ctr"/>
                <a:tab pos="5943600" algn="ctr"/>
              </a:tabLst>
            </a:pPr>
            <a:endParaRPr lang="en-US">
              <a:solidFill>
                <a:srgbClr val="FFFFFF"/>
              </a:solidFill>
            </a:endParaRPr>
          </a:p>
        </p:txBody>
      </p:sp>
      <p:sp>
        <p:nvSpPr>
          <p:cNvPr id="42051" name="Rectangle 68"/>
          <p:cNvSpPr>
            <a:spLocks noChangeArrowheads="1"/>
          </p:cNvSpPr>
          <p:nvPr/>
        </p:nvSpPr>
        <p:spPr bwMode="auto">
          <a:xfrm>
            <a:off x="1219200" y="5221288"/>
            <a:ext cx="621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tabLst>
                <a:tab pos="-114300" algn="ctr"/>
                <a:tab pos="465138" algn="l"/>
                <a:tab pos="2743200" algn="ctr"/>
                <a:tab pos="5943600" algn="ctr"/>
              </a:tabLst>
            </a:pPr>
            <a:endParaRPr lang="en-US" sz="1200" b="1">
              <a:solidFill>
                <a:srgbClr val="FFFFFF"/>
              </a:solidFill>
              <a:cs typeface="Times New Roman" pitchFamily="18" charset="0"/>
            </a:endParaRPr>
          </a:p>
          <a:p>
            <a:pPr fontAlgn="base">
              <a:spcBef>
                <a:spcPct val="0"/>
              </a:spcBef>
              <a:spcAft>
                <a:spcPct val="0"/>
              </a:spcAft>
              <a:tabLst>
                <a:tab pos="-114300" algn="ctr"/>
                <a:tab pos="465138" algn="l"/>
                <a:tab pos="2743200" algn="ctr"/>
                <a:tab pos="5943600" algn="ctr"/>
              </a:tabLst>
            </a:pPr>
            <a:r>
              <a:rPr lang="en-US" sz="1200" b="1">
                <a:solidFill>
                  <a:srgbClr val="FFFFFF"/>
                </a:solidFill>
                <a:cs typeface="Times New Roman" pitchFamily="18" charset="0"/>
              </a:rPr>
              <a:t>50	50.1		54</a:t>
            </a:r>
            <a:endParaRPr lang="en-US">
              <a:solidFill>
                <a:srgbClr val="FFFFFF"/>
              </a:solidFill>
              <a:cs typeface="Times New Roman" pitchFamily="18" charset="0"/>
            </a:endParaRPr>
          </a:p>
        </p:txBody>
      </p:sp>
      <p:sp>
        <p:nvSpPr>
          <p:cNvPr id="42052" name="Rectangle 69"/>
          <p:cNvSpPr>
            <a:spLocks noChangeArrowheads="1"/>
          </p:cNvSpPr>
          <p:nvPr/>
        </p:nvSpPr>
        <p:spPr bwMode="auto">
          <a:xfrm>
            <a:off x="114300" y="307975"/>
            <a:ext cx="9144000" cy="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a:solidFill>
                <a:srgbClr val="FFFFFF"/>
              </a:solidFill>
              <a:latin typeface="Garamond" pitchFamily="18" charset="0"/>
            </a:endParaRPr>
          </a:p>
        </p:txBody>
      </p:sp>
      <p:sp>
        <p:nvSpPr>
          <p:cNvPr id="42053" name="Rectangle 76"/>
          <p:cNvSpPr>
            <a:spLocks noChangeArrowheads="1"/>
          </p:cNvSpPr>
          <p:nvPr/>
        </p:nvSpPr>
        <p:spPr bwMode="auto">
          <a:xfrm>
            <a:off x="1447800" y="6151533"/>
            <a:ext cx="5390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tabLst>
                <a:tab pos="2857500" algn="ctr"/>
              </a:tabLst>
            </a:pPr>
            <a:r>
              <a:rPr lang="en-US" sz="1200" b="1" dirty="0">
                <a:solidFill>
                  <a:srgbClr val="FFFFFF"/>
                </a:solidFill>
                <a:latin typeface="Tahoma" pitchFamily="34" charset="0"/>
                <a:ea typeface="Times New Roman" pitchFamily="18" charset="0"/>
                <a:cs typeface="Tahoma" pitchFamily="34" charset="0"/>
              </a:rPr>
              <a:t>	</a:t>
            </a:r>
            <a:r>
              <a:rPr lang="en-US" sz="2000" b="1" dirty="0">
                <a:solidFill>
                  <a:srgbClr val="FFFFFF"/>
                </a:solidFill>
                <a:latin typeface="Garamond" pitchFamily="18" charset="0"/>
                <a:ea typeface="Times New Roman" pitchFamily="18" charset="0"/>
                <a:cs typeface="Tahoma" pitchFamily="34" charset="0"/>
                <a:sym typeface="Wingdings" pitchFamily="2" charset="2"/>
              </a:rPr>
              <a:t></a:t>
            </a:r>
            <a:r>
              <a:rPr lang="en-US" sz="1200" b="1" dirty="0">
                <a:solidFill>
                  <a:srgbClr val="FFFFFF"/>
                </a:solidFill>
                <a:latin typeface="Tahoma" pitchFamily="34" charset="0"/>
                <a:ea typeface="Times New Roman" pitchFamily="18" charset="0"/>
                <a:cs typeface="Tahoma" pitchFamily="34" charset="0"/>
              </a:rPr>
              <a:t> </a:t>
            </a:r>
            <a:r>
              <a:rPr lang="en-US" sz="1200" b="1" dirty="0" smtClean="0">
                <a:solidFill>
                  <a:srgbClr val="FFFFFF"/>
                </a:solidFill>
                <a:latin typeface="Tahoma" pitchFamily="34" charset="0"/>
                <a:ea typeface="Times New Roman" pitchFamily="18" charset="0"/>
                <a:cs typeface="Tahoma" pitchFamily="34" charset="0"/>
              </a:rPr>
              <a:t>Technicians </a:t>
            </a:r>
            <a:r>
              <a:rPr lang="en-US" sz="1200" b="1" dirty="0">
                <a:solidFill>
                  <a:srgbClr val="FFFFFF"/>
                </a:solidFill>
                <a:latin typeface="Tahoma" pitchFamily="34" charset="0"/>
                <a:ea typeface="Times New Roman" pitchFamily="18" charset="0"/>
                <a:cs typeface="Tahoma" pitchFamily="34" charset="0"/>
              </a:rPr>
              <a:t>Have All Privileges On The Above Bands </a:t>
            </a:r>
            <a:r>
              <a:rPr lang="en-US" sz="2000" b="1" dirty="0">
                <a:solidFill>
                  <a:srgbClr val="FFFFFF"/>
                </a:solidFill>
                <a:latin typeface="Garamond" pitchFamily="18" charset="0"/>
                <a:ea typeface="Times New Roman" pitchFamily="18" charset="0"/>
                <a:cs typeface="Tahoma" pitchFamily="34" charset="0"/>
                <a:sym typeface="Wingdings" pitchFamily="2" charset="2"/>
              </a:rPr>
              <a:t></a:t>
            </a:r>
          </a:p>
        </p:txBody>
      </p:sp>
      <p:sp>
        <p:nvSpPr>
          <p:cNvPr id="42054" name="WordArt 77"/>
          <p:cNvSpPr>
            <a:spLocks noChangeArrowheads="1" noChangeShapeType="1" noTextEdit="1"/>
          </p:cNvSpPr>
          <p:nvPr/>
        </p:nvSpPr>
        <p:spPr bwMode="auto">
          <a:xfrm>
            <a:off x="7543800" y="609600"/>
            <a:ext cx="457200" cy="342900"/>
          </a:xfrm>
          <a:prstGeom prst="rect">
            <a:avLst/>
          </a:prstGeom>
        </p:spPr>
        <p:txBody>
          <a:bodyPr wrap="none" fromWordArt="1">
            <a:prstTxWarp prst="textSlantUp">
              <a:avLst>
                <a:gd name="adj" fmla="val 50000"/>
              </a:avLst>
            </a:prstTxWarp>
          </a:bodyPr>
          <a:lstStyle/>
          <a:p>
            <a:pPr algn="ctr" fontAlgn="base">
              <a:spcBef>
                <a:spcPct val="0"/>
              </a:spcBef>
              <a:spcAft>
                <a:spcPct val="0"/>
              </a:spcAft>
            </a:pPr>
            <a:r>
              <a:rPr lang="en-US" sz="3600" kern="10">
                <a:ln w="9525">
                  <a:solidFill>
                    <a:srgbClr val="000000"/>
                  </a:solidFill>
                  <a:round/>
                  <a:headEnd/>
                  <a:tailEnd/>
                </a:ln>
                <a:solidFill>
                  <a:srgbClr val="FFFF00"/>
                </a:solidFill>
                <a:latin typeface="Arial Black"/>
              </a:rPr>
              <a:t>13cm</a:t>
            </a:r>
          </a:p>
        </p:txBody>
      </p:sp>
      <p:graphicFrame>
        <p:nvGraphicFramePr>
          <p:cNvPr id="844937" name="Group 137"/>
          <p:cNvGraphicFramePr>
            <a:graphicFrameLocks noGrp="1"/>
          </p:cNvGraphicFramePr>
          <p:nvPr>
            <p:ph sz="half" idx="1"/>
          </p:nvPr>
        </p:nvGraphicFramePr>
        <p:xfrm>
          <a:off x="1447800" y="3900488"/>
          <a:ext cx="6019800" cy="457200"/>
        </p:xfrm>
        <a:graphic>
          <a:graphicData uri="http://schemas.openxmlformats.org/drawingml/2006/table">
            <a:tbl>
              <a:tblPr/>
              <a:tblGrid>
                <a:gridCol w="1311275"/>
                <a:gridCol w="1235075"/>
                <a:gridCol w="3473450"/>
              </a:tblGrid>
              <a:tr h="457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bg2"/>
                          </a:solidFill>
                          <a:effectLst/>
                          <a:latin typeface="Tahoma" pitchFamily="34" charset="0"/>
                        </a:rPr>
                        <a:t>Point to Point Digital Links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C0C0C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844971" name="Group 171"/>
          <p:cNvGraphicFramePr>
            <a:graphicFrameLocks noGrp="1"/>
          </p:cNvGraphicFramePr>
          <p:nvPr>
            <p:ph sz="half" idx="2"/>
          </p:nvPr>
        </p:nvGraphicFramePr>
        <p:xfrm>
          <a:off x="1447800" y="5638800"/>
          <a:ext cx="6019800" cy="427038"/>
        </p:xfrm>
        <a:graphic>
          <a:graphicData uri="http://schemas.openxmlformats.org/drawingml/2006/table">
            <a:tbl>
              <a:tblPr/>
              <a:tblGrid>
                <a:gridCol w="457200"/>
                <a:gridCol w="5562600"/>
              </a:tblGrid>
              <a:tr h="427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1" i="0" u="none" strike="noStrike" cap="none" normalizeH="0" baseline="0" smtClean="0">
                          <a:ln>
                            <a:noFill/>
                          </a:ln>
                          <a:solidFill>
                            <a:schemeClr val="bg2"/>
                          </a:solidFill>
                          <a:effectLst/>
                          <a:latin typeface="Tahoma" pitchFamily="34" charset="0"/>
                        </a:rPr>
                        <a:t>CW</a:t>
                      </a: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1" i="0" u="none" strike="noStrike" cap="none" normalizeH="0" baseline="0" smtClean="0">
                        <a:ln>
                          <a:noFill/>
                        </a:ln>
                        <a:solidFill>
                          <a:srgbClr val="FFFF00"/>
                        </a:solidFill>
                        <a:effectLst>
                          <a:outerShdw blurRad="38100" dist="38100" dir="2700000" algn="tl">
                            <a:srgbClr val="000000"/>
                          </a:outerShdw>
                        </a:effectLst>
                        <a:latin typeface="Tahoma" pitchFamily="34" charset="0"/>
                      </a:endParaRPr>
                    </a:p>
                  </a:txBody>
                  <a:tcPr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2073" name="Text Box 168"/>
          <p:cNvSpPr txBox="1">
            <a:spLocks noChangeArrowheads="1"/>
          </p:cNvSpPr>
          <p:nvPr/>
        </p:nvSpPr>
        <p:spPr bwMode="auto">
          <a:xfrm>
            <a:off x="1447800" y="3322638"/>
            <a:ext cx="594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200">
                <a:solidFill>
                  <a:srgbClr val="FFFFFF"/>
                </a:solidFill>
                <a:latin typeface="Tahoma" pitchFamily="34" charset="0"/>
              </a:rPr>
              <a:t>70cm - 5 MHz repeater frequency separation (Split)</a:t>
            </a:r>
          </a:p>
        </p:txBody>
      </p:sp>
      <p:sp>
        <p:nvSpPr>
          <p:cNvPr id="42074" name="Text Box 170"/>
          <p:cNvSpPr txBox="1">
            <a:spLocks noChangeArrowheads="1"/>
          </p:cNvSpPr>
          <p:nvPr/>
        </p:nvSpPr>
        <p:spPr bwMode="auto">
          <a:xfrm>
            <a:off x="1447800" y="5105400"/>
            <a:ext cx="601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fontAlgn="base" hangingPunct="1">
              <a:spcBef>
                <a:spcPct val="50000"/>
              </a:spcBef>
              <a:spcAft>
                <a:spcPct val="0"/>
              </a:spcAft>
            </a:pPr>
            <a:r>
              <a:rPr lang="en-US" sz="1200">
                <a:solidFill>
                  <a:srgbClr val="FFFFFF"/>
                </a:solidFill>
                <a:latin typeface="Tahoma" pitchFamily="34" charset="0"/>
              </a:rPr>
              <a:t>2m -</a:t>
            </a:r>
            <a:r>
              <a:rPr lang="en-US" sz="1200" b="1">
                <a:solidFill>
                  <a:srgbClr val="FFFFFF"/>
                </a:solidFill>
                <a:latin typeface="Tahoma" pitchFamily="34" charset="0"/>
              </a:rPr>
              <a:t> </a:t>
            </a:r>
            <a:r>
              <a:rPr lang="en-US" sz="1200">
                <a:solidFill>
                  <a:srgbClr val="FFFFFF"/>
                </a:solidFill>
                <a:latin typeface="Tahoma" pitchFamily="34" charset="0"/>
              </a:rPr>
              <a:t>600 kHz repeater frequency separation (Split)</a:t>
            </a:r>
          </a:p>
        </p:txBody>
      </p:sp>
    </p:spTree>
    <p:extLst>
      <p:ext uri="{BB962C8B-B14F-4D97-AF65-F5344CB8AC3E}">
        <p14:creationId xmlns:p14="http://schemas.microsoft.com/office/powerpoint/2010/main" val="17613512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F4A0166-8AF5-46F0-B538-C7225C3781A5}" type="slidenum">
              <a:rPr lang="en-US">
                <a:solidFill>
                  <a:srgbClr val="FFFFFF"/>
                </a:solidFill>
              </a:rPr>
              <a:pPr>
                <a:defRPr/>
              </a:pPr>
              <a:t>70</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19810" name="Rectangle 2"/>
          <p:cNvSpPr>
            <a:spLocks noGrp="1" noRot="1" noChangeArrowheads="1"/>
          </p:cNvSpPr>
          <p:nvPr>
            <p:ph type="title"/>
          </p:nvPr>
        </p:nvSpPr>
        <p:spPr/>
        <p:txBody>
          <a:bodyPr/>
          <a:lstStyle/>
          <a:p>
            <a:pPr eaLnBrk="1" hangingPunct="1">
              <a:defRPr/>
            </a:pPr>
            <a:r>
              <a:rPr lang="en-US" b="0" smtClean="0"/>
              <a:t>T1B01 What is the ITU?</a:t>
            </a:r>
          </a:p>
        </p:txBody>
      </p:sp>
      <p:sp>
        <p:nvSpPr>
          <p:cNvPr id="119811" name="Rectangle 3"/>
          <p:cNvSpPr>
            <a:spLocks noGrp="1" noChangeArrowheads="1"/>
          </p:cNvSpPr>
          <p:nvPr>
            <p:ph type="body" idx="1"/>
          </p:nvPr>
        </p:nvSpPr>
        <p:spPr/>
        <p:txBody>
          <a:bodyPr/>
          <a:lstStyle/>
          <a:p>
            <a:pPr lvl="1" eaLnBrk="1" hangingPunct="1">
              <a:defRPr/>
            </a:pPr>
            <a:r>
              <a:rPr lang="en-US" b="0" smtClean="0">
                <a:effectLst/>
              </a:rPr>
              <a:t>A.  An agency of the United States Department of Telecommunications Management</a:t>
            </a:r>
          </a:p>
          <a:p>
            <a:pPr eaLnBrk="1" hangingPunct="1">
              <a:defRPr/>
            </a:pPr>
            <a:r>
              <a:rPr lang="en-US" smtClean="0"/>
              <a:t>B.  A United Nations agency for information and communication technology issues</a:t>
            </a:r>
          </a:p>
          <a:p>
            <a:pPr lvl="1" eaLnBrk="1" hangingPunct="1">
              <a:defRPr/>
            </a:pPr>
            <a:r>
              <a:rPr lang="en-US" b="0" smtClean="0">
                <a:effectLst/>
              </a:rPr>
              <a:t>C.  An independent frequency coordination agency</a:t>
            </a:r>
          </a:p>
          <a:p>
            <a:pPr lvl="1" eaLnBrk="1" hangingPunct="1">
              <a:defRPr/>
            </a:pPr>
            <a:r>
              <a:rPr lang="en-US" b="0" smtClean="0">
                <a:effectLst/>
              </a:rPr>
              <a:t>D.  A department of the FCC</a:t>
            </a:r>
          </a:p>
        </p:txBody>
      </p:sp>
    </p:spTree>
    <p:extLst>
      <p:ext uri="{BB962C8B-B14F-4D97-AF65-F5344CB8AC3E}">
        <p14:creationId xmlns:p14="http://schemas.microsoft.com/office/powerpoint/2010/main" val="28396918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91C80D-5AEB-45D6-836A-4ACEF4C70C25}" type="slidenum">
              <a:rPr lang="en-US">
                <a:solidFill>
                  <a:srgbClr val="FFFFFF"/>
                </a:solidFill>
              </a:rPr>
              <a:pPr>
                <a:defRPr/>
              </a:pPr>
              <a:t>71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24930" name="Rectangle 2"/>
          <p:cNvSpPr>
            <a:spLocks noGrp="1" noRot="1" noChangeArrowheads="1"/>
          </p:cNvSpPr>
          <p:nvPr>
            <p:ph type="title"/>
          </p:nvPr>
        </p:nvSpPr>
        <p:spPr/>
        <p:txBody>
          <a:bodyPr/>
          <a:lstStyle/>
          <a:p>
            <a:pPr eaLnBrk="1" hangingPunct="1">
              <a:defRPr/>
            </a:pPr>
            <a:r>
              <a:rPr lang="en-US" dirty="0"/>
              <a:t>T1B02 </a:t>
            </a:r>
            <a:r>
              <a:rPr lang="en-US" dirty="0" smtClean="0"/>
              <a:t>Why </a:t>
            </a:r>
            <a:r>
              <a:rPr lang="en-US" dirty="0"/>
              <a:t>are the frequency assignments for some U.S. Territories different from those in the 50 U.S. States?</a:t>
            </a:r>
          </a:p>
        </p:txBody>
      </p:sp>
      <p:sp>
        <p:nvSpPr>
          <p:cNvPr id="37893" name="Rectangle 3"/>
          <p:cNvSpPr>
            <a:spLocks noGrp="1" noChangeArrowheads="1"/>
          </p:cNvSpPr>
          <p:nvPr>
            <p:ph type="body" idx="1"/>
          </p:nvPr>
        </p:nvSpPr>
        <p:spPr/>
        <p:txBody>
          <a:bodyPr/>
          <a:lstStyle/>
          <a:p>
            <a:pPr lvl="1" eaLnBrk="1" hangingPunct="1"/>
            <a:r>
              <a:rPr lang="en-US" b="0" dirty="0">
                <a:effectLst/>
              </a:rPr>
              <a:t>A. Some U. S. Territories are located in ITU regions other than region 2</a:t>
            </a:r>
          </a:p>
          <a:p>
            <a:pPr lvl="1" eaLnBrk="1" hangingPunct="1"/>
            <a:r>
              <a:rPr lang="en-US" b="0" dirty="0">
                <a:effectLst/>
              </a:rPr>
              <a:t>B. Territorial governments are allowed to select their own frequency allocations</a:t>
            </a:r>
          </a:p>
          <a:p>
            <a:pPr lvl="1" eaLnBrk="1" hangingPunct="1"/>
            <a:r>
              <a:rPr lang="en-US" b="0" dirty="0">
                <a:effectLst/>
              </a:rPr>
              <a:t>C. Territorial frequency allocations must also include those of adjacent countries</a:t>
            </a:r>
          </a:p>
          <a:p>
            <a:pPr lvl="1" eaLnBrk="1" hangingPunct="1"/>
            <a:r>
              <a:rPr lang="en-US" b="0" dirty="0">
                <a:effectLst/>
              </a:rPr>
              <a:t>D. Any territory that was in existence before the ratification of the Communications Act of 1934 is exempt from FCC frequency regulations</a:t>
            </a:r>
          </a:p>
          <a:p>
            <a:pPr lvl="1" eaLnBrk="1" hangingPunct="1"/>
            <a:endParaRPr lang="en-US" b="0" dirty="0" smtClean="0">
              <a:effectLst/>
            </a:endParaRPr>
          </a:p>
        </p:txBody>
      </p:sp>
    </p:spTree>
    <p:extLst>
      <p:ext uri="{BB962C8B-B14F-4D97-AF65-F5344CB8AC3E}">
        <p14:creationId xmlns:p14="http://schemas.microsoft.com/office/powerpoint/2010/main" val="23957268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991C80D-5AEB-45D6-836A-4ACEF4C70C25}" type="slidenum">
              <a:rPr lang="en-US">
                <a:solidFill>
                  <a:srgbClr val="FFFFFF"/>
                </a:solidFill>
              </a:rPr>
              <a:pPr>
                <a:defRPr/>
              </a:pPr>
              <a:t>72</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124930" name="Rectangle 2"/>
          <p:cNvSpPr>
            <a:spLocks noGrp="1" noRot="1" noChangeArrowheads="1"/>
          </p:cNvSpPr>
          <p:nvPr>
            <p:ph type="title"/>
          </p:nvPr>
        </p:nvSpPr>
        <p:spPr/>
        <p:txBody>
          <a:bodyPr/>
          <a:lstStyle/>
          <a:p>
            <a:pPr eaLnBrk="1" hangingPunct="1">
              <a:defRPr/>
            </a:pPr>
            <a:r>
              <a:rPr lang="en-US" dirty="0"/>
              <a:t>T1B02 </a:t>
            </a:r>
            <a:r>
              <a:rPr lang="en-US" dirty="0" smtClean="0"/>
              <a:t>Why </a:t>
            </a:r>
            <a:r>
              <a:rPr lang="en-US" dirty="0"/>
              <a:t>are the frequency assignments for some U.S. Territories different from those in the 50 U.S. States?</a:t>
            </a:r>
          </a:p>
        </p:txBody>
      </p:sp>
      <p:sp>
        <p:nvSpPr>
          <p:cNvPr id="37893" name="Rectangle 3"/>
          <p:cNvSpPr>
            <a:spLocks noGrp="1" noChangeArrowheads="1"/>
          </p:cNvSpPr>
          <p:nvPr>
            <p:ph type="body" idx="1"/>
          </p:nvPr>
        </p:nvSpPr>
        <p:spPr/>
        <p:txBody>
          <a:bodyPr/>
          <a:lstStyle/>
          <a:p>
            <a:pPr lvl="1" eaLnBrk="1" hangingPunct="1"/>
            <a:r>
              <a:rPr lang="en-US" b="0" dirty="0">
                <a:solidFill>
                  <a:srgbClr val="FFFF00"/>
                </a:solidFill>
                <a:effectLst/>
              </a:rPr>
              <a:t>A. Some U. S. Territories are located in ITU regions other than region 2</a:t>
            </a:r>
          </a:p>
          <a:p>
            <a:pPr lvl="1" eaLnBrk="1" hangingPunct="1"/>
            <a:r>
              <a:rPr lang="en-US" b="0" dirty="0">
                <a:effectLst/>
              </a:rPr>
              <a:t>	</a:t>
            </a:r>
            <a:r>
              <a:rPr lang="en-US" b="0" dirty="0" smtClean="0">
                <a:effectLst/>
              </a:rPr>
              <a:t>B</a:t>
            </a:r>
            <a:r>
              <a:rPr lang="en-US" b="0" dirty="0">
                <a:effectLst/>
              </a:rPr>
              <a:t>. Territorial governments are allowed to select their own frequency allocations</a:t>
            </a:r>
          </a:p>
          <a:p>
            <a:pPr lvl="1" eaLnBrk="1" hangingPunct="1"/>
            <a:r>
              <a:rPr lang="en-US" b="0" dirty="0" smtClean="0">
                <a:effectLst/>
              </a:rPr>
              <a:t>	C</a:t>
            </a:r>
            <a:r>
              <a:rPr lang="en-US" b="0" dirty="0">
                <a:effectLst/>
              </a:rPr>
              <a:t>. Territorial frequency allocations must also include those of adjacent countries</a:t>
            </a:r>
          </a:p>
          <a:p>
            <a:pPr lvl="1" eaLnBrk="1" hangingPunct="1"/>
            <a:r>
              <a:rPr lang="en-US" b="0" dirty="0" smtClean="0">
                <a:effectLst/>
              </a:rPr>
              <a:t>	D</a:t>
            </a:r>
            <a:r>
              <a:rPr lang="en-US" b="0" dirty="0">
                <a:effectLst/>
              </a:rPr>
              <a:t>. Any territory that was in existence before the ratification of the Communications Act of 1934 is exempt from FCC frequency regulations</a:t>
            </a:r>
          </a:p>
          <a:p>
            <a:pPr lvl="1" eaLnBrk="1" hangingPunct="1"/>
            <a:endParaRPr lang="en-US" b="0" dirty="0" smtClean="0">
              <a:effectLst/>
            </a:endParaRPr>
          </a:p>
        </p:txBody>
      </p:sp>
    </p:spTree>
    <p:extLst>
      <p:ext uri="{BB962C8B-B14F-4D97-AF65-F5344CB8AC3E}">
        <p14:creationId xmlns:p14="http://schemas.microsoft.com/office/powerpoint/2010/main" val="20687732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T1B12 </a:t>
            </a:r>
            <a:r>
              <a:rPr lang="en-US" sz="2800" dirty="0" smtClean="0"/>
              <a:t>Why </a:t>
            </a:r>
            <a:r>
              <a:rPr lang="en-US" sz="2800" dirty="0"/>
              <a:t>are frequency assignments for U.S. stations operating maritime mobile not the same everywhere in the world?</a:t>
            </a:r>
          </a:p>
        </p:txBody>
      </p:sp>
      <p:sp>
        <p:nvSpPr>
          <p:cNvPr id="3" name="Content Placeholder 2"/>
          <p:cNvSpPr>
            <a:spLocks noGrp="1"/>
          </p:cNvSpPr>
          <p:nvPr>
            <p:ph idx="1"/>
          </p:nvPr>
        </p:nvSpPr>
        <p:spPr/>
        <p:txBody>
          <a:bodyPr/>
          <a:lstStyle/>
          <a:p>
            <a:r>
              <a:rPr lang="en-US" sz="2400" dirty="0">
                <a:solidFill>
                  <a:schemeClr val="tx1"/>
                </a:solidFill>
              </a:rPr>
              <a:t>A. Amateur maritime mobile stations in international waters must conform to the frequency assignments of the country nearest to their vessel</a:t>
            </a:r>
          </a:p>
          <a:p>
            <a:r>
              <a:rPr lang="en-US" sz="2400" dirty="0">
                <a:solidFill>
                  <a:schemeClr val="tx1"/>
                </a:solidFill>
              </a:rPr>
              <a:t>B. Amateur frequency assignments can vary among the three ITU regions</a:t>
            </a:r>
          </a:p>
          <a:p>
            <a:r>
              <a:rPr lang="en-US" sz="2400" dirty="0">
                <a:solidFill>
                  <a:schemeClr val="tx1"/>
                </a:solidFill>
              </a:rPr>
              <a:t>C. Frequency assignments are determined by the captain of the vessel</a:t>
            </a:r>
          </a:p>
          <a:p>
            <a:r>
              <a:rPr lang="en-US" sz="2400" dirty="0">
                <a:solidFill>
                  <a:schemeClr val="tx1"/>
                </a:solidFill>
              </a:rPr>
              <a:t>D. Amateur frequency assignments are different in each of the 90 ITU zones</a:t>
            </a:r>
          </a:p>
          <a:p>
            <a:endParaRPr lang="en-US" dirty="0"/>
          </a:p>
        </p:txBody>
      </p:sp>
      <p:sp>
        <p:nvSpPr>
          <p:cNvPr id="4" name="Slide Number Placeholder 3"/>
          <p:cNvSpPr>
            <a:spLocks noGrp="1"/>
          </p:cNvSpPr>
          <p:nvPr>
            <p:ph type="sldNum" sz="quarter" idx="10"/>
          </p:nvPr>
        </p:nvSpPr>
        <p:spPr/>
        <p:txBody>
          <a:bodyPr/>
          <a:lstStyle/>
          <a:p>
            <a:pPr>
              <a:defRPr/>
            </a:pPr>
            <a:fld id="{B215947C-4364-4425-A182-83BBC335ACF3}" type="slidenum">
              <a:rPr lang="en-US" smtClean="0">
                <a:solidFill>
                  <a:srgbClr val="FFFFFF"/>
                </a:solidFill>
              </a:rPr>
              <a:pPr>
                <a:defRPr/>
              </a:pPr>
              <a:t>73</a:t>
            </a:fld>
            <a:r>
              <a:rPr lang="en-US" smtClean="0">
                <a:solidFill>
                  <a:srgbClr val="FFFFFF"/>
                </a:solidFill>
              </a:rPr>
              <a:t>/155</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spTree>
    <p:extLst>
      <p:ext uri="{BB962C8B-B14F-4D97-AF65-F5344CB8AC3E}">
        <p14:creationId xmlns:p14="http://schemas.microsoft.com/office/powerpoint/2010/main" val="12376140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T1B12 </a:t>
            </a:r>
            <a:r>
              <a:rPr lang="en-US" sz="2800" dirty="0" smtClean="0"/>
              <a:t>Why </a:t>
            </a:r>
            <a:r>
              <a:rPr lang="en-US" sz="2800" dirty="0"/>
              <a:t>are frequency assignments for U.S. stations operating maritime mobile not the same everywhere in the world?</a:t>
            </a:r>
          </a:p>
        </p:txBody>
      </p:sp>
      <p:sp>
        <p:nvSpPr>
          <p:cNvPr id="3" name="Content Placeholder 2"/>
          <p:cNvSpPr>
            <a:spLocks noGrp="1"/>
          </p:cNvSpPr>
          <p:nvPr>
            <p:ph idx="1"/>
          </p:nvPr>
        </p:nvSpPr>
        <p:spPr/>
        <p:txBody>
          <a:bodyPr/>
          <a:lstStyle/>
          <a:p>
            <a:r>
              <a:rPr lang="en-US" sz="2400" dirty="0" smtClean="0">
                <a:solidFill>
                  <a:schemeClr val="tx1"/>
                </a:solidFill>
              </a:rPr>
              <a:t>	A</a:t>
            </a:r>
            <a:r>
              <a:rPr lang="en-US" sz="2400" dirty="0">
                <a:solidFill>
                  <a:schemeClr val="tx1"/>
                </a:solidFill>
              </a:rPr>
              <a:t>. Amateur maritime mobile stations in international waters must conform to the frequency assignments of the country nearest to their vessel</a:t>
            </a:r>
          </a:p>
          <a:p>
            <a:r>
              <a:rPr lang="en-US" sz="2400" dirty="0">
                <a:solidFill>
                  <a:srgbClr val="FFFF00"/>
                </a:solidFill>
              </a:rPr>
              <a:t>B. Amateur frequency assignments can vary among the three ITU regions</a:t>
            </a:r>
          </a:p>
          <a:p>
            <a:r>
              <a:rPr lang="en-US" sz="2400" dirty="0" smtClean="0">
                <a:solidFill>
                  <a:schemeClr val="tx1"/>
                </a:solidFill>
              </a:rPr>
              <a:t>	C</a:t>
            </a:r>
            <a:r>
              <a:rPr lang="en-US" sz="2400" dirty="0">
                <a:solidFill>
                  <a:schemeClr val="tx1"/>
                </a:solidFill>
              </a:rPr>
              <a:t>. Frequency assignments are determined by the captain of the vessel</a:t>
            </a:r>
          </a:p>
          <a:p>
            <a:r>
              <a:rPr lang="en-US" sz="2400" dirty="0" smtClean="0">
                <a:solidFill>
                  <a:schemeClr val="tx1"/>
                </a:solidFill>
              </a:rPr>
              <a:t>	D</a:t>
            </a:r>
            <a:r>
              <a:rPr lang="en-US" sz="2400" dirty="0">
                <a:solidFill>
                  <a:schemeClr val="tx1"/>
                </a:solidFill>
              </a:rPr>
              <a:t>. Amateur frequency assignments are different in each of the 90 ITU zones</a:t>
            </a:r>
          </a:p>
          <a:p>
            <a:endParaRPr lang="en-US" dirty="0"/>
          </a:p>
        </p:txBody>
      </p:sp>
      <p:sp>
        <p:nvSpPr>
          <p:cNvPr id="4" name="Slide Number Placeholder 3"/>
          <p:cNvSpPr>
            <a:spLocks noGrp="1"/>
          </p:cNvSpPr>
          <p:nvPr>
            <p:ph type="sldNum" sz="quarter" idx="10"/>
          </p:nvPr>
        </p:nvSpPr>
        <p:spPr/>
        <p:txBody>
          <a:bodyPr/>
          <a:lstStyle/>
          <a:p>
            <a:pPr>
              <a:defRPr/>
            </a:pPr>
            <a:fld id="{B215947C-4364-4425-A182-83BBC335ACF3}" type="slidenum">
              <a:rPr lang="en-US" smtClean="0">
                <a:solidFill>
                  <a:srgbClr val="FFFFFF"/>
                </a:solidFill>
              </a:rPr>
              <a:pPr>
                <a:defRPr/>
              </a:pPr>
              <a:t>74</a:t>
            </a:fld>
            <a:r>
              <a:rPr lang="en-US" smtClean="0">
                <a:solidFill>
                  <a:srgbClr val="FFFFFF"/>
                </a:solidFill>
              </a:rPr>
              <a:t>/155</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Microhams 2010 Technician</a:t>
            </a:r>
            <a:endParaRPr lang="en-US">
              <a:solidFill>
                <a:srgbClr val="FFFFFF"/>
              </a:solidFill>
            </a:endParaRPr>
          </a:p>
        </p:txBody>
      </p:sp>
    </p:spTree>
    <p:extLst>
      <p:ext uri="{BB962C8B-B14F-4D97-AF65-F5344CB8AC3E}">
        <p14:creationId xmlns:p14="http://schemas.microsoft.com/office/powerpoint/2010/main" val="10597978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E5AA99A-6A14-4FBD-979E-36638C3C90AB}" type="slidenum">
              <a:rPr lang="en-US">
                <a:solidFill>
                  <a:srgbClr val="FFFFFF"/>
                </a:solidFill>
              </a:rPr>
              <a:pPr>
                <a:defRPr/>
              </a:pPr>
              <a:t>75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47810" name="Rectangle 2"/>
          <p:cNvSpPr>
            <a:spLocks noGrp="1" noRot="1" noChangeArrowheads="1"/>
          </p:cNvSpPr>
          <p:nvPr>
            <p:ph type="title"/>
          </p:nvPr>
        </p:nvSpPr>
        <p:spPr/>
        <p:txBody>
          <a:bodyPr/>
          <a:lstStyle/>
          <a:p>
            <a:pPr eaLnBrk="1" hangingPunct="1">
              <a:defRPr/>
            </a:pPr>
            <a:r>
              <a:rPr lang="en-US" smtClean="0"/>
              <a:t>T1C03 What types of international communications are permitted by an FCC-licensed amateur station?</a:t>
            </a:r>
          </a:p>
        </p:txBody>
      </p:sp>
      <p:sp>
        <p:nvSpPr>
          <p:cNvPr id="71685" name="Rectangle 3"/>
          <p:cNvSpPr>
            <a:spLocks noGrp="1" noChangeArrowheads="1"/>
          </p:cNvSpPr>
          <p:nvPr>
            <p:ph type="body" idx="1"/>
          </p:nvPr>
        </p:nvSpPr>
        <p:spPr/>
        <p:txBody>
          <a:bodyPr/>
          <a:lstStyle/>
          <a:p>
            <a:pPr lvl="1" eaLnBrk="1" hangingPunct="1"/>
            <a:r>
              <a:rPr lang="en-US" b="0" smtClean="0">
                <a:effectLst/>
              </a:rPr>
              <a:t>A.  Communications incidental to the purposes of the amateur service and remarks of a personal character</a:t>
            </a:r>
          </a:p>
          <a:p>
            <a:pPr lvl="1" eaLnBrk="1" hangingPunct="1"/>
            <a:r>
              <a:rPr lang="en-US" b="0" smtClean="0">
                <a:effectLst/>
              </a:rPr>
              <a:t>B.  Communications incidental to conducting business or remarks of a personal nature</a:t>
            </a:r>
          </a:p>
          <a:p>
            <a:pPr lvl="1" eaLnBrk="1" hangingPunct="1"/>
            <a:r>
              <a:rPr lang="en-US" b="0" smtClean="0">
                <a:effectLst/>
              </a:rPr>
              <a:t>C.  Only communications incidental to contest exchanges, all other communications are prohibited</a:t>
            </a:r>
          </a:p>
          <a:p>
            <a:pPr lvl="1" eaLnBrk="1" hangingPunct="1"/>
            <a:r>
              <a:rPr lang="en-US" b="0" smtClean="0">
                <a:effectLst/>
              </a:rPr>
              <a:t>D.  Any communications that would be permitted on an international broadcast station</a:t>
            </a:r>
          </a:p>
        </p:txBody>
      </p:sp>
    </p:spTree>
    <p:extLst>
      <p:ext uri="{BB962C8B-B14F-4D97-AF65-F5344CB8AC3E}">
        <p14:creationId xmlns:p14="http://schemas.microsoft.com/office/powerpoint/2010/main" val="41028245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F36BAD5-5EF7-42C4-9518-9E48E93A4BC1}" type="slidenum">
              <a:rPr lang="en-US">
                <a:solidFill>
                  <a:srgbClr val="FFFFFF"/>
                </a:solidFill>
              </a:rPr>
              <a:pPr>
                <a:defRPr/>
              </a:pPr>
              <a:t>76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52930" name="Rectangle 2"/>
          <p:cNvSpPr>
            <a:spLocks noGrp="1" noRot="1" noChangeArrowheads="1"/>
          </p:cNvSpPr>
          <p:nvPr>
            <p:ph type="title"/>
          </p:nvPr>
        </p:nvSpPr>
        <p:spPr/>
        <p:txBody>
          <a:bodyPr/>
          <a:lstStyle/>
          <a:p>
            <a:pPr eaLnBrk="1" hangingPunct="1">
              <a:defRPr/>
            </a:pPr>
            <a:r>
              <a:rPr lang="en-US" b="0" smtClean="0"/>
              <a:t>T1C03 What types of international communications are permitted by an FCC-licensed amateur station?</a:t>
            </a:r>
          </a:p>
        </p:txBody>
      </p:sp>
      <p:sp>
        <p:nvSpPr>
          <p:cNvPr id="252931" name="Rectangle 3"/>
          <p:cNvSpPr>
            <a:spLocks noGrp="1" noChangeArrowheads="1"/>
          </p:cNvSpPr>
          <p:nvPr>
            <p:ph type="body" idx="1"/>
          </p:nvPr>
        </p:nvSpPr>
        <p:spPr/>
        <p:txBody>
          <a:bodyPr/>
          <a:lstStyle/>
          <a:p>
            <a:pPr eaLnBrk="1" hangingPunct="1">
              <a:defRPr/>
            </a:pPr>
            <a:r>
              <a:rPr lang="en-US" smtClean="0"/>
              <a:t>A.  Communications incidental to the purposes of the amateur service and remarks of a personal character</a:t>
            </a:r>
          </a:p>
          <a:p>
            <a:pPr lvl="1" eaLnBrk="1" hangingPunct="1">
              <a:defRPr/>
            </a:pPr>
            <a:r>
              <a:rPr lang="en-US" b="0" smtClean="0">
                <a:effectLst/>
              </a:rPr>
              <a:t>B.  Communications incidental to conducting business or remarks of a personal nature</a:t>
            </a:r>
          </a:p>
          <a:p>
            <a:pPr lvl="1" eaLnBrk="1" hangingPunct="1">
              <a:defRPr/>
            </a:pPr>
            <a:r>
              <a:rPr lang="en-US" b="0" smtClean="0">
                <a:effectLst/>
              </a:rPr>
              <a:t>C.  Only communications incidental to contest exchanges, all other communications are prohibited</a:t>
            </a:r>
          </a:p>
          <a:p>
            <a:pPr lvl="1" eaLnBrk="1" hangingPunct="1">
              <a:defRPr/>
            </a:pPr>
            <a:r>
              <a:rPr lang="en-US" b="0" smtClean="0">
                <a:effectLst/>
              </a:rPr>
              <a:t>D.  Any communications that would be permitted on an international broadcast station</a:t>
            </a:r>
          </a:p>
        </p:txBody>
      </p:sp>
    </p:spTree>
    <p:extLst>
      <p:ext uri="{BB962C8B-B14F-4D97-AF65-F5344CB8AC3E}">
        <p14:creationId xmlns:p14="http://schemas.microsoft.com/office/powerpoint/2010/main" val="16964661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257D54A-E8BF-4E4D-93A5-BBA7E090B6E5}" type="slidenum">
              <a:rPr lang="en-US">
                <a:solidFill>
                  <a:srgbClr val="FFFFFF"/>
                </a:solidFill>
              </a:rPr>
              <a:pPr>
                <a:defRPr/>
              </a:pPr>
              <a:t>77</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58050" name="Rectangle 2"/>
          <p:cNvSpPr>
            <a:spLocks noGrp="1" noRot="1" noChangeArrowheads="1"/>
          </p:cNvSpPr>
          <p:nvPr>
            <p:ph type="title"/>
          </p:nvPr>
        </p:nvSpPr>
        <p:spPr/>
        <p:txBody>
          <a:bodyPr/>
          <a:lstStyle/>
          <a:p>
            <a:pPr eaLnBrk="1" hangingPunct="1">
              <a:defRPr/>
            </a:pPr>
            <a:r>
              <a:rPr lang="en-US" smtClean="0"/>
              <a:t>T1C04 When are you allowed to operate your amateur station in a foreign country?</a:t>
            </a:r>
          </a:p>
        </p:txBody>
      </p:sp>
      <p:sp>
        <p:nvSpPr>
          <p:cNvPr id="73733" name="Rectangle 3"/>
          <p:cNvSpPr>
            <a:spLocks noGrp="1" noChangeArrowheads="1"/>
          </p:cNvSpPr>
          <p:nvPr>
            <p:ph type="body" idx="1"/>
          </p:nvPr>
        </p:nvSpPr>
        <p:spPr/>
        <p:txBody>
          <a:bodyPr/>
          <a:lstStyle/>
          <a:p>
            <a:pPr lvl="1" eaLnBrk="1" hangingPunct="1"/>
            <a:r>
              <a:rPr lang="en-US" b="0" smtClean="0">
                <a:effectLst/>
              </a:rPr>
              <a:t>A.  When the foreign country authorizes it</a:t>
            </a:r>
          </a:p>
          <a:p>
            <a:pPr lvl="1" eaLnBrk="1" hangingPunct="1"/>
            <a:r>
              <a:rPr lang="en-US" b="0" smtClean="0">
                <a:effectLst/>
              </a:rPr>
              <a:t>B.  When there is a mutual agreement allowing third party communications</a:t>
            </a:r>
          </a:p>
          <a:p>
            <a:pPr lvl="1" eaLnBrk="1" hangingPunct="1"/>
            <a:r>
              <a:rPr lang="en-US" b="0" smtClean="0">
                <a:effectLst/>
              </a:rPr>
              <a:t>C.  When authorization permits amateur communications in a foreign language</a:t>
            </a:r>
          </a:p>
          <a:p>
            <a:pPr lvl="1" eaLnBrk="1" hangingPunct="1"/>
            <a:r>
              <a:rPr lang="en-US" b="0" smtClean="0">
                <a:effectLst/>
              </a:rPr>
              <a:t>D.  When you are communicating with non-licensed individuals in another country</a:t>
            </a:r>
          </a:p>
        </p:txBody>
      </p:sp>
    </p:spTree>
    <p:extLst>
      <p:ext uri="{BB962C8B-B14F-4D97-AF65-F5344CB8AC3E}">
        <p14:creationId xmlns:p14="http://schemas.microsoft.com/office/powerpoint/2010/main" val="27655515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3B8450C-B784-4C9C-AF39-46863B9316BF}" type="slidenum">
              <a:rPr lang="en-US">
                <a:solidFill>
                  <a:srgbClr val="FFFFFF"/>
                </a:solidFill>
              </a:rPr>
              <a:pPr>
                <a:defRPr/>
              </a:pPr>
              <a:t>78</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63170" name="Rectangle 2"/>
          <p:cNvSpPr>
            <a:spLocks noGrp="1" noRot="1" noChangeArrowheads="1"/>
          </p:cNvSpPr>
          <p:nvPr>
            <p:ph type="title"/>
          </p:nvPr>
        </p:nvSpPr>
        <p:spPr/>
        <p:txBody>
          <a:bodyPr/>
          <a:lstStyle/>
          <a:p>
            <a:pPr eaLnBrk="1" hangingPunct="1">
              <a:defRPr/>
            </a:pPr>
            <a:r>
              <a:rPr lang="en-US" b="0" smtClean="0"/>
              <a:t>T1C04 When are you allowed to operate your amateur station in a foreign country?</a:t>
            </a:r>
          </a:p>
        </p:txBody>
      </p:sp>
      <p:sp>
        <p:nvSpPr>
          <p:cNvPr id="263171" name="Rectangle 3"/>
          <p:cNvSpPr>
            <a:spLocks noGrp="1" noChangeArrowheads="1"/>
          </p:cNvSpPr>
          <p:nvPr>
            <p:ph type="body" idx="1"/>
          </p:nvPr>
        </p:nvSpPr>
        <p:spPr/>
        <p:txBody>
          <a:bodyPr/>
          <a:lstStyle/>
          <a:p>
            <a:pPr eaLnBrk="1" hangingPunct="1">
              <a:defRPr/>
            </a:pPr>
            <a:r>
              <a:rPr lang="en-US" smtClean="0"/>
              <a:t>A.  When the foreign country authorizes it</a:t>
            </a:r>
          </a:p>
          <a:p>
            <a:pPr lvl="1" eaLnBrk="1" hangingPunct="1">
              <a:defRPr/>
            </a:pPr>
            <a:r>
              <a:rPr lang="en-US" b="0" smtClean="0">
                <a:effectLst/>
              </a:rPr>
              <a:t>B.  When there is a mutual agreement allowing third party communications</a:t>
            </a:r>
          </a:p>
          <a:p>
            <a:pPr lvl="1" eaLnBrk="1" hangingPunct="1">
              <a:defRPr/>
            </a:pPr>
            <a:r>
              <a:rPr lang="en-US" b="0" smtClean="0">
                <a:effectLst/>
              </a:rPr>
              <a:t>C.  When authorization permits amateur communications in a foreign language</a:t>
            </a:r>
          </a:p>
          <a:p>
            <a:pPr lvl="1" eaLnBrk="1" hangingPunct="1">
              <a:defRPr/>
            </a:pPr>
            <a:r>
              <a:rPr lang="en-US" b="0" smtClean="0">
                <a:effectLst/>
              </a:rPr>
              <a:t>D.  When you are communicating with non-licensed individuals in another country</a:t>
            </a:r>
          </a:p>
        </p:txBody>
      </p:sp>
    </p:spTree>
    <p:extLst>
      <p:ext uri="{BB962C8B-B14F-4D97-AF65-F5344CB8AC3E}">
        <p14:creationId xmlns:p14="http://schemas.microsoft.com/office/powerpoint/2010/main" val="34633769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T1C06 </a:t>
            </a:r>
            <a:r>
              <a:rPr lang="en-US" sz="2800" dirty="0" smtClean="0"/>
              <a:t>From </a:t>
            </a:r>
            <a:r>
              <a:rPr lang="en-US" sz="2800" dirty="0"/>
              <a:t>which of the following locations may an FCC-licensed amateur station transmit, in addition to places where the FCC regulates communications?</a:t>
            </a:r>
            <a:br>
              <a:rPr lang="en-US" sz="2800" dirty="0"/>
            </a:br>
            <a:endParaRPr lang="en-US" sz="2800" dirty="0"/>
          </a:p>
        </p:txBody>
      </p:sp>
      <p:sp>
        <p:nvSpPr>
          <p:cNvPr id="3" name="Content Placeholder 2"/>
          <p:cNvSpPr>
            <a:spLocks noGrp="1"/>
          </p:cNvSpPr>
          <p:nvPr>
            <p:ph idx="1"/>
          </p:nvPr>
        </p:nvSpPr>
        <p:spPr>
          <a:xfrm>
            <a:off x="304800" y="1981200"/>
            <a:ext cx="8534400" cy="4068763"/>
          </a:xfrm>
        </p:spPr>
        <p:txBody>
          <a:bodyPr/>
          <a:lstStyle/>
          <a:p>
            <a:r>
              <a:rPr lang="en-US" dirty="0" smtClean="0">
                <a:solidFill>
                  <a:schemeClr val="tx1"/>
                </a:solidFill>
              </a:rPr>
              <a:t>A</a:t>
            </a:r>
            <a:r>
              <a:rPr lang="en-US" dirty="0">
                <a:solidFill>
                  <a:schemeClr val="tx1"/>
                </a:solidFill>
              </a:rPr>
              <a:t>. From within any country that belongs to the International Telecommunications Union</a:t>
            </a:r>
          </a:p>
          <a:p>
            <a:r>
              <a:rPr lang="en-US" dirty="0" smtClean="0">
                <a:solidFill>
                  <a:schemeClr val="tx1"/>
                </a:solidFill>
              </a:rPr>
              <a:t>B</a:t>
            </a:r>
            <a:r>
              <a:rPr lang="en-US" dirty="0">
                <a:solidFill>
                  <a:schemeClr val="tx1"/>
                </a:solidFill>
              </a:rPr>
              <a:t>. From within any country that is a member of the United Nations </a:t>
            </a:r>
          </a:p>
          <a:p>
            <a:r>
              <a:rPr lang="en-US" dirty="0" smtClean="0">
                <a:solidFill>
                  <a:schemeClr val="tx1"/>
                </a:solidFill>
              </a:rPr>
              <a:t>C</a:t>
            </a:r>
            <a:r>
              <a:rPr lang="en-US" dirty="0">
                <a:solidFill>
                  <a:schemeClr val="tx1"/>
                </a:solidFill>
              </a:rPr>
              <a:t>. From anywhere within in ITU Regions 2 and </a:t>
            </a:r>
            <a:r>
              <a:rPr lang="en-US" dirty="0" smtClean="0">
                <a:solidFill>
                  <a:schemeClr val="tx1"/>
                </a:solidFill>
              </a:rPr>
              <a:t>3</a:t>
            </a:r>
          </a:p>
          <a:p>
            <a:r>
              <a:rPr lang="en-US" dirty="0" smtClean="0">
                <a:solidFill>
                  <a:schemeClr val="tx1"/>
                </a:solidFill>
              </a:rPr>
              <a:t>D</a:t>
            </a:r>
            <a:r>
              <a:rPr lang="en-US" dirty="0">
                <a:solidFill>
                  <a:schemeClr val="tx1"/>
                </a:solidFill>
              </a:rPr>
              <a:t>. From any vessel or craft located in international waters and documented or registered in the United States</a:t>
            </a:r>
          </a:p>
          <a:p>
            <a:endParaRPr lang="en-US" dirty="0">
              <a:solidFill>
                <a:schemeClr val="tx1"/>
              </a:solidFill>
            </a:endParaRPr>
          </a:p>
        </p:txBody>
      </p:sp>
    </p:spTree>
    <p:extLst>
      <p:ext uri="{BB962C8B-B14F-4D97-AF65-F5344CB8AC3E}">
        <p14:creationId xmlns:p14="http://schemas.microsoft.com/office/powerpoint/2010/main" val="4070142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53200" y="6248400"/>
            <a:ext cx="2133600" cy="476250"/>
          </a:xfrm>
        </p:spPr>
        <p:txBody>
          <a:bodyPr/>
          <a:lstStyle/>
          <a:p>
            <a:pPr algn="r">
              <a:defRPr/>
            </a:pPr>
            <a:r>
              <a:rPr lang="en-US" smtClean="0">
                <a:solidFill>
                  <a:srgbClr val="FFFFFF"/>
                </a:solidFill>
              </a:rPr>
              <a:t>FCC Rules</a:t>
            </a:r>
            <a:endParaRPr lang="en-US">
              <a:solidFill>
                <a:srgbClr val="FFFFFF"/>
              </a:solidFill>
            </a:endParaRPr>
          </a:p>
        </p:txBody>
      </p:sp>
      <p:sp>
        <p:nvSpPr>
          <p:cNvPr id="5" name="Slide Number Placeholder 4"/>
          <p:cNvSpPr>
            <a:spLocks noGrp="1"/>
          </p:cNvSpPr>
          <p:nvPr>
            <p:ph type="sldNum" sz="quarter" idx="10"/>
          </p:nvPr>
        </p:nvSpPr>
        <p:spPr>
          <a:xfrm>
            <a:off x="304800" y="6248400"/>
            <a:ext cx="5715000" cy="476250"/>
          </a:xfrm>
        </p:spPr>
        <p:txBody>
          <a:bodyPr/>
          <a:lstStyle/>
          <a:p>
            <a:pPr algn="l">
              <a:defRPr/>
            </a:pPr>
            <a:fld id="{85DC3B22-8B0B-422C-AC4B-898633EB06BF}" type="slidenum">
              <a:rPr lang="en-US">
                <a:solidFill>
                  <a:srgbClr val="FFFFFF"/>
                </a:solidFill>
              </a:rPr>
              <a:pPr algn="l">
                <a:defRPr/>
              </a:pPr>
              <a:t>8</a:t>
            </a:fld>
            <a:endParaRPr lang="en-US">
              <a:solidFill>
                <a:srgbClr val="FFFFFF"/>
              </a:solidFill>
            </a:endParaRPr>
          </a:p>
        </p:txBody>
      </p:sp>
      <p:sp>
        <p:nvSpPr>
          <p:cNvPr id="846850" name="Rectangle 2"/>
          <p:cNvSpPr>
            <a:spLocks noGrp="1" noRot="1" noChangeArrowheads="1"/>
          </p:cNvSpPr>
          <p:nvPr>
            <p:ph type="title"/>
          </p:nvPr>
        </p:nvSpPr>
        <p:spPr>
          <a:xfrm>
            <a:off x="152400" y="0"/>
            <a:ext cx="8839200" cy="1600200"/>
          </a:xfrm>
        </p:spPr>
        <p:txBody>
          <a:bodyPr/>
          <a:lstStyle/>
          <a:p>
            <a:pPr algn="ctr">
              <a:defRPr/>
            </a:pPr>
            <a:r>
              <a:rPr lang="en-US" smtClean="0"/>
              <a:t>FCC Line A</a:t>
            </a:r>
            <a:endParaRPr lang="en-US"/>
          </a:p>
        </p:txBody>
      </p:sp>
      <p:pic>
        <p:nvPicPr>
          <p:cNvPr id="43013" name="Picture 3" descr="Map">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14400" y="1828800"/>
            <a:ext cx="7280275" cy="39671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3137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T1C06 </a:t>
            </a:r>
            <a:r>
              <a:rPr lang="en-US" sz="2800" dirty="0" smtClean="0"/>
              <a:t>From </a:t>
            </a:r>
            <a:r>
              <a:rPr lang="en-US" sz="2800" dirty="0"/>
              <a:t>which of the following locations may an FCC-licensed amateur station transmit, in addition to places where the FCC regulates communications?</a:t>
            </a:r>
            <a:br>
              <a:rPr lang="en-US" sz="2800" dirty="0"/>
            </a:br>
            <a:endParaRPr lang="en-US" sz="2800" dirty="0"/>
          </a:p>
        </p:txBody>
      </p:sp>
      <p:sp>
        <p:nvSpPr>
          <p:cNvPr id="3" name="Content Placeholder 2"/>
          <p:cNvSpPr>
            <a:spLocks noGrp="1"/>
          </p:cNvSpPr>
          <p:nvPr>
            <p:ph idx="1"/>
          </p:nvPr>
        </p:nvSpPr>
        <p:spPr/>
        <p:txBody>
          <a:bodyPr/>
          <a:lstStyle/>
          <a:p>
            <a:r>
              <a:rPr lang="en-US" dirty="0" smtClean="0">
                <a:solidFill>
                  <a:schemeClr val="tx1"/>
                </a:solidFill>
              </a:rPr>
              <a:t>	A</a:t>
            </a:r>
            <a:r>
              <a:rPr lang="en-US" dirty="0">
                <a:solidFill>
                  <a:schemeClr val="tx1"/>
                </a:solidFill>
              </a:rPr>
              <a:t>. From within any country that belongs to the International Telecommunications Union</a:t>
            </a:r>
          </a:p>
          <a:p>
            <a:r>
              <a:rPr lang="en-US" dirty="0" smtClean="0">
                <a:solidFill>
                  <a:schemeClr val="tx1"/>
                </a:solidFill>
              </a:rPr>
              <a:t>	B</a:t>
            </a:r>
            <a:r>
              <a:rPr lang="en-US" dirty="0">
                <a:solidFill>
                  <a:schemeClr val="tx1"/>
                </a:solidFill>
              </a:rPr>
              <a:t>. From within any country that is a member of the United Nations </a:t>
            </a:r>
          </a:p>
          <a:p>
            <a:r>
              <a:rPr lang="en-US" dirty="0" smtClean="0">
                <a:solidFill>
                  <a:schemeClr val="tx1"/>
                </a:solidFill>
              </a:rPr>
              <a:t>	C</a:t>
            </a:r>
            <a:r>
              <a:rPr lang="en-US" dirty="0">
                <a:solidFill>
                  <a:schemeClr val="tx1"/>
                </a:solidFill>
              </a:rPr>
              <a:t>. From anywhere within in ITU Regions 2 and 3</a:t>
            </a:r>
          </a:p>
          <a:p>
            <a:r>
              <a:rPr lang="en-US" dirty="0">
                <a:solidFill>
                  <a:srgbClr val="FFFF00"/>
                </a:solidFill>
              </a:rPr>
              <a:t>D. From any vessel or craft located in international waters and documented or registered in the United States</a:t>
            </a:r>
          </a:p>
          <a:p>
            <a:endParaRPr lang="en-US" dirty="0">
              <a:solidFill>
                <a:schemeClr val="tx1"/>
              </a:solidFill>
            </a:endParaRPr>
          </a:p>
        </p:txBody>
      </p:sp>
    </p:spTree>
    <p:extLst>
      <p:ext uri="{BB962C8B-B14F-4D97-AF65-F5344CB8AC3E}">
        <p14:creationId xmlns:p14="http://schemas.microsoft.com/office/powerpoint/2010/main" val="23511883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T1D01 </a:t>
            </a:r>
            <a:r>
              <a:rPr lang="en-US" dirty="0" smtClean="0"/>
              <a:t> With </a:t>
            </a:r>
            <a:r>
              <a:rPr lang="en-US" dirty="0"/>
              <a:t>which countries are FCC-licensed amateur stations prohibited from exchanging communications?</a:t>
            </a:r>
            <a:br>
              <a:rPr lang="en-US" dirty="0"/>
            </a:br>
            <a:endParaRPr lang="en-US" dirty="0"/>
          </a:p>
        </p:txBody>
      </p:sp>
      <p:sp>
        <p:nvSpPr>
          <p:cNvPr id="3" name="Content Placeholder 2"/>
          <p:cNvSpPr>
            <a:spLocks noGrp="1"/>
          </p:cNvSpPr>
          <p:nvPr>
            <p:ph idx="1"/>
          </p:nvPr>
        </p:nvSpPr>
        <p:spPr/>
        <p:txBody>
          <a:bodyPr/>
          <a:lstStyle/>
          <a:p>
            <a:r>
              <a:rPr lang="en-US" dirty="0">
                <a:solidFill>
                  <a:schemeClr val="tx1"/>
                </a:solidFill>
              </a:rPr>
              <a:t>A. Any country whose administration has notified the ITU that it objects to such communications</a:t>
            </a:r>
          </a:p>
          <a:p>
            <a:r>
              <a:rPr lang="en-US" dirty="0">
                <a:solidFill>
                  <a:schemeClr val="tx1"/>
                </a:solidFill>
              </a:rPr>
              <a:t>B. Any country whose administration has notified the ARRL that it objects to such communications</a:t>
            </a:r>
          </a:p>
          <a:p>
            <a:r>
              <a:rPr lang="en-US" dirty="0">
                <a:solidFill>
                  <a:schemeClr val="tx1"/>
                </a:solidFill>
              </a:rPr>
              <a:t>C. Any country engaged in hostilities with another country</a:t>
            </a:r>
          </a:p>
          <a:p>
            <a:r>
              <a:rPr lang="en-US" dirty="0">
                <a:solidFill>
                  <a:schemeClr val="tx1"/>
                </a:solidFill>
              </a:rPr>
              <a:t>D. Any country in violation of the War Powers Act of 1934</a:t>
            </a:r>
          </a:p>
          <a:p>
            <a:endParaRPr lang="en-US" dirty="0">
              <a:solidFill>
                <a:schemeClr val="tx1"/>
              </a:solidFill>
            </a:endParaRPr>
          </a:p>
        </p:txBody>
      </p:sp>
    </p:spTree>
    <p:extLst>
      <p:ext uri="{BB962C8B-B14F-4D97-AF65-F5344CB8AC3E}">
        <p14:creationId xmlns:p14="http://schemas.microsoft.com/office/powerpoint/2010/main" val="11220885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T1D01 </a:t>
            </a:r>
            <a:r>
              <a:rPr lang="en-US" dirty="0" smtClean="0"/>
              <a:t> With </a:t>
            </a:r>
            <a:r>
              <a:rPr lang="en-US" dirty="0"/>
              <a:t>which countries are FCC-licensed amateur stations prohibited from exchanging communications?</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rPr>
              <a:t>A. Any country whose administration has notified the ITU that it objects to such communications</a:t>
            </a:r>
          </a:p>
          <a:p>
            <a:r>
              <a:rPr lang="en-US" dirty="0" smtClean="0">
                <a:solidFill>
                  <a:schemeClr val="tx1"/>
                </a:solidFill>
              </a:rPr>
              <a:t>	B</a:t>
            </a:r>
            <a:r>
              <a:rPr lang="en-US" dirty="0">
                <a:solidFill>
                  <a:schemeClr val="tx1"/>
                </a:solidFill>
              </a:rPr>
              <a:t>. Any country whose administration has notified the ARRL that it objects to such communications</a:t>
            </a:r>
          </a:p>
          <a:p>
            <a:r>
              <a:rPr lang="en-US" dirty="0" smtClean="0">
                <a:solidFill>
                  <a:schemeClr val="tx1"/>
                </a:solidFill>
              </a:rPr>
              <a:t>	C</a:t>
            </a:r>
            <a:r>
              <a:rPr lang="en-US" dirty="0">
                <a:solidFill>
                  <a:schemeClr val="tx1"/>
                </a:solidFill>
              </a:rPr>
              <a:t>. Any country engaged in hostilities with another country</a:t>
            </a:r>
          </a:p>
          <a:p>
            <a:r>
              <a:rPr lang="en-US" dirty="0" smtClean="0">
                <a:solidFill>
                  <a:schemeClr val="tx1"/>
                </a:solidFill>
              </a:rPr>
              <a:t>	D</a:t>
            </a:r>
            <a:r>
              <a:rPr lang="en-US" dirty="0">
                <a:solidFill>
                  <a:schemeClr val="tx1"/>
                </a:solidFill>
              </a:rPr>
              <a:t>. Any country in violation of the War Powers Act of 1934</a:t>
            </a:r>
          </a:p>
          <a:p>
            <a:endParaRPr lang="en-US" dirty="0">
              <a:solidFill>
                <a:schemeClr val="tx1"/>
              </a:solidFill>
            </a:endParaRPr>
          </a:p>
        </p:txBody>
      </p:sp>
    </p:spTree>
    <p:extLst>
      <p:ext uri="{BB962C8B-B14F-4D97-AF65-F5344CB8AC3E}">
        <p14:creationId xmlns:p14="http://schemas.microsoft.com/office/powerpoint/2010/main" val="2322018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0D96935-F93A-4840-B47F-7415BD912147}" type="slidenum">
              <a:rPr lang="en-US">
                <a:solidFill>
                  <a:srgbClr val="FFFFFF"/>
                </a:solidFill>
              </a:rPr>
              <a:pPr>
                <a:defRPr/>
              </a:pPr>
              <a:t>83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27330" name="Rectangle 2"/>
          <p:cNvSpPr>
            <a:spLocks noGrp="1" noRot="1" noChangeArrowheads="1"/>
          </p:cNvSpPr>
          <p:nvPr>
            <p:ph type="title"/>
          </p:nvPr>
        </p:nvSpPr>
        <p:spPr/>
        <p:txBody>
          <a:bodyPr/>
          <a:lstStyle/>
          <a:p>
            <a:pPr eaLnBrk="1" hangingPunct="1">
              <a:defRPr/>
            </a:pPr>
            <a:r>
              <a:rPr lang="en-US" smtClean="0"/>
              <a:t>T1C01 Which type of call sign has a single letter in both the prefix and suffix?</a:t>
            </a:r>
          </a:p>
        </p:txBody>
      </p:sp>
      <p:sp>
        <p:nvSpPr>
          <p:cNvPr id="67589" name="Rectangle 3"/>
          <p:cNvSpPr>
            <a:spLocks noGrp="1" noChangeArrowheads="1"/>
          </p:cNvSpPr>
          <p:nvPr>
            <p:ph type="body" idx="1"/>
          </p:nvPr>
        </p:nvSpPr>
        <p:spPr/>
        <p:txBody>
          <a:bodyPr/>
          <a:lstStyle/>
          <a:p>
            <a:pPr lvl="1" eaLnBrk="1" hangingPunct="1"/>
            <a:r>
              <a:rPr lang="en-US" b="0" smtClean="0">
                <a:effectLst/>
              </a:rPr>
              <a:t>A.  Vanity</a:t>
            </a:r>
          </a:p>
          <a:p>
            <a:pPr lvl="1" eaLnBrk="1" hangingPunct="1"/>
            <a:r>
              <a:rPr lang="en-US" b="0" smtClean="0">
                <a:effectLst/>
              </a:rPr>
              <a:t>B.  Sequential</a:t>
            </a:r>
          </a:p>
          <a:p>
            <a:pPr lvl="1" eaLnBrk="1" hangingPunct="1"/>
            <a:r>
              <a:rPr lang="en-US" b="0" smtClean="0">
                <a:effectLst/>
              </a:rPr>
              <a:t>C.  Special event</a:t>
            </a:r>
          </a:p>
          <a:p>
            <a:pPr lvl="1" eaLnBrk="1" hangingPunct="1"/>
            <a:r>
              <a:rPr lang="en-US" b="0" smtClean="0">
                <a:effectLst/>
              </a:rPr>
              <a:t>D.  In-memoriam</a:t>
            </a:r>
          </a:p>
        </p:txBody>
      </p:sp>
    </p:spTree>
    <p:extLst>
      <p:ext uri="{BB962C8B-B14F-4D97-AF65-F5344CB8AC3E}">
        <p14:creationId xmlns:p14="http://schemas.microsoft.com/office/powerpoint/2010/main" val="2211490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FCC Rules</a:t>
            </a:r>
          </a:p>
        </p:txBody>
      </p:sp>
      <p:sp>
        <p:nvSpPr>
          <p:cNvPr id="5" name="Slide Number Placeholder 4"/>
          <p:cNvSpPr>
            <a:spLocks noGrp="1"/>
          </p:cNvSpPr>
          <p:nvPr>
            <p:ph type="sldNum" sz="quarter" idx="10"/>
          </p:nvPr>
        </p:nvSpPr>
        <p:spPr>
          <a:xfrm>
            <a:off x="304800" y="6248400"/>
            <a:ext cx="5715000" cy="476250"/>
          </a:xfrm>
        </p:spPr>
        <p:txBody>
          <a:bodyPr/>
          <a:lstStyle/>
          <a:p>
            <a:pPr algn="l">
              <a:defRPr/>
            </a:pPr>
            <a:fld id="{04825EAE-A740-4F04-9E2D-FB2E0389DEA9}" type="slidenum">
              <a:rPr lang="en-US">
                <a:solidFill>
                  <a:srgbClr val="FFFFFF"/>
                </a:solidFill>
              </a:rPr>
              <a:pPr algn="l">
                <a:defRPr/>
              </a:pPr>
              <a:t>84</a:t>
            </a:fld>
            <a:endParaRPr lang="en-US">
              <a:solidFill>
                <a:srgbClr val="FFFFFF"/>
              </a:solidFill>
            </a:endParaRPr>
          </a:p>
        </p:txBody>
      </p:sp>
      <p:sp>
        <p:nvSpPr>
          <p:cNvPr id="840706" name="Rectangle 2"/>
          <p:cNvSpPr>
            <a:spLocks noGrp="1" noRot="1" noChangeArrowheads="1"/>
          </p:cNvSpPr>
          <p:nvPr>
            <p:ph type="title"/>
          </p:nvPr>
        </p:nvSpPr>
        <p:spPr>
          <a:xfrm>
            <a:off x="152400" y="0"/>
            <a:ext cx="8839200" cy="1600200"/>
          </a:xfrm>
        </p:spPr>
        <p:txBody>
          <a:bodyPr/>
          <a:lstStyle/>
          <a:p>
            <a:pPr algn="ctr" eaLnBrk="1" hangingPunct="1">
              <a:defRPr/>
            </a:pPr>
            <a:r>
              <a:rPr lang="en-US" smtClean="0"/>
              <a:t>Other Call Sign Categories</a:t>
            </a:r>
          </a:p>
        </p:txBody>
      </p:sp>
      <p:sp>
        <p:nvSpPr>
          <p:cNvPr id="840707" name="Rectangle 3"/>
          <p:cNvSpPr>
            <a:spLocks noGrp="1" noChangeArrowheads="1"/>
          </p:cNvSpPr>
          <p:nvPr>
            <p:ph type="body" idx="1"/>
          </p:nvPr>
        </p:nvSpPr>
        <p:spPr>
          <a:xfrm>
            <a:off x="228600" y="1600200"/>
            <a:ext cx="8686800" cy="5029200"/>
          </a:xfrm>
        </p:spPr>
        <p:txBody>
          <a:bodyPr/>
          <a:lstStyle/>
          <a:p>
            <a:pPr eaLnBrk="1" hangingPunct="1">
              <a:defRPr/>
            </a:pPr>
            <a:r>
              <a:rPr lang="en-US" smtClean="0"/>
              <a:t>Vanity Call Sign</a:t>
            </a:r>
          </a:p>
          <a:p>
            <a:pPr lvl="1" eaLnBrk="1" hangingPunct="1">
              <a:defRPr/>
            </a:pPr>
            <a:r>
              <a:rPr lang="en-US" smtClean="0"/>
              <a:t>Custom call sign chosen by you</a:t>
            </a:r>
          </a:p>
          <a:p>
            <a:pPr lvl="1" eaLnBrk="1" hangingPunct="1">
              <a:defRPr/>
            </a:pPr>
            <a:r>
              <a:rPr lang="en-US" smtClean="0"/>
              <a:t>Can be any valid callsign available to your license class</a:t>
            </a:r>
          </a:p>
          <a:p>
            <a:pPr eaLnBrk="1" hangingPunct="1">
              <a:defRPr/>
            </a:pPr>
            <a:r>
              <a:rPr lang="en-US" smtClean="0"/>
              <a:t>Club Call Sign</a:t>
            </a:r>
          </a:p>
          <a:p>
            <a:pPr lvl="1" eaLnBrk="1" hangingPunct="1">
              <a:defRPr/>
            </a:pPr>
            <a:r>
              <a:rPr lang="en-US" smtClean="0"/>
              <a:t>Call sign for your club</a:t>
            </a:r>
          </a:p>
          <a:p>
            <a:pPr lvl="1" eaLnBrk="1" hangingPunct="1">
              <a:defRPr/>
            </a:pPr>
            <a:r>
              <a:rPr lang="en-US" smtClean="0"/>
              <a:t>Can be any valid callsign available to the trustee</a:t>
            </a:r>
          </a:p>
          <a:p>
            <a:pPr eaLnBrk="1" hangingPunct="1">
              <a:defRPr/>
            </a:pPr>
            <a:r>
              <a:rPr lang="en-US" smtClean="0"/>
              <a:t>Special Event Call Sign</a:t>
            </a:r>
          </a:p>
          <a:p>
            <a:pPr lvl="1" eaLnBrk="1" hangingPunct="1">
              <a:defRPr/>
            </a:pPr>
            <a:r>
              <a:rPr lang="en-US" smtClean="0"/>
              <a:t>1x1 – N8D</a:t>
            </a:r>
          </a:p>
          <a:p>
            <a:pPr lvl="1" eaLnBrk="1" hangingPunct="1">
              <a:defRPr/>
            </a:pPr>
            <a:r>
              <a:rPr lang="en-US" smtClean="0"/>
              <a:t>Valid only for the duration of the event</a:t>
            </a:r>
          </a:p>
          <a:p>
            <a:pPr lvl="1" eaLnBrk="1" hangingPunct="1">
              <a:defRPr/>
            </a:pPr>
            <a:r>
              <a:rPr lang="en-US" smtClean="0"/>
              <a:t>Available to any amateur licensee</a:t>
            </a:r>
          </a:p>
          <a:p>
            <a:pPr eaLnBrk="1" hangingPunct="1">
              <a:defRPr/>
            </a:pPr>
            <a:endParaRPr lang="en-US" smtClean="0"/>
          </a:p>
        </p:txBody>
      </p:sp>
    </p:spTree>
    <p:extLst>
      <p:ext uri="{BB962C8B-B14F-4D97-AF65-F5344CB8AC3E}">
        <p14:creationId xmlns:p14="http://schemas.microsoft.com/office/powerpoint/2010/main" val="22888734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AAF7C95-AF3E-4227-9886-97304A543257}" type="slidenum">
              <a:rPr lang="en-US">
                <a:solidFill>
                  <a:srgbClr val="FFFFFF"/>
                </a:solidFill>
              </a:rPr>
              <a:pPr>
                <a:defRPr/>
              </a:pPr>
              <a:t>85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32450" name="Rectangle 2"/>
          <p:cNvSpPr>
            <a:spLocks noGrp="1" noRot="1" noChangeArrowheads="1"/>
          </p:cNvSpPr>
          <p:nvPr>
            <p:ph type="title"/>
          </p:nvPr>
        </p:nvSpPr>
        <p:spPr/>
        <p:txBody>
          <a:bodyPr/>
          <a:lstStyle/>
          <a:p>
            <a:pPr eaLnBrk="1" hangingPunct="1">
              <a:defRPr/>
            </a:pPr>
            <a:r>
              <a:rPr lang="en-US" b="0" smtClean="0"/>
              <a:t>T1C01 Which type of call sign has a single letter in both the prefix and suffix?</a:t>
            </a:r>
          </a:p>
        </p:txBody>
      </p:sp>
      <p:sp>
        <p:nvSpPr>
          <p:cNvPr id="232451" name="Rectangle 3"/>
          <p:cNvSpPr>
            <a:spLocks noGrp="1" noChangeArrowheads="1"/>
          </p:cNvSpPr>
          <p:nvPr>
            <p:ph type="body" idx="1"/>
          </p:nvPr>
        </p:nvSpPr>
        <p:spPr/>
        <p:txBody>
          <a:bodyPr/>
          <a:lstStyle/>
          <a:p>
            <a:pPr lvl="1" eaLnBrk="1" hangingPunct="1">
              <a:defRPr/>
            </a:pPr>
            <a:r>
              <a:rPr lang="en-US" b="0" smtClean="0">
                <a:effectLst/>
              </a:rPr>
              <a:t>A.  Vanity</a:t>
            </a:r>
          </a:p>
          <a:p>
            <a:pPr lvl="1" eaLnBrk="1" hangingPunct="1">
              <a:defRPr/>
            </a:pPr>
            <a:r>
              <a:rPr lang="en-US" b="0" smtClean="0">
                <a:effectLst/>
              </a:rPr>
              <a:t>B.  Sequential</a:t>
            </a:r>
          </a:p>
          <a:p>
            <a:pPr eaLnBrk="1" hangingPunct="1">
              <a:defRPr/>
            </a:pPr>
            <a:r>
              <a:rPr lang="en-US" smtClean="0"/>
              <a:t>C.  Special event</a:t>
            </a:r>
          </a:p>
          <a:p>
            <a:pPr lvl="1" eaLnBrk="1" hangingPunct="1">
              <a:defRPr/>
            </a:pPr>
            <a:r>
              <a:rPr lang="en-US" b="0" smtClean="0">
                <a:effectLst/>
              </a:rPr>
              <a:t>D.  In-memoriam</a:t>
            </a:r>
          </a:p>
        </p:txBody>
      </p:sp>
    </p:spTree>
    <p:extLst>
      <p:ext uri="{BB962C8B-B14F-4D97-AF65-F5344CB8AC3E}">
        <p14:creationId xmlns:p14="http://schemas.microsoft.com/office/powerpoint/2010/main" val="25249418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29D4F55-DB28-45C7-85B8-5D670575A55F}" type="slidenum">
              <a:rPr lang="en-US">
                <a:solidFill>
                  <a:srgbClr val="FFFFFF"/>
                </a:solidFill>
              </a:rPr>
              <a:pPr>
                <a:defRPr/>
              </a:pPr>
              <a:t>86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42690" name="Rectangle 2"/>
          <p:cNvSpPr>
            <a:spLocks noGrp="1" noRot="1" noChangeArrowheads="1"/>
          </p:cNvSpPr>
          <p:nvPr>
            <p:ph type="title"/>
          </p:nvPr>
        </p:nvSpPr>
        <p:spPr/>
        <p:txBody>
          <a:bodyPr/>
          <a:lstStyle/>
          <a:p>
            <a:pPr eaLnBrk="1" hangingPunct="1">
              <a:defRPr/>
            </a:pPr>
            <a:r>
              <a:rPr lang="en-US" b="0" smtClean="0"/>
              <a:t>T1C02 Which of the following is a valid US amateur radio station call sign?</a:t>
            </a:r>
          </a:p>
        </p:txBody>
      </p:sp>
      <p:sp>
        <p:nvSpPr>
          <p:cNvPr id="242691" name="Rectangle 3"/>
          <p:cNvSpPr>
            <a:spLocks noGrp="1" noChangeArrowheads="1"/>
          </p:cNvSpPr>
          <p:nvPr>
            <p:ph type="body" idx="1"/>
          </p:nvPr>
        </p:nvSpPr>
        <p:spPr>
          <a:xfrm>
            <a:off x="381000" y="2057400"/>
            <a:ext cx="8534400" cy="4068763"/>
          </a:xfrm>
        </p:spPr>
        <p:txBody>
          <a:bodyPr/>
          <a:lstStyle/>
          <a:p>
            <a:pPr lvl="1" eaLnBrk="1" hangingPunct="1">
              <a:defRPr/>
            </a:pPr>
            <a:r>
              <a:rPr lang="en-US" b="0" dirty="0" smtClean="0">
                <a:effectLst/>
              </a:rPr>
              <a:t>A.  KMA3505</a:t>
            </a:r>
          </a:p>
          <a:p>
            <a:pPr eaLnBrk="1" hangingPunct="1">
              <a:defRPr/>
            </a:pPr>
            <a:r>
              <a:rPr lang="en-US" b="0" dirty="0" smtClean="0"/>
              <a:t>	 </a:t>
            </a:r>
            <a:r>
              <a:rPr lang="en-US" sz="2400" b="0" dirty="0" smtClean="0">
                <a:solidFill>
                  <a:schemeClr val="tx1"/>
                </a:solidFill>
                <a:effectLst/>
              </a:rPr>
              <a:t>B</a:t>
            </a:r>
            <a:r>
              <a:rPr lang="en-US" sz="2400" dirty="0" smtClean="0">
                <a:solidFill>
                  <a:schemeClr val="tx1"/>
                </a:solidFill>
                <a:effectLst/>
              </a:rPr>
              <a:t>.  </a:t>
            </a:r>
            <a:r>
              <a:rPr lang="en-US" sz="2400" b="0" dirty="0" smtClean="0">
                <a:solidFill>
                  <a:schemeClr val="tx1"/>
                </a:solidFill>
                <a:effectLst/>
              </a:rPr>
              <a:t>W3ABC</a:t>
            </a:r>
          </a:p>
          <a:p>
            <a:pPr lvl="1" eaLnBrk="1" hangingPunct="1">
              <a:defRPr/>
            </a:pPr>
            <a:r>
              <a:rPr lang="en-US" b="0" dirty="0" smtClean="0">
                <a:effectLst/>
              </a:rPr>
              <a:t>C.  KDKA</a:t>
            </a:r>
          </a:p>
          <a:p>
            <a:pPr lvl="1" eaLnBrk="1" hangingPunct="1">
              <a:defRPr/>
            </a:pPr>
            <a:r>
              <a:rPr lang="en-US" b="0" dirty="0" smtClean="0">
                <a:effectLst/>
              </a:rPr>
              <a:t>D.  11Q1176</a:t>
            </a:r>
          </a:p>
        </p:txBody>
      </p:sp>
    </p:spTree>
    <p:extLst>
      <p:ext uri="{BB962C8B-B14F-4D97-AF65-F5344CB8AC3E}">
        <p14:creationId xmlns:p14="http://schemas.microsoft.com/office/powerpoint/2010/main" val="40327504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29D4F55-DB28-45C7-85B8-5D670575A55F}" type="slidenum">
              <a:rPr lang="en-US">
                <a:solidFill>
                  <a:srgbClr val="FFFFFF"/>
                </a:solidFill>
              </a:rPr>
              <a:pPr>
                <a:defRPr/>
              </a:pPr>
              <a:t>87</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42690" name="Rectangle 2"/>
          <p:cNvSpPr>
            <a:spLocks noGrp="1" noRot="1" noChangeArrowheads="1"/>
          </p:cNvSpPr>
          <p:nvPr>
            <p:ph type="title"/>
          </p:nvPr>
        </p:nvSpPr>
        <p:spPr/>
        <p:txBody>
          <a:bodyPr/>
          <a:lstStyle/>
          <a:p>
            <a:pPr eaLnBrk="1" hangingPunct="1">
              <a:defRPr/>
            </a:pPr>
            <a:r>
              <a:rPr lang="en-US" b="0" smtClean="0"/>
              <a:t>T1C02 Which of the following is a valid US amateur radio station call sign?</a:t>
            </a:r>
          </a:p>
        </p:txBody>
      </p:sp>
      <p:sp>
        <p:nvSpPr>
          <p:cNvPr id="242691" name="Rectangle 3"/>
          <p:cNvSpPr>
            <a:spLocks noGrp="1" noChangeArrowheads="1"/>
          </p:cNvSpPr>
          <p:nvPr>
            <p:ph type="body" idx="1"/>
          </p:nvPr>
        </p:nvSpPr>
        <p:spPr/>
        <p:txBody>
          <a:bodyPr/>
          <a:lstStyle/>
          <a:p>
            <a:pPr lvl="1" eaLnBrk="1" hangingPunct="1">
              <a:defRPr/>
            </a:pPr>
            <a:r>
              <a:rPr lang="en-US" b="0" smtClean="0">
                <a:effectLst/>
              </a:rPr>
              <a:t>A.  KMA3505</a:t>
            </a:r>
          </a:p>
          <a:p>
            <a:pPr eaLnBrk="1" hangingPunct="1">
              <a:defRPr/>
            </a:pPr>
            <a:r>
              <a:rPr lang="en-US" smtClean="0"/>
              <a:t>B.  W3ABC</a:t>
            </a:r>
          </a:p>
          <a:p>
            <a:pPr lvl="1" eaLnBrk="1" hangingPunct="1">
              <a:defRPr/>
            </a:pPr>
            <a:r>
              <a:rPr lang="en-US" b="0" smtClean="0">
                <a:effectLst/>
              </a:rPr>
              <a:t>C.  KDKA</a:t>
            </a:r>
          </a:p>
          <a:p>
            <a:pPr lvl="1" eaLnBrk="1" hangingPunct="1">
              <a:defRPr/>
            </a:pPr>
            <a:r>
              <a:rPr lang="en-US" b="0" smtClean="0">
                <a:effectLst/>
              </a:rPr>
              <a:t>D.  11Q1176</a:t>
            </a:r>
          </a:p>
        </p:txBody>
      </p:sp>
    </p:spTree>
    <p:extLst>
      <p:ext uri="{BB962C8B-B14F-4D97-AF65-F5344CB8AC3E}">
        <p14:creationId xmlns:p14="http://schemas.microsoft.com/office/powerpoint/2010/main" val="11564246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0A8685A-BFEE-4655-A301-3EDD7416A862}" type="slidenum">
              <a:rPr lang="en-US">
                <a:solidFill>
                  <a:srgbClr val="FFFFFF"/>
                </a:solidFill>
              </a:rPr>
              <a:pPr>
                <a:defRPr/>
              </a:pPr>
              <a:t>88</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73410" name="Rectangle 2"/>
          <p:cNvSpPr>
            <a:spLocks noGrp="1" noRot="1" noChangeArrowheads="1"/>
          </p:cNvSpPr>
          <p:nvPr>
            <p:ph type="title"/>
          </p:nvPr>
        </p:nvSpPr>
        <p:spPr>
          <a:xfrm>
            <a:off x="457200" y="304800"/>
            <a:ext cx="8229600" cy="2209800"/>
          </a:xfrm>
        </p:spPr>
        <p:txBody>
          <a:bodyPr/>
          <a:lstStyle/>
          <a:p>
            <a:pPr eaLnBrk="1" hangingPunct="1">
              <a:defRPr/>
            </a:pPr>
            <a:r>
              <a:rPr lang="en-US" b="0" dirty="0" smtClean="0"/>
              <a:t>T1C05</a:t>
            </a:r>
            <a:r>
              <a:rPr lang="en-US" b="0" dirty="0"/>
              <a:t/>
            </a:r>
            <a:br>
              <a:rPr lang="en-US" b="0" dirty="0"/>
            </a:br>
            <a:r>
              <a:rPr lang="en-US" b="0" dirty="0"/>
              <a:t>Which of the following is a vanity call sign which a technician class amateur operator might select if available?</a:t>
            </a:r>
          </a:p>
        </p:txBody>
      </p:sp>
      <p:sp>
        <p:nvSpPr>
          <p:cNvPr id="273411" name="Rectangle 3"/>
          <p:cNvSpPr>
            <a:spLocks noGrp="1" noChangeArrowheads="1"/>
          </p:cNvSpPr>
          <p:nvPr>
            <p:ph type="body" idx="1"/>
          </p:nvPr>
        </p:nvSpPr>
        <p:spPr>
          <a:xfrm>
            <a:off x="304800" y="2743200"/>
            <a:ext cx="8534400" cy="3382963"/>
          </a:xfrm>
        </p:spPr>
        <p:txBody>
          <a:bodyPr/>
          <a:lstStyle/>
          <a:p>
            <a:pPr eaLnBrk="1" hangingPunct="1">
              <a:defRPr/>
            </a:pPr>
            <a:r>
              <a:rPr lang="en-US" sz="2400" b="0" dirty="0">
                <a:solidFill>
                  <a:schemeClr val="tx1"/>
                </a:solidFill>
                <a:effectLst/>
              </a:rPr>
              <a:t>A. K1XXX</a:t>
            </a:r>
          </a:p>
          <a:p>
            <a:pPr eaLnBrk="1" hangingPunct="1">
              <a:defRPr/>
            </a:pPr>
            <a:r>
              <a:rPr lang="en-US" sz="2400" b="0" dirty="0">
                <a:solidFill>
                  <a:schemeClr val="tx1"/>
                </a:solidFill>
                <a:effectLst/>
              </a:rPr>
              <a:t>B. KA1X</a:t>
            </a:r>
          </a:p>
          <a:p>
            <a:pPr eaLnBrk="1" hangingPunct="1">
              <a:defRPr/>
            </a:pPr>
            <a:r>
              <a:rPr lang="en-US" sz="2400" b="0" dirty="0">
                <a:solidFill>
                  <a:schemeClr val="tx1"/>
                </a:solidFill>
                <a:effectLst/>
              </a:rPr>
              <a:t>C. W1XX</a:t>
            </a:r>
          </a:p>
          <a:p>
            <a:pPr eaLnBrk="1" hangingPunct="1">
              <a:defRPr/>
            </a:pPr>
            <a:r>
              <a:rPr lang="en-US" sz="2400" b="0" dirty="0">
                <a:solidFill>
                  <a:schemeClr val="tx1"/>
                </a:solidFill>
                <a:effectLst/>
              </a:rPr>
              <a:t>D. All of these choices are correct</a:t>
            </a:r>
          </a:p>
        </p:txBody>
      </p:sp>
    </p:spTree>
    <p:extLst>
      <p:ext uri="{BB962C8B-B14F-4D97-AF65-F5344CB8AC3E}">
        <p14:creationId xmlns:p14="http://schemas.microsoft.com/office/powerpoint/2010/main" val="13713249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0A8685A-BFEE-4655-A301-3EDD7416A862}" type="slidenum">
              <a:rPr lang="en-US">
                <a:solidFill>
                  <a:srgbClr val="FFFFFF"/>
                </a:solidFill>
              </a:rPr>
              <a:pPr>
                <a:defRPr/>
              </a:pPr>
              <a:t>89</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273410" name="Rectangle 2"/>
          <p:cNvSpPr>
            <a:spLocks noGrp="1" noRot="1" noChangeArrowheads="1"/>
          </p:cNvSpPr>
          <p:nvPr>
            <p:ph type="title"/>
          </p:nvPr>
        </p:nvSpPr>
        <p:spPr>
          <a:xfrm>
            <a:off x="457200" y="304800"/>
            <a:ext cx="8229600" cy="2209800"/>
          </a:xfrm>
        </p:spPr>
        <p:txBody>
          <a:bodyPr/>
          <a:lstStyle/>
          <a:p>
            <a:pPr eaLnBrk="1" hangingPunct="1">
              <a:defRPr/>
            </a:pPr>
            <a:r>
              <a:rPr lang="en-US" b="0" dirty="0" smtClean="0"/>
              <a:t>T1C05</a:t>
            </a:r>
            <a:r>
              <a:rPr lang="en-US" b="0" dirty="0"/>
              <a:t/>
            </a:r>
            <a:br>
              <a:rPr lang="en-US" b="0" dirty="0"/>
            </a:br>
            <a:r>
              <a:rPr lang="en-US" b="0" dirty="0"/>
              <a:t>Which of the following is a vanity call sign which a technician class amateur operator might select if available?</a:t>
            </a:r>
          </a:p>
        </p:txBody>
      </p:sp>
      <p:sp>
        <p:nvSpPr>
          <p:cNvPr id="273411" name="Rectangle 3"/>
          <p:cNvSpPr>
            <a:spLocks noGrp="1" noChangeArrowheads="1"/>
          </p:cNvSpPr>
          <p:nvPr>
            <p:ph type="body" idx="1"/>
          </p:nvPr>
        </p:nvSpPr>
        <p:spPr>
          <a:xfrm>
            <a:off x="381000" y="2819400"/>
            <a:ext cx="8534400" cy="3154363"/>
          </a:xfrm>
          <a:ln>
            <a:noFill/>
          </a:ln>
        </p:spPr>
        <p:txBody>
          <a:bodyPr/>
          <a:lstStyle/>
          <a:p>
            <a:pPr eaLnBrk="1" hangingPunct="1">
              <a:defRPr/>
            </a:pPr>
            <a:r>
              <a:rPr lang="en-US" sz="2400" b="0" dirty="0" smtClean="0">
                <a:solidFill>
                  <a:srgbClr val="FFFF00"/>
                </a:solidFill>
                <a:effectLst/>
              </a:rPr>
              <a:t>A</a:t>
            </a:r>
            <a:r>
              <a:rPr lang="en-US" sz="2400" b="0" dirty="0">
                <a:solidFill>
                  <a:srgbClr val="FFFF00"/>
                </a:solidFill>
                <a:effectLst/>
              </a:rPr>
              <a:t>. K1XXX</a:t>
            </a:r>
          </a:p>
          <a:p>
            <a:pPr eaLnBrk="1" hangingPunct="1">
              <a:defRPr/>
            </a:pPr>
            <a:r>
              <a:rPr lang="en-US" sz="2400" b="0" dirty="0" smtClean="0">
                <a:solidFill>
                  <a:schemeClr val="tx1"/>
                </a:solidFill>
                <a:effectLst/>
              </a:rPr>
              <a:t>	B</a:t>
            </a:r>
            <a:r>
              <a:rPr lang="en-US" sz="2400" b="0" dirty="0">
                <a:solidFill>
                  <a:schemeClr val="tx1"/>
                </a:solidFill>
                <a:effectLst/>
              </a:rPr>
              <a:t>. </a:t>
            </a:r>
            <a:r>
              <a:rPr lang="en-US" sz="2400" b="0" dirty="0" smtClean="0">
                <a:solidFill>
                  <a:schemeClr val="tx1"/>
                </a:solidFill>
                <a:effectLst/>
              </a:rPr>
              <a:t>KA1X</a:t>
            </a:r>
          </a:p>
          <a:p>
            <a:pPr eaLnBrk="1" hangingPunct="1">
              <a:defRPr/>
            </a:pPr>
            <a:r>
              <a:rPr lang="en-US" sz="2400" b="0" dirty="0">
                <a:solidFill>
                  <a:schemeClr val="tx1"/>
                </a:solidFill>
                <a:effectLst/>
              </a:rPr>
              <a:t>	</a:t>
            </a:r>
            <a:r>
              <a:rPr lang="en-US" sz="2400" b="0" dirty="0" smtClean="0">
                <a:solidFill>
                  <a:schemeClr val="tx1"/>
                </a:solidFill>
                <a:effectLst/>
              </a:rPr>
              <a:t>C</a:t>
            </a:r>
            <a:r>
              <a:rPr lang="en-US" sz="2400" b="0" dirty="0">
                <a:solidFill>
                  <a:schemeClr val="tx1"/>
                </a:solidFill>
                <a:effectLst/>
              </a:rPr>
              <a:t>. W1XX</a:t>
            </a:r>
          </a:p>
          <a:p>
            <a:pPr eaLnBrk="1" hangingPunct="1">
              <a:defRPr/>
            </a:pPr>
            <a:r>
              <a:rPr lang="en-US" sz="2400" b="0" dirty="0" smtClean="0">
                <a:solidFill>
                  <a:schemeClr val="tx1"/>
                </a:solidFill>
                <a:effectLst/>
              </a:rPr>
              <a:t>	D</a:t>
            </a:r>
            <a:r>
              <a:rPr lang="en-US" sz="2400" b="0" dirty="0">
                <a:solidFill>
                  <a:schemeClr val="tx1"/>
                </a:solidFill>
                <a:effectLst/>
              </a:rPr>
              <a:t>. All of these choices are correct</a:t>
            </a:r>
          </a:p>
        </p:txBody>
      </p:sp>
    </p:spTree>
    <p:extLst>
      <p:ext uri="{BB962C8B-B14F-4D97-AF65-F5344CB8AC3E}">
        <p14:creationId xmlns:p14="http://schemas.microsoft.com/office/powerpoint/2010/main" val="3080165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53200" y="6248400"/>
            <a:ext cx="2133600" cy="476250"/>
          </a:xfrm>
        </p:spPr>
        <p:txBody>
          <a:bodyPr/>
          <a:lstStyle/>
          <a:p>
            <a:pPr algn="r">
              <a:defRPr/>
            </a:pPr>
            <a:r>
              <a:rPr lang="en-US">
                <a:solidFill>
                  <a:srgbClr val="FFFFFF"/>
                </a:solidFill>
              </a:rPr>
              <a:t>FCC Rules</a:t>
            </a:r>
          </a:p>
        </p:txBody>
      </p:sp>
      <p:sp>
        <p:nvSpPr>
          <p:cNvPr id="5" name="Slide Number Placeholder 4"/>
          <p:cNvSpPr>
            <a:spLocks noGrp="1"/>
          </p:cNvSpPr>
          <p:nvPr>
            <p:ph type="sldNum" sz="quarter" idx="10"/>
          </p:nvPr>
        </p:nvSpPr>
        <p:spPr>
          <a:xfrm>
            <a:off x="304800" y="6248400"/>
            <a:ext cx="5715000" cy="476250"/>
          </a:xfrm>
        </p:spPr>
        <p:txBody>
          <a:bodyPr/>
          <a:lstStyle/>
          <a:p>
            <a:pPr algn="l">
              <a:defRPr/>
            </a:pPr>
            <a:fld id="{F3CFF3C2-A417-45A3-A159-9158EFE49371}" type="slidenum">
              <a:rPr lang="en-US">
                <a:solidFill>
                  <a:srgbClr val="FFFFFF"/>
                </a:solidFill>
              </a:rPr>
              <a:pPr algn="l">
                <a:defRPr/>
              </a:pPr>
              <a:t>9</a:t>
            </a:fld>
            <a:endParaRPr lang="en-US">
              <a:solidFill>
                <a:srgbClr val="FFFFFF"/>
              </a:solidFill>
            </a:endParaRPr>
          </a:p>
        </p:txBody>
      </p:sp>
      <p:sp>
        <p:nvSpPr>
          <p:cNvPr id="833538" name="Rectangle 2"/>
          <p:cNvSpPr>
            <a:spLocks noGrp="1" noRot="1" noChangeArrowheads="1"/>
          </p:cNvSpPr>
          <p:nvPr>
            <p:ph type="title"/>
          </p:nvPr>
        </p:nvSpPr>
        <p:spPr/>
        <p:txBody>
          <a:bodyPr/>
          <a:lstStyle/>
          <a:p>
            <a:pPr algn="ctr" eaLnBrk="1" hangingPunct="1">
              <a:defRPr/>
            </a:pPr>
            <a:r>
              <a:rPr lang="en-US" smtClean="0"/>
              <a:t>FCC Part 97</a:t>
            </a:r>
          </a:p>
        </p:txBody>
      </p:sp>
      <p:sp>
        <p:nvSpPr>
          <p:cNvPr id="833539" name="Rectangle 3"/>
          <p:cNvSpPr>
            <a:spLocks noGrp="1" noChangeArrowheads="1"/>
          </p:cNvSpPr>
          <p:nvPr>
            <p:ph type="body" idx="1"/>
          </p:nvPr>
        </p:nvSpPr>
        <p:spPr>
          <a:xfrm>
            <a:off x="0" y="2514600"/>
            <a:ext cx="9144000" cy="3200400"/>
          </a:xfrm>
        </p:spPr>
        <p:txBody>
          <a:bodyPr/>
          <a:lstStyle/>
          <a:p>
            <a:pPr lvl="1" eaLnBrk="1" hangingPunct="1">
              <a:defRPr/>
            </a:pPr>
            <a:r>
              <a:rPr lang="en-US" smtClean="0"/>
              <a:t>Title 47 governs all Telecommunicatons in the US</a:t>
            </a:r>
          </a:p>
          <a:p>
            <a:pPr lvl="2" eaLnBrk="1" hangingPunct="1">
              <a:defRPr/>
            </a:pPr>
            <a:r>
              <a:rPr lang="en-US" smtClean="0"/>
              <a:t>There are 301 parts (Part 0-300)</a:t>
            </a:r>
          </a:p>
          <a:p>
            <a:pPr lvl="1" eaLnBrk="1" hangingPunct="1">
              <a:defRPr/>
            </a:pPr>
            <a:r>
              <a:rPr lang="en-US" smtClean="0"/>
              <a:t>Part 97 applies to Amateur Radio</a:t>
            </a:r>
          </a:p>
          <a:p>
            <a:pPr lvl="1" eaLnBrk="1" hangingPunct="1">
              <a:defRPr/>
            </a:pPr>
            <a:r>
              <a:rPr lang="en-US" smtClean="0"/>
              <a:t>Copies available at: </a:t>
            </a:r>
            <a:r>
              <a:rPr lang="en-US" smtClean="0">
                <a:hlinkClick r:id="rId2"/>
              </a:rPr>
              <a:t>http://www.arrl.org/FandES/field/regulations/rules-reg.html</a:t>
            </a:r>
            <a:r>
              <a:rPr lang="en-US" smtClean="0"/>
              <a:t/>
            </a:r>
            <a:br>
              <a:rPr lang="en-US" smtClean="0"/>
            </a:br>
            <a:r>
              <a:rPr lang="en-US" smtClean="0">
                <a:hlinkClick r:id="rId3"/>
              </a:rPr>
              <a:t>http://www.fcc.gov</a:t>
            </a:r>
            <a:endParaRPr lang="en-US" smtClean="0"/>
          </a:p>
        </p:txBody>
      </p:sp>
    </p:spTree>
    <p:extLst>
      <p:ext uri="{BB962C8B-B14F-4D97-AF65-F5344CB8AC3E}">
        <p14:creationId xmlns:p14="http://schemas.microsoft.com/office/powerpoint/2010/main" val="7526017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T1C12  Who </a:t>
            </a:r>
            <a:r>
              <a:rPr lang="en-US" dirty="0"/>
              <a:t>may select a desired call sign under the vanity call sign rules?</a:t>
            </a:r>
            <a:br>
              <a:rPr lang="en-US" dirty="0"/>
            </a:br>
            <a:endParaRPr lang="en-US" dirty="0"/>
          </a:p>
        </p:txBody>
      </p:sp>
      <p:sp>
        <p:nvSpPr>
          <p:cNvPr id="3" name="Content Placeholder 2"/>
          <p:cNvSpPr>
            <a:spLocks noGrp="1"/>
          </p:cNvSpPr>
          <p:nvPr>
            <p:ph idx="1"/>
          </p:nvPr>
        </p:nvSpPr>
        <p:spPr/>
        <p:txBody>
          <a:bodyPr/>
          <a:lstStyle/>
          <a:p>
            <a:r>
              <a:rPr lang="en-US" dirty="0"/>
              <a:t>A. Only licensed amateurs with general or extra class licenses</a:t>
            </a:r>
          </a:p>
          <a:p>
            <a:r>
              <a:rPr lang="en-US" dirty="0"/>
              <a:t>B. Only licensed amateurs with an extra class license</a:t>
            </a:r>
          </a:p>
          <a:p>
            <a:r>
              <a:rPr lang="en-US" dirty="0"/>
              <a:t>C. Only an amateur licensee who has been licensed continuously for more than 10 years</a:t>
            </a:r>
          </a:p>
          <a:p>
            <a:r>
              <a:rPr lang="en-US" dirty="0"/>
              <a:t>D. Any licensed amateur</a:t>
            </a:r>
          </a:p>
        </p:txBody>
      </p:sp>
    </p:spTree>
    <p:extLst>
      <p:ext uri="{BB962C8B-B14F-4D97-AF65-F5344CB8AC3E}">
        <p14:creationId xmlns:p14="http://schemas.microsoft.com/office/powerpoint/2010/main" val="29409150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T1C12  Who </a:t>
            </a:r>
            <a:r>
              <a:rPr lang="en-US" dirty="0"/>
              <a:t>may select a desired call sign under the vanity call sign rules?</a:t>
            </a:r>
            <a:br>
              <a:rPr lang="en-US" dirty="0"/>
            </a:br>
            <a:endParaRPr lang="en-US" dirty="0"/>
          </a:p>
        </p:txBody>
      </p:sp>
      <p:sp>
        <p:nvSpPr>
          <p:cNvPr id="3" name="Content Placeholder 2"/>
          <p:cNvSpPr>
            <a:spLocks noGrp="1"/>
          </p:cNvSpPr>
          <p:nvPr>
            <p:ph idx="1"/>
          </p:nvPr>
        </p:nvSpPr>
        <p:spPr/>
        <p:txBody>
          <a:bodyPr/>
          <a:lstStyle/>
          <a:p>
            <a:r>
              <a:rPr lang="en-US" dirty="0" smtClean="0"/>
              <a:t>	A</a:t>
            </a:r>
            <a:r>
              <a:rPr lang="en-US" dirty="0"/>
              <a:t>. Only licensed amateurs with general or extra class licenses</a:t>
            </a:r>
          </a:p>
          <a:p>
            <a:r>
              <a:rPr lang="en-US" dirty="0" smtClean="0"/>
              <a:t>	B</a:t>
            </a:r>
            <a:r>
              <a:rPr lang="en-US" dirty="0"/>
              <a:t>. Only licensed amateurs with an extra class license</a:t>
            </a:r>
          </a:p>
          <a:p>
            <a:r>
              <a:rPr lang="en-US" dirty="0" smtClean="0"/>
              <a:t>	C</a:t>
            </a:r>
            <a:r>
              <a:rPr lang="en-US" dirty="0"/>
              <a:t>. Only an amateur licensee who has been licensed continuously for more than 10 years</a:t>
            </a:r>
          </a:p>
          <a:p>
            <a:r>
              <a:rPr lang="en-US" dirty="0">
                <a:solidFill>
                  <a:srgbClr val="FFFF00"/>
                </a:solidFill>
              </a:rPr>
              <a:t>D. Any licensed amateur</a:t>
            </a:r>
          </a:p>
        </p:txBody>
      </p:sp>
    </p:spTree>
    <p:extLst>
      <p:ext uri="{BB962C8B-B14F-4D97-AF65-F5344CB8AC3E}">
        <p14:creationId xmlns:p14="http://schemas.microsoft.com/office/powerpoint/2010/main" val="2620010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T1C14 Who </a:t>
            </a:r>
            <a:r>
              <a:rPr lang="en-US" dirty="0"/>
              <a:t>may select a vanity call sign for a club station?</a:t>
            </a:r>
            <a:br>
              <a:rPr lang="en-US" dirty="0"/>
            </a:br>
            <a:endParaRPr lang="en-US" dirty="0"/>
          </a:p>
        </p:txBody>
      </p:sp>
      <p:sp>
        <p:nvSpPr>
          <p:cNvPr id="3" name="Content Placeholder 2"/>
          <p:cNvSpPr>
            <a:spLocks noGrp="1"/>
          </p:cNvSpPr>
          <p:nvPr>
            <p:ph idx="1"/>
          </p:nvPr>
        </p:nvSpPr>
        <p:spPr/>
        <p:txBody>
          <a:bodyPr/>
          <a:lstStyle/>
          <a:p>
            <a:r>
              <a:rPr lang="en-US" dirty="0"/>
              <a:t>A. Any Extra Class member of the club</a:t>
            </a:r>
          </a:p>
          <a:p>
            <a:r>
              <a:rPr lang="en-US" dirty="0"/>
              <a:t>B. Any member of the club</a:t>
            </a:r>
          </a:p>
          <a:p>
            <a:r>
              <a:rPr lang="en-US" dirty="0"/>
              <a:t>C. Any officer of the club</a:t>
            </a:r>
          </a:p>
          <a:p>
            <a:r>
              <a:rPr lang="en-US" dirty="0"/>
              <a:t>D. Only the person named as trustee on the club station license grant</a:t>
            </a:r>
          </a:p>
          <a:p>
            <a:endParaRPr lang="en-US" dirty="0"/>
          </a:p>
        </p:txBody>
      </p:sp>
    </p:spTree>
    <p:extLst>
      <p:ext uri="{BB962C8B-B14F-4D97-AF65-F5344CB8AC3E}">
        <p14:creationId xmlns:p14="http://schemas.microsoft.com/office/powerpoint/2010/main" val="40460146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T1C14 Who </a:t>
            </a:r>
            <a:r>
              <a:rPr lang="en-US" dirty="0"/>
              <a:t>may select a vanity call sign for a club station?</a:t>
            </a:r>
            <a:br>
              <a:rPr lang="en-US" dirty="0"/>
            </a:br>
            <a:endParaRPr lang="en-US" dirty="0"/>
          </a:p>
        </p:txBody>
      </p:sp>
      <p:sp>
        <p:nvSpPr>
          <p:cNvPr id="3" name="Content Placeholder 2"/>
          <p:cNvSpPr>
            <a:spLocks noGrp="1"/>
          </p:cNvSpPr>
          <p:nvPr>
            <p:ph idx="1"/>
          </p:nvPr>
        </p:nvSpPr>
        <p:spPr/>
        <p:txBody>
          <a:bodyPr/>
          <a:lstStyle/>
          <a:p>
            <a:r>
              <a:rPr lang="en-US" dirty="0" smtClean="0"/>
              <a:t>	A</a:t>
            </a:r>
            <a:r>
              <a:rPr lang="en-US" dirty="0"/>
              <a:t>. Any Extra Class member of the club</a:t>
            </a:r>
          </a:p>
          <a:p>
            <a:r>
              <a:rPr lang="en-US" dirty="0" smtClean="0"/>
              <a:t>	B</a:t>
            </a:r>
            <a:r>
              <a:rPr lang="en-US" dirty="0"/>
              <a:t>. Any member of the club</a:t>
            </a:r>
          </a:p>
          <a:p>
            <a:r>
              <a:rPr lang="en-US" dirty="0" smtClean="0"/>
              <a:t>	C</a:t>
            </a:r>
            <a:r>
              <a:rPr lang="en-US" dirty="0"/>
              <a:t>. Any officer of the club</a:t>
            </a:r>
          </a:p>
          <a:p>
            <a:r>
              <a:rPr lang="en-US" dirty="0">
                <a:solidFill>
                  <a:srgbClr val="FFFF00"/>
                </a:solidFill>
              </a:rPr>
              <a:t>D. Only the person named as trustee on the club station license grant</a:t>
            </a:r>
          </a:p>
          <a:p>
            <a:endParaRPr lang="en-US" dirty="0"/>
          </a:p>
        </p:txBody>
      </p:sp>
    </p:spTree>
    <p:extLst>
      <p:ext uri="{BB962C8B-B14F-4D97-AF65-F5344CB8AC3E}">
        <p14:creationId xmlns:p14="http://schemas.microsoft.com/office/powerpoint/2010/main" val="21095437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9BD8663-1EAF-4428-880F-20805C050AC8}" type="slidenum">
              <a:rPr lang="en-US">
                <a:solidFill>
                  <a:srgbClr val="FFFFFF"/>
                </a:solidFill>
              </a:rPr>
              <a:pPr>
                <a:defRPr/>
              </a:pPr>
              <a:t>94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679938" name="Rectangle 2"/>
          <p:cNvSpPr>
            <a:spLocks noGrp="1" noRot="1" noChangeArrowheads="1"/>
          </p:cNvSpPr>
          <p:nvPr>
            <p:ph type="title"/>
          </p:nvPr>
        </p:nvSpPr>
        <p:spPr/>
        <p:txBody>
          <a:bodyPr/>
          <a:lstStyle/>
          <a:p>
            <a:pPr eaLnBrk="1" hangingPunct="1">
              <a:defRPr/>
            </a:pPr>
            <a:r>
              <a:rPr lang="en-US" smtClean="0"/>
              <a:t>T1F12 How many persons are required to be members of a club for a club station license to be issued by the FCC?</a:t>
            </a:r>
          </a:p>
        </p:txBody>
      </p:sp>
      <p:sp>
        <p:nvSpPr>
          <p:cNvPr id="158725" name="Rectangle 3"/>
          <p:cNvSpPr>
            <a:spLocks noGrp="1" noChangeArrowheads="1"/>
          </p:cNvSpPr>
          <p:nvPr>
            <p:ph type="body" idx="1"/>
          </p:nvPr>
        </p:nvSpPr>
        <p:spPr/>
        <p:txBody>
          <a:bodyPr/>
          <a:lstStyle/>
          <a:p>
            <a:pPr lvl="1" eaLnBrk="1" hangingPunct="1"/>
            <a:r>
              <a:rPr lang="en-US" b="0" smtClean="0">
                <a:effectLst/>
              </a:rPr>
              <a:t>A.  At least 5</a:t>
            </a:r>
          </a:p>
          <a:p>
            <a:pPr lvl="1" eaLnBrk="1" hangingPunct="1"/>
            <a:r>
              <a:rPr lang="en-US" b="0" smtClean="0">
                <a:effectLst/>
              </a:rPr>
              <a:t>B.  At least 4</a:t>
            </a:r>
          </a:p>
          <a:p>
            <a:pPr lvl="1" eaLnBrk="1" hangingPunct="1"/>
            <a:r>
              <a:rPr lang="en-US" b="0" smtClean="0">
                <a:effectLst/>
              </a:rPr>
              <a:t>C.  A trustee and 2 officers</a:t>
            </a:r>
          </a:p>
          <a:p>
            <a:pPr lvl="1" eaLnBrk="1" hangingPunct="1"/>
            <a:r>
              <a:rPr lang="en-US" b="0" smtClean="0">
                <a:effectLst/>
              </a:rPr>
              <a:t>D.  At least 2</a:t>
            </a:r>
          </a:p>
        </p:txBody>
      </p:sp>
    </p:spTree>
    <p:extLst>
      <p:ext uri="{BB962C8B-B14F-4D97-AF65-F5344CB8AC3E}">
        <p14:creationId xmlns:p14="http://schemas.microsoft.com/office/powerpoint/2010/main" val="21505560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98CA3B2-68B7-4210-A4B6-71483692AF1C}" type="slidenum">
              <a:rPr lang="en-US">
                <a:solidFill>
                  <a:srgbClr val="FFFFFF"/>
                </a:solidFill>
              </a:rPr>
              <a:pPr>
                <a:defRPr/>
              </a:pPr>
              <a:t>95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Microhams 2010 Technician</a:t>
            </a:r>
          </a:p>
        </p:txBody>
      </p:sp>
      <p:sp>
        <p:nvSpPr>
          <p:cNvPr id="685058" name="Rectangle 2"/>
          <p:cNvSpPr>
            <a:spLocks noGrp="1" noRot="1" noChangeArrowheads="1"/>
          </p:cNvSpPr>
          <p:nvPr>
            <p:ph type="title"/>
          </p:nvPr>
        </p:nvSpPr>
        <p:spPr/>
        <p:txBody>
          <a:bodyPr/>
          <a:lstStyle/>
          <a:p>
            <a:pPr eaLnBrk="1" hangingPunct="1">
              <a:defRPr/>
            </a:pPr>
            <a:r>
              <a:rPr lang="en-US" b="0" smtClean="0"/>
              <a:t>T1F12 How many persons are required to be members of a club for a club station license to be issued by the FCC?</a:t>
            </a:r>
          </a:p>
        </p:txBody>
      </p:sp>
      <p:sp>
        <p:nvSpPr>
          <p:cNvPr id="685059" name="Rectangle 3"/>
          <p:cNvSpPr>
            <a:spLocks noGrp="1" noChangeArrowheads="1"/>
          </p:cNvSpPr>
          <p:nvPr>
            <p:ph type="body" idx="1"/>
          </p:nvPr>
        </p:nvSpPr>
        <p:spPr/>
        <p:txBody>
          <a:bodyPr/>
          <a:lstStyle/>
          <a:p>
            <a:pPr lvl="1" eaLnBrk="1" hangingPunct="1">
              <a:defRPr/>
            </a:pPr>
            <a:r>
              <a:rPr lang="en-US" b="0" smtClean="0">
                <a:effectLst/>
              </a:rPr>
              <a:t>A.  At least 5</a:t>
            </a:r>
          </a:p>
          <a:p>
            <a:pPr eaLnBrk="1" hangingPunct="1">
              <a:defRPr/>
            </a:pPr>
            <a:r>
              <a:rPr lang="en-US" smtClean="0"/>
              <a:t>B.  At least 4</a:t>
            </a:r>
          </a:p>
          <a:p>
            <a:pPr lvl="1" eaLnBrk="1" hangingPunct="1">
              <a:defRPr/>
            </a:pPr>
            <a:r>
              <a:rPr lang="en-US" b="0" smtClean="0">
                <a:effectLst/>
              </a:rPr>
              <a:t>C.  A trustee and 2 officers</a:t>
            </a:r>
          </a:p>
          <a:p>
            <a:pPr lvl="1" eaLnBrk="1" hangingPunct="1">
              <a:defRPr/>
            </a:pPr>
            <a:r>
              <a:rPr lang="en-US" b="0" smtClean="0">
                <a:effectLst/>
              </a:rPr>
              <a:t>D.  At least 2</a:t>
            </a:r>
          </a:p>
        </p:txBody>
      </p:sp>
    </p:spTree>
    <p:extLst>
      <p:ext uri="{BB962C8B-B14F-4D97-AF65-F5344CB8AC3E}">
        <p14:creationId xmlns:p14="http://schemas.microsoft.com/office/powerpoint/2010/main" val="15195907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T1C13 </a:t>
            </a:r>
            <a:r>
              <a:rPr lang="en-US" dirty="0" smtClean="0"/>
              <a:t>For </a:t>
            </a:r>
            <a:r>
              <a:rPr lang="en-US" dirty="0"/>
              <a:t>which licenses classes are new licenses currently available from the FCC?</a:t>
            </a:r>
            <a:br>
              <a:rPr lang="en-US" dirty="0"/>
            </a:br>
            <a:endParaRPr lang="en-US" dirty="0"/>
          </a:p>
        </p:txBody>
      </p:sp>
      <p:sp>
        <p:nvSpPr>
          <p:cNvPr id="3" name="Content Placeholder 2"/>
          <p:cNvSpPr>
            <a:spLocks noGrp="1"/>
          </p:cNvSpPr>
          <p:nvPr>
            <p:ph idx="1"/>
          </p:nvPr>
        </p:nvSpPr>
        <p:spPr/>
        <p:txBody>
          <a:bodyPr/>
          <a:lstStyle/>
          <a:p>
            <a:r>
              <a:rPr lang="en-US" dirty="0"/>
              <a:t>A. Novice, Technician, General, Advanced</a:t>
            </a:r>
          </a:p>
          <a:p>
            <a:r>
              <a:rPr lang="en-US" dirty="0"/>
              <a:t>B. Technician, Technician Plus, General, Advanced</a:t>
            </a:r>
          </a:p>
          <a:p>
            <a:r>
              <a:rPr lang="en-US" dirty="0"/>
              <a:t>C. Novice, Technician Plus, General, Advanced</a:t>
            </a:r>
          </a:p>
          <a:p>
            <a:r>
              <a:rPr lang="en-US" dirty="0"/>
              <a:t>D. Technician, General, Amateur Extra</a:t>
            </a:r>
          </a:p>
          <a:p>
            <a:endParaRPr lang="en-US" dirty="0"/>
          </a:p>
        </p:txBody>
      </p:sp>
    </p:spTree>
    <p:extLst>
      <p:ext uri="{BB962C8B-B14F-4D97-AF65-F5344CB8AC3E}">
        <p14:creationId xmlns:p14="http://schemas.microsoft.com/office/powerpoint/2010/main" val="7887660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T1C13 </a:t>
            </a:r>
            <a:r>
              <a:rPr lang="en-US" dirty="0" smtClean="0"/>
              <a:t>For </a:t>
            </a:r>
            <a:r>
              <a:rPr lang="en-US" dirty="0"/>
              <a:t>which licenses classes are new licenses currently available from the FCC?</a:t>
            </a:r>
            <a:br>
              <a:rPr lang="en-US" dirty="0"/>
            </a:br>
            <a:endParaRPr lang="en-US" dirty="0"/>
          </a:p>
        </p:txBody>
      </p:sp>
      <p:sp>
        <p:nvSpPr>
          <p:cNvPr id="3" name="Content Placeholder 2"/>
          <p:cNvSpPr>
            <a:spLocks noGrp="1"/>
          </p:cNvSpPr>
          <p:nvPr>
            <p:ph idx="1"/>
          </p:nvPr>
        </p:nvSpPr>
        <p:spPr/>
        <p:txBody>
          <a:bodyPr/>
          <a:lstStyle/>
          <a:p>
            <a:r>
              <a:rPr lang="en-US" dirty="0" smtClean="0"/>
              <a:t>	A</a:t>
            </a:r>
            <a:r>
              <a:rPr lang="en-US" dirty="0"/>
              <a:t>. Novice, Technician, General, Advanced</a:t>
            </a:r>
          </a:p>
          <a:p>
            <a:r>
              <a:rPr lang="en-US" dirty="0" smtClean="0"/>
              <a:t>	B</a:t>
            </a:r>
            <a:r>
              <a:rPr lang="en-US" dirty="0"/>
              <a:t>. Technician, Technician Plus, General, Advanced</a:t>
            </a:r>
          </a:p>
          <a:p>
            <a:r>
              <a:rPr lang="en-US" dirty="0" smtClean="0"/>
              <a:t>	C</a:t>
            </a:r>
            <a:r>
              <a:rPr lang="en-US" dirty="0"/>
              <a:t>. Novice, Technician Plus, General, Advanced</a:t>
            </a:r>
          </a:p>
          <a:p>
            <a:r>
              <a:rPr lang="en-US" dirty="0">
                <a:solidFill>
                  <a:srgbClr val="FFFF00"/>
                </a:solidFill>
              </a:rPr>
              <a:t>D. Technician, General, Amateur Extra</a:t>
            </a:r>
          </a:p>
          <a:p>
            <a:endParaRPr lang="en-US" dirty="0"/>
          </a:p>
        </p:txBody>
      </p:sp>
    </p:spTree>
    <p:extLst>
      <p:ext uri="{BB962C8B-B14F-4D97-AF65-F5344CB8AC3E}">
        <p14:creationId xmlns:p14="http://schemas.microsoft.com/office/powerpoint/2010/main" val="2352066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NCh9">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648</TotalTime>
  <Words>4321</Words>
  <Application>Microsoft Office PowerPoint</Application>
  <PresentationFormat>On-screen Show (4:3)</PresentationFormat>
  <Paragraphs>712</Paragraphs>
  <Slides>97</Slides>
  <Notes>6</Notes>
  <HiddenSlides>0</HiddenSlides>
  <MMClips>0</MMClips>
  <ScaleCrop>false</ScaleCrop>
  <HeadingPairs>
    <vt:vector size="4" baseType="variant">
      <vt:variant>
        <vt:lpstr>Theme</vt:lpstr>
      </vt:variant>
      <vt:variant>
        <vt:i4>11</vt:i4>
      </vt:variant>
      <vt:variant>
        <vt:lpstr>Slide Titles</vt:lpstr>
      </vt:variant>
      <vt:variant>
        <vt:i4>97</vt:i4>
      </vt:variant>
    </vt:vector>
  </HeadingPairs>
  <TitlesOfParts>
    <vt:vector size="108" baseType="lpstr">
      <vt:lpstr>Stream</vt:lpstr>
      <vt:lpstr>1_Stream</vt:lpstr>
      <vt:lpstr>2_Stream</vt:lpstr>
      <vt:lpstr>3_Stream</vt:lpstr>
      <vt:lpstr>4_Stream</vt:lpstr>
      <vt:lpstr>6_Stream</vt:lpstr>
      <vt:lpstr>7_Stream</vt:lpstr>
      <vt:lpstr>8_Stream</vt:lpstr>
      <vt:lpstr>11_Stream</vt:lpstr>
      <vt:lpstr>9_Stream</vt:lpstr>
      <vt:lpstr>NCh9</vt:lpstr>
      <vt:lpstr>RULES AND REGUALTIONS</vt:lpstr>
      <vt:lpstr>Background and concepts</vt:lpstr>
      <vt:lpstr>Certificate of Successful Completion (CSCE) Valid for 365 Days</vt:lpstr>
      <vt:lpstr>Wavelength vs Frequency</vt:lpstr>
      <vt:lpstr>Frequency to Wavelength Conversion</vt:lpstr>
      <vt:lpstr>PowerPoint Presentation</vt:lpstr>
      <vt:lpstr>PowerPoint Presentation</vt:lpstr>
      <vt:lpstr>FCC Line A</vt:lpstr>
      <vt:lpstr>FCC Part 97</vt:lpstr>
      <vt:lpstr>FCC Universal License System</vt:lpstr>
      <vt:lpstr>Callsign Groups</vt:lpstr>
      <vt:lpstr>US Call Districts</vt:lpstr>
      <vt:lpstr>FCC Amateur License</vt:lpstr>
      <vt:lpstr>Definitions</vt:lpstr>
      <vt:lpstr>Five Fundamental Purposes of Ham Radio</vt:lpstr>
      <vt:lpstr>T1A01 Which of the following is a purpose of the Amateur Radio Service as stated in the FCC rules and regulations? </vt:lpstr>
      <vt:lpstr>T1A01 Which of the following is a purpose of the Amateur Radio Service as stated in the FCC rules and regulations?</vt:lpstr>
      <vt:lpstr>T1A02  Which agency regulates and enforces the rules for the Amateur Radio Service in the United States? </vt:lpstr>
      <vt:lpstr>T1A02  Which agency regulates and enforces the rules for the Amateur Radio Service in the United States? </vt:lpstr>
      <vt:lpstr> T1A03 Which part of the FCC regulations contains the rules governing the Amateur Radio Service? </vt:lpstr>
      <vt:lpstr> T1A03 Which part of the FCC regulations contains the rules governing the Amateur Radio Service? </vt:lpstr>
      <vt:lpstr>T1A05 Which of the following is a purpose of the Amateur Radio Service rules and regulations as defined by the FCC? </vt:lpstr>
      <vt:lpstr>T1A05 Which of the following is a purpose of the Amateur Radio Service rules and regulations as defined by the FCC? </vt:lpstr>
      <vt:lpstr>T1A10 What is the FCC Part 97 definition of an amateur station? </vt:lpstr>
      <vt:lpstr>T1A10 What is the FCC Part 97 definition of an amateur station? </vt:lpstr>
      <vt:lpstr>T1A12 Which of the following is a permissible use of the Amateur Radio Service? </vt:lpstr>
      <vt:lpstr>T1A12 Which of the following is a permissible use of the Amateur Radio Service? </vt:lpstr>
      <vt:lpstr>T1C08  What is the normal term for an FCC-issued primary station/operator amateur radio license grant? </vt:lpstr>
      <vt:lpstr>T1C08  What is the normal term for an FCC-issued primary station/operator amateur radio license grant? </vt:lpstr>
      <vt:lpstr>T1C09 What is the grace period following the expiration of an amateur license within which the license may be renewed?</vt:lpstr>
      <vt:lpstr>T1C09 What is the grace period following the expiration of an amateur license within which the license may be renewed?</vt:lpstr>
      <vt:lpstr>T1C10  How soon after passing the examination for your first amateur radio license may you operate a transmitter on an amateur service frequency?  </vt:lpstr>
      <vt:lpstr>T1C10  How soon after passing the examination for your first amateur radio license may you operate a transmitter on an amateur service frequency?  </vt:lpstr>
      <vt:lpstr>  T1C11  If your license has expired and is still within the allowable grace period, may you continue to operate a transmitter on amateur service frequencies </vt:lpstr>
      <vt:lpstr>  T1C11  If your license has expired and is still within the allowable grace period, may you continue to operate a transmitter on amateur service frequencies </vt:lpstr>
      <vt:lpstr>T1C07 What may result when correspondence from the FCC is returned as undeliverable because the grantee failed to provide the correct mailing address?</vt:lpstr>
      <vt:lpstr>T1C07 What may result when correspondence from the FCC is returned as undeliverable because the grantee failed to provide the correct mailing address?</vt:lpstr>
      <vt:lpstr>T1F13  When must the station licensee make the station and its records available for FCC inspection? </vt:lpstr>
      <vt:lpstr>T1F13  When must the station licensee make the station and its records available for FCC inspection? </vt:lpstr>
      <vt:lpstr>T1B03 Which frequency is within the 6 meter band?</vt:lpstr>
      <vt:lpstr>T1B03 Which frequency is within the 6 meter band?</vt:lpstr>
      <vt:lpstr>T1B04 Which amateur band are you using when your station is transmitting on 146.52 MHz?</vt:lpstr>
      <vt:lpstr>T1B04 Which amateur band are you using when your station is transmitting on 146.52 MHz?</vt:lpstr>
      <vt:lpstr>T1B05 Which 70 cm frequency is authorized to a Technician Class license holder operating in ITU Region 2?</vt:lpstr>
      <vt:lpstr>T1B05 Which 70 cm frequency is authorized to a Technician Class license holder operating in ITU Region 2?</vt:lpstr>
      <vt:lpstr>T1B06 Which 23 cm frequency is authorized to a Technician Class licensee?</vt:lpstr>
      <vt:lpstr>T1B06 Which 23 cm frequency is authorized to a Technician Class licensee?</vt:lpstr>
      <vt:lpstr>T1B07 What amateur band are you using if you are transmitting on 223.50 MHz?</vt:lpstr>
      <vt:lpstr>T1B07 What amateur band are you using if you are transmitting on 223.50 MHz?</vt:lpstr>
      <vt:lpstr>T1B10  Which of the bands above 30 MHz that are available to Technician Class operators have mode-restricted sub-bands? </vt:lpstr>
      <vt:lpstr>T1B10  Which of the bands above 30 MHz that are available to Technician Class operators have mode-restricted sub-bands? </vt:lpstr>
      <vt:lpstr>T1B11 What emission modes are permitted in the mode-restricted sub-bands at 50.0 to 50.1 MHz and 144.0 to 144.1 MHz?</vt:lpstr>
      <vt:lpstr>T1B11 What emission modes are permitted in the mode-restricted sub-bands at 50.0 to 50.1 MHz and 144.0 to 144.1 MHz?</vt:lpstr>
      <vt:lpstr>T1B13 Which of the following emission modes may be used by a Technician Class operator between 219 and 220 MHz?</vt:lpstr>
      <vt:lpstr>T1B13 Which of the following emission modes may be used by a Technician Class operator between 219 and 220 MHz?</vt:lpstr>
      <vt:lpstr>T2A11  Which of the following is an FCC rule regarding power levels used in the amateur bands, under normal, non-distress circumstances? </vt:lpstr>
      <vt:lpstr>T2A11  Which of the following is an FCC rule regarding power levels used in the amateur bands, under normal, non-distress circumstances? </vt:lpstr>
      <vt:lpstr>T1A08 Which of the following entities recommends transmit/receive channels and other parameters for auxiliary and repeater stations?</vt:lpstr>
      <vt:lpstr>T1A08 Which of the following entities recommends transmit/receive channels and other parameters for auxiliary and repeater stations?</vt:lpstr>
      <vt:lpstr>T1A09 Who selects a Frequency Coordinator?</vt:lpstr>
      <vt:lpstr>T1A09 Who selects a Frequency Coordinator?</vt:lpstr>
      <vt:lpstr>T1A14 What must you do if you are operating on the 23 cm band and learn that you are interfering with a radiolocation station outside the United States?</vt:lpstr>
      <vt:lpstr>T1A14 What must you do if you are operating on the 23 cm band and learn that you are interfering with a radiolocation station outside the United States?</vt:lpstr>
      <vt:lpstr>T1B08  Which of the following is a result of the fact that the amateur service is secondary in some portions of the 70 cm band? </vt:lpstr>
      <vt:lpstr>T1B08  Which of the following is a result of the fact that the amateur service is secondary in some portions of the 70 cm band? </vt:lpstr>
      <vt:lpstr>T2A10 What is a band plan, beyond the privileges established by the FCC?</vt:lpstr>
      <vt:lpstr>PowerPoint Presentation</vt:lpstr>
      <vt:lpstr>T2A10 What is a band plan, beyond the privileges established by the FCC?</vt:lpstr>
      <vt:lpstr>T1B01 What is the ITU?</vt:lpstr>
      <vt:lpstr>T1B01 What is the ITU?</vt:lpstr>
      <vt:lpstr>T1B02 Why are the frequency assignments for some U.S. Territories different from those in the 50 U.S. States?</vt:lpstr>
      <vt:lpstr>T1B02 Why are the frequency assignments for some U.S. Territories different from those in the 50 U.S. States?</vt:lpstr>
      <vt:lpstr>T1B12 Why are frequency assignments for U.S. stations operating maritime mobile not the same everywhere in the world?</vt:lpstr>
      <vt:lpstr>T1B12 Why are frequency assignments for U.S. stations operating maritime mobile not the same everywhere in the world?</vt:lpstr>
      <vt:lpstr>T1C03 What types of international communications are permitted by an FCC-licensed amateur station?</vt:lpstr>
      <vt:lpstr>T1C03 What types of international communications are permitted by an FCC-licensed amateur station?</vt:lpstr>
      <vt:lpstr>T1C04 When are you allowed to operate your amateur station in a foreign country?</vt:lpstr>
      <vt:lpstr>T1C04 When are you allowed to operate your amateur station in a foreign country?</vt:lpstr>
      <vt:lpstr>T1C06 From which of the following locations may an FCC-licensed amateur station transmit, in addition to places where the FCC regulates communications? </vt:lpstr>
      <vt:lpstr>T1C06 From which of the following locations may an FCC-licensed amateur station transmit, in addition to places where the FCC regulates communications? </vt:lpstr>
      <vt:lpstr>T1D01  With which countries are FCC-licensed amateur stations prohibited from exchanging communications? </vt:lpstr>
      <vt:lpstr>T1D01  With which countries are FCC-licensed amateur stations prohibited from exchanging communications? </vt:lpstr>
      <vt:lpstr>T1C01 Which type of call sign has a single letter in both the prefix and suffix?</vt:lpstr>
      <vt:lpstr>Other Call Sign Categories</vt:lpstr>
      <vt:lpstr>T1C01 Which type of call sign has a single letter in both the prefix and suffix?</vt:lpstr>
      <vt:lpstr>T1C02 Which of the following is a valid US amateur radio station call sign?</vt:lpstr>
      <vt:lpstr>T1C02 Which of the following is a valid US amateur radio station call sign?</vt:lpstr>
      <vt:lpstr>T1C05 Which of the following is a vanity call sign which a technician class amateur operator might select if available?</vt:lpstr>
      <vt:lpstr>T1C05 Which of the following is a vanity call sign which a technician class amateur operator might select if available?</vt:lpstr>
      <vt:lpstr>T1C12  Who may select a desired call sign under the vanity call sign rules? </vt:lpstr>
      <vt:lpstr>T1C12  Who may select a desired call sign under the vanity call sign rules? </vt:lpstr>
      <vt:lpstr>T1C14 Who may select a vanity call sign for a club station? </vt:lpstr>
      <vt:lpstr>T1C14 Who may select a vanity call sign for a club station? </vt:lpstr>
      <vt:lpstr>T1F12 How many persons are required to be members of a club for a club station license to be issued by the FCC?</vt:lpstr>
      <vt:lpstr>T1F12 How many persons are required to be members of a club for a club station license to be issued by the FCC?</vt:lpstr>
      <vt:lpstr>T1C13 For which licenses classes are new licenses currently available from the FCC? </vt:lpstr>
      <vt:lpstr>T1C13 For which licenses classes are new licenses currently available from the FCC?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of Successful Completion (CSCE) Valid for 365 Days</dc:title>
  <dc:creator>aat3gz</dc:creator>
  <cp:lastModifiedBy>Dad2</cp:lastModifiedBy>
  <cp:revision>29</cp:revision>
  <dcterms:created xsi:type="dcterms:W3CDTF">2012-01-11T01:23:56Z</dcterms:created>
  <dcterms:modified xsi:type="dcterms:W3CDTF">2014-11-10T03:50:43Z</dcterms:modified>
</cp:coreProperties>
</file>