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8" r:id="rId3"/>
    <p:sldMasterId id="2147483710" r:id="rId4"/>
    <p:sldMasterId id="2147483734" r:id="rId5"/>
    <p:sldMasterId id="2147483759" r:id="rId6"/>
    <p:sldMasterId id="2147483783" r:id="rId7"/>
    <p:sldMasterId id="2147483797" r:id="rId8"/>
    <p:sldMasterId id="2147483835" r:id="rId9"/>
    <p:sldMasterId id="2147483847" r:id="rId10"/>
  </p:sldMasterIdLst>
  <p:notesMasterIdLst>
    <p:notesMasterId r:id="rId139"/>
  </p:notesMasterIdLst>
  <p:sldIdLst>
    <p:sldId id="452" r:id="rId11"/>
    <p:sldId id="451" r:id="rId12"/>
    <p:sldId id="374" r:id="rId13"/>
    <p:sldId id="375" r:id="rId14"/>
    <p:sldId id="376" r:id="rId15"/>
    <p:sldId id="377" r:id="rId16"/>
    <p:sldId id="371" r:id="rId17"/>
    <p:sldId id="547" r:id="rId18"/>
    <p:sldId id="370" r:id="rId19"/>
    <p:sldId id="372" r:id="rId20"/>
    <p:sldId id="373" r:id="rId21"/>
    <p:sldId id="502" r:id="rId22"/>
    <p:sldId id="503" r:id="rId23"/>
    <p:sldId id="504" r:id="rId24"/>
    <p:sldId id="505" r:id="rId25"/>
    <p:sldId id="390" r:id="rId26"/>
    <p:sldId id="389" r:id="rId27"/>
    <p:sldId id="391" r:id="rId28"/>
    <p:sldId id="522" r:id="rId29"/>
    <p:sldId id="523" r:id="rId30"/>
    <p:sldId id="484" r:id="rId31"/>
    <p:sldId id="485" r:id="rId32"/>
    <p:sldId id="270" r:id="rId33"/>
    <p:sldId id="271" r:id="rId34"/>
    <p:sldId id="274" r:id="rId35"/>
    <p:sldId id="275" r:id="rId36"/>
    <p:sldId id="524" r:id="rId37"/>
    <p:sldId id="525" r:id="rId38"/>
    <p:sldId id="278" r:id="rId39"/>
    <p:sldId id="279" r:id="rId40"/>
    <p:sldId id="506" r:id="rId41"/>
    <p:sldId id="507" r:id="rId42"/>
    <p:sldId id="486" r:id="rId43"/>
    <p:sldId id="487" r:id="rId44"/>
    <p:sldId id="488" r:id="rId45"/>
    <p:sldId id="489" r:id="rId46"/>
    <p:sldId id="396" r:id="rId47"/>
    <p:sldId id="397" r:id="rId48"/>
    <p:sldId id="268" r:id="rId49"/>
    <p:sldId id="269" r:id="rId50"/>
    <p:sldId id="272" r:id="rId51"/>
    <p:sldId id="273" r:id="rId52"/>
    <p:sldId id="284" r:id="rId53"/>
    <p:sldId id="285" r:id="rId54"/>
    <p:sldId id="508" r:id="rId55"/>
    <p:sldId id="509" r:id="rId56"/>
    <p:sldId id="526" r:id="rId57"/>
    <p:sldId id="527" r:id="rId58"/>
    <p:sldId id="490" r:id="rId59"/>
    <p:sldId id="545" r:id="rId60"/>
    <p:sldId id="491" r:id="rId61"/>
    <p:sldId id="404" r:id="rId62"/>
    <p:sldId id="405" r:id="rId63"/>
    <p:sldId id="406" r:id="rId64"/>
    <p:sldId id="407" r:id="rId65"/>
    <p:sldId id="492" r:id="rId66"/>
    <p:sldId id="493" r:id="rId67"/>
    <p:sldId id="494" r:id="rId68"/>
    <p:sldId id="495" r:id="rId69"/>
    <p:sldId id="496" r:id="rId70"/>
    <p:sldId id="497" r:id="rId71"/>
    <p:sldId id="510" r:id="rId72"/>
    <p:sldId id="511" r:id="rId73"/>
    <p:sldId id="530" r:id="rId74"/>
    <p:sldId id="531" r:id="rId75"/>
    <p:sldId id="533" r:id="rId76"/>
    <p:sldId id="549" r:id="rId77"/>
    <p:sldId id="450" r:id="rId78"/>
    <p:sldId id="548" r:id="rId79"/>
    <p:sldId id="309" r:id="rId80"/>
    <p:sldId id="310" r:id="rId81"/>
    <p:sldId id="311" r:id="rId82"/>
    <p:sldId id="312" r:id="rId83"/>
    <p:sldId id="534" r:id="rId84"/>
    <p:sldId id="535" r:id="rId85"/>
    <p:sldId id="297" r:id="rId86"/>
    <p:sldId id="298" r:id="rId87"/>
    <p:sldId id="536" r:id="rId88"/>
    <p:sldId id="550" r:id="rId89"/>
    <p:sldId id="520" r:id="rId90"/>
    <p:sldId id="521" r:id="rId91"/>
    <p:sldId id="498" r:id="rId92"/>
    <p:sldId id="499" r:id="rId93"/>
    <p:sldId id="317" r:id="rId94"/>
    <p:sldId id="318" r:id="rId95"/>
    <p:sldId id="419" r:id="rId96"/>
    <p:sldId id="420" r:id="rId97"/>
    <p:sldId id="421" r:id="rId98"/>
    <p:sldId id="422" r:id="rId99"/>
    <p:sldId id="423" r:id="rId100"/>
    <p:sldId id="424" r:id="rId101"/>
    <p:sldId id="425" r:id="rId102"/>
    <p:sldId id="426" r:id="rId103"/>
    <p:sldId id="538" r:id="rId104"/>
    <p:sldId id="539" r:id="rId105"/>
    <p:sldId id="540" r:id="rId106"/>
    <p:sldId id="541" r:id="rId107"/>
    <p:sldId id="518" r:id="rId108"/>
    <p:sldId id="519" r:id="rId109"/>
    <p:sldId id="542" r:id="rId110"/>
    <p:sldId id="544" r:id="rId111"/>
    <p:sldId id="543" r:id="rId112"/>
    <p:sldId id="512" r:id="rId113"/>
    <p:sldId id="513" r:id="rId114"/>
    <p:sldId id="500" r:id="rId115"/>
    <p:sldId id="501" r:id="rId116"/>
    <p:sldId id="439" r:id="rId117"/>
    <p:sldId id="546" r:id="rId118"/>
    <p:sldId id="440" r:id="rId119"/>
    <p:sldId id="516" r:id="rId120"/>
    <p:sldId id="517" r:id="rId121"/>
    <p:sldId id="514" r:id="rId122"/>
    <p:sldId id="515" r:id="rId123"/>
    <p:sldId id="445" r:id="rId124"/>
    <p:sldId id="446" r:id="rId125"/>
    <p:sldId id="447" r:id="rId126"/>
    <p:sldId id="448" r:id="rId127"/>
    <p:sldId id="383" r:id="rId128"/>
    <p:sldId id="384" r:id="rId129"/>
    <p:sldId id="381" r:id="rId130"/>
    <p:sldId id="382" r:id="rId131"/>
    <p:sldId id="358" r:id="rId132"/>
    <p:sldId id="359" r:id="rId133"/>
    <p:sldId id="360" r:id="rId134"/>
    <p:sldId id="361" r:id="rId135"/>
    <p:sldId id="368" r:id="rId136"/>
    <p:sldId id="367" r:id="rId137"/>
    <p:sldId id="369" r:id="rId1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88" autoAdjust="0"/>
  </p:normalViewPr>
  <p:slideViewPr>
    <p:cSldViewPr>
      <p:cViewPr varScale="1">
        <p:scale>
          <a:sx n="110" d="100"/>
          <a:sy n="110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117" Type="http://schemas.openxmlformats.org/officeDocument/2006/relationships/slide" Target="slides/slide107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112" Type="http://schemas.openxmlformats.org/officeDocument/2006/relationships/slide" Target="slides/slide102.xml"/><Relationship Id="rId133" Type="http://schemas.openxmlformats.org/officeDocument/2006/relationships/slide" Target="slides/slide123.xml"/><Relationship Id="rId138" Type="http://schemas.openxmlformats.org/officeDocument/2006/relationships/slide" Target="slides/slide128.xml"/><Relationship Id="rId16" Type="http://schemas.openxmlformats.org/officeDocument/2006/relationships/slide" Target="slides/slide6.xml"/><Relationship Id="rId107" Type="http://schemas.openxmlformats.org/officeDocument/2006/relationships/slide" Target="slides/slide97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102" Type="http://schemas.openxmlformats.org/officeDocument/2006/relationships/slide" Target="slides/slide92.xml"/><Relationship Id="rId123" Type="http://schemas.openxmlformats.org/officeDocument/2006/relationships/slide" Target="slides/slide113.xml"/><Relationship Id="rId128" Type="http://schemas.openxmlformats.org/officeDocument/2006/relationships/slide" Target="slides/slide118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0.xml"/><Relationship Id="rId95" Type="http://schemas.openxmlformats.org/officeDocument/2006/relationships/slide" Target="slides/slide85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113" Type="http://schemas.openxmlformats.org/officeDocument/2006/relationships/slide" Target="slides/slide103.xml"/><Relationship Id="rId118" Type="http://schemas.openxmlformats.org/officeDocument/2006/relationships/slide" Target="slides/slide108.xml"/><Relationship Id="rId134" Type="http://schemas.openxmlformats.org/officeDocument/2006/relationships/slide" Target="slides/slide124.xml"/><Relationship Id="rId13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93" Type="http://schemas.openxmlformats.org/officeDocument/2006/relationships/slide" Target="slides/slide83.xml"/><Relationship Id="rId98" Type="http://schemas.openxmlformats.org/officeDocument/2006/relationships/slide" Target="slides/slide88.xml"/><Relationship Id="rId121" Type="http://schemas.openxmlformats.org/officeDocument/2006/relationships/slide" Target="slides/slide111.xml"/><Relationship Id="rId14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103" Type="http://schemas.openxmlformats.org/officeDocument/2006/relationships/slide" Target="slides/slide93.xml"/><Relationship Id="rId108" Type="http://schemas.openxmlformats.org/officeDocument/2006/relationships/slide" Target="slides/slide98.xml"/><Relationship Id="rId116" Type="http://schemas.openxmlformats.org/officeDocument/2006/relationships/slide" Target="slides/slide106.xml"/><Relationship Id="rId124" Type="http://schemas.openxmlformats.org/officeDocument/2006/relationships/slide" Target="slides/slide114.xml"/><Relationship Id="rId129" Type="http://schemas.openxmlformats.org/officeDocument/2006/relationships/slide" Target="slides/slide119.xml"/><Relationship Id="rId137" Type="http://schemas.openxmlformats.org/officeDocument/2006/relationships/slide" Target="slides/slide12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91" Type="http://schemas.openxmlformats.org/officeDocument/2006/relationships/slide" Target="slides/slide81.xml"/><Relationship Id="rId96" Type="http://schemas.openxmlformats.org/officeDocument/2006/relationships/slide" Target="slides/slide86.xml"/><Relationship Id="rId111" Type="http://schemas.openxmlformats.org/officeDocument/2006/relationships/slide" Target="slides/slide101.xml"/><Relationship Id="rId132" Type="http://schemas.openxmlformats.org/officeDocument/2006/relationships/slide" Target="slides/slide122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6" Type="http://schemas.openxmlformats.org/officeDocument/2006/relationships/slide" Target="slides/slide96.xml"/><Relationship Id="rId114" Type="http://schemas.openxmlformats.org/officeDocument/2006/relationships/slide" Target="slides/slide104.xml"/><Relationship Id="rId119" Type="http://schemas.openxmlformats.org/officeDocument/2006/relationships/slide" Target="slides/slide109.xml"/><Relationship Id="rId127" Type="http://schemas.openxmlformats.org/officeDocument/2006/relationships/slide" Target="slides/slide11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slide" Target="slides/slide84.xml"/><Relationship Id="rId99" Type="http://schemas.openxmlformats.org/officeDocument/2006/relationships/slide" Target="slides/slide89.xml"/><Relationship Id="rId101" Type="http://schemas.openxmlformats.org/officeDocument/2006/relationships/slide" Target="slides/slide91.xml"/><Relationship Id="rId122" Type="http://schemas.openxmlformats.org/officeDocument/2006/relationships/slide" Target="slides/slide112.xml"/><Relationship Id="rId130" Type="http://schemas.openxmlformats.org/officeDocument/2006/relationships/slide" Target="slides/slide120.xml"/><Relationship Id="rId135" Type="http://schemas.openxmlformats.org/officeDocument/2006/relationships/slide" Target="slides/slide125.xml"/><Relationship Id="rId14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109" Type="http://schemas.openxmlformats.org/officeDocument/2006/relationships/slide" Target="slides/slide9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slide" Target="slides/slide87.xml"/><Relationship Id="rId104" Type="http://schemas.openxmlformats.org/officeDocument/2006/relationships/slide" Target="slides/slide94.xml"/><Relationship Id="rId120" Type="http://schemas.openxmlformats.org/officeDocument/2006/relationships/slide" Target="slides/slide110.xml"/><Relationship Id="rId125" Type="http://schemas.openxmlformats.org/officeDocument/2006/relationships/slide" Target="slides/slide115.xml"/><Relationship Id="rId14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110" Type="http://schemas.openxmlformats.org/officeDocument/2006/relationships/slide" Target="slides/slide100.xml"/><Relationship Id="rId115" Type="http://schemas.openxmlformats.org/officeDocument/2006/relationships/slide" Target="slides/slide105.xml"/><Relationship Id="rId131" Type="http://schemas.openxmlformats.org/officeDocument/2006/relationships/slide" Target="slides/slide121.xml"/><Relationship Id="rId136" Type="http://schemas.openxmlformats.org/officeDocument/2006/relationships/slide" Target="slides/slide126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slide" Target="slides/slide67.xml"/><Relationship Id="rId100" Type="http://schemas.openxmlformats.org/officeDocument/2006/relationships/slide" Target="slides/slide90.xml"/><Relationship Id="rId105" Type="http://schemas.openxmlformats.org/officeDocument/2006/relationships/slide" Target="slides/slide95.xml"/><Relationship Id="rId126" Type="http://schemas.openxmlformats.org/officeDocument/2006/relationships/slide" Target="slides/slide11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022A4-8FA9-4F9F-B194-429EAE2F9C70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4CAA3-629B-4C95-9546-3059BEA69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28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6F2D6547-71F0-414C-A9F4-047F7A736DDA}" type="slidenum">
              <a:rPr lang="en-US">
                <a:solidFill>
                  <a:prstClr val="black"/>
                </a:solidFill>
                <a:latin typeface="Arial" charset="0"/>
              </a:rPr>
              <a:pPr eaLnBrk="1" hangingPunct="1"/>
              <a:t>11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This is the national band plan.  Note that Western Washington uses a different split on 6 meters.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CF3EC868-0007-455C-B881-2D6AD9EDC10F}" type="slidenum">
              <a:rPr lang="en-US">
                <a:solidFill>
                  <a:prstClr val="black"/>
                </a:solidFill>
              </a:rPr>
              <a:pPr eaLnBrk="1" hangingPunct="1"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This grid map is courtesy Icom America and is downloadable from their web site at http://www.icomamerica.com.</a:t>
            </a:r>
          </a:p>
          <a:p>
            <a:r>
              <a:rPr lang="en-US" smtClean="0"/>
              <a:t>Two letter designator followed by a number ranging from 1 to 100 representing  1° latitude x 2° longitude square area of the earth.</a:t>
            </a:r>
          </a:p>
          <a:p>
            <a:pPr lvl="1"/>
            <a:r>
              <a:rPr lang="en-US" smtClean="0"/>
              <a:t>The earth is divided into 20° Latitude x 10° Longitude squares starting on the date line at the south pole and going North and East. </a:t>
            </a:r>
          </a:p>
          <a:p>
            <a:pPr lvl="1"/>
            <a:r>
              <a:rPr lang="en-US" smtClean="0"/>
              <a:t>Each square is given a two letter designator labeled East and North starting with AA and Ending with RR </a:t>
            </a:r>
          </a:p>
          <a:p>
            <a:pPr lvl="1"/>
            <a:r>
              <a:rPr lang="en-US" smtClean="0"/>
              <a:t>An – In are West of GMT, Jn – Rn are east of GMT</a:t>
            </a:r>
          </a:p>
          <a:p>
            <a:pPr lvl="1"/>
            <a:r>
              <a:rPr lang="en-US" smtClean="0"/>
              <a:t>nA – n I are South of the equator, nJ – nR are North of the equator</a:t>
            </a:r>
          </a:p>
          <a:p>
            <a:pPr lvl="1"/>
            <a:r>
              <a:rPr lang="en-US" smtClean="0"/>
              <a:t>Each square is further divided into 100 1°x2° squares and given a number starting in the lower left corner of the square and are labeled up and right</a:t>
            </a:r>
          </a:p>
          <a:p>
            <a:pPr lvl="1"/>
            <a:r>
              <a:rPr lang="en-US" smtClean="0"/>
              <a:t>Seattle is in CN-87, Los Angles DM-04</a:t>
            </a:r>
          </a:p>
          <a:p>
            <a:pPr lvl="1"/>
            <a:r>
              <a:rPr lang="en-US" smtClean="0"/>
              <a:t>Spokane is in DN-17 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60AFA418-B328-4E39-BFF6-B94BA1F87693}" type="slidenum">
              <a:rPr lang="en-US">
                <a:solidFill>
                  <a:prstClr val="black"/>
                </a:solidFill>
              </a:rPr>
              <a:pPr eaLnBrk="1" hangingPunct="1"/>
              <a:t>101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Most astronauts are licensed hams.  Most often they get their Technician licenses so they are allowed to operate the ISS radio station.</a:t>
            </a:r>
          </a:p>
          <a:p>
            <a:endParaRPr lang="en-US" smtClean="0"/>
          </a:p>
          <a:p>
            <a:r>
              <a:rPr lang="en-US" smtClean="0"/>
              <a:t>Photo from NASA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pic>
        <p:nvPicPr>
          <p:cNvPr id="13" name="Picture 16" descr="MicroHAM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62600"/>
            <a:ext cx="35512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62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685800"/>
            <a:ext cx="7772400" cy="2286000"/>
          </a:xfrm>
        </p:spPr>
        <p:txBody>
          <a:bodyPr/>
          <a:lstStyle>
            <a:lvl1pPr>
              <a:defRPr sz="4000">
                <a:solidFill>
                  <a:srgbClr val="FFFF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626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2971800"/>
            <a:ext cx="7772400" cy="2286000"/>
          </a:xfrm>
        </p:spPr>
        <p:txBody>
          <a:bodyPr/>
          <a:lstStyle>
            <a:lvl1pPr marL="0" indent="0">
              <a:defRPr sz="3200" b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1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87C4E-3F3B-46F9-8CE5-C3B9EC5C0A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4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68023-BDF9-42CF-862D-ADFE18B5F9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40743000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3A358-1846-442C-9DE9-F8B5C12B6B5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27485576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B9D42-1F71-4BF8-AFE1-00F1F47130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8280427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C4C16-2463-40A5-9241-5B9DFF91AD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40937362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9D227-ACEA-4249-8E58-BA361E332C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34486943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1336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48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5D2DD-5448-4DB7-B2A5-00590E8836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28664596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3" name="Picture 16" descr="MicroH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62600"/>
            <a:ext cx="35512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55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685800"/>
            <a:ext cx="7772400" cy="2286000"/>
          </a:xfrm>
        </p:spPr>
        <p:txBody>
          <a:bodyPr/>
          <a:lstStyle>
            <a:lvl1pPr>
              <a:defRPr sz="4000">
                <a:solidFill>
                  <a:srgbClr val="FFFF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55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2971800"/>
            <a:ext cx="7772400" cy="2286000"/>
          </a:xfrm>
        </p:spPr>
        <p:txBody>
          <a:bodyPr/>
          <a:lstStyle>
            <a:lvl1pPr marL="0" indent="0">
              <a:defRPr sz="32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Date Placeholder 1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1F12467-7B57-4670-B7C8-20263D835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739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772C9B9-BB81-4A6A-80FC-5F5CE7E31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5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A523036-15E9-483F-BB98-DC9C0A175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0037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F04E18-E4C9-4F90-BA32-131BA7EA1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998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83B5592-2FBD-42BD-A64F-F2D447281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0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1336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48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18C9D-549C-4C70-A37A-2FB8328855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7983382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851D17-D9E2-4A8C-8ED7-4121C80BA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446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5A219F-9AE6-42C9-910A-BD82AC65C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0636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B04C925-4371-4CAC-B5AE-9067B7924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0721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A29363-739C-4764-AF5B-A3207E742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396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A96335-2CF8-41E5-86EF-099852C74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21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1336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48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33DA938-963F-4200-A3A4-3FD3D3817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71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2514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2514600"/>
            <a:ext cx="9144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867400" y="6477000"/>
            <a:ext cx="3276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FCC Rules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14800" y="6553200"/>
            <a:ext cx="914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32B6B-5390-4BCA-A81F-65EEB6DC7C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03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pic>
        <p:nvPicPr>
          <p:cNvPr id="13" name="Picture 16" descr="MicroH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62600"/>
            <a:ext cx="35512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71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685800"/>
            <a:ext cx="7772400" cy="2286000"/>
          </a:xfrm>
        </p:spPr>
        <p:txBody>
          <a:bodyPr/>
          <a:lstStyle>
            <a:lvl1pPr>
              <a:defRPr sz="4000">
                <a:solidFill>
                  <a:srgbClr val="FFFF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71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2971800"/>
            <a:ext cx="7772400" cy="2286000"/>
          </a:xfrm>
        </p:spPr>
        <p:txBody>
          <a:bodyPr/>
          <a:lstStyle>
            <a:lvl1pPr marL="0" indent="0">
              <a:defRPr sz="3200" b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1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3F2ED-A5AA-4ED5-BDE8-C64ED8DB7D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6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FF7EA-9658-4C6E-A743-8B37BE93E9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4023273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3B6CA-974D-4438-A949-3BB276B4298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2258719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7AFB2-229C-4C13-8A0D-68D3DAD8BB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1553317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72288-1B4D-4725-8A1A-B745038CD0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4190630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6167E-7DD3-4EDD-B98F-3C63AF43BB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1489808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1A462-4B1F-4881-9714-1C554F0D7B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81376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28AF6B-E09F-41E4-8192-32C0CE3984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FFFFFF"/>
                </a:solidFill>
              </a:rPr>
              <a:t>/155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4019280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17442-768B-452D-91B4-270E4884F45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2965929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F0CD6-9BB6-4015-B93F-BE411DFBFFE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2873344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DA1AA-A449-4EEE-82BC-734EED6200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464379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1336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48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A945F-4E9E-4B59-9CCD-AC188A230C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323916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pic>
        <p:nvPicPr>
          <p:cNvPr id="13" name="Picture 16" descr="MicroH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62600"/>
            <a:ext cx="35512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71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685800"/>
            <a:ext cx="7772400" cy="2286000"/>
          </a:xfrm>
        </p:spPr>
        <p:txBody>
          <a:bodyPr/>
          <a:lstStyle>
            <a:lvl1pPr>
              <a:defRPr sz="4000">
                <a:solidFill>
                  <a:srgbClr val="FFFF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71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2971800"/>
            <a:ext cx="7772400" cy="2286000"/>
          </a:xfrm>
        </p:spPr>
        <p:txBody>
          <a:bodyPr/>
          <a:lstStyle>
            <a:lvl1pPr marL="0" indent="0">
              <a:defRPr sz="3200" b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1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3F2ED-A5AA-4ED5-BDE8-C64ED8DB7D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242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FF7EA-9658-4C6E-A743-8B37BE93E9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810471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3B6CA-974D-4438-A949-3BB276B4298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460968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7AFB2-229C-4C13-8A0D-68D3DAD8BB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20478919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72288-1B4D-4725-8A1A-B745038CD0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2973824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6167E-7DD3-4EDD-B98F-3C63AF43BB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213860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D8DC2-CC71-4434-9B8B-33C5BE4102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36192379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1A462-4B1F-4881-9714-1C554F0D7B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31093397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17442-768B-452D-91B4-270E4884F45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1013571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F0CD6-9BB6-4015-B93F-BE411DFBFFE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8852506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DA1AA-A449-4EEE-82BC-734EED6200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2890098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1336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48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A945F-4E9E-4B59-9CCD-AC188A230C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40615696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pic>
        <p:nvPicPr>
          <p:cNvPr id="13" name="Picture 16" descr="MicroH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62600"/>
            <a:ext cx="35512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71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685800"/>
            <a:ext cx="7772400" cy="2286000"/>
          </a:xfrm>
        </p:spPr>
        <p:txBody>
          <a:bodyPr/>
          <a:lstStyle>
            <a:lvl1pPr>
              <a:defRPr sz="4000">
                <a:solidFill>
                  <a:srgbClr val="FFFF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71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2971800"/>
            <a:ext cx="7772400" cy="2286000"/>
          </a:xfrm>
        </p:spPr>
        <p:txBody>
          <a:bodyPr/>
          <a:lstStyle>
            <a:lvl1pPr marL="0" indent="0">
              <a:defRPr sz="3200" b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1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3F2ED-A5AA-4ED5-BDE8-C64ED8DB7D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378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FF7EA-9658-4C6E-A743-8B37BE93E9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26210067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3B6CA-974D-4438-A949-3BB276B4298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28823929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7AFB2-229C-4C13-8A0D-68D3DAD8BB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40194311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72288-1B4D-4725-8A1A-B745038CD0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363703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E62CA-8EE8-4D86-BE9A-E1119B1279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16445504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6167E-7DD3-4EDD-B98F-3C63AF43BB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12386718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1A462-4B1F-4881-9714-1C554F0D7B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36470518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17442-768B-452D-91B4-270E4884F45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24889043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F0CD6-9BB6-4015-B93F-BE411DFBFFE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6965999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DA1AA-A449-4EEE-82BC-734EED6200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16045383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1336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48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A945F-4E9E-4B59-9CCD-AC188A230C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13817483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pic>
        <p:nvPicPr>
          <p:cNvPr id="13" name="Picture 16" descr="MicroH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62600"/>
            <a:ext cx="35512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71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685800"/>
            <a:ext cx="7772400" cy="2286000"/>
          </a:xfrm>
        </p:spPr>
        <p:txBody>
          <a:bodyPr/>
          <a:lstStyle>
            <a:lvl1pPr>
              <a:defRPr sz="4000">
                <a:solidFill>
                  <a:srgbClr val="FFFF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71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2971800"/>
            <a:ext cx="7772400" cy="2286000"/>
          </a:xfrm>
        </p:spPr>
        <p:txBody>
          <a:bodyPr/>
          <a:lstStyle>
            <a:lvl1pPr marL="0" indent="0">
              <a:defRPr sz="3200" b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1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3F2ED-A5AA-4ED5-BDE8-C64ED8DB7D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224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FF7EA-9658-4C6E-A743-8B37BE93E9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5623942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3B6CA-974D-4438-A949-3BB276B4298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36624147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7AFB2-229C-4C13-8A0D-68D3DAD8BB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3976114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28CAD-B130-4B37-854A-A19FC9E601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1322564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72288-1B4D-4725-8A1A-B745038CD0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16468425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6167E-7DD3-4EDD-B98F-3C63AF43BB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36830506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1A462-4B1F-4881-9714-1C554F0D7B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12866434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17442-768B-452D-91B4-270E4884F45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9513411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F0CD6-9BB6-4015-B93F-BE411DFBFFE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4375358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DA1AA-A449-4EEE-82BC-734EED6200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10108370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1336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48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A945F-4E9E-4B59-9CCD-AC188A230C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16874539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pic>
        <p:nvPicPr>
          <p:cNvPr id="13" name="Picture 16" descr="MicroH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62600"/>
            <a:ext cx="35512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84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685800"/>
            <a:ext cx="7772400" cy="2286000"/>
          </a:xfrm>
        </p:spPr>
        <p:txBody>
          <a:bodyPr/>
          <a:lstStyle>
            <a:lvl1pPr>
              <a:defRPr sz="4000">
                <a:solidFill>
                  <a:srgbClr val="FFFF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84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2971800"/>
            <a:ext cx="7772400" cy="2286000"/>
          </a:xfrm>
        </p:spPr>
        <p:txBody>
          <a:bodyPr/>
          <a:lstStyle>
            <a:lvl1pPr marL="0" indent="0">
              <a:defRPr sz="32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1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D9E1EE-C1CE-444E-A782-025B413B392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097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D8262-503F-47A5-AC3F-4DFDF42FB3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918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DB398-71D4-4A8D-9926-DCF4BEF61E4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4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4A479-4334-4749-A521-34A98C1B20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575444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403DA-3AFB-4AF6-9136-8B99C8F992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050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56FB5-A1CA-4932-BDF2-C34DF7C69F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341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C6C8C-228A-49BB-B10E-52DEE7270E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857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29731-657C-42E0-85B5-5BA6EE715A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366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13663-0FBC-4EBD-B240-659AB404299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025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0CA3A-7382-4490-BC48-78574E1119C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3002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3E24C-7F98-4067-B6A6-3123DC4A72A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89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1336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48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FB0B7-CDB1-49D2-A84D-6250FCBE5D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237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pic>
        <p:nvPicPr>
          <p:cNvPr id="13" name="Picture 16" descr="MicroH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62600"/>
            <a:ext cx="35512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56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685800"/>
            <a:ext cx="7772400" cy="2286000"/>
          </a:xfrm>
        </p:spPr>
        <p:txBody>
          <a:bodyPr/>
          <a:lstStyle>
            <a:lvl1pPr>
              <a:defRPr sz="4000">
                <a:solidFill>
                  <a:srgbClr val="FFFF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56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2971800"/>
            <a:ext cx="7772400" cy="2286000"/>
          </a:xfrm>
        </p:spPr>
        <p:txBody>
          <a:bodyPr/>
          <a:lstStyle>
            <a:lvl1pPr marL="0" indent="0">
              <a:defRPr sz="32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1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ADC3D-5EA3-426F-97A5-87F3EB6BD2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7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F2AA8-DAB9-4878-BFF8-6C032908194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5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54374-D11A-4116-83D7-46DE22CBF9A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3431572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98FCB-DA3B-4D08-A218-7BEBADBE4A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867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85514-422C-417B-AAA5-BAD401EC2A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822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E4AC5-CFF2-48DF-A4CD-FAA341FF77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407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5B0E2-4C69-4200-ABD1-3FE052C9490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840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F3BC9-C06E-44D4-A32B-0BC821D2DE7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8801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5A344-DCD1-4631-B094-7A3F6C02C6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396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BD807-F65F-4EAC-9749-6D0A5AEBA8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459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ACC4F-6486-4186-8A11-53C6FB47644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450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1336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48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50E55-FF17-49C2-9FE6-3B82A661C8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721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2514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514600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514600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867400" y="6477000"/>
            <a:ext cx="3276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Communications Modes and Methods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114800" y="6553200"/>
            <a:ext cx="914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A9951-37D9-4D6E-91A5-35C864F71E1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70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88E42-8AAC-4DFA-A3A5-2A132AD175E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10815102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2514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2514600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867400" y="6477000"/>
            <a:ext cx="3276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Communications Modes and Methods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114800" y="6553200"/>
            <a:ext cx="914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DC109-FF04-4454-9198-88E77C217A7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2823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pic>
        <p:nvPicPr>
          <p:cNvPr id="13" name="Picture 16" descr="MicroH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62600"/>
            <a:ext cx="35512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56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685800"/>
            <a:ext cx="7772400" cy="2286000"/>
          </a:xfrm>
        </p:spPr>
        <p:txBody>
          <a:bodyPr/>
          <a:lstStyle>
            <a:lvl1pPr>
              <a:defRPr sz="4000">
                <a:solidFill>
                  <a:srgbClr val="FFFF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56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2971800"/>
            <a:ext cx="7772400" cy="2286000"/>
          </a:xfrm>
        </p:spPr>
        <p:txBody>
          <a:bodyPr/>
          <a:lstStyle>
            <a:lvl1pPr marL="0" indent="0">
              <a:defRPr sz="32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1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ADC3D-5EA3-426F-97A5-87F3EB6BD2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758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F2AA8-DAB9-4878-BFF8-6C032908194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1304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98FCB-DA3B-4D08-A218-7BEBADBE4A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134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85514-422C-417B-AAA5-BAD401EC2A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589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E4AC5-CFF2-48DF-A4CD-FAA341FF77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966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5B0E2-4C69-4200-ABD1-3FE052C9490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157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F3BC9-C06E-44D4-A32B-0BC821D2DE7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5505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5A344-DCD1-4631-B094-7A3F6C02C6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252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BD807-F65F-4EAC-9749-6D0A5AEBA8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1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D0556-8ED0-49FF-9DDA-1473ED66D9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33541040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ACC4F-6486-4186-8A11-53C6FB47644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3226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1336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48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50E55-FF17-49C2-9FE6-3B82A661C8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917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2514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514600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514600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867400" y="6477000"/>
            <a:ext cx="3276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Communications Modes and Methods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114800" y="6553200"/>
            <a:ext cx="914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A9951-37D9-4D6E-91A5-35C864F71E1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6277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2514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2514600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867400" y="6477000"/>
            <a:ext cx="3276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Communications Modes and Methods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114800" y="6553200"/>
            <a:ext cx="914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DC109-FF04-4454-9198-88E77C217A7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654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pic>
        <p:nvPicPr>
          <p:cNvPr id="13" name="Picture 16" descr="MicroH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62600"/>
            <a:ext cx="35512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9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685800"/>
            <a:ext cx="7772400" cy="2286000"/>
          </a:xfrm>
        </p:spPr>
        <p:txBody>
          <a:bodyPr/>
          <a:lstStyle>
            <a:lvl1pPr>
              <a:defRPr sz="4000">
                <a:solidFill>
                  <a:srgbClr val="FFFF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919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2971800"/>
            <a:ext cx="7772400" cy="2286000"/>
          </a:xfrm>
        </p:spPr>
        <p:txBody>
          <a:bodyPr/>
          <a:lstStyle>
            <a:lvl1pPr marL="0" indent="0">
              <a:defRPr sz="3200" b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1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B4028-B538-471D-BBB7-D767A95E929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479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356FB-112B-42A0-9796-10E3E09D5F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7211223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8DC2B-EFF4-40CD-A727-E394973BE6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28363075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1E1D1-8C31-47CD-A637-F010B5AF0DA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7126357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3527F-8D42-40CE-9B7E-4F3B150D3EE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7393251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F7C1A-0758-438F-B1AB-E232723510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155461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F866AA-A672-431B-A36D-AF073B82767C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7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3523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73523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73524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3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73524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73524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033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73524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4800" y="30480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52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248400"/>
            <a:ext cx="571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  <p:sp>
        <p:nvSpPr>
          <p:cNvPr id="7352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057400"/>
            <a:ext cx="85344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95161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defRPr sz="28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E81EF0-4517-4086-ACB6-B924DACCC23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1" name="Group 4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64549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64550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64551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4553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364554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033" name="Freeform 11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64556" name="Rectangle 1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4800" y="30480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455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248400"/>
            <a:ext cx="571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6455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057400"/>
            <a:ext cx="85344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09446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defRPr sz="28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2573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1EB280-0CCB-4968-80AC-7C9D63509BA4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5" name="Group 4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46117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46118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46119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46120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46121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346122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346123" name="Freeform 11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346124" name="Rectangle 1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4800" y="30480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612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248400"/>
            <a:ext cx="571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  <p:sp>
        <p:nvSpPr>
          <p:cNvPr id="3461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057400"/>
            <a:ext cx="85344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27891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defRPr sz="28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1EB280-0CCB-4968-80AC-7C9D63509BA4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5" name="Group 4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46117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46118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46119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46120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46121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346122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346123" name="Freeform 11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346124" name="Rectangle 1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4800" y="30480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612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248400"/>
            <a:ext cx="571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  <p:sp>
        <p:nvSpPr>
          <p:cNvPr id="3461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057400"/>
            <a:ext cx="85344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40400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defRPr sz="28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1EB280-0CCB-4968-80AC-7C9D63509BA4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5" name="Group 4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46117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46118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46119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46120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46121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346122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346123" name="Freeform 11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346124" name="Rectangle 1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4800" y="30480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612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248400"/>
            <a:ext cx="571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  <p:sp>
        <p:nvSpPr>
          <p:cNvPr id="3461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057400"/>
            <a:ext cx="85344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06882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defRPr sz="28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1EB280-0CCB-4968-80AC-7C9D63509BA4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5" name="Group 4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46117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46118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46119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46120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46121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346122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346123" name="Freeform 11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346124" name="Rectangle 1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4800" y="30480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612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248400"/>
            <a:ext cx="571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  <p:sp>
        <p:nvSpPr>
          <p:cNvPr id="3461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057400"/>
            <a:ext cx="85344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55198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defRPr sz="28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DA9916-8D76-4C63-A82C-CBC4E5331C2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1" name="Group 4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87429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430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431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432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433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487434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487435" name="Freeform 11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487436" name="Rectangle 1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4800" y="30480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74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248400"/>
            <a:ext cx="571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74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057400"/>
            <a:ext cx="85344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591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defRPr sz="28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C87243-E6CE-4278-81E1-28FD73390201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1" name="Group 4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54661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54662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54663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54665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454666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033" name="Freeform 11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454668" name="Rectangle 1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4800" y="30480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46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248400"/>
            <a:ext cx="571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467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057400"/>
            <a:ext cx="85344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97947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defRPr sz="28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C87243-E6CE-4278-81E1-28FD73390201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1" name="Group 4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54661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54662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54663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54665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454666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033" name="Freeform 11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454668" name="Rectangle 1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4800" y="30480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46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248400"/>
            <a:ext cx="571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467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057400"/>
            <a:ext cx="85344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574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defRPr sz="28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407B0F-008E-4471-8DAC-EE06E3361F11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1" name="Group 4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48165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48166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48167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48168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48169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348170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348171" name="Freeform 11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348172" name="Rectangle 1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4800" y="30480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17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248400"/>
            <a:ext cx="571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  <p:sp>
        <p:nvSpPr>
          <p:cNvPr id="348174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057400"/>
            <a:ext cx="85344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82410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defRPr sz="28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9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en.wikipedia.org/wiki/Image:NTSC-PAL-SECAM.png" TargetMode="External"/><Relationship Id="rId1" Type="http://schemas.openxmlformats.org/officeDocument/2006/relationships/slideLayout" Target="../slideLayouts/slideLayout8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algn="ctr"/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Communicating With Other Hams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Microhams 2010 Technician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87C4E-3F3B-46F9-8CE5-C3B9EC5C0A0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5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FFFFFF"/>
                </a:solidFill>
              </a:rPr>
              <a:t>Station Setup and Operation</a:t>
            </a:r>
          </a:p>
        </p:txBody>
      </p:sp>
      <p:sp>
        <p:nvSpPr>
          <p:cNvPr id="102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5715000" cy="476250"/>
          </a:xfrm>
        </p:spPr>
        <p:txBody>
          <a:bodyPr/>
          <a:lstStyle/>
          <a:p>
            <a:pPr algn="l">
              <a:defRPr/>
            </a:pPr>
            <a:fld id="{6403FFE3-AB04-4AED-BE68-AD7A0C218EF5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10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88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0"/>
            <a:ext cx="80772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Repeater Operation</a:t>
            </a:r>
          </a:p>
        </p:txBody>
      </p:sp>
      <p:sp>
        <p:nvSpPr>
          <p:cNvPr id="1031" name="AutoShape 3"/>
          <p:cNvSpPr>
            <a:spLocks noChangeArrowheads="1"/>
          </p:cNvSpPr>
          <p:nvPr/>
        </p:nvSpPr>
        <p:spPr bwMode="auto">
          <a:xfrm>
            <a:off x="6278563" y="4764088"/>
            <a:ext cx="1085850" cy="1285875"/>
          </a:xfrm>
          <a:prstGeom prst="rtTriangl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1032" name="AutoShape 4"/>
          <p:cNvSpPr>
            <a:spLocks noChangeArrowheads="1"/>
          </p:cNvSpPr>
          <p:nvPr/>
        </p:nvSpPr>
        <p:spPr bwMode="auto">
          <a:xfrm>
            <a:off x="5472113" y="2693988"/>
            <a:ext cx="833437" cy="2089150"/>
          </a:xfrm>
          <a:prstGeom prst="rtTriangl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1033" name="AutoShape 5"/>
          <p:cNvSpPr>
            <a:spLocks noChangeArrowheads="1"/>
          </p:cNvSpPr>
          <p:nvPr/>
        </p:nvSpPr>
        <p:spPr bwMode="auto">
          <a:xfrm rot="-5400000">
            <a:off x="4011613" y="2068513"/>
            <a:ext cx="501650" cy="1117600"/>
          </a:xfrm>
          <a:prstGeom prst="rtTriangl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1034" name="AutoShape 6"/>
          <p:cNvSpPr>
            <a:spLocks noChangeArrowheads="1"/>
          </p:cNvSpPr>
          <p:nvPr/>
        </p:nvSpPr>
        <p:spPr bwMode="auto">
          <a:xfrm rot="-5400000">
            <a:off x="2260600" y="3387725"/>
            <a:ext cx="1920875" cy="968375"/>
          </a:xfrm>
          <a:prstGeom prst="rtTriangl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1035" name="AutoShape 7"/>
          <p:cNvSpPr>
            <a:spLocks noChangeArrowheads="1"/>
          </p:cNvSpPr>
          <p:nvPr/>
        </p:nvSpPr>
        <p:spPr bwMode="auto">
          <a:xfrm rot="-5400000">
            <a:off x="1397001" y="4699000"/>
            <a:ext cx="1168400" cy="1501775"/>
          </a:xfrm>
          <a:prstGeom prst="rtTriangl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2700338" y="4779963"/>
            <a:ext cx="3625850" cy="12525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1037" name="Rectangle 9"/>
          <p:cNvSpPr>
            <a:spLocks noChangeArrowheads="1"/>
          </p:cNvSpPr>
          <p:nvPr/>
        </p:nvSpPr>
        <p:spPr bwMode="auto">
          <a:xfrm>
            <a:off x="3703638" y="2878138"/>
            <a:ext cx="1787525" cy="19716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1038" name="Rectangle 10"/>
          <p:cNvSpPr>
            <a:spLocks noChangeArrowheads="1"/>
          </p:cNvSpPr>
          <p:nvPr/>
        </p:nvSpPr>
        <p:spPr bwMode="auto">
          <a:xfrm>
            <a:off x="4622800" y="2643188"/>
            <a:ext cx="901700" cy="3508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1039" name="Line 11"/>
          <p:cNvSpPr>
            <a:spLocks noChangeShapeType="1"/>
          </p:cNvSpPr>
          <p:nvPr/>
        </p:nvSpPr>
        <p:spPr bwMode="auto">
          <a:xfrm flipV="1">
            <a:off x="1447800" y="4800600"/>
            <a:ext cx="1295400" cy="10668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1040" name="Line 12"/>
          <p:cNvSpPr>
            <a:spLocks noChangeShapeType="1"/>
          </p:cNvSpPr>
          <p:nvPr/>
        </p:nvSpPr>
        <p:spPr bwMode="auto">
          <a:xfrm flipV="1">
            <a:off x="2743200" y="2900363"/>
            <a:ext cx="938213" cy="1900237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1041" name="Line 13"/>
          <p:cNvSpPr>
            <a:spLocks noChangeShapeType="1"/>
          </p:cNvSpPr>
          <p:nvPr/>
        </p:nvSpPr>
        <p:spPr bwMode="auto">
          <a:xfrm flipV="1">
            <a:off x="3657600" y="2362200"/>
            <a:ext cx="1143000" cy="5334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1042" name="Line 14"/>
          <p:cNvSpPr>
            <a:spLocks noChangeShapeType="1"/>
          </p:cNvSpPr>
          <p:nvPr/>
        </p:nvSpPr>
        <p:spPr bwMode="auto">
          <a:xfrm>
            <a:off x="4800600" y="2362200"/>
            <a:ext cx="685800" cy="3048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1043" name="Line 15"/>
          <p:cNvSpPr>
            <a:spLocks noChangeShapeType="1"/>
          </p:cNvSpPr>
          <p:nvPr/>
        </p:nvSpPr>
        <p:spPr bwMode="auto">
          <a:xfrm>
            <a:off x="5486400" y="2667000"/>
            <a:ext cx="762000" cy="21336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1044" name="Line 16"/>
          <p:cNvSpPr>
            <a:spLocks noChangeShapeType="1"/>
          </p:cNvSpPr>
          <p:nvPr/>
        </p:nvSpPr>
        <p:spPr bwMode="auto">
          <a:xfrm>
            <a:off x="6248400" y="4783138"/>
            <a:ext cx="914400" cy="11430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itchFamily="18" charset="0"/>
            </a:endParaRPr>
          </a:p>
        </p:txBody>
      </p:sp>
      <p:graphicFrame>
        <p:nvGraphicFramePr>
          <p:cNvPr id="1026" name="Object 17"/>
          <p:cNvGraphicFramePr>
            <a:graphicFrameLocks/>
          </p:cNvGraphicFramePr>
          <p:nvPr/>
        </p:nvGraphicFramePr>
        <p:xfrm>
          <a:off x="6692900" y="5680075"/>
          <a:ext cx="198437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ClipArt" r:id="rId3" imgW="2646360" imgH="674640" progId="MS_ClipArt_Gallery.2">
                  <p:embed/>
                </p:oleObj>
              </mc:Choice>
              <mc:Fallback>
                <p:oleObj name="ClipArt" r:id="rId3" imgW="2646360" imgH="67464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2900" y="5680075"/>
                        <a:ext cx="198437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8"/>
          <p:cNvGraphicFramePr>
            <a:graphicFrameLocks/>
          </p:cNvGraphicFramePr>
          <p:nvPr/>
        </p:nvGraphicFramePr>
        <p:xfrm>
          <a:off x="420688" y="5568950"/>
          <a:ext cx="140335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ClipArt" r:id="rId5" imgW="2103120" imgH="922320" progId="MS_ClipArt_Gallery.2">
                  <p:embed/>
                </p:oleObj>
              </mc:Choice>
              <mc:Fallback>
                <p:oleObj name="ClipArt" r:id="rId5" imgW="2103120" imgH="92232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5568950"/>
                        <a:ext cx="140335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8883" name="Line 19"/>
          <p:cNvSpPr>
            <a:spLocks noChangeShapeType="1"/>
          </p:cNvSpPr>
          <p:nvPr/>
        </p:nvSpPr>
        <p:spPr bwMode="auto">
          <a:xfrm>
            <a:off x="1981200" y="5943600"/>
            <a:ext cx="457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lg"/>
            <a:tailEnd type="stealth" w="med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1188884" name="Rectangle 20"/>
          <p:cNvSpPr>
            <a:spLocks noChangeArrowheads="1"/>
          </p:cNvSpPr>
          <p:nvPr/>
        </p:nvSpPr>
        <p:spPr bwMode="auto">
          <a:xfrm>
            <a:off x="3127375" y="5256213"/>
            <a:ext cx="2152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60+ miles</a:t>
            </a:r>
          </a:p>
        </p:txBody>
      </p:sp>
      <p:sp>
        <p:nvSpPr>
          <p:cNvPr id="1047" name="Line 21"/>
          <p:cNvSpPr>
            <a:spLocks noChangeShapeType="1"/>
          </p:cNvSpPr>
          <p:nvPr/>
        </p:nvSpPr>
        <p:spPr bwMode="auto">
          <a:xfrm flipH="1">
            <a:off x="4724400" y="1219200"/>
            <a:ext cx="7620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1048" name="Line 22"/>
          <p:cNvSpPr>
            <a:spLocks noChangeShapeType="1"/>
          </p:cNvSpPr>
          <p:nvPr/>
        </p:nvSpPr>
        <p:spPr bwMode="auto">
          <a:xfrm>
            <a:off x="4800600" y="1295400"/>
            <a:ext cx="1524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1049" name="Line 23"/>
          <p:cNvSpPr>
            <a:spLocks noChangeShapeType="1"/>
          </p:cNvSpPr>
          <p:nvPr/>
        </p:nvSpPr>
        <p:spPr bwMode="auto">
          <a:xfrm flipV="1">
            <a:off x="1066800" y="1371600"/>
            <a:ext cx="3581400" cy="4038600"/>
          </a:xfrm>
          <a:prstGeom prst="line">
            <a:avLst/>
          </a:prstGeom>
          <a:noFill/>
          <a:ln w="25400" cap="rnd">
            <a:solidFill>
              <a:schemeClr val="tx2"/>
            </a:solidFill>
            <a:prstDash val="sysDot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1050" name="Line 24"/>
          <p:cNvSpPr>
            <a:spLocks noChangeShapeType="1"/>
          </p:cNvSpPr>
          <p:nvPr/>
        </p:nvSpPr>
        <p:spPr bwMode="auto">
          <a:xfrm>
            <a:off x="4876800" y="1524000"/>
            <a:ext cx="2743200" cy="4038600"/>
          </a:xfrm>
          <a:prstGeom prst="line">
            <a:avLst/>
          </a:prstGeom>
          <a:noFill/>
          <a:ln w="25400" cap="rnd">
            <a:solidFill>
              <a:schemeClr val="tx2"/>
            </a:solidFill>
            <a:prstDash val="sysDot"/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1188889" name="Rectangle 25"/>
          <p:cNvSpPr>
            <a:spLocks noChangeArrowheads="1"/>
          </p:cNvSpPr>
          <p:nvPr/>
        </p:nvSpPr>
        <p:spPr bwMode="auto">
          <a:xfrm>
            <a:off x="6400800" y="1981200"/>
            <a:ext cx="2374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Output Freq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145.21 MHz</a:t>
            </a:r>
          </a:p>
        </p:txBody>
      </p:sp>
      <p:sp>
        <p:nvSpPr>
          <p:cNvPr id="1188890" name="Rectangle 26"/>
          <p:cNvSpPr>
            <a:spLocks noChangeArrowheads="1"/>
          </p:cNvSpPr>
          <p:nvPr/>
        </p:nvSpPr>
        <p:spPr bwMode="auto">
          <a:xfrm>
            <a:off x="381000" y="2286000"/>
            <a:ext cx="2374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Input Freq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144.61 MHz</a:t>
            </a:r>
          </a:p>
        </p:txBody>
      </p:sp>
      <p:sp>
        <p:nvSpPr>
          <p:cNvPr id="1053" name="Line 27"/>
          <p:cNvSpPr>
            <a:spLocks noChangeShapeType="1"/>
          </p:cNvSpPr>
          <p:nvPr/>
        </p:nvSpPr>
        <p:spPr bwMode="auto">
          <a:xfrm flipV="1">
            <a:off x="1219200" y="1524000"/>
            <a:ext cx="3505200" cy="3962400"/>
          </a:xfrm>
          <a:prstGeom prst="line">
            <a:avLst/>
          </a:prstGeom>
          <a:noFill/>
          <a:ln w="25400">
            <a:solidFill>
              <a:schemeClr val="hlink"/>
            </a:solidFill>
            <a:prstDash val="lgDash"/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1054" name="Line 28"/>
          <p:cNvSpPr>
            <a:spLocks noChangeShapeType="1"/>
          </p:cNvSpPr>
          <p:nvPr/>
        </p:nvSpPr>
        <p:spPr bwMode="auto">
          <a:xfrm>
            <a:off x="5029200" y="1295400"/>
            <a:ext cx="2895600" cy="4191000"/>
          </a:xfrm>
          <a:prstGeom prst="line">
            <a:avLst/>
          </a:prstGeom>
          <a:noFill/>
          <a:ln w="25400">
            <a:solidFill>
              <a:schemeClr val="hlink"/>
            </a:solidFill>
            <a:prstDash val="lgDash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1188893" name="Rectangle 29"/>
          <p:cNvSpPr>
            <a:spLocks noChangeArrowheads="1"/>
          </p:cNvSpPr>
          <p:nvPr/>
        </p:nvSpPr>
        <p:spPr bwMode="auto">
          <a:xfrm>
            <a:off x="3565525" y="3198813"/>
            <a:ext cx="20685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Offset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- 600 kHz</a:t>
            </a:r>
          </a:p>
        </p:txBody>
      </p:sp>
      <p:sp>
        <p:nvSpPr>
          <p:cNvPr id="1056" name="AutoShape 30"/>
          <p:cNvSpPr>
            <a:spLocks noChangeArrowheads="1"/>
          </p:cNvSpPr>
          <p:nvPr/>
        </p:nvSpPr>
        <p:spPr bwMode="auto">
          <a:xfrm>
            <a:off x="4775200" y="2357438"/>
            <a:ext cx="817563" cy="334962"/>
          </a:xfrm>
          <a:prstGeom prst="rtTriangl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47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T8B04 Which </a:t>
            </a:r>
            <a:r>
              <a:rPr lang="en-US" sz="2800" dirty="0"/>
              <a:t>amateur stations may make contact with an amateur station on the International Space Station using 2 meter and 70 cm band amateur radio frequencies?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A. Only members of amateur radio clubs at NASA facilities</a:t>
            </a:r>
          </a:p>
          <a:p>
            <a:r>
              <a:rPr lang="en-US" dirty="0">
                <a:solidFill>
                  <a:schemeClr val="tx1"/>
                </a:solidFill>
              </a:rPr>
              <a:t>B. Any amateur holding a Technician or higher class license</a:t>
            </a:r>
          </a:p>
          <a:p>
            <a:r>
              <a:rPr lang="en-US" dirty="0">
                <a:solidFill>
                  <a:schemeClr val="tx1"/>
                </a:solidFill>
              </a:rPr>
              <a:t>C. Only the astronaut's family members who are hams</a:t>
            </a:r>
          </a:p>
          <a:p>
            <a:r>
              <a:rPr lang="en-US" dirty="0">
                <a:solidFill>
                  <a:schemeClr val="tx1"/>
                </a:solidFill>
              </a:rPr>
              <a:t>D. You cannot talk to the ISS on amateur radio frequencies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8801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 algn="r">
              <a:defRPr/>
            </a:pPr>
            <a:r>
              <a:rPr lang="en-US">
                <a:solidFill>
                  <a:srgbClr val="FFFFFF"/>
                </a:solidFill>
              </a:rPr>
              <a:t>Special Operation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5715000" cy="476250"/>
          </a:xfrm>
        </p:spPr>
        <p:txBody>
          <a:bodyPr/>
          <a:lstStyle/>
          <a:p>
            <a:pPr algn="l">
              <a:defRPr/>
            </a:pPr>
            <a:fld id="{4B762F24-A903-4E80-9AFB-35EF78405506}" type="slidenum">
              <a:rPr lang="en-US">
                <a:solidFill>
                  <a:srgbClr val="FFFFFF"/>
                </a:solidFill>
              </a:rPr>
              <a:pPr algn="l">
                <a:defRPr/>
              </a:pPr>
              <a:t>101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32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Susan J. Helms, KC7NHZ</a:t>
            </a:r>
            <a:br>
              <a:rPr lang="en-US"/>
            </a:br>
            <a:r>
              <a:rPr lang="en-US"/>
              <a:t>Flight Engineer - ISS</a:t>
            </a:r>
          </a:p>
        </p:txBody>
      </p:sp>
      <p:pic>
        <p:nvPicPr>
          <p:cNvPr id="36869" name="Picture 3" descr="s104e509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057400"/>
            <a:ext cx="60674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0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T8B04 Which </a:t>
            </a:r>
            <a:r>
              <a:rPr lang="en-US" sz="2800" dirty="0"/>
              <a:t>amateur stations may make contact with an amateur station on the International Space Station using 2 meter and 70 cm band amateur radio frequencies?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	A</a:t>
            </a:r>
            <a:r>
              <a:rPr lang="en-US" dirty="0">
                <a:solidFill>
                  <a:schemeClr val="tx1"/>
                </a:solidFill>
              </a:rPr>
              <a:t>. Only members of amateur radio clubs at NASA facilities</a:t>
            </a:r>
          </a:p>
          <a:p>
            <a:r>
              <a:rPr lang="en-US" dirty="0">
                <a:solidFill>
                  <a:srgbClr val="FFFF00"/>
                </a:solidFill>
              </a:rPr>
              <a:t>B. Any amateur holding a Technician or higher class license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C</a:t>
            </a:r>
            <a:r>
              <a:rPr lang="en-US" dirty="0">
                <a:solidFill>
                  <a:schemeClr val="tx1"/>
                </a:solidFill>
              </a:rPr>
              <a:t>. Only the astronaut's family members who are hams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D</a:t>
            </a:r>
            <a:r>
              <a:rPr lang="en-US" dirty="0">
                <a:solidFill>
                  <a:schemeClr val="tx1"/>
                </a:solidFill>
              </a:rPr>
              <a:t>. You cannot talk to the ISS on amateur radio frequencies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0495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T8B05 </a:t>
            </a:r>
            <a:r>
              <a:rPr lang="en-US" sz="2800" dirty="0" smtClean="0"/>
              <a:t>  What </a:t>
            </a:r>
            <a:r>
              <a:rPr lang="en-US" sz="2800" dirty="0"/>
              <a:t>is a satellite beacon?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. The primary transmit antenna on the satellite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. An indicator light that that shows where to point your antenna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. A reflective surface on the satellite</a:t>
            </a:r>
          </a:p>
          <a:p>
            <a:r>
              <a:rPr lang="en-US" dirty="0">
                <a:solidFill>
                  <a:schemeClr val="tx1"/>
                </a:solidFill>
              </a:rPr>
              <a:t>D. A transmission from a space station that contains information about a satellite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5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T8B05 </a:t>
            </a:r>
            <a:r>
              <a:rPr lang="en-US" sz="2800" dirty="0" smtClean="0"/>
              <a:t>  What </a:t>
            </a:r>
            <a:r>
              <a:rPr lang="en-US" sz="2800" dirty="0"/>
              <a:t>is a satellite beacon?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	A</a:t>
            </a:r>
            <a:r>
              <a:rPr lang="en-US" dirty="0">
                <a:solidFill>
                  <a:schemeClr val="tx1"/>
                </a:solidFill>
              </a:rPr>
              <a:t>. The primary transmit antenna on the satellite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B</a:t>
            </a:r>
            <a:r>
              <a:rPr lang="en-US" dirty="0">
                <a:solidFill>
                  <a:schemeClr val="tx1"/>
                </a:solidFill>
              </a:rPr>
              <a:t>. An indicator light that that shows where to point your antenna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C</a:t>
            </a:r>
            <a:r>
              <a:rPr lang="en-US" dirty="0">
                <a:solidFill>
                  <a:schemeClr val="tx1"/>
                </a:solidFill>
              </a:rPr>
              <a:t>. A reflective surface on the satellite</a:t>
            </a:r>
          </a:p>
          <a:p>
            <a:r>
              <a:rPr lang="en-US" dirty="0">
                <a:solidFill>
                  <a:srgbClr val="FFFF00"/>
                </a:solidFill>
              </a:rPr>
              <a:t>D. A transmission from a space station that contains information about a satellite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50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T8B06 </a:t>
            </a:r>
            <a:r>
              <a:rPr lang="en-US" dirty="0" smtClean="0"/>
              <a:t>   Which </a:t>
            </a:r>
            <a:r>
              <a:rPr lang="en-US" dirty="0"/>
              <a:t>of the following are inputs to a satellite tracking program?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The weight of the satellite</a:t>
            </a:r>
          </a:p>
          <a:p>
            <a:r>
              <a:rPr lang="en-US" dirty="0"/>
              <a:t>B. The </a:t>
            </a:r>
            <a:r>
              <a:rPr lang="en-US" dirty="0" err="1"/>
              <a:t>Keplerian</a:t>
            </a:r>
            <a:r>
              <a:rPr lang="en-US" dirty="0"/>
              <a:t> elements</a:t>
            </a:r>
          </a:p>
          <a:p>
            <a:r>
              <a:rPr lang="en-US" dirty="0"/>
              <a:t>C. The last observed time of zero Doppler shift</a:t>
            </a:r>
          </a:p>
          <a:p>
            <a:r>
              <a:rPr lang="en-US" dirty="0"/>
              <a:t>D. All of these answers are correct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37441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T8B06 </a:t>
            </a:r>
            <a:r>
              <a:rPr lang="en-US" dirty="0" smtClean="0"/>
              <a:t>   Which </a:t>
            </a:r>
            <a:r>
              <a:rPr lang="en-US" dirty="0"/>
              <a:t>of the following are inputs to a satellite tracking program?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A</a:t>
            </a:r>
            <a:r>
              <a:rPr lang="en-US" dirty="0"/>
              <a:t>. The weight of the satellite</a:t>
            </a:r>
          </a:p>
          <a:p>
            <a:r>
              <a:rPr lang="en-US" dirty="0">
                <a:solidFill>
                  <a:srgbClr val="FFFF00"/>
                </a:solidFill>
              </a:rPr>
              <a:t>B. The </a:t>
            </a:r>
            <a:r>
              <a:rPr lang="en-US" dirty="0" err="1">
                <a:solidFill>
                  <a:srgbClr val="FFFF00"/>
                </a:solidFill>
              </a:rPr>
              <a:t>Keplerian</a:t>
            </a:r>
            <a:r>
              <a:rPr lang="en-US" dirty="0">
                <a:solidFill>
                  <a:srgbClr val="FFFF00"/>
                </a:solidFill>
              </a:rPr>
              <a:t> elements</a:t>
            </a:r>
          </a:p>
          <a:p>
            <a:r>
              <a:rPr lang="en-US" dirty="0" smtClean="0"/>
              <a:t>	C</a:t>
            </a:r>
            <a:r>
              <a:rPr lang="en-US" dirty="0"/>
              <a:t>. The last observed time of zero Doppler shift</a:t>
            </a:r>
          </a:p>
          <a:p>
            <a:r>
              <a:rPr lang="en-US" dirty="0" smtClean="0"/>
              <a:t>	D</a:t>
            </a:r>
            <a:r>
              <a:rPr lang="en-US" dirty="0"/>
              <a:t>. All of these answers are correct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0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T8B07 With regard to satellite communications, what is Doppler shift?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A change in the satellite orbit</a:t>
            </a:r>
          </a:p>
          <a:p>
            <a:pPr lvl="1" eaLnBrk="1" hangingPunct="1">
              <a:defRPr/>
            </a:pPr>
            <a:r>
              <a:rPr lang="en-US" smtClean="0"/>
              <a:t>B.	A mode where the satellite receives signals on one band and transmits on another</a:t>
            </a:r>
          </a:p>
          <a:p>
            <a:pPr lvl="1" eaLnBrk="1" hangingPunct="1">
              <a:defRPr/>
            </a:pPr>
            <a:r>
              <a:rPr lang="en-US" smtClean="0"/>
              <a:t>C.	An observed change in signal frequency caused by relative motion between the satellite and the earth station</a:t>
            </a:r>
          </a:p>
          <a:p>
            <a:pPr lvl="1" eaLnBrk="1" hangingPunct="1">
              <a:defRPr/>
            </a:pPr>
            <a:r>
              <a:rPr lang="en-US" smtClean="0"/>
              <a:t>D.	A special digital communications mode for some satellites</a:t>
            </a:r>
          </a:p>
        </p:txBody>
      </p:sp>
    </p:spTree>
    <p:extLst>
      <p:ext uri="{BB962C8B-B14F-4D97-AF65-F5344CB8AC3E}">
        <p14:creationId xmlns:p14="http://schemas.microsoft.com/office/powerpoint/2010/main" val="373371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 algn="r">
              <a:defRPr/>
            </a:pPr>
            <a:r>
              <a:rPr lang="en-US">
                <a:solidFill>
                  <a:srgbClr val="FFFFFF"/>
                </a:solidFill>
              </a:rPr>
              <a:t>Special Operation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5715000" cy="476250"/>
          </a:xfrm>
        </p:spPr>
        <p:txBody>
          <a:bodyPr/>
          <a:lstStyle/>
          <a:p>
            <a:pPr algn="l">
              <a:defRPr/>
            </a:pPr>
            <a:fld id="{9D697444-FD1D-4450-9226-A4C3A3B5AA87}" type="slidenum">
              <a:rPr lang="en-US">
                <a:solidFill>
                  <a:srgbClr val="FFFFFF"/>
                </a:solidFill>
              </a:rPr>
              <a:pPr algn="l">
                <a:defRPr/>
              </a:pPr>
              <a:t>108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46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0"/>
            <a:ext cx="8839200" cy="1600200"/>
          </a:xfrm>
        </p:spPr>
        <p:txBody>
          <a:bodyPr/>
          <a:lstStyle/>
          <a:p>
            <a:pPr algn="ctr">
              <a:defRPr/>
            </a:pPr>
            <a:r>
              <a:rPr lang="en-US"/>
              <a:t>Doppler Shift</a:t>
            </a:r>
          </a:p>
        </p:txBody>
      </p:sp>
      <p:pic>
        <p:nvPicPr>
          <p:cNvPr id="37893" name="Picture 5" descr="dopplersub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2286000"/>
            <a:ext cx="466725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304800" y="1905000"/>
            <a:ext cx="365760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Doppler shift is a change in frequency as an object moves.  The wave in front of the object is compressed and expanded behind.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To a fixed observer, the shortened wavelength in front causes the frequency to increase.  As the object passes, the longer wavelength behind will cause the frequency to shift down.</a:t>
            </a:r>
          </a:p>
        </p:txBody>
      </p:sp>
    </p:spTree>
    <p:extLst>
      <p:ext uri="{BB962C8B-B14F-4D97-AF65-F5344CB8AC3E}">
        <p14:creationId xmlns:p14="http://schemas.microsoft.com/office/powerpoint/2010/main" val="46727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T8B07 With regard to satellite communications, what is Doppler shift?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A change in the satellite orbit</a:t>
            </a:r>
          </a:p>
          <a:p>
            <a:pPr lvl="1" eaLnBrk="1" hangingPunct="1">
              <a:defRPr/>
            </a:pPr>
            <a:r>
              <a:rPr lang="en-US" smtClean="0"/>
              <a:t>B.	A mode where the satellite receives signals on one band and transmits on another</a:t>
            </a:r>
          </a:p>
          <a:p>
            <a:pPr eaLnBrk="1" hangingPunct="1">
              <a:defRPr/>
            </a:pPr>
            <a:r>
              <a:rPr lang="en-US" b="1" smtClean="0"/>
              <a:t>C.	An observed change in signal frequency caused by relative motion between the satellite and the earth station</a:t>
            </a:r>
          </a:p>
          <a:p>
            <a:pPr lvl="1" eaLnBrk="1" hangingPunct="1">
              <a:defRPr/>
            </a:pPr>
            <a:r>
              <a:rPr lang="en-US" smtClean="0"/>
              <a:t>D.	A special digital communications mode for some satellites</a:t>
            </a:r>
          </a:p>
        </p:txBody>
      </p:sp>
    </p:spTree>
    <p:extLst>
      <p:ext uri="{BB962C8B-B14F-4D97-AF65-F5344CB8AC3E}">
        <p14:creationId xmlns:p14="http://schemas.microsoft.com/office/powerpoint/2010/main" val="21252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 algn="r">
              <a:defRPr/>
            </a:pPr>
            <a:r>
              <a:rPr lang="en-US">
                <a:solidFill>
                  <a:srgbClr val="FFFFFF"/>
                </a:solidFill>
              </a:rPr>
              <a:t>Station Setup and Operation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5715000" cy="476250"/>
          </a:xfrm>
        </p:spPr>
        <p:txBody>
          <a:bodyPr/>
          <a:lstStyle/>
          <a:p>
            <a:pPr algn="l">
              <a:defRPr/>
            </a:pPr>
            <a:fld id="{1F07C057-E893-46F3-B591-E53A4AB1240B}" type="slidenum">
              <a:rPr lang="en-US">
                <a:solidFill>
                  <a:srgbClr val="FFFFFF"/>
                </a:solidFill>
              </a:rPr>
              <a:pPr algn="l">
                <a:defRPr/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91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Repeater Input/Output Offsets</a:t>
            </a: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133600"/>
            <a:ext cx="5181600" cy="685800"/>
          </a:xfrm>
        </p:spPr>
        <p:txBody>
          <a:bodyPr/>
          <a:lstStyle/>
          <a:p>
            <a:pPr marL="0" indent="0" algn="ctr" eaLnBrk="1" hangingPunct="1">
              <a:tabLst>
                <a:tab pos="7259638" algn="r"/>
              </a:tabLst>
              <a:defRPr/>
            </a:pPr>
            <a:r>
              <a:rPr lang="en-US" smtClean="0"/>
              <a:t>Band	Offset</a:t>
            </a:r>
            <a:endParaRPr lang="en-US" smtClean="0">
              <a:effectLst/>
            </a:endParaRPr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1981200" y="2514600"/>
            <a:ext cx="51816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6400800" algn="r"/>
              </a:tabLs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tabLst>
                <a:tab pos="6400800" algn="r"/>
              </a:tabLs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tabLst>
                <a:tab pos="6400800" algn="r"/>
              </a:tabLs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tabLst>
                <a:tab pos="6400800" algn="r"/>
              </a:tabLs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tabLst>
                <a:tab pos="6400800" algn="r"/>
              </a:tabLs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00800" algn="r"/>
              </a:tabLs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00800" algn="r"/>
              </a:tabLs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00800" algn="r"/>
              </a:tabLs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00800" algn="r"/>
              </a:tabLs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Arial" charset="0"/>
              </a:rPr>
              <a:t>6 meters	1 MHz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Arial" charset="0"/>
              </a:rPr>
              <a:t>2 meters	600 kHz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Arial" charset="0"/>
              </a:rPr>
              <a:t>1.25 meters	1.6 MHz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Arial" charset="0"/>
              </a:rPr>
              <a:t>70 cm	5 MHz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Arial" charset="0"/>
              </a:rPr>
              <a:t>33 cm	12 MHz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Arial" charset="0"/>
              </a:rPr>
              <a:t>23 cm	20 MHz            </a:t>
            </a:r>
          </a:p>
        </p:txBody>
      </p:sp>
    </p:spTree>
    <p:extLst>
      <p:ext uri="{BB962C8B-B14F-4D97-AF65-F5344CB8AC3E}">
        <p14:creationId xmlns:p14="http://schemas.microsoft.com/office/powerpoint/2010/main" val="24684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T8B08 </a:t>
            </a:r>
            <a:r>
              <a:rPr lang="en-US" sz="2800" dirty="0" smtClean="0"/>
              <a:t>  What </a:t>
            </a:r>
            <a:r>
              <a:rPr lang="en-US" sz="2800" dirty="0"/>
              <a:t>is meant by the statement that a satellite is operating in mode U/V?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. The satellite uplink is in the 15 meter band and the downlink is in the 10 meter band</a:t>
            </a:r>
          </a:p>
          <a:p>
            <a:r>
              <a:rPr lang="en-US" dirty="0">
                <a:solidFill>
                  <a:schemeClr val="tx1"/>
                </a:solidFill>
              </a:rPr>
              <a:t>B. The satellite uplink is in the 70 cm band and the downlink is in the 2 meter band</a:t>
            </a:r>
          </a:p>
          <a:p>
            <a:r>
              <a:rPr lang="en-US" dirty="0">
                <a:solidFill>
                  <a:schemeClr val="tx1"/>
                </a:solidFill>
              </a:rPr>
              <a:t>C. The satellite operates using ultraviolet frequencies</a:t>
            </a:r>
          </a:p>
          <a:p>
            <a:r>
              <a:rPr lang="en-US" dirty="0">
                <a:solidFill>
                  <a:schemeClr val="tx1"/>
                </a:solidFill>
              </a:rPr>
              <a:t>D. The satellite frequencies are usually variable</a:t>
            </a:r>
          </a:p>
        </p:txBody>
      </p:sp>
    </p:spTree>
    <p:extLst>
      <p:ext uri="{BB962C8B-B14F-4D97-AF65-F5344CB8AC3E}">
        <p14:creationId xmlns:p14="http://schemas.microsoft.com/office/powerpoint/2010/main" val="325638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T8B08 </a:t>
            </a:r>
            <a:r>
              <a:rPr lang="en-US" sz="2800" dirty="0" smtClean="0"/>
              <a:t>  What </a:t>
            </a:r>
            <a:r>
              <a:rPr lang="en-US" sz="2800" dirty="0"/>
              <a:t>is meant by the statement that a satellite is operating in mode U/V?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	A</a:t>
            </a:r>
            <a:r>
              <a:rPr lang="en-US" dirty="0">
                <a:solidFill>
                  <a:schemeClr val="tx1"/>
                </a:solidFill>
              </a:rPr>
              <a:t>. The satellite uplink is in the 15 meter band and the downlink is in the 10 meter band</a:t>
            </a:r>
          </a:p>
          <a:p>
            <a:r>
              <a:rPr lang="en-US" dirty="0">
                <a:solidFill>
                  <a:srgbClr val="FFFF00"/>
                </a:solidFill>
              </a:rPr>
              <a:t>B. The satellite uplink is in the 70 cm band and the downlink is in the 2 meter band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C</a:t>
            </a:r>
            <a:r>
              <a:rPr lang="en-US" dirty="0">
                <a:solidFill>
                  <a:schemeClr val="tx1"/>
                </a:solidFill>
              </a:rPr>
              <a:t>. The satellite operates using ultraviolet frequencies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D</a:t>
            </a:r>
            <a:r>
              <a:rPr lang="en-US" dirty="0">
                <a:solidFill>
                  <a:schemeClr val="tx1"/>
                </a:solidFill>
              </a:rPr>
              <a:t>. The satellite frequencies are usually variable</a:t>
            </a:r>
          </a:p>
        </p:txBody>
      </p:sp>
    </p:spTree>
    <p:extLst>
      <p:ext uri="{BB962C8B-B14F-4D97-AF65-F5344CB8AC3E}">
        <p14:creationId xmlns:p14="http://schemas.microsoft.com/office/powerpoint/2010/main" val="50371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T8B09  What </a:t>
            </a:r>
            <a:r>
              <a:rPr lang="en-US" sz="2800" dirty="0"/>
              <a:t>causes spin fading when referring to satellite signals?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A. Circular polarized noise interference radiated from the sun </a:t>
            </a:r>
          </a:p>
          <a:p>
            <a:r>
              <a:rPr lang="en-US" dirty="0">
                <a:solidFill>
                  <a:schemeClr val="tx1"/>
                </a:solidFill>
              </a:rPr>
              <a:t>B. Rotation of the satellite and its antennas</a:t>
            </a:r>
          </a:p>
          <a:p>
            <a:r>
              <a:rPr lang="en-US" dirty="0">
                <a:solidFill>
                  <a:schemeClr val="tx1"/>
                </a:solidFill>
              </a:rPr>
              <a:t>C. Doppler shift of the received signal</a:t>
            </a:r>
          </a:p>
          <a:p>
            <a:r>
              <a:rPr lang="en-US" dirty="0">
                <a:solidFill>
                  <a:schemeClr val="tx1"/>
                </a:solidFill>
              </a:rPr>
              <a:t>D. Interfering signals within the satellite uplink band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4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T8B09  What </a:t>
            </a:r>
            <a:r>
              <a:rPr lang="en-US" sz="2800" dirty="0"/>
              <a:t>causes spin fading when referring to satellite signals?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	A</a:t>
            </a:r>
            <a:r>
              <a:rPr lang="en-US" dirty="0">
                <a:solidFill>
                  <a:schemeClr val="tx1"/>
                </a:solidFill>
              </a:rPr>
              <a:t>. Circular polarized noise interference radiated from the sun </a:t>
            </a:r>
          </a:p>
          <a:p>
            <a:r>
              <a:rPr lang="en-US" dirty="0">
                <a:solidFill>
                  <a:srgbClr val="FFFF00"/>
                </a:solidFill>
              </a:rPr>
              <a:t>B. Rotation of the satellite and its antennas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C</a:t>
            </a:r>
            <a:r>
              <a:rPr lang="en-US" dirty="0">
                <a:solidFill>
                  <a:schemeClr val="tx1"/>
                </a:solidFill>
              </a:rPr>
              <a:t>. Doppler shift of the received signal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D</a:t>
            </a:r>
            <a:r>
              <a:rPr lang="en-US" dirty="0">
                <a:solidFill>
                  <a:schemeClr val="tx1"/>
                </a:solidFill>
              </a:rPr>
              <a:t>. Interfering signals within the satellite uplink band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00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T8B10 What do the initials LEO tell you about an amateur satellite?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The satellite battery is in Low Energy Operation mode</a:t>
            </a:r>
          </a:p>
          <a:p>
            <a:pPr lvl="1" eaLnBrk="1" hangingPunct="1">
              <a:defRPr/>
            </a:pPr>
            <a:r>
              <a:rPr lang="en-US" smtClean="0"/>
              <a:t>B.	The satellite is performing a Lunar Ejection Orbit maneuver</a:t>
            </a:r>
          </a:p>
          <a:p>
            <a:pPr lvl="1" eaLnBrk="1" hangingPunct="1">
              <a:defRPr/>
            </a:pPr>
            <a:r>
              <a:rPr lang="en-US" smtClean="0"/>
              <a:t>C.	The satellite is in a Low Earth Orbit</a:t>
            </a:r>
          </a:p>
          <a:p>
            <a:pPr lvl="1" eaLnBrk="1" hangingPunct="1">
              <a:defRPr/>
            </a:pPr>
            <a:r>
              <a:rPr lang="en-US" smtClean="0"/>
              <a:t>D.	The satellite uses Light Emitting Optics</a:t>
            </a:r>
          </a:p>
        </p:txBody>
      </p:sp>
    </p:spTree>
    <p:extLst>
      <p:ext uri="{BB962C8B-B14F-4D97-AF65-F5344CB8AC3E}">
        <p14:creationId xmlns:p14="http://schemas.microsoft.com/office/powerpoint/2010/main" val="6171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T8B10 What do the initials LEO tell you about an amateur satellite?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The satellite battery is in Low Energy Operation mode</a:t>
            </a:r>
          </a:p>
          <a:p>
            <a:pPr lvl="1" eaLnBrk="1" hangingPunct="1">
              <a:defRPr/>
            </a:pPr>
            <a:r>
              <a:rPr lang="en-US" smtClean="0"/>
              <a:t>B.	The satellite is performing a Lunar Ejection Orbit maneuver</a:t>
            </a:r>
          </a:p>
          <a:p>
            <a:pPr eaLnBrk="1" hangingPunct="1">
              <a:defRPr/>
            </a:pPr>
            <a:r>
              <a:rPr lang="en-US" b="1" smtClean="0"/>
              <a:t>C.	The satellite is in a Low Earth Orbit</a:t>
            </a:r>
          </a:p>
          <a:p>
            <a:pPr lvl="1" eaLnBrk="1" hangingPunct="1">
              <a:defRPr/>
            </a:pPr>
            <a:r>
              <a:rPr lang="en-US" smtClean="0"/>
              <a:t>D.	The satellite uses Light Emitting Optics</a:t>
            </a:r>
          </a:p>
        </p:txBody>
      </p:sp>
    </p:spTree>
    <p:extLst>
      <p:ext uri="{BB962C8B-B14F-4D97-AF65-F5344CB8AC3E}">
        <p14:creationId xmlns:p14="http://schemas.microsoft.com/office/powerpoint/2010/main" val="216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T8B11 What is a commonly used method of sending signals to and from a digital satellite?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19400"/>
            <a:ext cx="8534400" cy="330676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A.	USB AFSK</a:t>
            </a:r>
          </a:p>
          <a:p>
            <a:pPr lvl="1" eaLnBrk="1" hangingPunct="1">
              <a:defRPr/>
            </a:pPr>
            <a:r>
              <a:rPr lang="en-US" dirty="0" smtClean="0"/>
              <a:t>B.	PSK31</a:t>
            </a:r>
          </a:p>
          <a:p>
            <a:pPr lvl="1" eaLnBrk="1" hangingPunct="1">
              <a:defRPr/>
            </a:pPr>
            <a:r>
              <a:rPr lang="en-US" dirty="0" smtClean="0"/>
              <a:t>C.	FM Packet</a:t>
            </a:r>
          </a:p>
          <a:p>
            <a:pPr lvl="1" eaLnBrk="1" hangingPunct="1">
              <a:defRPr/>
            </a:pPr>
            <a:r>
              <a:rPr lang="en-US" dirty="0" smtClean="0"/>
              <a:t>D.	WSJT</a:t>
            </a:r>
          </a:p>
        </p:txBody>
      </p:sp>
    </p:spTree>
    <p:extLst>
      <p:ext uri="{BB962C8B-B14F-4D97-AF65-F5344CB8AC3E}">
        <p14:creationId xmlns:p14="http://schemas.microsoft.com/office/powerpoint/2010/main" val="332575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T8B11 What is a commonly used method of sending signals to and from a digital satellite?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19400"/>
            <a:ext cx="8534400" cy="330676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A.	USB AFSK</a:t>
            </a:r>
          </a:p>
          <a:p>
            <a:pPr lvl="1" eaLnBrk="1" hangingPunct="1">
              <a:defRPr/>
            </a:pPr>
            <a:r>
              <a:rPr lang="en-US" dirty="0" smtClean="0"/>
              <a:t>B.	PSK31</a:t>
            </a:r>
          </a:p>
          <a:p>
            <a:pPr eaLnBrk="1" hangingPunct="1">
              <a:defRPr/>
            </a:pPr>
            <a:r>
              <a:rPr lang="en-US" b="1" dirty="0" smtClean="0"/>
              <a:t>C.	FM Packet</a:t>
            </a:r>
          </a:p>
          <a:p>
            <a:pPr lvl="1" eaLnBrk="1" hangingPunct="1">
              <a:defRPr/>
            </a:pPr>
            <a:r>
              <a:rPr lang="en-US" dirty="0" smtClean="0"/>
              <a:t>D.	WSJT</a:t>
            </a:r>
          </a:p>
        </p:txBody>
      </p:sp>
    </p:spTree>
    <p:extLst>
      <p:ext uri="{BB962C8B-B14F-4D97-AF65-F5344CB8AC3E}">
        <p14:creationId xmlns:p14="http://schemas.microsoft.com/office/powerpoint/2010/main" val="406742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6AA760-E144-4D0B-B9E5-90205570581A}" type="slidenum">
              <a:rPr lang="en-US">
                <a:solidFill>
                  <a:srgbClr val="FFFFFF"/>
                </a:solidFill>
              </a:rPr>
              <a:pPr>
                <a:defRPr/>
              </a:pPr>
              <a:t>118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T1A07 What is the FCC Part 97 definition of telemetry?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b="0" smtClean="0">
                <a:effectLst/>
              </a:rPr>
              <a:t>A.  An information bulletin issued by the FCC</a:t>
            </a:r>
          </a:p>
          <a:p>
            <a:pPr lvl="1" eaLnBrk="1" hangingPunct="1"/>
            <a:r>
              <a:rPr lang="en-US" b="0" smtClean="0">
                <a:effectLst/>
              </a:rPr>
              <a:t>B.  A one-way transmission to initiate, modify or terminate functions of a device at a distance</a:t>
            </a:r>
          </a:p>
          <a:p>
            <a:pPr lvl="1" eaLnBrk="1" hangingPunct="1"/>
            <a:r>
              <a:rPr lang="en-US" b="0" smtClean="0">
                <a:effectLst/>
              </a:rPr>
              <a:t>C.  A one-way transmission of measurements at a distance from the measuring instrument</a:t>
            </a:r>
          </a:p>
          <a:p>
            <a:pPr lvl="1" eaLnBrk="1" hangingPunct="1"/>
            <a:r>
              <a:rPr lang="en-US" b="0" smtClean="0">
                <a:effectLst/>
              </a:rPr>
              <a:t>D.  An information bulletin from a VEC</a:t>
            </a:r>
          </a:p>
        </p:txBody>
      </p:sp>
    </p:spTree>
    <p:extLst>
      <p:ext uri="{BB962C8B-B14F-4D97-AF65-F5344CB8AC3E}">
        <p14:creationId xmlns:p14="http://schemas.microsoft.com/office/powerpoint/2010/main" val="3471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553396-24D8-4E03-8F64-3D595A4C29BF}" type="slidenum">
              <a:rPr lang="en-US">
                <a:solidFill>
                  <a:srgbClr val="FFFFFF"/>
                </a:solidFill>
              </a:rPr>
              <a:pPr>
                <a:defRPr/>
              </a:pPr>
              <a:t>119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T1A07 What is the FCC Part 97 definition of telemetry?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>
                <a:effectLst/>
              </a:rPr>
              <a:t>A.  An information bulletin issued by the FCC</a:t>
            </a:r>
          </a:p>
          <a:p>
            <a:pPr lvl="1" eaLnBrk="1" hangingPunct="1">
              <a:defRPr/>
            </a:pPr>
            <a:r>
              <a:rPr lang="en-US" b="0" smtClean="0">
                <a:effectLst/>
              </a:rPr>
              <a:t>B.  A one-way transmission to initiate, modify or terminate functions of a device at a distance</a:t>
            </a:r>
          </a:p>
          <a:p>
            <a:pPr eaLnBrk="1" hangingPunct="1">
              <a:defRPr/>
            </a:pPr>
            <a:r>
              <a:rPr lang="en-US" smtClean="0"/>
              <a:t>C.  A one-way transmission of measurements at a distance from the measuring instrument</a:t>
            </a:r>
          </a:p>
          <a:p>
            <a:pPr lvl="1" eaLnBrk="1" hangingPunct="1">
              <a:defRPr/>
            </a:pPr>
            <a:r>
              <a:rPr lang="en-US" b="0" smtClean="0">
                <a:effectLst/>
              </a:rPr>
              <a:t>D.  An information bulletin from a VEC</a:t>
            </a:r>
          </a:p>
        </p:txBody>
      </p:sp>
    </p:spTree>
    <p:extLst>
      <p:ext uri="{BB962C8B-B14F-4D97-AF65-F5344CB8AC3E}">
        <p14:creationId xmlns:p14="http://schemas.microsoft.com/office/powerpoint/2010/main" val="25586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T2B10  Which </a:t>
            </a:r>
            <a:r>
              <a:rPr lang="en-US" sz="2800" dirty="0"/>
              <a:t>Q signal indicates that you are receiving interference from other stations?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A. QRM</a:t>
            </a:r>
          </a:p>
          <a:p>
            <a:r>
              <a:rPr lang="en-US" dirty="0">
                <a:solidFill>
                  <a:schemeClr val="tx1"/>
                </a:solidFill>
              </a:rPr>
              <a:t>B. QRN</a:t>
            </a:r>
          </a:p>
          <a:p>
            <a:r>
              <a:rPr lang="en-US" dirty="0">
                <a:solidFill>
                  <a:schemeClr val="tx1"/>
                </a:solidFill>
              </a:rPr>
              <a:t>C. QTH</a:t>
            </a:r>
          </a:p>
          <a:p>
            <a:r>
              <a:rPr lang="en-US" dirty="0">
                <a:solidFill>
                  <a:schemeClr val="tx1"/>
                </a:solidFill>
              </a:rPr>
              <a:t>D. QSB</a:t>
            </a:r>
          </a:p>
        </p:txBody>
      </p:sp>
    </p:spTree>
    <p:extLst>
      <p:ext uri="{BB962C8B-B14F-4D97-AF65-F5344CB8AC3E}">
        <p14:creationId xmlns:p14="http://schemas.microsoft.com/office/powerpoint/2010/main" val="191820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AA47A-3290-4546-8660-C34F9D1A9EB4}" type="slidenum">
              <a:rPr lang="en-US">
                <a:solidFill>
                  <a:srgbClr val="FFFFFF"/>
                </a:solidFill>
              </a:rPr>
              <a:pPr>
                <a:defRPr/>
              </a:pPr>
              <a:t>120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T1A13 What is the FCC Part 97 definition of </a:t>
            </a:r>
            <a:r>
              <a:rPr lang="en-US" dirty="0" err="1" smtClean="0"/>
              <a:t>telecommand</a:t>
            </a:r>
            <a:r>
              <a:rPr lang="en-US" dirty="0" smtClean="0"/>
              <a:t>?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b="0" smtClean="0">
                <a:effectLst/>
              </a:rPr>
              <a:t>A.  An instruction bulletin issued by the FCC</a:t>
            </a:r>
          </a:p>
          <a:p>
            <a:pPr lvl="1" eaLnBrk="1" hangingPunct="1"/>
            <a:r>
              <a:rPr lang="en-US" b="0" smtClean="0">
                <a:effectLst/>
              </a:rPr>
              <a:t>B.  A one-way radio transmission of measurements at a distance from the measuring instrument</a:t>
            </a:r>
          </a:p>
          <a:p>
            <a:pPr lvl="1" eaLnBrk="1" hangingPunct="1"/>
            <a:r>
              <a:rPr lang="en-US" b="0" smtClean="0">
                <a:effectLst/>
              </a:rPr>
              <a:t>C.  A one-way transmission to initiate, modify or terminate functions of a device at a distance</a:t>
            </a:r>
          </a:p>
          <a:p>
            <a:pPr lvl="1" eaLnBrk="1" hangingPunct="1"/>
            <a:r>
              <a:rPr lang="en-US" b="0" smtClean="0">
                <a:effectLst/>
              </a:rPr>
              <a:t>D.  An instruction from a VEC</a:t>
            </a:r>
          </a:p>
        </p:txBody>
      </p:sp>
    </p:spTree>
    <p:extLst>
      <p:ext uri="{BB962C8B-B14F-4D97-AF65-F5344CB8AC3E}">
        <p14:creationId xmlns:p14="http://schemas.microsoft.com/office/powerpoint/2010/main" val="10563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F1D8A-74CB-4969-89CF-4B2748519070}" type="slidenum">
              <a:rPr lang="en-US">
                <a:solidFill>
                  <a:srgbClr val="FFFFFF"/>
                </a:solidFill>
              </a:rPr>
              <a:pPr>
                <a:defRPr/>
              </a:pPr>
              <a:t>121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 smtClean="0"/>
              <a:t>T1A13 What is the FCC Part 97 definition of </a:t>
            </a:r>
            <a:r>
              <a:rPr lang="en-US" b="0" dirty="0" err="1" smtClean="0"/>
              <a:t>telecommand</a:t>
            </a:r>
            <a:r>
              <a:rPr lang="en-US" b="0" dirty="0" smtClean="0"/>
              <a:t>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>
                <a:effectLst/>
              </a:rPr>
              <a:t>A.  An instruction bulletin issued by the FCC</a:t>
            </a:r>
          </a:p>
          <a:p>
            <a:pPr lvl="1" eaLnBrk="1" hangingPunct="1">
              <a:defRPr/>
            </a:pPr>
            <a:r>
              <a:rPr lang="en-US" b="0" smtClean="0">
                <a:effectLst/>
              </a:rPr>
              <a:t>B.  A one-way radio transmission of measurements at a distance from the measuring instrument</a:t>
            </a:r>
          </a:p>
          <a:p>
            <a:pPr eaLnBrk="1" hangingPunct="1">
              <a:defRPr/>
            </a:pPr>
            <a:r>
              <a:rPr lang="en-US" smtClean="0"/>
              <a:t>C.  A one-way transmission to initiate, modify or terminate functions of a device at a distance</a:t>
            </a:r>
          </a:p>
          <a:p>
            <a:pPr lvl="1" eaLnBrk="1" hangingPunct="1">
              <a:defRPr/>
            </a:pPr>
            <a:r>
              <a:rPr lang="en-US" b="0" smtClean="0">
                <a:effectLst/>
              </a:rPr>
              <a:t>D.  An instruction from a VEC</a:t>
            </a:r>
          </a:p>
        </p:txBody>
      </p:sp>
    </p:spTree>
    <p:extLst>
      <p:ext uri="{BB962C8B-B14F-4D97-AF65-F5344CB8AC3E}">
        <p14:creationId xmlns:p14="http://schemas.microsoft.com/office/powerpoint/2010/main" val="28277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T8C07 What is the maximum power allowed when transmitting telecommand signals to radio controlled models?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19400"/>
            <a:ext cx="8534400" cy="330676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A.	500 </a:t>
            </a:r>
            <a:r>
              <a:rPr lang="en-US" dirty="0" err="1" smtClean="0"/>
              <a:t>milliwatts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B.	1 watt</a:t>
            </a:r>
          </a:p>
          <a:p>
            <a:pPr lvl="1" eaLnBrk="1" hangingPunct="1">
              <a:defRPr/>
            </a:pPr>
            <a:r>
              <a:rPr lang="en-US" dirty="0" smtClean="0"/>
              <a:t>C.	25 watts</a:t>
            </a:r>
          </a:p>
          <a:p>
            <a:pPr lvl="1" eaLnBrk="1" hangingPunct="1">
              <a:defRPr/>
            </a:pPr>
            <a:r>
              <a:rPr lang="en-US" dirty="0" smtClean="0"/>
              <a:t>D.	1500 watts</a:t>
            </a:r>
          </a:p>
        </p:txBody>
      </p:sp>
    </p:spTree>
    <p:extLst>
      <p:ext uri="{BB962C8B-B14F-4D97-AF65-F5344CB8AC3E}">
        <p14:creationId xmlns:p14="http://schemas.microsoft.com/office/powerpoint/2010/main" val="38657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T8C07 What is the maximum power allowed when transmitting </a:t>
            </a:r>
            <a:r>
              <a:rPr lang="en-US" dirty="0" err="1" smtClean="0"/>
              <a:t>telecommand</a:t>
            </a:r>
            <a:r>
              <a:rPr lang="en-US" dirty="0" smtClean="0"/>
              <a:t> signals to radio controlled models?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8534400" cy="345916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A.	500 </a:t>
            </a:r>
            <a:r>
              <a:rPr lang="en-US" dirty="0" err="1" smtClean="0"/>
              <a:t>milliwatts</a:t>
            </a:r>
            <a:endParaRPr lang="en-US" dirty="0" smtClean="0"/>
          </a:p>
          <a:p>
            <a:pPr eaLnBrk="1" hangingPunct="1">
              <a:defRPr/>
            </a:pPr>
            <a:r>
              <a:rPr lang="en-US" b="1" dirty="0" smtClean="0"/>
              <a:t>B.	1 watt</a:t>
            </a:r>
          </a:p>
          <a:p>
            <a:pPr lvl="1" eaLnBrk="1" hangingPunct="1">
              <a:defRPr/>
            </a:pPr>
            <a:r>
              <a:rPr lang="en-US" dirty="0" smtClean="0"/>
              <a:t>C.	25 watts</a:t>
            </a:r>
          </a:p>
          <a:p>
            <a:pPr lvl="1" eaLnBrk="1" hangingPunct="1">
              <a:defRPr/>
            </a:pPr>
            <a:r>
              <a:rPr lang="en-US" dirty="0" smtClean="0"/>
              <a:t>D.	1500 watts</a:t>
            </a:r>
          </a:p>
        </p:txBody>
      </p:sp>
    </p:spTree>
    <p:extLst>
      <p:ext uri="{BB962C8B-B14F-4D97-AF65-F5344CB8AC3E}">
        <p14:creationId xmlns:p14="http://schemas.microsoft.com/office/powerpoint/2010/main" val="286672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T8C08 What is required in place of on-air station identification when sending signals to a radio control model using amateur frequencies?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743200"/>
            <a:ext cx="8534400" cy="338296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A.	Voice identification must be transmitted every 10 minutes</a:t>
            </a:r>
          </a:p>
          <a:p>
            <a:pPr lvl="1" eaLnBrk="1" hangingPunct="1">
              <a:defRPr/>
            </a:pPr>
            <a:r>
              <a:rPr lang="en-US" dirty="0" smtClean="0"/>
              <a:t>B.	Morse code ID must be sent once per hour</a:t>
            </a:r>
          </a:p>
          <a:p>
            <a:pPr lvl="1" eaLnBrk="1" hangingPunct="1">
              <a:defRPr/>
            </a:pPr>
            <a:r>
              <a:rPr lang="en-US" dirty="0" smtClean="0"/>
              <a:t>C.	A label indicating the licensee's name, call sign and address must be affixed to the transmitter</a:t>
            </a:r>
          </a:p>
          <a:p>
            <a:pPr lvl="1" eaLnBrk="1" hangingPunct="1">
              <a:defRPr/>
            </a:pPr>
            <a:r>
              <a:rPr lang="en-US" dirty="0" smtClean="0"/>
              <a:t>D.	A flag must be affixed to the transmitter antenna with the station call sign in 1 inch high letters or larger</a:t>
            </a:r>
          </a:p>
        </p:txBody>
      </p:sp>
    </p:spTree>
    <p:extLst>
      <p:ext uri="{BB962C8B-B14F-4D97-AF65-F5344CB8AC3E}">
        <p14:creationId xmlns:p14="http://schemas.microsoft.com/office/powerpoint/2010/main" val="314496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T8C08 What is required in place of on-air station identification when sending signals to a radio control model using amateur frequencies?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743200"/>
            <a:ext cx="8534400" cy="338296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A.	Voice identification must be transmitted every 10 minutes</a:t>
            </a:r>
          </a:p>
          <a:p>
            <a:pPr lvl="1" eaLnBrk="1" hangingPunct="1">
              <a:defRPr/>
            </a:pPr>
            <a:r>
              <a:rPr lang="en-US" dirty="0" smtClean="0"/>
              <a:t>B.	Morse code ID must be sent once per hour</a:t>
            </a:r>
          </a:p>
          <a:p>
            <a:pPr eaLnBrk="1" hangingPunct="1">
              <a:defRPr/>
            </a:pPr>
            <a:r>
              <a:rPr lang="en-US" b="1" dirty="0" smtClean="0"/>
              <a:t>C.	A label indicating the licensee's name, call sign and address must be affixed to the transmitter</a:t>
            </a:r>
          </a:p>
          <a:p>
            <a:pPr lvl="1" eaLnBrk="1" hangingPunct="1">
              <a:defRPr/>
            </a:pPr>
            <a:r>
              <a:rPr lang="en-US" dirty="0" smtClean="0"/>
              <a:t>D.	A flag must be affixed to the transmitter antenna with the station call sign in 1 inch high letters or larger</a:t>
            </a:r>
          </a:p>
        </p:txBody>
      </p:sp>
    </p:spTree>
    <p:extLst>
      <p:ext uri="{BB962C8B-B14F-4D97-AF65-F5344CB8AC3E}">
        <p14:creationId xmlns:p14="http://schemas.microsoft.com/office/powerpoint/2010/main" val="60023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T8D04 What type of transmission is indicated by the term NTSC?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8534400" cy="345916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A.	A Normal Transmission mode in Static Circuit</a:t>
            </a:r>
          </a:p>
          <a:p>
            <a:pPr lvl="1" eaLnBrk="1" hangingPunct="1">
              <a:defRPr/>
            </a:pPr>
            <a:r>
              <a:rPr lang="en-US" dirty="0" smtClean="0"/>
              <a:t>B.	A special mode for earth satellite uplink</a:t>
            </a:r>
          </a:p>
          <a:p>
            <a:pPr lvl="1" eaLnBrk="1" hangingPunct="1">
              <a:defRPr/>
            </a:pPr>
            <a:r>
              <a:rPr lang="en-US" dirty="0" smtClean="0"/>
              <a:t>C.	An analog fast scan color TV signal</a:t>
            </a:r>
          </a:p>
          <a:p>
            <a:pPr lvl="1" eaLnBrk="1" hangingPunct="1">
              <a:defRPr/>
            </a:pPr>
            <a:r>
              <a:rPr lang="en-US" dirty="0" smtClean="0"/>
              <a:t>D.	A frame compression scheme for TV signals</a:t>
            </a:r>
          </a:p>
        </p:txBody>
      </p:sp>
    </p:spTree>
    <p:extLst>
      <p:ext uri="{BB962C8B-B14F-4D97-AF65-F5344CB8AC3E}">
        <p14:creationId xmlns:p14="http://schemas.microsoft.com/office/powerpoint/2010/main" val="143330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 algn="r">
              <a:defRPr/>
            </a:pPr>
            <a:r>
              <a:rPr lang="en-US">
                <a:solidFill>
                  <a:srgbClr val="FFFFFF"/>
                </a:solidFill>
              </a:rPr>
              <a:t>Communications Modes and Methods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5715000" cy="476250"/>
          </a:xfrm>
        </p:spPr>
        <p:txBody>
          <a:bodyPr/>
          <a:lstStyle/>
          <a:p>
            <a:pPr algn="l">
              <a:defRPr/>
            </a:pPr>
            <a:fld id="{A7F72DE7-DA0A-4666-A41A-B5510E01E19D}" type="slidenum">
              <a:rPr lang="en-US">
                <a:solidFill>
                  <a:srgbClr val="FFFFFF"/>
                </a:solidFill>
              </a:rPr>
              <a:pPr algn="l">
                <a:defRPr/>
              </a:pPr>
              <a:t>127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99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0"/>
            <a:ext cx="8839200" cy="1600200"/>
          </a:xfrm>
        </p:spPr>
        <p:txBody>
          <a:bodyPr/>
          <a:lstStyle/>
          <a:p>
            <a:pPr algn="ctr">
              <a:defRPr/>
            </a:pPr>
            <a:r>
              <a:rPr lang="en-US"/>
              <a:t>National Television Systems Committee</a:t>
            </a:r>
            <a:br>
              <a:rPr lang="en-US"/>
            </a:br>
            <a:r>
              <a:rPr lang="en-US"/>
              <a:t>(NTSC)</a:t>
            </a:r>
          </a:p>
        </p:txBody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029200"/>
          </a:xfrm>
        </p:spPr>
        <p:txBody>
          <a:bodyPr/>
          <a:lstStyle/>
          <a:p>
            <a:pPr>
              <a:defRPr/>
            </a:pPr>
            <a:r>
              <a:rPr lang="en-US"/>
              <a:t>Television Standards</a:t>
            </a:r>
          </a:p>
          <a:p>
            <a:pPr marL="687388" lvl="1">
              <a:defRPr/>
            </a:pPr>
            <a:r>
              <a:rPr lang="en-US"/>
              <a:t>NTSC – Canada, US, Japan, South Korea</a:t>
            </a:r>
          </a:p>
          <a:p>
            <a:pPr marL="687388" lvl="1">
              <a:defRPr/>
            </a:pPr>
            <a:r>
              <a:rPr lang="en-US"/>
              <a:t>PAL</a:t>
            </a:r>
          </a:p>
          <a:p>
            <a:pPr marL="687388" lvl="1">
              <a:defRPr/>
            </a:pPr>
            <a:r>
              <a:rPr lang="en-US"/>
              <a:t>SECAM </a:t>
            </a:r>
          </a:p>
        </p:txBody>
      </p:sp>
      <p:pic>
        <p:nvPicPr>
          <p:cNvPr id="93190" name="Picture 5" descr="██ NTSC██ PAL, or switching to PAL██ SECAM██ no information">
            <a:hlinkClick r:id="rId2" tooltip="██ NTSC██ PAL, or switching to PAL██ SECAM██ no informa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6553200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T8D04 What type of transmission is indicated by the term NTSC?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590800"/>
            <a:ext cx="8534400" cy="353536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A.	A Normal Transmission mode in Static Circuit</a:t>
            </a:r>
          </a:p>
          <a:p>
            <a:pPr lvl="1" eaLnBrk="1" hangingPunct="1">
              <a:defRPr/>
            </a:pPr>
            <a:r>
              <a:rPr lang="en-US" dirty="0" smtClean="0"/>
              <a:t>B.	A special mode for earth satellite uplink</a:t>
            </a:r>
          </a:p>
          <a:p>
            <a:pPr eaLnBrk="1" hangingPunct="1">
              <a:defRPr/>
            </a:pPr>
            <a:r>
              <a:rPr lang="en-US" b="1" dirty="0" smtClean="0"/>
              <a:t>C.	An analog fast scan color TV signal</a:t>
            </a:r>
          </a:p>
          <a:p>
            <a:pPr lvl="1" eaLnBrk="1" hangingPunct="1">
              <a:defRPr/>
            </a:pPr>
            <a:r>
              <a:rPr lang="en-US" dirty="0" smtClean="0"/>
              <a:t>D.	A frame compression scheme for TV signals</a:t>
            </a:r>
          </a:p>
        </p:txBody>
      </p:sp>
    </p:spTree>
    <p:extLst>
      <p:ext uri="{BB962C8B-B14F-4D97-AF65-F5344CB8AC3E}">
        <p14:creationId xmlns:p14="http://schemas.microsoft.com/office/powerpoint/2010/main" val="395253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T2B10  Which </a:t>
            </a:r>
            <a:r>
              <a:rPr lang="en-US" sz="2800" dirty="0"/>
              <a:t>Q signal indicates that you are receiving interference from other stations?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A. QRM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B</a:t>
            </a:r>
            <a:r>
              <a:rPr lang="en-US" dirty="0">
                <a:solidFill>
                  <a:schemeClr val="tx1"/>
                </a:solidFill>
              </a:rPr>
              <a:t>. QRN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C</a:t>
            </a:r>
            <a:r>
              <a:rPr lang="en-US" dirty="0">
                <a:solidFill>
                  <a:schemeClr val="tx1"/>
                </a:solidFill>
              </a:rPr>
              <a:t>. QTH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D</a:t>
            </a:r>
            <a:r>
              <a:rPr lang="en-US" dirty="0">
                <a:solidFill>
                  <a:schemeClr val="tx1"/>
                </a:solidFill>
              </a:rPr>
              <a:t>. QSB</a:t>
            </a:r>
          </a:p>
        </p:txBody>
      </p:sp>
    </p:spTree>
    <p:extLst>
      <p:ext uri="{BB962C8B-B14F-4D97-AF65-F5344CB8AC3E}">
        <p14:creationId xmlns:p14="http://schemas.microsoft.com/office/powerpoint/2010/main" val="102216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T2B11  Which </a:t>
            </a:r>
            <a:r>
              <a:rPr lang="en-US" sz="2800" dirty="0"/>
              <a:t>Q signal indicates that you are changing frequency?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A. QRU</a:t>
            </a:r>
          </a:p>
          <a:p>
            <a:r>
              <a:rPr lang="en-US" dirty="0">
                <a:solidFill>
                  <a:schemeClr val="tx1"/>
                </a:solidFill>
              </a:rPr>
              <a:t>B. QSY</a:t>
            </a:r>
          </a:p>
          <a:p>
            <a:r>
              <a:rPr lang="en-US" dirty="0">
                <a:solidFill>
                  <a:schemeClr val="tx1"/>
                </a:solidFill>
              </a:rPr>
              <a:t>C. QSL</a:t>
            </a:r>
          </a:p>
          <a:p>
            <a:r>
              <a:rPr lang="en-US" dirty="0">
                <a:solidFill>
                  <a:schemeClr val="tx1"/>
                </a:solidFill>
              </a:rPr>
              <a:t>D. QRZ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3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T2B11  Which </a:t>
            </a:r>
            <a:r>
              <a:rPr lang="en-US" sz="2800" dirty="0"/>
              <a:t>Q signal indicates that you are changing frequency?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	A</a:t>
            </a:r>
            <a:r>
              <a:rPr lang="en-US" dirty="0">
                <a:solidFill>
                  <a:schemeClr val="tx1"/>
                </a:solidFill>
              </a:rPr>
              <a:t>. QRU</a:t>
            </a:r>
          </a:p>
          <a:p>
            <a:r>
              <a:rPr lang="en-US" dirty="0">
                <a:solidFill>
                  <a:srgbClr val="FFFF00"/>
                </a:solidFill>
              </a:rPr>
              <a:t>B. QSY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C</a:t>
            </a:r>
            <a:r>
              <a:rPr lang="en-US" dirty="0">
                <a:solidFill>
                  <a:schemeClr val="tx1"/>
                </a:solidFill>
              </a:rPr>
              <a:t>. QSL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D</a:t>
            </a:r>
            <a:r>
              <a:rPr lang="en-US" dirty="0">
                <a:solidFill>
                  <a:schemeClr val="tx1"/>
                </a:solidFill>
              </a:rPr>
              <a:t>. QRZ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7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T8C05 What is a grid locator?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A.	A letter-number designator assigned to a geographic location</a:t>
            </a:r>
          </a:p>
          <a:p>
            <a:pPr lvl="1" eaLnBrk="1" hangingPunct="1">
              <a:defRPr/>
            </a:pPr>
            <a:r>
              <a:rPr lang="en-US" dirty="0" smtClean="0"/>
              <a:t>B.	A letter-number designator assigned to an azimuth and elevation</a:t>
            </a:r>
          </a:p>
          <a:p>
            <a:pPr lvl="1" eaLnBrk="1" hangingPunct="1">
              <a:defRPr/>
            </a:pPr>
            <a:r>
              <a:rPr lang="en-US" dirty="0" smtClean="0"/>
              <a:t>C.	An instrument for neutralizing a final amplifier</a:t>
            </a:r>
          </a:p>
          <a:p>
            <a:pPr lvl="1" eaLnBrk="1" hangingPunct="1">
              <a:defRPr/>
            </a:pPr>
            <a:r>
              <a:rPr lang="en-US" dirty="0" smtClean="0"/>
              <a:t>D.	An instrument for radio direction finding</a:t>
            </a:r>
          </a:p>
        </p:txBody>
      </p:sp>
    </p:spTree>
    <p:extLst>
      <p:ext uri="{BB962C8B-B14F-4D97-AF65-F5344CB8AC3E}">
        <p14:creationId xmlns:p14="http://schemas.microsoft.com/office/powerpoint/2010/main" val="671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 algn="r">
              <a:defRPr/>
            </a:pPr>
            <a:r>
              <a:rPr lang="en-US">
                <a:solidFill>
                  <a:srgbClr val="FFFFFF"/>
                </a:solidFill>
              </a:rPr>
              <a:t>Special Operation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5715000" cy="476250"/>
          </a:xfrm>
        </p:spPr>
        <p:txBody>
          <a:bodyPr/>
          <a:lstStyle/>
          <a:p>
            <a:pPr algn="l">
              <a:defRPr/>
            </a:pPr>
            <a:fld id="{093CDCD7-CE38-4F40-9BFC-5044565B6C37}" type="slidenum">
              <a:rPr lang="en-US">
                <a:solidFill>
                  <a:srgbClr val="FFFFFF"/>
                </a:solidFill>
              </a:rPr>
              <a:pPr algn="l">
                <a:defRPr/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41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pPr algn="ctr">
              <a:defRPr/>
            </a:pPr>
            <a:r>
              <a:rPr lang="en-US"/>
              <a:t>Maindenhead Grids</a:t>
            </a:r>
          </a:p>
        </p:txBody>
      </p:sp>
      <p:sp>
        <p:nvSpPr>
          <p:cNvPr id="69638" name="Text Box 4"/>
          <p:cNvSpPr txBox="1">
            <a:spLocks noChangeArrowheads="1"/>
          </p:cNvSpPr>
          <p:nvPr/>
        </p:nvSpPr>
        <p:spPr bwMode="auto">
          <a:xfrm>
            <a:off x="990600" y="5867400"/>
            <a:ext cx="7239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Two letters and two numbers define an area 1° latitude x 2° longitude anywhere in the world.  </a:t>
            </a:r>
            <a:r>
              <a:rPr lang="en-US" dirty="0" smtClean="0">
                <a:solidFill>
                  <a:srgbClr val="FFFFFF"/>
                </a:solidFill>
                <a:latin typeface="Tahoma" pitchFamily="34" charset="0"/>
              </a:rPr>
              <a:t>Fredericksburg </a:t>
            </a: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is </a:t>
            </a:r>
            <a:r>
              <a:rPr lang="en-US" dirty="0" smtClean="0">
                <a:solidFill>
                  <a:srgbClr val="FFFFFF"/>
                </a:solidFill>
                <a:latin typeface="Tahoma" pitchFamily="34" charset="0"/>
              </a:rPr>
              <a:t>FM18, Richmond FM17.</a:t>
            </a:r>
            <a:endParaRPr lang="en-US" dirty="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89121"/>
            <a:ext cx="7350092" cy="470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T8C05 What is a grid locator?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A.	A letter-number designator assigned to a geographic location</a:t>
            </a:r>
          </a:p>
          <a:p>
            <a:pPr lvl="1" eaLnBrk="1" hangingPunct="1">
              <a:defRPr/>
            </a:pPr>
            <a:r>
              <a:rPr lang="en-US" smtClean="0"/>
              <a:t>B.	A letter-number designator assigned to an azimuth and elevation</a:t>
            </a:r>
          </a:p>
          <a:p>
            <a:pPr lvl="1" eaLnBrk="1" hangingPunct="1">
              <a:defRPr/>
            </a:pPr>
            <a:r>
              <a:rPr lang="en-US" smtClean="0"/>
              <a:t>C.	An instrument for neutralizing a final amplifier</a:t>
            </a:r>
          </a:p>
          <a:p>
            <a:pPr lvl="1" eaLnBrk="1" hangingPunct="1">
              <a:defRPr/>
            </a:pPr>
            <a:r>
              <a:rPr lang="en-US" smtClean="0"/>
              <a:t>D.	An instrument for radio direction finding</a:t>
            </a:r>
          </a:p>
        </p:txBody>
      </p:sp>
    </p:spTree>
    <p:extLst>
      <p:ext uri="{BB962C8B-B14F-4D97-AF65-F5344CB8AC3E}">
        <p14:creationId xmlns:p14="http://schemas.microsoft.com/office/powerpoint/2010/main" val="37641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T2B01 </a:t>
            </a:r>
            <a:r>
              <a:rPr lang="en-US" dirty="0" smtClean="0"/>
              <a:t>  What </a:t>
            </a:r>
            <a:r>
              <a:rPr lang="en-US" dirty="0"/>
              <a:t>is the term used to describe an amateur station that is transmitting and receiving on the same frequency?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A. Full duplex communication</a:t>
            </a:r>
          </a:p>
          <a:p>
            <a:r>
              <a:rPr lang="fr-FR" dirty="0">
                <a:solidFill>
                  <a:schemeClr val="tx1"/>
                </a:solidFill>
              </a:rPr>
              <a:t>B. Diplex communication</a:t>
            </a:r>
          </a:p>
          <a:p>
            <a:r>
              <a:rPr lang="fr-FR" dirty="0">
                <a:solidFill>
                  <a:schemeClr val="tx1"/>
                </a:solidFill>
              </a:rPr>
              <a:t>C. Simplex communication</a:t>
            </a:r>
          </a:p>
          <a:p>
            <a:r>
              <a:rPr lang="fr-FR" dirty="0">
                <a:solidFill>
                  <a:schemeClr val="tx1"/>
                </a:solidFill>
              </a:rPr>
              <a:t>D. Multiplex communication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8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2187575"/>
          </a:xfrm>
        </p:spPr>
        <p:txBody>
          <a:bodyPr/>
          <a:lstStyle/>
          <a:p>
            <a:pPr algn="ctr"/>
            <a:r>
              <a:rPr lang="en-US" dirty="0" smtClean="0"/>
              <a:t>Background and concepts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22313" y="2209801"/>
            <a:ext cx="7772400" cy="10667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356FB-112B-42A0-9796-10E3E09D5F3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Microhams 2010 Technician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4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T2B01 </a:t>
            </a:r>
            <a:r>
              <a:rPr lang="en-US" dirty="0" smtClean="0"/>
              <a:t>  What </a:t>
            </a:r>
            <a:r>
              <a:rPr lang="en-US" dirty="0"/>
              <a:t>is the term used to describe an amateur station that is transmitting and receiving on the same frequency?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	A</a:t>
            </a:r>
            <a:r>
              <a:rPr lang="fr-FR" dirty="0">
                <a:solidFill>
                  <a:schemeClr val="tx1"/>
                </a:solidFill>
              </a:rPr>
              <a:t>. Full duplex communication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	B</a:t>
            </a:r>
            <a:r>
              <a:rPr lang="fr-FR" dirty="0">
                <a:solidFill>
                  <a:schemeClr val="tx1"/>
                </a:solidFill>
              </a:rPr>
              <a:t>. Diplex communication</a:t>
            </a:r>
          </a:p>
          <a:p>
            <a:r>
              <a:rPr lang="fr-FR" dirty="0">
                <a:solidFill>
                  <a:srgbClr val="FFFF00"/>
                </a:solidFill>
              </a:rPr>
              <a:t>C. Simplex communication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	D</a:t>
            </a:r>
            <a:r>
              <a:rPr lang="fr-FR" dirty="0">
                <a:solidFill>
                  <a:schemeClr val="tx1"/>
                </a:solidFill>
              </a:rPr>
              <a:t>. Multiplex communication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6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T2B13 Which </a:t>
            </a:r>
            <a:r>
              <a:rPr lang="en-US" dirty="0"/>
              <a:t>of the following is true of the use of SSB phone in amateur bands above 50 MHz?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It is permitted only by holders of a General Class or higher license</a:t>
            </a:r>
          </a:p>
          <a:p>
            <a:r>
              <a:rPr lang="en-US" dirty="0"/>
              <a:t>B. It is permitted only on repeaters</a:t>
            </a:r>
          </a:p>
          <a:p>
            <a:r>
              <a:rPr lang="en-US" dirty="0"/>
              <a:t>C. It is permitted in at least some portion of all the amateur bands above 50 MHz</a:t>
            </a:r>
          </a:p>
          <a:p>
            <a:r>
              <a:rPr lang="en-US" dirty="0"/>
              <a:t>D. It is permitted only on when power is limited to no more than 100 watts</a:t>
            </a:r>
          </a:p>
        </p:txBody>
      </p:sp>
    </p:spTree>
    <p:extLst>
      <p:ext uri="{BB962C8B-B14F-4D97-AF65-F5344CB8AC3E}">
        <p14:creationId xmlns:p14="http://schemas.microsoft.com/office/powerpoint/2010/main" val="3712326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T2B13 Which </a:t>
            </a:r>
            <a:r>
              <a:rPr lang="en-US" dirty="0"/>
              <a:t>of the following is true of the use of SSB phone in amateur bands above 50 MHz?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A</a:t>
            </a:r>
            <a:r>
              <a:rPr lang="en-US" dirty="0"/>
              <a:t>. It is permitted only by holders of a General Class or higher license</a:t>
            </a:r>
          </a:p>
          <a:p>
            <a:r>
              <a:rPr lang="en-US" dirty="0" smtClean="0"/>
              <a:t>	B</a:t>
            </a:r>
            <a:r>
              <a:rPr lang="en-US" dirty="0"/>
              <a:t>. It is permitted only on repeaters</a:t>
            </a:r>
          </a:p>
          <a:p>
            <a:r>
              <a:rPr lang="en-US" dirty="0">
                <a:solidFill>
                  <a:srgbClr val="FFFF00"/>
                </a:solidFill>
              </a:rPr>
              <a:t>C. It is permitted in at least some portion of all the amateur bands above 50 MHz</a:t>
            </a:r>
          </a:p>
          <a:p>
            <a:r>
              <a:rPr lang="en-US" dirty="0" smtClean="0"/>
              <a:t>	D</a:t>
            </a:r>
            <a:r>
              <a:rPr lang="en-US" dirty="0"/>
              <a:t>. It is permitted only on when power is limited to no more than 100 watts</a:t>
            </a:r>
          </a:p>
        </p:txBody>
      </p:sp>
    </p:spTree>
    <p:extLst>
      <p:ext uri="{BB962C8B-B14F-4D97-AF65-F5344CB8AC3E}">
        <p14:creationId xmlns:p14="http://schemas.microsoft.com/office/powerpoint/2010/main" val="2589301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453F18-2F4C-4A1B-8AEB-E8C3F6A2F963}" type="slidenum">
              <a:rPr lang="en-US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T2A02 What is the national calling frequency for FM simplex operations in the 70 cm band?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146.520 MHz</a:t>
            </a:r>
          </a:p>
          <a:p>
            <a:pPr lvl="1" eaLnBrk="1" hangingPunct="1">
              <a:defRPr/>
            </a:pPr>
            <a:r>
              <a:rPr lang="en-US" smtClean="0"/>
              <a:t>B.	145.000 MHz</a:t>
            </a:r>
          </a:p>
          <a:p>
            <a:pPr lvl="1" eaLnBrk="1" hangingPunct="1">
              <a:defRPr/>
            </a:pPr>
            <a:r>
              <a:rPr lang="en-US" smtClean="0"/>
              <a:t>C.	432.100 MHz</a:t>
            </a:r>
          </a:p>
          <a:p>
            <a:pPr lvl="1" eaLnBrk="1" hangingPunct="1">
              <a:defRPr/>
            </a:pPr>
            <a:r>
              <a:rPr lang="en-US" smtClean="0"/>
              <a:t>D.	446.000 MHz</a:t>
            </a:r>
          </a:p>
        </p:txBody>
      </p:sp>
    </p:spTree>
    <p:extLst>
      <p:ext uri="{BB962C8B-B14F-4D97-AF65-F5344CB8AC3E}">
        <p14:creationId xmlns:p14="http://schemas.microsoft.com/office/powerpoint/2010/main" val="310332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9A3002-A5CB-47AE-8E29-EACBBA64AFBD}" type="slidenum">
              <a:rPr lang="en-US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T2A02 What is the national calling frequency for FM simplex operations in the 70 cm band?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146.520 MHz</a:t>
            </a:r>
          </a:p>
          <a:p>
            <a:pPr lvl="1" eaLnBrk="1" hangingPunct="1">
              <a:defRPr/>
            </a:pPr>
            <a:r>
              <a:rPr lang="en-US" smtClean="0"/>
              <a:t>B.	145.000 MHz</a:t>
            </a:r>
          </a:p>
          <a:p>
            <a:pPr lvl="1" eaLnBrk="1" hangingPunct="1">
              <a:defRPr/>
            </a:pPr>
            <a:r>
              <a:rPr lang="en-US" smtClean="0"/>
              <a:t>C.	432.100 MHz</a:t>
            </a:r>
          </a:p>
          <a:p>
            <a:pPr eaLnBrk="1" hangingPunct="1">
              <a:defRPr/>
            </a:pPr>
            <a:r>
              <a:rPr lang="en-US" smtClean="0"/>
              <a:t>D.	446.000 MHz</a:t>
            </a:r>
          </a:p>
        </p:txBody>
      </p:sp>
    </p:spTree>
    <p:extLst>
      <p:ext uri="{BB962C8B-B14F-4D97-AF65-F5344CB8AC3E}">
        <p14:creationId xmlns:p14="http://schemas.microsoft.com/office/powerpoint/2010/main" val="34439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2354AD-83F7-4717-8612-3315E93DF6B9}" type="slidenum">
              <a:rPr lang="en-US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T2A04 What is an appropriate way to call another station on a repeater if you know the other station's call sign?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Say "break, break" then say the station's call sign</a:t>
            </a:r>
          </a:p>
          <a:p>
            <a:pPr lvl="1" eaLnBrk="1" hangingPunct="1">
              <a:defRPr/>
            </a:pPr>
            <a:r>
              <a:rPr lang="en-US" smtClean="0"/>
              <a:t>B.	Say the station's call sign then identify with your call sign</a:t>
            </a:r>
          </a:p>
          <a:p>
            <a:pPr lvl="1" eaLnBrk="1" hangingPunct="1">
              <a:defRPr/>
            </a:pPr>
            <a:r>
              <a:rPr lang="en-US" smtClean="0"/>
              <a:t>C.	Say "CQ" three times then the other station's call sign</a:t>
            </a:r>
          </a:p>
          <a:p>
            <a:pPr lvl="1" eaLnBrk="1" hangingPunct="1">
              <a:defRPr/>
            </a:pPr>
            <a:r>
              <a:rPr lang="en-US" smtClean="0"/>
              <a:t>D.	Wait for the station to call "CQ" then answer it</a:t>
            </a:r>
          </a:p>
        </p:txBody>
      </p:sp>
    </p:spTree>
    <p:extLst>
      <p:ext uri="{BB962C8B-B14F-4D97-AF65-F5344CB8AC3E}">
        <p14:creationId xmlns:p14="http://schemas.microsoft.com/office/powerpoint/2010/main" val="151370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9094DF-2011-43F6-85E7-4BBFD65B5E8B}" type="slidenum">
              <a:rPr lang="en-US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T2A04 What is an appropriate way to call another station on a repeater if you know the other station's call sign?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Say "break, break" then say the station's call sign</a:t>
            </a:r>
          </a:p>
          <a:p>
            <a:pPr eaLnBrk="1" hangingPunct="1">
              <a:defRPr/>
            </a:pPr>
            <a:r>
              <a:rPr lang="en-US" smtClean="0"/>
              <a:t>B.	Say the station's call sign then identify with your call sign</a:t>
            </a:r>
          </a:p>
          <a:p>
            <a:pPr lvl="1" eaLnBrk="1" hangingPunct="1">
              <a:defRPr/>
            </a:pPr>
            <a:r>
              <a:rPr lang="en-US" smtClean="0"/>
              <a:t>C.	Say "CQ" three times then the other station's call sign</a:t>
            </a:r>
          </a:p>
          <a:p>
            <a:pPr lvl="1" eaLnBrk="1" hangingPunct="1">
              <a:defRPr/>
            </a:pPr>
            <a:r>
              <a:rPr lang="en-US" smtClean="0"/>
              <a:t>D.	Wait for the station to call "CQ" then answer it</a:t>
            </a:r>
          </a:p>
        </p:txBody>
      </p:sp>
    </p:spTree>
    <p:extLst>
      <p:ext uri="{BB962C8B-B14F-4D97-AF65-F5344CB8AC3E}">
        <p14:creationId xmlns:p14="http://schemas.microsoft.com/office/powerpoint/2010/main" val="127407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T2A05 </a:t>
            </a:r>
            <a:r>
              <a:rPr lang="en-US" dirty="0" smtClean="0"/>
              <a:t>  How </a:t>
            </a:r>
            <a:r>
              <a:rPr lang="en-US" dirty="0"/>
              <a:t>should you respond to a station calling CQ?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A. Transmit CQ followed by the other station’s call sign</a:t>
            </a:r>
          </a:p>
          <a:p>
            <a:r>
              <a:rPr lang="en-US" dirty="0">
                <a:solidFill>
                  <a:schemeClr val="tx1"/>
                </a:solidFill>
              </a:rPr>
              <a:t>B. Transmit your call sign followed by the other station’s call sign</a:t>
            </a:r>
          </a:p>
          <a:p>
            <a:r>
              <a:rPr lang="en-US" dirty="0">
                <a:solidFill>
                  <a:schemeClr val="tx1"/>
                </a:solidFill>
              </a:rPr>
              <a:t>C. Transmit the other station’s call sign followed by your call sign</a:t>
            </a:r>
          </a:p>
          <a:p>
            <a:r>
              <a:rPr lang="en-US" dirty="0">
                <a:solidFill>
                  <a:schemeClr val="tx1"/>
                </a:solidFill>
              </a:rPr>
              <a:t>D. Transmit a signal report followed by your call sign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653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T2A05 </a:t>
            </a:r>
            <a:r>
              <a:rPr lang="en-US" dirty="0" smtClean="0"/>
              <a:t>  How </a:t>
            </a:r>
            <a:r>
              <a:rPr lang="en-US" dirty="0"/>
              <a:t>should you respond to a station calling CQ?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	A</a:t>
            </a:r>
            <a:r>
              <a:rPr lang="en-US" dirty="0">
                <a:solidFill>
                  <a:schemeClr val="tx1"/>
                </a:solidFill>
              </a:rPr>
              <a:t>. Transmit CQ followed by the other station’s call sign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B</a:t>
            </a:r>
            <a:r>
              <a:rPr lang="en-US" dirty="0">
                <a:solidFill>
                  <a:schemeClr val="tx1"/>
                </a:solidFill>
              </a:rPr>
              <a:t>. Transmit your call sign followed by the other station’s call sign</a:t>
            </a:r>
          </a:p>
          <a:p>
            <a:r>
              <a:rPr lang="en-US" dirty="0">
                <a:solidFill>
                  <a:srgbClr val="FFFF00"/>
                </a:solidFill>
              </a:rPr>
              <a:t>C. Transmit the other station’s call sign followed by your call sign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D</a:t>
            </a:r>
            <a:r>
              <a:rPr lang="en-US" dirty="0">
                <a:solidFill>
                  <a:schemeClr val="tx1"/>
                </a:solidFill>
              </a:rPr>
              <a:t>. Transmit a signal report followed by your call sign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33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3E356-BC36-430C-B93E-FC65265D1266}" type="slidenum">
              <a:rPr lang="en-US">
                <a:solidFill>
                  <a:srgbClr val="FFFFFF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T2A08 What is the meaning of the procedural signal "CQ"?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Call on the quarter hour</a:t>
            </a:r>
          </a:p>
          <a:p>
            <a:pPr lvl="1" eaLnBrk="1" hangingPunct="1">
              <a:defRPr/>
            </a:pPr>
            <a:r>
              <a:rPr lang="en-US" smtClean="0"/>
              <a:t>B.	A new antenna is being tested (no station should answer)</a:t>
            </a:r>
          </a:p>
          <a:p>
            <a:pPr lvl="1" eaLnBrk="1" hangingPunct="1">
              <a:defRPr/>
            </a:pPr>
            <a:r>
              <a:rPr lang="en-US" smtClean="0"/>
              <a:t>C.	Only the called station should transmit</a:t>
            </a:r>
          </a:p>
          <a:p>
            <a:pPr lvl="1" eaLnBrk="1" hangingPunct="1">
              <a:defRPr/>
            </a:pPr>
            <a:r>
              <a:rPr lang="en-US" smtClean="0"/>
              <a:t>D.	Calling any station</a:t>
            </a:r>
          </a:p>
        </p:txBody>
      </p:sp>
    </p:spTree>
    <p:extLst>
      <p:ext uri="{BB962C8B-B14F-4D97-AF65-F5344CB8AC3E}">
        <p14:creationId xmlns:p14="http://schemas.microsoft.com/office/powerpoint/2010/main" val="19625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ON THE AIR OPERATING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You have your license</a:t>
            </a:r>
          </a:p>
          <a:p>
            <a:pPr algn="ctr"/>
            <a:r>
              <a:rPr lang="en-US" sz="3600" dirty="0" smtClean="0"/>
              <a:t>You have a amateur radio transceiver</a:t>
            </a:r>
          </a:p>
          <a:p>
            <a:pPr algn="ctr"/>
            <a:r>
              <a:rPr lang="en-US" sz="3600" dirty="0" smtClean="0"/>
              <a:t>You have an antenna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Now what do you do?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987C4E-3F3B-46F9-8CE5-C3B9EC5C0A0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Microhams 2010 Technician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6C480-DE3F-4488-ACFA-4206120B5D27}" type="slidenum">
              <a:rPr lang="en-US">
                <a:solidFill>
                  <a:srgbClr val="FFFFFF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T2A08 What is the meaning of the procedural signal "CQ"?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Call on the quarter hour</a:t>
            </a:r>
          </a:p>
          <a:p>
            <a:pPr lvl="1" eaLnBrk="1" hangingPunct="1">
              <a:defRPr/>
            </a:pPr>
            <a:r>
              <a:rPr lang="en-US" smtClean="0"/>
              <a:t>B.	A new antenna is being tested (no station should answer)</a:t>
            </a:r>
          </a:p>
          <a:p>
            <a:pPr lvl="1" eaLnBrk="1" hangingPunct="1">
              <a:defRPr/>
            </a:pPr>
            <a:r>
              <a:rPr lang="en-US" smtClean="0"/>
              <a:t>C.	Only the called station should transmit</a:t>
            </a:r>
          </a:p>
          <a:p>
            <a:pPr eaLnBrk="1" hangingPunct="1">
              <a:defRPr/>
            </a:pPr>
            <a:r>
              <a:rPr lang="en-US" smtClean="0"/>
              <a:t>D.	Calling any station</a:t>
            </a:r>
          </a:p>
        </p:txBody>
      </p:sp>
    </p:spTree>
    <p:extLst>
      <p:ext uri="{BB962C8B-B14F-4D97-AF65-F5344CB8AC3E}">
        <p14:creationId xmlns:p14="http://schemas.microsoft.com/office/powerpoint/2010/main" val="318111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T2A09 What </a:t>
            </a:r>
            <a:r>
              <a:rPr lang="en-US" sz="2800" dirty="0"/>
              <a:t>brief statement is often transmitted in place of “CQ” to indicate that you are listening on a repeater?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A. The words “Hello test” followed by your call sign</a:t>
            </a:r>
          </a:p>
          <a:p>
            <a:r>
              <a:rPr lang="en-US" dirty="0">
                <a:solidFill>
                  <a:schemeClr val="tx1"/>
                </a:solidFill>
              </a:rPr>
              <a:t>B. Your call sign </a:t>
            </a:r>
          </a:p>
          <a:p>
            <a:r>
              <a:rPr lang="en-US" dirty="0">
                <a:solidFill>
                  <a:schemeClr val="tx1"/>
                </a:solidFill>
              </a:rPr>
              <a:t>C. The repeater call sign followed by your call sign</a:t>
            </a:r>
          </a:p>
          <a:p>
            <a:r>
              <a:rPr lang="en-US" dirty="0">
                <a:solidFill>
                  <a:schemeClr val="tx1"/>
                </a:solidFill>
              </a:rPr>
              <a:t>D. The letters “QSY” followed by your call sign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50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T2A09 What </a:t>
            </a:r>
            <a:r>
              <a:rPr lang="en-US" sz="2800" dirty="0"/>
              <a:t>brief statement is often transmitted in place of “CQ” to indicate that you are listening on a repeater?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	A</a:t>
            </a:r>
            <a:r>
              <a:rPr lang="en-US" dirty="0">
                <a:solidFill>
                  <a:schemeClr val="tx1"/>
                </a:solidFill>
              </a:rPr>
              <a:t>. The words “Hello test” followed by your call sign</a:t>
            </a:r>
          </a:p>
          <a:p>
            <a:r>
              <a:rPr lang="en-US" dirty="0">
                <a:solidFill>
                  <a:srgbClr val="FFFF00"/>
                </a:solidFill>
              </a:rPr>
              <a:t>B. Your call sign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C</a:t>
            </a:r>
            <a:r>
              <a:rPr lang="en-US" dirty="0">
                <a:solidFill>
                  <a:schemeClr val="tx1"/>
                </a:solidFill>
              </a:rPr>
              <a:t>. The repeater call sign followed by your call sign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D</a:t>
            </a:r>
            <a:r>
              <a:rPr lang="en-US" dirty="0">
                <a:solidFill>
                  <a:schemeClr val="tx1"/>
                </a:solidFill>
              </a:rPr>
              <a:t>. The letters “QSY” followed by your call sign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T2A12 Which </a:t>
            </a:r>
            <a:r>
              <a:rPr lang="en-US" dirty="0"/>
              <a:t>of the following is a guideline to use when choosing an operating frequency for calling CQ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Listen first to be sure that no one else is using the frequency</a:t>
            </a:r>
          </a:p>
          <a:p>
            <a:r>
              <a:rPr lang="en-US" dirty="0"/>
              <a:t>B. Ask if the frequency is in use</a:t>
            </a:r>
          </a:p>
          <a:p>
            <a:r>
              <a:rPr lang="en-US" dirty="0"/>
              <a:t>C. Make sure you are in your assigned band</a:t>
            </a:r>
          </a:p>
          <a:p>
            <a:r>
              <a:rPr lang="en-US" dirty="0"/>
              <a:t>D. All of these choices are correct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957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T2A12 Which </a:t>
            </a:r>
            <a:r>
              <a:rPr lang="en-US" dirty="0"/>
              <a:t>of the following is a guideline to use when choosing an operating frequency for calling CQ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A</a:t>
            </a:r>
            <a:r>
              <a:rPr lang="en-US" dirty="0"/>
              <a:t>. Listen first to be sure that no one else is using the frequency</a:t>
            </a:r>
          </a:p>
          <a:p>
            <a:r>
              <a:rPr lang="en-US" dirty="0" smtClean="0"/>
              <a:t>	B</a:t>
            </a:r>
            <a:r>
              <a:rPr lang="en-US" dirty="0"/>
              <a:t>. Ask if the frequency is in use</a:t>
            </a:r>
          </a:p>
          <a:p>
            <a:r>
              <a:rPr lang="en-US" dirty="0" smtClean="0"/>
              <a:t>	C</a:t>
            </a:r>
            <a:r>
              <a:rPr lang="en-US" dirty="0"/>
              <a:t>. Make sure you are in your assigned band</a:t>
            </a:r>
          </a:p>
          <a:p>
            <a:r>
              <a:rPr lang="en-US" dirty="0">
                <a:solidFill>
                  <a:srgbClr val="FFFF00"/>
                </a:solidFill>
              </a:rPr>
              <a:t>D. All of these choices are correct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087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T2B12 Under </a:t>
            </a:r>
            <a:r>
              <a:rPr lang="en-US" dirty="0"/>
              <a:t>what circumstances should you consider communicating via simplex rather than a repeater?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When the stations can communicate directly without using a repeater</a:t>
            </a:r>
          </a:p>
          <a:p>
            <a:r>
              <a:rPr lang="en-US" dirty="0"/>
              <a:t>B. Only when you have an endorsement for simplex operation on your license</a:t>
            </a:r>
          </a:p>
          <a:p>
            <a:r>
              <a:rPr lang="en-US" dirty="0"/>
              <a:t>C. Only when third party traffic is not being passed</a:t>
            </a:r>
          </a:p>
          <a:p>
            <a:r>
              <a:rPr lang="en-US" dirty="0"/>
              <a:t>D. Only if you have simplex modulation capability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117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T2B12 Under </a:t>
            </a:r>
            <a:r>
              <a:rPr lang="en-US" dirty="0"/>
              <a:t>what circumstances should you consider communicating via simplex rather than a repeater?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A. When the stations can communicate directly without using a repeater</a:t>
            </a:r>
          </a:p>
          <a:p>
            <a:r>
              <a:rPr lang="en-US" dirty="0" smtClean="0"/>
              <a:t>	B</a:t>
            </a:r>
            <a:r>
              <a:rPr lang="en-US" dirty="0"/>
              <a:t>. Only when you have an endorsement for simplex operation on your license</a:t>
            </a:r>
          </a:p>
          <a:p>
            <a:r>
              <a:rPr lang="en-US" dirty="0" smtClean="0"/>
              <a:t>	C</a:t>
            </a:r>
            <a:r>
              <a:rPr lang="en-US" dirty="0"/>
              <a:t>. Only when third party traffic is not being passed</a:t>
            </a:r>
          </a:p>
          <a:p>
            <a:r>
              <a:rPr lang="en-US" dirty="0" smtClean="0"/>
              <a:t>	D</a:t>
            </a:r>
            <a:r>
              <a:rPr lang="en-US" dirty="0"/>
              <a:t>. Only if you have simplex modulation capability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825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T7B10 What might be the problem if you receive a report that your audio signal through the repeater is distorted or unintelligible?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200400"/>
            <a:ext cx="8534400" cy="292576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A.	Your transmitter may be slightly off frequency</a:t>
            </a:r>
          </a:p>
          <a:p>
            <a:pPr lvl="1" eaLnBrk="1" hangingPunct="1">
              <a:defRPr/>
            </a:pPr>
            <a:r>
              <a:rPr lang="en-US" dirty="0" smtClean="0"/>
              <a:t>B.	Your batteries may be running low</a:t>
            </a:r>
          </a:p>
          <a:p>
            <a:pPr lvl="1" eaLnBrk="1" hangingPunct="1">
              <a:defRPr/>
            </a:pPr>
            <a:r>
              <a:rPr lang="en-US" dirty="0" smtClean="0"/>
              <a:t>C.	You could be in a bad location</a:t>
            </a:r>
          </a:p>
          <a:p>
            <a:pPr lvl="1" eaLnBrk="1" hangingPunct="1">
              <a:defRPr/>
            </a:pPr>
            <a:r>
              <a:rPr lang="en-US" dirty="0" smtClean="0"/>
              <a:t>D.	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29815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T7B10 What might be the problem if you receive a report that your audio signal through the repeater is distorted or unintelligible?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971800"/>
            <a:ext cx="8534400" cy="315436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A.	Your transmitter may be slightly off frequency</a:t>
            </a:r>
          </a:p>
          <a:p>
            <a:pPr lvl="1" eaLnBrk="1" hangingPunct="1">
              <a:defRPr/>
            </a:pPr>
            <a:r>
              <a:rPr lang="en-US" dirty="0" smtClean="0"/>
              <a:t>B.	Your batteries may be running low</a:t>
            </a:r>
          </a:p>
          <a:p>
            <a:pPr lvl="1" eaLnBrk="1" hangingPunct="1">
              <a:defRPr/>
            </a:pPr>
            <a:r>
              <a:rPr lang="en-US" dirty="0" smtClean="0"/>
              <a:t>C.	You could be in a bad location</a:t>
            </a:r>
          </a:p>
          <a:p>
            <a:pPr eaLnBrk="1" hangingPunct="1">
              <a:defRPr/>
            </a:pPr>
            <a:r>
              <a:rPr lang="en-US" b="1" dirty="0" smtClean="0"/>
              <a:t>D.	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1183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EA394-C72A-47BD-A8DA-F00CB1EF0478}" type="slidenum">
              <a:rPr lang="en-US">
                <a:solidFill>
                  <a:srgbClr val="FFFFFF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T2A01 What is the most common repeater frequency offset in the 2 meter band?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plus 500 kHz</a:t>
            </a:r>
          </a:p>
          <a:p>
            <a:pPr lvl="1" eaLnBrk="1" hangingPunct="1">
              <a:defRPr/>
            </a:pPr>
            <a:r>
              <a:rPr lang="en-US" smtClean="0"/>
              <a:t>B.	plus or minus 600 kHz</a:t>
            </a:r>
          </a:p>
          <a:p>
            <a:pPr lvl="1" eaLnBrk="1" hangingPunct="1">
              <a:defRPr/>
            </a:pPr>
            <a:r>
              <a:rPr lang="en-US" smtClean="0"/>
              <a:t>C.	minus 500 kHz</a:t>
            </a:r>
          </a:p>
          <a:p>
            <a:pPr lvl="1" eaLnBrk="1" hangingPunct="1">
              <a:defRPr/>
            </a:pPr>
            <a:r>
              <a:rPr lang="en-US" smtClean="0"/>
              <a:t>D.	Only plus 600 kHz</a:t>
            </a:r>
          </a:p>
        </p:txBody>
      </p:sp>
    </p:spTree>
    <p:extLst>
      <p:ext uri="{BB962C8B-B14F-4D97-AF65-F5344CB8AC3E}">
        <p14:creationId xmlns:p14="http://schemas.microsoft.com/office/powerpoint/2010/main" val="303110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MAKING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VHF FM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VHF SSB</a:t>
            </a:r>
          </a:p>
          <a:p>
            <a:pPr algn="ctr"/>
            <a:r>
              <a:rPr lang="en-US" dirty="0" smtClean="0"/>
              <a:t>HF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28AF6B-E09F-41E4-8192-32C0CE39848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r>
              <a:rPr lang="en-US" smtClean="0">
                <a:solidFill>
                  <a:srgbClr val="FFFFFF"/>
                </a:solidFill>
              </a:rPr>
              <a:t>/155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Microhams 2010 Technician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6BB6D-B1B7-47B6-BF87-DCC612D80FAD}" type="slidenum">
              <a:rPr lang="en-US">
                <a:solidFill>
                  <a:srgbClr val="FFFFFF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T2A01 What is the most common repeater frequency offset in the 2 meter band?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plus 500 kHz</a:t>
            </a:r>
          </a:p>
          <a:p>
            <a:pPr eaLnBrk="1" hangingPunct="1">
              <a:defRPr/>
            </a:pPr>
            <a:r>
              <a:rPr lang="en-US" smtClean="0"/>
              <a:t>B.	plus or minus 600 kHz</a:t>
            </a:r>
          </a:p>
          <a:p>
            <a:pPr lvl="1" eaLnBrk="1" hangingPunct="1">
              <a:defRPr/>
            </a:pPr>
            <a:r>
              <a:rPr lang="en-US" smtClean="0"/>
              <a:t>C.	minus 500 kHz</a:t>
            </a:r>
          </a:p>
          <a:p>
            <a:pPr lvl="1" eaLnBrk="1" hangingPunct="1">
              <a:defRPr/>
            </a:pPr>
            <a:r>
              <a:rPr lang="en-US" smtClean="0"/>
              <a:t>D.	Only plus 600 kHz</a:t>
            </a:r>
          </a:p>
        </p:txBody>
      </p:sp>
    </p:spTree>
    <p:extLst>
      <p:ext uri="{BB962C8B-B14F-4D97-AF65-F5344CB8AC3E}">
        <p14:creationId xmlns:p14="http://schemas.microsoft.com/office/powerpoint/2010/main" val="161502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50276F-4E77-4CDD-B2CB-702DEB157932}" type="slidenum">
              <a:rPr lang="en-US">
                <a:solidFill>
                  <a:srgbClr val="FFFFFF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T2A03 What is a common repeater frequency offset in the 70 cm band?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Plus or minus 5 MHz</a:t>
            </a:r>
          </a:p>
          <a:p>
            <a:pPr lvl="1" eaLnBrk="1" hangingPunct="1">
              <a:defRPr/>
            </a:pPr>
            <a:r>
              <a:rPr lang="en-US" smtClean="0"/>
              <a:t>B.	Plus or minus 600 kHz</a:t>
            </a:r>
          </a:p>
          <a:p>
            <a:pPr lvl="1" eaLnBrk="1" hangingPunct="1">
              <a:defRPr/>
            </a:pPr>
            <a:r>
              <a:rPr lang="en-US" smtClean="0"/>
              <a:t>C.	Minus 600 kHz</a:t>
            </a:r>
          </a:p>
          <a:p>
            <a:pPr lvl="1" eaLnBrk="1" hangingPunct="1">
              <a:defRPr/>
            </a:pPr>
            <a:r>
              <a:rPr lang="en-US" smtClean="0"/>
              <a:t>D.	Plus 600 kHz</a:t>
            </a:r>
          </a:p>
        </p:txBody>
      </p:sp>
    </p:spTree>
    <p:extLst>
      <p:ext uri="{BB962C8B-B14F-4D97-AF65-F5344CB8AC3E}">
        <p14:creationId xmlns:p14="http://schemas.microsoft.com/office/powerpoint/2010/main" val="392493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1F7E3-EE1E-47E3-86B1-09053747919F}" type="slidenum">
              <a:rPr lang="en-US">
                <a:solidFill>
                  <a:srgbClr val="FFFFFF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T2A03 What is a common repeater frequency offset in the 70 cm band?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A.	Plus or minus 5 MHz</a:t>
            </a:r>
          </a:p>
          <a:p>
            <a:pPr lvl="1" eaLnBrk="1" hangingPunct="1">
              <a:defRPr/>
            </a:pPr>
            <a:r>
              <a:rPr lang="en-US" smtClean="0"/>
              <a:t>B.	Plus or minus 600 kHz</a:t>
            </a:r>
          </a:p>
          <a:p>
            <a:pPr lvl="1" eaLnBrk="1" hangingPunct="1">
              <a:defRPr/>
            </a:pPr>
            <a:r>
              <a:rPr lang="en-US" smtClean="0"/>
              <a:t>C.	Minus 600 kHz</a:t>
            </a:r>
          </a:p>
          <a:p>
            <a:pPr lvl="1" eaLnBrk="1" hangingPunct="1">
              <a:defRPr/>
            </a:pPr>
            <a:r>
              <a:rPr lang="en-US" smtClean="0"/>
              <a:t>D.	Plus 600 kHz</a:t>
            </a:r>
          </a:p>
        </p:txBody>
      </p:sp>
    </p:spTree>
    <p:extLst>
      <p:ext uri="{BB962C8B-B14F-4D97-AF65-F5344CB8AC3E}">
        <p14:creationId xmlns:p14="http://schemas.microsoft.com/office/powerpoint/2010/main" val="179682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B740B-88BE-4932-8D60-04E62F351430}" type="slidenum">
              <a:rPr lang="en-US">
                <a:solidFill>
                  <a:srgbClr val="FFFFFF"/>
                </a:solidFill>
              </a:rPr>
              <a:pPr>
                <a:defRPr/>
              </a:pPr>
              <a:t>43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85344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T2B02 What is the term used to describe the use of a sub-audible tone transmitted with normal voice audio to open the squelch of a receiver?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514600"/>
            <a:ext cx="8534400" cy="361156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mtClean="0"/>
              <a:t>A.	Carrier squelch</a:t>
            </a:r>
          </a:p>
          <a:p>
            <a:pPr lvl="1" eaLnBrk="1" hangingPunct="1">
              <a:defRPr/>
            </a:pPr>
            <a:r>
              <a:rPr lang="en-US" smtClean="0"/>
              <a:t>B.	Tone burst</a:t>
            </a:r>
          </a:p>
          <a:p>
            <a:pPr lvl="1" eaLnBrk="1" hangingPunct="1">
              <a:defRPr/>
            </a:pPr>
            <a:r>
              <a:rPr lang="en-US" smtClean="0"/>
              <a:t>C.	DTMF</a:t>
            </a:r>
          </a:p>
          <a:p>
            <a:pPr lvl="1" eaLnBrk="1" hangingPunct="1">
              <a:defRPr/>
            </a:pPr>
            <a:r>
              <a:rPr lang="en-US" smtClean="0"/>
              <a:t>D.	CTCSS</a:t>
            </a:r>
          </a:p>
        </p:txBody>
      </p:sp>
    </p:spTree>
    <p:extLst>
      <p:ext uri="{BB962C8B-B14F-4D97-AF65-F5344CB8AC3E}">
        <p14:creationId xmlns:p14="http://schemas.microsoft.com/office/powerpoint/2010/main" val="69836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9DD18-1AAF-442A-8F8C-FE91444B4E96}" type="slidenum">
              <a:rPr lang="en-US">
                <a:solidFill>
                  <a:srgbClr val="FFFFFF"/>
                </a:solidFill>
              </a:rPr>
              <a:pPr>
                <a:defRPr/>
              </a:pPr>
              <a:t>44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85344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T2B02 What is the term used to describe the use of a sub-audible tone transmitted with normal voice audio to open the squelch of a receiver?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514600"/>
            <a:ext cx="8534400" cy="361156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mtClean="0"/>
              <a:t>A.	Carrier squelch</a:t>
            </a:r>
          </a:p>
          <a:p>
            <a:pPr lvl="1" eaLnBrk="1" hangingPunct="1">
              <a:defRPr/>
            </a:pPr>
            <a:r>
              <a:rPr lang="en-US" smtClean="0"/>
              <a:t>B.	Tone burst</a:t>
            </a:r>
          </a:p>
          <a:p>
            <a:pPr lvl="1" eaLnBrk="1" hangingPunct="1">
              <a:defRPr/>
            </a:pPr>
            <a:r>
              <a:rPr lang="en-US" smtClean="0"/>
              <a:t>C.	DTMF</a:t>
            </a:r>
          </a:p>
          <a:p>
            <a:pPr eaLnBrk="1" hangingPunct="1">
              <a:defRPr/>
            </a:pPr>
            <a:r>
              <a:rPr lang="en-US" smtClean="0"/>
              <a:t>D.	CTCSS</a:t>
            </a:r>
          </a:p>
        </p:txBody>
      </p:sp>
    </p:spTree>
    <p:extLst>
      <p:ext uri="{BB962C8B-B14F-4D97-AF65-F5344CB8AC3E}">
        <p14:creationId xmlns:p14="http://schemas.microsoft.com/office/powerpoint/2010/main" val="35809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T2B04  Which </a:t>
            </a:r>
            <a:r>
              <a:rPr lang="en-US" sz="2800" dirty="0"/>
              <a:t>of the following common problems might cause you to be able to hear but not access a repeater even when transmitting with the proper offset?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A. The repeater receiver may require an audio tone burst for access</a:t>
            </a:r>
          </a:p>
          <a:p>
            <a:r>
              <a:rPr lang="en-US" dirty="0">
                <a:solidFill>
                  <a:schemeClr val="tx1"/>
                </a:solidFill>
              </a:rPr>
              <a:t>B. The repeater receiver may require a CTCSS tone for access</a:t>
            </a:r>
          </a:p>
          <a:p>
            <a:r>
              <a:rPr lang="en-US" dirty="0">
                <a:solidFill>
                  <a:schemeClr val="tx1"/>
                </a:solidFill>
              </a:rPr>
              <a:t>C. The repeater receiver may require a DCS tone sequence for access</a:t>
            </a:r>
          </a:p>
          <a:p>
            <a:r>
              <a:rPr lang="en-US" dirty="0">
                <a:solidFill>
                  <a:schemeClr val="tx1"/>
                </a:solidFill>
              </a:rPr>
              <a:t>D. All of these choices are correct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T2B04  Which </a:t>
            </a:r>
            <a:r>
              <a:rPr lang="en-US" sz="2800" dirty="0"/>
              <a:t>of the following common problems might cause you to be able to hear but not access a repeater even when transmitting with the proper offset?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	A</a:t>
            </a:r>
            <a:r>
              <a:rPr lang="en-US" dirty="0">
                <a:solidFill>
                  <a:schemeClr val="tx1"/>
                </a:solidFill>
              </a:rPr>
              <a:t>. The repeater receiver may require an audio tone burst for access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B</a:t>
            </a:r>
            <a:r>
              <a:rPr lang="en-US" dirty="0">
                <a:solidFill>
                  <a:schemeClr val="tx1"/>
                </a:solidFill>
              </a:rPr>
              <a:t>. The repeater receiver may require a CTCSS tone for access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C</a:t>
            </a:r>
            <a:r>
              <a:rPr lang="en-US" dirty="0">
                <a:solidFill>
                  <a:schemeClr val="tx1"/>
                </a:solidFill>
              </a:rPr>
              <a:t>. The repeater receiver may require a DCS tone sequence for access</a:t>
            </a:r>
          </a:p>
          <a:p>
            <a:r>
              <a:rPr lang="en-US" dirty="0">
                <a:solidFill>
                  <a:srgbClr val="FFFF00"/>
                </a:solidFill>
              </a:rPr>
              <a:t>D. All of these choices are correct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8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T4B11 </a:t>
            </a:r>
            <a:r>
              <a:rPr lang="en-US" dirty="0" smtClean="0"/>
              <a:t> Which </a:t>
            </a:r>
            <a:r>
              <a:rPr lang="en-US" dirty="0"/>
              <a:t>of the following describes the common meaning of the term "repeater offset"?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A. The distance between the repeater’s transmit and receive antennas</a:t>
            </a:r>
          </a:p>
          <a:p>
            <a:r>
              <a:rPr lang="en-US" dirty="0">
                <a:solidFill>
                  <a:schemeClr val="tx1"/>
                </a:solidFill>
              </a:rPr>
              <a:t>B. The time delay before the repeater timer resets</a:t>
            </a:r>
          </a:p>
          <a:p>
            <a:r>
              <a:rPr lang="en-US" dirty="0">
                <a:solidFill>
                  <a:schemeClr val="tx1"/>
                </a:solidFill>
              </a:rPr>
              <a:t>C. The difference between the repeater’s transmit and receive frequencies</a:t>
            </a:r>
          </a:p>
          <a:p>
            <a:r>
              <a:rPr lang="en-US" dirty="0">
                <a:solidFill>
                  <a:schemeClr val="tx1"/>
                </a:solidFill>
              </a:rPr>
              <a:t>D. Matching the antenna impedance to the feed line impedance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162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T4B11 </a:t>
            </a:r>
            <a:r>
              <a:rPr lang="en-US" dirty="0" smtClean="0"/>
              <a:t> Which </a:t>
            </a:r>
            <a:r>
              <a:rPr lang="en-US" dirty="0"/>
              <a:t>of the following describes the common meaning of the term "repeater offset"?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	A</a:t>
            </a:r>
            <a:r>
              <a:rPr lang="en-US" dirty="0">
                <a:solidFill>
                  <a:schemeClr val="tx1"/>
                </a:solidFill>
              </a:rPr>
              <a:t>. The distance between the repeater’s transmit and receive antennas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B</a:t>
            </a:r>
            <a:r>
              <a:rPr lang="en-US" dirty="0">
                <a:solidFill>
                  <a:schemeClr val="tx1"/>
                </a:solidFill>
              </a:rPr>
              <a:t>. The time delay before the repeater timer resets</a:t>
            </a:r>
          </a:p>
          <a:p>
            <a:r>
              <a:rPr lang="en-US" dirty="0">
                <a:solidFill>
                  <a:srgbClr val="FFFF00"/>
                </a:solidFill>
              </a:rPr>
              <a:t>C. The difference between the repeater’s transmit and receive frequencies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D</a:t>
            </a:r>
            <a:r>
              <a:rPr lang="en-US" dirty="0">
                <a:solidFill>
                  <a:schemeClr val="tx1"/>
                </a:solidFill>
              </a:rPr>
              <a:t>. Matching the antenna impedance to the feed line impedance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533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T8C06 </a:t>
            </a:r>
            <a:r>
              <a:rPr lang="en-US" dirty="0" smtClean="0"/>
              <a:t> How </a:t>
            </a:r>
            <a:r>
              <a:rPr lang="en-US" dirty="0"/>
              <a:t>is access to an IRLP node accomplished?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By obtaining a password which is sent via voice to the node</a:t>
            </a:r>
          </a:p>
          <a:p>
            <a:r>
              <a:rPr lang="en-US" dirty="0"/>
              <a:t>B. By using DTMF signals</a:t>
            </a:r>
          </a:p>
          <a:p>
            <a:r>
              <a:rPr lang="en-US" dirty="0"/>
              <a:t>C. By entering the proper Internet password</a:t>
            </a:r>
          </a:p>
          <a:p>
            <a:r>
              <a:rPr lang="en-US" dirty="0"/>
              <a:t>D. By using CTCSS tone codes</a:t>
            </a:r>
          </a:p>
        </p:txBody>
      </p:sp>
    </p:spTree>
    <p:extLst>
      <p:ext uri="{BB962C8B-B14F-4D97-AF65-F5344CB8AC3E}">
        <p14:creationId xmlns:p14="http://schemas.microsoft.com/office/powerpoint/2010/main" val="219447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pPr algn="ctr"/>
            <a:r>
              <a:rPr lang="en-US" sz="3600" dirty="0" smtClean="0"/>
              <a:t>VHF FM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pPr algn="ctr"/>
            <a:r>
              <a:rPr lang="en-US" dirty="0" smtClean="0"/>
              <a:t>FM Operations are Channelized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Just key transmitter and say your </a:t>
            </a:r>
            <a:r>
              <a:rPr lang="en-US" dirty="0" err="1" smtClean="0"/>
              <a:t>callsign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“This is KK4XYZ”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If anyone is listening to the channel, their squelch will open and they will hear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28AF6B-E09F-41E4-8192-32C0CE39848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r>
              <a:rPr lang="en-US" smtClean="0">
                <a:solidFill>
                  <a:srgbClr val="FFFFFF"/>
                </a:solidFill>
              </a:rPr>
              <a:t>/155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Microhams 2010 Technician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 algn="r">
              <a:defRPr/>
            </a:pPr>
            <a:r>
              <a:rPr lang="en-US">
                <a:solidFill>
                  <a:srgbClr val="FFFFFF"/>
                </a:solidFill>
              </a:rPr>
              <a:t>Communications Modes and Methods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5715000" cy="476250"/>
          </a:xfrm>
        </p:spPr>
        <p:txBody>
          <a:bodyPr/>
          <a:lstStyle/>
          <a:p>
            <a:pPr algn="l">
              <a:defRPr/>
            </a:pPr>
            <a:fld id="{7850090E-B540-4744-AEF4-933BB595B6E3}" type="slidenum">
              <a:rPr lang="en-US">
                <a:solidFill>
                  <a:srgbClr val="FFFFFF"/>
                </a:solidFill>
              </a:rPr>
              <a:pPr algn="l">
                <a:defRPr/>
              </a:pPr>
              <a:t>50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97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0"/>
            <a:ext cx="8839200" cy="1600200"/>
          </a:xfrm>
        </p:spPr>
        <p:txBody>
          <a:bodyPr/>
          <a:lstStyle/>
          <a:p>
            <a:pPr algn="ctr">
              <a:defRPr/>
            </a:pPr>
            <a:r>
              <a:rPr lang="en-US" dirty="0" err="1"/>
              <a:t>EchoLink</a:t>
            </a:r>
            <a:r>
              <a:rPr lang="en-US" baseline="30000" dirty="0"/>
              <a:t>®</a:t>
            </a:r>
            <a:r>
              <a:rPr lang="en-US" dirty="0"/>
              <a:t> and IRLP</a:t>
            </a:r>
          </a:p>
        </p:txBody>
      </p:sp>
      <p:pic>
        <p:nvPicPr>
          <p:cNvPr id="78853" name="Picture 4" descr="Linking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7056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Text Box 5"/>
          <p:cNvSpPr txBox="1">
            <a:spLocks noChangeArrowheads="1"/>
          </p:cNvSpPr>
          <p:nvPr/>
        </p:nvSpPr>
        <p:spPr bwMode="auto">
          <a:xfrm>
            <a:off x="457200" y="1371600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Arial" charset="0"/>
              </a:rPr>
              <a:t>EchoLink® software allows licensed Amateur Radio stations to communicate with one another over the Internet, using voice-over-IP (VoIP) technology.  </a:t>
            </a:r>
          </a:p>
        </p:txBody>
      </p:sp>
    </p:spTree>
    <p:extLst>
      <p:ext uri="{BB962C8B-B14F-4D97-AF65-F5344CB8AC3E}">
        <p14:creationId xmlns:p14="http://schemas.microsoft.com/office/powerpoint/2010/main" val="368448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T8C06 </a:t>
            </a:r>
            <a:r>
              <a:rPr lang="en-US" dirty="0" smtClean="0"/>
              <a:t> How </a:t>
            </a:r>
            <a:r>
              <a:rPr lang="en-US" dirty="0"/>
              <a:t>is access to an IRLP node accomplished?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A</a:t>
            </a:r>
            <a:r>
              <a:rPr lang="en-US" dirty="0"/>
              <a:t>. By obtaining a password which is sent via voice to the node</a:t>
            </a:r>
          </a:p>
          <a:p>
            <a:r>
              <a:rPr lang="en-US" dirty="0">
                <a:solidFill>
                  <a:srgbClr val="FFFF00"/>
                </a:solidFill>
              </a:rPr>
              <a:t>B. By using DTMF signals</a:t>
            </a:r>
          </a:p>
          <a:p>
            <a:r>
              <a:rPr lang="en-US" dirty="0" smtClean="0"/>
              <a:t>	C</a:t>
            </a:r>
            <a:r>
              <a:rPr lang="en-US" dirty="0"/>
              <a:t>. By entering the proper Internet password</a:t>
            </a:r>
          </a:p>
          <a:p>
            <a:r>
              <a:rPr lang="en-US" dirty="0" smtClean="0"/>
              <a:t>	D</a:t>
            </a:r>
            <a:r>
              <a:rPr lang="en-US" dirty="0"/>
              <a:t>. By using CTCSS tone codes</a:t>
            </a:r>
          </a:p>
        </p:txBody>
      </p:sp>
    </p:spTree>
    <p:extLst>
      <p:ext uri="{BB962C8B-B14F-4D97-AF65-F5344CB8AC3E}">
        <p14:creationId xmlns:p14="http://schemas.microsoft.com/office/powerpoint/2010/main" val="7356483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T8C09 How might you obtain a list of active nodes that use VoIP?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19400"/>
            <a:ext cx="8534400" cy="330676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mtClean="0"/>
              <a:t>A.	From the FCC Rulebook</a:t>
            </a:r>
          </a:p>
          <a:p>
            <a:pPr lvl="1" eaLnBrk="1" hangingPunct="1">
              <a:defRPr/>
            </a:pPr>
            <a:r>
              <a:rPr lang="en-US" smtClean="0"/>
              <a:t>B.	From your local emergency coordinator</a:t>
            </a:r>
          </a:p>
          <a:p>
            <a:pPr lvl="1" eaLnBrk="1" hangingPunct="1">
              <a:defRPr/>
            </a:pPr>
            <a:r>
              <a:rPr lang="en-US" smtClean="0"/>
              <a:t>C.	From a repeater directory</a:t>
            </a:r>
          </a:p>
          <a:p>
            <a:pPr lvl="1" eaLnBrk="1" hangingPunct="1">
              <a:defRPr/>
            </a:pPr>
            <a:r>
              <a:rPr lang="en-US" smtClean="0"/>
              <a:t>D.	From the local repeater frequency coordinator</a:t>
            </a:r>
          </a:p>
        </p:txBody>
      </p:sp>
    </p:spTree>
    <p:extLst>
      <p:ext uri="{BB962C8B-B14F-4D97-AF65-F5344CB8AC3E}">
        <p14:creationId xmlns:p14="http://schemas.microsoft.com/office/powerpoint/2010/main" val="143467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T8C09 How might you obtain a list of active nodes that use VoIP?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19400"/>
            <a:ext cx="8534400" cy="330676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A.	From the FCC Rulebook</a:t>
            </a:r>
          </a:p>
          <a:p>
            <a:pPr lvl="1" eaLnBrk="1" hangingPunct="1">
              <a:defRPr/>
            </a:pPr>
            <a:r>
              <a:rPr lang="en-US" dirty="0" smtClean="0"/>
              <a:t>B.	From your local emergency coordinator</a:t>
            </a:r>
          </a:p>
          <a:p>
            <a:pPr eaLnBrk="1" hangingPunct="1">
              <a:defRPr/>
            </a:pPr>
            <a:r>
              <a:rPr lang="en-US" b="1" dirty="0" smtClean="0"/>
              <a:t>C.	From a repeater directory</a:t>
            </a:r>
          </a:p>
          <a:p>
            <a:pPr lvl="1" eaLnBrk="1" hangingPunct="1">
              <a:defRPr/>
            </a:pPr>
            <a:r>
              <a:rPr lang="en-US" dirty="0" smtClean="0"/>
              <a:t>D.	From the local repeater frequency coordinator</a:t>
            </a:r>
          </a:p>
        </p:txBody>
      </p:sp>
    </p:spTree>
    <p:extLst>
      <p:ext uri="{BB962C8B-B14F-4D97-AF65-F5344CB8AC3E}">
        <p14:creationId xmlns:p14="http://schemas.microsoft.com/office/powerpoint/2010/main" val="209778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T8C10 How do you select a specific IRLP node when using a portable transceiver?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19400"/>
            <a:ext cx="8534400" cy="330676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A.	Choose a specific CTCSS tone</a:t>
            </a:r>
          </a:p>
          <a:p>
            <a:pPr lvl="1" eaLnBrk="1" hangingPunct="1">
              <a:defRPr/>
            </a:pPr>
            <a:r>
              <a:rPr lang="en-US" dirty="0" smtClean="0"/>
              <a:t>B.	Choose the correct DSC tone</a:t>
            </a:r>
          </a:p>
          <a:p>
            <a:pPr lvl="1" eaLnBrk="1" hangingPunct="1">
              <a:defRPr/>
            </a:pPr>
            <a:r>
              <a:rPr lang="en-US" dirty="0" smtClean="0"/>
              <a:t>C.	Access the repeater </a:t>
            </a:r>
            <a:r>
              <a:rPr lang="en-US" dirty="0" err="1" smtClean="0"/>
              <a:t>autopatch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D.	Use the keypad to transmit the IRLP node ID</a:t>
            </a:r>
          </a:p>
        </p:txBody>
      </p:sp>
    </p:spTree>
    <p:extLst>
      <p:ext uri="{BB962C8B-B14F-4D97-AF65-F5344CB8AC3E}">
        <p14:creationId xmlns:p14="http://schemas.microsoft.com/office/powerpoint/2010/main" val="29278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T8C10 How do you select a specific IRLP node when using a portable transceiver?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19400"/>
            <a:ext cx="8534400" cy="330676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A.	Choose a specific CTCSS tone</a:t>
            </a:r>
          </a:p>
          <a:p>
            <a:pPr lvl="1" eaLnBrk="1" hangingPunct="1">
              <a:defRPr/>
            </a:pPr>
            <a:r>
              <a:rPr lang="en-US" dirty="0" smtClean="0"/>
              <a:t>B.	Choose the correct DSC tone</a:t>
            </a:r>
          </a:p>
          <a:p>
            <a:pPr lvl="1" eaLnBrk="1" hangingPunct="1">
              <a:defRPr/>
            </a:pPr>
            <a:r>
              <a:rPr lang="en-US" dirty="0" smtClean="0"/>
              <a:t>C.	Access the repeater </a:t>
            </a:r>
            <a:r>
              <a:rPr lang="en-US" dirty="0" err="1" smtClean="0"/>
              <a:t>autopatch</a:t>
            </a:r>
            <a:endParaRPr lang="en-US" dirty="0" smtClean="0"/>
          </a:p>
          <a:p>
            <a:pPr eaLnBrk="1" hangingPunct="1">
              <a:defRPr/>
            </a:pPr>
            <a:r>
              <a:rPr lang="en-US" b="1" dirty="0" smtClean="0"/>
              <a:t>D.	Use the keypad to transmit the IRLP node ID</a:t>
            </a:r>
          </a:p>
        </p:txBody>
      </p:sp>
    </p:spTree>
    <p:extLst>
      <p:ext uri="{BB962C8B-B14F-4D97-AF65-F5344CB8AC3E}">
        <p14:creationId xmlns:p14="http://schemas.microsoft.com/office/powerpoint/2010/main" val="408345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T8C12 </a:t>
            </a:r>
            <a:r>
              <a:rPr lang="en-US" dirty="0" smtClean="0"/>
              <a:t> What </a:t>
            </a:r>
            <a:r>
              <a:rPr lang="en-US" dirty="0"/>
              <a:t>is meant by Voice Over Internet Protocol (VoIP) as used in amateur radio?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A. A set of rules specifying how to identify your station when linked over the Internet to another station</a:t>
            </a:r>
          </a:p>
          <a:p>
            <a:r>
              <a:rPr lang="en-US" sz="2400" dirty="0"/>
              <a:t>B. A set of guidelines for working DX during contests using Internet access</a:t>
            </a:r>
          </a:p>
          <a:p>
            <a:r>
              <a:rPr lang="en-US" sz="2400" dirty="0"/>
              <a:t>C. A technique for measuring the modulation quality of a transmitter using remote sites monitored via the Internet</a:t>
            </a:r>
          </a:p>
          <a:p>
            <a:r>
              <a:rPr lang="en-US" sz="2400" dirty="0"/>
              <a:t>D. A method of delivering voice communications over the Internet using digital techniques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224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T8C12 </a:t>
            </a:r>
            <a:r>
              <a:rPr lang="en-US" dirty="0" smtClean="0"/>
              <a:t> What </a:t>
            </a:r>
            <a:r>
              <a:rPr lang="en-US" dirty="0"/>
              <a:t>is meant by Voice Over Internet Protocol (VoIP) as used in amateur radio?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	A</a:t>
            </a:r>
            <a:r>
              <a:rPr lang="en-US" sz="2400" dirty="0"/>
              <a:t>. A set of rules specifying how to identify your station when linked over the Internet to another station</a:t>
            </a:r>
          </a:p>
          <a:p>
            <a:r>
              <a:rPr lang="en-US" sz="2400" dirty="0" smtClean="0"/>
              <a:t>	B</a:t>
            </a:r>
            <a:r>
              <a:rPr lang="en-US" sz="2400" dirty="0"/>
              <a:t>. A set of guidelines for working DX during contests using Internet access</a:t>
            </a:r>
          </a:p>
          <a:p>
            <a:r>
              <a:rPr lang="en-US" sz="2400" dirty="0" smtClean="0"/>
              <a:t>	C</a:t>
            </a:r>
            <a:r>
              <a:rPr lang="en-US" sz="2400" dirty="0"/>
              <a:t>. A technique for measuring the modulation quality of a transmitter using remote sites monitored via the Internet</a:t>
            </a:r>
          </a:p>
          <a:p>
            <a:r>
              <a:rPr lang="en-US" sz="2400" dirty="0">
                <a:solidFill>
                  <a:srgbClr val="FFFF00"/>
                </a:solidFill>
              </a:rPr>
              <a:t>D. A method of delivering voice communications over the Internet using digital techniques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974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T8C13 </a:t>
            </a:r>
            <a:r>
              <a:rPr lang="en-US" dirty="0" smtClean="0"/>
              <a:t> What </a:t>
            </a:r>
            <a:r>
              <a:rPr lang="en-US" dirty="0"/>
              <a:t>is the Internet Radio Linking Project (IRLP)?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A. A technique to connect amateur radio systems, such as repeaters, via the Internet using Voice Over Internet Protocol</a:t>
            </a:r>
          </a:p>
          <a:p>
            <a:r>
              <a:rPr lang="en-US" sz="2600" dirty="0"/>
              <a:t>B. A system for providing access to websites via amateur radio</a:t>
            </a:r>
          </a:p>
          <a:p>
            <a:r>
              <a:rPr lang="en-US" sz="2600" dirty="0"/>
              <a:t>C. A system for informing amateurs in real time of the frequency of active DX stations</a:t>
            </a:r>
          </a:p>
          <a:p>
            <a:r>
              <a:rPr lang="en-US" sz="2600" dirty="0"/>
              <a:t>D. A technique for measuring signal strength of an amateur transmitter via the Internet</a:t>
            </a:r>
          </a:p>
        </p:txBody>
      </p:sp>
    </p:spTree>
    <p:extLst>
      <p:ext uri="{BB962C8B-B14F-4D97-AF65-F5344CB8AC3E}">
        <p14:creationId xmlns:p14="http://schemas.microsoft.com/office/powerpoint/2010/main" val="2259655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T8C13 </a:t>
            </a:r>
            <a:r>
              <a:rPr lang="en-US" dirty="0" smtClean="0"/>
              <a:t> What </a:t>
            </a:r>
            <a:r>
              <a:rPr lang="en-US" dirty="0"/>
              <a:t>is the Internet Radio Linking Project (IRLP)?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solidFill>
                  <a:srgbClr val="FFFF00"/>
                </a:solidFill>
              </a:rPr>
              <a:t>A. A technique to connect amateur radio systems, such as repeaters, via the Internet using Voice Over Internet Protocol</a:t>
            </a:r>
          </a:p>
          <a:p>
            <a:r>
              <a:rPr lang="en-US" sz="2600" dirty="0" smtClean="0"/>
              <a:t>	B</a:t>
            </a:r>
            <a:r>
              <a:rPr lang="en-US" sz="2600" dirty="0"/>
              <a:t>. A system for providing access to websites via amateur radio</a:t>
            </a:r>
          </a:p>
          <a:p>
            <a:r>
              <a:rPr lang="en-US" sz="2600" dirty="0" smtClean="0"/>
              <a:t>	C</a:t>
            </a:r>
            <a:r>
              <a:rPr lang="en-US" sz="2600" dirty="0"/>
              <a:t>. A system for informing amateurs in real time of the frequency of active DX stations</a:t>
            </a:r>
          </a:p>
          <a:p>
            <a:r>
              <a:rPr lang="en-US" sz="2600" dirty="0" smtClean="0"/>
              <a:t>	D</a:t>
            </a:r>
            <a:r>
              <a:rPr lang="en-US" sz="2600" dirty="0"/>
              <a:t>. A technique for measuring signal strength of an amateur transmitter via the Internet</a:t>
            </a:r>
          </a:p>
        </p:txBody>
      </p:sp>
    </p:spTree>
    <p:extLst>
      <p:ext uri="{BB962C8B-B14F-4D97-AF65-F5344CB8AC3E}">
        <p14:creationId xmlns:p14="http://schemas.microsoft.com/office/powerpoint/2010/main" val="1829296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SSB DIGITAL &amp; CW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need to call  CQ</a:t>
            </a:r>
          </a:p>
          <a:p>
            <a:r>
              <a:rPr lang="en-US" dirty="0" smtClean="0"/>
              <a:t>“CQ </a:t>
            </a:r>
            <a:r>
              <a:rPr lang="en-US" dirty="0" err="1" smtClean="0"/>
              <a:t>CQ</a:t>
            </a:r>
            <a:r>
              <a:rPr lang="en-US" dirty="0" smtClean="0"/>
              <a:t> </a:t>
            </a:r>
            <a:r>
              <a:rPr lang="en-US" dirty="0" err="1" smtClean="0"/>
              <a:t>CQ</a:t>
            </a:r>
            <a:r>
              <a:rPr lang="en-US" dirty="0" smtClean="0"/>
              <a:t> from KK4XYZ </a:t>
            </a:r>
            <a:r>
              <a:rPr lang="en-US" dirty="0" err="1" smtClean="0"/>
              <a:t>KK4XYZ</a:t>
            </a:r>
            <a:endParaRPr lang="en-US" dirty="0" smtClean="0"/>
          </a:p>
          <a:p>
            <a:r>
              <a:rPr lang="en-US" dirty="0" smtClean="0"/>
              <a:t>KILO </a:t>
            </a:r>
            <a:r>
              <a:rPr lang="en-US" dirty="0" err="1" smtClean="0"/>
              <a:t>KILO</a:t>
            </a:r>
            <a:r>
              <a:rPr lang="en-US" dirty="0" smtClean="0"/>
              <a:t> FOUR XRAY YANKEE ZULU over.</a:t>
            </a:r>
          </a:p>
          <a:p>
            <a:pPr algn="ctr"/>
            <a:r>
              <a:rPr lang="en-US" dirty="0" smtClean="0"/>
              <a:t>Or</a:t>
            </a:r>
          </a:p>
          <a:p>
            <a:r>
              <a:rPr lang="en-US" dirty="0" smtClean="0"/>
              <a:t>You can tune receiver and answer a CQ</a:t>
            </a:r>
          </a:p>
          <a:p>
            <a:r>
              <a:rPr lang="en-US" dirty="0" smtClean="0"/>
              <a:t>KB4XF </a:t>
            </a:r>
            <a:r>
              <a:rPr lang="en-US" dirty="0" err="1" smtClean="0"/>
              <a:t>KB4XF</a:t>
            </a:r>
            <a:r>
              <a:rPr lang="en-US" dirty="0" smtClean="0"/>
              <a:t> this is KK4XYZ </a:t>
            </a:r>
            <a:r>
              <a:rPr lang="en-US" dirty="0" err="1" smtClean="0"/>
              <a:t>KK4XYZ</a:t>
            </a:r>
            <a:endParaRPr lang="en-US" dirty="0" smtClean="0"/>
          </a:p>
          <a:p>
            <a:r>
              <a:rPr lang="en-US" dirty="0"/>
              <a:t>KILO </a:t>
            </a:r>
            <a:r>
              <a:rPr lang="en-US" dirty="0" err="1"/>
              <a:t>KILO</a:t>
            </a:r>
            <a:r>
              <a:rPr lang="en-US" dirty="0"/>
              <a:t> FOUR XRAY YANKEE </a:t>
            </a:r>
            <a:r>
              <a:rPr lang="en-US" dirty="0" smtClean="0"/>
              <a:t>ZULU over.</a:t>
            </a:r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28AF6B-E09F-41E4-8192-32C0CE39848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r>
              <a:rPr lang="en-US" smtClean="0">
                <a:solidFill>
                  <a:srgbClr val="FFFFFF"/>
                </a:solidFill>
              </a:rPr>
              <a:t>/155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Microhams 2010 Technician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0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752600"/>
          </a:xfrm>
        </p:spPr>
        <p:txBody>
          <a:bodyPr/>
          <a:lstStyle/>
          <a:p>
            <a:r>
              <a:rPr lang="en-US" sz="2400" dirty="0" smtClean="0"/>
              <a:t>T2C03 What </a:t>
            </a:r>
            <a:r>
              <a:rPr lang="en-US" sz="2400" dirty="0"/>
              <a:t>should be done to insure that voice message traffic containing proper names and unusual words are copied correctly by the receiving station?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The entire message should be repeated at least four times</a:t>
            </a:r>
          </a:p>
          <a:p>
            <a:r>
              <a:rPr lang="en-US" dirty="0"/>
              <a:t>B. Such messages must be limited to no more than 10 words</a:t>
            </a:r>
          </a:p>
          <a:p>
            <a:r>
              <a:rPr lang="en-US" dirty="0"/>
              <a:t>C. Such words and terms should be spelled out using a standard phonetic alphabet</a:t>
            </a:r>
          </a:p>
          <a:p>
            <a:r>
              <a:rPr lang="en-US" dirty="0"/>
              <a:t>D. All of these choices are correct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9637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752600"/>
          </a:xfrm>
        </p:spPr>
        <p:txBody>
          <a:bodyPr/>
          <a:lstStyle/>
          <a:p>
            <a:r>
              <a:rPr lang="en-US" sz="2400" dirty="0" smtClean="0"/>
              <a:t>T2C03 What </a:t>
            </a:r>
            <a:r>
              <a:rPr lang="en-US" sz="2400" dirty="0"/>
              <a:t>should be done to insure that voice message traffic containing proper names and unusual words are copied correctly by the receiving station?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A</a:t>
            </a:r>
            <a:r>
              <a:rPr lang="en-US" dirty="0"/>
              <a:t>. The entire message should be repeated at least four times</a:t>
            </a:r>
          </a:p>
          <a:p>
            <a:r>
              <a:rPr lang="en-US" dirty="0" smtClean="0"/>
              <a:t>	B</a:t>
            </a:r>
            <a:r>
              <a:rPr lang="en-US" dirty="0"/>
              <a:t>. Such messages must be limited to no more than 10 </a:t>
            </a:r>
            <a:r>
              <a:rPr lang="en-US" dirty="0" smtClean="0"/>
              <a:t>words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</a:t>
            </a:r>
            <a:r>
              <a:rPr lang="en-US" dirty="0">
                <a:solidFill>
                  <a:srgbClr val="FFFF00"/>
                </a:solidFill>
              </a:rPr>
              <a:t>. Such words and terms should be spelled out using a standard phonetic alphabet</a:t>
            </a:r>
          </a:p>
          <a:p>
            <a:r>
              <a:rPr lang="en-US" dirty="0" smtClean="0"/>
              <a:t>	D</a:t>
            </a:r>
            <a:r>
              <a:rPr lang="en-US" dirty="0"/>
              <a:t>. All of these choices are correct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05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T2C06  Which </a:t>
            </a:r>
            <a:r>
              <a:rPr lang="en-US" sz="2800" dirty="0"/>
              <a:t>of the following is an accepted practice to get the immediate attention of a net control station when reporting an emergency?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A. Repeat the words SOS three times followed by the call sign of the reporting station</a:t>
            </a:r>
          </a:p>
          <a:p>
            <a:r>
              <a:rPr lang="en-US" dirty="0">
                <a:solidFill>
                  <a:schemeClr val="tx1"/>
                </a:solidFill>
              </a:rPr>
              <a:t>B. Press the push-to-talk button three times</a:t>
            </a:r>
          </a:p>
          <a:p>
            <a:r>
              <a:rPr lang="en-US" dirty="0">
                <a:solidFill>
                  <a:schemeClr val="tx1"/>
                </a:solidFill>
              </a:rPr>
              <a:t>C. Begin your transmission by saying "Priority" or "Emergency" followed by your call sign</a:t>
            </a:r>
          </a:p>
          <a:p>
            <a:r>
              <a:rPr lang="en-US" dirty="0">
                <a:solidFill>
                  <a:schemeClr val="tx1"/>
                </a:solidFill>
              </a:rPr>
              <a:t>D. Play a pre-recorded emergency alert tone followed by your call sign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1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T2C06  Which </a:t>
            </a:r>
            <a:r>
              <a:rPr lang="en-US" sz="2800" dirty="0"/>
              <a:t>of the following is an accepted practice to get the immediate attention of a net control station when reporting an emergency?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	A</a:t>
            </a:r>
            <a:r>
              <a:rPr lang="en-US" dirty="0">
                <a:solidFill>
                  <a:schemeClr val="tx1"/>
                </a:solidFill>
              </a:rPr>
              <a:t>. Repeat the words SOS three times followed by the call sign of the reporting station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B</a:t>
            </a:r>
            <a:r>
              <a:rPr lang="en-US" dirty="0">
                <a:solidFill>
                  <a:schemeClr val="tx1"/>
                </a:solidFill>
              </a:rPr>
              <a:t>. Press the push-to-talk button three times</a:t>
            </a:r>
          </a:p>
          <a:p>
            <a:r>
              <a:rPr lang="en-US" dirty="0">
                <a:solidFill>
                  <a:srgbClr val="FFFF00"/>
                </a:solidFill>
              </a:rPr>
              <a:t>C. Begin your transmission by saying "Priority" or "Emergency" followed by your call sign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D</a:t>
            </a:r>
            <a:r>
              <a:rPr lang="en-US" dirty="0">
                <a:solidFill>
                  <a:schemeClr val="tx1"/>
                </a:solidFill>
              </a:rPr>
              <a:t>. Play a pre-recorded emergency alert tone followed by your call sign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9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T2C07 </a:t>
            </a:r>
            <a:r>
              <a:rPr lang="en-US" dirty="0" smtClean="0"/>
              <a:t> Which </a:t>
            </a:r>
            <a:r>
              <a:rPr lang="en-US" dirty="0"/>
              <a:t>of the following is an accepted practice for an amateur operator who has checked into an emergency traffic net?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A. Provided that the frequency is quiet, announce the station call sign and location every 5 minutes</a:t>
            </a:r>
          </a:p>
          <a:p>
            <a:r>
              <a:rPr lang="en-US" dirty="0">
                <a:solidFill>
                  <a:schemeClr val="tx1"/>
                </a:solidFill>
              </a:rPr>
              <a:t>B. Move 5 kHz away from the net's frequency and use high power to ask other hams to keep clear of the net frequency</a:t>
            </a:r>
          </a:p>
          <a:p>
            <a:r>
              <a:rPr lang="en-US" dirty="0">
                <a:solidFill>
                  <a:schemeClr val="tx1"/>
                </a:solidFill>
              </a:rPr>
              <a:t>C. Remain on frequency without transmitting until asked to do so by the net control station</a:t>
            </a:r>
          </a:p>
          <a:p>
            <a:r>
              <a:rPr lang="en-US" dirty="0">
                <a:solidFill>
                  <a:schemeClr val="tx1"/>
                </a:solidFill>
              </a:rPr>
              <a:t>D. All of the choices are correct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3333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T2C07 </a:t>
            </a:r>
            <a:r>
              <a:rPr lang="en-US" dirty="0" smtClean="0"/>
              <a:t> Which </a:t>
            </a:r>
            <a:r>
              <a:rPr lang="en-US" dirty="0"/>
              <a:t>of the following is an accepted practice for an amateur operator who has checked into an emergency traffic net?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	A</a:t>
            </a:r>
            <a:r>
              <a:rPr lang="en-US" dirty="0">
                <a:solidFill>
                  <a:schemeClr val="tx1"/>
                </a:solidFill>
              </a:rPr>
              <a:t>. Provided that the frequency is quiet, announce the station call sign and location every 5 minutes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B</a:t>
            </a:r>
            <a:r>
              <a:rPr lang="en-US" dirty="0">
                <a:solidFill>
                  <a:schemeClr val="tx1"/>
                </a:solidFill>
              </a:rPr>
              <a:t>. Move 5 kHz away from the net's frequency and use high power to ask other hams to keep clear of the net frequency</a:t>
            </a:r>
          </a:p>
          <a:p>
            <a:r>
              <a:rPr lang="en-US" dirty="0">
                <a:solidFill>
                  <a:srgbClr val="FFFF00"/>
                </a:solidFill>
              </a:rPr>
              <a:t>C. Remain on frequency without transmitting until asked to do so by the net control station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D</a:t>
            </a:r>
            <a:r>
              <a:rPr lang="en-US" dirty="0">
                <a:solidFill>
                  <a:schemeClr val="tx1"/>
                </a:solidFill>
              </a:rPr>
              <a:t>. All of the choices are correct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793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T2C08  </a:t>
            </a:r>
            <a:r>
              <a:rPr lang="en-US" dirty="0" smtClean="0"/>
              <a:t>Which </a:t>
            </a:r>
            <a:r>
              <a:rPr lang="en-US" dirty="0"/>
              <a:t>of the following is a characteristic of good emergency traffic handling?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A. Passing messages exactly as received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. Making decisions as to whether or not messages should be relayed or delivered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. Communicating messages to the news media for broadcast outside the disaster area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</a:t>
            </a:r>
            <a:r>
              <a:rPr lang="en-US" dirty="0">
                <a:solidFill>
                  <a:schemeClr val="tx1"/>
                </a:solidFill>
              </a:rPr>
              <a:t>. All of these choices are correct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80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T2C08  </a:t>
            </a:r>
            <a:r>
              <a:rPr lang="en-US" dirty="0" smtClean="0"/>
              <a:t>Which </a:t>
            </a:r>
            <a:r>
              <a:rPr lang="en-US" dirty="0"/>
              <a:t>of the following is a characteristic of good emergency traffic handling?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</a:t>
            </a:r>
            <a:r>
              <a:rPr lang="en-US" dirty="0">
                <a:solidFill>
                  <a:srgbClr val="FFFF00"/>
                </a:solidFill>
              </a:rPr>
              <a:t>. Passing messages exactly as received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B</a:t>
            </a:r>
            <a:r>
              <a:rPr lang="en-US" dirty="0">
                <a:solidFill>
                  <a:schemeClr val="tx1"/>
                </a:solidFill>
              </a:rPr>
              <a:t>. Making decisions as to whether or not messages should be relayed or delivered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	C</a:t>
            </a:r>
            <a:r>
              <a:rPr lang="en-US" dirty="0">
                <a:solidFill>
                  <a:schemeClr val="tx1"/>
                </a:solidFill>
              </a:rPr>
              <a:t>. Communicating messages to the news media for broadcast outside the disaster area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D</a:t>
            </a:r>
            <a:r>
              <a:rPr lang="en-US" dirty="0">
                <a:solidFill>
                  <a:schemeClr val="tx1"/>
                </a:solidFill>
              </a:rPr>
              <a:t>. All of these choices are correct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27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6576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5 minutes</a:t>
            </a:r>
            <a:br>
              <a:rPr lang="en-US" dirty="0"/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7772400" cy="1500187"/>
          </a:xfrm>
        </p:spPr>
        <p:txBody>
          <a:bodyPr/>
          <a:lstStyle/>
          <a:p>
            <a:pPr algn="ctr"/>
            <a:r>
              <a:rPr lang="en-US" sz="4800" dirty="0" smtClean="0"/>
              <a:t>Break </a:t>
            </a:r>
            <a:r>
              <a:rPr lang="en-US" sz="4800" dirty="0"/>
              <a:t>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5FF7EA-9658-4C6E-A743-8B37BE93E9C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Microhams 2010 Technician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55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YOUR 11M ACCCENT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73’s					73</a:t>
            </a:r>
          </a:p>
          <a:p>
            <a:r>
              <a:rPr lang="en-US" dirty="0" smtClean="0"/>
              <a:t>VSWR’s				VSWR</a:t>
            </a:r>
          </a:p>
          <a:p>
            <a:r>
              <a:rPr lang="en-US" dirty="0" smtClean="0"/>
              <a:t>Handle				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5FF7EA-9658-4C6E-A743-8B37BE93E9C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Microhams 2010 Technician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6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 algn="r">
              <a:defRPr/>
            </a:pPr>
            <a:r>
              <a:rPr lang="en-US">
                <a:solidFill>
                  <a:srgbClr val="FFFFFF"/>
                </a:solidFill>
              </a:rPr>
              <a:t>Operating Practices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5715000" cy="476250"/>
          </a:xfrm>
        </p:spPr>
        <p:txBody>
          <a:bodyPr/>
          <a:lstStyle/>
          <a:p>
            <a:pPr algn="l">
              <a:defRPr/>
            </a:pPr>
            <a:fld id="{51622C9D-4BDE-4FDA-9FE7-865EE16B4C1D}" type="slidenum">
              <a:rPr lang="en-US">
                <a:solidFill>
                  <a:srgbClr val="FFFFFF"/>
                </a:solidFill>
              </a:rPr>
              <a:pPr algn="l">
                <a:defRPr/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932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ITU Phonetic Alphabet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685800" y="1066800"/>
            <a:ext cx="3352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Arial" charset="0"/>
              </a:rPr>
              <a:t> </a:t>
            </a:r>
            <a:endParaRPr lang="en-US" sz="2000" dirty="0">
              <a:solidFill>
                <a:srgbClr val="FFFFFF"/>
              </a:solidFill>
              <a:latin typeface="Arial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Arial" charset="0"/>
              </a:rPr>
              <a:t>The pronunciations given for “Oscar”, “Papa” and “Victor” may seem awkward to English-speaking people in the US</a:t>
            </a:r>
            <a:r>
              <a:rPr lang="en-US" sz="2000" dirty="0" smtClean="0">
                <a:solidFill>
                  <a:srgbClr val="FFFFFF"/>
                </a:solidFill>
                <a:latin typeface="Arial" charset="0"/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Arial" charset="0"/>
              </a:rPr>
              <a:t>You do not need to learn the phonetic alphabet to pass the exam, but it is highly recommend for all amateur radio operators</a:t>
            </a:r>
            <a:endParaRPr lang="en-US" sz="2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4495800" y="838200"/>
            <a:ext cx="4419600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46125" algn="l"/>
                <a:tab pos="2225675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tabLst>
                <a:tab pos="746125" algn="l"/>
                <a:tab pos="2225675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tabLst>
                <a:tab pos="746125" algn="l"/>
                <a:tab pos="2225675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tabLst>
                <a:tab pos="746125" algn="l"/>
                <a:tab pos="2225675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tabLst>
                <a:tab pos="746125" algn="l"/>
                <a:tab pos="2225675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  <a:tab pos="2225675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  <a:tab pos="2225675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  <a:tab pos="2225675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  <a:tab pos="2225675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A	Alfa	</a:t>
            </a:r>
            <a:r>
              <a:rPr lang="en-US" sz="1400" b="1">
                <a:solidFill>
                  <a:srgbClr val="FFFFFF"/>
                </a:solidFill>
                <a:latin typeface="Verdana" pitchFamily="34" charset="0"/>
              </a:rPr>
              <a:t>AL</a:t>
            </a: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 FAH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B	Bravo	</a:t>
            </a:r>
            <a:r>
              <a:rPr lang="en-US" sz="1400" b="1">
                <a:solidFill>
                  <a:srgbClr val="FFFFFF"/>
                </a:solidFill>
                <a:latin typeface="Verdana" pitchFamily="34" charset="0"/>
              </a:rPr>
              <a:t>BRAH</a:t>
            </a: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 VOH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C	Charlie	</a:t>
            </a:r>
            <a:r>
              <a:rPr lang="en-US" sz="1400" b="1">
                <a:solidFill>
                  <a:srgbClr val="FFFFFF"/>
                </a:solidFill>
                <a:latin typeface="Verdana" pitchFamily="34" charset="0"/>
              </a:rPr>
              <a:t>CHAR</a:t>
            </a: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 LEE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D	Delta	</a:t>
            </a:r>
            <a:r>
              <a:rPr lang="en-US" sz="1400" b="1">
                <a:solidFill>
                  <a:srgbClr val="FFFFFF"/>
                </a:solidFill>
                <a:latin typeface="Verdana" pitchFamily="34" charset="0"/>
              </a:rPr>
              <a:t>DELL</a:t>
            </a: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 TAH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E	Echo	</a:t>
            </a:r>
            <a:r>
              <a:rPr lang="en-US" sz="1400" b="1">
                <a:solidFill>
                  <a:srgbClr val="FFFFFF"/>
                </a:solidFill>
                <a:latin typeface="Verdana" pitchFamily="34" charset="0"/>
              </a:rPr>
              <a:t>ECK </a:t>
            </a: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OH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F	Foxtrot	</a:t>
            </a:r>
            <a:r>
              <a:rPr lang="en-US" sz="1400" b="1">
                <a:solidFill>
                  <a:srgbClr val="FFFFFF"/>
                </a:solidFill>
                <a:latin typeface="Verdana" pitchFamily="34" charset="0"/>
              </a:rPr>
              <a:t>FOKS</a:t>
            </a: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 TROT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G	Golf	GOLF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H	Hotel	HOH </a:t>
            </a:r>
            <a:r>
              <a:rPr lang="en-US" sz="1400" b="1">
                <a:solidFill>
                  <a:srgbClr val="FFFFFF"/>
                </a:solidFill>
                <a:latin typeface="Verdana" pitchFamily="34" charset="0"/>
              </a:rPr>
              <a:t>TELL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I	India	</a:t>
            </a:r>
            <a:r>
              <a:rPr lang="en-US" sz="1400" b="1">
                <a:solidFill>
                  <a:srgbClr val="FFFFFF"/>
                </a:solidFill>
                <a:latin typeface="Verdana" pitchFamily="34" charset="0"/>
              </a:rPr>
              <a:t>IN</a:t>
            </a: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 DEE AH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J	Juliet	</a:t>
            </a:r>
            <a:r>
              <a:rPr lang="en-US" sz="1400" b="1">
                <a:solidFill>
                  <a:srgbClr val="FFFFFF"/>
                </a:solidFill>
                <a:latin typeface="Verdana" pitchFamily="34" charset="0"/>
              </a:rPr>
              <a:t>JEW</a:t>
            </a: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 LEE ETT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K	Kilo	</a:t>
            </a:r>
            <a:r>
              <a:rPr lang="en-US" sz="1400" b="1">
                <a:solidFill>
                  <a:srgbClr val="FFFFFF"/>
                </a:solidFill>
                <a:latin typeface="Verdana" pitchFamily="34" charset="0"/>
              </a:rPr>
              <a:t>KEY</a:t>
            </a: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 LOH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L	Lima	</a:t>
            </a:r>
            <a:r>
              <a:rPr lang="en-US" sz="1400" b="1">
                <a:solidFill>
                  <a:srgbClr val="FFFFFF"/>
                </a:solidFill>
                <a:latin typeface="Verdana" pitchFamily="34" charset="0"/>
              </a:rPr>
              <a:t>LEE</a:t>
            </a: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 MAH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M	Mike	MIKE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N	November	NO </a:t>
            </a:r>
            <a:r>
              <a:rPr lang="en-US" sz="1400" b="1">
                <a:solidFill>
                  <a:srgbClr val="FFFFFF"/>
                </a:solidFill>
                <a:latin typeface="Verdana" pitchFamily="34" charset="0"/>
              </a:rPr>
              <a:t>VEM</a:t>
            </a: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 BER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O	Oscar	</a:t>
            </a:r>
            <a:r>
              <a:rPr lang="en-US" sz="1400" b="1">
                <a:solidFill>
                  <a:srgbClr val="FFFFFF"/>
                </a:solidFill>
                <a:latin typeface="Verdana" pitchFamily="34" charset="0"/>
              </a:rPr>
              <a:t>OSS</a:t>
            </a: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 CAH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P	Papa	PAH </a:t>
            </a:r>
            <a:r>
              <a:rPr lang="en-US" sz="1400" b="1">
                <a:solidFill>
                  <a:srgbClr val="FFFFFF"/>
                </a:solidFill>
                <a:latin typeface="Verdana" pitchFamily="34" charset="0"/>
              </a:rPr>
              <a:t>PAH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Q	Quebec	KEH </a:t>
            </a:r>
            <a:r>
              <a:rPr lang="en-US" sz="1400" b="1">
                <a:solidFill>
                  <a:srgbClr val="FFFFFF"/>
                </a:solidFill>
                <a:latin typeface="Verdana" pitchFamily="34" charset="0"/>
              </a:rPr>
              <a:t>BECK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R	Romeo	</a:t>
            </a:r>
            <a:r>
              <a:rPr lang="en-US" sz="1400" b="1">
                <a:solidFill>
                  <a:srgbClr val="FFFFFF"/>
                </a:solidFill>
                <a:latin typeface="Verdana" pitchFamily="34" charset="0"/>
              </a:rPr>
              <a:t>ROW</a:t>
            </a: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 ME OH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S	Sierra	SEE</a:t>
            </a:r>
            <a:r>
              <a:rPr lang="en-US" sz="1400" b="1">
                <a:solidFill>
                  <a:srgbClr val="FFFFFF"/>
                </a:solidFill>
                <a:latin typeface="Verdana" pitchFamily="34" charset="0"/>
              </a:rPr>
              <a:t> AIR</a:t>
            </a: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 RAH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T	Tango	</a:t>
            </a:r>
            <a:r>
              <a:rPr lang="en-US" sz="1400" b="1">
                <a:solidFill>
                  <a:srgbClr val="FFFFFF"/>
                </a:solidFill>
                <a:latin typeface="Verdana" pitchFamily="34" charset="0"/>
              </a:rPr>
              <a:t>TANG</a:t>
            </a: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 GO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U	Uniform	</a:t>
            </a:r>
            <a:r>
              <a:rPr lang="en-US" sz="1400" b="1">
                <a:solidFill>
                  <a:srgbClr val="FFFFFF"/>
                </a:solidFill>
                <a:latin typeface="Verdana" pitchFamily="34" charset="0"/>
              </a:rPr>
              <a:t>YOU</a:t>
            </a: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 NEE FORM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V	Victor	</a:t>
            </a:r>
            <a:r>
              <a:rPr lang="en-US" sz="1400" b="1">
                <a:solidFill>
                  <a:srgbClr val="FFFFFF"/>
                </a:solidFill>
                <a:latin typeface="Verdana" pitchFamily="34" charset="0"/>
              </a:rPr>
              <a:t>VIK </a:t>
            </a: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TAH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W	Whiskey	</a:t>
            </a:r>
            <a:r>
              <a:rPr lang="en-US" sz="1400" b="1">
                <a:solidFill>
                  <a:srgbClr val="FFFFFF"/>
                </a:solidFill>
                <a:latin typeface="Verdana" pitchFamily="34" charset="0"/>
              </a:rPr>
              <a:t>WISS</a:t>
            </a: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 KEY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X	X-Ray	</a:t>
            </a:r>
            <a:r>
              <a:rPr lang="en-US" sz="1400" b="1">
                <a:solidFill>
                  <a:srgbClr val="FFFFFF"/>
                </a:solidFill>
                <a:latin typeface="Verdana" pitchFamily="34" charset="0"/>
              </a:rPr>
              <a:t>ECKS</a:t>
            </a: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 RAY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Y	Yankee	</a:t>
            </a:r>
            <a:r>
              <a:rPr lang="en-US" sz="1400" b="1">
                <a:solidFill>
                  <a:srgbClr val="FFFFFF"/>
                </a:solidFill>
                <a:latin typeface="Verdana" pitchFamily="34" charset="0"/>
              </a:rPr>
              <a:t>YANG</a:t>
            </a: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 KEY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Z	Zulu	</a:t>
            </a:r>
            <a:r>
              <a:rPr lang="en-US" sz="1400" b="1">
                <a:solidFill>
                  <a:srgbClr val="FFFFFF"/>
                </a:solidFill>
                <a:latin typeface="Verdana" pitchFamily="34" charset="0"/>
              </a:rPr>
              <a:t>ZOO</a:t>
            </a: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 LOO</a:t>
            </a:r>
          </a:p>
        </p:txBody>
      </p:sp>
    </p:spTree>
    <p:extLst>
      <p:ext uri="{BB962C8B-B14F-4D97-AF65-F5344CB8AC3E}">
        <p14:creationId xmlns:p14="http://schemas.microsoft.com/office/powerpoint/2010/main" val="2902735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ED2BF-05DF-41AF-A697-0DF3BB84C767}" type="slidenum">
              <a:rPr lang="en-US">
                <a:solidFill>
                  <a:srgbClr val="FFFFFF"/>
                </a:solidFill>
              </a:rPr>
              <a:pPr>
                <a:defRPr/>
              </a:pPr>
              <a:t>70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  <p:sp>
        <p:nvSpPr>
          <p:cNvPr id="321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T2C10 What is the preamble in a formal traffic message?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The first paragraph of the message text</a:t>
            </a:r>
          </a:p>
          <a:p>
            <a:pPr lvl="1" eaLnBrk="1" hangingPunct="1">
              <a:defRPr/>
            </a:pPr>
            <a:r>
              <a:rPr lang="en-US" smtClean="0"/>
              <a:t>B.	The message number</a:t>
            </a:r>
          </a:p>
          <a:p>
            <a:pPr lvl="1" eaLnBrk="1" hangingPunct="1">
              <a:defRPr/>
            </a:pPr>
            <a:r>
              <a:rPr lang="en-US" smtClean="0"/>
              <a:t>C.	The priority handling indicator for the message</a:t>
            </a:r>
          </a:p>
          <a:p>
            <a:pPr lvl="1" eaLnBrk="1" hangingPunct="1">
              <a:defRPr/>
            </a:pPr>
            <a:r>
              <a:rPr lang="en-US" smtClean="0"/>
              <a:t>D.	The information needed to track the message as it passes through the amateur radio traffic handling system</a:t>
            </a:r>
          </a:p>
        </p:txBody>
      </p:sp>
    </p:spTree>
    <p:extLst>
      <p:ext uri="{BB962C8B-B14F-4D97-AF65-F5344CB8AC3E}">
        <p14:creationId xmlns:p14="http://schemas.microsoft.com/office/powerpoint/2010/main" val="283413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8B825C-EFA4-42FE-84AE-590271BA56AF}" type="slidenum">
              <a:rPr lang="en-US">
                <a:solidFill>
                  <a:srgbClr val="FFFFFF"/>
                </a:solidFill>
              </a:rPr>
              <a:pPr>
                <a:defRPr/>
              </a:pPr>
              <a:t>71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  <p:sp>
        <p:nvSpPr>
          <p:cNvPr id="326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T2C10 What is the preamble in a formal traffic message?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The first paragraph of the message text</a:t>
            </a:r>
          </a:p>
          <a:p>
            <a:pPr lvl="1" eaLnBrk="1" hangingPunct="1">
              <a:defRPr/>
            </a:pPr>
            <a:r>
              <a:rPr lang="en-US" smtClean="0"/>
              <a:t>B.	The message number</a:t>
            </a:r>
          </a:p>
          <a:p>
            <a:pPr lvl="1" eaLnBrk="1" hangingPunct="1">
              <a:defRPr/>
            </a:pPr>
            <a:r>
              <a:rPr lang="en-US" smtClean="0"/>
              <a:t>C.	The priority handling indicator for the message</a:t>
            </a:r>
          </a:p>
          <a:p>
            <a:pPr eaLnBrk="1" hangingPunct="1">
              <a:defRPr/>
            </a:pPr>
            <a:r>
              <a:rPr lang="en-US" smtClean="0"/>
              <a:t>D.	The information needed to track the message as it passes through the amateur radio traffic handling system</a:t>
            </a:r>
          </a:p>
        </p:txBody>
      </p:sp>
    </p:spTree>
    <p:extLst>
      <p:ext uri="{BB962C8B-B14F-4D97-AF65-F5344CB8AC3E}">
        <p14:creationId xmlns:p14="http://schemas.microsoft.com/office/powerpoint/2010/main" val="386529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D6C1D-36A6-4AC6-A513-8485BFC1DCFE}" type="slidenum">
              <a:rPr lang="en-US">
                <a:solidFill>
                  <a:srgbClr val="FFFFFF"/>
                </a:solidFill>
              </a:rPr>
              <a:pPr>
                <a:defRPr/>
              </a:pPr>
              <a:t>72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  <p:sp>
        <p:nvSpPr>
          <p:cNvPr id="331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T2C11 What is meant by the term "check" in reference to a formal traffic message?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The check is a count of the number of words or word equivalents in the text portion of the message</a:t>
            </a:r>
          </a:p>
          <a:p>
            <a:pPr lvl="1" eaLnBrk="1" hangingPunct="1">
              <a:defRPr/>
            </a:pPr>
            <a:r>
              <a:rPr lang="en-US" smtClean="0"/>
              <a:t>B.	The check is the value of a money order attached to the message</a:t>
            </a:r>
          </a:p>
          <a:p>
            <a:pPr lvl="1" eaLnBrk="1" hangingPunct="1">
              <a:defRPr/>
            </a:pPr>
            <a:r>
              <a:rPr lang="en-US" smtClean="0"/>
              <a:t>C.	The check is a list of stations that have relayed the message</a:t>
            </a:r>
          </a:p>
          <a:p>
            <a:pPr lvl="1" eaLnBrk="1" hangingPunct="1">
              <a:defRPr/>
            </a:pPr>
            <a:r>
              <a:rPr lang="en-US" smtClean="0"/>
              <a:t>D.	The check is a box on the message form that tells you the message was received</a:t>
            </a:r>
          </a:p>
        </p:txBody>
      </p:sp>
    </p:spTree>
    <p:extLst>
      <p:ext uri="{BB962C8B-B14F-4D97-AF65-F5344CB8AC3E}">
        <p14:creationId xmlns:p14="http://schemas.microsoft.com/office/powerpoint/2010/main" val="618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52CC20-80F4-4751-8EDC-4D613539E63D}" type="slidenum">
              <a:rPr lang="en-US">
                <a:solidFill>
                  <a:srgbClr val="FFFFFF"/>
                </a:solidFill>
              </a:rPr>
              <a:pPr>
                <a:defRPr/>
              </a:pPr>
              <a:t>73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  <p:sp>
        <p:nvSpPr>
          <p:cNvPr id="336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T2C11 What is meant by the term "check" in reference to a formal traffic message?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A.	The check is a count of the number of words or word equivalents in the text portion of the message</a:t>
            </a:r>
          </a:p>
          <a:p>
            <a:pPr lvl="1" eaLnBrk="1" hangingPunct="1">
              <a:defRPr/>
            </a:pPr>
            <a:r>
              <a:rPr lang="en-US" smtClean="0"/>
              <a:t>B.	The check is the value of a money order attached to the message</a:t>
            </a:r>
          </a:p>
          <a:p>
            <a:pPr lvl="1" eaLnBrk="1" hangingPunct="1">
              <a:defRPr/>
            </a:pPr>
            <a:r>
              <a:rPr lang="en-US" smtClean="0"/>
              <a:t>C.	The check is a list of stations that have relayed the message</a:t>
            </a:r>
          </a:p>
          <a:p>
            <a:pPr lvl="1" eaLnBrk="1" hangingPunct="1">
              <a:defRPr/>
            </a:pPr>
            <a:r>
              <a:rPr lang="en-US" smtClean="0"/>
              <a:t>D.	The check is a box on the message form that tells you the message was received</a:t>
            </a:r>
          </a:p>
        </p:txBody>
      </p:sp>
    </p:spTree>
    <p:extLst>
      <p:ext uri="{BB962C8B-B14F-4D97-AF65-F5344CB8AC3E}">
        <p14:creationId xmlns:p14="http://schemas.microsoft.com/office/powerpoint/2010/main" val="12712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T2C01 </a:t>
            </a:r>
            <a:r>
              <a:rPr lang="en-US" dirty="0" smtClean="0"/>
              <a:t>When </a:t>
            </a:r>
            <a:r>
              <a:rPr lang="en-US" dirty="0"/>
              <a:t>do the FCC rules NOT apply to the operation of an amateur station?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A. When operating a RACES station</a:t>
            </a:r>
          </a:p>
          <a:p>
            <a:r>
              <a:rPr lang="en-US" dirty="0">
                <a:solidFill>
                  <a:schemeClr val="tx1"/>
                </a:solidFill>
              </a:rPr>
              <a:t>B. When operating under special FEMA rules</a:t>
            </a:r>
          </a:p>
          <a:p>
            <a:r>
              <a:rPr lang="en-US" dirty="0">
                <a:solidFill>
                  <a:schemeClr val="tx1"/>
                </a:solidFill>
              </a:rPr>
              <a:t>C. When operating under special ARES rules</a:t>
            </a:r>
          </a:p>
          <a:p>
            <a:r>
              <a:rPr lang="en-US" dirty="0">
                <a:solidFill>
                  <a:schemeClr val="tx1"/>
                </a:solidFill>
              </a:rPr>
              <a:t>D. Never, FCC rules always apply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0106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T2C01 </a:t>
            </a:r>
            <a:r>
              <a:rPr lang="en-US" dirty="0" smtClean="0"/>
              <a:t>When </a:t>
            </a:r>
            <a:r>
              <a:rPr lang="en-US" dirty="0"/>
              <a:t>do the FCC rules NOT apply to the operation of an amateur station?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	A</a:t>
            </a:r>
            <a:r>
              <a:rPr lang="en-US" dirty="0">
                <a:solidFill>
                  <a:schemeClr val="tx1"/>
                </a:solidFill>
              </a:rPr>
              <a:t>. When operating a RACES station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B</a:t>
            </a:r>
            <a:r>
              <a:rPr lang="en-US" dirty="0">
                <a:solidFill>
                  <a:schemeClr val="tx1"/>
                </a:solidFill>
              </a:rPr>
              <a:t>. When operating under special FEMA rules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C</a:t>
            </a:r>
            <a:r>
              <a:rPr lang="en-US" dirty="0">
                <a:solidFill>
                  <a:schemeClr val="tx1"/>
                </a:solidFill>
              </a:rPr>
              <a:t>. When operating under special ARES rules</a:t>
            </a:r>
          </a:p>
          <a:p>
            <a:r>
              <a:rPr lang="en-US" dirty="0">
                <a:solidFill>
                  <a:srgbClr val="FFFF00"/>
                </a:solidFill>
              </a:rPr>
              <a:t>D. Never, FCC rules always apply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2210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440434-4FFA-4A97-BFED-CF143EA424DF}" type="slidenum">
              <a:rPr lang="en-US">
                <a:solidFill>
                  <a:srgbClr val="FFFFFF"/>
                </a:solidFill>
              </a:rPr>
              <a:pPr>
                <a:defRPr/>
              </a:pPr>
              <a:t>76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  <p:sp>
        <p:nvSpPr>
          <p:cNvPr id="258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T2C04 What do RACES and ARES have in common?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They represent the two largest ham clubs in the United States</a:t>
            </a:r>
          </a:p>
          <a:p>
            <a:pPr lvl="1" eaLnBrk="1" hangingPunct="1">
              <a:defRPr/>
            </a:pPr>
            <a:r>
              <a:rPr lang="en-US" smtClean="0"/>
              <a:t>B.	Both organizations broadcast road and weather traffic information</a:t>
            </a:r>
          </a:p>
          <a:p>
            <a:pPr lvl="1" eaLnBrk="1" hangingPunct="1">
              <a:defRPr/>
            </a:pPr>
            <a:r>
              <a:rPr lang="en-US" smtClean="0"/>
              <a:t>C.	Neither may handle emergency traffic supporting public service agencies</a:t>
            </a:r>
          </a:p>
          <a:p>
            <a:pPr lvl="1" eaLnBrk="1" hangingPunct="1">
              <a:defRPr/>
            </a:pPr>
            <a:r>
              <a:rPr lang="en-US" smtClean="0"/>
              <a:t>D.	Both organizations may provide communications during emergencies</a:t>
            </a:r>
          </a:p>
        </p:txBody>
      </p:sp>
    </p:spTree>
    <p:extLst>
      <p:ext uri="{BB962C8B-B14F-4D97-AF65-F5344CB8AC3E}">
        <p14:creationId xmlns:p14="http://schemas.microsoft.com/office/powerpoint/2010/main" val="415760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F61EA4-60C0-42D0-AD0D-07B896FF257F}" type="slidenum">
              <a:rPr lang="en-US">
                <a:solidFill>
                  <a:srgbClr val="FFFFFF"/>
                </a:solidFill>
              </a:rPr>
              <a:pPr>
                <a:defRPr/>
              </a:pPr>
              <a:t>77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  <p:sp>
        <p:nvSpPr>
          <p:cNvPr id="264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T2C04 What do RACES and ARES have in common?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They represent the two largest ham clubs in the United States</a:t>
            </a:r>
          </a:p>
          <a:p>
            <a:pPr lvl="1" eaLnBrk="1" hangingPunct="1">
              <a:defRPr/>
            </a:pPr>
            <a:r>
              <a:rPr lang="en-US" smtClean="0"/>
              <a:t>B.	Both organizations broadcast road and weather traffic information</a:t>
            </a:r>
          </a:p>
          <a:p>
            <a:pPr lvl="1" eaLnBrk="1" hangingPunct="1">
              <a:defRPr/>
            </a:pPr>
            <a:r>
              <a:rPr lang="en-US" smtClean="0"/>
              <a:t>C.	Neither may handle emergency traffic supporting public service agencies</a:t>
            </a:r>
          </a:p>
          <a:p>
            <a:pPr eaLnBrk="1" hangingPunct="1">
              <a:defRPr/>
            </a:pPr>
            <a:r>
              <a:rPr lang="en-US" smtClean="0"/>
              <a:t>D.	Both organizations may provide communications during emergencies</a:t>
            </a:r>
          </a:p>
        </p:txBody>
      </p:sp>
    </p:spTree>
    <p:extLst>
      <p:ext uri="{BB962C8B-B14F-4D97-AF65-F5344CB8AC3E}">
        <p14:creationId xmlns:p14="http://schemas.microsoft.com/office/powerpoint/2010/main" val="38888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T2C05 </a:t>
            </a:r>
            <a:r>
              <a:rPr lang="en-US" dirty="0" smtClean="0"/>
              <a:t> Which </a:t>
            </a:r>
            <a:r>
              <a:rPr lang="en-US" dirty="0"/>
              <a:t>of the following describes the Radio Amateur Civil Emergency Service (RACES)?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A. A radio service using amateur frequencies for emergency management or civil defense communications</a:t>
            </a:r>
          </a:p>
          <a:p>
            <a:r>
              <a:rPr lang="en-US" sz="2400" dirty="0">
                <a:solidFill>
                  <a:schemeClr val="tx1"/>
                </a:solidFill>
              </a:rPr>
              <a:t>B. A radio service using amateur stations for emergency management or civil defense communications</a:t>
            </a:r>
          </a:p>
          <a:p>
            <a:r>
              <a:rPr lang="en-US" sz="2400" dirty="0">
                <a:solidFill>
                  <a:schemeClr val="tx1"/>
                </a:solidFill>
              </a:rPr>
              <a:t>C. An emergency service using amateur operators certified by a civil defense organization as being enrolled in that organization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D. All of these choices are correct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0197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T2C05 </a:t>
            </a:r>
            <a:r>
              <a:rPr lang="en-US" dirty="0" smtClean="0"/>
              <a:t> Which </a:t>
            </a:r>
            <a:r>
              <a:rPr lang="en-US" dirty="0"/>
              <a:t>of the following describes the Radio Amateur Civil Emergency Service (RACES)?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	A</a:t>
            </a:r>
            <a:r>
              <a:rPr lang="en-US" sz="2400" dirty="0">
                <a:solidFill>
                  <a:schemeClr val="tx1"/>
                </a:solidFill>
              </a:rPr>
              <a:t>. A radio service using amateur frequencies for emergency management or civil defense communications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	B</a:t>
            </a:r>
            <a:r>
              <a:rPr lang="en-US" sz="2400" dirty="0">
                <a:solidFill>
                  <a:schemeClr val="tx1"/>
                </a:solidFill>
              </a:rPr>
              <a:t>. A radio service using amateur stations for emergency management or civil defense communications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	C</a:t>
            </a:r>
            <a:r>
              <a:rPr lang="en-US" sz="2400" dirty="0">
                <a:solidFill>
                  <a:schemeClr val="tx1"/>
                </a:solidFill>
              </a:rPr>
              <a:t>. An emergency service using amateur operators certified by a civil defense organization as being enrolled in that organization</a:t>
            </a:r>
          </a:p>
          <a:p>
            <a:r>
              <a:rPr lang="en-US" sz="2400" dirty="0">
                <a:solidFill>
                  <a:srgbClr val="FFFF00"/>
                </a:solidFill>
              </a:rPr>
              <a:t>D. All of these choices are correct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10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 algn="r">
              <a:defRPr/>
            </a:pPr>
            <a:r>
              <a:rPr lang="en-US">
                <a:solidFill>
                  <a:srgbClr val="FFFFFF"/>
                </a:solidFill>
              </a:rPr>
              <a:t>Operating Practices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5715000" cy="476250"/>
          </a:xfrm>
        </p:spPr>
        <p:txBody>
          <a:bodyPr/>
          <a:lstStyle/>
          <a:p>
            <a:pPr algn="l">
              <a:defRPr/>
            </a:pPr>
            <a:fld id="{5C6CB3B5-4005-438B-AC64-BD70F47F495C}" type="slidenum">
              <a:rPr lang="en-US">
                <a:solidFill>
                  <a:srgbClr val="FFFFFF"/>
                </a:solidFill>
              </a:rPr>
              <a:pPr algn="l">
                <a:defRPr/>
              </a:pPr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922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0"/>
            <a:ext cx="8839200" cy="1600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Common Abbreviations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7315200" cy="4114800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sz="2400" dirty="0" smtClean="0"/>
              <a:t>CQ</a:t>
            </a:r>
            <a:r>
              <a:rPr lang="en-US" sz="2400" dirty="0" smtClean="0">
                <a:solidFill>
                  <a:schemeClr val="tx1"/>
                </a:solidFill>
              </a:rPr>
              <a:t>	Call Any Station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z="2400" dirty="0" smtClean="0"/>
              <a:t>RST</a:t>
            </a:r>
            <a:r>
              <a:rPr lang="en-US" sz="2400" dirty="0" smtClean="0">
                <a:solidFill>
                  <a:schemeClr val="tx1"/>
                </a:solidFill>
              </a:rPr>
              <a:t>	Readability, Signal Strength, Tone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z="2400" dirty="0" smtClean="0"/>
              <a:t>DX</a:t>
            </a:r>
            <a:r>
              <a:rPr lang="en-US" sz="2400" dirty="0" smtClean="0">
                <a:solidFill>
                  <a:schemeClr val="tx1"/>
                </a:solidFill>
              </a:rPr>
              <a:t>	Distance, foreign country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z="2400" dirty="0" smtClean="0"/>
              <a:t>73</a:t>
            </a:r>
            <a:r>
              <a:rPr lang="en-US" sz="2400" dirty="0" smtClean="0">
                <a:solidFill>
                  <a:schemeClr val="tx1"/>
                </a:solidFill>
              </a:rPr>
              <a:t>		Best Regards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z="2400" dirty="0" smtClean="0"/>
              <a:t>DE</a:t>
            </a:r>
            <a:r>
              <a:rPr lang="en-US" sz="2400" dirty="0" smtClean="0">
                <a:solidFill>
                  <a:schemeClr val="tx1"/>
                </a:solidFill>
              </a:rPr>
              <a:t>	From, this is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z="2400" dirty="0" smtClean="0"/>
              <a:t>PTT</a:t>
            </a:r>
            <a:r>
              <a:rPr lang="en-US" sz="2400" dirty="0" smtClean="0">
                <a:solidFill>
                  <a:schemeClr val="tx1"/>
                </a:solidFill>
              </a:rPr>
              <a:t>	Push To Talk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z="2400" dirty="0" smtClean="0"/>
              <a:t>VOX</a:t>
            </a:r>
            <a:r>
              <a:rPr lang="en-US" sz="2400" dirty="0" smtClean="0">
                <a:solidFill>
                  <a:schemeClr val="tx1"/>
                </a:solidFill>
              </a:rPr>
              <a:t>	Voice Activated Switch</a:t>
            </a:r>
          </a:p>
        </p:txBody>
      </p:sp>
    </p:spTree>
    <p:extLst>
      <p:ext uri="{BB962C8B-B14F-4D97-AF65-F5344CB8AC3E}">
        <p14:creationId xmlns:p14="http://schemas.microsoft.com/office/powerpoint/2010/main" val="1500378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T2C09 </a:t>
            </a:r>
            <a:r>
              <a:rPr lang="en-US" dirty="0" smtClean="0"/>
              <a:t> Are </a:t>
            </a:r>
            <a:r>
              <a:rPr lang="en-US" dirty="0"/>
              <a:t>amateur station control operators ever permitted to operate outside the frequency privileges of their license class?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No</a:t>
            </a:r>
          </a:p>
          <a:p>
            <a:r>
              <a:rPr lang="en-US" dirty="0"/>
              <a:t>B. Yes, but only when part of a FEMA emergency plan</a:t>
            </a:r>
          </a:p>
          <a:p>
            <a:r>
              <a:rPr lang="en-US" dirty="0"/>
              <a:t>C. Yes, but only when part of a RACES emergency plan</a:t>
            </a:r>
          </a:p>
          <a:p>
            <a:r>
              <a:rPr lang="en-US" dirty="0"/>
              <a:t>D. Yes, but only if necessary in situations involving the immediate safety of human life or protection of property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980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T2C09 </a:t>
            </a:r>
            <a:r>
              <a:rPr lang="en-US" dirty="0" smtClean="0"/>
              <a:t> Are </a:t>
            </a:r>
            <a:r>
              <a:rPr lang="en-US" dirty="0"/>
              <a:t>amateur station control operators ever permitted to operate outside the frequency privileges of their license class?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A</a:t>
            </a:r>
            <a:r>
              <a:rPr lang="en-US" dirty="0"/>
              <a:t>. No</a:t>
            </a:r>
          </a:p>
          <a:p>
            <a:r>
              <a:rPr lang="en-US" dirty="0" smtClean="0"/>
              <a:t>	B</a:t>
            </a:r>
            <a:r>
              <a:rPr lang="en-US" dirty="0"/>
              <a:t>. Yes, but only when part of a FEMA emergency plan</a:t>
            </a:r>
          </a:p>
          <a:p>
            <a:r>
              <a:rPr lang="en-US" dirty="0" smtClean="0"/>
              <a:t>	C</a:t>
            </a:r>
            <a:r>
              <a:rPr lang="en-US" dirty="0"/>
              <a:t>. Yes, but only when part of a RACES emergency plan</a:t>
            </a:r>
          </a:p>
          <a:p>
            <a:r>
              <a:rPr lang="en-US" dirty="0">
                <a:solidFill>
                  <a:srgbClr val="FFFF00"/>
                </a:solidFill>
              </a:rPr>
              <a:t>D. Yes, but only if necessary in situations involving the immediate safety of human life or protection of property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15506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T2C12 What </a:t>
            </a:r>
            <a:r>
              <a:rPr lang="en-US" dirty="0"/>
              <a:t>is the Amateur Radio Emergency Service (ARES)?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A. Licensed amateurs who have voluntarily registered their qualifications and equipment for communications duty in the public service</a:t>
            </a:r>
          </a:p>
          <a:p>
            <a:r>
              <a:rPr lang="en-US" sz="2200" dirty="0"/>
              <a:t>B. Licensed amateurs who are members of the military and who voluntarily agreed to provide message handling services in the case of an emergency</a:t>
            </a:r>
          </a:p>
          <a:p>
            <a:r>
              <a:rPr lang="en-US" sz="2200" dirty="0"/>
              <a:t>C. A training program that provides licensing courses for those interested in obtaining an amateur license to use during emergencies</a:t>
            </a:r>
          </a:p>
          <a:p>
            <a:r>
              <a:rPr lang="en-US" sz="2200" dirty="0"/>
              <a:t>D. A training program that certifies amateur operators for membership in the Radio Amateur Civil Emergency Service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4664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T2C12 What </a:t>
            </a:r>
            <a:r>
              <a:rPr lang="en-US" dirty="0"/>
              <a:t>is the Amateur Radio Emergency Service (ARES)?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>
                <a:solidFill>
                  <a:srgbClr val="FFFF00"/>
                </a:solidFill>
              </a:rPr>
              <a:t>A. Licensed amateurs who have voluntarily registered their qualifications and equipment for communications duty in the public service</a:t>
            </a:r>
          </a:p>
          <a:p>
            <a:r>
              <a:rPr lang="en-US" sz="2200" dirty="0" smtClean="0"/>
              <a:t>	B</a:t>
            </a:r>
            <a:r>
              <a:rPr lang="en-US" sz="2200" dirty="0"/>
              <a:t>. Licensed amateurs who are members of the military and who voluntarily agreed to provide message handling services in the case of an emergency</a:t>
            </a:r>
          </a:p>
          <a:p>
            <a:r>
              <a:rPr lang="en-US" sz="2200" dirty="0" smtClean="0"/>
              <a:t>	C</a:t>
            </a:r>
            <a:r>
              <a:rPr lang="en-US" sz="2200" dirty="0"/>
              <a:t>. A training program that provides licensing courses for those interested in obtaining an amateur license to use during emergencies</a:t>
            </a:r>
          </a:p>
          <a:p>
            <a:r>
              <a:rPr lang="en-US" sz="2200" dirty="0" smtClean="0"/>
              <a:t>	D</a:t>
            </a:r>
            <a:r>
              <a:rPr lang="en-US" sz="2200" dirty="0"/>
              <a:t>. A training program that certifies amateur operators for membership in the Radio Amateur Civil Emergency Service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6083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T7A09 Which of the following devices is most useful for VHF weak-signal communication?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A quarter-wave vertical antenna</a:t>
            </a:r>
          </a:p>
          <a:p>
            <a:pPr lvl="1" eaLnBrk="1" hangingPunct="1">
              <a:defRPr/>
            </a:pPr>
            <a:r>
              <a:rPr lang="en-US" smtClean="0"/>
              <a:t>B.	A multi-mode VHF transceiver</a:t>
            </a:r>
          </a:p>
          <a:p>
            <a:pPr lvl="1" eaLnBrk="1" hangingPunct="1">
              <a:defRPr/>
            </a:pPr>
            <a:r>
              <a:rPr lang="en-US" smtClean="0"/>
              <a:t>C.	An omni-directional antenna</a:t>
            </a:r>
          </a:p>
          <a:p>
            <a:pPr lvl="1" eaLnBrk="1" hangingPunct="1">
              <a:defRPr/>
            </a:pPr>
            <a:r>
              <a:rPr lang="en-US" smtClean="0"/>
              <a:t>D.	A mobile VHF FM transceiver</a:t>
            </a:r>
          </a:p>
        </p:txBody>
      </p:sp>
    </p:spTree>
    <p:extLst>
      <p:ext uri="{BB962C8B-B14F-4D97-AF65-F5344CB8AC3E}">
        <p14:creationId xmlns:p14="http://schemas.microsoft.com/office/powerpoint/2010/main" val="7663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T7A09 Which of the following devices is most useful for VHF weak-signal communication?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A quarter-wave vertical antenna</a:t>
            </a:r>
          </a:p>
          <a:p>
            <a:pPr eaLnBrk="1" hangingPunct="1">
              <a:defRPr/>
            </a:pPr>
            <a:r>
              <a:rPr lang="en-US" b="1" smtClean="0"/>
              <a:t>B.	A multi-mode VHF transceiver</a:t>
            </a:r>
          </a:p>
          <a:p>
            <a:pPr lvl="1" eaLnBrk="1" hangingPunct="1">
              <a:defRPr/>
            </a:pPr>
            <a:r>
              <a:rPr lang="en-US" smtClean="0"/>
              <a:t>C.	An omni-directional antenna</a:t>
            </a:r>
          </a:p>
          <a:p>
            <a:pPr lvl="1" eaLnBrk="1" hangingPunct="1">
              <a:defRPr/>
            </a:pPr>
            <a:r>
              <a:rPr lang="en-US" smtClean="0"/>
              <a:t>D.	A mobile VHF FM transceiver</a:t>
            </a:r>
          </a:p>
        </p:txBody>
      </p:sp>
    </p:spTree>
    <p:extLst>
      <p:ext uri="{BB962C8B-B14F-4D97-AF65-F5344CB8AC3E}">
        <p14:creationId xmlns:p14="http://schemas.microsoft.com/office/powerpoint/2010/main" val="109594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T8C01 Which of the following methods is used to locate sources of noise interference or jamming?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19400"/>
            <a:ext cx="8534400" cy="330676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A.	Echolocation</a:t>
            </a:r>
          </a:p>
          <a:p>
            <a:pPr lvl="1" eaLnBrk="1" hangingPunct="1">
              <a:defRPr/>
            </a:pPr>
            <a:r>
              <a:rPr lang="en-US" dirty="0" smtClean="0"/>
              <a:t>B.	Doppler radar</a:t>
            </a:r>
          </a:p>
          <a:p>
            <a:pPr lvl="1" eaLnBrk="1" hangingPunct="1">
              <a:defRPr/>
            </a:pPr>
            <a:r>
              <a:rPr lang="en-US" dirty="0" smtClean="0"/>
              <a:t>C.	Radio direction finding</a:t>
            </a:r>
          </a:p>
          <a:p>
            <a:pPr lvl="1" eaLnBrk="1" hangingPunct="1">
              <a:defRPr/>
            </a:pPr>
            <a:r>
              <a:rPr lang="en-US" dirty="0" smtClean="0"/>
              <a:t>D.	Phase locking</a:t>
            </a:r>
          </a:p>
        </p:txBody>
      </p:sp>
    </p:spTree>
    <p:extLst>
      <p:ext uri="{BB962C8B-B14F-4D97-AF65-F5344CB8AC3E}">
        <p14:creationId xmlns:p14="http://schemas.microsoft.com/office/powerpoint/2010/main" val="35172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T8C01 Which of the following methods is used to locate sources of noise interference or jamming?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19400"/>
            <a:ext cx="8534400" cy="330676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A.	Echolocation</a:t>
            </a:r>
          </a:p>
          <a:p>
            <a:pPr lvl="1" eaLnBrk="1" hangingPunct="1">
              <a:defRPr/>
            </a:pPr>
            <a:r>
              <a:rPr lang="en-US" dirty="0" smtClean="0"/>
              <a:t>B.	Doppler radar</a:t>
            </a:r>
          </a:p>
          <a:p>
            <a:pPr eaLnBrk="1" hangingPunct="1">
              <a:defRPr/>
            </a:pPr>
            <a:r>
              <a:rPr lang="en-US" b="1" dirty="0" smtClean="0"/>
              <a:t>C.	Radio direction finding</a:t>
            </a:r>
          </a:p>
          <a:p>
            <a:pPr lvl="1" eaLnBrk="1" hangingPunct="1">
              <a:defRPr/>
            </a:pPr>
            <a:r>
              <a:rPr lang="en-US" dirty="0" smtClean="0"/>
              <a:t>D.	Phase locking</a:t>
            </a:r>
          </a:p>
        </p:txBody>
      </p:sp>
    </p:spTree>
    <p:extLst>
      <p:ext uri="{BB962C8B-B14F-4D97-AF65-F5344CB8AC3E}">
        <p14:creationId xmlns:p14="http://schemas.microsoft.com/office/powerpoint/2010/main" val="54252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T8C02 Which of these items would be useful for a hidden transmitter hunt?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Calibrated SWR meter</a:t>
            </a:r>
          </a:p>
          <a:p>
            <a:pPr lvl="1" eaLnBrk="1" hangingPunct="1">
              <a:defRPr/>
            </a:pPr>
            <a:r>
              <a:rPr lang="en-US" smtClean="0"/>
              <a:t>B.	A directional antenna</a:t>
            </a:r>
          </a:p>
          <a:p>
            <a:pPr lvl="1" eaLnBrk="1" hangingPunct="1">
              <a:defRPr/>
            </a:pPr>
            <a:r>
              <a:rPr lang="en-US" smtClean="0"/>
              <a:t>C.	A calibrated noise bridge</a:t>
            </a:r>
          </a:p>
          <a:p>
            <a:pPr lvl="1" eaLnBrk="1" hangingPunct="1">
              <a:defRPr/>
            </a:pPr>
            <a:r>
              <a:rPr lang="en-US" smtClean="0"/>
              <a:t>D.	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314055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T8C02 Which of these items would be useful for a hidden transmitter hunt?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A.	Calibrated SWR meter</a:t>
            </a:r>
          </a:p>
          <a:p>
            <a:pPr eaLnBrk="1" hangingPunct="1">
              <a:defRPr/>
            </a:pPr>
            <a:r>
              <a:rPr lang="en-US" b="1" dirty="0" smtClean="0"/>
              <a:t>B.	A directional antenna</a:t>
            </a:r>
          </a:p>
          <a:p>
            <a:pPr lvl="1" eaLnBrk="1" hangingPunct="1">
              <a:defRPr/>
            </a:pPr>
            <a:r>
              <a:rPr lang="en-US" dirty="0" smtClean="0"/>
              <a:t>C.	A calibrated noise bridge</a:t>
            </a:r>
          </a:p>
          <a:p>
            <a:pPr lvl="1" eaLnBrk="1" hangingPunct="1">
              <a:defRPr/>
            </a:pPr>
            <a:r>
              <a:rPr lang="en-US" dirty="0" smtClean="0"/>
              <a:t>D.	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274863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 algn="r">
              <a:defRPr/>
            </a:pPr>
            <a:r>
              <a:rPr lang="en-US">
                <a:solidFill>
                  <a:srgbClr val="FFFFFF"/>
                </a:solidFill>
              </a:rPr>
              <a:t>Operating Practices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5715000" cy="476250"/>
          </a:xfrm>
        </p:spPr>
        <p:txBody>
          <a:bodyPr/>
          <a:lstStyle/>
          <a:p>
            <a:pPr algn="l">
              <a:defRPr/>
            </a:pPr>
            <a:fld id="{03852A43-A76F-4399-BBFC-59996AE1BBF8}" type="slidenum">
              <a:rPr lang="en-US">
                <a:solidFill>
                  <a:srgbClr val="FFFFFF"/>
                </a:solidFill>
              </a:rPr>
              <a:pPr algn="l">
                <a:defRPr/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219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0"/>
            <a:ext cx="8839200" cy="1600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RACES / ARES</a:t>
            </a:r>
          </a:p>
        </p:txBody>
      </p:sp>
      <p:sp>
        <p:nvSpPr>
          <p:cNvPr id="1021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514600"/>
            <a:ext cx="4343400" cy="41148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200" smtClean="0"/>
              <a:t>RACES – Radio Amateur Civil Emergency Service</a:t>
            </a:r>
          </a:p>
          <a:p>
            <a:pPr marL="685800" lvl="1" indent="-223838" eaLnBrk="1" hangingPunct="1">
              <a:buFont typeface="Wingdings" pitchFamily="2" charset="2"/>
              <a:buChar char="n"/>
              <a:defRPr/>
            </a:pPr>
            <a:r>
              <a:rPr lang="en-US" sz="2000" smtClean="0"/>
              <a:t>Work with local, state and federal government only</a:t>
            </a:r>
          </a:p>
          <a:p>
            <a:pPr marL="685800" lvl="1" indent="-223838" eaLnBrk="1" hangingPunct="1">
              <a:buFont typeface="Wingdings" pitchFamily="2" charset="2"/>
              <a:buChar char="n"/>
              <a:defRPr/>
            </a:pPr>
            <a:r>
              <a:rPr lang="en-US" sz="2000" smtClean="0"/>
              <a:t>When activated, you work for the government (Restricted)</a:t>
            </a:r>
          </a:p>
          <a:p>
            <a:pPr marL="685800" lvl="1" indent="-223838" eaLnBrk="1" hangingPunct="1">
              <a:buFont typeface="Wingdings" pitchFamily="2" charset="2"/>
              <a:buChar char="n"/>
              <a:defRPr/>
            </a:pPr>
            <a:r>
              <a:rPr lang="en-US" sz="2000" smtClean="0"/>
              <a:t>When activated, mission participants are covered by government insurance</a:t>
            </a:r>
          </a:p>
        </p:txBody>
      </p:sp>
      <p:sp>
        <p:nvSpPr>
          <p:cNvPr id="10219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514600"/>
            <a:ext cx="4114800" cy="41148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200" dirty="0" smtClean="0"/>
              <a:t>ARES - Amateur Radio Emergency Service</a:t>
            </a:r>
          </a:p>
          <a:p>
            <a:pPr marL="685800" lvl="1" indent="-223838" eaLnBrk="1" hangingPunct="1">
              <a:buFont typeface="Wingdings" pitchFamily="2" charset="2"/>
              <a:buChar char="n"/>
              <a:defRPr/>
            </a:pPr>
            <a:r>
              <a:rPr lang="en-US" sz="2000" dirty="0" smtClean="0"/>
              <a:t>Health and welfare</a:t>
            </a:r>
          </a:p>
          <a:p>
            <a:pPr marL="685800" lvl="1" indent="-223838" eaLnBrk="1" hangingPunct="1">
              <a:buFont typeface="Wingdings" pitchFamily="2" charset="2"/>
              <a:buChar char="n"/>
              <a:defRPr/>
            </a:pPr>
            <a:r>
              <a:rPr lang="en-US" sz="2000" dirty="0" smtClean="0"/>
              <a:t>Work with government and NGO (Red Cross, Salvation Army) and support services </a:t>
            </a:r>
          </a:p>
          <a:p>
            <a:pPr marL="685800" lvl="1" indent="-223838" eaLnBrk="1" hangingPunct="1">
              <a:buFont typeface="Wingdings" pitchFamily="2" charset="2"/>
              <a:buChar char="n"/>
              <a:defRPr/>
            </a:pPr>
            <a:r>
              <a:rPr lang="en-US" sz="2000" dirty="0" smtClean="0"/>
              <a:t>When activated, you still are a civilian </a:t>
            </a:r>
          </a:p>
        </p:txBody>
      </p:sp>
      <p:sp>
        <p:nvSpPr>
          <p:cNvPr id="61447" name="Text Box 5"/>
          <p:cNvSpPr txBox="1">
            <a:spLocks noChangeArrowheads="1"/>
          </p:cNvSpPr>
          <p:nvPr/>
        </p:nvSpPr>
        <p:spPr bwMode="auto">
          <a:xfrm>
            <a:off x="533400" y="5791200"/>
            <a:ext cx="7715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Note – both groups do good work, and many hams belong to both groups,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            also both groups are often combined.</a:t>
            </a:r>
          </a:p>
        </p:txBody>
      </p:sp>
      <p:pic>
        <p:nvPicPr>
          <p:cNvPr id="61448" name="Picture 6" descr="FEMA/RA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7" descr="ares-cl-l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"/>
            <a:ext cx="2201863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33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T8C03 What popular operating activity involves contacting as many stations as possible during a specified period of time?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95600"/>
            <a:ext cx="8534400" cy="323056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A.	Contesting</a:t>
            </a:r>
          </a:p>
          <a:p>
            <a:pPr lvl="1" eaLnBrk="1" hangingPunct="1">
              <a:defRPr/>
            </a:pPr>
            <a:r>
              <a:rPr lang="en-US" dirty="0" smtClean="0"/>
              <a:t>B.	Net operations</a:t>
            </a:r>
          </a:p>
          <a:p>
            <a:pPr lvl="1" eaLnBrk="1" hangingPunct="1">
              <a:defRPr/>
            </a:pPr>
            <a:r>
              <a:rPr lang="en-US" dirty="0" smtClean="0"/>
              <a:t>C.	Public service events</a:t>
            </a:r>
          </a:p>
          <a:p>
            <a:pPr lvl="1" eaLnBrk="1" hangingPunct="1">
              <a:defRPr/>
            </a:pPr>
            <a:r>
              <a:rPr lang="en-US" dirty="0" smtClean="0"/>
              <a:t>D.	Simulated emergency exercises</a:t>
            </a:r>
          </a:p>
        </p:txBody>
      </p:sp>
    </p:spTree>
    <p:extLst>
      <p:ext uri="{BB962C8B-B14F-4D97-AF65-F5344CB8AC3E}">
        <p14:creationId xmlns:p14="http://schemas.microsoft.com/office/powerpoint/2010/main" val="24155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T8C03 What popular operating activity involves contacting as many stations as possible during a specified period of time?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95600"/>
            <a:ext cx="8534400" cy="32305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A.	Contesting</a:t>
            </a:r>
          </a:p>
          <a:p>
            <a:pPr lvl="1" eaLnBrk="1" hangingPunct="1">
              <a:defRPr/>
            </a:pPr>
            <a:r>
              <a:rPr lang="en-US" dirty="0" smtClean="0"/>
              <a:t>B.	Net operations</a:t>
            </a:r>
          </a:p>
          <a:p>
            <a:pPr lvl="1" eaLnBrk="1" hangingPunct="1">
              <a:defRPr/>
            </a:pPr>
            <a:r>
              <a:rPr lang="en-US" dirty="0" smtClean="0"/>
              <a:t>C.	Public service events</a:t>
            </a:r>
          </a:p>
          <a:p>
            <a:pPr lvl="1" eaLnBrk="1" hangingPunct="1">
              <a:defRPr/>
            </a:pPr>
            <a:r>
              <a:rPr lang="en-US" dirty="0" smtClean="0"/>
              <a:t>D.	Simulated emergency exercises</a:t>
            </a:r>
          </a:p>
        </p:txBody>
      </p:sp>
    </p:spTree>
    <p:extLst>
      <p:ext uri="{BB962C8B-B14F-4D97-AF65-F5344CB8AC3E}">
        <p14:creationId xmlns:p14="http://schemas.microsoft.com/office/powerpoint/2010/main" val="19615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T8C04 Which of the following is good procedure when contacting another station in a radio contest?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Be sure to sign only the last two letters of your call if there is a pileup calling the station</a:t>
            </a:r>
          </a:p>
          <a:p>
            <a:pPr lvl="1" eaLnBrk="1" hangingPunct="1">
              <a:defRPr/>
            </a:pPr>
            <a:r>
              <a:rPr lang="en-US" smtClean="0"/>
              <a:t>B.	Work the station twice to be sure that you are in his log</a:t>
            </a:r>
          </a:p>
          <a:p>
            <a:pPr lvl="1" eaLnBrk="1" hangingPunct="1">
              <a:defRPr/>
            </a:pPr>
            <a:r>
              <a:rPr lang="en-US" smtClean="0"/>
              <a:t>C.	Send only the minimum information needed for proper identification and the contest exchange</a:t>
            </a:r>
          </a:p>
          <a:p>
            <a:pPr lvl="1" eaLnBrk="1" hangingPunct="1">
              <a:defRPr/>
            </a:pPr>
            <a:r>
              <a:rPr lang="en-US" smtClean="0"/>
              <a:t>D.	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418749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T8C04 Which of the following is good procedure when contacting another station in a radio contest?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Be sure to sign only the last two letters of your call if there is a pileup calling the station</a:t>
            </a:r>
          </a:p>
          <a:p>
            <a:pPr lvl="1" eaLnBrk="1" hangingPunct="1">
              <a:defRPr/>
            </a:pPr>
            <a:r>
              <a:rPr lang="en-US" smtClean="0"/>
              <a:t>B.	Work the station twice to be sure that you are in his log</a:t>
            </a:r>
          </a:p>
          <a:p>
            <a:pPr eaLnBrk="1" hangingPunct="1">
              <a:defRPr/>
            </a:pPr>
            <a:r>
              <a:rPr lang="en-US" b="1" smtClean="0"/>
              <a:t>C.	Send only the minimum information needed for proper identification and the contest exchange</a:t>
            </a:r>
          </a:p>
          <a:p>
            <a:pPr lvl="1" eaLnBrk="1" hangingPunct="1">
              <a:defRPr/>
            </a:pPr>
            <a:r>
              <a:rPr lang="en-US" smtClean="0"/>
              <a:t>D.	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281502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T8B01 </a:t>
            </a:r>
            <a:r>
              <a:rPr lang="en-US" dirty="0" smtClean="0"/>
              <a:t>Who </a:t>
            </a:r>
            <a:r>
              <a:rPr lang="en-US" dirty="0"/>
              <a:t>may be the control operator of a station communicating through an amateur satellite or space station?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A. Only an Amateur Extra Class operator</a:t>
            </a:r>
          </a:p>
          <a:p>
            <a:r>
              <a:rPr lang="en-US" dirty="0">
                <a:solidFill>
                  <a:schemeClr val="tx1"/>
                </a:solidFill>
              </a:rPr>
              <a:t>B. A General Class licensee or higher licensee who has a satellite operator certification</a:t>
            </a:r>
          </a:p>
          <a:p>
            <a:r>
              <a:rPr lang="en-US" dirty="0">
                <a:solidFill>
                  <a:schemeClr val="tx1"/>
                </a:solidFill>
              </a:rPr>
              <a:t>C. Only an Amateur Extra Class operator who is also an AMSAT member</a:t>
            </a:r>
          </a:p>
          <a:p>
            <a:r>
              <a:rPr lang="en-US" dirty="0">
                <a:solidFill>
                  <a:schemeClr val="tx1"/>
                </a:solidFill>
              </a:rPr>
              <a:t>D. Any amateur whose license privileges allow them to transmit on the satellite uplink frequency</a:t>
            </a:r>
          </a:p>
        </p:txBody>
      </p:sp>
    </p:spTree>
    <p:extLst>
      <p:ext uri="{BB962C8B-B14F-4D97-AF65-F5344CB8AC3E}">
        <p14:creationId xmlns:p14="http://schemas.microsoft.com/office/powerpoint/2010/main" val="423581622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T8B01 </a:t>
            </a:r>
            <a:r>
              <a:rPr lang="en-US" dirty="0" smtClean="0"/>
              <a:t>Who </a:t>
            </a:r>
            <a:r>
              <a:rPr lang="en-US" dirty="0"/>
              <a:t>may be the control operator of a station communicating through an amateur satellite or space station?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	A</a:t>
            </a:r>
            <a:r>
              <a:rPr lang="en-US" dirty="0">
                <a:solidFill>
                  <a:schemeClr val="tx1"/>
                </a:solidFill>
              </a:rPr>
              <a:t>. Only an Amateur Extra Class operator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B</a:t>
            </a:r>
            <a:r>
              <a:rPr lang="en-US" dirty="0">
                <a:solidFill>
                  <a:schemeClr val="tx1"/>
                </a:solidFill>
              </a:rPr>
              <a:t>. A General Class licensee or higher licensee who has a satellite operator certification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C</a:t>
            </a:r>
            <a:r>
              <a:rPr lang="en-US" dirty="0">
                <a:solidFill>
                  <a:schemeClr val="tx1"/>
                </a:solidFill>
              </a:rPr>
              <a:t>. Only an Amateur Extra Class operator who is also an AMSAT member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D. Any amateur whose license privileges allow them to transmit on the satellite </a:t>
            </a:r>
            <a:r>
              <a:rPr lang="en-US" dirty="0">
                <a:solidFill>
                  <a:srgbClr val="FFFF00"/>
                </a:solidFill>
              </a:rPr>
              <a:t>uplink frequency</a:t>
            </a:r>
          </a:p>
        </p:txBody>
      </p:sp>
    </p:spTree>
    <p:extLst>
      <p:ext uri="{BB962C8B-B14F-4D97-AF65-F5344CB8AC3E}">
        <p14:creationId xmlns:p14="http://schemas.microsoft.com/office/powerpoint/2010/main" val="12604081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T8B02 </a:t>
            </a:r>
            <a:r>
              <a:rPr lang="en-US" dirty="0" smtClean="0"/>
              <a:t>How </a:t>
            </a:r>
            <a:r>
              <a:rPr lang="en-US" dirty="0"/>
              <a:t>much transmitter power should be used on the uplink frequency of an amateur satellite or space station?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A. The maximum power of your transmitter</a:t>
            </a:r>
          </a:p>
          <a:p>
            <a:r>
              <a:rPr lang="en-US" dirty="0">
                <a:solidFill>
                  <a:schemeClr val="tx1"/>
                </a:solidFill>
              </a:rPr>
              <a:t>B. The minimum amount of power needed to complete the contact</a:t>
            </a:r>
          </a:p>
          <a:p>
            <a:r>
              <a:rPr lang="en-US" dirty="0">
                <a:solidFill>
                  <a:schemeClr val="tx1"/>
                </a:solidFill>
              </a:rPr>
              <a:t>C. No more than half the rating of your linear amplifier</a:t>
            </a:r>
          </a:p>
          <a:p>
            <a:r>
              <a:rPr lang="en-US" dirty="0">
                <a:solidFill>
                  <a:schemeClr val="tx1"/>
                </a:solidFill>
              </a:rPr>
              <a:t>D. Never more than 1 watt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2888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T8B02 </a:t>
            </a:r>
            <a:r>
              <a:rPr lang="en-US" dirty="0" smtClean="0"/>
              <a:t>How </a:t>
            </a:r>
            <a:r>
              <a:rPr lang="en-US" dirty="0"/>
              <a:t>much transmitter power should be used on the uplink frequency of an amateur satellite or space station?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	A</a:t>
            </a:r>
            <a:r>
              <a:rPr lang="en-US" dirty="0">
                <a:solidFill>
                  <a:schemeClr val="tx1"/>
                </a:solidFill>
              </a:rPr>
              <a:t>. The maximum power of your transmitter</a:t>
            </a:r>
          </a:p>
          <a:p>
            <a:r>
              <a:rPr lang="en-US" dirty="0">
                <a:solidFill>
                  <a:srgbClr val="FFFF00"/>
                </a:solidFill>
              </a:rPr>
              <a:t>B. The minimum amount of power needed to complete the contact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C</a:t>
            </a:r>
            <a:r>
              <a:rPr lang="en-US" dirty="0">
                <a:solidFill>
                  <a:schemeClr val="tx1"/>
                </a:solidFill>
              </a:rPr>
              <a:t>. No more than half the rating of your linear amplifier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D</a:t>
            </a:r>
            <a:r>
              <a:rPr lang="en-US" dirty="0">
                <a:solidFill>
                  <a:schemeClr val="tx1"/>
                </a:solidFill>
              </a:rPr>
              <a:t>. Never more than 1 watt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8261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T8B03 </a:t>
            </a:r>
            <a:r>
              <a:rPr lang="en-US" dirty="0" smtClean="0"/>
              <a:t> Which </a:t>
            </a:r>
            <a:r>
              <a:rPr lang="en-US" dirty="0"/>
              <a:t>of the following are provided by satellite tracking programs?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Maps showing the real-time position of the satellite track over the earth</a:t>
            </a:r>
          </a:p>
          <a:p>
            <a:r>
              <a:rPr lang="en-US" dirty="0"/>
              <a:t>B. The time, azimuth, and elevation of the start, maximum altitude, and end of a pass</a:t>
            </a:r>
          </a:p>
          <a:p>
            <a:r>
              <a:rPr lang="en-US" dirty="0"/>
              <a:t>C. The apparent frequency of the satellite transmission, including effects of Doppler shift</a:t>
            </a:r>
          </a:p>
          <a:p>
            <a:r>
              <a:rPr lang="en-US" dirty="0"/>
              <a:t>D. All of these answers are correct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9212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T8B03 </a:t>
            </a:r>
            <a:r>
              <a:rPr lang="en-US" dirty="0" smtClean="0"/>
              <a:t> Which </a:t>
            </a:r>
            <a:r>
              <a:rPr lang="en-US" dirty="0"/>
              <a:t>of the following are provided by satellite tracking programs?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A</a:t>
            </a:r>
            <a:r>
              <a:rPr lang="en-US" dirty="0"/>
              <a:t>. Maps showing the real-time position of the satellite track over the earth</a:t>
            </a:r>
          </a:p>
          <a:p>
            <a:r>
              <a:rPr lang="en-US" dirty="0" smtClean="0"/>
              <a:t>	B</a:t>
            </a:r>
            <a:r>
              <a:rPr lang="en-US" dirty="0"/>
              <a:t>. The time, azimuth, and elevation of the start, maximum altitude, and end of a pass</a:t>
            </a:r>
          </a:p>
          <a:p>
            <a:r>
              <a:rPr lang="en-US" dirty="0" smtClean="0"/>
              <a:t>	C</a:t>
            </a:r>
            <a:r>
              <a:rPr lang="en-US" dirty="0"/>
              <a:t>. The apparent frequency of the satellite transmission, including effects of Doppler shift</a:t>
            </a:r>
          </a:p>
          <a:p>
            <a:r>
              <a:rPr lang="en-US" dirty="0">
                <a:solidFill>
                  <a:srgbClr val="FFFF00"/>
                </a:solidFill>
              </a:rPr>
              <a:t>D. All of these answers are correct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70414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NCh9">
  <a:themeElements>
    <a:clrScheme name="1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_Str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Stream">
  <a:themeElements>
    <a:clrScheme name="1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_Str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Stream">
  <a:themeElements>
    <a:clrScheme name="1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_Str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Stream">
  <a:themeElements>
    <a:clrScheme name="1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_Str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Stream">
  <a:themeElements>
    <a:clrScheme name="1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_Str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4169</Words>
  <Application>Microsoft Office PowerPoint</Application>
  <PresentationFormat>On-screen Show (4:3)</PresentationFormat>
  <Paragraphs>761</Paragraphs>
  <Slides>128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128</vt:i4>
      </vt:variant>
    </vt:vector>
  </HeadingPairs>
  <TitlesOfParts>
    <vt:vector size="139" baseType="lpstr">
      <vt:lpstr>Stream</vt:lpstr>
      <vt:lpstr>2_Stream</vt:lpstr>
      <vt:lpstr>3_Stream</vt:lpstr>
      <vt:lpstr>4_Stream</vt:lpstr>
      <vt:lpstr>6_Stream</vt:lpstr>
      <vt:lpstr>8_Stream</vt:lpstr>
      <vt:lpstr>10_Stream</vt:lpstr>
      <vt:lpstr>11_Stream</vt:lpstr>
      <vt:lpstr>9_Stream</vt:lpstr>
      <vt:lpstr>NCh9</vt:lpstr>
      <vt:lpstr>ClipArt</vt:lpstr>
      <vt:lpstr>CHAPTER 6</vt:lpstr>
      <vt:lpstr>Background and concepts</vt:lpstr>
      <vt:lpstr>ON THE AIR OPERATING</vt:lpstr>
      <vt:lpstr>MAKING CONTACTS</vt:lpstr>
      <vt:lpstr>VHF FM</vt:lpstr>
      <vt:lpstr>SSB DIGITAL &amp; CW</vt:lpstr>
      <vt:lpstr>ITU Phonetic Alphabet</vt:lpstr>
      <vt:lpstr>Common Abbreviations</vt:lpstr>
      <vt:lpstr>RACES / ARES</vt:lpstr>
      <vt:lpstr>Repeater Operation</vt:lpstr>
      <vt:lpstr>Repeater Input/Output Offsets</vt:lpstr>
      <vt:lpstr>T2B10  Which Q signal indicates that you are receiving interference from other stations? </vt:lpstr>
      <vt:lpstr>T2B10  Which Q signal indicates that you are receiving interference from other stations? </vt:lpstr>
      <vt:lpstr>T2B11  Which Q signal indicates that you are changing frequency? </vt:lpstr>
      <vt:lpstr>T2B11  Which Q signal indicates that you are changing frequency? </vt:lpstr>
      <vt:lpstr>T8C05 What is a grid locator?</vt:lpstr>
      <vt:lpstr>Maindenhead Grids</vt:lpstr>
      <vt:lpstr>T8C05 What is a grid locator?</vt:lpstr>
      <vt:lpstr>T2B01   What is the term used to describe an amateur station that is transmitting and receiving on the same frequency? </vt:lpstr>
      <vt:lpstr>T2B01   What is the term used to describe an amateur station that is transmitting and receiving on the same frequency? </vt:lpstr>
      <vt:lpstr>T2B13 Which of the following is true of the use of SSB phone in amateur bands above 50 MHz? </vt:lpstr>
      <vt:lpstr>T2B13 Which of the following is true of the use of SSB phone in amateur bands above 50 MHz? </vt:lpstr>
      <vt:lpstr>T2A02 What is the national calling frequency for FM simplex operations in the 70 cm band?</vt:lpstr>
      <vt:lpstr>T2A02 What is the national calling frequency for FM simplex operations in the 70 cm band?</vt:lpstr>
      <vt:lpstr>T2A04 What is an appropriate way to call another station on a repeater if you know the other station's call sign?</vt:lpstr>
      <vt:lpstr>T2A04 What is an appropriate way to call another station on a repeater if you know the other station's call sign?</vt:lpstr>
      <vt:lpstr>T2A05   How should you respond to a station calling CQ? </vt:lpstr>
      <vt:lpstr>T2A05   How should you respond to a station calling CQ? </vt:lpstr>
      <vt:lpstr>T2A08 What is the meaning of the procedural signal "CQ"?</vt:lpstr>
      <vt:lpstr>T2A08 What is the meaning of the procedural signal "CQ"?</vt:lpstr>
      <vt:lpstr>T2A09 What brief statement is often transmitted in place of “CQ” to indicate that you are listening on a repeater? </vt:lpstr>
      <vt:lpstr>T2A09 What brief statement is often transmitted in place of “CQ” to indicate that you are listening on a repeater? </vt:lpstr>
      <vt:lpstr>T2A12 Which of the following is a guideline to use when choosing an operating frequency for calling CQ </vt:lpstr>
      <vt:lpstr>T2A12 Which of the following is a guideline to use when choosing an operating frequency for calling CQ </vt:lpstr>
      <vt:lpstr>T2B12 Under what circumstances should you consider communicating via simplex rather than a repeater? </vt:lpstr>
      <vt:lpstr>T2B12 Under what circumstances should you consider communicating via simplex rather than a repeater? </vt:lpstr>
      <vt:lpstr>T7B10 What might be the problem if you receive a report that your audio signal through the repeater is distorted or unintelligible?</vt:lpstr>
      <vt:lpstr>T7B10 What might be the problem if you receive a report that your audio signal through the repeater is distorted or unintelligible?</vt:lpstr>
      <vt:lpstr>T2A01 What is the most common repeater frequency offset in the 2 meter band?</vt:lpstr>
      <vt:lpstr>T2A01 What is the most common repeater frequency offset in the 2 meter band?</vt:lpstr>
      <vt:lpstr>T2A03 What is a common repeater frequency offset in the 70 cm band?</vt:lpstr>
      <vt:lpstr>T2A03 What is a common repeater frequency offset in the 70 cm band?</vt:lpstr>
      <vt:lpstr>T2B02 What is the term used to describe the use of a sub-audible tone transmitted with normal voice audio to open the squelch of a receiver?</vt:lpstr>
      <vt:lpstr>T2B02 What is the term used to describe the use of a sub-audible tone transmitted with normal voice audio to open the squelch of a receiver?</vt:lpstr>
      <vt:lpstr> T2B04  Which of the following common problems might cause you to be able to hear but not access a repeater even when transmitting with the proper offset? </vt:lpstr>
      <vt:lpstr> T2B04  Which of the following common problems might cause you to be able to hear but not access a repeater even when transmitting with the proper offset? </vt:lpstr>
      <vt:lpstr>T4B11  Which of the following describes the common meaning of the term "repeater offset"? </vt:lpstr>
      <vt:lpstr>T4B11  Which of the following describes the common meaning of the term "repeater offset"? </vt:lpstr>
      <vt:lpstr>T8C06  How is access to an IRLP node accomplished? </vt:lpstr>
      <vt:lpstr>EchoLink® and IRLP</vt:lpstr>
      <vt:lpstr>T8C06  How is access to an IRLP node accomplished? </vt:lpstr>
      <vt:lpstr>T8C09 How might you obtain a list of active nodes that use VoIP?</vt:lpstr>
      <vt:lpstr>T8C09 How might you obtain a list of active nodes that use VoIP?</vt:lpstr>
      <vt:lpstr>T8C10 How do you select a specific IRLP node when using a portable transceiver?</vt:lpstr>
      <vt:lpstr>T8C10 How do you select a specific IRLP node when using a portable transceiver?</vt:lpstr>
      <vt:lpstr>T8C12  What is meant by Voice Over Internet Protocol (VoIP) as used in amateur radio? </vt:lpstr>
      <vt:lpstr>T8C12  What is meant by Voice Over Internet Protocol (VoIP) as used in amateur radio? </vt:lpstr>
      <vt:lpstr>T8C13  What is the Internet Radio Linking Project (IRLP)? </vt:lpstr>
      <vt:lpstr>T8C13  What is the Internet Radio Linking Project (IRLP)? </vt:lpstr>
      <vt:lpstr>T2C03 What should be done to insure that voice message traffic containing proper names and unusual words are copied correctly by the receiving station? </vt:lpstr>
      <vt:lpstr>T2C03 What should be done to insure that voice message traffic containing proper names and unusual words are copied correctly by the receiving station? </vt:lpstr>
      <vt:lpstr>T2C06  Which of the following is an accepted practice to get the immediate attention of a net control station when reporting an emergency? </vt:lpstr>
      <vt:lpstr>T2C06  Which of the following is an accepted practice to get the immediate attention of a net control station when reporting an emergency? </vt:lpstr>
      <vt:lpstr>T2C07  Which of the following is an accepted practice for an amateur operator who has checked into an emergency traffic net? </vt:lpstr>
      <vt:lpstr>T2C07  Which of the following is an accepted practice for an amateur operator who has checked into an emergency traffic net? </vt:lpstr>
      <vt:lpstr>T2C08  Which of the following is a characteristic of good emergency traffic handling?  </vt:lpstr>
      <vt:lpstr>T2C08  Which of the following is a characteristic of good emergency traffic handling?  </vt:lpstr>
      <vt:lpstr> 5 minutes </vt:lpstr>
      <vt:lpstr>YOUR 11M ACCCENT</vt:lpstr>
      <vt:lpstr>T2C10 What is the preamble in a formal traffic message?</vt:lpstr>
      <vt:lpstr>T2C10 What is the preamble in a formal traffic message?</vt:lpstr>
      <vt:lpstr>T2C11 What is meant by the term "check" in reference to a formal traffic message?</vt:lpstr>
      <vt:lpstr>T2C11 What is meant by the term "check" in reference to a formal traffic message?</vt:lpstr>
      <vt:lpstr>T2C01 When do the FCC rules NOT apply to the operation of an amateur station? </vt:lpstr>
      <vt:lpstr>T2C01 When do the FCC rules NOT apply to the operation of an amateur station? </vt:lpstr>
      <vt:lpstr>T2C04 What do RACES and ARES have in common?</vt:lpstr>
      <vt:lpstr>T2C04 What do RACES and ARES have in common?</vt:lpstr>
      <vt:lpstr>T2C05  Which of the following describes the Radio Amateur Civil Emergency Service (RACES)?  </vt:lpstr>
      <vt:lpstr>T2C05  Which of the following describes the Radio Amateur Civil Emergency Service (RACES)?  </vt:lpstr>
      <vt:lpstr>T2C09  Are amateur station control operators ever permitted to operate outside the frequency privileges of their license class? </vt:lpstr>
      <vt:lpstr>T2C09  Are amateur station control operators ever permitted to operate outside the frequency privileges of their license class? </vt:lpstr>
      <vt:lpstr>T2C12 What is the Amateur Radio Emergency Service (ARES)? </vt:lpstr>
      <vt:lpstr>T2C12 What is the Amateur Radio Emergency Service (ARES)? </vt:lpstr>
      <vt:lpstr>T7A09 Which of the following devices is most useful for VHF weak-signal communication?</vt:lpstr>
      <vt:lpstr>T7A09 Which of the following devices is most useful for VHF weak-signal communication?</vt:lpstr>
      <vt:lpstr>T8C01 Which of the following methods is used to locate sources of noise interference or jamming?</vt:lpstr>
      <vt:lpstr>T8C01 Which of the following methods is used to locate sources of noise interference or jamming?</vt:lpstr>
      <vt:lpstr>T8C02 Which of these items would be useful for a hidden transmitter hunt?</vt:lpstr>
      <vt:lpstr>T8C02 Which of these items would be useful for a hidden transmitter hunt?</vt:lpstr>
      <vt:lpstr>T8C03 What popular operating activity involves contacting as many stations as possible during a specified period of time?</vt:lpstr>
      <vt:lpstr>T8C03 What popular operating activity involves contacting as many stations as possible during a specified period of time?</vt:lpstr>
      <vt:lpstr>T8C04 Which of the following is good procedure when contacting another station in a radio contest?</vt:lpstr>
      <vt:lpstr>T8C04 Which of the following is good procedure when contacting another station in a radio contest?</vt:lpstr>
      <vt:lpstr>T8B01 Who may be the control operator of a station communicating through an amateur satellite or space station? </vt:lpstr>
      <vt:lpstr>T8B01 Who may be the control operator of a station communicating through an amateur satellite or space station? </vt:lpstr>
      <vt:lpstr>T8B02 How much transmitter power should be used on the uplink frequency of an amateur satellite or space station? </vt:lpstr>
      <vt:lpstr>T8B02 How much transmitter power should be used on the uplink frequency of an amateur satellite or space station? </vt:lpstr>
      <vt:lpstr>T8B03  Which of the following are provided by satellite tracking programs? </vt:lpstr>
      <vt:lpstr>T8B03  Which of the following are provided by satellite tracking programs? </vt:lpstr>
      <vt:lpstr> T8B04 Which amateur stations may make contact with an amateur station on the International Space Station using 2 meter and 70 cm band amateur radio frequencies? </vt:lpstr>
      <vt:lpstr>Susan J. Helms, KC7NHZ Flight Engineer - ISS</vt:lpstr>
      <vt:lpstr> T8B04 Which amateur stations may make contact with an amateur station on the International Space Station using 2 meter and 70 cm band amateur radio frequencies? </vt:lpstr>
      <vt:lpstr>T8B05   What is a satellite beacon? </vt:lpstr>
      <vt:lpstr>T8B05   What is a satellite beacon? </vt:lpstr>
      <vt:lpstr>T8B06    Which of the following are inputs to a satellite tracking program? </vt:lpstr>
      <vt:lpstr>T8B06    Which of the following are inputs to a satellite tracking program? </vt:lpstr>
      <vt:lpstr>T8B07 With regard to satellite communications, what is Doppler shift?</vt:lpstr>
      <vt:lpstr>Doppler Shift</vt:lpstr>
      <vt:lpstr>T8B07 With regard to satellite communications, what is Doppler shift?</vt:lpstr>
      <vt:lpstr>T8B08   What is meant by the statement that a satellite is operating in mode U/V? </vt:lpstr>
      <vt:lpstr>T8B08   What is meant by the statement that a satellite is operating in mode U/V? </vt:lpstr>
      <vt:lpstr>T8B09  What causes spin fading when referring to satellite signals? </vt:lpstr>
      <vt:lpstr>T8B09  What causes spin fading when referring to satellite signals? </vt:lpstr>
      <vt:lpstr>T8B10 What do the initials LEO tell you about an amateur satellite?</vt:lpstr>
      <vt:lpstr>T8B10 What do the initials LEO tell you about an amateur satellite?</vt:lpstr>
      <vt:lpstr>T8B11 What is a commonly used method of sending signals to and from a digital satellite?</vt:lpstr>
      <vt:lpstr>T8B11 What is a commonly used method of sending signals to and from a digital satellite?</vt:lpstr>
      <vt:lpstr>T1A07 What is the FCC Part 97 definition of telemetry?</vt:lpstr>
      <vt:lpstr>T1A07 What is the FCC Part 97 definition of telemetry?</vt:lpstr>
      <vt:lpstr>T1A13 What is the FCC Part 97 definition of telecommand?</vt:lpstr>
      <vt:lpstr>T1A13 What is the FCC Part 97 definition of telecommand?</vt:lpstr>
      <vt:lpstr>T8C07 What is the maximum power allowed when transmitting telecommand signals to radio controlled models?</vt:lpstr>
      <vt:lpstr>T8C07 What is the maximum power allowed when transmitting telecommand signals to radio controlled models?</vt:lpstr>
      <vt:lpstr>T8C08 What is required in place of on-air station identification when sending signals to a radio control model using amateur frequencies?</vt:lpstr>
      <vt:lpstr>T8C08 What is required in place of on-air station identification when sending signals to a radio control model using amateur frequencies?</vt:lpstr>
      <vt:lpstr>T8D04 What type of transmission is indicated by the term NTSC?</vt:lpstr>
      <vt:lpstr>National Television Systems Committee (NTSC)</vt:lpstr>
      <vt:lpstr>T8D04 What type of transmission is indicated by the term NTSC?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T1A06 What is the FCC Part 97 definition of telecommand?</dc:title>
  <dc:creator>aat3gz</dc:creator>
  <cp:lastModifiedBy>Dad2</cp:lastModifiedBy>
  <cp:revision>36</cp:revision>
  <dcterms:created xsi:type="dcterms:W3CDTF">2012-01-10T23:38:10Z</dcterms:created>
  <dcterms:modified xsi:type="dcterms:W3CDTF">2014-11-17T21:09:23Z</dcterms:modified>
</cp:coreProperties>
</file>