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1.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7" r:id="rId3"/>
    <p:sldMasterId id="2147483721" r:id="rId4"/>
    <p:sldMasterId id="2147483733" r:id="rId5"/>
    <p:sldMasterId id="2147483745" r:id="rId6"/>
    <p:sldMasterId id="2147483786" r:id="rId7"/>
    <p:sldMasterId id="2147483798" r:id="rId8"/>
    <p:sldMasterId id="2147483827" r:id="rId9"/>
    <p:sldMasterId id="2147483841" r:id="rId10"/>
    <p:sldMasterId id="2147483855" r:id="rId11"/>
    <p:sldMasterId id="2147483867" r:id="rId12"/>
  </p:sldMasterIdLst>
  <p:notesMasterIdLst>
    <p:notesMasterId r:id="rId138"/>
  </p:notesMasterIdLst>
  <p:sldIdLst>
    <p:sldId id="486" r:id="rId13"/>
    <p:sldId id="485" r:id="rId14"/>
    <p:sldId id="364" r:id="rId15"/>
    <p:sldId id="365" r:id="rId16"/>
    <p:sldId id="366" r:id="rId17"/>
    <p:sldId id="294" r:id="rId18"/>
    <p:sldId id="512" r:id="rId19"/>
    <p:sldId id="513" r:id="rId20"/>
    <p:sldId id="295" r:id="rId21"/>
    <p:sldId id="296" r:id="rId22"/>
    <p:sldId id="299" r:id="rId23"/>
    <p:sldId id="300" r:id="rId24"/>
    <p:sldId id="404" r:id="rId25"/>
    <p:sldId id="405" r:id="rId26"/>
    <p:sldId id="292" r:id="rId27"/>
    <p:sldId id="293" r:id="rId28"/>
    <p:sldId id="514" r:id="rId29"/>
    <p:sldId id="515" r:id="rId30"/>
    <p:sldId id="407" r:id="rId31"/>
    <p:sldId id="408" r:id="rId32"/>
    <p:sldId id="516" r:id="rId33"/>
    <p:sldId id="517" r:id="rId34"/>
    <p:sldId id="410" r:id="rId35"/>
    <p:sldId id="411" r:id="rId36"/>
    <p:sldId id="412" r:id="rId37"/>
    <p:sldId id="413" r:id="rId38"/>
    <p:sldId id="414" r:id="rId39"/>
    <p:sldId id="415" r:id="rId40"/>
    <p:sldId id="534" r:id="rId41"/>
    <p:sldId id="535" r:id="rId42"/>
    <p:sldId id="301" r:id="rId43"/>
    <p:sldId id="302" r:id="rId44"/>
    <p:sldId id="303" r:id="rId45"/>
    <p:sldId id="304" r:id="rId46"/>
    <p:sldId id="305" r:id="rId47"/>
    <p:sldId id="306" r:id="rId48"/>
    <p:sldId id="307" r:id="rId49"/>
    <p:sldId id="308" r:id="rId50"/>
    <p:sldId id="536" r:id="rId51"/>
    <p:sldId id="537" r:id="rId52"/>
    <p:sldId id="538" r:id="rId53"/>
    <p:sldId id="539" r:id="rId54"/>
    <p:sldId id="546" r:id="rId55"/>
    <p:sldId id="547" r:id="rId56"/>
    <p:sldId id="518" r:id="rId57"/>
    <p:sldId id="519" r:id="rId58"/>
    <p:sldId id="419" r:id="rId59"/>
    <p:sldId id="420" r:id="rId60"/>
    <p:sldId id="421" r:id="rId61"/>
    <p:sldId id="422" r:id="rId62"/>
    <p:sldId id="425" r:id="rId63"/>
    <p:sldId id="426" r:id="rId64"/>
    <p:sldId id="520" r:id="rId65"/>
    <p:sldId id="521" r:id="rId66"/>
    <p:sldId id="427" r:id="rId67"/>
    <p:sldId id="429" r:id="rId68"/>
    <p:sldId id="428" r:id="rId69"/>
    <p:sldId id="430" r:id="rId70"/>
    <p:sldId id="431" r:id="rId71"/>
    <p:sldId id="548" r:id="rId72"/>
    <p:sldId id="549" r:id="rId73"/>
    <p:sldId id="550" r:id="rId74"/>
    <p:sldId id="566" r:id="rId75"/>
    <p:sldId id="551" r:id="rId76"/>
    <p:sldId id="552" r:id="rId77"/>
    <p:sldId id="553" r:id="rId78"/>
    <p:sldId id="522" r:id="rId79"/>
    <p:sldId id="523" r:id="rId80"/>
    <p:sldId id="439" r:id="rId81"/>
    <p:sldId id="440" r:id="rId82"/>
    <p:sldId id="443" r:id="rId83"/>
    <p:sldId id="444" r:id="rId84"/>
    <p:sldId id="367" r:id="rId85"/>
    <p:sldId id="445" r:id="rId86"/>
    <p:sldId id="447" r:id="rId87"/>
    <p:sldId id="446" r:id="rId88"/>
    <p:sldId id="448" r:id="rId89"/>
    <p:sldId id="449" r:id="rId90"/>
    <p:sldId id="554" r:id="rId91"/>
    <p:sldId id="555" r:id="rId92"/>
    <p:sldId id="452" r:id="rId93"/>
    <p:sldId id="453" r:id="rId94"/>
    <p:sldId id="454" r:id="rId95"/>
    <p:sldId id="455" r:id="rId96"/>
    <p:sldId id="456" r:id="rId97"/>
    <p:sldId id="457" r:id="rId98"/>
    <p:sldId id="540" r:id="rId99"/>
    <p:sldId id="541" r:id="rId100"/>
    <p:sldId id="530" r:id="rId101"/>
    <p:sldId id="531" r:id="rId102"/>
    <p:sldId id="315" r:id="rId103"/>
    <p:sldId id="316" r:id="rId104"/>
    <p:sldId id="462" r:id="rId105"/>
    <p:sldId id="463" r:id="rId106"/>
    <p:sldId id="464" r:id="rId107"/>
    <p:sldId id="542" r:id="rId108"/>
    <p:sldId id="543" r:id="rId109"/>
    <p:sldId id="544" r:id="rId110"/>
    <p:sldId id="545" r:id="rId111"/>
    <p:sldId id="556" r:id="rId112"/>
    <p:sldId id="557" r:id="rId113"/>
    <p:sldId id="532" r:id="rId114"/>
    <p:sldId id="533" r:id="rId115"/>
    <p:sldId id="524" r:id="rId116"/>
    <p:sldId id="525" r:id="rId117"/>
    <p:sldId id="473" r:id="rId118"/>
    <p:sldId id="474" r:id="rId119"/>
    <p:sldId id="558" r:id="rId120"/>
    <p:sldId id="559" r:id="rId121"/>
    <p:sldId id="526" r:id="rId122"/>
    <p:sldId id="527" r:id="rId123"/>
    <p:sldId id="560" r:id="rId124"/>
    <p:sldId id="561" r:id="rId125"/>
    <p:sldId id="480" r:id="rId126"/>
    <p:sldId id="481" r:id="rId127"/>
    <p:sldId id="562" r:id="rId128"/>
    <p:sldId id="563" r:id="rId129"/>
    <p:sldId id="528" r:id="rId130"/>
    <p:sldId id="529" r:id="rId131"/>
    <p:sldId id="564" r:id="rId132"/>
    <p:sldId id="565" r:id="rId133"/>
    <p:sldId id="511" r:id="rId134"/>
    <p:sldId id="396" r:id="rId135"/>
    <p:sldId id="341" r:id="rId136"/>
    <p:sldId id="342" r:id="rId1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10" d="100"/>
          <a:sy n="110" d="100"/>
        </p:scale>
        <p:origin x="-1620" y="-78"/>
      </p:cViewPr>
      <p:guideLst>
        <p:guide orient="horz" pos="2160"/>
        <p:guide pos="2880"/>
      </p:guideLst>
    </p:cSldViewPr>
  </p:slideViewPr>
  <p:notesTextViewPr>
    <p:cViewPr>
      <p:scale>
        <a:sx n="1" d="1"/>
        <a:sy n="1" d="1"/>
      </p:scale>
      <p:origin x="0" y="0"/>
    </p:cViewPr>
  </p:notesTextViewPr>
  <p:sorterViewPr>
    <p:cViewPr>
      <p:scale>
        <a:sx n="100" d="100"/>
        <a:sy n="100" d="100"/>
      </p:scale>
      <p:origin x="0" y="89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117" Type="http://schemas.openxmlformats.org/officeDocument/2006/relationships/slide" Target="slides/slide105.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slide" Target="slides/slide100.xml"/><Relationship Id="rId133" Type="http://schemas.openxmlformats.org/officeDocument/2006/relationships/slide" Target="slides/slide121.xml"/><Relationship Id="rId138" Type="http://schemas.openxmlformats.org/officeDocument/2006/relationships/notesMaster" Target="notesMasters/notesMaster1.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123" Type="http://schemas.openxmlformats.org/officeDocument/2006/relationships/slide" Target="slides/slide111.xml"/><Relationship Id="rId128" Type="http://schemas.openxmlformats.org/officeDocument/2006/relationships/slide" Target="slides/slide116.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113" Type="http://schemas.openxmlformats.org/officeDocument/2006/relationships/slide" Target="slides/slide101.xml"/><Relationship Id="rId118" Type="http://schemas.openxmlformats.org/officeDocument/2006/relationships/slide" Target="slides/slide106.xml"/><Relationship Id="rId134" Type="http://schemas.openxmlformats.org/officeDocument/2006/relationships/slide" Target="slides/slide122.xml"/><Relationship Id="rId13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slide" Target="slides/slide86.xml"/><Relationship Id="rId121" Type="http://schemas.openxmlformats.org/officeDocument/2006/relationships/slide" Target="slides/slide109.xml"/><Relationship Id="rId14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slide" Target="slides/slide91.xml"/><Relationship Id="rId108" Type="http://schemas.openxmlformats.org/officeDocument/2006/relationships/slide" Target="slides/slide96.xml"/><Relationship Id="rId116" Type="http://schemas.openxmlformats.org/officeDocument/2006/relationships/slide" Target="slides/slide104.xml"/><Relationship Id="rId124" Type="http://schemas.openxmlformats.org/officeDocument/2006/relationships/slide" Target="slides/slide112.xml"/><Relationship Id="rId129" Type="http://schemas.openxmlformats.org/officeDocument/2006/relationships/slide" Target="slides/slide117.xml"/><Relationship Id="rId137" Type="http://schemas.openxmlformats.org/officeDocument/2006/relationships/slide" Target="slides/slide12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11" Type="http://schemas.openxmlformats.org/officeDocument/2006/relationships/slide" Target="slides/slide99.xml"/><Relationship Id="rId132" Type="http://schemas.openxmlformats.org/officeDocument/2006/relationships/slide" Target="slides/slide120.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slide" Target="slides/slide94.xml"/><Relationship Id="rId114" Type="http://schemas.openxmlformats.org/officeDocument/2006/relationships/slide" Target="slides/slide102.xml"/><Relationship Id="rId119" Type="http://schemas.openxmlformats.org/officeDocument/2006/relationships/slide" Target="slides/slide107.xml"/><Relationship Id="rId127" Type="http://schemas.openxmlformats.org/officeDocument/2006/relationships/slide" Target="slides/slide11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122" Type="http://schemas.openxmlformats.org/officeDocument/2006/relationships/slide" Target="slides/slide110.xml"/><Relationship Id="rId130" Type="http://schemas.openxmlformats.org/officeDocument/2006/relationships/slide" Target="slides/slide118.xml"/><Relationship Id="rId135" Type="http://schemas.openxmlformats.org/officeDocument/2006/relationships/slide" Target="slides/slide12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120" Type="http://schemas.openxmlformats.org/officeDocument/2006/relationships/slide" Target="slides/slide108.xml"/><Relationship Id="rId125" Type="http://schemas.openxmlformats.org/officeDocument/2006/relationships/slide" Target="slides/slide113.xml"/><Relationship Id="rId141"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slide" Target="slides/slide103.xml"/><Relationship Id="rId131" Type="http://schemas.openxmlformats.org/officeDocument/2006/relationships/slide" Target="slides/slide119.xml"/><Relationship Id="rId136" Type="http://schemas.openxmlformats.org/officeDocument/2006/relationships/slide" Target="slides/slide124.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126"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4CD09D-2212-4129-AB80-8FDDEF1371A1}" type="datetimeFigureOut">
              <a:rPr lang="en-US" smtClean="0"/>
              <a:t>11/7/2014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459685-DB93-47B2-83EF-AEB92B5BB55E}" type="slidenum">
              <a:rPr lang="en-US" smtClean="0"/>
              <a:t>‹#›</a:t>
            </a:fld>
            <a:endParaRPr lang="en-US"/>
          </a:p>
        </p:txBody>
      </p:sp>
    </p:spTree>
    <p:extLst>
      <p:ext uri="{BB962C8B-B14F-4D97-AF65-F5344CB8AC3E}">
        <p14:creationId xmlns:p14="http://schemas.microsoft.com/office/powerpoint/2010/main" val="264659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4D8D0EEB-C110-41BC-88C2-C7BE523B8B87}" type="slidenum">
              <a:rPr lang="en-US">
                <a:solidFill>
                  <a:prstClr val="black"/>
                </a:solidFill>
                <a:latin typeface="Arial" charset="0"/>
              </a:rPr>
              <a:pPr eaLnBrk="1" hangingPunct="1"/>
              <a:t>75</a:t>
            </a:fld>
            <a:endParaRPr lang="en-US">
              <a:solidFill>
                <a:prstClr val="black"/>
              </a:solidFill>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If your power supply has volt and ammeters, it can be used to calculate power consumption of your rig at various power levels.  This will help determine proper fuse sizing, appropriate wire gauge, anticipated battery life, etc.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37D37E1D-037F-4041-B653-E8DC63841278}" type="slidenum">
              <a:rPr lang="en-US">
                <a:solidFill>
                  <a:prstClr val="black"/>
                </a:solidFill>
              </a:rPr>
              <a:pPr eaLnBrk="1" hangingPunct="1"/>
              <a:t>94</a:t>
            </a:fld>
            <a:endParaRPr lang="en-US">
              <a:solidFill>
                <a:prstClr val="black"/>
              </a:solidFill>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smtClean="0"/>
              <a:t>The facility was formerly a large computer/data center with battery room and emergency generators in Sacramento, CA.  The company vacated the building, moved out the computer equipment but left the battery backup system behind.</a:t>
            </a:r>
          </a:p>
          <a:p>
            <a:pPr eaLnBrk="1" hangingPunct="1">
              <a:lnSpc>
                <a:spcPct val="90000"/>
              </a:lnSpc>
            </a:pPr>
            <a:endParaRPr lang="en-US" smtClean="0"/>
          </a:p>
          <a:p>
            <a:pPr eaLnBrk="1" hangingPunct="1">
              <a:lnSpc>
                <a:spcPct val="90000"/>
              </a:lnSpc>
            </a:pPr>
            <a:r>
              <a:rPr lang="en-US" smtClean="0"/>
              <a:t>The ventilation for the battery room appeared to be tied to a hydrogen monitoring system (which is pretty common).  The Hydrogen sensor was in alarm upon emergency responders arriving at the scene (post-explosion).  911 callers reporting the explosion also reported hearing an alarm for 3 days prior to the explosion.  This appears to have been a local alarm as it was not relayed to the Fire Department.  Given how slowly batteries generate hydrogen gas, it appears the batteries were charging for a long period of time with no ventilation - the detector was alarming and hydrogen gas continued to build up until it found an ignition source.  The best guess is the ignition occurred at or near a grounding strap on the battery racks but in a room full of batteries and electrical equipment, ignition sources are plentiful...especially when considering the sensitivity of hydrogen.</a:t>
            </a:r>
          </a:p>
          <a:p>
            <a:pPr eaLnBrk="1" hangingPunct="1">
              <a:lnSpc>
                <a:spcPct val="90000"/>
              </a:lnSpc>
            </a:pPr>
            <a:endParaRPr lang="en-US" smtClean="0"/>
          </a:p>
          <a:p>
            <a:pPr eaLnBrk="1" hangingPunct="1">
              <a:lnSpc>
                <a:spcPct val="90000"/>
              </a:lnSpc>
            </a:pPr>
            <a:r>
              <a:rPr lang="en-US" smtClean="0"/>
              <a:t>The lesson to pass on is that ventilation is CRITICAL with lead acid batteries.  Great care should be taken to insure ventilation is adequate or even better that the batteries can NOT be charged without the ventilation system properly working.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pic>
        <p:nvPicPr>
          <p:cNvPr id="13" name="Picture 16" descr="MicroH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562600"/>
            <a:ext cx="35512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5579" name="Rectangle 11"/>
          <p:cNvSpPr>
            <a:spLocks noGrp="1" noChangeArrowheads="1"/>
          </p:cNvSpPr>
          <p:nvPr>
            <p:ph type="ctrTitle" sz="quarter"/>
          </p:nvPr>
        </p:nvSpPr>
        <p:spPr>
          <a:xfrm>
            <a:off x="685800" y="685800"/>
            <a:ext cx="7772400" cy="2286000"/>
          </a:xfrm>
        </p:spPr>
        <p:txBody>
          <a:bodyPr/>
          <a:lstStyle>
            <a:lvl1pPr>
              <a:defRPr sz="4000">
                <a:solidFill>
                  <a:srgbClr val="FFFF66"/>
                </a:solidFill>
              </a:defRPr>
            </a:lvl1pPr>
          </a:lstStyle>
          <a:p>
            <a:r>
              <a:rPr lang="en-US"/>
              <a:t>Click to edit Master title style</a:t>
            </a:r>
          </a:p>
        </p:txBody>
      </p:sp>
      <p:sp>
        <p:nvSpPr>
          <p:cNvPr id="365580" name="Rectangle 12"/>
          <p:cNvSpPr>
            <a:spLocks noGrp="1" noChangeArrowheads="1"/>
          </p:cNvSpPr>
          <p:nvPr>
            <p:ph type="subTitle" sz="quarter" idx="1"/>
          </p:nvPr>
        </p:nvSpPr>
        <p:spPr>
          <a:xfrm>
            <a:off x="685800" y="2971800"/>
            <a:ext cx="7772400" cy="2286000"/>
          </a:xfrm>
        </p:spPr>
        <p:txBody>
          <a:bodyPr/>
          <a:lstStyle>
            <a:lvl1pPr marL="0" indent="0">
              <a:defRPr sz="3200" b="1">
                <a:solidFill>
                  <a:schemeClr val="tx1"/>
                </a:solidFill>
                <a:effectLst/>
              </a:defRPr>
            </a:lvl1pPr>
          </a:lstStyle>
          <a:p>
            <a:r>
              <a:rPr lang="en-US"/>
              <a:t>Click to edit Master subtitle style</a:t>
            </a:r>
          </a:p>
        </p:txBody>
      </p:sp>
      <p:sp>
        <p:nvSpPr>
          <p:cNvPr id="14" name="Date Placeholder 13"/>
          <p:cNvSpPr>
            <a:spLocks noGrp="1" noChangeArrowheads="1"/>
          </p:cNvSpPr>
          <p:nvPr>
            <p:ph type="dt" sz="quarter" idx="10"/>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endParaRPr lang="en-US">
              <a:solidFill>
                <a:srgbClr val="FFFFFF"/>
              </a:solidFill>
            </a:endParaRPr>
          </a:p>
        </p:txBody>
      </p:sp>
      <p:sp>
        <p:nvSpPr>
          <p:cNvPr id="15" name="Rectangle 14"/>
          <p:cNvSpPr>
            <a:spLocks noGrp="1" noChangeArrowheads="1"/>
          </p:cNvSpPr>
          <p:nvPr>
            <p:ph type="ftr" sz="quarter" idx="11"/>
          </p:nvPr>
        </p:nvSpPr>
        <p:spPr>
          <a:xfrm>
            <a:off x="3124200" y="6251575"/>
            <a:ext cx="2895600" cy="476250"/>
          </a:xfrm>
        </p:spPr>
        <p:txBody>
          <a:bodyPr/>
          <a:lstStyle>
            <a:lvl1pPr algn="ctr">
              <a:defRPr/>
            </a:lvl1pPr>
          </a:lstStyle>
          <a:p>
            <a:pPr>
              <a:defRPr/>
            </a:pPr>
            <a:endParaRPr lang="en-US">
              <a:solidFill>
                <a:srgbClr val="FFFFFF"/>
              </a:solidFill>
            </a:endParaRPr>
          </a:p>
        </p:txBody>
      </p:sp>
      <p:sp>
        <p:nvSpPr>
          <p:cNvPr id="16"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A7BB5C9C-3406-4928-BD70-91FEBCE214E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07737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7F3F8568-7C4F-4C59-8F82-BB5FAA67C46B}"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45743474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1002A833-C1F8-449A-91F2-B4C2E2397CDE}"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4591120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498128FB-5F21-4B9A-94FC-542844A11F4C}"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0904541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EAB43716-3BEA-4FC4-AC4E-7F147EAB2EFA}"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6361484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2514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2514600"/>
            <a:ext cx="4495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2514600"/>
            <a:ext cx="4495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867400" y="6477000"/>
            <a:ext cx="3276600" cy="381000"/>
          </a:xfrm>
        </p:spPr>
        <p:txBody>
          <a:bodyPr/>
          <a:lstStyle>
            <a:lvl1pPr>
              <a:defRPr/>
            </a:lvl1pPr>
          </a:lstStyle>
          <a:p>
            <a:pPr>
              <a:defRPr/>
            </a:pPr>
            <a:r>
              <a:rPr lang="en-US">
                <a:solidFill>
                  <a:srgbClr val="FFFFFF"/>
                </a:solidFill>
              </a:rPr>
              <a:t>Communications Modes and Methods</a:t>
            </a:r>
          </a:p>
        </p:txBody>
      </p:sp>
      <p:sp>
        <p:nvSpPr>
          <p:cNvPr id="6" name="Slide Number Placeholder 5"/>
          <p:cNvSpPr>
            <a:spLocks noGrp="1"/>
          </p:cNvSpPr>
          <p:nvPr>
            <p:ph type="sldNum" sz="quarter" idx="11"/>
          </p:nvPr>
        </p:nvSpPr>
        <p:spPr>
          <a:xfrm>
            <a:off x="4114800" y="6553200"/>
            <a:ext cx="914400" cy="304800"/>
          </a:xfrm>
        </p:spPr>
        <p:txBody>
          <a:bodyPr/>
          <a:lstStyle>
            <a:lvl1pPr>
              <a:defRPr/>
            </a:lvl1pPr>
          </a:lstStyle>
          <a:p>
            <a:pPr>
              <a:defRPr/>
            </a:pPr>
            <a:fld id="{BC8768AB-F741-48EF-8CA9-59D88B3A9A2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503026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2514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2514600"/>
            <a:ext cx="4495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14600"/>
            <a:ext cx="4495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867400" y="6477000"/>
            <a:ext cx="3276600" cy="381000"/>
          </a:xfrm>
        </p:spPr>
        <p:txBody>
          <a:bodyPr/>
          <a:lstStyle>
            <a:lvl1pPr>
              <a:defRPr/>
            </a:lvl1pPr>
          </a:lstStyle>
          <a:p>
            <a:pPr>
              <a:defRPr/>
            </a:pPr>
            <a:r>
              <a:rPr lang="en-US">
                <a:solidFill>
                  <a:srgbClr val="FFFFFF"/>
                </a:solidFill>
              </a:rPr>
              <a:t>Communications Modes and Methods</a:t>
            </a:r>
          </a:p>
        </p:txBody>
      </p:sp>
      <p:sp>
        <p:nvSpPr>
          <p:cNvPr id="6" name="Slide Number Placeholder 5"/>
          <p:cNvSpPr>
            <a:spLocks noGrp="1"/>
          </p:cNvSpPr>
          <p:nvPr>
            <p:ph type="sldNum" sz="quarter" idx="11"/>
          </p:nvPr>
        </p:nvSpPr>
        <p:spPr>
          <a:xfrm>
            <a:off x="4114800" y="6553200"/>
            <a:ext cx="914400" cy="304800"/>
          </a:xfrm>
        </p:spPr>
        <p:txBody>
          <a:bodyPr/>
          <a:lstStyle>
            <a:lvl1pPr>
              <a:defRPr/>
            </a:lvl1pPr>
          </a:lstStyle>
          <a:p>
            <a:pPr>
              <a:defRPr/>
            </a:pPr>
            <a:fld id="{66B99D52-1AEE-4C26-84BF-EDDF93E51CA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04698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Garamond" pitchFamily="18" charset="0"/>
              </a:endParaRPr>
            </a:p>
          </p:txBody>
        </p:sp>
      </p:grpSp>
      <p:pic>
        <p:nvPicPr>
          <p:cNvPr id="13" name="Picture 16" descr="MicroH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562600"/>
            <a:ext cx="35512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075" name="Rectangle 11"/>
          <p:cNvSpPr>
            <a:spLocks noGrp="1" noChangeArrowheads="1"/>
          </p:cNvSpPr>
          <p:nvPr>
            <p:ph type="ctrTitle" sz="quarter"/>
          </p:nvPr>
        </p:nvSpPr>
        <p:spPr>
          <a:xfrm>
            <a:off x="685800" y="685800"/>
            <a:ext cx="7772400" cy="2286000"/>
          </a:xfrm>
        </p:spPr>
        <p:txBody>
          <a:bodyPr/>
          <a:lstStyle>
            <a:lvl1pPr>
              <a:defRPr sz="4000">
                <a:solidFill>
                  <a:srgbClr val="FFFF66"/>
                </a:solidFill>
              </a:defRPr>
            </a:lvl1pPr>
          </a:lstStyle>
          <a:p>
            <a:r>
              <a:rPr lang="en-US"/>
              <a:t>Click to edit Master title style</a:t>
            </a:r>
          </a:p>
        </p:txBody>
      </p:sp>
      <p:sp>
        <p:nvSpPr>
          <p:cNvPr id="472076" name="Rectangle 12"/>
          <p:cNvSpPr>
            <a:spLocks noGrp="1" noChangeArrowheads="1"/>
          </p:cNvSpPr>
          <p:nvPr>
            <p:ph type="subTitle" sz="quarter" idx="1"/>
          </p:nvPr>
        </p:nvSpPr>
        <p:spPr>
          <a:xfrm>
            <a:off x="685800" y="2971800"/>
            <a:ext cx="7772400" cy="2286000"/>
          </a:xfrm>
        </p:spPr>
        <p:txBody>
          <a:bodyPr/>
          <a:lstStyle>
            <a:lvl1pPr marL="0" indent="0">
              <a:defRPr sz="3200" b="0">
                <a:solidFill>
                  <a:schemeClr val="tx1"/>
                </a:solidFill>
                <a:effectLst/>
              </a:defRPr>
            </a:lvl1pPr>
          </a:lstStyle>
          <a:p>
            <a:r>
              <a:rPr lang="en-US"/>
              <a:t>Click to edit Master subtitle style</a:t>
            </a:r>
          </a:p>
        </p:txBody>
      </p:sp>
      <p:sp>
        <p:nvSpPr>
          <p:cNvPr id="14" name="Date Placeholder 13"/>
          <p:cNvSpPr>
            <a:spLocks noGrp="1" noChangeArrowheads="1"/>
          </p:cNvSpPr>
          <p:nvPr>
            <p:ph type="dt" sz="quarter" idx="10"/>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endParaRPr lang="en-US">
              <a:solidFill>
                <a:srgbClr val="FFFFFF"/>
              </a:solidFill>
            </a:endParaRPr>
          </a:p>
        </p:txBody>
      </p:sp>
      <p:sp>
        <p:nvSpPr>
          <p:cNvPr id="15" name="Rectangle 14"/>
          <p:cNvSpPr>
            <a:spLocks noGrp="1" noChangeArrowheads="1"/>
          </p:cNvSpPr>
          <p:nvPr>
            <p:ph type="ftr" sz="quarter" idx="11"/>
          </p:nvPr>
        </p:nvSpPr>
        <p:spPr>
          <a:xfrm>
            <a:off x="3124200" y="6251575"/>
            <a:ext cx="2895600" cy="476250"/>
          </a:xfrm>
        </p:spPr>
        <p:txBody>
          <a:bodyPr/>
          <a:lstStyle>
            <a:lvl1pPr algn="ctr">
              <a:defRPr/>
            </a:lvl1pPr>
          </a:lstStyle>
          <a:p>
            <a:pPr>
              <a:defRPr/>
            </a:pPr>
            <a:endParaRPr lang="en-US">
              <a:solidFill>
                <a:srgbClr val="FFFFFF"/>
              </a:solidFill>
            </a:endParaRPr>
          </a:p>
        </p:txBody>
      </p:sp>
      <p:sp>
        <p:nvSpPr>
          <p:cNvPr id="16"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BD5DEFF8-2047-4987-9A21-60B81E1E7F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420819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49944223-4EFC-46F5-9E3F-6007F78D1D29}"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316187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186BBF92-8F5A-4904-86D2-EDFDE905050B}"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46474204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5A784E3D-FA5D-4E2F-84E8-D0B753C6279D}"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9799399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pPr>
              <a:defRPr/>
            </a:pPr>
            <a:fld id="{BADC77F8-E382-4BC0-BBA3-C78312CC98E2}" type="slidenum">
              <a:rPr lang="en-US">
                <a:solidFill>
                  <a:srgbClr val="FFFFFF"/>
                </a:solidFill>
              </a:rPr>
              <a:pPr>
                <a:defRPr/>
              </a:pPr>
              <a:t>‹#›</a:t>
            </a:fld>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133603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285F5DC1-C2AE-42B7-BEF8-4B6FA8BB7029}"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55583983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fld id="{8918D5C2-4638-42C7-A339-D38ED65FD410}" type="slidenum">
              <a:rPr lang="en-US">
                <a:solidFill>
                  <a:srgbClr val="FFFFFF"/>
                </a:solidFill>
              </a:rPr>
              <a:pPr>
                <a:defRPr/>
              </a:pPr>
              <a:t>‹#›</a:t>
            </a:fld>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2316392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775C6DFF-F5C8-4D03-A12E-D32F9A75C28D}" type="slidenum">
              <a:rPr lang="en-US">
                <a:solidFill>
                  <a:srgbClr val="FFFFFF"/>
                </a:solidFill>
              </a:rPr>
              <a:pPr>
                <a:defRPr/>
              </a:pPr>
              <a:t>‹#›</a:t>
            </a:fld>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13187913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EAA25333-412B-4236-B09B-5996F1CF6B2C}"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9295649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AC21BDF6-6F93-48B1-ABA6-AA8BCB994D6A}"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20676658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8CEDFDC0-6185-44BA-B125-843B871E489D}"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4883381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E8063EDC-4DBC-4C80-A78E-3FC19F93BFF0}"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026320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2514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0" y="2514600"/>
            <a:ext cx="9144000" cy="4114800"/>
          </a:xfrm>
        </p:spPr>
        <p:txBody>
          <a:bodyPr/>
          <a:lstStyle/>
          <a:p>
            <a:pPr lvl="0"/>
            <a:endParaRPr lang="en-US" noProof="0" smtClean="0"/>
          </a:p>
        </p:txBody>
      </p:sp>
      <p:sp>
        <p:nvSpPr>
          <p:cNvPr id="4" name="Rectangle 3"/>
          <p:cNvSpPr>
            <a:spLocks noGrp="1" noChangeArrowheads="1"/>
          </p:cNvSpPr>
          <p:nvPr>
            <p:ph type="ftr" sz="quarter" idx="10"/>
          </p:nvPr>
        </p:nvSpPr>
        <p:spPr/>
        <p:txBody>
          <a:bodyPr/>
          <a:lstStyle>
            <a:lvl1pPr>
              <a:defRPr/>
            </a:lvl1pPr>
          </a:lstStyle>
          <a:p>
            <a:pPr>
              <a:defRPr/>
            </a:pPr>
            <a:r>
              <a:rPr lang="en-US">
                <a:solidFill>
                  <a:srgbClr val="FFFFFF"/>
                </a:solidFill>
              </a:rPr>
              <a:t>Radio and Electronic Fundamentals</a:t>
            </a:r>
          </a:p>
        </p:txBody>
      </p:sp>
      <p:sp>
        <p:nvSpPr>
          <p:cNvPr id="5" name="Rectangle 16"/>
          <p:cNvSpPr>
            <a:spLocks noGrp="1" noChangeArrowheads="1"/>
          </p:cNvSpPr>
          <p:nvPr>
            <p:ph type="sldNum" sz="quarter" idx="11"/>
          </p:nvPr>
        </p:nvSpPr>
        <p:spPr/>
        <p:txBody>
          <a:bodyPr/>
          <a:lstStyle>
            <a:lvl1pPr>
              <a:defRPr/>
            </a:lvl1pPr>
          </a:lstStyle>
          <a:p>
            <a:pPr>
              <a:defRPr/>
            </a:pPr>
            <a:fld id="{93EE81A7-C3F2-4DAE-A406-49A788D5202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5149205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2514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2514600"/>
            <a:ext cx="4495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514600"/>
            <a:ext cx="4495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648200"/>
            <a:ext cx="4495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0"/>
          </p:nvPr>
        </p:nvSpPr>
        <p:spPr/>
        <p:txBody>
          <a:bodyPr/>
          <a:lstStyle>
            <a:lvl1pPr>
              <a:defRPr/>
            </a:lvl1pPr>
          </a:lstStyle>
          <a:p>
            <a:pPr>
              <a:defRPr/>
            </a:pPr>
            <a:r>
              <a:rPr lang="en-US">
                <a:solidFill>
                  <a:srgbClr val="FFFFFF"/>
                </a:solidFill>
              </a:rPr>
              <a:t>Radio and Electronic Fundamentals</a:t>
            </a:r>
          </a:p>
        </p:txBody>
      </p:sp>
      <p:sp>
        <p:nvSpPr>
          <p:cNvPr id="7" name="Rectangle 16"/>
          <p:cNvSpPr>
            <a:spLocks noGrp="1" noChangeArrowheads="1"/>
          </p:cNvSpPr>
          <p:nvPr>
            <p:ph type="sldNum" sz="quarter" idx="11"/>
          </p:nvPr>
        </p:nvSpPr>
        <p:spPr/>
        <p:txBody>
          <a:bodyPr/>
          <a:lstStyle>
            <a:lvl1pPr>
              <a:defRPr/>
            </a:lvl1pPr>
          </a:lstStyle>
          <a:p>
            <a:pPr>
              <a:defRPr/>
            </a:pPr>
            <a:fld id="{F6E5A0EB-D8CF-4560-ADF6-566F73B730C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584983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pic>
        <p:nvPicPr>
          <p:cNvPr id="13" name="Picture 16" descr="MicroH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562600"/>
            <a:ext cx="35512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195" name="Rectangle 11"/>
          <p:cNvSpPr>
            <a:spLocks noGrp="1" noChangeArrowheads="1"/>
          </p:cNvSpPr>
          <p:nvPr>
            <p:ph type="ctrTitle" sz="quarter"/>
          </p:nvPr>
        </p:nvSpPr>
        <p:spPr>
          <a:xfrm>
            <a:off x="685800" y="685800"/>
            <a:ext cx="7772400" cy="2286000"/>
          </a:xfrm>
        </p:spPr>
        <p:txBody>
          <a:bodyPr/>
          <a:lstStyle>
            <a:lvl1pPr>
              <a:defRPr sz="4000">
                <a:solidFill>
                  <a:srgbClr val="FFFF66"/>
                </a:solidFill>
              </a:defRPr>
            </a:lvl1pPr>
          </a:lstStyle>
          <a:p>
            <a:r>
              <a:rPr lang="en-US"/>
              <a:t>Click to edit Master title style</a:t>
            </a:r>
          </a:p>
        </p:txBody>
      </p:sp>
      <p:sp>
        <p:nvSpPr>
          <p:cNvPr id="349196" name="Rectangle 12"/>
          <p:cNvSpPr>
            <a:spLocks noGrp="1" noChangeArrowheads="1"/>
          </p:cNvSpPr>
          <p:nvPr>
            <p:ph type="subTitle" sz="quarter" idx="1"/>
          </p:nvPr>
        </p:nvSpPr>
        <p:spPr>
          <a:xfrm>
            <a:off x="685800" y="2971800"/>
            <a:ext cx="7772400" cy="2286000"/>
          </a:xfrm>
        </p:spPr>
        <p:txBody>
          <a:bodyPr/>
          <a:lstStyle>
            <a:lvl1pPr marL="0" indent="0">
              <a:defRPr sz="3200" b="0">
                <a:solidFill>
                  <a:schemeClr val="tx1"/>
                </a:solidFill>
                <a:effectLst/>
              </a:defRPr>
            </a:lvl1pPr>
          </a:lstStyle>
          <a:p>
            <a:r>
              <a:rPr lang="en-US"/>
              <a:t>Click to edit Master subtitle style</a:t>
            </a:r>
          </a:p>
        </p:txBody>
      </p:sp>
      <p:sp>
        <p:nvSpPr>
          <p:cNvPr id="14" name="Date Placeholder 13"/>
          <p:cNvSpPr>
            <a:spLocks noGrp="1" noChangeArrowheads="1"/>
          </p:cNvSpPr>
          <p:nvPr>
            <p:ph type="dt" sz="quarter" idx="10"/>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endParaRPr lang="en-US">
              <a:solidFill>
                <a:srgbClr val="FFFFFF"/>
              </a:solidFill>
            </a:endParaRPr>
          </a:p>
        </p:txBody>
      </p:sp>
      <p:sp>
        <p:nvSpPr>
          <p:cNvPr id="15" name="Rectangle 14"/>
          <p:cNvSpPr>
            <a:spLocks noGrp="1" noChangeArrowheads="1"/>
          </p:cNvSpPr>
          <p:nvPr>
            <p:ph type="ftr" sz="quarter" idx="11"/>
          </p:nvPr>
        </p:nvSpPr>
        <p:spPr>
          <a:xfrm>
            <a:off x="3124200" y="6251575"/>
            <a:ext cx="2895600" cy="476250"/>
          </a:xfrm>
        </p:spPr>
        <p:txBody>
          <a:bodyPr/>
          <a:lstStyle>
            <a:lvl1pPr algn="ctr">
              <a:defRPr/>
            </a:lvl1pPr>
          </a:lstStyle>
          <a:p>
            <a:pPr>
              <a:defRPr/>
            </a:pPr>
            <a:r>
              <a:rPr lang="en-US">
                <a:solidFill>
                  <a:srgbClr val="FFFFFF"/>
                </a:solidFill>
              </a:rPr>
              <a:t>Microhams 2010 Technician</a:t>
            </a:r>
          </a:p>
        </p:txBody>
      </p:sp>
      <p:sp>
        <p:nvSpPr>
          <p:cNvPr id="16"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39EB4028-B538-471D-BBB7-D767A95E92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6984790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CC4356FB-112B-42A0-9796-10E3E09D5F3C}"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721122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pic>
        <p:nvPicPr>
          <p:cNvPr id="13" name="Picture 16" descr="MicroH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562600"/>
            <a:ext cx="35512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483" name="Rectangle 11"/>
          <p:cNvSpPr>
            <a:spLocks noGrp="1" noChangeArrowheads="1"/>
          </p:cNvSpPr>
          <p:nvPr>
            <p:ph type="ctrTitle" sz="quarter"/>
          </p:nvPr>
        </p:nvSpPr>
        <p:spPr>
          <a:xfrm>
            <a:off x="685800" y="685800"/>
            <a:ext cx="7772400" cy="2286000"/>
          </a:xfrm>
        </p:spPr>
        <p:txBody>
          <a:bodyPr/>
          <a:lstStyle>
            <a:lvl1pPr>
              <a:defRPr sz="4000">
                <a:solidFill>
                  <a:srgbClr val="FFFF66"/>
                </a:solidFill>
              </a:defRPr>
            </a:lvl1pPr>
          </a:lstStyle>
          <a:p>
            <a:r>
              <a:rPr lang="en-US"/>
              <a:t>Click to edit Master title style</a:t>
            </a:r>
          </a:p>
        </p:txBody>
      </p:sp>
      <p:sp>
        <p:nvSpPr>
          <p:cNvPr id="233484" name="Rectangle 12"/>
          <p:cNvSpPr>
            <a:spLocks noGrp="1" noChangeArrowheads="1"/>
          </p:cNvSpPr>
          <p:nvPr>
            <p:ph type="subTitle" sz="quarter" idx="1"/>
          </p:nvPr>
        </p:nvSpPr>
        <p:spPr>
          <a:xfrm>
            <a:off x="685800" y="2971800"/>
            <a:ext cx="7772400" cy="2286000"/>
          </a:xfrm>
        </p:spPr>
        <p:txBody>
          <a:bodyPr/>
          <a:lstStyle>
            <a:lvl1pPr marL="0" indent="0">
              <a:defRPr sz="3200" b="1">
                <a:solidFill>
                  <a:schemeClr val="tx1"/>
                </a:solidFill>
                <a:effectLst/>
              </a:defRPr>
            </a:lvl1pPr>
          </a:lstStyle>
          <a:p>
            <a:r>
              <a:rPr lang="en-US"/>
              <a:t>Click to edit Master subtitle style</a:t>
            </a:r>
          </a:p>
        </p:txBody>
      </p:sp>
      <p:sp>
        <p:nvSpPr>
          <p:cNvPr id="14" name="Date Placeholder 13"/>
          <p:cNvSpPr>
            <a:spLocks noGrp="1" noChangeArrowheads="1"/>
          </p:cNvSpPr>
          <p:nvPr>
            <p:ph type="dt" sz="quarter" idx="10"/>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smtClean="0">
                <a:latin typeface="+mn-lt"/>
              </a:defRPr>
            </a:lvl1pPr>
          </a:lstStyle>
          <a:p>
            <a:pPr fontAlgn="base">
              <a:spcBef>
                <a:spcPct val="0"/>
              </a:spcBef>
              <a:spcAft>
                <a:spcPct val="0"/>
              </a:spcAft>
              <a:defRPr/>
            </a:pPr>
            <a:endParaRPr lang="en-US">
              <a:solidFill>
                <a:srgbClr val="FFFFFF"/>
              </a:solidFill>
            </a:endParaRPr>
          </a:p>
        </p:txBody>
      </p:sp>
      <p:sp>
        <p:nvSpPr>
          <p:cNvPr id="15" name="Rectangle 14"/>
          <p:cNvSpPr>
            <a:spLocks noGrp="1" noChangeArrowheads="1"/>
          </p:cNvSpPr>
          <p:nvPr>
            <p:ph type="ftr" sz="quarter" idx="11"/>
          </p:nvPr>
        </p:nvSpPr>
        <p:spPr>
          <a:xfrm>
            <a:off x="3124200" y="6251575"/>
            <a:ext cx="2895600" cy="476250"/>
          </a:xfrm>
        </p:spPr>
        <p:txBody>
          <a:bodyPr/>
          <a:lstStyle>
            <a:lvl1pPr algn="ctr">
              <a:defRPr smtClean="0"/>
            </a:lvl1pPr>
          </a:lstStyle>
          <a:p>
            <a:pPr>
              <a:defRPr/>
            </a:pPr>
            <a:r>
              <a:rPr lang="en-US">
                <a:solidFill>
                  <a:srgbClr val="FFFFFF"/>
                </a:solidFill>
              </a:rPr>
              <a:t>Microhams 2010 Technician</a:t>
            </a:r>
          </a:p>
        </p:txBody>
      </p:sp>
      <p:sp>
        <p:nvSpPr>
          <p:cNvPr id="16" name="Rectangle 15"/>
          <p:cNvSpPr>
            <a:spLocks noGrp="1" noChangeArrowheads="1"/>
          </p:cNvSpPr>
          <p:nvPr>
            <p:ph type="sldNum" sz="quarter" idx="12"/>
          </p:nvPr>
        </p:nvSpPr>
        <p:spPr>
          <a:xfrm>
            <a:off x="6553200" y="6254750"/>
            <a:ext cx="2133600" cy="476250"/>
          </a:xfrm>
        </p:spPr>
        <p:txBody>
          <a:bodyPr/>
          <a:lstStyle>
            <a:lvl1pPr>
              <a:defRPr smtClean="0"/>
            </a:lvl1pPr>
          </a:lstStyle>
          <a:p>
            <a:pPr>
              <a:defRPr/>
            </a:pPr>
            <a:fld id="{A5F78856-F167-4695-9BDF-C637068E39D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5894911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AAE8DC2B-EFF4-40CD-A727-E394973BE68D}"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28363075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C4F1E1D1-8C31-47CD-A637-F010B5AF0DAA}"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71263575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pPr>
              <a:defRPr/>
            </a:pPr>
            <a:fld id="{9E53527F-8D42-40CE-9B7E-4F3B150D3EED}" type="slidenum">
              <a:rPr lang="en-US">
                <a:solidFill>
                  <a:srgbClr val="FFFFFF"/>
                </a:solidFill>
              </a:rPr>
              <a:pPr>
                <a:defRPr/>
              </a:pPr>
              <a:t>‹#›</a:t>
            </a:fld>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73932511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fld id="{FA0F7C1A-0758-438F-B1AB-E232723510A5}" type="slidenum">
              <a:rPr lang="en-US">
                <a:solidFill>
                  <a:srgbClr val="FFFFFF"/>
                </a:solidFill>
              </a:rPr>
              <a:pPr>
                <a:defRPr/>
              </a:pPr>
              <a:t>‹#›</a:t>
            </a:fld>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55461760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CC83A358-1846-442C-9DE9-F8B5C12B6B50}" type="slidenum">
              <a:rPr lang="en-US">
                <a:solidFill>
                  <a:srgbClr val="FFFFFF"/>
                </a:solidFill>
              </a:rPr>
              <a:pPr>
                <a:defRPr/>
              </a:pPr>
              <a:t>‹#›</a:t>
            </a:fld>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274855764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12CB9D42-1F71-4BF8-AFE1-00F1F47130A3}"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82804270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426C4C16-2463-40A5-9241-5B9DFF91ADFB}"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409373628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1DE9D227-ACEA-4249-8E58-BA361E332C5F}"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34486943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D745D2DD-5448-4DB7-B2A5-00590E88366B}"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28664596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grpSp>
      <p:pic>
        <p:nvPicPr>
          <p:cNvPr id="13" name="Picture 16" descr="MicroH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562600"/>
            <a:ext cx="35512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5579" name="Rectangle 11"/>
          <p:cNvSpPr>
            <a:spLocks noGrp="1" noChangeArrowheads="1"/>
          </p:cNvSpPr>
          <p:nvPr>
            <p:ph type="ctrTitle" sz="quarter"/>
          </p:nvPr>
        </p:nvSpPr>
        <p:spPr>
          <a:xfrm>
            <a:off x="685800" y="685800"/>
            <a:ext cx="7772400" cy="2286000"/>
          </a:xfrm>
        </p:spPr>
        <p:txBody>
          <a:bodyPr/>
          <a:lstStyle>
            <a:lvl1pPr>
              <a:defRPr sz="4000">
                <a:solidFill>
                  <a:srgbClr val="FFFF66"/>
                </a:solidFill>
              </a:defRPr>
            </a:lvl1pPr>
          </a:lstStyle>
          <a:p>
            <a:r>
              <a:rPr lang="en-US" smtClean="0"/>
              <a:t>Click to edit Master title style</a:t>
            </a:r>
            <a:endParaRPr lang="en-US"/>
          </a:p>
        </p:txBody>
      </p:sp>
      <p:sp>
        <p:nvSpPr>
          <p:cNvPr id="365580" name="Rectangle 12"/>
          <p:cNvSpPr>
            <a:spLocks noGrp="1" noChangeArrowheads="1"/>
          </p:cNvSpPr>
          <p:nvPr>
            <p:ph type="subTitle" sz="quarter" idx="1"/>
          </p:nvPr>
        </p:nvSpPr>
        <p:spPr>
          <a:xfrm>
            <a:off x="685800" y="2971800"/>
            <a:ext cx="7772400" cy="2286000"/>
          </a:xfrm>
        </p:spPr>
        <p:txBody>
          <a:bodyPr/>
          <a:lstStyle>
            <a:lvl1pPr marL="0" indent="0">
              <a:defRPr sz="3200" b="1">
                <a:solidFill>
                  <a:schemeClr val="tx1"/>
                </a:solidFill>
                <a:effectLst/>
              </a:defRPr>
            </a:lvl1pPr>
          </a:lstStyle>
          <a:p>
            <a:r>
              <a:rPr lang="en-US" smtClean="0"/>
              <a:t>Click to edit Master subtitle style</a:t>
            </a:r>
            <a:endParaRPr lang="en-US"/>
          </a:p>
        </p:txBody>
      </p:sp>
      <p:sp>
        <p:nvSpPr>
          <p:cNvPr id="14" name="Date Placeholder 13"/>
          <p:cNvSpPr>
            <a:spLocks noGrp="1" noChangeArrowheads="1"/>
          </p:cNvSpPr>
          <p:nvPr>
            <p:ph type="dt" sz="quarter" idx="10"/>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FFFFFF"/>
                </a:solidFill>
                <a:latin typeface="+mn-lt"/>
                <a:cs typeface="+mn-cs"/>
              </a:defRPr>
            </a:lvl1pPr>
          </a:lstStyle>
          <a:p>
            <a:pPr fontAlgn="base">
              <a:spcBef>
                <a:spcPct val="0"/>
              </a:spcBef>
              <a:spcAft>
                <a:spcPct val="0"/>
              </a:spcAft>
              <a:defRPr/>
            </a:pPr>
            <a:endParaRPr lang="en-US"/>
          </a:p>
        </p:txBody>
      </p:sp>
      <p:sp>
        <p:nvSpPr>
          <p:cNvPr id="15" name="Rectangle 14"/>
          <p:cNvSpPr>
            <a:spLocks noGrp="1" noChangeArrowheads="1"/>
          </p:cNvSpPr>
          <p:nvPr>
            <p:ph type="ftr" sz="quarter" idx="11"/>
          </p:nvPr>
        </p:nvSpPr>
        <p:spPr>
          <a:xfrm>
            <a:off x="3124200" y="6251575"/>
            <a:ext cx="2895600" cy="476250"/>
          </a:xfrm>
        </p:spPr>
        <p:txBody>
          <a:bodyPr/>
          <a:lstStyle>
            <a:lvl1pPr algn="ctr" fontAlgn="auto">
              <a:spcBef>
                <a:spcPts val="0"/>
              </a:spcBef>
              <a:spcAft>
                <a:spcPts val="0"/>
              </a:spcAft>
              <a:defRPr/>
            </a:lvl1pPr>
          </a:lstStyle>
          <a:p>
            <a:pPr>
              <a:defRPr/>
            </a:pPr>
            <a:endParaRPr lang="en-US"/>
          </a:p>
        </p:txBody>
      </p:sp>
      <p:sp>
        <p:nvSpPr>
          <p:cNvPr id="16" name="Rectangle 15"/>
          <p:cNvSpPr>
            <a:spLocks noGrp="1" noChangeArrowheads="1"/>
          </p:cNvSpPr>
          <p:nvPr>
            <p:ph type="sldNum" sz="quarter" idx="12"/>
          </p:nvPr>
        </p:nvSpPr>
        <p:spPr>
          <a:xfrm>
            <a:off x="6553200" y="6254750"/>
            <a:ext cx="2133600" cy="476250"/>
          </a:xfrm>
        </p:spPr>
        <p:txBody>
          <a:bodyPr/>
          <a:lstStyle>
            <a:lvl1pPr fontAlgn="auto">
              <a:spcBef>
                <a:spcPts val="0"/>
              </a:spcBef>
              <a:spcAft>
                <a:spcPts val="0"/>
              </a:spcAft>
              <a:defRPr/>
            </a:lvl1pPr>
          </a:lstStyle>
          <a:p>
            <a:pPr>
              <a:defRPr/>
            </a:pPr>
            <a:fld id="{D1F12467-7B57-4670-B7C8-20263D835A20}" type="slidenum">
              <a:rPr lang="en-US"/>
              <a:pPr>
                <a:defRPr/>
              </a:pPr>
              <a:t>‹#›</a:t>
            </a:fld>
            <a:endParaRPr lang="en-US"/>
          </a:p>
        </p:txBody>
      </p:sp>
    </p:spTree>
    <p:extLst>
      <p:ext uri="{BB962C8B-B14F-4D97-AF65-F5344CB8AC3E}">
        <p14:creationId xmlns:p14="http://schemas.microsoft.com/office/powerpoint/2010/main" val="1557974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B7E9104C-EA55-4507-98CE-162694189A6A}"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203583313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sldNum" sz="quarter" idx="10"/>
          </p:nvPr>
        </p:nvSpPr>
        <p:spPr/>
        <p:txBody>
          <a:bodyPr/>
          <a:lstStyle>
            <a:lvl1pPr fontAlgn="auto">
              <a:spcBef>
                <a:spcPts val="0"/>
              </a:spcBef>
              <a:spcAft>
                <a:spcPts val="0"/>
              </a:spcAft>
              <a:defRPr/>
            </a:lvl1pPr>
          </a:lstStyle>
          <a:p>
            <a:pPr>
              <a:defRPr/>
            </a:pPr>
            <a:fld id="{A772C9B9-BB81-4A6A-80FC-5F5CE7E316CF}" type="slidenum">
              <a:rPr lang="en-US"/>
              <a:pPr>
                <a:defRPr/>
              </a:pPr>
              <a:t>‹#›</a:t>
            </a:fld>
            <a:endParaRPr lang="en-US"/>
          </a:p>
        </p:txBody>
      </p:sp>
      <p:sp>
        <p:nvSpPr>
          <p:cNvPr id="5"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1478872854"/>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p:txBody>
          <a:bodyPr/>
          <a:lstStyle>
            <a:lvl1pPr fontAlgn="auto">
              <a:spcBef>
                <a:spcPts val="0"/>
              </a:spcBef>
              <a:spcAft>
                <a:spcPts val="0"/>
              </a:spcAft>
              <a:defRPr/>
            </a:lvl1pPr>
          </a:lstStyle>
          <a:p>
            <a:pPr>
              <a:defRPr/>
            </a:pPr>
            <a:fld id="{FA523036-15E9-483F-BB98-DC9C0A175F7B}" type="slidenum">
              <a:rPr lang="en-US"/>
              <a:pPr>
                <a:defRPr/>
              </a:pPr>
              <a:t>‹#›</a:t>
            </a:fld>
            <a:endParaRPr lang="en-US"/>
          </a:p>
        </p:txBody>
      </p:sp>
      <p:sp>
        <p:nvSpPr>
          <p:cNvPr id="5"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1157632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p:txBody>
          <a:bodyPr/>
          <a:lstStyle>
            <a:lvl1pPr fontAlgn="auto">
              <a:spcBef>
                <a:spcPts val="0"/>
              </a:spcBef>
              <a:spcAft>
                <a:spcPts val="0"/>
              </a:spcAft>
              <a:defRPr/>
            </a:lvl1pPr>
          </a:lstStyle>
          <a:p>
            <a:pPr>
              <a:defRPr/>
            </a:pPr>
            <a:fld id="{39F04E18-E4C9-4F90-BA32-131BA7EA1B7A}" type="slidenum">
              <a:rPr lang="en-US"/>
              <a:pPr>
                <a:defRPr/>
              </a:pPr>
              <a:t>‹#›</a:t>
            </a:fld>
            <a:endParaRPr lang="en-US"/>
          </a:p>
        </p:txBody>
      </p:sp>
      <p:sp>
        <p:nvSpPr>
          <p:cNvPr id="6"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38588568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p:txBody>
          <a:bodyPr/>
          <a:lstStyle>
            <a:lvl1pPr fontAlgn="auto">
              <a:spcBef>
                <a:spcPts val="0"/>
              </a:spcBef>
              <a:spcAft>
                <a:spcPts val="0"/>
              </a:spcAft>
              <a:defRPr/>
            </a:lvl1pPr>
          </a:lstStyle>
          <a:p>
            <a:pPr>
              <a:defRPr/>
            </a:pPr>
            <a:fld id="{C83B5592-2FBD-42BD-A64F-F2D447281BFE}" type="slidenum">
              <a:rPr lang="en-US"/>
              <a:pPr>
                <a:defRPr/>
              </a:pPr>
              <a:t>‹#›</a:t>
            </a:fld>
            <a:endParaRPr lang="en-US"/>
          </a:p>
        </p:txBody>
      </p:sp>
      <p:sp>
        <p:nvSpPr>
          <p:cNvPr id="8"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79722076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fontAlgn="auto">
              <a:spcBef>
                <a:spcPts val="0"/>
              </a:spcBef>
              <a:spcAft>
                <a:spcPts val="0"/>
              </a:spcAft>
              <a:defRPr/>
            </a:lvl1pPr>
          </a:lstStyle>
          <a:p>
            <a:pPr>
              <a:defRPr/>
            </a:pPr>
            <a:fld id="{CC851D17-D9E2-4A8C-8ED7-4121C80BA0E9}" type="slidenum">
              <a:rPr lang="en-US"/>
              <a:pPr>
                <a:defRPr/>
              </a:pPr>
              <a:t>‹#›</a:t>
            </a:fld>
            <a:endParaRPr lang="en-US"/>
          </a:p>
        </p:txBody>
      </p:sp>
      <p:sp>
        <p:nvSpPr>
          <p:cNvPr id="4"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95741005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p:txBody>
          <a:bodyPr/>
          <a:lstStyle>
            <a:lvl1pPr fontAlgn="auto">
              <a:spcBef>
                <a:spcPts val="0"/>
              </a:spcBef>
              <a:spcAft>
                <a:spcPts val="0"/>
              </a:spcAft>
              <a:defRPr/>
            </a:lvl1pPr>
          </a:lstStyle>
          <a:p>
            <a:pPr>
              <a:defRPr/>
            </a:pPr>
            <a:fld id="{F35A219F-9AE6-42C9-910A-BD82AC65C08B}" type="slidenum">
              <a:rPr lang="en-US"/>
              <a:pPr>
                <a:defRPr/>
              </a:pPr>
              <a:t>‹#›</a:t>
            </a:fld>
            <a:endParaRPr lang="en-US"/>
          </a:p>
        </p:txBody>
      </p:sp>
      <p:sp>
        <p:nvSpPr>
          <p:cNvPr id="3"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100754174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p:txBody>
          <a:bodyPr/>
          <a:lstStyle>
            <a:lvl1pPr fontAlgn="auto">
              <a:spcBef>
                <a:spcPts val="0"/>
              </a:spcBef>
              <a:spcAft>
                <a:spcPts val="0"/>
              </a:spcAft>
              <a:defRPr/>
            </a:lvl1pPr>
          </a:lstStyle>
          <a:p>
            <a:pPr>
              <a:defRPr/>
            </a:pPr>
            <a:fld id="{8B04C925-4371-4CAC-B5AE-9067B79241EB}" type="slidenum">
              <a:rPr lang="en-US"/>
              <a:pPr>
                <a:defRPr/>
              </a:pPr>
              <a:t>‹#›</a:t>
            </a:fld>
            <a:endParaRPr lang="en-US"/>
          </a:p>
        </p:txBody>
      </p:sp>
      <p:sp>
        <p:nvSpPr>
          <p:cNvPr id="6"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280998688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p:txBody>
          <a:bodyPr/>
          <a:lstStyle>
            <a:lvl1pPr fontAlgn="auto">
              <a:spcBef>
                <a:spcPts val="0"/>
              </a:spcBef>
              <a:spcAft>
                <a:spcPts val="0"/>
              </a:spcAft>
              <a:defRPr/>
            </a:lvl1pPr>
          </a:lstStyle>
          <a:p>
            <a:pPr>
              <a:defRPr/>
            </a:pPr>
            <a:fld id="{79A29363-739C-4764-AF5B-A3207E74253D}" type="slidenum">
              <a:rPr lang="en-US"/>
              <a:pPr>
                <a:defRPr/>
              </a:pPr>
              <a:t>‹#›</a:t>
            </a:fld>
            <a:endParaRPr lang="en-US"/>
          </a:p>
        </p:txBody>
      </p:sp>
      <p:sp>
        <p:nvSpPr>
          <p:cNvPr id="6"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32706200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p:txBody>
          <a:bodyPr/>
          <a:lstStyle>
            <a:lvl1pPr fontAlgn="auto">
              <a:spcBef>
                <a:spcPts val="0"/>
              </a:spcBef>
              <a:spcAft>
                <a:spcPts val="0"/>
              </a:spcAft>
              <a:defRPr/>
            </a:lvl1pPr>
          </a:lstStyle>
          <a:p>
            <a:pPr>
              <a:defRPr/>
            </a:pPr>
            <a:fld id="{99A96335-2CF8-41E5-86EF-099852C74C2D}" type="slidenum">
              <a:rPr lang="en-US"/>
              <a:pPr>
                <a:defRPr/>
              </a:pPr>
              <a:t>‹#›</a:t>
            </a:fld>
            <a:endParaRPr lang="en-US"/>
          </a:p>
        </p:txBody>
      </p:sp>
      <p:sp>
        <p:nvSpPr>
          <p:cNvPr id="5"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192829859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p:txBody>
          <a:bodyPr/>
          <a:lstStyle>
            <a:lvl1pPr fontAlgn="auto">
              <a:spcBef>
                <a:spcPts val="0"/>
              </a:spcBef>
              <a:spcAft>
                <a:spcPts val="0"/>
              </a:spcAft>
              <a:defRPr/>
            </a:lvl1pPr>
          </a:lstStyle>
          <a:p>
            <a:pPr>
              <a:defRPr/>
            </a:pPr>
            <a:fld id="{A33DA938-963F-4200-A3A4-3FD3D3817C7A}" type="slidenum">
              <a:rPr lang="en-US"/>
              <a:pPr>
                <a:defRPr/>
              </a:pPr>
              <a:t>‹#›</a:t>
            </a:fld>
            <a:endParaRPr lang="en-US"/>
          </a:p>
        </p:txBody>
      </p:sp>
      <p:sp>
        <p:nvSpPr>
          <p:cNvPr id="5"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4044621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7A694353-90FF-4081-B168-ABF6D44B76DE}"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3542950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7EE06BBC-0370-42EF-AA36-EA534B602CF6}"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2078142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pPr>
              <a:defRPr/>
            </a:pPr>
            <a:fld id="{AE3269F7-F227-429D-9DB4-9D9AB6151094}" type="slidenum">
              <a:rPr lang="en-US">
                <a:solidFill>
                  <a:srgbClr val="FFFFFF"/>
                </a:solidFill>
              </a:rPr>
              <a:pPr>
                <a:defRPr/>
              </a:pPr>
              <a:t>‹#›</a:t>
            </a:fld>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4076954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fld id="{EDE0F6A5-1AD7-4822-BA0E-9623F0042CEE}" type="slidenum">
              <a:rPr lang="en-US">
                <a:solidFill>
                  <a:srgbClr val="FFFFFF"/>
                </a:solidFill>
              </a:rPr>
              <a:pPr>
                <a:defRPr/>
              </a:pPr>
              <a:t>‹#›</a:t>
            </a:fld>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616855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8F86EC2A-B376-4197-99ED-C102ED1E5B66}" type="slidenum">
              <a:rPr lang="en-US">
                <a:solidFill>
                  <a:srgbClr val="FFFFFF"/>
                </a:solidFill>
              </a:rPr>
              <a:pPr>
                <a:defRPr/>
              </a:pPr>
              <a:t>‹#›</a:t>
            </a:fld>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4236393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8E9B9862-C417-46A8-96DC-594AFE72C45F}"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353005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1BBA1F15-9920-4B70-B8D1-60AD6F952AA7}"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83408496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CC146E9C-31DF-4CD0-AAE5-CC2B8882F90E}"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996895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09639611-AEC1-412B-A559-36E0C3EFA519}"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3562720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815608F2-D3E6-4273-919B-9E4FE2A6EAE9}"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37266743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52400" y="0"/>
            <a:ext cx="8839200" cy="2514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0" y="2514600"/>
            <a:ext cx="4495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514600"/>
            <a:ext cx="4495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0" y="4648200"/>
            <a:ext cx="4495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648200"/>
            <a:ext cx="4495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p:txBody>
          <a:bodyPr/>
          <a:lstStyle>
            <a:lvl1pPr>
              <a:defRPr/>
            </a:lvl1pPr>
          </a:lstStyle>
          <a:p>
            <a:pPr>
              <a:defRPr/>
            </a:pPr>
            <a:r>
              <a:rPr lang="en-US">
                <a:solidFill>
                  <a:srgbClr val="FFFFFF"/>
                </a:solidFill>
              </a:rPr>
              <a:t>Station Setup and Operation</a:t>
            </a:r>
          </a:p>
        </p:txBody>
      </p:sp>
      <p:sp>
        <p:nvSpPr>
          <p:cNvPr id="8" name="Rectangle 16"/>
          <p:cNvSpPr>
            <a:spLocks noGrp="1" noChangeArrowheads="1"/>
          </p:cNvSpPr>
          <p:nvPr>
            <p:ph type="sldNum" sz="quarter" idx="11"/>
          </p:nvPr>
        </p:nvSpPr>
        <p:spPr/>
        <p:txBody>
          <a:bodyPr/>
          <a:lstStyle>
            <a:lvl1pPr>
              <a:defRPr/>
            </a:lvl1pPr>
          </a:lstStyle>
          <a:p>
            <a:pPr>
              <a:defRPr/>
            </a:pPr>
            <a:fld id="{1A844A40-A2BF-4E79-A070-7B8B11672FD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768887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pic>
        <p:nvPicPr>
          <p:cNvPr id="13" name="Picture 16" descr="MicroH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562600"/>
            <a:ext cx="35512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7435" name="Rectangle 11"/>
          <p:cNvSpPr>
            <a:spLocks noGrp="1" noChangeArrowheads="1"/>
          </p:cNvSpPr>
          <p:nvPr>
            <p:ph type="ctrTitle" sz="quarter"/>
          </p:nvPr>
        </p:nvSpPr>
        <p:spPr>
          <a:xfrm>
            <a:off x="685800" y="685800"/>
            <a:ext cx="7772400" cy="2286000"/>
          </a:xfrm>
        </p:spPr>
        <p:txBody>
          <a:bodyPr/>
          <a:lstStyle>
            <a:lvl1pPr>
              <a:defRPr sz="4000">
                <a:solidFill>
                  <a:srgbClr val="FFFF66"/>
                </a:solidFill>
              </a:defRPr>
            </a:lvl1pPr>
          </a:lstStyle>
          <a:p>
            <a:r>
              <a:rPr lang="en-US"/>
              <a:t>Click to edit Master title style</a:t>
            </a:r>
          </a:p>
        </p:txBody>
      </p:sp>
      <p:sp>
        <p:nvSpPr>
          <p:cNvPr id="487436" name="Rectangle 12"/>
          <p:cNvSpPr>
            <a:spLocks noGrp="1" noChangeArrowheads="1"/>
          </p:cNvSpPr>
          <p:nvPr>
            <p:ph type="subTitle" sz="quarter" idx="1"/>
          </p:nvPr>
        </p:nvSpPr>
        <p:spPr>
          <a:xfrm>
            <a:off x="685800" y="2971800"/>
            <a:ext cx="7772400" cy="2286000"/>
          </a:xfrm>
        </p:spPr>
        <p:txBody>
          <a:bodyPr/>
          <a:lstStyle>
            <a:lvl1pPr marL="0" indent="0">
              <a:defRPr sz="3200" b="1">
                <a:solidFill>
                  <a:schemeClr val="tx1"/>
                </a:solidFill>
                <a:effectLst/>
              </a:defRPr>
            </a:lvl1pPr>
          </a:lstStyle>
          <a:p>
            <a:r>
              <a:rPr lang="en-US"/>
              <a:t>Click to edit Master subtitle style</a:t>
            </a:r>
          </a:p>
        </p:txBody>
      </p:sp>
      <p:sp>
        <p:nvSpPr>
          <p:cNvPr id="14" name="Date Placeholder 13"/>
          <p:cNvSpPr>
            <a:spLocks noGrp="1" noChangeArrowheads="1"/>
          </p:cNvSpPr>
          <p:nvPr>
            <p:ph type="dt" sz="quarter" idx="10"/>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smtClean="0">
                <a:latin typeface="+mn-lt"/>
              </a:defRPr>
            </a:lvl1pPr>
          </a:lstStyle>
          <a:p>
            <a:pPr fontAlgn="base">
              <a:spcBef>
                <a:spcPct val="0"/>
              </a:spcBef>
              <a:spcAft>
                <a:spcPct val="0"/>
              </a:spcAft>
              <a:defRPr/>
            </a:pPr>
            <a:endParaRPr lang="en-US">
              <a:solidFill>
                <a:srgbClr val="FFFFFF"/>
              </a:solidFill>
            </a:endParaRPr>
          </a:p>
        </p:txBody>
      </p:sp>
      <p:sp>
        <p:nvSpPr>
          <p:cNvPr id="15" name="Rectangle 14"/>
          <p:cNvSpPr>
            <a:spLocks noGrp="1" noChangeArrowheads="1"/>
          </p:cNvSpPr>
          <p:nvPr>
            <p:ph type="ftr" sz="quarter" idx="11"/>
          </p:nvPr>
        </p:nvSpPr>
        <p:spPr>
          <a:xfrm>
            <a:off x="3124200" y="6251575"/>
            <a:ext cx="2895600" cy="476250"/>
          </a:xfrm>
        </p:spPr>
        <p:txBody>
          <a:bodyPr/>
          <a:lstStyle>
            <a:lvl1pPr algn="ctr">
              <a:defRPr smtClean="0"/>
            </a:lvl1pPr>
          </a:lstStyle>
          <a:p>
            <a:pPr>
              <a:defRPr/>
            </a:pPr>
            <a:endParaRPr lang="en-US">
              <a:solidFill>
                <a:srgbClr val="FFFFFF"/>
              </a:solidFill>
            </a:endParaRPr>
          </a:p>
        </p:txBody>
      </p:sp>
      <p:sp>
        <p:nvSpPr>
          <p:cNvPr id="16" name="Rectangle 15"/>
          <p:cNvSpPr>
            <a:spLocks noGrp="1" noChangeArrowheads="1"/>
          </p:cNvSpPr>
          <p:nvPr>
            <p:ph type="sldNum" sz="quarter" idx="12"/>
          </p:nvPr>
        </p:nvSpPr>
        <p:spPr>
          <a:xfrm>
            <a:off x="6553200" y="6254750"/>
            <a:ext cx="2133600" cy="476250"/>
          </a:xfrm>
        </p:spPr>
        <p:txBody>
          <a:bodyPr/>
          <a:lstStyle>
            <a:lvl1pPr>
              <a:defRPr smtClean="0"/>
            </a:lvl1pPr>
          </a:lstStyle>
          <a:p>
            <a:pPr>
              <a:defRPr/>
            </a:pPr>
            <a:fld id="{4DDA9557-FA97-4CAE-9F63-7D8FB527B5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933421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46AC2C72-1E82-4396-B9B2-4665F3317FAE}"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405386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BAFCBBA0-D9EF-4AEF-B860-D2A764FB3C0A}"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182796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A65A1983-46E6-4E50-8B84-736633932ECC}"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0678659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pPr>
              <a:defRPr/>
            </a:pPr>
            <a:fld id="{EF331FE0-8D49-4349-8E8D-B0DF7FFCA1A9}" type="slidenum">
              <a:rPr lang="en-US">
                <a:solidFill>
                  <a:srgbClr val="FFFFFF"/>
                </a:solidFill>
              </a:rPr>
              <a:pPr>
                <a:defRPr/>
              </a:pPr>
              <a:t>‹#›</a:t>
            </a:fld>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1462712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fld id="{7D2B8C71-50B4-42BB-8AA9-B5E03B4F581C}" type="slidenum">
              <a:rPr lang="en-US">
                <a:solidFill>
                  <a:srgbClr val="FFFFFF"/>
                </a:solidFill>
              </a:rPr>
              <a:pPr>
                <a:defRPr/>
              </a:pPr>
              <a:t>‹#›</a:t>
            </a:fld>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791709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720558E1-E2F8-4D3D-97B6-3F8EC2392D63}"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175032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E8F260FE-1451-410D-8B37-BA2AEFFED62B}" type="slidenum">
              <a:rPr lang="en-US">
                <a:solidFill>
                  <a:srgbClr val="FFFFFF"/>
                </a:solidFill>
              </a:rPr>
              <a:pPr>
                <a:defRPr/>
              </a:pPr>
              <a:t>‹#›</a:t>
            </a:fld>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1510128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9FD0D39E-14F9-45D3-84E2-CD344DAEA753}"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9371193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D989FE79-A074-419E-B348-A1FA57FD95C5}"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0998830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E069A3A2-035A-4402-B831-07144D07B138}"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1966361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B5DF81FF-03C0-4CC5-A2E3-204E5B9B07F4}"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579754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pic>
        <p:nvPicPr>
          <p:cNvPr id="13" name="Picture 16" descr="MicroH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562600"/>
            <a:ext cx="35512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8459" name="Rectangle 11"/>
          <p:cNvSpPr>
            <a:spLocks noGrp="1" noChangeArrowheads="1"/>
          </p:cNvSpPr>
          <p:nvPr>
            <p:ph type="ctrTitle" sz="quarter"/>
          </p:nvPr>
        </p:nvSpPr>
        <p:spPr>
          <a:xfrm>
            <a:off x="685800" y="685800"/>
            <a:ext cx="7772400" cy="2286000"/>
          </a:xfrm>
        </p:spPr>
        <p:txBody>
          <a:bodyPr/>
          <a:lstStyle>
            <a:lvl1pPr>
              <a:defRPr sz="4000">
                <a:solidFill>
                  <a:srgbClr val="FFFF66"/>
                </a:solidFill>
              </a:defRPr>
            </a:lvl1pPr>
          </a:lstStyle>
          <a:p>
            <a:r>
              <a:rPr lang="en-US"/>
              <a:t>Click to edit Master title style</a:t>
            </a:r>
          </a:p>
        </p:txBody>
      </p:sp>
      <p:sp>
        <p:nvSpPr>
          <p:cNvPr id="488460" name="Rectangle 12"/>
          <p:cNvSpPr>
            <a:spLocks noGrp="1" noChangeArrowheads="1"/>
          </p:cNvSpPr>
          <p:nvPr>
            <p:ph type="subTitle" sz="quarter" idx="1"/>
          </p:nvPr>
        </p:nvSpPr>
        <p:spPr>
          <a:xfrm>
            <a:off x="685800" y="2971800"/>
            <a:ext cx="7772400" cy="2286000"/>
          </a:xfrm>
        </p:spPr>
        <p:txBody>
          <a:bodyPr/>
          <a:lstStyle>
            <a:lvl1pPr marL="0" indent="0">
              <a:defRPr sz="3200" b="1">
                <a:solidFill>
                  <a:schemeClr val="tx1"/>
                </a:solidFill>
                <a:effectLst/>
              </a:defRPr>
            </a:lvl1pPr>
          </a:lstStyle>
          <a:p>
            <a:r>
              <a:rPr lang="en-US"/>
              <a:t>Click to edit Master subtitle style</a:t>
            </a:r>
          </a:p>
        </p:txBody>
      </p:sp>
      <p:sp>
        <p:nvSpPr>
          <p:cNvPr id="14" name="Date Placeholder 13"/>
          <p:cNvSpPr>
            <a:spLocks noGrp="1" noChangeArrowheads="1"/>
          </p:cNvSpPr>
          <p:nvPr>
            <p:ph type="dt" sz="quarter" idx="10"/>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smtClean="0">
                <a:latin typeface="+mn-lt"/>
              </a:defRPr>
            </a:lvl1pPr>
          </a:lstStyle>
          <a:p>
            <a:pPr fontAlgn="base">
              <a:spcBef>
                <a:spcPct val="0"/>
              </a:spcBef>
              <a:spcAft>
                <a:spcPct val="0"/>
              </a:spcAft>
              <a:defRPr/>
            </a:pPr>
            <a:endParaRPr lang="en-US">
              <a:solidFill>
                <a:srgbClr val="FFFFFF"/>
              </a:solidFill>
            </a:endParaRPr>
          </a:p>
        </p:txBody>
      </p:sp>
      <p:sp>
        <p:nvSpPr>
          <p:cNvPr id="15" name="Rectangle 14"/>
          <p:cNvSpPr>
            <a:spLocks noGrp="1" noChangeArrowheads="1"/>
          </p:cNvSpPr>
          <p:nvPr>
            <p:ph type="ftr" sz="quarter" idx="11"/>
          </p:nvPr>
        </p:nvSpPr>
        <p:spPr>
          <a:xfrm>
            <a:off x="3124200" y="6251575"/>
            <a:ext cx="2895600" cy="476250"/>
          </a:xfrm>
        </p:spPr>
        <p:txBody>
          <a:bodyPr/>
          <a:lstStyle>
            <a:lvl1pPr algn="ctr">
              <a:defRPr smtClean="0"/>
            </a:lvl1pPr>
          </a:lstStyle>
          <a:p>
            <a:pPr>
              <a:defRPr/>
            </a:pPr>
            <a:endParaRPr lang="en-US">
              <a:solidFill>
                <a:srgbClr val="FFFFFF"/>
              </a:solidFill>
            </a:endParaRPr>
          </a:p>
        </p:txBody>
      </p:sp>
      <p:sp>
        <p:nvSpPr>
          <p:cNvPr id="16" name="Rectangle 15"/>
          <p:cNvSpPr>
            <a:spLocks noGrp="1" noChangeArrowheads="1"/>
          </p:cNvSpPr>
          <p:nvPr>
            <p:ph type="sldNum" sz="quarter" idx="12"/>
          </p:nvPr>
        </p:nvSpPr>
        <p:spPr>
          <a:xfrm>
            <a:off x="6553200" y="6254750"/>
            <a:ext cx="2133600" cy="476250"/>
          </a:xfrm>
        </p:spPr>
        <p:txBody>
          <a:bodyPr/>
          <a:lstStyle>
            <a:lvl1pPr>
              <a:defRPr smtClean="0"/>
            </a:lvl1pPr>
          </a:lstStyle>
          <a:p>
            <a:pPr>
              <a:defRPr/>
            </a:pPr>
            <a:fld id="{26C7B4F1-3F94-4B68-9ABF-93058F680C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383416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52DE92F5-231E-4855-B7E9-FDB7AB1B26F2}"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88946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F72E215C-1FBD-4382-B51E-AA91809F17E9}"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3509774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058CE5A9-8B6D-4A7C-952B-E52F20F2101F}"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7391285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pPr>
              <a:defRPr/>
            </a:pPr>
            <a:fld id="{8E863E94-1B55-410D-9A57-D7781128EC53}" type="slidenum">
              <a:rPr lang="en-US">
                <a:solidFill>
                  <a:srgbClr val="FFFFFF"/>
                </a:solidFill>
              </a:rPr>
              <a:pPr>
                <a:defRPr/>
              </a:pPr>
              <a:t>‹#›</a:t>
            </a:fld>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570705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2A75493B-58D4-4AD9-B5AD-0C7ABFE7FE3B}"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0592929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fld id="{B7E6431B-1103-45B4-96B2-D19A32A34A27}" type="slidenum">
              <a:rPr lang="en-US">
                <a:solidFill>
                  <a:srgbClr val="FFFFFF"/>
                </a:solidFill>
              </a:rPr>
              <a:pPr>
                <a:defRPr/>
              </a:pPr>
              <a:t>‹#›</a:t>
            </a:fld>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1928267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8EE70163-C983-435A-85E7-4546B57F0EFB}" type="slidenum">
              <a:rPr lang="en-US">
                <a:solidFill>
                  <a:srgbClr val="FFFFFF"/>
                </a:solidFill>
              </a:rPr>
              <a:pPr>
                <a:defRPr/>
              </a:pPr>
              <a:t>‹#›</a:t>
            </a:fld>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5788964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ADA98C1A-1E2C-461E-8B6D-261BDA7FF078}"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9911508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9053E9D4-D7BB-4851-8B87-7FA73F571094}"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5024730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E323EC64-2D82-4AA1-AF60-2703562FB474}"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0123500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BB9E00FE-6551-42B1-849D-DB67A3C191F3}"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9031204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pic>
        <p:nvPicPr>
          <p:cNvPr id="13" name="Picture 16" descr="MicroH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562600"/>
            <a:ext cx="35512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8459" name="Rectangle 11"/>
          <p:cNvSpPr>
            <a:spLocks noGrp="1" noChangeArrowheads="1"/>
          </p:cNvSpPr>
          <p:nvPr>
            <p:ph type="ctrTitle" sz="quarter"/>
          </p:nvPr>
        </p:nvSpPr>
        <p:spPr>
          <a:xfrm>
            <a:off x="685800" y="685800"/>
            <a:ext cx="7772400" cy="2286000"/>
          </a:xfrm>
        </p:spPr>
        <p:txBody>
          <a:bodyPr/>
          <a:lstStyle>
            <a:lvl1pPr>
              <a:defRPr sz="4000">
                <a:solidFill>
                  <a:srgbClr val="FFFF66"/>
                </a:solidFill>
              </a:defRPr>
            </a:lvl1pPr>
          </a:lstStyle>
          <a:p>
            <a:r>
              <a:rPr lang="en-US"/>
              <a:t>Click to edit Master title style</a:t>
            </a:r>
          </a:p>
        </p:txBody>
      </p:sp>
      <p:sp>
        <p:nvSpPr>
          <p:cNvPr id="488460" name="Rectangle 12"/>
          <p:cNvSpPr>
            <a:spLocks noGrp="1" noChangeArrowheads="1"/>
          </p:cNvSpPr>
          <p:nvPr>
            <p:ph type="subTitle" sz="quarter" idx="1"/>
          </p:nvPr>
        </p:nvSpPr>
        <p:spPr>
          <a:xfrm>
            <a:off x="685800" y="2971800"/>
            <a:ext cx="7772400" cy="2286000"/>
          </a:xfrm>
        </p:spPr>
        <p:txBody>
          <a:bodyPr/>
          <a:lstStyle>
            <a:lvl1pPr marL="0" indent="0">
              <a:defRPr sz="3200" b="1">
                <a:solidFill>
                  <a:schemeClr val="tx1"/>
                </a:solidFill>
                <a:effectLst/>
              </a:defRPr>
            </a:lvl1pPr>
          </a:lstStyle>
          <a:p>
            <a:r>
              <a:rPr lang="en-US"/>
              <a:t>Click to edit Master subtitle style</a:t>
            </a:r>
          </a:p>
        </p:txBody>
      </p:sp>
      <p:sp>
        <p:nvSpPr>
          <p:cNvPr id="14" name="Date Placeholder 13"/>
          <p:cNvSpPr>
            <a:spLocks noGrp="1" noChangeArrowheads="1"/>
          </p:cNvSpPr>
          <p:nvPr>
            <p:ph type="dt" sz="quarter" idx="10"/>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smtClean="0">
                <a:latin typeface="+mn-lt"/>
              </a:defRPr>
            </a:lvl1pPr>
          </a:lstStyle>
          <a:p>
            <a:pPr fontAlgn="base">
              <a:spcBef>
                <a:spcPct val="0"/>
              </a:spcBef>
              <a:spcAft>
                <a:spcPct val="0"/>
              </a:spcAft>
              <a:defRPr/>
            </a:pPr>
            <a:endParaRPr lang="en-US">
              <a:solidFill>
                <a:srgbClr val="FFFFFF"/>
              </a:solidFill>
            </a:endParaRPr>
          </a:p>
        </p:txBody>
      </p:sp>
      <p:sp>
        <p:nvSpPr>
          <p:cNvPr id="15" name="Rectangle 14"/>
          <p:cNvSpPr>
            <a:spLocks noGrp="1" noChangeArrowheads="1"/>
          </p:cNvSpPr>
          <p:nvPr>
            <p:ph type="ftr" sz="quarter" idx="11"/>
          </p:nvPr>
        </p:nvSpPr>
        <p:spPr>
          <a:xfrm>
            <a:off x="3124200" y="6251575"/>
            <a:ext cx="2895600" cy="476250"/>
          </a:xfrm>
        </p:spPr>
        <p:txBody>
          <a:bodyPr/>
          <a:lstStyle>
            <a:lvl1pPr algn="ctr">
              <a:defRPr smtClean="0"/>
            </a:lvl1pPr>
          </a:lstStyle>
          <a:p>
            <a:pPr>
              <a:defRPr/>
            </a:pPr>
            <a:endParaRPr lang="en-US">
              <a:solidFill>
                <a:srgbClr val="FFFFFF"/>
              </a:solidFill>
            </a:endParaRPr>
          </a:p>
        </p:txBody>
      </p:sp>
      <p:sp>
        <p:nvSpPr>
          <p:cNvPr id="16" name="Rectangle 15"/>
          <p:cNvSpPr>
            <a:spLocks noGrp="1" noChangeArrowheads="1"/>
          </p:cNvSpPr>
          <p:nvPr>
            <p:ph type="sldNum" sz="quarter" idx="12"/>
          </p:nvPr>
        </p:nvSpPr>
        <p:spPr>
          <a:xfrm>
            <a:off x="6553200" y="6254750"/>
            <a:ext cx="2133600" cy="476250"/>
          </a:xfrm>
        </p:spPr>
        <p:txBody>
          <a:bodyPr/>
          <a:lstStyle>
            <a:lvl1pPr>
              <a:defRPr smtClean="0"/>
            </a:lvl1pPr>
          </a:lstStyle>
          <a:p>
            <a:pPr>
              <a:defRPr/>
            </a:pPr>
            <a:fld id="{26C7B4F1-3F94-4B68-9ABF-93058F680C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373528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52DE92F5-231E-4855-B7E9-FDB7AB1B26F2}"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1020503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F72E215C-1FBD-4382-B51E-AA91809F17E9}"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8308741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058CE5A9-8B6D-4A7C-952B-E52F20F2101F}"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043828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pPr>
              <a:defRPr/>
            </a:pPr>
            <a:fld id="{A866DDAD-CB02-4D92-9EC0-338AC85748D0}" type="slidenum">
              <a:rPr lang="en-US">
                <a:solidFill>
                  <a:srgbClr val="FFFFFF"/>
                </a:solidFill>
              </a:rPr>
              <a:pPr>
                <a:defRPr/>
              </a:pPr>
              <a:t>‹#›</a:t>
            </a:fld>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6519157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pPr>
              <a:defRPr/>
            </a:pPr>
            <a:fld id="{8E863E94-1B55-410D-9A57-D7781128EC53}" type="slidenum">
              <a:rPr lang="en-US">
                <a:solidFill>
                  <a:srgbClr val="FFFFFF"/>
                </a:solidFill>
              </a:rPr>
              <a:pPr>
                <a:defRPr/>
              </a:pPr>
              <a:t>‹#›</a:t>
            </a:fld>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6788805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fld id="{B7E6431B-1103-45B4-96B2-D19A32A34A27}" type="slidenum">
              <a:rPr lang="en-US">
                <a:solidFill>
                  <a:srgbClr val="FFFFFF"/>
                </a:solidFill>
              </a:rPr>
              <a:pPr>
                <a:defRPr/>
              </a:pPr>
              <a:t>‹#›</a:t>
            </a:fld>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8505268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8EE70163-C983-435A-85E7-4546B57F0EFB}" type="slidenum">
              <a:rPr lang="en-US">
                <a:solidFill>
                  <a:srgbClr val="FFFFFF"/>
                </a:solidFill>
              </a:rPr>
              <a:pPr>
                <a:defRPr/>
              </a:pPr>
              <a:t>‹#›</a:t>
            </a:fld>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2779630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ADA98C1A-1E2C-461E-8B6D-261BDA7FF078}"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0353802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9053E9D4-D7BB-4851-8B87-7FA73F571094}"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9949944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E323EC64-2D82-4AA1-AF60-2703562FB474}"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6454423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BB9E00FE-6551-42B1-849D-DB67A3C191F3}"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7186076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latin typeface="Garamond"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latin typeface="Garamond" pitchFamily="18" charset="0"/>
              </a:endParaRPr>
            </a:p>
          </p:txBody>
        </p:sp>
      </p:grpSp>
      <p:pic>
        <p:nvPicPr>
          <p:cNvPr id="13" name="Picture 16" descr="MicroH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562600"/>
            <a:ext cx="35512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5691" name="Rectangle 11"/>
          <p:cNvSpPr>
            <a:spLocks noGrp="1" noChangeArrowheads="1"/>
          </p:cNvSpPr>
          <p:nvPr>
            <p:ph type="ctrTitle" sz="quarter"/>
          </p:nvPr>
        </p:nvSpPr>
        <p:spPr>
          <a:xfrm>
            <a:off x="685800" y="685800"/>
            <a:ext cx="7772400" cy="2286000"/>
          </a:xfrm>
        </p:spPr>
        <p:txBody>
          <a:bodyPr/>
          <a:lstStyle>
            <a:lvl1pPr>
              <a:defRPr sz="4000">
                <a:solidFill>
                  <a:srgbClr val="FFFF66"/>
                </a:solidFill>
              </a:defRPr>
            </a:lvl1pPr>
          </a:lstStyle>
          <a:p>
            <a:r>
              <a:rPr lang="en-US"/>
              <a:t>Click to edit Master title style</a:t>
            </a:r>
          </a:p>
        </p:txBody>
      </p:sp>
      <p:sp>
        <p:nvSpPr>
          <p:cNvPr id="455692" name="Rectangle 12"/>
          <p:cNvSpPr>
            <a:spLocks noGrp="1" noChangeArrowheads="1"/>
          </p:cNvSpPr>
          <p:nvPr>
            <p:ph type="subTitle" sz="quarter" idx="1"/>
          </p:nvPr>
        </p:nvSpPr>
        <p:spPr>
          <a:xfrm>
            <a:off x="685800" y="2971800"/>
            <a:ext cx="7772400" cy="2286000"/>
          </a:xfrm>
        </p:spPr>
        <p:txBody>
          <a:bodyPr/>
          <a:lstStyle>
            <a:lvl1pPr marL="0" indent="0">
              <a:defRPr sz="3200" b="1">
                <a:solidFill>
                  <a:schemeClr val="tx1"/>
                </a:solidFill>
                <a:effectLst/>
              </a:defRPr>
            </a:lvl1pPr>
          </a:lstStyle>
          <a:p>
            <a:r>
              <a:rPr lang="en-US"/>
              <a:t>Click to edit Master subtitle style</a:t>
            </a:r>
          </a:p>
        </p:txBody>
      </p:sp>
      <p:sp>
        <p:nvSpPr>
          <p:cNvPr id="14" name="Date Placeholder 13"/>
          <p:cNvSpPr>
            <a:spLocks noGrp="1" noChangeArrowheads="1"/>
          </p:cNvSpPr>
          <p:nvPr>
            <p:ph type="dt" sz="quarter" idx="10"/>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endParaRPr lang="en-US">
              <a:solidFill>
                <a:srgbClr val="FFFFFF"/>
              </a:solidFill>
            </a:endParaRPr>
          </a:p>
        </p:txBody>
      </p:sp>
      <p:sp>
        <p:nvSpPr>
          <p:cNvPr id="15" name="Rectangle 14"/>
          <p:cNvSpPr>
            <a:spLocks noGrp="1" noChangeArrowheads="1"/>
          </p:cNvSpPr>
          <p:nvPr>
            <p:ph type="ftr" sz="quarter" idx="11"/>
          </p:nvPr>
        </p:nvSpPr>
        <p:spPr>
          <a:xfrm>
            <a:off x="3124200" y="6251575"/>
            <a:ext cx="2895600" cy="476250"/>
          </a:xfrm>
        </p:spPr>
        <p:txBody>
          <a:bodyPr/>
          <a:lstStyle>
            <a:lvl1pPr algn="ctr">
              <a:defRPr/>
            </a:lvl1pPr>
          </a:lstStyle>
          <a:p>
            <a:pPr>
              <a:defRPr/>
            </a:pPr>
            <a:endParaRPr lang="en-US">
              <a:solidFill>
                <a:srgbClr val="FFFFFF"/>
              </a:solidFill>
            </a:endParaRPr>
          </a:p>
        </p:txBody>
      </p:sp>
      <p:sp>
        <p:nvSpPr>
          <p:cNvPr id="16"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FB420AB8-19D5-4969-B59D-AD737372124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203872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0AE67404-B385-43B5-AFD9-DCBCDC89B550}"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7651965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89F5EFAB-AD9A-4E5C-88B3-4F3C5AA9C3AB}"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987405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fld id="{B775C750-78E4-4C60-8F0E-98557B2F5C02}" type="slidenum">
              <a:rPr lang="en-US">
                <a:solidFill>
                  <a:srgbClr val="FFFFFF"/>
                </a:solidFill>
              </a:rPr>
              <a:pPr>
                <a:defRPr/>
              </a:pPr>
              <a:t>‹#›</a:t>
            </a:fld>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7202921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E40A56DE-3120-48A2-B671-530D95B9CA15}"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025748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pPr>
              <a:defRPr/>
            </a:pPr>
            <a:fld id="{8713416D-6BB6-4AB3-B8B9-E7CAC8FCA059}" type="slidenum">
              <a:rPr lang="en-US">
                <a:solidFill>
                  <a:srgbClr val="FFFFFF"/>
                </a:solidFill>
              </a:rPr>
              <a:pPr>
                <a:defRPr/>
              </a:pPr>
              <a:t>‹#›</a:t>
            </a:fld>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140190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fld id="{D3DB25BB-9919-4A85-9674-1335D63D7ABC}" type="slidenum">
              <a:rPr lang="en-US">
                <a:solidFill>
                  <a:srgbClr val="FFFFFF"/>
                </a:solidFill>
              </a:rPr>
              <a:pPr>
                <a:defRPr/>
              </a:pPr>
              <a:t>‹#›</a:t>
            </a:fld>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9662057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DDFDE8A6-6366-4B79-A15B-5C1CC509AF2A}" type="slidenum">
              <a:rPr lang="en-US">
                <a:solidFill>
                  <a:srgbClr val="FFFFFF"/>
                </a:solidFill>
              </a:rPr>
              <a:pPr>
                <a:defRPr/>
              </a:pPr>
              <a:t>‹#›</a:t>
            </a:fld>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5577567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CF61B25D-6F3C-4505-B852-B450CFEFA780}"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5323671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8FA2AF29-F60B-42C2-AB60-050FD69E3057}"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8635360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9FF34F6A-16F7-4E63-969B-557A767C0432}"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8209234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9CEC591B-A91E-4B88-B4AA-4B0A4CE912F2}"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0675989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2514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2514600"/>
            <a:ext cx="4495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2514600"/>
            <a:ext cx="4495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867400" y="6477000"/>
            <a:ext cx="3276600" cy="381000"/>
          </a:xfrm>
        </p:spPr>
        <p:txBody>
          <a:bodyPr/>
          <a:lstStyle>
            <a:lvl1pPr>
              <a:defRPr/>
            </a:lvl1pPr>
          </a:lstStyle>
          <a:p>
            <a:pPr>
              <a:defRPr/>
            </a:pPr>
            <a:r>
              <a:rPr lang="en-US">
                <a:solidFill>
                  <a:srgbClr val="FFFFFF"/>
                </a:solidFill>
              </a:rPr>
              <a:t>Communications Modes and Methods</a:t>
            </a:r>
          </a:p>
        </p:txBody>
      </p:sp>
      <p:sp>
        <p:nvSpPr>
          <p:cNvPr id="6" name="Slide Number Placeholder 5"/>
          <p:cNvSpPr>
            <a:spLocks noGrp="1"/>
          </p:cNvSpPr>
          <p:nvPr>
            <p:ph type="sldNum" sz="quarter" idx="11"/>
          </p:nvPr>
        </p:nvSpPr>
        <p:spPr>
          <a:xfrm>
            <a:off x="4114800" y="6553200"/>
            <a:ext cx="914400" cy="304800"/>
          </a:xfrm>
        </p:spPr>
        <p:txBody>
          <a:bodyPr/>
          <a:lstStyle>
            <a:lvl1pPr>
              <a:defRPr/>
            </a:lvl1pPr>
          </a:lstStyle>
          <a:p>
            <a:pPr>
              <a:defRPr/>
            </a:pPr>
            <a:fld id="{C983EABB-4C68-4EC4-A913-98385C66573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966102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pic>
        <p:nvPicPr>
          <p:cNvPr id="13" name="Picture 16" descr="MicroH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562600"/>
            <a:ext cx="35512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7147" name="Rectangle 11"/>
          <p:cNvSpPr>
            <a:spLocks noGrp="1" noChangeArrowheads="1"/>
          </p:cNvSpPr>
          <p:nvPr>
            <p:ph type="ctrTitle" sz="quarter"/>
          </p:nvPr>
        </p:nvSpPr>
        <p:spPr>
          <a:xfrm>
            <a:off x="685800" y="685800"/>
            <a:ext cx="7772400" cy="2286000"/>
          </a:xfrm>
        </p:spPr>
        <p:txBody>
          <a:bodyPr/>
          <a:lstStyle>
            <a:lvl1pPr>
              <a:defRPr sz="4000">
                <a:solidFill>
                  <a:srgbClr val="FFFF66"/>
                </a:solidFill>
              </a:defRPr>
            </a:lvl1pPr>
          </a:lstStyle>
          <a:p>
            <a:r>
              <a:rPr lang="en-US"/>
              <a:t>Click to edit Master title style</a:t>
            </a:r>
          </a:p>
        </p:txBody>
      </p:sp>
      <p:sp>
        <p:nvSpPr>
          <p:cNvPr id="347148" name="Rectangle 12"/>
          <p:cNvSpPr>
            <a:spLocks noGrp="1" noChangeArrowheads="1"/>
          </p:cNvSpPr>
          <p:nvPr>
            <p:ph type="subTitle" sz="quarter" idx="1"/>
          </p:nvPr>
        </p:nvSpPr>
        <p:spPr>
          <a:xfrm>
            <a:off x="685800" y="2971800"/>
            <a:ext cx="7772400" cy="2286000"/>
          </a:xfrm>
        </p:spPr>
        <p:txBody>
          <a:bodyPr/>
          <a:lstStyle>
            <a:lvl1pPr marL="0" indent="0">
              <a:defRPr sz="3200" b="0">
                <a:solidFill>
                  <a:schemeClr val="tx1"/>
                </a:solidFill>
                <a:effectLst/>
              </a:defRPr>
            </a:lvl1pPr>
          </a:lstStyle>
          <a:p>
            <a:r>
              <a:rPr lang="en-US"/>
              <a:t>Click to edit Master subtitle style</a:t>
            </a:r>
          </a:p>
        </p:txBody>
      </p:sp>
      <p:sp>
        <p:nvSpPr>
          <p:cNvPr id="14" name="Date Placeholder 13"/>
          <p:cNvSpPr>
            <a:spLocks noGrp="1" noChangeArrowheads="1"/>
          </p:cNvSpPr>
          <p:nvPr>
            <p:ph type="dt" sz="quarter" idx="10"/>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endParaRPr lang="en-US">
              <a:solidFill>
                <a:srgbClr val="FFFFFF"/>
              </a:solidFill>
            </a:endParaRPr>
          </a:p>
        </p:txBody>
      </p:sp>
      <p:sp>
        <p:nvSpPr>
          <p:cNvPr id="15" name="Rectangle 14"/>
          <p:cNvSpPr>
            <a:spLocks noGrp="1" noChangeArrowheads="1"/>
          </p:cNvSpPr>
          <p:nvPr>
            <p:ph type="ftr" sz="quarter" idx="11"/>
          </p:nvPr>
        </p:nvSpPr>
        <p:spPr>
          <a:xfrm>
            <a:off x="3124200" y="6251575"/>
            <a:ext cx="2895600" cy="476250"/>
          </a:xfrm>
        </p:spPr>
        <p:txBody>
          <a:bodyPr/>
          <a:lstStyle>
            <a:lvl1pPr algn="ctr">
              <a:defRPr/>
            </a:lvl1pPr>
          </a:lstStyle>
          <a:p>
            <a:pPr>
              <a:defRPr/>
            </a:pPr>
            <a:r>
              <a:rPr lang="en-US">
                <a:solidFill>
                  <a:srgbClr val="FFFFFF"/>
                </a:solidFill>
              </a:rPr>
              <a:t>Microhams 2010 Technician</a:t>
            </a:r>
          </a:p>
        </p:txBody>
      </p:sp>
      <p:sp>
        <p:nvSpPr>
          <p:cNvPr id="16"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A2BB721F-95B5-4F67-812A-462518FE86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42906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A2550BCC-AB0D-44E6-9C78-49611BD095C3}" type="slidenum">
              <a:rPr lang="en-US">
                <a:solidFill>
                  <a:srgbClr val="FFFFFF"/>
                </a:solidFill>
              </a:rPr>
              <a:pPr>
                <a:defRPr/>
              </a:pPr>
              <a:t>‹#›</a:t>
            </a:fld>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7708470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02B0F526-70C6-4E27-9765-0F4C57C49E5E}"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3886721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837B6ACE-FAF8-4915-8B79-1C8C01DDDD24}"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38155906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AEA75B84-04B4-4D82-826E-A568016893B7}"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31562176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pPr>
              <a:defRPr/>
            </a:pPr>
            <a:fld id="{F03D3AFE-50B5-4380-AFE0-5A96E57956FC}" type="slidenum">
              <a:rPr lang="en-US">
                <a:solidFill>
                  <a:srgbClr val="FFFFFF"/>
                </a:solidFill>
              </a:rPr>
              <a:pPr>
                <a:defRPr/>
              </a:pPr>
              <a:t>‹#›</a:t>
            </a:fld>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7093782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fld id="{4DA43BDD-35FD-456E-9F9A-37C649C26650}" type="slidenum">
              <a:rPr lang="en-US">
                <a:solidFill>
                  <a:srgbClr val="FFFFFF"/>
                </a:solidFill>
              </a:rPr>
              <a:pPr>
                <a:defRPr/>
              </a:pPr>
              <a:t>‹#›</a:t>
            </a:fld>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6154642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9B23EF28-D76E-4A0D-9311-A5A99D4D8455}" type="slidenum">
              <a:rPr lang="en-US">
                <a:solidFill>
                  <a:srgbClr val="FFFFFF"/>
                </a:solidFill>
              </a:rPr>
              <a:pPr>
                <a:defRPr/>
              </a:pPr>
              <a:t>‹#›</a:t>
            </a:fld>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41128014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3F61E763-65C1-43BA-A0D5-8B935A2395B3}"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30979977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AE2E649A-B631-48EB-83EB-464846B400FB}"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4203510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6D73E1CA-DEF0-454F-BF4E-30C1BB9A062F}"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5696577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B1A04991-7061-4BEE-826A-E1D26FB658CF}"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3290568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A1F78440-4D73-41BC-81BA-F17485FF98A8}"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608909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Garamond" pitchFamily="18" charset="0"/>
              </a:endParaRPr>
            </a:p>
          </p:txBody>
        </p:sp>
      </p:grpSp>
      <p:pic>
        <p:nvPicPr>
          <p:cNvPr id="13" name="Picture 16" descr="MicroH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562600"/>
            <a:ext cx="35512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5691" name="Rectangle 11"/>
          <p:cNvSpPr>
            <a:spLocks noGrp="1" noChangeArrowheads="1"/>
          </p:cNvSpPr>
          <p:nvPr>
            <p:ph type="ctrTitle" sz="quarter"/>
          </p:nvPr>
        </p:nvSpPr>
        <p:spPr>
          <a:xfrm>
            <a:off x="685800" y="685800"/>
            <a:ext cx="7772400" cy="2286000"/>
          </a:xfrm>
        </p:spPr>
        <p:txBody>
          <a:bodyPr/>
          <a:lstStyle>
            <a:lvl1pPr>
              <a:defRPr sz="4000">
                <a:solidFill>
                  <a:srgbClr val="FFFF66"/>
                </a:solidFill>
              </a:defRPr>
            </a:lvl1pPr>
          </a:lstStyle>
          <a:p>
            <a:r>
              <a:rPr lang="en-US"/>
              <a:t>Click to edit Master title style</a:t>
            </a:r>
          </a:p>
        </p:txBody>
      </p:sp>
      <p:sp>
        <p:nvSpPr>
          <p:cNvPr id="455692" name="Rectangle 12"/>
          <p:cNvSpPr>
            <a:spLocks noGrp="1" noChangeArrowheads="1"/>
          </p:cNvSpPr>
          <p:nvPr>
            <p:ph type="subTitle" sz="quarter" idx="1"/>
          </p:nvPr>
        </p:nvSpPr>
        <p:spPr>
          <a:xfrm>
            <a:off x="685800" y="2971800"/>
            <a:ext cx="7772400" cy="2286000"/>
          </a:xfrm>
        </p:spPr>
        <p:txBody>
          <a:bodyPr/>
          <a:lstStyle>
            <a:lvl1pPr marL="0" indent="0">
              <a:defRPr sz="3200" b="1">
                <a:solidFill>
                  <a:schemeClr val="tx1"/>
                </a:solidFill>
                <a:effectLst/>
              </a:defRPr>
            </a:lvl1pPr>
          </a:lstStyle>
          <a:p>
            <a:r>
              <a:rPr lang="en-US"/>
              <a:t>Click to edit Master subtitle style</a:t>
            </a:r>
          </a:p>
        </p:txBody>
      </p:sp>
      <p:sp>
        <p:nvSpPr>
          <p:cNvPr id="14" name="Date Placeholder 13"/>
          <p:cNvSpPr>
            <a:spLocks noGrp="1" noChangeArrowheads="1"/>
          </p:cNvSpPr>
          <p:nvPr>
            <p:ph type="dt" sz="quarter" idx="10"/>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endParaRPr lang="en-US">
              <a:solidFill>
                <a:srgbClr val="FFFFFF"/>
              </a:solidFill>
            </a:endParaRPr>
          </a:p>
        </p:txBody>
      </p:sp>
      <p:sp>
        <p:nvSpPr>
          <p:cNvPr id="15" name="Rectangle 14"/>
          <p:cNvSpPr>
            <a:spLocks noGrp="1" noChangeArrowheads="1"/>
          </p:cNvSpPr>
          <p:nvPr>
            <p:ph type="ftr" sz="quarter" idx="11"/>
          </p:nvPr>
        </p:nvSpPr>
        <p:spPr>
          <a:xfrm>
            <a:off x="3124200" y="6251575"/>
            <a:ext cx="2895600" cy="476250"/>
          </a:xfrm>
        </p:spPr>
        <p:txBody>
          <a:bodyPr/>
          <a:lstStyle>
            <a:lvl1pPr algn="ctr">
              <a:defRPr/>
            </a:lvl1pPr>
          </a:lstStyle>
          <a:p>
            <a:pPr>
              <a:defRPr/>
            </a:pPr>
            <a:endParaRPr lang="en-US">
              <a:solidFill>
                <a:srgbClr val="FFFFFF"/>
              </a:solidFill>
            </a:endParaRPr>
          </a:p>
        </p:txBody>
      </p:sp>
      <p:sp>
        <p:nvSpPr>
          <p:cNvPr id="16"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DBD6B955-0E75-4ED9-A266-B2880B91731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072509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BD8F24D0-BCF9-455F-AADF-AC24EFC3D4AC}"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0314402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B773802F-CE89-49DC-B2E7-5F840793DAF1}"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1489587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641C03CB-5FD8-4529-A74C-236DA3D82CD1}"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3596310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pPr>
              <a:defRPr/>
            </a:pPr>
            <a:fld id="{8245C6D7-273D-406E-B264-F69117A7FEA9}" type="slidenum">
              <a:rPr lang="en-US">
                <a:solidFill>
                  <a:srgbClr val="FFFFFF"/>
                </a:solidFill>
              </a:rPr>
              <a:pPr>
                <a:defRPr/>
              </a:pPr>
              <a:t>‹#›</a:t>
            </a:fld>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6904723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fld id="{5C936514-AFEE-4C23-B3F6-B7DB9DA3C457}" type="slidenum">
              <a:rPr lang="en-US">
                <a:solidFill>
                  <a:srgbClr val="FFFFFF"/>
                </a:solidFill>
              </a:rPr>
              <a:pPr>
                <a:defRPr/>
              </a:pPr>
              <a:t>‹#›</a:t>
            </a:fld>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3454772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5A6F8C3E-23DE-4A38-8BEF-2F877896968D}" type="slidenum">
              <a:rPr lang="en-US">
                <a:solidFill>
                  <a:srgbClr val="FFFFFF"/>
                </a:solidFill>
              </a:rPr>
              <a:pPr>
                <a:defRPr/>
              </a:pPr>
              <a:t>‹#›</a:t>
            </a:fld>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1018489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A93E3273-F383-4C2F-BE72-68D73F65B02F}"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3027218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1002A833-C1F8-449A-91F2-B4C2E2397CDE}"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2455005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498128FB-5F21-4B9A-94FC-542844A11F4C}"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253952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4C6D2446-EA15-4D38-8C2B-C13D7AC1D5DB}"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852761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EAB43716-3BEA-4FC4-AC4E-7F147EAB2EFA}"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3365944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2514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2514600"/>
            <a:ext cx="4495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2514600"/>
            <a:ext cx="4495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867400" y="6477000"/>
            <a:ext cx="3276600" cy="381000"/>
          </a:xfrm>
        </p:spPr>
        <p:txBody>
          <a:bodyPr/>
          <a:lstStyle>
            <a:lvl1pPr>
              <a:defRPr/>
            </a:lvl1pPr>
          </a:lstStyle>
          <a:p>
            <a:pPr>
              <a:defRPr/>
            </a:pPr>
            <a:r>
              <a:rPr lang="en-US">
                <a:solidFill>
                  <a:srgbClr val="FFFFFF"/>
                </a:solidFill>
              </a:rPr>
              <a:t>Communications Modes and Methods</a:t>
            </a:r>
          </a:p>
        </p:txBody>
      </p:sp>
      <p:sp>
        <p:nvSpPr>
          <p:cNvPr id="6" name="Slide Number Placeholder 5"/>
          <p:cNvSpPr>
            <a:spLocks noGrp="1"/>
          </p:cNvSpPr>
          <p:nvPr>
            <p:ph type="sldNum" sz="quarter" idx="11"/>
          </p:nvPr>
        </p:nvSpPr>
        <p:spPr>
          <a:xfrm>
            <a:off x="4114800" y="6553200"/>
            <a:ext cx="914400" cy="304800"/>
          </a:xfrm>
        </p:spPr>
        <p:txBody>
          <a:bodyPr/>
          <a:lstStyle>
            <a:lvl1pPr>
              <a:defRPr/>
            </a:lvl1pPr>
          </a:lstStyle>
          <a:p>
            <a:pPr>
              <a:defRPr/>
            </a:pPr>
            <a:fld id="{BC8768AB-F741-48EF-8CA9-59D88B3A9A2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5217097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Garamond" pitchFamily="18" charset="0"/>
              </a:endParaRPr>
            </a:p>
          </p:txBody>
        </p:sp>
      </p:grpSp>
      <p:pic>
        <p:nvPicPr>
          <p:cNvPr id="13" name="Picture 16" descr="MicroH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562600"/>
            <a:ext cx="35512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5691" name="Rectangle 11"/>
          <p:cNvSpPr>
            <a:spLocks noGrp="1" noChangeArrowheads="1"/>
          </p:cNvSpPr>
          <p:nvPr>
            <p:ph type="ctrTitle" sz="quarter"/>
          </p:nvPr>
        </p:nvSpPr>
        <p:spPr>
          <a:xfrm>
            <a:off x="685800" y="685800"/>
            <a:ext cx="7772400" cy="2286000"/>
          </a:xfrm>
        </p:spPr>
        <p:txBody>
          <a:bodyPr/>
          <a:lstStyle>
            <a:lvl1pPr>
              <a:defRPr sz="4000">
                <a:solidFill>
                  <a:srgbClr val="FFFF66"/>
                </a:solidFill>
              </a:defRPr>
            </a:lvl1pPr>
          </a:lstStyle>
          <a:p>
            <a:r>
              <a:rPr lang="en-US"/>
              <a:t>Click to edit Master title style</a:t>
            </a:r>
          </a:p>
        </p:txBody>
      </p:sp>
      <p:sp>
        <p:nvSpPr>
          <p:cNvPr id="455692" name="Rectangle 12"/>
          <p:cNvSpPr>
            <a:spLocks noGrp="1" noChangeArrowheads="1"/>
          </p:cNvSpPr>
          <p:nvPr>
            <p:ph type="subTitle" sz="quarter" idx="1"/>
          </p:nvPr>
        </p:nvSpPr>
        <p:spPr>
          <a:xfrm>
            <a:off x="685800" y="2971800"/>
            <a:ext cx="7772400" cy="2286000"/>
          </a:xfrm>
        </p:spPr>
        <p:txBody>
          <a:bodyPr/>
          <a:lstStyle>
            <a:lvl1pPr marL="0" indent="0">
              <a:defRPr sz="3200" b="1">
                <a:solidFill>
                  <a:schemeClr val="tx1"/>
                </a:solidFill>
                <a:effectLst/>
              </a:defRPr>
            </a:lvl1pPr>
          </a:lstStyle>
          <a:p>
            <a:r>
              <a:rPr lang="en-US"/>
              <a:t>Click to edit Master subtitle style</a:t>
            </a:r>
          </a:p>
        </p:txBody>
      </p:sp>
      <p:sp>
        <p:nvSpPr>
          <p:cNvPr id="14" name="Date Placeholder 13"/>
          <p:cNvSpPr>
            <a:spLocks noGrp="1" noChangeArrowheads="1"/>
          </p:cNvSpPr>
          <p:nvPr>
            <p:ph type="dt" sz="quarter" idx="10"/>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endParaRPr lang="en-US">
              <a:solidFill>
                <a:srgbClr val="FFFFFF"/>
              </a:solidFill>
            </a:endParaRPr>
          </a:p>
        </p:txBody>
      </p:sp>
      <p:sp>
        <p:nvSpPr>
          <p:cNvPr id="15" name="Rectangle 14"/>
          <p:cNvSpPr>
            <a:spLocks noGrp="1" noChangeArrowheads="1"/>
          </p:cNvSpPr>
          <p:nvPr>
            <p:ph type="ftr" sz="quarter" idx="11"/>
          </p:nvPr>
        </p:nvSpPr>
        <p:spPr>
          <a:xfrm>
            <a:off x="3124200" y="6251575"/>
            <a:ext cx="2895600" cy="476250"/>
          </a:xfrm>
        </p:spPr>
        <p:txBody>
          <a:bodyPr/>
          <a:lstStyle>
            <a:lvl1pPr algn="ctr">
              <a:defRPr/>
            </a:lvl1pPr>
          </a:lstStyle>
          <a:p>
            <a:pPr>
              <a:defRPr/>
            </a:pPr>
            <a:endParaRPr lang="en-US">
              <a:solidFill>
                <a:srgbClr val="FFFFFF"/>
              </a:solidFill>
            </a:endParaRPr>
          </a:p>
        </p:txBody>
      </p:sp>
      <p:sp>
        <p:nvSpPr>
          <p:cNvPr id="16"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DBD6B955-0E75-4ED9-A266-B2880B91731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75623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BD8F24D0-BCF9-455F-AADF-AC24EFC3D4AC}"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099211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B773802F-CE89-49DC-B2E7-5F840793DAF1}"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4969488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641C03CB-5FD8-4529-A74C-236DA3D82CD1}"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7950738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pPr>
              <a:defRPr/>
            </a:pPr>
            <a:fld id="{8245C6D7-273D-406E-B264-F69117A7FEA9}" type="slidenum">
              <a:rPr lang="en-US">
                <a:solidFill>
                  <a:srgbClr val="FFFFFF"/>
                </a:solidFill>
              </a:rPr>
              <a:pPr>
                <a:defRPr/>
              </a:pPr>
              <a:t>‹#›</a:t>
            </a:fld>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732843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fld id="{5C936514-AFEE-4C23-B3F6-B7DB9DA3C457}" type="slidenum">
              <a:rPr lang="en-US">
                <a:solidFill>
                  <a:srgbClr val="FFFFFF"/>
                </a:solidFill>
              </a:rPr>
              <a:pPr>
                <a:defRPr/>
              </a:pPr>
              <a:t>‹#›</a:t>
            </a:fld>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5065561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5A6F8C3E-23DE-4A38-8BEF-2F877896968D}" type="slidenum">
              <a:rPr lang="en-US">
                <a:solidFill>
                  <a:srgbClr val="FFFFFF"/>
                </a:solidFill>
              </a:rPr>
              <a:pPr>
                <a:defRPr/>
              </a:pPr>
              <a:t>‹#›</a:t>
            </a:fld>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0405052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A93E3273-F383-4C2F-BE72-68D73F65B02F}"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023714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1.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2.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4546" name="Rectangle 2"/>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fontAlgn="base">
              <a:spcBef>
                <a:spcPct val="0"/>
              </a:spcBef>
              <a:spcAft>
                <a:spcPct val="0"/>
              </a:spcAft>
              <a:defRPr/>
            </a:pPr>
            <a:fld id="{F2D563C9-3DCF-4631-9BB0-72E9F439C4EF}"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1027" name="Group 3"/>
          <p:cNvGrpSpPr>
            <a:grpSpLocks/>
          </p:cNvGrpSpPr>
          <p:nvPr/>
        </p:nvGrpSpPr>
        <p:grpSpPr bwMode="auto">
          <a:xfrm>
            <a:off x="0" y="0"/>
            <a:ext cx="9140825" cy="6850063"/>
            <a:chOff x="0" y="0"/>
            <a:chExt cx="5758" cy="4315"/>
          </a:xfrm>
        </p:grpSpPr>
        <p:grpSp>
          <p:nvGrpSpPr>
            <p:cNvPr id="1031" name="Group 4"/>
            <p:cNvGrpSpPr>
              <a:grpSpLocks/>
            </p:cNvGrpSpPr>
            <p:nvPr userDrawn="1"/>
          </p:nvGrpSpPr>
          <p:grpSpPr bwMode="auto">
            <a:xfrm>
              <a:off x="1728" y="2230"/>
              <a:ext cx="4027" cy="2085"/>
              <a:chOff x="1728" y="2230"/>
              <a:chExt cx="4027" cy="2085"/>
            </a:xfrm>
          </p:grpSpPr>
          <p:sp>
            <p:nvSpPr>
              <p:cNvPr id="364549"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64550"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64551"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64552" name="Freeform 8"/>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64553"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364554" name="Freeform 10"/>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64555" name="Freeform 11"/>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364556" name="Rectangle 12"/>
          <p:cNvSpPr>
            <a:spLocks noGrp="1" noRot="1" noChangeArrowheads="1"/>
          </p:cNvSpPr>
          <p:nvPr>
            <p:ph type="title"/>
          </p:nvPr>
        </p:nvSpPr>
        <p:spPr bwMode="auto">
          <a:xfrm>
            <a:off x="304800" y="304800"/>
            <a:ext cx="85344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64557" name="Rectangle 13"/>
          <p:cNvSpPr>
            <a:spLocks noGrp="1" noChangeArrowheads="1"/>
          </p:cNvSpPr>
          <p:nvPr>
            <p:ph type="ftr" sz="quarter" idx="3"/>
          </p:nvPr>
        </p:nvSpPr>
        <p:spPr bwMode="auto">
          <a:xfrm>
            <a:off x="304800" y="6248400"/>
            <a:ext cx="5715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endParaRPr lang="en-US">
              <a:solidFill>
                <a:srgbClr val="FFFFFF"/>
              </a:solidFill>
            </a:endParaRPr>
          </a:p>
        </p:txBody>
      </p:sp>
      <p:sp>
        <p:nvSpPr>
          <p:cNvPr id="364558" name="Rectangle 14"/>
          <p:cNvSpPr>
            <a:spLocks noGrp="1" noChangeArrowheads="1"/>
          </p:cNvSpPr>
          <p:nvPr>
            <p:ph type="body" idx="1"/>
          </p:nvPr>
        </p:nvSpPr>
        <p:spPr bwMode="auto">
          <a:xfrm>
            <a:off x="304800" y="2057400"/>
            <a:ext cx="8534400" cy="406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17262458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2pPr>
      <a:lvl3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3pPr>
      <a:lvl4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4pPr>
      <a:lvl5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5pPr>
      <a:lvl6pPr marL="4572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6pPr>
      <a:lvl7pPr marL="9144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7pPr>
      <a:lvl8pPr marL="13716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8pPr>
      <a:lvl9pPr marL="18288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defRPr sz="2800">
          <a:solidFill>
            <a:srgbClr val="FFFF66"/>
          </a:solidFill>
          <a:effectLst>
            <a:outerShdw blurRad="38100" dist="38100" dir="2700000" algn="tl">
              <a:srgbClr val="000000"/>
            </a:outerShdw>
          </a:effectLst>
          <a:latin typeface="+mn-lt"/>
          <a:ea typeface="+mn-ea"/>
          <a:cs typeface="+mn-cs"/>
        </a:defRPr>
      </a:lvl1pPr>
      <a:lvl2pPr marL="914400" indent="-457200" algn="l" rtl="0" eaLnBrk="0" fontAlgn="base" hangingPunct="0">
        <a:spcBef>
          <a:spcPct val="20000"/>
        </a:spcBef>
        <a:spcAft>
          <a:spcPct val="0"/>
        </a:spcAft>
        <a:buClr>
          <a:schemeClr val="accent2"/>
        </a:buClr>
        <a:buSzPct val="70000"/>
        <a:buFont typeface="Wingdings" pitchFamily="2" charset="2"/>
        <a:defRPr sz="2400" b="1">
          <a:solidFill>
            <a:schemeClr val="tx1"/>
          </a:solidFill>
          <a:effectLst>
            <a:outerShdw blurRad="38100" dist="38100" dir="2700000" algn="tl">
              <a:srgbClr val="000000"/>
            </a:outerShdw>
          </a:effectLst>
          <a:latin typeface="+mn-lt"/>
          <a:cs typeface="+mn-cs"/>
        </a:defRPr>
      </a:lvl2pPr>
      <a:lvl3pPr marL="12573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42" name="Rectangle 2"/>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fontAlgn="base">
              <a:spcBef>
                <a:spcPct val="0"/>
              </a:spcBef>
              <a:spcAft>
                <a:spcPct val="0"/>
              </a:spcAft>
              <a:defRPr/>
            </a:pPr>
            <a:fld id="{AC1D51D0-5BE5-419A-8066-FA72599DA089}"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1027" name="Group 3"/>
          <p:cNvGrpSpPr>
            <a:grpSpLocks/>
          </p:cNvGrpSpPr>
          <p:nvPr/>
        </p:nvGrpSpPr>
        <p:grpSpPr bwMode="auto">
          <a:xfrm>
            <a:off x="0" y="0"/>
            <a:ext cx="9140825" cy="6850063"/>
            <a:chOff x="0" y="0"/>
            <a:chExt cx="5758" cy="4315"/>
          </a:xfrm>
        </p:grpSpPr>
        <p:grpSp>
          <p:nvGrpSpPr>
            <p:cNvPr id="1031" name="Group 4"/>
            <p:cNvGrpSpPr>
              <a:grpSpLocks/>
            </p:cNvGrpSpPr>
            <p:nvPr userDrawn="1"/>
          </p:nvGrpSpPr>
          <p:grpSpPr bwMode="auto">
            <a:xfrm>
              <a:off x="1728" y="2230"/>
              <a:ext cx="4027" cy="2085"/>
              <a:chOff x="1728" y="2230"/>
              <a:chExt cx="4027" cy="2085"/>
            </a:xfrm>
          </p:grpSpPr>
          <p:sp>
            <p:nvSpPr>
              <p:cNvPr id="471045"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471046"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471047"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37" name="Freeform 8"/>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471049"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471050" name="Freeform 10"/>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33" name="Freeform 11"/>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Garamond" pitchFamily="18" charset="0"/>
              </a:endParaRPr>
            </a:p>
          </p:txBody>
        </p:sp>
      </p:grpSp>
      <p:sp>
        <p:nvSpPr>
          <p:cNvPr id="471052" name="Rectangle 12"/>
          <p:cNvSpPr>
            <a:spLocks noGrp="1" noRot="1" noChangeArrowheads="1"/>
          </p:cNvSpPr>
          <p:nvPr>
            <p:ph type="title"/>
          </p:nvPr>
        </p:nvSpPr>
        <p:spPr bwMode="auto">
          <a:xfrm>
            <a:off x="304800" y="304800"/>
            <a:ext cx="85344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53" name="Rectangle 13"/>
          <p:cNvSpPr>
            <a:spLocks noGrp="1" noChangeArrowheads="1"/>
          </p:cNvSpPr>
          <p:nvPr>
            <p:ph type="ftr" sz="quarter" idx="3"/>
          </p:nvPr>
        </p:nvSpPr>
        <p:spPr bwMode="auto">
          <a:xfrm>
            <a:off x="304800" y="6248400"/>
            <a:ext cx="5715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endParaRPr lang="en-US">
              <a:solidFill>
                <a:srgbClr val="FFFFFF"/>
              </a:solidFill>
            </a:endParaRPr>
          </a:p>
        </p:txBody>
      </p:sp>
      <p:sp>
        <p:nvSpPr>
          <p:cNvPr id="471054" name="Rectangle 14"/>
          <p:cNvSpPr>
            <a:spLocks noGrp="1" noChangeArrowheads="1"/>
          </p:cNvSpPr>
          <p:nvPr>
            <p:ph type="body" idx="1"/>
          </p:nvPr>
        </p:nvSpPr>
        <p:spPr bwMode="auto">
          <a:xfrm>
            <a:off x="304800" y="2057400"/>
            <a:ext cx="8534400" cy="406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592361968"/>
      </p:ext>
    </p:extLst>
  </p:cSld>
  <p:clrMap bg1="dk2" tx1="lt1" bg2="dk1" tx2="lt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Lst>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2pPr>
      <a:lvl3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3pPr>
      <a:lvl4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4pPr>
      <a:lvl5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5pPr>
      <a:lvl6pPr marL="4572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6pPr>
      <a:lvl7pPr marL="9144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7pPr>
      <a:lvl8pPr marL="13716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8pPr>
      <a:lvl9pPr marL="18288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defRPr sz="2800" b="1">
          <a:solidFill>
            <a:srgbClr val="FFFF66"/>
          </a:solidFill>
          <a:effectLst>
            <a:outerShdw blurRad="38100" dist="38100" dir="2700000" algn="tl">
              <a:srgbClr val="000000"/>
            </a:outerShdw>
          </a:effectLst>
          <a:latin typeface="+mn-lt"/>
          <a:ea typeface="+mn-ea"/>
          <a:cs typeface="+mn-cs"/>
        </a:defRPr>
      </a:lvl1pPr>
      <a:lvl2pPr marL="914400" indent="-457200" algn="l" rtl="0" eaLnBrk="0" fontAlgn="base" hangingPunct="0">
        <a:spcBef>
          <a:spcPct val="20000"/>
        </a:spcBef>
        <a:spcAft>
          <a:spcPct val="0"/>
        </a:spcAft>
        <a:buClr>
          <a:schemeClr val="accent2"/>
        </a:buClr>
        <a:buSzPct val="70000"/>
        <a:buFont typeface="Wingdings" pitchFamily="2" charset="2"/>
        <a:defRPr sz="2400" b="1">
          <a:solidFill>
            <a:schemeClr val="tx1"/>
          </a:solidFill>
          <a:effectLst>
            <a:outerShdw blurRad="38100" dist="38100" dir="2700000" algn="tl">
              <a:srgbClr val="000000"/>
            </a:outerShdw>
          </a:effectLst>
          <a:latin typeface="+mn-lt"/>
          <a:cs typeface="+mn-cs"/>
        </a:defRPr>
      </a:lvl2pPr>
      <a:lvl3pPr marL="12573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62" name="Rectangle 2"/>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fontAlgn="base">
              <a:spcBef>
                <a:spcPct val="0"/>
              </a:spcBef>
              <a:spcAft>
                <a:spcPct val="0"/>
              </a:spcAft>
              <a:defRPr/>
            </a:pPr>
            <a:fld id="{7F407B0F-008E-4471-8DAC-EE06E3361F11}"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1027" name="Group 3"/>
          <p:cNvGrpSpPr>
            <a:grpSpLocks/>
          </p:cNvGrpSpPr>
          <p:nvPr/>
        </p:nvGrpSpPr>
        <p:grpSpPr bwMode="auto">
          <a:xfrm>
            <a:off x="0" y="0"/>
            <a:ext cx="9140825" cy="6850063"/>
            <a:chOff x="0" y="0"/>
            <a:chExt cx="5758" cy="4315"/>
          </a:xfrm>
        </p:grpSpPr>
        <p:grpSp>
          <p:nvGrpSpPr>
            <p:cNvPr id="1031" name="Group 4"/>
            <p:cNvGrpSpPr>
              <a:grpSpLocks/>
            </p:cNvGrpSpPr>
            <p:nvPr userDrawn="1"/>
          </p:nvGrpSpPr>
          <p:grpSpPr bwMode="auto">
            <a:xfrm>
              <a:off x="1728" y="2230"/>
              <a:ext cx="4027" cy="2085"/>
              <a:chOff x="1728" y="2230"/>
              <a:chExt cx="4027" cy="2085"/>
            </a:xfrm>
          </p:grpSpPr>
          <p:sp>
            <p:nvSpPr>
              <p:cNvPr id="348165"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8166"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8167"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8168" name="Freeform 8"/>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8169"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348170" name="Freeform 10"/>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8171" name="Freeform 11"/>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348172" name="Rectangle 12"/>
          <p:cNvSpPr>
            <a:spLocks noGrp="1" noRot="1" noChangeArrowheads="1"/>
          </p:cNvSpPr>
          <p:nvPr>
            <p:ph type="title"/>
          </p:nvPr>
        </p:nvSpPr>
        <p:spPr bwMode="auto">
          <a:xfrm>
            <a:off x="304800" y="304800"/>
            <a:ext cx="85344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8173" name="Rectangle 13"/>
          <p:cNvSpPr>
            <a:spLocks noGrp="1" noChangeArrowheads="1"/>
          </p:cNvSpPr>
          <p:nvPr>
            <p:ph type="ftr" sz="quarter" idx="3"/>
          </p:nvPr>
        </p:nvSpPr>
        <p:spPr bwMode="auto">
          <a:xfrm>
            <a:off x="304800" y="6248400"/>
            <a:ext cx="5715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r>
              <a:rPr lang="en-US">
                <a:solidFill>
                  <a:srgbClr val="FFFFFF"/>
                </a:solidFill>
              </a:rPr>
              <a:t>Microhams 2010 Technician</a:t>
            </a:r>
          </a:p>
        </p:txBody>
      </p:sp>
      <p:sp>
        <p:nvSpPr>
          <p:cNvPr id="348174" name="Rectangle 14"/>
          <p:cNvSpPr>
            <a:spLocks noGrp="1" noChangeArrowheads="1"/>
          </p:cNvSpPr>
          <p:nvPr>
            <p:ph type="body" idx="1"/>
          </p:nvPr>
        </p:nvSpPr>
        <p:spPr bwMode="auto">
          <a:xfrm>
            <a:off x="304800" y="2057400"/>
            <a:ext cx="8534400" cy="406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748241020"/>
      </p:ext>
    </p:extLst>
  </p:cSld>
  <p:clrMap bg1="dk2" tx1="lt1" bg2="dk1"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iming>
    <p:tnLst>
      <p:par>
        <p:cTn id="1" dur="indefinite" restart="never" nodeType="tmRoot"/>
      </p:par>
    </p:tnLst>
  </p:timing>
  <p:hf hdr="0" dt="0"/>
  <p:txStyles>
    <p:titleStyle>
      <a:lvl1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2pPr>
      <a:lvl3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3pPr>
      <a:lvl4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4pPr>
      <a:lvl5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5pPr>
      <a:lvl6pPr marL="4572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6pPr>
      <a:lvl7pPr marL="9144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7pPr>
      <a:lvl8pPr marL="13716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8pPr>
      <a:lvl9pPr marL="18288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defRPr sz="2800" b="1">
          <a:solidFill>
            <a:srgbClr val="FFFF66"/>
          </a:solidFill>
          <a:effectLst>
            <a:outerShdw blurRad="38100" dist="38100" dir="2700000" algn="tl">
              <a:srgbClr val="000000"/>
            </a:outerShdw>
          </a:effectLst>
          <a:latin typeface="+mn-lt"/>
          <a:ea typeface="+mn-ea"/>
          <a:cs typeface="+mn-cs"/>
        </a:defRPr>
      </a:lvl1pPr>
      <a:lvl2pPr marL="914400" indent="-457200" algn="l" rtl="0" eaLnBrk="0" fontAlgn="base" hangingPunct="0">
        <a:spcBef>
          <a:spcPct val="20000"/>
        </a:spcBef>
        <a:spcAft>
          <a:spcPct val="0"/>
        </a:spcAft>
        <a:buClr>
          <a:schemeClr val="accent2"/>
        </a:buClr>
        <a:buSzPct val="70000"/>
        <a:buFont typeface="Wingdings" pitchFamily="2" charset="2"/>
        <a:defRPr sz="2400" b="1">
          <a:solidFill>
            <a:schemeClr val="tx1"/>
          </a:solidFill>
          <a:effectLst>
            <a:outerShdw blurRad="38100" dist="38100" dir="2700000" algn="tl">
              <a:srgbClr val="000000"/>
            </a:outerShdw>
          </a:effectLst>
          <a:latin typeface="+mn-lt"/>
          <a:cs typeface="+mn-cs"/>
        </a:defRPr>
      </a:lvl2pPr>
      <a:lvl3pPr marL="12573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4546" name="Rectangle 2"/>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FFFF"/>
                </a:solidFill>
                <a:latin typeface="+mn-lt"/>
                <a:cs typeface="+mn-cs"/>
              </a:defRPr>
            </a:lvl1pPr>
          </a:lstStyle>
          <a:p>
            <a:pPr fontAlgn="base">
              <a:spcBef>
                <a:spcPct val="0"/>
              </a:spcBef>
              <a:spcAft>
                <a:spcPct val="0"/>
              </a:spcAft>
              <a:defRPr/>
            </a:pPr>
            <a:fld id="{47E81EF0-4517-4086-ACB6-B924DACCC230}" type="slidenum">
              <a:rPr lang="en-US"/>
              <a:pPr fontAlgn="base">
                <a:spcBef>
                  <a:spcPct val="0"/>
                </a:spcBef>
                <a:spcAft>
                  <a:spcPct val="0"/>
                </a:spcAft>
                <a:defRPr/>
              </a:pPr>
              <a:t>‹#›</a:t>
            </a:fld>
            <a:endParaRPr lang="en-US"/>
          </a:p>
        </p:txBody>
      </p:sp>
      <p:grpSp>
        <p:nvGrpSpPr>
          <p:cNvPr id="1027" name="Group 3"/>
          <p:cNvGrpSpPr>
            <a:grpSpLocks/>
          </p:cNvGrpSpPr>
          <p:nvPr/>
        </p:nvGrpSpPr>
        <p:grpSpPr bwMode="auto">
          <a:xfrm>
            <a:off x="0" y="0"/>
            <a:ext cx="9140825" cy="6850063"/>
            <a:chOff x="0" y="0"/>
            <a:chExt cx="5758" cy="4315"/>
          </a:xfrm>
        </p:grpSpPr>
        <p:grpSp>
          <p:nvGrpSpPr>
            <p:cNvPr id="1031" name="Group 4"/>
            <p:cNvGrpSpPr>
              <a:grpSpLocks/>
            </p:cNvGrpSpPr>
            <p:nvPr userDrawn="1"/>
          </p:nvGrpSpPr>
          <p:grpSpPr bwMode="auto">
            <a:xfrm>
              <a:off x="1728" y="2230"/>
              <a:ext cx="4027" cy="2085"/>
              <a:chOff x="1728" y="2230"/>
              <a:chExt cx="4027" cy="2085"/>
            </a:xfrm>
          </p:grpSpPr>
          <p:sp>
            <p:nvSpPr>
              <p:cNvPr id="364549"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64550"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64551"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37" name="Freeform 8"/>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364553"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364554" name="Freeform 10"/>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33" name="Freeform 11"/>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grpSp>
      <p:sp>
        <p:nvSpPr>
          <p:cNvPr id="364556" name="Rectangle 12"/>
          <p:cNvSpPr>
            <a:spLocks noGrp="1" noRot="1" noChangeArrowheads="1"/>
          </p:cNvSpPr>
          <p:nvPr>
            <p:ph type="title"/>
          </p:nvPr>
        </p:nvSpPr>
        <p:spPr bwMode="auto">
          <a:xfrm>
            <a:off x="304800" y="304800"/>
            <a:ext cx="85344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64557" name="Rectangle 13"/>
          <p:cNvSpPr>
            <a:spLocks noGrp="1" noChangeArrowheads="1"/>
          </p:cNvSpPr>
          <p:nvPr>
            <p:ph type="ftr" sz="quarter" idx="3"/>
          </p:nvPr>
        </p:nvSpPr>
        <p:spPr bwMode="auto">
          <a:xfrm>
            <a:off x="304800" y="6248400"/>
            <a:ext cx="5715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FFFFFF"/>
                </a:solidFill>
                <a:latin typeface="+mn-lt"/>
                <a:cs typeface="+mn-cs"/>
              </a:defRPr>
            </a:lvl1pPr>
          </a:lstStyle>
          <a:p>
            <a:pPr fontAlgn="base">
              <a:spcBef>
                <a:spcPct val="0"/>
              </a:spcBef>
              <a:spcAft>
                <a:spcPct val="0"/>
              </a:spcAft>
              <a:defRPr/>
            </a:pPr>
            <a:endParaRPr lang="en-US"/>
          </a:p>
        </p:txBody>
      </p:sp>
      <p:sp>
        <p:nvSpPr>
          <p:cNvPr id="364558" name="Rectangle 14"/>
          <p:cNvSpPr>
            <a:spLocks noGrp="1" noChangeArrowheads="1"/>
          </p:cNvSpPr>
          <p:nvPr>
            <p:ph type="body" idx="1"/>
          </p:nvPr>
        </p:nvSpPr>
        <p:spPr bwMode="auto">
          <a:xfrm>
            <a:off x="304800" y="2057400"/>
            <a:ext cx="8534400" cy="406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532193844"/>
      </p:ext>
    </p:extLst>
  </p:cSld>
  <p:clrMap bg1="dk2" tx1="lt1" bg2="dk1"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iming>
    <p:tnLst>
      <p:par>
        <p:cTn id="1" dur="indefinite" restart="never" nodeType="tmRoot"/>
      </p:par>
    </p:tnLst>
  </p:timing>
  <p:txStyles>
    <p:titleStyle>
      <a:lvl1pPr algn="l" rtl="0" eaLnBrk="1" fontAlgn="base" hangingPunct="1">
        <a:spcBef>
          <a:spcPct val="0"/>
        </a:spcBef>
        <a:spcAft>
          <a:spcPct val="0"/>
        </a:spcAft>
        <a:defRPr sz="3200">
          <a:solidFill>
            <a:schemeClr val="tx1"/>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2pPr>
      <a:lvl3pPr algn="l" rtl="0" eaLnBrk="1" fontAlgn="base" hangingPunct="1">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3pPr>
      <a:lvl4pPr algn="l" rtl="0" eaLnBrk="1" fontAlgn="base" hangingPunct="1">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4pPr>
      <a:lvl5pPr algn="l" rtl="0" eaLnBrk="1" fontAlgn="base" hangingPunct="1">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5pPr>
      <a:lvl6pPr marL="457200" algn="l" rtl="0" eaLnBrk="1" fontAlgn="base" hangingPunct="1">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6pPr>
      <a:lvl7pPr marL="914400" algn="l" rtl="0" eaLnBrk="1" fontAlgn="base" hangingPunct="1">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7pPr>
      <a:lvl8pPr marL="1371600" algn="l" rtl="0" eaLnBrk="1" fontAlgn="base" hangingPunct="1">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8pPr>
      <a:lvl9pPr marL="1828800" algn="l" rtl="0" eaLnBrk="1" fontAlgn="base" hangingPunct="1">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defRPr sz="2800">
          <a:solidFill>
            <a:srgbClr val="FFFF66"/>
          </a:solidFill>
          <a:effectLst>
            <a:outerShdw blurRad="38100" dist="38100" dir="2700000" algn="tl">
              <a:srgbClr val="000000"/>
            </a:outerShdw>
          </a:effectLst>
          <a:latin typeface="+mn-lt"/>
          <a:ea typeface="+mn-ea"/>
          <a:cs typeface="+mn-cs"/>
        </a:defRPr>
      </a:lvl1pPr>
      <a:lvl2pPr marL="914400" indent="-457200" algn="l" rtl="0" eaLnBrk="1" fontAlgn="base" hangingPunct="1">
        <a:spcBef>
          <a:spcPct val="20000"/>
        </a:spcBef>
        <a:spcAft>
          <a:spcPct val="0"/>
        </a:spcAft>
        <a:buClr>
          <a:schemeClr val="accent2"/>
        </a:buClr>
        <a:buSzPct val="70000"/>
        <a:buFont typeface="Wingdings" pitchFamily="2" charset="2"/>
        <a:defRPr sz="2400" b="1">
          <a:solidFill>
            <a:schemeClr val="tx1"/>
          </a:solidFill>
          <a:effectLst>
            <a:outerShdw blurRad="38100" dist="38100" dir="2700000" algn="tl">
              <a:srgbClr val="000000"/>
            </a:outerShdw>
          </a:effectLst>
          <a:latin typeface="+mn-lt"/>
          <a:cs typeface="+mn-cs"/>
        </a:defRPr>
      </a:lvl2pPr>
      <a:lvl3pPr marL="1257300" indent="-228600" algn="l" rtl="0" eaLnBrk="1" fontAlgn="base" hangingPunct="1">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mn-cs"/>
        </a:defRPr>
      </a:lvl3pPr>
      <a:lvl4pPr marL="1600200" indent="-228600" algn="l" rtl="0" eaLnBrk="1" fontAlgn="base" hangingPunct="1">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2450" name="Rectangle 2"/>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mn-lt"/>
              </a:defRPr>
            </a:lvl1pPr>
          </a:lstStyle>
          <a:p>
            <a:pPr fontAlgn="base">
              <a:spcBef>
                <a:spcPct val="0"/>
              </a:spcBef>
              <a:spcAft>
                <a:spcPct val="0"/>
              </a:spcAft>
              <a:defRPr/>
            </a:pPr>
            <a:fld id="{33D872EB-1430-4F7E-93B6-5F3E6B476D96}"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2051" name="Group 3"/>
          <p:cNvGrpSpPr>
            <a:grpSpLocks/>
          </p:cNvGrpSpPr>
          <p:nvPr/>
        </p:nvGrpSpPr>
        <p:grpSpPr bwMode="auto">
          <a:xfrm>
            <a:off x="0" y="0"/>
            <a:ext cx="9140825" cy="6850063"/>
            <a:chOff x="0" y="0"/>
            <a:chExt cx="5758" cy="4315"/>
          </a:xfrm>
        </p:grpSpPr>
        <p:grpSp>
          <p:nvGrpSpPr>
            <p:cNvPr id="2055" name="Group 4"/>
            <p:cNvGrpSpPr>
              <a:grpSpLocks/>
            </p:cNvGrpSpPr>
            <p:nvPr userDrawn="1"/>
          </p:nvGrpSpPr>
          <p:grpSpPr bwMode="auto">
            <a:xfrm>
              <a:off x="1728" y="2230"/>
              <a:ext cx="4027" cy="2085"/>
              <a:chOff x="1728" y="2230"/>
              <a:chExt cx="4027" cy="2085"/>
            </a:xfrm>
          </p:grpSpPr>
          <p:sp>
            <p:nvSpPr>
              <p:cNvPr id="232453"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232454"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232455"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232456" name="Freeform 8"/>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232457"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232458" name="Freeform 10"/>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232459" name="Freeform 11"/>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232460" name="Rectangle 12"/>
          <p:cNvSpPr>
            <a:spLocks noGrp="1" noRot="1" noChangeArrowheads="1"/>
          </p:cNvSpPr>
          <p:nvPr>
            <p:ph type="title"/>
          </p:nvPr>
        </p:nvSpPr>
        <p:spPr bwMode="auto">
          <a:xfrm>
            <a:off x="304800" y="304800"/>
            <a:ext cx="85344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2461" name="Rectangle 13"/>
          <p:cNvSpPr>
            <a:spLocks noGrp="1" noChangeArrowheads="1"/>
          </p:cNvSpPr>
          <p:nvPr>
            <p:ph type="ftr" sz="quarter" idx="3"/>
          </p:nvPr>
        </p:nvSpPr>
        <p:spPr bwMode="auto">
          <a:xfrm>
            <a:off x="304800" y="6248400"/>
            <a:ext cx="5715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mn-lt"/>
              </a:defRPr>
            </a:lvl1pPr>
          </a:lstStyle>
          <a:p>
            <a:pPr fontAlgn="base">
              <a:spcBef>
                <a:spcPct val="0"/>
              </a:spcBef>
              <a:spcAft>
                <a:spcPct val="0"/>
              </a:spcAft>
              <a:defRPr/>
            </a:pPr>
            <a:r>
              <a:rPr lang="en-US">
                <a:solidFill>
                  <a:srgbClr val="FFFFFF"/>
                </a:solidFill>
              </a:rPr>
              <a:t>Microhams 2010 Technician</a:t>
            </a:r>
          </a:p>
        </p:txBody>
      </p:sp>
      <p:sp>
        <p:nvSpPr>
          <p:cNvPr id="232462" name="Rectangle 14"/>
          <p:cNvSpPr>
            <a:spLocks noGrp="1" noChangeArrowheads="1"/>
          </p:cNvSpPr>
          <p:nvPr>
            <p:ph type="body" idx="1"/>
          </p:nvPr>
        </p:nvSpPr>
        <p:spPr bwMode="auto">
          <a:xfrm>
            <a:off x="304800" y="2057400"/>
            <a:ext cx="8534400" cy="406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765042230"/>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85" r:id="rId12"/>
  </p:sldLayoutIdLst>
  <p:timing>
    <p:tnLst>
      <p:par>
        <p:cTn id="1" dur="indefinite" restart="never" nodeType="tmRoot"/>
      </p:par>
    </p:tnLst>
  </p:timing>
  <p:hf hdr="0" dt="0"/>
  <p:txStyles>
    <p:titleStyle>
      <a:lvl1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2pPr>
      <a:lvl3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3pPr>
      <a:lvl4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4pPr>
      <a:lvl5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5pPr>
      <a:lvl6pPr marL="4572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6pPr>
      <a:lvl7pPr marL="9144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7pPr>
      <a:lvl8pPr marL="13716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8pPr>
      <a:lvl9pPr marL="18288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defRPr sz="2800">
          <a:solidFill>
            <a:srgbClr val="FFFF66"/>
          </a:solidFill>
          <a:effectLst>
            <a:outerShdw blurRad="38100" dist="38100" dir="2700000" algn="tl">
              <a:srgbClr val="000000"/>
            </a:outerShdw>
          </a:effectLst>
          <a:latin typeface="+mn-lt"/>
          <a:ea typeface="+mn-ea"/>
          <a:cs typeface="+mn-cs"/>
        </a:defRPr>
      </a:lvl1pPr>
      <a:lvl2pPr marL="914400" indent="-457200" algn="l" rtl="0" eaLnBrk="0" fontAlgn="base" hangingPunct="0">
        <a:spcBef>
          <a:spcPct val="20000"/>
        </a:spcBef>
        <a:spcAft>
          <a:spcPct val="0"/>
        </a:spcAft>
        <a:buClr>
          <a:schemeClr val="accent2"/>
        </a:buClr>
        <a:buSzPct val="70000"/>
        <a:buFont typeface="Wingdings" pitchFamily="2" charset="2"/>
        <a:defRPr sz="2400" b="1">
          <a:solidFill>
            <a:schemeClr val="tx1"/>
          </a:solidFill>
          <a:effectLst>
            <a:outerShdw blurRad="38100" dist="38100" dir="2700000" algn="tl">
              <a:srgbClr val="000000"/>
            </a:outerShdw>
          </a:effectLst>
          <a:latin typeface="+mn-lt"/>
          <a:cs typeface="+mn-cs"/>
        </a:defRPr>
      </a:lvl2pPr>
      <a:lvl3pPr marL="12573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6402" name="Rectangle 2"/>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mn-lt"/>
              </a:defRPr>
            </a:lvl1pPr>
          </a:lstStyle>
          <a:p>
            <a:pPr fontAlgn="base">
              <a:spcBef>
                <a:spcPct val="0"/>
              </a:spcBef>
              <a:spcAft>
                <a:spcPct val="0"/>
              </a:spcAft>
              <a:defRPr/>
            </a:pPr>
            <a:fld id="{96B4A12F-D992-4133-91E3-722D64D72144}"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1027" name="Group 3"/>
          <p:cNvGrpSpPr>
            <a:grpSpLocks/>
          </p:cNvGrpSpPr>
          <p:nvPr/>
        </p:nvGrpSpPr>
        <p:grpSpPr bwMode="auto">
          <a:xfrm>
            <a:off x="0" y="0"/>
            <a:ext cx="9140825" cy="6850063"/>
            <a:chOff x="0" y="0"/>
            <a:chExt cx="5758" cy="4315"/>
          </a:xfrm>
        </p:grpSpPr>
        <p:grpSp>
          <p:nvGrpSpPr>
            <p:cNvPr id="1031" name="Group 4"/>
            <p:cNvGrpSpPr>
              <a:grpSpLocks/>
            </p:cNvGrpSpPr>
            <p:nvPr userDrawn="1"/>
          </p:nvGrpSpPr>
          <p:grpSpPr bwMode="auto">
            <a:xfrm>
              <a:off x="1728" y="2230"/>
              <a:ext cx="4027" cy="2085"/>
              <a:chOff x="1728" y="2230"/>
              <a:chExt cx="4027" cy="2085"/>
            </a:xfrm>
          </p:grpSpPr>
          <p:sp>
            <p:nvSpPr>
              <p:cNvPr id="486405"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486406"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486407"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486408" name="Freeform 8"/>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486409"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486410" name="Freeform 10"/>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486411" name="Freeform 11"/>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486412" name="Rectangle 12"/>
          <p:cNvSpPr>
            <a:spLocks noGrp="1" noRot="1" noChangeArrowheads="1"/>
          </p:cNvSpPr>
          <p:nvPr>
            <p:ph type="title"/>
          </p:nvPr>
        </p:nvSpPr>
        <p:spPr bwMode="auto">
          <a:xfrm>
            <a:off x="304800" y="304800"/>
            <a:ext cx="85344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86413" name="Rectangle 13"/>
          <p:cNvSpPr>
            <a:spLocks noGrp="1" noChangeArrowheads="1"/>
          </p:cNvSpPr>
          <p:nvPr>
            <p:ph type="ftr" sz="quarter" idx="3"/>
          </p:nvPr>
        </p:nvSpPr>
        <p:spPr bwMode="auto">
          <a:xfrm>
            <a:off x="304800" y="6248400"/>
            <a:ext cx="5715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mn-lt"/>
              </a:defRPr>
            </a:lvl1pPr>
          </a:lstStyle>
          <a:p>
            <a:pPr fontAlgn="base">
              <a:spcBef>
                <a:spcPct val="0"/>
              </a:spcBef>
              <a:spcAft>
                <a:spcPct val="0"/>
              </a:spcAft>
              <a:defRPr/>
            </a:pPr>
            <a:endParaRPr lang="en-US">
              <a:solidFill>
                <a:srgbClr val="FFFFFF"/>
              </a:solidFill>
            </a:endParaRPr>
          </a:p>
        </p:txBody>
      </p:sp>
      <p:sp>
        <p:nvSpPr>
          <p:cNvPr id="486414" name="Rectangle 14"/>
          <p:cNvSpPr>
            <a:spLocks noGrp="1" noChangeArrowheads="1"/>
          </p:cNvSpPr>
          <p:nvPr>
            <p:ph type="body" idx="1"/>
          </p:nvPr>
        </p:nvSpPr>
        <p:spPr bwMode="auto">
          <a:xfrm>
            <a:off x="304800" y="2057400"/>
            <a:ext cx="8534400" cy="406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235187453"/>
      </p:ext>
    </p:extLst>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txStyles>
    <p:titleStyle>
      <a:lvl1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2pPr>
      <a:lvl3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3pPr>
      <a:lvl4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4pPr>
      <a:lvl5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5pPr>
      <a:lvl6pPr marL="4572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6pPr>
      <a:lvl7pPr marL="9144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7pPr>
      <a:lvl8pPr marL="13716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8pPr>
      <a:lvl9pPr marL="18288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defRPr sz="2800">
          <a:solidFill>
            <a:srgbClr val="FFFF66"/>
          </a:solidFill>
          <a:effectLst>
            <a:outerShdw blurRad="38100" dist="38100" dir="2700000" algn="tl">
              <a:srgbClr val="000000"/>
            </a:outerShdw>
          </a:effectLst>
          <a:latin typeface="+mn-lt"/>
          <a:ea typeface="+mn-ea"/>
          <a:cs typeface="+mn-cs"/>
        </a:defRPr>
      </a:lvl1pPr>
      <a:lvl2pPr marL="914400" indent="-457200" algn="l" rtl="0" eaLnBrk="0" fontAlgn="base" hangingPunct="0">
        <a:spcBef>
          <a:spcPct val="20000"/>
        </a:spcBef>
        <a:spcAft>
          <a:spcPct val="0"/>
        </a:spcAft>
        <a:buClr>
          <a:schemeClr val="accent2"/>
        </a:buClr>
        <a:buSzPct val="70000"/>
        <a:buFont typeface="Wingdings" pitchFamily="2" charset="2"/>
        <a:defRPr sz="2400" b="1">
          <a:solidFill>
            <a:schemeClr val="tx1"/>
          </a:solidFill>
          <a:effectLst>
            <a:outerShdw blurRad="38100" dist="38100" dir="2700000" algn="tl">
              <a:srgbClr val="000000"/>
            </a:outerShdw>
          </a:effectLst>
          <a:latin typeface="+mn-lt"/>
          <a:cs typeface="+mn-cs"/>
        </a:defRPr>
      </a:lvl2pPr>
      <a:lvl3pPr marL="12573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7426" name="Rectangle 2"/>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mn-lt"/>
              </a:defRPr>
            </a:lvl1pPr>
          </a:lstStyle>
          <a:p>
            <a:pPr fontAlgn="base">
              <a:spcBef>
                <a:spcPct val="0"/>
              </a:spcBef>
              <a:spcAft>
                <a:spcPct val="0"/>
              </a:spcAft>
              <a:defRPr/>
            </a:pPr>
            <a:fld id="{13ED21E6-F2BF-4F92-B3D6-CDC7CC69FE7C}"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1027" name="Group 3"/>
          <p:cNvGrpSpPr>
            <a:grpSpLocks/>
          </p:cNvGrpSpPr>
          <p:nvPr/>
        </p:nvGrpSpPr>
        <p:grpSpPr bwMode="auto">
          <a:xfrm>
            <a:off x="0" y="0"/>
            <a:ext cx="9140825" cy="6850063"/>
            <a:chOff x="0" y="0"/>
            <a:chExt cx="5758" cy="4315"/>
          </a:xfrm>
        </p:grpSpPr>
        <p:grpSp>
          <p:nvGrpSpPr>
            <p:cNvPr id="1031" name="Group 4"/>
            <p:cNvGrpSpPr>
              <a:grpSpLocks/>
            </p:cNvGrpSpPr>
            <p:nvPr userDrawn="1"/>
          </p:nvGrpSpPr>
          <p:grpSpPr bwMode="auto">
            <a:xfrm>
              <a:off x="1728" y="2230"/>
              <a:ext cx="4027" cy="2085"/>
              <a:chOff x="1728" y="2230"/>
              <a:chExt cx="4027" cy="2085"/>
            </a:xfrm>
          </p:grpSpPr>
          <p:sp>
            <p:nvSpPr>
              <p:cNvPr id="487429"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487430"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487431"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487432" name="Freeform 8"/>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487433"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487434" name="Freeform 10"/>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487435" name="Freeform 11"/>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487436" name="Rectangle 12"/>
          <p:cNvSpPr>
            <a:spLocks noGrp="1" noRot="1" noChangeArrowheads="1"/>
          </p:cNvSpPr>
          <p:nvPr>
            <p:ph type="title"/>
          </p:nvPr>
        </p:nvSpPr>
        <p:spPr bwMode="auto">
          <a:xfrm>
            <a:off x="304800" y="304800"/>
            <a:ext cx="85344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87437" name="Rectangle 13"/>
          <p:cNvSpPr>
            <a:spLocks noGrp="1" noChangeArrowheads="1"/>
          </p:cNvSpPr>
          <p:nvPr>
            <p:ph type="ftr" sz="quarter" idx="3"/>
          </p:nvPr>
        </p:nvSpPr>
        <p:spPr bwMode="auto">
          <a:xfrm>
            <a:off x="304800" y="6248400"/>
            <a:ext cx="5715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mn-lt"/>
              </a:defRPr>
            </a:lvl1pPr>
          </a:lstStyle>
          <a:p>
            <a:pPr fontAlgn="base">
              <a:spcBef>
                <a:spcPct val="0"/>
              </a:spcBef>
              <a:spcAft>
                <a:spcPct val="0"/>
              </a:spcAft>
              <a:defRPr/>
            </a:pPr>
            <a:endParaRPr lang="en-US">
              <a:solidFill>
                <a:srgbClr val="FFFFFF"/>
              </a:solidFill>
            </a:endParaRPr>
          </a:p>
        </p:txBody>
      </p:sp>
      <p:sp>
        <p:nvSpPr>
          <p:cNvPr id="487438" name="Rectangle 14"/>
          <p:cNvSpPr>
            <a:spLocks noGrp="1" noChangeArrowheads="1"/>
          </p:cNvSpPr>
          <p:nvPr>
            <p:ph type="body" idx="1"/>
          </p:nvPr>
        </p:nvSpPr>
        <p:spPr bwMode="auto">
          <a:xfrm>
            <a:off x="304800" y="2057400"/>
            <a:ext cx="8534400" cy="406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207758853"/>
      </p:ext>
    </p:extLst>
  </p:cSld>
  <p:clrMap bg1="dk2" tx1="lt1" bg2="dk1"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iming>
    <p:tnLst>
      <p:par>
        <p:cTn id="1" dur="indefinite" restart="never" nodeType="tmRoot"/>
      </p:par>
    </p:tnLst>
  </p:timing>
  <p:txStyles>
    <p:titleStyle>
      <a:lvl1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2pPr>
      <a:lvl3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3pPr>
      <a:lvl4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4pPr>
      <a:lvl5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5pPr>
      <a:lvl6pPr marL="4572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6pPr>
      <a:lvl7pPr marL="9144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7pPr>
      <a:lvl8pPr marL="13716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8pPr>
      <a:lvl9pPr marL="18288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defRPr sz="2800">
          <a:solidFill>
            <a:srgbClr val="FFFF66"/>
          </a:solidFill>
          <a:effectLst>
            <a:outerShdw blurRad="38100" dist="38100" dir="2700000" algn="tl">
              <a:srgbClr val="000000"/>
            </a:outerShdw>
          </a:effectLst>
          <a:latin typeface="+mn-lt"/>
          <a:ea typeface="+mn-ea"/>
          <a:cs typeface="+mn-cs"/>
        </a:defRPr>
      </a:lvl1pPr>
      <a:lvl2pPr marL="914400" indent="-457200" algn="l" rtl="0" eaLnBrk="0" fontAlgn="base" hangingPunct="0">
        <a:spcBef>
          <a:spcPct val="20000"/>
        </a:spcBef>
        <a:spcAft>
          <a:spcPct val="0"/>
        </a:spcAft>
        <a:buClr>
          <a:schemeClr val="accent2"/>
        </a:buClr>
        <a:buSzPct val="70000"/>
        <a:buFont typeface="Wingdings" pitchFamily="2" charset="2"/>
        <a:defRPr sz="2400" b="1">
          <a:solidFill>
            <a:schemeClr val="tx1"/>
          </a:solidFill>
          <a:effectLst>
            <a:outerShdw blurRad="38100" dist="38100" dir="2700000" algn="tl">
              <a:srgbClr val="000000"/>
            </a:outerShdw>
          </a:effectLst>
          <a:latin typeface="+mn-lt"/>
          <a:cs typeface="+mn-cs"/>
        </a:defRPr>
      </a:lvl2pPr>
      <a:lvl3pPr marL="12573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7426" name="Rectangle 2"/>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mn-lt"/>
              </a:defRPr>
            </a:lvl1pPr>
          </a:lstStyle>
          <a:p>
            <a:pPr fontAlgn="base">
              <a:spcBef>
                <a:spcPct val="0"/>
              </a:spcBef>
              <a:spcAft>
                <a:spcPct val="0"/>
              </a:spcAft>
              <a:defRPr/>
            </a:pPr>
            <a:fld id="{13ED21E6-F2BF-4F92-B3D6-CDC7CC69FE7C}"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1027" name="Group 3"/>
          <p:cNvGrpSpPr>
            <a:grpSpLocks/>
          </p:cNvGrpSpPr>
          <p:nvPr/>
        </p:nvGrpSpPr>
        <p:grpSpPr bwMode="auto">
          <a:xfrm>
            <a:off x="0" y="0"/>
            <a:ext cx="9140825" cy="6850063"/>
            <a:chOff x="0" y="0"/>
            <a:chExt cx="5758" cy="4315"/>
          </a:xfrm>
        </p:grpSpPr>
        <p:grpSp>
          <p:nvGrpSpPr>
            <p:cNvPr id="1031" name="Group 4"/>
            <p:cNvGrpSpPr>
              <a:grpSpLocks/>
            </p:cNvGrpSpPr>
            <p:nvPr userDrawn="1"/>
          </p:nvGrpSpPr>
          <p:grpSpPr bwMode="auto">
            <a:xfrm>
              <a:off x="1728" y="2230"/>
              <a:ext cx="4027" cy="2085"/>
              <a:chOff x="1728" y="2230"/>
              <a:chExt cx="4027" cy="2085"/>
            </a:xfrm>
          </p:grpSpPr>
          <p:sp>
            <p:nvSpPr>
              <p:cNvPr id="487429"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487430"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487431"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487432" name="Freeform 8"/>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487433"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487434" name="Freeform 10"/>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487435" name="Freeform 11"/>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487436" name="Rectangle 12"/>
          <p:cNvSpPr>
            <a:spLocks noGrp="1" noRot="1" noChangeArrowheads="1"/>
          </p:cNvSpPr>
          <p:nvPr>
            <p:ph type="title"/>
          </p:nvPr>
        </p:nvSpPr>
        <p:spPr bwMode="auto">
          <a:xfrm>
            <a:off x="304800" y="304800"/>
            <a:ext cx="85344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87437" name="Rectangle 13"/>
          <p:cNvSpPr>
            <a:spLocks noGrp="1" noChangeArrowheads="1"/>
          </p:cNvSpPr>
          <p:nvPr>
            <p:ph type="ftr" sz="quarter" idx="3"/>
          </p:nvPr>
        </p:nvSpPr>
        <p:spPr bwMode="auto">
          <a:xfrm>
            <a:off x="304800" y="6248400"/>
            <a:ext cx="5715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mn-lt"/>
              </a:defRPr>
            </a:lvl1pPr>
          </a:lstStyle>
          <a:p>
            <a:pPr fontAlgn="base">
              <a:spcBef>
                <a:spcPct val="0"/>
              </a:spcBef>
              <a:spcAft>
                <a:spcPct val="0"/>
              </a:spcAft>
              <a:defRPr/>
            </a:pPr>
            <a:endParaRPr lang="en-US">
              <a:solidFill>
                <a:srgbClr val="FFFFFF"/>
              </a:solidFill>
            </a:endParaRPr>
          </a:p>
        </p:txBody>
      </p:sp>
      <p:sp>
        <p:nvSpPr>
          <p:cNvPr id="487438" name="Rectangle 14"/>
          <p:cNvSpPr>
            <a:spLocks noGrp="1" noChangeArrowheads="1"/>
          </p:cNvSpPr>
          <p:nvPr>
            <p:ph type="body" idx="1"/>
          </p:nvPr>
        </p:nvSpPr>
        <p:spPr bwMode="auto">
          <a:xfrm>
            <a:off x="304800" y="2057400"/>
            <a:ext cx="8534400" cy="406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328537805"/>
      </p:ext>
    </p:extLst>
  </p:cSld>
  <p:clrMap bg1="dk2" tx1="lt1" bg2="dk1"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iming>
    <p:tnLst>
      <p:par>
        <p:cTn id="1" dur="indefinite" restart="never" nodeType="tmRoot"/>
      </p:par>
    </p:tnLst>
  </p:timing>
  <p:txStyles>
    <p:titleStyle>
      <a:lvl1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2pPr>
      <a:lvl3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3pPr>
      <a:lvl4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4pPr>
      <a:lvl5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5pPr>
      <a:lvl6pPr marL="4572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6pPr>
      <a:lvl7pPr marL="9144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7pPr>
      <a:lvl8pPr marL="13716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8pPr>
      <a:lvl9pPr marL="18288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defRPr sz="2800">
          <a:solidFill>
            <a:srgbClr val="FFFF66"/>
          </a:solidFill>
          <a:effectLst>
            <a:outerShdw blurRad="38100" dist="38100" dir="2700000" algn="tl">
              <a:srgbClr val="000000"/>
            </a:outerShdw>
          </a:effectLst>
          <a:latin typeface="+mn-lt"/>
          <a:ea typeface="+mn-ea"/>
          <a:cs typeface="+mn-cs"/>
        </a:defRPr>
      </a:lvl1pPr>
      <a:lvl2pPr marL="914400" indent="-457200" algn="l" rtl="0" eaLnBrk="0" fontAlgn="base" hangingPunct="0">
        <a:spcBef>
          <a:spcPct val="20000"/>
        </a:spcBef>
        <a:spcAft>
          <a:spcPct val="0"/>
        </a:spcAft>
        <a:buClr>
          <a:schemeClr val="accent2"/>
        </a:buClr>
        <a:buSzPct val="70000"/>
        <a:buFont typeface="Wingdings" pitchFamily="2" charset="2"/>
        <a:defRPr sz="2400" b="1">
          <a:solidFill>
            <a:schemeClr val="tx1"/>
          </a:solidFill>
          <a:effectLst>
            <a:outerShdw blurRad="38100" dist="38100" dir="2700000" algn="tl">
              <a:srgbClr val="000000"/>
            </a:outerShdw>
          </a:effectLst>
          <a:latin typeface="+mn-lt"/>
          <a:cs typeface="+mn-cs"/>
        </a:defRPr>
      </a:lvl2pPr>
      <a:lvl3pPr marL="12573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4658" name="Rectangle 2"/>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fontAlgn="base">
              <a:spcBef>
                <a:spcPct val="0"/>
              </a:spcBef>
              <a:spcAft>
                <a:spcPct val="0"/>
              </a:spcAft>
              <a:defRPr/>
            </a:pPr>
            <a:fld id="{F5033825-B988-4E17-A79C-009BA68FDE10}"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1027" name="Group 3"/>
          <p:cNvGrpSpPr>
            <a:grpSpLocks/>
          </p:cNvGrpSpPr>
          <p:nvPr/>
        </p:nvGrpSpPr>
        <p:grpSpPr bwMode="auto">
          <a:xfrm>
            <a:off x="0" y="0"/>
            <a:ext cx="9140825" cy="6850063"/>
            <a:chOff x="0" y="0"/>
            <a:chExt cx="5758" cy="4315"/>
          </a:xfrm>
        </p:grpSpPr>
        <p:grpSp>
          <p:nvGrpSpPr>
            <p:cNvPr id="1031" name="Group 4"/>
            <p:cNvGrpSpPr>
              <a:grpSpLocks/>
            </p:cNvGrpSpPr>
            <p:nvPr userDrawn="1"/>
          </p:nvGrpSpPr>
          <p:grpSpPr bwMode="auto">
            <a:xfrm>
              <a:off x="1728" y="2230"/>
              <a:ext cx="4027" cy="2085"/>
              <a:chOff x="1728" y="2230"/>
              <a:chExt cx="4027" cy="2085"/>
            </a:xfrm>
          </p:grpSpPr>
          <p:sp>
            <p:nvSpPr>
              <p:cNvPr id="454661"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454662"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454663"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37" name="Freeform 8"/>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latin typeface="Garamond" pitchFamily="18" charset="0"/>
                </a:endParaRPr>
              </a:p>
            </p:txBody>
          </p:sp>
          <p:sp>
            <p:nvSpPr>
              <p:cNvPr id="454665"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454666" name="Freeform 10"/>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33" name="Freeform 11"/>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latin typeface="Garamond" pitchFamily="18" charset="0"/>
              </a:endParaRPr>
            </a:p>
          </p:txBody>
        </p:sp>
      </p:grpSp>
      <p:sp>
        <p:nvSpPr>
          <p:cNvPr id="454668" name="Rectangle 12"/>
          <p:cNvSpPr>
            <a:spLocks noGrp="1" noRot="1" noChangeArrowheads="1"/>
          </p:cNvSpPr>
          <p:nvPr>
            <p:ph type="title"/>
          </p:nvPr>
        </p:nvSpPr>
        <p:spPr bwMode="auto">
          <a:xfrm>
            <a:off x="304800" y="304800"/>
            <a:ext cx="85344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54669" name="Rectangle 13"/>
          <p:cNvSpPr>
            <a:spLocks noGrp="1" noChangeArrowheads="1"/>
          </p:cNvSpPr>
          <p:nvPr>
            <p:ph type="ftr" sz="quarter" idx="3"/>
          </p:nvPr>
        </p:nvSpPr>
        <p:spPr bwMode="auto">
          <a:xfrm>
            <a:off x="304800" y="6248400"/>
            <a:ext cx="5715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endParaRPr lang="en-US">
              <a:solidFill>
                <a:srgbClr val="FFFFFF"/>
              </a:solidFill>
            </a:endParaRPr>
          </a:p>
        </p:txBody>
      </p:sp>
      <p:sp>
        <p:nvSpPr>
          <p:cNvPr id="454670" name="Rectangle 14"/>
          <p:cNvSpPr>
            <a:spLocks noGrp="1" noChangeArrowheads="1"/>
          </p:cNvSpPr>
          <p:nvPr>
            <p:ph type="body" idx="1"/>
          </p:nvPr>
        </p:nvSpPr>
        <p:spPr bwMode="auto">
          <a:xfrm>
            <a:off x="304800" y="2057400"/>
            <a:ext cx="8534400" cy="406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065121572"/>
      </p:ext>
    </p:extLst>
  </p:cSld>
  <p:clrMap bg1="dk2" tx1="lt1" bg2="dk1"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iming>
    <p:tnLst>
      <p:par>
        <p:cTn id="1" dur="indefinite" restart="never" nodeType="tmRoot"/>
      </p:par>
    </p:tnLst>
  </p:timing>
  <p:txStyles>
    <p:titleStyle>
      <a:lvl1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2pPr>
      <a:lvl3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3pPr>
      <a:lvl4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4pPr>
      <a:lvl5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5pPr>
      <a:lvl6pPr marL="4572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6pPr>
      <a:lvl7pPr marL="9144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7pPr>
      <a:lvl8pPr marL="13716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8pPr>
      <a:lvl9pPr marL="18288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defRPr sz="2800">
          <a:solidFill>
            <a:srgbClr val="FFFF66"/>
          </a:solidFill>
          <a:effectLst>
            <a:outerShdw blurRad="38100" dist="38100" dir="2700000" algn="tl">
              <a:srgbClr val="000000"/>
            </a:outerShdw>
          </a:effectLst>
          <a:latin typeface="+mn-lt"/>
          <a:ea typeface="+mn-ea"/>
          <a:cs typeface="+mn-cs"/>
        </a:defRPr>
      </a:lvl1pPr>
      <a:lvl2pPr marL="914400" indent="-457200" algn="l" rtl="0" eaLnBrk="0" fontAlgn="base" hangingPunct="0">
        <a:spcBef>
          <a:spcPct val="20000"/>
        </a:spcBef>
        <a:spcAft>
          <a:spcPct val="0"/>
        </a:spcAft>
        <a:buClr>
          <a:schemeClr val="accent2"/>
        </a:buClr>
        <a:buSzPct val="70000"/>
        <a:buFont typeface="Wingdings" pitchFamily="2" charset="2"/>
        <a:defRPr sz="2400" b="1">
          <a:solidFill>
            <a:schemeClr val="tx1"/>
          </a:solidFill>
          <a:effectLst>
            <a:outerShdw blurRad="38100" dist="38100" dir="2700000" algn="tl">
              <a:srgbClr val="000000"/>
            </a:outerShdw>
          </a:effectLst>
          <a:latin typeface="+mn-lt"/>
          <a:cs typeface="+mn-cs"/>
        </a:defRPr>
      </a:lvl2pPr>
      <a:lvl3pPr marL="12573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fontAlgn="base">
              <a:spcBef>
                <a:spcPct val="0"/>
              </a:spcBef>
              <a:spcAft>
                <a:spcPct val="0"/>
              </a:spcAft>
              <a:defRPr/>
            </a:pPr>
            <a:fld id="{C8A65F2E-EE72-4453-A55D-E5E833E31CFD}"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2051" name="Group 3"/>
          <p:cNvGrpSpPr>
            <a:grpSpLocks/>
          </p:cNvGrpSpPr>
          <p:nvPr/>
        </p:nvGrpSpPr>
        <p:grpSpPr bwMode="auto">
          <a:xfrm>
            <a:off x="0" y="0"/>
            <a:ext cx="9140825" cy="6850063"/>
            <a:chOff x="0" y="0"/>
            <a:chExt cx="5758" cy="4315"/>
          </a:xfrm>
        </p:grpSpPr>
        <p:grpSp>
          <p:nvGrpSpPr>
            <p:cNvPr id="2055" name="Group 4"/>
            <p:cNvGrpSpPr>
              <a:grpSpLocks/>
            </p:cNvGrpSpPr>
            <p:nvPr userDrawn="1"/>
          </p:nvGrpSpPr>
          <p:grpSpPr bwMode="auto">
            <a:xfrm>
              <a:off x="1728" y="2230"/>
              <a:ext cx="4027" cy="2085"/>
              <a:chOff x="1728" y="2230"/>
              <a:chExt cx="4027" cy="2085"/>
            </a:xfrm>
          </p:grpSpPr>
          <p:sp>
            <p:nvSpPr>
              <p:cNvPr id="346117"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6118"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6119"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6120" name="Freeform 8"/>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6121"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346122" name="Freeform 10"/>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6123" name="Freeform 11"/>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346124" name="Rectangle 12"/>
          <p:cNvSpPr>
            <a:spLocks noGrp="1" noRot="1" noChangeArrowheads="1"/>
          </p:cNvSpPr>
          <p:nvPr>
            <p:ph type="title"/>
          </p:nvPr>
        </p:nvSpPr>
        <p:spPr bwMode="auto">
          <a:xfrm>
            <a:off x="304800" y="304800"/>
            <a:ext cx="85344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6125" name="Rectangle 13"/>
          <p:cNvSpPr>
            <a:spLocks noGrp="1" noChangeArrowheads="1"/>
          </p:cNvSpPr>
          <p:nvPr>
            <p:ph type="ftr" sz="quarter" idx="3"/>
          </p:nvPr>
        </p:nvSpPr>
        <p:spPr bwMode="auto">
          <a:xfrm>
            <a:off x="304800" y="6248400"/>
            <a:ext cx="5715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r>
              <a:rPr lang="en-US">
                <a:solidFill>
                  <a:srgbClr val="FFFFFF"/>
                </a:solidFill>
              </a:rPr>
              <a:t>Microhams 2010 Technician</a:t>
            </a:r>
          </a:p>
        </p:txBody>
      </p:sp>
      <p:sp>
        <p:nvSpPr>
          <p:cNvPr id="346126" name="Rectangle 14"/>
          <p:cNvSpPr>
            <a:spLocks noGrp="1" noChangeArrowheads="1"/>
          </p:cNvSpPr>
          <p:nvPr>
            <p:ph type="body" idx="1"/>
          </p:nvPr>
        </p:nvSpPr>
        <p:spPr bwMode="auto">
          <a:xfrm>
            <a:off x="304800" y="2057400"/>
            <a:ext cx="8534400" cy="406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32202976"/>
      </p:ext>
    </p:extLst>
  </p:cSld>
  <p:clrMap bg1="dk2" tx1="lt1" bg2="dk1"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iming>
    <p:tnLst>
      <p:par>
        <p:cTn id="1" dur="indefinite" restart="never" nodeType="tmRoot"/>
      </p:par>
    </p:tnLst>
  </p:timing>
  <p:hf hdr="0" dt="0"/>
  <p:txStyles>
    <p:titleStyle>
      <a:lvl1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2pPr>
      <a:lvl3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3pPr>
      <a:lvl4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4pPr>
      <a:lvl5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5pPr>
      <a:lvl6pPr marL="4572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6pPr>
      <a:lvl7pPr marL="9144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7pPr>
      <a:lvl8pPr marL="13716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8pPr>
      <a:lvl9pPr marL="18288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defRPr sz="2800" b="1">
          <a:solidFill>
            <a:srgbClr val="FFFF66"/>
          </a:solidFill>
          <a:effectLst>
            <a:outerShdw blurRad="38100" dist="38100" dir="2700000" algn="tl">
              <a:srgbClr val="000000"/>
            </a:outerShdw>
          </a:effectLst>
          <a:latin typeface="+mn-lt"/>
          <a:ea typeface="+mn-ea"/>
          <a:cs typeface="+mn-cs"/>
        </a:defRPr>
      </a:lvl1pPr>
      <a:lvl2pPr marL="914400" indent="-457200" algn="l" rtl="0" eaLnBrk="0" fontAlgn="base" hangingPunct="0">
        <a:spcBef>
          <a:spcPct val="20000"/>
        </a:spcBef>
        <a:spcAft>
          <a:spcPct val="0"/>
        </a:spcAft>
        <a:buClr>
          <a:schemeClr val="accent2"/>
        </a:buClr>
        <a:buSzPct val="70000"/>
        <a:buFont typeface="Wingdings" pitchFamily="2" charset="2"/>
        <a:defRPr sz="2400" b="1">
          <a:solidFill>
            <a:schemeClr val="tx1"/>
          </a:solidFill>
          <a:effectLst>
            <a:outerShdw blurRad="38100" dist="38100" dir="2700000" algn="tl">
              <a:srgbClr val="000000"/>
            </a:outerShdw>
          </a:effectLst>
          <a:latin typeface="+mn-lt"/>
          <a:cs typeface="+mn-cs"/>
        </a:defRPr>
      </a:lvl2pPr>
      <a:lvl3pPr marL="12573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4658" name="Rectangle 2"/>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fontAlgn="base">
              <a:spcBef>
                <a:spcPct val="0"/>
              </a:spcBef>
              <a:spcAft>
                <a:spcPct val="0"/>
              </a:spcAft>
              <a:defRPr/>
            </a:pPr>
            <a:fld id="{A8756207-6EF0-4E99-AB3F-03AD336FDA59}"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1027" name="Group 3"/>
          <p:cNvGrpSpPr>
            <a:grpSpLocks/>
          </p:cNvGrpSpPr>
          <p:nvPr/>
        </p:nvGrpSpPr>
        <p:grpSpPr bwMode="auto">
          <a:xfrm>
            <a:off x="0" y="0"/>
            <a:ext cx="9140825" cy="6850063"/>
            <a:chOff x="0" y="0"/>
            <a:chExt cx="5758" cy="4315"/>
          </a:xfrm>
        </p:grpSpPr>
        <p:grpSp>
          <p:nvGrpSpPr>
            <p:cNvPr id="1031" name="Group 4"/>
            <p:cNvGrpSpPr>
              <a:grpSpLocks/>
            </p:cNvGrpSpPr>
            <p:nvPr userDrawn="1"/>
          </p:nvGrpSpPr>
          <p:grpSpPr bwMode="auto">
            <a:xfrm>
              <a:off x="1728" y="2230"/>
              <a:ext cx="4027" cy="2085"/>
              <a:chOff x="1728" y="2230"/>
              <a:chExt cx="4027" cy="2085"/>
            </a:xfrm>
          </p:grpSpPr>
          <p:sp>
            <p:nvSpPr>
              <p:cNvPr id="454661"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454662"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454663"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37" name="Freeform 8"/>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454665"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454666" name="Freeform 10"/>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33" name="Freeform 11"/>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Garamond" pitchFamily="18" charset="0"/>
              </a:endParaRPr>
            </a:p>
          </p:txBody>
        </p:sp>
      </p:grpSp>
      <p:sp>
        <p:nvSpPr>
          <p:cNvPr id="454668" name="Rectangle 12"/>
          <p:cNvSpPr>
            <a:spLocks noGrp="1" noRot="1" noChangeArrowheads="1"/>
          </p:cNvSpPr>
          <p:nvPr>
            <p:ph type="title"/>
          </p:nvPr>
        </p:nvSpPr>
        <p:spPr bwMode="auto">
          <a:xfrm>
            <a:off x="304800" y="304800"/>
            <a:ext cx="85344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54669" name="Rectangle 13"/>
          <p:cNvSpPr>
            <a:spLocks noGrp="1" noChangeArrowheads="1"/>
          </p:cNvSpPr>
          <p:nvPr>
            <p:ph type="ftr" sz="quarter" idx="3"/>
          </p:nvPr>
        </p:nvSpPr>
        <p:spPr bwMode="auto">
          <a:xfrm>
            <a:off x="304800" y="6248400"/>
            <a:ext cx="5715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endParaRPr lang="en-US">
              <a:solidFill>
                <a:srgbClr val="FFFFFF"/>
              </a:solidFill>
            </a:endParaRPr>
          </a:p>
        </p:txBody>
      </p:sp>
      <p:sp>
        <p:nvSpPr>
          <p:cNvPr id="454670" name="Rectangle 14"/>
          <p:cNvSpPr>
            <a:spLocks noGrp="1" noChangeArrowheads="1"/>
          </p:cNvSpPr>
          <p:nvPr>
            <p:ph type="body" idx="1"/>
          </p:nvPr>
        </p:nvSpPr>
        <p:spPr bwMode="auto">
          <a:xfrm>
            <a:off x="304800" y="2057400"/>
            <a:ext cx="8534400" cy="406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162465005"/>
      </p:ext>
    </p:extLst>
  </p:cSld>
  <p:clrMap bg1="dk2" tx1="lt1" bg2="dk1"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p:timing>
    <p:tnLst>
      <p:par>
        <p:cTn id="1" dur="indefinite" restart="never" nodeType="tmRoot"/>
      </p:par>
    </p:tnLst>
  </p:timing>
  <p:txStyles>
    <p:titleStyle>
      <a:lvl1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2pPr>
      <a:lvl3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3pPr>
      <a:lvl4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4pPr>
      <a:lvl5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5pPr>
      <a:lvl6pPr marL="4572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6pPr>
      <a:lvl7pPr marL="9144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7pPr>
      <a:lvl8pPr marL="13716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8pPr>
      <a:lvl9pPr marL="18288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defRPr sz="2800">
          <a:solidFill>
            <a:srgbClr val="FFFF66"/>
          </a:solidFill>
          <a:effectLst>
            <a:outerShdw blurRad="38100" dist="38100" dir="2700000" algn="tl">
              <a:srgbClr val="000000"/>
            </a:outerShdw>
          </a:effectLst>
          <a:latin typeface="+mn-lt"/>
          <a:ea typeface="+mn-ea"/>
          <a:cs typeface="+mn-cs"/>
        </a:defRPr>
      </a:lvl1pPr>
      <a:lvl2pPr marL="914400" indent="-457200" algn="l" rtl="0" eaLnBrk="0" fontAlgn="base" hangingPunct="0">
        <a:spcBef>
          <a:spcPct val="20000"/>
        </a:spcBef>
        <a:spcAft>
          <a:spcPct val="0"/>
        </a:spcAft>
        <a:buClr>
          <a:schemeClr val="accent2"/>
        </a:buClr>
        <a:buSzPct val="70000"/>
        <a:buFont typeface="Wingdings" pitchFamily="2" charset="2"/>
        <a:defRPr sz="2400" b="1">
          <a:solidFill>
            <a:schemeClr val="tx1"/>
          </a:solidFill>
          <a:effectLst>
            <a:outerShdw blurRad="38100" dist="38100" dir="2700000" algn="tl">
              <a:srgbClr val="000000"/>
            </a:outerShdw>
          </a:effectLst>
          <a:latin typeface="+mn-lt"/>
          <a:cs typeface="+mn-cs"/>
        </a:defRPr>
      </a:lvl2pPr>
      <a:lvl3pPr marL="12573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4658" name="Rectangle 2"/>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fontAlgn="base">
              <a:spcBef>
                <a:spcPct val="0"/>
              </a:spcBef>
              <a:spcAft>
                <a:spcPct val="0"/>
              </a:spcAft>
              <a:defRPr/>
            </a:pPr>
            <a:fld id="{A8756207-6EF0-4E99-AB3F-03AD336FDA59}"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1027" name="Group 3"/>
          <p:cNvGrpSpPr>
            <a:grpSpLocks/>
          </p:cNvGrpSpPr>
          <p:nvPr/>
        </p:nvGrpSpPr>
        <p:grpSpPr bwMode="auto">
          <a:xfrm>
            <a:off x="0" y="0"/>
            <a:ext cx="9140825" cy="6850063"/>
            <a:chOff x="0" y="0"/>
            <a:chExt cx="5758" cy="4315"/>
          </a:xfrm>
        </p:grpSpPr>
        <p:grpSp>
          <p:nvGrpSpPr>
            <p:cNvPr id="1031" name="Group 4"/>
            <p:cNvGrpSpPr>
              <a:grpSpLocks/>
            </p:cNvGrpSpPr>
            <p:nvPr userDrawn="1"/>
          </p:nvGrpSpPr>
          <p:grpSpPr bwMode="auto">
            <a:xfrm>
              <a:off x="1728" y="2230"/>
              <a:ext cx="4027" cy="2085"/>
              <a:chOff x="1728" y="2230"/>
              <a:chExt cx="4027" cy="2085"/>
            </a:xfrm>
          </p:grpSpPr>
          <p:sp>
            <p:nvSpPr>
              <p:cNvPr id="454661"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454662"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454663"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37" name="Freeform 8"/>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Garamond" pitchFamily="18" charset="0"/>
                </a:endParaRPr>
              </a:p>
            </p:txBody>
          </p:sp>
          <p:sp>
            <p:nvSpPr>
              <p:cNvPr id="454665"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454666" name="Freeform 10"/>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33" name="Freeform 11"/>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FFFFFF"/>
                </a:solidFill>
                <a:latin typeface="Garamond" pitchFamily="18" charset="0"/>
              </a:endParaRPr>
            </a:p>
          </p:txBody>
        </p:sp>
      </p:grpSp>
      <p:sp>
        <p:nvSpPr>
          <p:cNvPr id="454668" name="Rectangle 12"/>
          <p:cNvSpPr>
            <a:spLocks noGrp="1" noRot="1" noChangeArrowheads="1"/>
          </p:cNvSpPr>
          <p:nvPr>
            <p:ph type="title"/>
          </p:nvPr>
        </p:nvSpPr>
        <p:spPr bwMode="auto">
          <a:xfrm>
            <a:off x="304800" y="304800"/>
            <a:ext cx="85344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54669" name="Rectangle 13"/>
          <p:cNvSpPr>
            <a:spLocks noGrp="1" noChangeArrowheads="1"/>
          </p:cNvSpPr>
          <p:nvPr>
            <p:ph type="ftr" sz="quarter" idx="3"/>
          </p:nvPr>
        </p:nvSpPr>
        <p:spPr bwMode="auto">
          <a:xfrm>
            <a:off x="304800" y="6248400"/>
            <a:ext cx="5715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endParaRPr lang="en-US">
              <a:solidFill>
                <a:srgbClr val="FFFFFF"/>
              </a:solidFill>
            </a:endParaRPr>
          </a:p>
        </p:txBody>
      </p:sp>
      <p:sp>
        <p:nvSpPr>
          <p:cNvPr id="454670" name="Rectangle 14"/>
          <p:cNvSpPr>
            <a:spLocks noGrp="1" noChangeArrowheads="1"/>
          </p:cNvSpPr>
          <p:nvPr>
            <p:ph type="body" idx="1"/>
          </p:nvPr>
        </p:nvSpPr>
        <p:spPr bwMode="auto">
          <a:xfrm>
            <a:off x="304800" y="2057400"/>
            <a:ext cx="8534400" cy="406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871613484"/>
      </p:ext>
    </p:extLst>
  </p:cSld>
  <p:clrMap bg1="dk2" tx1="lt1" bg2="dk1" tx2="lt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Lst>
  <p:timing>
    <p:tnLst>
      <p:par>
        <p:cTn id="1" dur="indefinite" restart="never" nodeType="tmRoot"/>
      </p:par>
    </p:tnLst>
  </p:timing>
  <p:txStyles>
    <p:titleStyle>
      <a:lvl1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2pPr>
      <a:lvl3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3pPr>
      <a:lvl4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4pPr>
      <a:lvl5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5pPr>
      <a:lvl6pPr marL="4572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6pPr>
      <a:lvl7pPr marL="9144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7pPr>
      <a:lvl8pPr marL="13716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8pPr>
      <a:lvl9pPr marL="18288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defRPr sz="2800">
          <a:solidFill>
            <a:srgbClr val="FFFF66"/>
          </a:solidFill>
          <a:effectLst>
            <a:outerShdw blurRad="38100" dist="38100" dir="2700000" algn="tl">
              <a:srgbClr val="000000"/>
            </a:outerShdw>
          </a:effectLst>
          <a:latin typeface="+mn-lt"/>
          <a:ea typeface="+mn-ea"/>
          <a:cs typeface="+mn-cs"/>
        </a:defRPr>
      </a:lvl1pPr>
      <a:lvl2pPr marL="914400" indent="-457200" algn="l" rtl="0" eaLnBrk="0" fontAlgn="base" hangingPunct="0">
        <a:spcBef>
          <a:spcPct val="20000"/>
        </a:spcBef>
        <a:spcAft>
          <a:spcPct val="0"/>
        </a:spcAft>
        <a:buClr>
          <a:schemeClr val="accent2"/>
        </a:buClr>
        <a:buSzPct val="70000"/>
        <a:buFont typeface="Wingdings" pitchFamily="2" charset="2"/>
        <a:defRPr sz="2400" b="1">
          <a:solidFill>
            <a:schemeClr val="tx1"/>
          </a:solidFill>
          <a:effectLst>
            <a:outerShdw blurRad="38100" dist="38100" dir="2700000" algn="tl">
              <a:srgbClr val="000000"/>
            </a:outerShdw>
          </a:effectLst>
          <a:latin typeface="+mn-lt"/>
          <a:cs typeface="+mn-cs"/>
        </a:defRPr>
      </a:lvl2pPr>
      <a:lvl3pPr marL="12573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3.xml"/><Relationship Id="rId5" Type="http://schemas.openxmlformats.org/officeDocument/2006/relationships/image" Target="../media/image9.png"/><Relationship Id="rId4" Type="http://schemas.openxmlformats.org/officeDocument/2006/relationships/image" Target="../media/image8.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pPr algn="ctr"/>
            <a:r>
              <a:rPr lang="en-US" dirty="0" smtClean="0"/>
              <a:t>CHAPTER 5</a:t>
            </a:r>
            <a:endParaRPr lang="en-US" dirty="0"/>
          </a:p>
        </p:txBody>
      </p:sp>
      <p:sp>
        <p:nvSpPr>
          <p:cNvPr id="3" name="Subtitle 2"/>
          <p:cNvSpPr>
            <a:spLocks noGrp="1"/>
          </p:cNvSpPr>
          <p:nvPr>
            <p:ph type="subTitle" sz="quarter" idx="1"/>
          </p:nvPr>
        </p:nvSpPr>
        <p:spPr/>
        <p:txBody>
          <a:bodyPr/>
          <a:lstStyle/>
          <a:p>
            <a:pPr algn="ctr"/>
            <a:r>
              <a:rPr lang="en-US" dirty="0" smtClean="0"/>
              <a:t>Amateur Radio Equipment</a:t>
            </a:r>
            <a:endParaRPr lang="en-US" dirty="0"/>
          </a:p>
        </p:txBody>
      </p:sp>
    </p:spTree>
    <p:extLst>
      <p:ext uri="{BB962C8B-B14F-4D97-AF65-F5344CB8AC3E}">
        <p14:creationId xmlns:p14="http://schemas.microsoft.com/office/powerpoint/2010/main" val="2941883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FD5957D-A412-4E6B-BF92-3E4558C92EE5}" type="slidenum">
              <a:rPr lang="en-US">
                <a:solidFill>
                  <a:srgbClr val="FFFFFF"/>
                </a:solidFill>
              </a:rPr>
              <a:pPr>
                <a:defRPr/>
              </a:pPr>
              <a:t>10</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130050" name="Rectangle 2"/>
          <p:cNvSpPr>
            <a:spLocks noGrp="1" noRot="1" noChangeArrowheads="1"/>
          </p:cNvSpPr>
          <p:nvPr>
            <p:ph type="title"/>
          </p:nvPr>
        </p:nvSpPr>
        <p:spPr/>
        <p:txBody>
          <a:bodyPr/>
          <a:lstStyle/>
          <a:p>
            <a:pPr eaLnBrk="1" hangingPunct="1">
              <a:defRPr/>
            </a:pPr>
            <a:r>
              <a:rPr lang="en-US" smtClean="0"/>
              <a:t>T4B02 Which of the following can be used to enter the operating frequency on a modern transceiver?</a:t>
            </a:r>
          </a:p>
        </p:txBody>
      </p:sp>
      <p:sp>
        <p:nvSpPr>
          <p:cNvPr id="130051" name="Rectangle 3"/>
          <p:cNvSpPr>
            <a:spLocks noGrp="1" noChangeArrowheads="1"/>
          </p:cNvSpPr>
          <p:nvPr>
            <p:ph type="body" idx="1"/>
          </p:nvPr>
        </p:nvSpPr>
        <p:spPr/>
        <p:txBody>
          <a:bodyPr/>
          <a:lstStyle/>
          <a:p>
            <a:pPr eaLnBrk="1" hangingPunct="1">
              <a:defRPr/>
            </a:pPr>
            <a:r>
              <a:rPr lang="en-US" b="1" smtClean="0"/>
              <a:t>A.	The keypad or VFO knob</a:t>
            </a:r>
          </a:p>
          <a:p>
            <a:pPr lvl="1" eaLnBrk="1" hangingPunct="1">
              <a:defRPr/>
            </a:pPr>
            <a:r>
              <a:rPr lang="en-US" smtClean="0"/>
              <a:t>B.	The CTCSS or DTMF encoder</a:t>
            </a:r>
          </a:p>
          <a:p>
            <a:pPr lvl="1" eaLnBrk="1" hangingPunct="1">
              <a:defRPr/>
            </a:pPr>
            <a:r>
              <a:rPr lang="en-US" smtClean="0"/>
              <a:t>C.	The Automatic Frequency Control</a:t>
            </a:r>
          </a:p>
          <a:p>
            <a:pPr lvl="1" eaLnBrk="1" hangingPunct="1">
              <a:defRPr/>
            </a:pPr>
            <a:r>
              <a:rPr lang="en-US" smtClean="0"/>
              <a:t>D.	All of these choices are correct</a:t>
            </a:r>
          </a:p>
        </p:txBody>
      </p:sp>
    </p:spTree>
    <p:extLst>
      <p:ext uri="{BB962C8B-B14F-4D97-AF65-F5344CB8AC3E}">
        <p14:creationId xmlns:p14="http://schemas.microsoft.com/office/powerpoint/2010/main" val="220135564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1752600"/>
          </a:xfrm>
        </p:spPr>
        <p:txBody>
          <a:bodyPr/>
          <a:lstStyle/>
          <a:p>
            <a:r>
              <a:rPr lang="en-US" dirty="0"/>
              <a:t>T4A09 </a:t>
            </a:r>
            <a:r>
              <a:rPr lang="en-US" dirty="0" smtClean="0"/>
              <a:t> Which </a:t>
            </a:r>
            <a:r>
              <a:rPr lang="en-US" dirty="0"/>
              <a:t>of the following could you use to cure distorted audio caused by RF current flowing on the shield of a microphone cable?</a:t>
            </a:r>
            <a:br>
              <a:rPr lang="en-US" dirty="0"/>
            </a:br>
            <a:endParaRPr lang="en-US" dirty="0"/>
          </a:p>
        </p:txBody>
      </p:sp>
      <p:sp>
        <p:nvSpPr>
          <p:cNvPr id="3" name="Content Placeholder 2"/>
          <p:cNvSpPr>
            <a:spLocks noGrp="1"/>
          </p:cNvSpPr>
          <p:nvPr>
            <p:ph idx="1"/>
          </p:nvPr>
        </p:nvSpPr>
        <p:spPr/>
        <p:txBody>
          <a:bodyPr/>
          <a:lstStyle/>
          <a:p>
            <a:r>
              <a:rPr lang="en-US" dirty="0">
                <a:solidFill>
                  <a:schemeClr val="tx1"/>
                </a:solidFill>
              </a:rPr>
              <a:t>A. Band-pass filter</a:t>
            </a:r>
          </a:p>
          <a:p>
            <a:r>
              <a:rPr lang="en-US" dirty="0">
                <a:solidFill>
                  <a:schemeClr val="tx1"/>
                </a:solidFill>
              </a:rPr>
              <a:t>B. Low-pass filter</a:t>
            </a:r>
          </a:p>
          <a:p>
            <a:r>
              <a:rPr lang="en-US" dirty="0">
                <a:solidFill>
                  <a:schemeClr val="tx1"/>
                </a:solidFill>
              </a:rPr>
              <a:t>C. Preamplifier</a:t>
            </a:r>
          </a:p>
          <a:p>
            <a:r>
              <a:rPr lang="en-US" dirty="0">
                <a:solidFill>
                  <a:schemeClr val="tx1"/>
                </a:solidFill>
              </a:rPr>
              <a:t>D. Ferrite choke</a:t>
            </a:r>
          </a:p>
        </p:txBody>
      </p:sp>
    </p:spTree>
    <p:extLst>
      <p:ext uri="{BB962C8B-B14F-4D97-AF65-F5344CB8AC3E}">
        <p14:creationId xmlns:p14="http://schemas.microsoft.com/office/powerpoint/2010/main" val="90815622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1752600"/>
          </a:xfrm>
        </p:spPr>
        <p:txBody>
          <a:bodyPr/>
          <a:lstStyle/>
          <a:p>
            <a:r>
              <a:rPr lang="en-US" dirty="0"/>
              <a:t>T4A09 </a:t>
            </a:r>
            <a:r>
              <a:rPr lang="en-US" dirty="0" smtClean="0"/>
              <a:t> Which </a:t>
            </a:r>
            <a:r>
              <a:rPr lang="en-US" dirty="0"/>
              <a:t>of the following could you use to cure distorted audio caused by RF current flowing on the shield of a microphone cable?</a:t>
            </a:r>
            <a:br>
              <a:rPr lang="en-US" dirty="0"/>
            </a:br>
            <a:endParaRPr lang="en-US" dirty="0"/>
          </a:p>
        </p:txBody>
      </p:sp>
      <p:sp>
        <p:nvSpPr>
          <p:cNvPr id="3" name="Content Placeholder 2"/>
          <p:cNvSpPr>
            <a:spLocks noGrp="1"/>
          </p:cNvSpPr>
          <p:nvPr>
            <p:ph idx="1"/>
          </p:nvPr>
        </p:nvSpPr>
        <p:spPr/>
        <p:txBody>
          <a:bodyPr/>
          <a:lstStyle/>
          <a:p>
            <a:r>
              <a:rPr lang="en-US" dirty="0" smtClean="0">
                <a:solidFill>
                  <a:schemeClr val="tx1"/>
                </a:solidFill>
              </a:rPr>
              <a:t>	A</a:t>
            </a:r>
            <a:r>
              <a:rPr lang="en-US" dirty="0">
                <a:solidFill>
                  <a:schemeClr val="tx1"/>
                </a:solidFill>
              </a:rPr>
              <a:t>. Band-pass filter</a:t>
            </a:r>
          </a:p>
          <a:p>
            <a:r>
              <a:rPr lang="en-US" dirty="0" smtClean="0">
                <a:solidFill>
                  <a:schemeClr val="tx1"/>
                </a:solidFill>
              </a:rPr>
              <a:t>	B</a:t>
            </a:r>
            <a:r>
              <a:rPr lang="en-US" dirty="0">
                <a:solidFill>
                  <a:schemeClr val="tx1"/>
                </a:solidFill>
              </a:rPr>
              <a:t>. Low-pass filter</a:t>
            </a:r>
          </a:p>
          <a:p>
            <a:r>
              <a:rPr lang="en-US" dirty="0" smtClean="0">
                <a:solidFill>
                  <a:schemeClr val="tx1"/>
                </a:solidFill>
              </a:rPr>
              <a:t>	C</a:t>
            </a:r>
            <a:r>
              <a:rPr lang="en-US" dirty="0">
                <a:solidFill>
                  <a:schemeClr val="tx1"/>
                </a:solidFill>
              </a:rPr>
              <a:t>. Preamplifier</a:t>
            </a:r>
          </a:p>
          <a:p>
            <a:r>
              <a:rPr lang="en-US" dirty="0">
                <a:solidFill>
                  <a:srgbClr val="FFFF00"/>
                </a:solidFill>
              </a:rPr>
              <a:t>D. Ferrite choke</a:t>
            </a:r>
          </a:p>
        </p:txBody>
      </p:sp>
    </p:spTree>
    <p:extLst>
      <p:ext uri="{BB962C8B-B14F-4D97-AF65-F5344CB8AC3E}">
        <p14:creationId xmlns:p14="http://schemas.microsoft.com/office/powerpoint/2010/main" val="2560994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T6D12 </a:t>
            </a:r>
            <a:r>
              <a:rPr lang="en-US" dirty="0" smtClean="0"/>
              <a:t> Which </a:t>
            </a:r>
            <a:r>
              <a:rPr lang="en-US" dirty="0"/>
              <a:t>of the following is a common reason to use shielded wire?</a:t>
            </a:r>
          </a:p>
        </p:txBody>
      </p:sp>
      <p:sp>
        <p:nvSpPr>
          <p:cNvPr id="3" name="Content Placeholder 2"/>
          <p:cNvSpPr>
            <a:spLocks noGrp="1"/>
          </p:cNvSpPr>
          <p:nvPr>
            <p:ph idx="1"/>
          </p:nvPr>
        </p:nvSpPr>
        <p:spPr/>
        <p:txBody>
          <a:bodyPr/>
          <a:lstStyle/>
          <a:p>
            <a:r>
              <a:rPr lang="en-US" dirty="0">
                <a:solidFill>
                  <a:schemeClr val="tx1"/>
                </a:solidFill>
              </a:rPr>
              <a:t>A. To decrease the resistance of DC power connections</a:t>
            </a:r>
          </a:p>
          <a:p>
            <a:r>
              <a:rPr lang="en-US" dirty="0">
                <a:solidFill>
                  <a:schemeClr val="tx1"/>
                </a:solidFill>
              </a:rPr>
              <a:t>B. To increase the current carrying capability of the wire</a:t>
            </a:r>
          </a:p>
          <a:p>
            <a:r>
              <a:rPr lang="en-US" dirty="0">
                <a:solidFill>
                  <a:schemeClr val="tx1"/>
                </a:solidFill>
              </a:rPr>
              <a:t>C. To prevent coupling of unwanted signals to or from the wire</a:t>
            </a:r>
          </a:p>
          <a:p>
            <a:r>
              <a:rPr lang="en-US" dirty="0">
                <a:solidFill>
                  <a:schemeClr val="tx1"/>
                </a:solidFill>
              </a:rPr>
              <a:t>D. To couple the wire to other signals</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B7E9104C-EA55-4507-98CE-162694189A6A}" type="slidenum">
              <a:rPr lang="en-US" smtClean="0">
                <a:solidFill>
                  <a:srgbClr val="FFFFFF"/>
                </a:solidFill>
              </a:rPr>
              <a:pPr>
                <a:defRPr/>
              </a:pPr>
              <a:t>102</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smtClean="0">
                <a:solidFill>
                  <a:srgbClr val="FFFFFF"/>
                </a:solidFill>
              </a:rPr>
              <a:t>Microhams 2010 Technician</a:t>
            </a:r>
            <a:endParaRPr lang="en-US">
              <a:solidFill>
                <a:srgbClr val="FFFFFF"/>
              </a:solidFill>
            </a:endParaRPr>
          </a:p>
        </p:txBody>
      </p:sp>
    </p:spTree>
    <p:extLst>
      <p:ext uri="{BB962C8B-B14F-4D97-AF65-F5344CB8AC3E}">
        <p14:creationId xmlns:p14="http://schemas.microsoft.com/office/powerpoint/2010/main" val="245679669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T6D12 </a:t>
            </a:r>
            <a:r>
              <a:rPr lang="en-US" dirty="0" smtClean="0"/>
              <a:t> Which </a:t>
            </a:r>
            <a:r>
              <a:rPr lang="en-US" dirty="0"/>
              <a:t>of the following is a common reason to use shielded wire?</a:t>
            </a:r>
          </a:p>
        </p:txBody>
      </p:sp>
      <p:sp>
        <p:nvSpPr>
          <p:cNvPr id="3" name="Content Placeholder 2"/>
          <p:cNvSpPr>
            <a:spLocks noGrp="1"/>
          </p:cNvSpPr>
          <p:nvPr>
            <p:ph idx="1"/>
          </p:nvPr>
        </p:nvSpPr>
        <p:spPr/>
        <p:txBody>
          <a:bodyPr/>
          <a:lstStyle/>
          <a:p>
            <a:r>
              <a:rPr lang="en-US" dirty="0" smtClean="0">
                <a:solidFill>
                  <a:schemeClr val="tx1"/>
                </a:solidFill>
              </a:rPr>
              <a:t>	A</a:t>
            </a:r>
            <a:r>
              <a:rPr lang="en-US" dirty="0">
                <a:solidFill>
                  <a:schemeClr val="tx1"/>
                </a:solidFill>
              </a:rPr>
              <a:t>. To decrease the resistance of DC power connections</a:t>
            </a:r>
          </a:p>
          <a:p>
            <a:r>
              <a:rPr lang="en-US" dirty="0" smtClean="0">
                <a:solidFill>
                  <a:schemeClr val="tx1"/>
                </a:solidFill>
              </a:rPr>
              <a:t>	B</a:t>
            </a:r>
            <a:r>
              <a:rPr lang="en-US" dirty="0">
                <a:solidFill>
                  <a:schemeClr val="tx1"/>
                </a:solidFill>
              </a:rPr>
              <a:t>. To increase the current carrying capability of the wire</a:t>
            </a:r>
          </a:p>
          <a:p>
            <a:r>
              <a:rPr lang="en-US" dirty="0">
                <a:solidFill>
                  <a:srgbClr val="FFFF00"/>
                </a:solidFill>
              </a:rPr>
              <a:t>C. To prevent coupling of unwanted signals to or from the wire</a:t>
            </a:r>
          </a:p>
          <a:p>
            <a:r>
              <a:rPr lang="en-US" dirty="0" smtClean="0">
                <a:solidFill>
                  <a:schemeClr val="tx1"/>
                </a:solidFill>
              </a:rPr>
              <a:t>	D</a:t>
            </a:r>
            <a:r>
              <a:rPr lang="en-US" dirty="0">
                <a:solidFill>
                  <a:schemeClr val="tx1"/>
                </a:solidFill>
              </a:rPr>
              <a:t>. To couple the wire to other signals</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B7E9104C-EA55-4507-98CE-162694189A6A}" type="slidenum">
              <a:rPr lang="en-US" smtClean="0">
                <a:solidFill>
                  <a:srgbClr val="FFFFFF"/>
                </a:solidFill>
              </a:rPr>
              <a:pPr>
                <a:defRPr/>
              </a:pPr>
              <a:t>103</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smtClean="0">
                <a:solidFill>
                  <a:srgbClr val="FFFFFF"/>
                </a:solidFill>
              </a:rPr>
              <a:t>Microhams 2010 Technician</a:t>
            </a:r>
            <a:endParaRPr lang="en-US">
              <a:solidFill>
                <a:srgbClr val="FFFFFF"/>
              </a:solidFill>
            </a:endParaRPr>
          </a:p>
        </p:txBody>
      </p:sp>
    </p:spTree>
    <p:extLst>
      <p:ext uri="{BB962C8B-B14F-4D97-AF65-F5344CB8AC3E}">
        <p14:creationId xmlns:p14="http://schemas.microsoft.com/office/powerpoint/2010/main" val="15214092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T7B02 </a:t>
            </a:r>
            <a:r>
              <a:rPr lang="en-US" dirty="0" smtClean="0"/>
              <a:t> What </a:t>
            </a:r>
            <a:r>
              <a:rPr lang="en-US" dirty="0"/>
              <a:t>would cause a broadcast AM or FM radio to receive an amateur radio transmission unintentionally?</a:t>
            </a:r>
          </a:p>
        </p:txBody>
      </p:sp>
      <p:sp>
        <p:nvSpPr>
          <p:cNvPr id="3" name="Content Placeholder 2"/>
          <p:cNvSpPr>
            <a:spLocks noGrp="1"/>
          </p:cNvSpPr>
          <p:nvPr>
            <p:ph idx="1"/>
          </p:nvPr>
        </p:nvSpPr>
        <p:spPr/>
        <p:txBody>
          <a:bodyPr/>
          <a:lstStyle/>
          <a:p>
            <a:r>
              <a:rPr lang="en-US" dirty="0"/>
              <a:t>A. The receiver is unable to reject strong signals outside the AM or FM band</a:t>
            </a:r>
          </a:p>
          <a:p>
            <a:r>
              <a:rPr lang="en-US" dirty="0"/>
              <a:t>B. The microphone gain of the transmitter is turned up too high</a:t>
            </a:r>
          </a:p>
          <a:p>
            <a:r>
              <a:rPr lang="en-US" dirty="0"/>
              <a:t>C. The audio amplifier of the transmitter is overloaded</a:t>
            </a:r>
          </a:p>
          <a:p>
            <a:r>
              <a:rPr lang="en-US" dirty="0"/>
              <a:t>D. The deviation of an FM transmitter is set too low</a:t>
            </a:r>
          </a:p>
          <a:p>
            <a:endParaRPr lang="en-US" dirty="0"/>
          </a:p>
        </p:txBody>
      </p:sp>
    </p:spTree>
    <p:extLst>
      <p:ext uri="{BB962C8B-B14F-4D97-AF65-F5344CB8AC3E}">
        <p14:creationId xmlns:p14="http://schemas.microsoft.com/office/powerpoint/2010/main" val="316104591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T7B02 </a:t>
            </a:r>
            <a:r>
              <a:rPr lang="en-US" dirty="0" smtClean="0"/>
              <a:t> What </a:t>
            </a:r>
            <a:r>
              <a:rPr lang="en-US" dirty="0"/>
              <a:t>would cause a broadcast AM or FM radio to receive an amateur radio transmission unintentionally?</a:t>
            </a:r>
          </a:p>
        </p:txBody>
      </p:sp>
      <p:sp>
        <p:nvSpPr>
          <p:cNvPr id="3" name="Content Placeholder 2"/>
          <p:cNvSpPr>
            <a:spLocks noGrp="1"/>
          </p:cNvSpPr>
          <p:nvPr>
            <p:ph idx="1"/>
          </p:nvPr>
        </p:nvSpPr>
        <p:spPr/>
        <p:txBody>
          <a:bodyPr/>
          <a:lstStyle/>
          <a:p>
            <a:r>
              <a:rPr lang="en-US" dirty="0">
                <a:solidFill>
                  <a:srgbClr val="FFFF00"/>
                </a:solidFill>
              </a:rPr>
              <a:t>A. The receiver is unable to reject strong signals outside the AM or FM band</a:t>
            </a:r>
          </a:p>
          <a:p>
            <a:r>
              <a:rPr lang="en-US" dirty="0" smtClean="0"/>
              <a:t>	B</a:t>
            </a:r>
            <a:r>
              <a:rPr lang="en-US" dirty="0"/>
              <a:t>. The microphone gain of the transmitter is turned up too high</a:t>
            </a:r>
          </a:p>
          <a:p>
            <a:r>
              <a:rPr lang="en-US" dirty="0" smtClean="0"/>
              <a:t>	C</a:t>
            </a:r>
            <a:r>
              <a:rPr lang="en-US" dirty="0"/>
              <a:t>. The audio amplifier of the transmitter is overloaded</a:t>
            </a:r>
          </a:p>
          <a:p>
            <a:r>
              <a:rPr lang="en-US" dirty="0" smtClean="0"/>
              <a:t>	D</a:t>
            </a:r>
            <a:r>
              <a:rPr lang="en-US" dirty="0"/>
              <a:t>. The deviation of an FM transmitter is set too low</a:t>
            </a:r>
          </a:p>
          <a:p>
            <a:endParaRPr lang="en-US" dirty="0"/>
          </a:p>
        </p:txBody>
      </p:sp>
    </p:spTree>
    <p:extLst>
      <p:ext uri="{BB962C8B-B14F-4D97-AF65-F5344CB8AC3E}">
        <p14:creationId xmlns:p14="http://schemas.microsoft.com/office/powerpoint/2010/main" val="80251072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rrowheads="1"/>
          </p:cNvSpPr>
          <p:nvPr>
            <p:ph type="title"/>
          </p:nvPr>
        </p:nvSpPr>
        <p:spPr/>
        <p:txBody>
          <a:bodyPr/>
          <a:lstStyle/>
          <a:p>
            <a:pPr eaLnBrk="1" hangingPunct="1">
              <a:defRPr/>
            </a:pPr>
            <a:r>
              <a:rPr lang="en-US" b="1" smtClean="0"/>
              <a:t>T7B03 Which of the following may be a cause of radio frequency interference?</a:t>
            </a:r>
          </a:p>
        </p:txBody>
      </p:sp>
      <p:sp>
        <p:nvSpPr>
          <p:cNvPr id="155651" name="Rectangle 3"/>
          <p:cNvSpPr>
            <a:spLocks noGrp="1" noChangeArrowheads="1"/>
          </p:cNvSpPr>
          <p:nvPr>
            <p:ph type="body" idx="1"/>
          </p:nvPr>
        </p:nvSpPr>
        <p:spPr/>
        <p:txBody>
          <a:bodyPr/>
          <a:lstStyle/>
          <a:p>
            <a:pPr lvl="1" eaLnBrk="1" hangingPunct="1">
              <a:defRPr/>
            </a:pPr>
            <a:r>
              <a:rPr lang="en-US" smtClean="0"/>
              <a:t>A.	Fundamental overload</a:t>
            </a:r>
          </a:p>
          <a:p>
            <a:pPr lvl="1" eaLnBrk="1" hangingPunct="1">
              <a:defRPr/>
            </a:pPr>
            <a:r>
              <a:rPr lang="en-US" smtClean="0"/>
              <a:t>B.	Harmonics</a:t>
            </a:r>
          </a:p>
          <a:p>
            <a:pPr lvl="1" eaLnBrk="1" hangingPunct="1">
              <a:defRPr/>
            </a:pPr>
            <a:r>
              <a:rPr lang="en-US" smtClean="0"/>
              <a:t>C.	Spurious emissions</a:t>
            </a:r>
          </a:p>
          <a:p>
            <a:pPr lvl="1" eaLnBrk="1" hangingPunct="1">
              <a:defRPr/>
            </a:pPr>
            <a:r>
              <a:rPr lang="en-US" smtClean="0"/>
              <a:t>D.	All of these choices are correct</a:t>
            </a:r>
          </a:p>
        </p:txBody>
      </p:sp>
    </p:spTree>
    <p:extLst>
      <p:ext uri="{BB962C8B-B14F-4D97-AF65-F5344CB8AC3E}">
        <p14:creationId xmlns:p14="http://schemas.microsoft.com/office/powerpoint/2010/main" val="182203297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rrowheads="1"/>
          </p:cNvSpPr>
          <p:nvPr>
            <p:ph type="title"/>
          </p:nvPr>
        </p:nvSpPr>
        <p:spPr/>
        <p:txBody>
          <a:bodyPr/>
          <a:lstStyle/>
          <a:p>
            <a:pPr eaLnBrk="1" hangingPunct="1">
              <a:defRPr/>
            </a:pPr>
            <a:r>
              <a:rPr lang="en-US" smtClean="0"/>
              <a:t>T7B03 Which of the following may be a cause of radio frequency interference?</a:t>
            </a:r>
          </a:p>
        </p:txBody>
      </p:sp>
      <p:sp>
        <p:nvSpPr>
          <p:cNvPr id="160771" name="Rectangle 3"/>
          <p:cNvSpPr>
            <a:spLocks noGrp="1" noChangeArrowheads="1"/>
          </p:cNvSpPr>
          <p:nvPr>
            <p:ph type="body" idx="1"/>
          </p:nvPr>
        </p:nvSpPr>
        <p:spPr/>
        <p:txBody>
          <a:bodyPr/>
          <a:lstStyle/>
          <a:p>
            <a:pPr lvl="1" eaLnBrk="1" hangingPunct="1">
              <a:defRPr/>
            </a:pPr>
            <a:r>
              <a:rPr lang="en-US" smtClean="0"/>
              <a:t>A.	Fundamental overload</a:t>
            </a:r>
          </a:p>
          <a:p>
            <a:pPr lvl="1" eaLnBrk="1" hangingPunct="1">
              <a:defRPr/>
            </a:pPr>
            <a:r>
              <a:rPr lang="en-US" smtClean="0"/>
              <a:t>B.	Harmonics</a:t>
            </a:r>
          </a:p>
          <a:p>
            <a:pPr lvl="1" eaLnBrk="1" hangingPunct="1">
              <a:defRPr/>
            </a:pPr>
            <a:r>
              <a:rPr lang="en-US" smtClean="0"/>
              <a:t>C.	Spurious emissions</a:t>
            </a:r>
          </a:p>
          <a:p>
            <a:pPr eaLnBrk="1" hangingPunct="1">
              <a:defRPr/>
            </a:pPr>
            <a:r>
              <a:rPr lang="en-US" b="1" smtClean="0"/>
              <a:t>D.	All of these choices are correct</a:t>
            </a:r>
          </a:p>
        </p:txBody>
      </p:sp>
    </p:spTree>
    <p:extLst>
      <p:ext uri="{BB962C8B-B14F-4D97-AF65-F5344CB8AC3E}">
        <p14:creationId xmlns:p14="http://schemas.microsoft.com/office/powerpoint/2010/main" val="135581586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T7B04 Which </a:t>
            </a:r>
            <a:r>
              <a:rPr lang="en-US" dirty="0"/>
              <a:t>of the following is a way to reduce or eliminate interference by an amateur transmitter to a nearby telephone?</a:t>
            </a:r>
            <a:br>
              <a:rPr lang="en-US" dirty="0"/>
            </a:br>
            <a:endParaRPr lang="en-US" dirty="0"/>
          </a:p>
        </p:txBody>
      </p:sp>
      <p:sp>
        <p:nvSpPr>
          <p:cNvPr id="3" name="Content Placeholder 2"/>
          <p:cNvSpPr>
            <a:spLocks noGrp="1"/>
          </p:cNvSpPr>
          <p:nvPr>
            <p:ph idx="1"/>
          </p:nvPr>
        </p:nvSpPr>
        <p:spPr/>
        <p:txBody>
          <a:bodyPr/>
          <a:lstStyle/>
          <a:p>
            <a:r>
              <a:rPr lang="en-US" dirty="0">
                <a:solidFill>
                  <a:schemeClr val="tx1"/>
                </a:solidFill>
              </a:rPr>
              <a:t>A. Put a filter on the amateur transmitter</a:t>
            </a:r>
          </a:p>
          <a:p>
            <a:r>
              <a:rPr lang="en-US" dirty="0">
                <a:solidFill>
                  <a:schemeClr val="tx1"/>
                </a:solidFill>
              </a:rPr>
              <a:t>B. Reduce the microphone gain</a:t>
            </a:r>
          </a:p>
          <a:p>
            <a:r>
              <a:rPr lang="en-US" dirty="0">
                <a:solidFill>
                  <a:schemeClr val="tx1"/>
                </a:solidFill>
              </a:rPr>
              <a:t>C. Reduce the SWR on the transmitter transmission line</a:t>
            </a:r>
          </a:p>
          <a:p>
            <a:r>
              <a:rPr lang="en-US" dirty="0">
                <a:solidFill>
                  <a:schemeClr val="tx1"/>
                </a:solidFill>
              </a:rPr>
              <a:t>D. Put a RF filter on the telephone</a:t>
            </a:r>
          </a:p>
          <a:p>
            <a:endParaRPr lang="en-US" dirty="0">
              <a:solidFill>
                <a:schemeClr val="tx1"/>
              </a:solidFill>
            </a:endParaRPr>
          </a:p>
        </p:txBody>
      </p:sp>
    </p:spTree>
    <p:extLst>
      <p:ext uri="{BB962C8B-B14F-4D97-AF65-F5344CB8AC3E}">
        <p14:creationId xmlns:p14="http://schemas.microsoft.com/office/powerpoint/2010/main" val="172580201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T7B04 Which </a:t>
            </a:r>
            <a:r>
              <a:rPr lang="en-US" dirty="0"/>
              <a:t>of the following is a way to reduce or eliminate interference by an amateur transmitter to a nearby telephone?</a:t>
            </a:r>
            <a:br>
              <a:rPr lang="en-US" dirty="0"/>
            </a:br>
            <a:endParaRPr lang="en-US" dirty="0"/>
          </a:p>
        </p:txBody>
      </p:sp>
      <p:sp>
        <p:nvSpPr>
          <p:cNvPr id="3" name="Content Placeholder 2"/>
          <p:cNvSpPr>
            <a:spLocks noGrp="1"/>
          </p:cNvSpPr>
          <p:nvPr>
            <p:ph idx="1"/>
          </p:nvPr>
        </p:nvSpPr>
        <p:spPr/>
        <p:txBody>
          <a:bodyPr/>
          <a:lstStyle/>
          <a:p>
            <a:r>
              <a:rPr lang="en-US" dirty="0" smtClean="0">
                <a:solidFill>
                  <a:schemeClr val="tx1"/>
                </a:solidFill>
              </a:rPr>
              <a:t>	A</a:t>
            </a:r>
            <a:r>
              <a:rPr lang="en-US" dirty="0">
                <a:solidFill>
                  <a:schemeClr val="tx1"/>
                </a:solidFill>
              </a:rPr>
              <a:t>. Put a filter on the amateur transmitter</a:t>
            </a:r>
          </a:p>
          <a:p>
            <a:r>
              <a:rPr lang="en-US" dirty="0" smtClean="0">
                <a:solidFill>
                  <a:schemeClr val="tx1"/>
                </a:solidFill>
              </a:rPr>
              <a:t>	B</a:t>
            </a:r>
            <a:r>
              <a:rPr lang="en-US" dirty="0">
                <a:solidFill>
                  <a:schemeClr val="tx1"/>
                </a:solidFill>
              </a:rPr>
              <a:t>. Reduce the microphone gain</a:t>
            </a:r>
          </a:p>
          <a:p>
            <a:r>
              <a:rPr lang="en-US" dirty="0" smtClean="0">
                <a:solidFill>
                  <a:schemeClr val="tx1"/>
                </a:solidFill>
              </a:rPr>
              <a:t>	C</a:t>
            </a:r>
            <a:r>
              <a:rPr lang="en-US" dirty="0">
                <a:solidFill>
                  <a:schemeClr val="tx1"/>
                </a:solidFill>
              </a:rPr>
              <a:t>. Reduce the SWR on the transmitter transmission line</a:t>
            </a:r>
          </a:p>
          <a:p>
            <a:r>
              <a:rPr lang="en-US" dirty="0">
                <a:solidFill>
                  <a:srgbClr val="FFFF00"/>
                </a:solidFill>
              </a:rPr>
              <a:t>D. Put a RF filter on the telephone</a:t>
            </a:r>
          </a:p>
          <a:p>
            <a:endParaRPr lang="en-US" dirty="0">
              <a:solidFill>
                <a:schemeClr val="tx1"/>
              </a:solidFill>
            </a:endParaRPr>
          </a:p>
        </p:txBody>
      </p:sp>
    </p:spTree>
    <p:extLst>
      <p:ext uri="{BB962C8B-B14F-4D97-AF65-F5344CB8AC3E}">
        <p14:creationId xmlns:p14="http://schemas.microsoft.com/office/powerpoint/2010/main" val="3906012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3F8B725-A0D3-426A-BEB8-4DFF0B319EB0}" type="slidenum">
              <a:rPr lang="en-US">
                <a:solidFill>
                  <a:srgbClr val="FFFFFF"/>
                </a:solidFill>
              </a:rPr>
              <a:pPr>
                <a:defRPr/>
              </a:pPr>
              <a:t>11</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145410" name="Rectangle 2"/>
          <p:cNvSpPr>
            <a:spLocks noGrp="1" noRot="1" noChangeArrowheads="1"/>
          </p:cNvSpPr>
          <p:nvPr>
            <p:ph type="title"/>
          </p:nvPr>
        </p:nvSpPr>
        <p:spPr/>
        <p:txBody>
          <a:bodyPr/>
          <a:lstStyle/>
          <a:p>
            <a:pPr eaLnBrk="1" hangingPunct="1">
              <a:defRPr/>
            </a:pPr>
            <a:r>
              <a:rPr lang="en-US" b="1" smtClean="0"/>
              <a:t>T4B04 What is a way to enable quick access to a favorite frequency on your transceiver?</a:t>
            </a:r>
          </a:p>
        </p:txBody>
      </p:sp>
      <p:sp>
        <p:nvSpPr>
          <p:cNvPr id="145411" name="Rectangle 3"/>
          <p:cNvSpPr>
            <a:spLocks noGrp="1" noChangeArrowheads="1"/>
          </p:cNvSpPr>
          <p:nvPr>
            <p:ph type="body" idx="1"/>
          </p:nvPr>
        </p:nvSpPr>
        <p:spPr/>
        <p:txBody>
          <a:bodyPr/>
          <a:lstStyle/>
          <a:p>
            <a:pPr lvl="1" eaLnBrk="1" hangingPunct="1">
              <a:defRPr/>
            </a:pPr>
            <a:r>
              <a:rPr lang="en-US" smtClean="0"/>
              <a:t>A.	Enable the CTCSS tones</a:t>
            </a:r>
          </a:p>
          <a:p>
            <a:pPr lvl="1" eaLnBrk="1" hangingPunct="1">
              <a:defRPr/>
            </a:pPr>
            <a:r>
              <a:rPr lang="en-US" smtClean="0"/>
              <a:t>B.	Store the frequency in a memory channel</a:t>
            </a:r>
          </a:p>
          <a:p>
            <a:pPr lvl="1" eaLnBrk="1" hangingPunct="1">
              <a:defRPr/>
            </a:pPr>
            <a:r>
              <a:rPr lang="en-US" smtClean="0"/>
              <a:t>C.	Disable the CTCSS tones</a:t>
            </a:r>
          </a:p>
          <a:p>
            <a:pPr lvl="1" eaLnBrk="1" hangingPunct="1">
              <a:defRPr/>
            </a:pPr>
            <a:r>
              <a:rPr lang="en-US" smtClean="0"/>
              <a:t>D.	Use the scan mode to select the desired frequency</a:t>
            </a:r>
          </a:p>
        </p:txBody>
      </p:sp>
    </p:spTree>
    <p:extLst>
      <p:ext uri="{BB962C8B-B14F-4D97-AF65-F5344CB8AC3E}">
        <p14:creationId xmlns:p14="http://schemas.microsoft.com/office/powerpoint/2010/main" val="234829190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T7B05 </a:t>
            </a:r>
            <a:r>
              <a:rPr lang="en-US" dirty="0" smtClean="0"/>
              <a:t> How </a:t>
            </a:r>
            <a:r>
              <a:rPr lang="en-US" dirty="0"/>
              <a:t>can overload of a non-amateur radio or TV receiver by an amateur signal be reduced or eliminated?</a:t>
            </a:r>
            <a:br>
              <a:rPr lang="en-US" dirty="0"/>
            </a:br>
            <a:endParaRPr lang="en-US" dirty="0"/>
          </a:p>
        </p:txBody>
      </p:sp>
      <p:sp>
        <p:nvSpPr>
          <p:cNvPr id="3" name="Content Placeholder 2"/>
          <p:cNvSpPr>
            <a:spLocks noGrp="1"/>
          </p:cNvSpPr>
          <p:nvPr>
            <p:ph idx="1"/>
          </p:nvPr>
        </p:nvSpPr>
        <p:spPr/>
        <p:txBody>
          <a:bodyPr/>
          <a:lstStyle/>
          <a:p>
            <a:r>
              <a:rPr lang="en-US" dirty="0"/>
              <a:t>A. Block the amateur signal with a filter at the antenna input of the affected receiver</a:t>
            </a:r>
          </a:p>
          <a:p>
            <a:r>
              <a:rPr lang="en-US" dirty="0"/>
              <a:t>B. Block the interfering signal with a filter on the amateur transmitter</a:t>
            </a:r>
          </a:p>
          <a:p>
            <a:r>
              <a:rPr lang="en-US" dirty="0"/>
              <a:t>C. Switch the transmitter from FM to SSB</a:t>
            </a:r>
          </a:p>
          <a:p>
            <a:r>
              <a:rPr lang="en-US" dirty="0"/>
              <a:t>D. Switch the transmitter to a narrow-band mode</a:t>
            </a:r>
          </a:p>
          <a:p>
            <a:endParaRPr lang="en-US" dirty="0"/>
          </a:p>
        </p:txBody>
      </p:sp>
    </p:spTree>
    <p:extLst>
      <p:ext uri="{BB962C8B-B14F-4D97-AF65-F5344CB8AC3E}">
        <p14:creationId xmlns:p14="http://schemas.microsoft.com/office/powerpoint/2010/main" val="313472244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T7B05 </a:t>
            </a:r>
            <a:r>
              <a:rPr lang="en-US" dirty="0" smtClean="0"/>
              <a:t> How </a:t>
            </a:r>
            <a:r>
              <a:rPr lang="en-US" dirty="0"/>
              <a:t>can overload of a non-amateur radio or TV receiver by an amateur signal be reduced or eliminated?</a:t>
            </a:r>
            <a:br>
              <a:rPr lang="en-US" dirty="0"/>
            </a:br>
            <a:endParaRPr lang="en-US" dirty="0"/>
          </a:p>
        </p:txBody>
      </p:sp>
      <p:sp>
        <p:nvSpPr>
          <p:cNvPr id="3" name="Content Placeholder 2"/>
          <p:cNvSpPr>
            <a:spLocks noGrp="1"/>
          </p:cNvSpPr>
          <p:nvPr>
            <p:ph idx="1"/>
          </p:nvPr>
        </p:nvSpPr>
        <p:spPr/>
        <p:txBody>
          <a:bodyPr/>
          <a:lstStyle/>
          <a:p>
            <a:r>
              <a:rPr lang="en-US" dirty="0">
                <a:solidFill>
                  <a:srgbClr val="FFFF00"/>
                </a:solidFill>
              </a:rPr>
              <a:t>A. Block the amateur signal with a filter at the antenna input of the affected receiver</a:t>
            </a:r>
          </a:p>
          <a:p>
            <a:r>
              <a:rPr lang="en-US" dirty="0" smtClean="0"/>
              <a:t>	B</a:t>
            </a:r>
            <a:r>
              <a:rPr lang="en-US" dirty="0"/>
              <a:t>. Block the interfering signal with a filter on the amateur transmitter</a:t>
            </a:r>
          </a:p>
          <a:p>
            <a:r>
              <a:rPr lang="en-US" dirty="0" smtClean="0"/>
              <a:t>	C</a:t>
            </a:r>
            <a:r>
              <a:rPr lang="en-US" dirty="0"/>
              <a:t>. Switch the transmitter from FM to SSB</a:t>
            </a:r>
          </a:p>
          <a:p>
            <a:r>
              <a:rPr lang="en-US" dirty="0" smtClean="0"/>
              <a:t>	D</a:t>
            </a:r>
            <a:r>
              <a:rPr lang="en-US" dirty="0"/>
              <a:t>. Switch the transmitter to a narrow-band mode</a:t>
            </a:r>
          </a:p>
          <a:p>
            <a:endParaRPr lang="en-US" dirty="0"/>
          </a:p>
        </p:txBody>
      </p:sp>
    </p:spTree>
    <p:extLst>
      <p:ext uri="{BB962C8B-B14F-4D97-AF65-F5344CB8AC3E}">
        <p14:creationId xmlns:p14="http://schemas.microsoft.com/office/powerpoint/2010/main" val="4057658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
            </a:r>
            <a:br>
              <a:rPr lang="en-US" sz="2800" dirty="0" smtClean="0"/>
            </a:br>
            <a:r>
              <a:rPr lang="en-US" sz="2800" dirty="0" smtClean="0"/>
              <a:t>T7B06 Which </a:t>
            </a:r>
            <a:r>
              <a:rPr lang="en-US" sz="2800" dirty="0"/>
              <a:t>of the following actions should you take if a neighbor tells you that your station’s transmissions are interfering with their radio or TV reception?</a:t>
            </a:r>
            <a:br>
              <a:rPr lang="en-US" sz="2800" dirty="0"/>
            </a:br>
            <a:endParaRPr lang="en-US" sz="2800" dirty="0"/>
          </a:p>
        </p:txBody>
      </p:sp>
      <p:sp>
        <p:nvSpPr>
          <p:cNvPr id="3" name="Content Placeholder 2"/>
          <p:cNvSpPr>
            <a:spLocks noGrp="1"/>
          </p:cNvSpPr>
          <p:nvPr>
            <p:ph idx="1"/>
          </p:nvPr>
        </p:nvSpPr>
        <p:spPr/>
        <p:txBody>
          <a:bodyPr/>
          <a:lstStyle/>
          <a:p>
            <a:r>
              <a:rPr lang="en-US" sz="2400" dirty="0">
                <a:solidFill>
                  <a:schemeClr val="tx1"/>
                </a:solidFill>
              </a:rPr>
              <a:t>A. Make sure that your station is functioning properly and that it does not cause interference to your own radio or television when it is tuned to the same channel </a:t>
            </a:r>
          </a:p>
          <a:p>
            <a:r>
              <a:rPr lang="en-US" sz="2400" dirty="0">
                <a:solidFill>
                  <a:schemeClr val="tx1"/>
                </a:solidFill>
              </a:rPr>
              <a:t>B. Immediately turn off your transmitter and contact the nearest FCC office for assistance</a:t>
            </a:r>
          </a:p>
          <a:p>
            <a:r>
              <a:rPr lang="en-US" sz="2400" dirty="0">
                <a:solidFill>
                  <a:schemeClr val="tx1"/>
                </a:solidFill>
              </a:rPr>
              <a:t>C. Tell them that your license gives you the right to transmit and nothing can be done to reduce the interference</a:t>
            </a:r>
          </a:p>
          <a:p>
            <a:r>
              <a:rPr lang="en-US" sz="2400" dirty="0">
                <a:solidFill>
                  <a:schemeClr val="tx1"/>
                </a:solidFill>
              </a:rPr>
              <a:t>D. Install a harmonic </a:t>
            </a:r>
            <a:r>
              <a:rPr lang="en-US" sz="2400" dirty="0" err="1">
                <a:solidFill>
                  <a:schemeClr val="tx1"/>
                </a:solidFill>
              </a:rPr>
              <a:t>doubler</a:t>
            </a:r>
            <a:r>
              <a:rPr lang="en-US" sz="2400" dirty="0">
                <a:solidFill>
                  <a:schemeClr val="tx1"/>
                </a:solidFill>
              </a:rPr>
              <a:t> on the output of your transmitter and tune it until the interference is eliminated</a:t>
            </a:r>
          </a:p>
          <a:p>
            <a:endParaRPr lang="en-US" dirty="0">
              <a:solidFill>
                <a:schemeClr val="tx1"/>
              </a:solidFill>
            </a:endParaRPr>
          </a:p>
        </p:txBody>
      </p:sp>
    </p:spTree>
    <p:extLst>
      <p:ext uri="{BB962C8B-B14F-4D97-AF65-F5344CB8AC3E}">
        <p14:creationId xmlns:p14="http://schemas.microsoft.com/office/powerpoint/2010/main" val="334729830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
            </a:r>
            <a:br>
              <a:rPr lang="en-US" sz="2800" dirty="0" smtClean="0"/>
            </a:br>
            <a:r>
              <a:rPr lang="en-US" sz="2800" dirty="0" smtClean="0"/>
              <a:t>T7B06 Which </a:t>
            </a:r>
            <a:r>
              <a:rPr lang="en-US" sz="2800" dirty="0"/>
              <a:t>of the following actions should you take if a neighbor tells you that your station’s transmissions are interfering with their radio or TV reception?</a:t>
            </a:r>
            <a:br>
              <a:rPr lang="en-US" sz="2800" dirty="0"/>
            </a:br>
            <a:endParaRPr lang="en-US" sz="2800" dirty="0"/>
          </a:p>
        </p:txBody>
      </p:sp>
      <p:sp>
        <p:nvSpPr>
          <p:cNvPr id="3" name="Content Placeholder 2"/>
          <p:cNvSpPr>
            <a:spLocks noGrp="1"/>
          </p:cNvSpPr>
          <p:nvPr>
            <p:ph idx="1"/>
          </p:nvPr>
        </p:nvSpPr>
        <p:spPr/>
        <p:txBody>
          <a:bodyPr/>
          <a:lstStyle/>
          <a:p>
            <a:r>
              <a:rPr lang="en-US" sz="2400" dirty="0">
                <a:solidFill>
                  <a:srgbClr val="FFFF00"/>
                </a:solidFill>
              </a:rPr>
              <a:t>A. Make sure that your station is functioning properly and that it does not cause interference to your own radio or television when it is tuned to the same channel </a:t>
            </a:r>
          </a:p>
          <a:p>
            <a:r>
              <a:rPr lang="en-US" sz="2400" dirty="0" smtClean="0">
                <a:solidFill>
                  <a:schemeClr val="tx1"/>
                </a:solidFill>
              </a:rPr>
              <a:t>	B</a:t>
            </a:r>
            <a:r>
              <a:rPr lang="en-US" sz="2400" dirty="0">
                <a:solidFill>
                  <a:schemeClr val="tx1"/>
                </a:solidFill>
              </a:rPr>
              <a:t>. Immediately turn off your transmitter and contact the nearest FCC office for assistance</a:t>
            </a:r>
          </a:p>
          <a:p>
            <a:r>
              <a:rPr lang="en-US" sz="2400" dirty="0" smtClean="0">
                <a:solidFill>
                  <a:schemeClr val="tx1"/>
                </a:solidFill>
              </a:rPr>
              <a:t>	C</a:t>
            </a:r>
            <a:r>
              <a:rPr lang="en-US" sz="2400" dirty="0">
                <a:solidFill>
                  <a:schemeClr val="tx1"/>
                </a:solidFill>
              </a:rPr>
              <a:t>. Tell them that your license gives you the right to transmit and nothing can be done to reduce the interference</a:t>
            </a:r>
          </a:p>
          <a:p>
            <a:r>
              <a:rPr lang="en-US" sz="2400" dirty="0" smtClean="0">
                <a:solidFill>
                  <a:schemeClr val="tx1"/>
                </a:solidFill>
              </a:rPr>
              <a:t>	D</a:t>
            </a:r>
            <a:r>
              <a:rPr lang="en-US" sz="2400" dirty="0">
                <a:solidFill>
                  <a:schemeClr val="tx1"/>
                </a:solidFill>
              </a:rPr>
              <a:t>. Install a harmonic </a:t>
            </a:r>
            <a:r>
              <a:rPr lang="en-US" sz="2400" dirty="0" err="1">
                <a:solidFill>
                  <a:schemeClr val="tx1"/>
                </a:solidFill>
              </a:rPr>
              <a:t>doubler</a:t>
            </a:r>
            <a:r>
              <a:rPr lang="en-US" sz="2400" dirty="0">
                <a:solidFill>
                  <a:schemeClr val="tx1"/>
                </a:solidFill>
              </a:rPr>
              <a:t> on the output of your transmitter and tune it until the interference is eliminated</a:t>
            </a:r>
          </a:p>
          <a:p>
            <a:endParaRPr lang="en-US" dirty="0">
              <a:solidFill>
                <a:schemeClr val="tx1"/>
              </a:solidFill>
            </a:endParaRPr>
          </a:p>
        </p:txBody>
      </p:sp>
    </p:spTree>
    <p:extLst>
      <p:ext uri="{BB962C8B-B14F-4D97-AF65-F5344CB8AC3E}">
        <p14:creationId xmlns:p14="http://schemas.microsoft.com/office/powerpoint/2010/main" val="276327626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rrowheads="1"/>
          </p:cNvSpPr>
          <p:nvPr>
            <p:ph type="title"/>
          </p:nvPr>
        </p:nvSpPr>
        <p:spPr/>
        <p:txBody>
          <a:bodyPr/>
          <a:lstStyle/>
          <a:p>
            <a:pPr eaLnBrk="1" hangingPunct="1">
              <a:defRPr/>
            </a:pPr>
            <a:r>
              <a:rPr lang="en-US" b="1" smtClean="0"/>
              <a:t>T7B07 Which of the following may be useful in correcting a radio frequency interference problem?</a:t>
            </a:r>
          </a:p>
        </p:txBody>
      </p:sp>
      <p:sp>
        <p:nvSpPr>
          <p:cNvPr id="196611" name="Rectangle 3"/>
          <p:cNvSpPr>
            <a:spLocks noGrp="1" noChangeArrowheads="1"/>
          </p:cNvSpPr>
          <p:nvPr>
            <p:ph type="body" idx="1"/>
          </p:nvPr>
        </p:nvSpPr>
        <p:spPr>
          <a:xfrm>
            <a:off x="304800" y="2819400"/>
            <a:ext cx="8534400" cy="3306763"/>
          </a:xfrm>
        </p:spPr>
        <p:txBody>
          <a:bodyPr/>
          <a:lstStyle/>
          <a:p>
            <a:pPr lvl="1" eaLnBrk="1" hangingPunct="1">
              <a:defRPr/>
            </a:pPr>
            <a:r>
              <a:rPr lang="en-US" dirty="0" smtClean="0"/>
              <a:t>A.	Snap-on ferrite chokes</a:t>
            </a:r>
          </a:p>
          <a:p>
            <a:pPr lvl="1" eaLnBrk="1" hangingPunct="1">
              <a:defRPr/>
            </a:pPr>
            <a:r>
              <a:rPr lang="en-US" dirty="0" smtClean="0"/>
              <a:t>B.	Low-pass and high-pass filters</a:t>
            </a:r>
          </a:p>
          <a:p>
            <a:pPr lvl="1" eaLnBrk="1" hangingPunct="1">
              <a:defRPr/>
            </a:pPr>
            <a:r>
              <a:rPr lang="en-US" dirty="0" smtClean="0"/>
              <a:t>C.	Band-reject and band-pass filters</a:t>
            </a:r>
          </a:p>
          <a:p>
            <a:pPr lvl="1" eaLnBrk="1" hangingPunct="1">
              <a:defRPr/>
            </a:pPr>
            <a:r>
              <a:rPr lang="en-US" dirty="0" smtClean="0"/>
              <a:t>D.	All of these choices are correct</a:t>
            </a:r>
          </a:p>
        </p:txBody>
      </p:sp>
    </p:spTree>
    <p:extLst>
      <p:ext uri="{BB962C8B-B14F-4D97-AF65-F5344CB8AC3E}">
        <p14:creationId xmlns:p14="http://schemas.microsoft.com/office/powerpoint/2010/main" val="71373675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rrowheads="1"/>
          </p:cNvSpPr>
          <p:nvPr>
            <p:ph type="title"/>
          </p:nvPr>
        </p:nvSpPr>
        <p:spPr/>
        <p:txBody>
          <a:bodyPr/>
          <a:lstStyle/>
          <a:p>
            <a:pPr eaLnBrk="1" hangingPunct="1">
              <a:defRPr/>
            </a:pPr>
            <a:r>
              <a:rPr lang="en-US" smtClean="0"/>
              <a:t>T7B07 Which of the following may be useful in correcting a radio frequency interference problem?</a:t>
            </a:r>
          </a:p>
        </p:txBody>
      </p:sp>
      <p:sp>
        <p:nvSpPr>
          <p:cNvPr id="201731" name="Rectangle 3"/>
          <p:cNvSpPr>
            <a:spLocks noGrp="1" noChangeArrowheads="1"/>
          </p:cNvSpPr>
          <p:nvPr>
            <p:ph type="body" idx="1"/>
          </p:nvPr>
        </p:nvSpPr>
        <p:spPr>
          <a:xfrm>
            <a:off x="304800" y="2971800"/>
            <a:ext cx="8534400" cy="3154363"/>
          </a:xfrm>
        </p:spPr>
        <p:txBody>
          <a:bodyPr/>
          <a:lstStyle/>
          <a:p>
            <a:pPr lvl="1" eaLnBrk="1" hangingPunct="1">
              <a:defRPr/>
            </a:pPr>
            <a:r>
              <a:rPr lang="en-US" dirty="0" smtClean="0"/>
              <a:t>A.	Snap-on ferrite chokes</a:t>
            </a:r>
          </a:p>
          <a:p>
            <a:pPr lvl="1" eaLnBrk="1" hangingPunct="1">
              <a:defRPr/>
            </a:pPr>
            <a:r>
              <a:rPr lang="en-US" dirty="0" smtClean="0"/>
              <a:t>B.	Low-pass and high-pass filters</a:t>
            </a:r>
          </a:p>
          <a:p>
            <a:pPr lvl="1" eaLnBrk="1" hangingPunct="1">
              <a:defRPr/>
            </a:pPr>
            <a:r>
              <a:rPr lang="en-US" dirty="0" smtClean="0"/>
              <a:t>C.	Band-reject and band-pass filters</a:t>
            </a:r>
          </a:p>
          <a:p>
            <a:pPr eaLnBrk="1" hangingPunct="1">
              <a:defRPr/>
            </a:pPr>
            <a:r>
              <a:rPr lang="en-US" b="1" dirty="0" smtClean="0"/>
              <a:t>D.	All of these choices are correct</a:t>
            </a:r>
          </a:p>
        </p:txBody>
      </p:sp>
    </p:spTree>
    <p:extLst>
      <p:ext uri="{BB962C8B-B14F-4D97-AF65-F5344CB8AC3E}">
        <p14:creationId xmlns:p14="http://schemas.microsoft.com/office/powerpoint/2010/main" val="46450785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T7B08 What </a:t>
            </a:r>
            <a:r>
              <a:rPr lang="en-US" dirty="0"/>
              <a:t>should you do if something in a neighbor’s home is causing harmful interference to your amateur station?</a:t>
            </a:r>
            <a:br>
              <a:rPr lang="en-US" dirty="0"/>
            </a:br>
            <a:endParaRPr lang="en-US" dirty="0"/>
          </a:p>
        </p:txBody>
      </p:sp>
      <p:sp>
        <p:nvSpPr>
          <p:cNvPr id="3" name="Content Placeholder 2"/>
          <p:cNvSpPr>
            <a:spLocks noGrp="1"/>
          </p:cNvSpPr>
          <p:nvPr>
            <p:ph idx="1"/>
          </p:nvPr>
        </p:nvSpPr>
        <p:spPr/>
        <p:txBody>
          <a:bodyPr/>
          <a:lstStyle/>
          <a:p>
            <a:r>
              <a:rPr lang="en-US" dirty="0">
                <a:solidFill>
                  <a:schemeClr val="tx1"/>
                </a:solidFill>
              </a:rPr>
              <a:t>A. Work with your neighbor to identify the offending device</a:t>
            </a:r>
          </a:p>
          <a:p>
            <a:r>
              <a:rPr lang="en-US" dirty="0">
                <a:solidFill>
                  <a:schemeClr val="tx1"/>
                </a:solidFill>
              </a:rPr>
              <a:t>B. Politely inform your neighbor about the rules that prohibit the use of devices which cause interference</a:t>
            </a:r>
          </a:p>
          <a:p>
            <a:r>
              <a:rPr lang="en-US" dirty="0">
                <a:solidFill>
                  <a:schemeClr val="tx1"/>
                </a:solidFill>
              </a:rPr>
              <a:t>C. Check your station and make sure it meets the standards of good amateur practice</a:t>
            </a:r>
          </a:p>
          <a:p>
            <a:r>
              <a:rPr lang="en-US" dirty="0">
                <a:solidFill>
                  <a:schemeClr val="tx1"/>
                </a:solidFill>
              </a:rPr>
              <a:t>D. All of these choices are correct</a:t>
            </a:r>
          </a:p>
          <a:p>
            <a:endParaRPr lang="en-US" dirty="0">
              <a:solidFill>
                <a:schemeClr val="tx1"/>
              </a:solidFill>
            </a:endParaRPr>
          </a:p>
        </p:txBody>
      </p:sp>
    </p:spTree>
    <p:extLst>
      <p:ext uri="{BB962C8B-B14F-4D97-AF65-F5344CB8AC3E}">
        <p14:creationId xmlns:p14="http://schemas.microsoft.com/office/powerpoint/2010/main" val="293522176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T7B08 What </a:t>
            </a:r>
            <a:r>
              <a:rPr lang="en-US" dirty="0"/>
              <a:t>should you do if something in a neighbor’s home is causing harmful interference to your amateur station?</a:t>
            </a:r>
            <a:br>
              <a:rPr lang="en-US" dirty="0"/>
            </a:br>
            <a:endParaRPr lang="en-US" dirty="0"/>
          </a:p>
        </p:txBody>
      </p:sp>
      <p:sp>
        <p:nvSpPr>
          <p:cNvPr id="3" name="Content Placeholder 2"/>
          <p:cNvSpPr>
            <a:spLocks noGrp="1"/>
          </p:cNvSpPr>
          <p:nvPr>
            <p:ph idx="1"/>
          </p:nvPr>
        </p:nvSpPr>
        <p:spPr/>
        <p:txBody>
          <a:bodyPr/>
          <a:lstStyle/>
          <a:p>
            <a:r>
              <a:rPr lang="en-US" dirty="0" smtClean="0">
                <a:solidFill>
                  <a:schemeClr val="tx1"/>
                </a:solidFill>
              </a:rPr>
              <a:t>	A</a:t>
            </a:r>
            <a:r>
              <a:rPr lang="en-US" dirty="0">
                <a:solidFill>
                  <a:schemeClr val="tx1"/>
                </a:solidFill>
              </a:rPr>
              <a:t>. Work with your neighbor to identify the offending device</a:t>
            </a:r>
          </a:p>
          <a:p>
            <a:r>
              <a:rPr lang="en-US" dirty="0" smtClean="0">
                <a:solidFill>
                  <a:schemeClr val="tx1"/>
                </a:solidFill>
              </a:rPr>
              <a:t>	B</a:t>
            </a:r>
            <a:r>
              <a:rPr lang="en-US" dirty="0">
                <a:solidFill>
                  <a:schemeClr val="tx1"/>
                </a:solidFill>
              </a:rPr>
              <a:t>. Politely inform your neighbor about the rules that prohibit the use of devices which cause interference</a:t>
            </a:r>
          </a:p>
          <a:p>
            <a:r>
              <a:rPr lang="en-US" dirty="0" smtClean="0">
                <a:solidFill>
                  <a:schemeClr val="tx1"/>
                </a:solidFill>
              </a:rPr>
              <a:t>	C</a:t>
            </a:r>
            <a:r>
              <a:rPr lang="en-US" dirty="0">
                <a:solidFill>
                  <a:schemeClr val="tx1"/>
                </a:solidFill>
              </a:rPr>
              <a:t>. Check your station and make sure it meets the standards of good amateur practice</a:t>
            </a:r>
          </a:p>
          <a:p>
            <a:r>
              <a:rPr lang="en-US" dirty="0">
                <a:solidFill>
                  <a:srgbClr val="FFFF00"/>
                </a:solidFill>
              </a:rPr>
              <a:t>D. All of these choices are correct</a:t>
            </a:r>
          </a:p>
          <a:p>
            <a:endParaRPr lang="en-US" dirty="0">
              <a:solidFill>
                <a:schemeClr val="tx1"/>
              </a:solidFill>
            </a:endParaRPr>
          </a:p>
        </p:txBody>
      </p:sp>
    </p:spTree>
    <p:extLst>
      <p:ext uri="{BB962C8B-B14F-4D97-AF65-F5344CB8AC3E}">
        <p14:creationId xmlns:p14="http://schemas.microsoft.com/office/powerpoint/2010/main" val="371038422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T7B09 </a:t>
            </a:r>
            <a:r>
              <a:rPr lang="en-US" dirty="0" smtClean="0"/>
              <a:t> What </a:t>
            </a:r>
            <a:r>
              <a:rPr lang="en-US" dirty="0"/>
              <a:t>is a Part 15 device?</a:t>
            </a:r>
            <a:br>
              <a:rPr lang="en-US" dirty="0"/>
            </a:br>
            <a:endParaRPr lang="en-US" dirty="0"/>
          </a:p>
        </p:txBody>
      </p:sp>
      <p:sp>
        <p:nvSpPr>
          <p:cNvPr id="3" name="Content Placeholder 2"/>
          <p:cNvSpPr>
            <a:spLocks noGrp="1"/>
          </p:cNvSpPr>
          <p:nvPr>
            <p:ph idx="1"/>
          </p:nvPr>
        </p:nvSpPr>
        <p:spPr/>
        <p:txBody>
          <a:bodyPr/>
          <a:lstStyle/>
          <a:p>
            <a:r>
              <a:rPr lang="en-US" sz="2400" dirty="0"/>
              <a:t>A. An unlicensed device that may emit low powered radio signals on frequencies used by a licensed service</a:t>
            </a:r>
          </a:p>
          <a:p>
            <a:r>
              <a:rPr lang="en-US" sz="2400" dirty="0"/>
              <a:t>B. A type of amateur radio that can legally be used in the citizen’s band</a:t>
            </a:r>
          </a:p>
          <a:p>
            <a:r>
              <a:rPr lang="en-US" sz="2400" dirty="0"/>
              <a:t>C. A device for long distance communications using special codes sanctioned by the International Amateur Radio Union</a:t>
            </a:r>
          </a:p>
          <a:p>
            <a:r>
              <a:rPr lang="en-US" sz="2400" dirty="0"/>
              <a:t>D. A type of test set used to determine whether a transmitter is in compliance with FCC regulation 91.15</a:t>
            </a:r>
          </a:p>
          <a:p>
            <a:endParaRPr lang="en-US" sz="2400" dirty="0"/>
          </a:p>
        </p:txBody>
      </p:sp>
    </p:spTree>
    <p:extLst>
      <p:ext uri="{BB962C8B-B14F-4D97-AF65-F5344CB8AC3E}">
        <p14:creationId xmlns:p14="http://schemas.microsoft.com/office/powerpoint/2010/main" val="211744840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T7B09 </a:t>
            </a:r>
            <a:r>
              <a:rPr lang="en-US" dirty="0" smtClean="0"/>
              <a:t> What </a:t>
            </a:r>
            <a:r>
              <a:rPr lang="en-US" dirty="0"/>
              <a:t>is a Part 15 device?</a:t>
            </a:r>
            <a:br>
              <a:rPr lang="en-US" dirty="0"/>
            </a:br>
            <a:endParaRPr lang="en-US" dirty="0"/>
          </a:p>
        </p:txBody>
      </p:sp>
      <p:sp>
        <p:nvSpPr>
          <p:cNvPr id="3" name="Content Placeholder 2"/>
          <p:cNvSpPr>
            <a:spLocks noGrp="1"/>
          </p:cNvSpPr>
          <p:nvPr>
            <p:ph idx="1"/>
          </p:nvPr>
        </p:nvSpPr>
        <p:spPr/>
        <p:txBody>
          <a:bodyPr/>
          <a:lstStyle/>
          <a:p>
            <a:r>
              <a:rPr lang="en-US" sz="2400" dirty="0">
                <a:solidFill>
                  <a:srgbClr val="FFFF00"/>
                </a:solidFill>
              </a:rPr>
              <a:t>A. An unlicensed device that may emit low powered radio signals on frequencies used by a licensed service</a:t>
            </a:r>
          </a:p>
          <a:p>
            <a:r>
              <a:rPr lang="en-US" sz="2400" dirty="0" smtClean="0"/>
              <a:t>	B</a:t>
            </a:r>
            <a:r>
              <a:rPr lang="en-US" sz="2400" dirty="0"/>
              <a:t>. A type of amateur radio that can legally be used in the citizen’s band</a:t>
            </a:r>
          </a:p>
          <a:p>
            <a:r>
              <a:rPr lang="en-US" sz="2400" dirty="0" smtClean="0"/>
              <a:t>	C</a:t>
            </a:r>
            <a:r>
              <a:rPr lang="en-US" sz="2400" dirty="0"/>
              <a:t>. A device for long distance communications using special codes sanctioned by the International Amateur Radio Union</a:t>
            </a:r>
          </a:p>
          <a:p>
            <a:r>
              <a:rPr lang="en-US" sz="2400" dirty="0" smtClean="0"/>
              <a:t>	D</a:t>
            </a:r>
            <a:r>
              <a:rPr lang="en-US" sz="2400" dirty="0"/>
              <a:t>. A type of test set used to determine whether a transmitter is in compliance with FCC regulation 91.15</a:t>
            </a:r>
          </a:p>
          <a:p>
            <a:endParaRPr lang="en-US" sz="2400" dirty="0"/>
          </a:p>
        </p:txBody>
      </p:sp>
    </p:spTree>
    <p:extLst>
      <p:ext uri="{BB962C8B-B14F-4D97-AF65-F5344CB8AC3E}">
        <p14:creationId xmlns:p14="http://schemas.microsoft.com/office/powerpoint/2010/main" val="518055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004EA4F-AA74-4A33-AD68-F3263EDD4526}" type="slidenum">
              <a:rPr lang="en-US">
                <a:solidFill>
                  <a:srgbClr val="FFFFFF"/>
                </a:solidFill>
              </a:rPr>
              <a:pPr>
                <a:defRPr/>
              </a:pPr>
              <a:t>12</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150530" name="Rectangle 2"/>
          <p:cNvSpPr>
            <a:spLocks noGrp="1" noRot="1" noChangeArrowheads="1"/>
          </p:cNvSpPr>
          <p:nvPr>
            <p:ph type="title"/>
          </p:nvPr>
        </p:nvSpPr>
        <p:spPr/>
        <p:txBody>
          <a:bodyPr/>
          <a:lstStyle/>
          <a:p>
            <a:pPr eaLnBrk="1" hangingPunct="1">
              <a:defRPr/>
            </a:pPr>
            <a:r>
              <a:rPr lang="en-US" smtClean="0"/>
              <a:t>T4B04 What is a way to enable quick access to a favorite frequency on your transceiver?</a:t>
            </a:r>
          </a:p>
        </p:txBody>
      </p:sp>
      <p:sp>
        <p:nvSpPr>
          <p:cNvPr id="150531" name="Rectangle 3"/>
          <p:cNvSpPr>
            <a:spLocks noGrp="1" noChangeArrowheads="1"/>
          </p:cNvSpPr>
          <p:nvPr>
            <p:ph type="body" idx="1"/>
          </p:nvPr>
        </p:nvSpPr>
        <p:spPr/>
        <p:txBody>
          <a:bodyPr/>
          <a:lstStyle/>
          <a:p>
            <a:pPr lvl="1" eaLnBrk="1" hangingPunct="1">
              <a:defRPr/>
            </a:pPr>
            <a:r>
              <a:rPr lang="en-US" smtClean="0"/>
              <a:t>A.	Enable the CTCSS tones</a:t>
            </a:r>
          </a:p>
          <a:p>
            <a:pPr eaLnBrk="1" hangingPunct="1">
              <a:defRPr/>
            </a:pPr>
            <a:r>
              <a:rPr lang="en-US" b="1" smtClean="0"/>
              <a:t>B.	Store the frequency in a memory channel</a:t>
            </a:r>
          </a:p>
          <a:p>
            <a:pPr lvl="1" eaLnBrk="1" hangingPunct="1">
              <a:defRPr/>
            </a:pPr>
            <a:r>
              <a:rPr lang="en-US" smtClean="0"/>
              <a:t>C.	Disable the CTCSS tones</a:t>
            </a:r>
          </a:p>
          <a:p>
            <a:pPr lvl="1" eaLnBrk="1" hangingPunct="1">
              <a:defRPr/>
            </a:pPr>
            <a:r>
              <a:rPr lang="en-US" smtClean="0"/>
              <a:t>D.	Use the scan mode to select the desired frequency</a:t>
            </a:r>
          </a:p>
        </p:txBody>
      </p:sp>
    </p:spTree>
    <p:extLst>
      <p:ext uri="{BB962C8B-B14F-4D97-AF65-F5344CB8AC3E}">
        <p14:creationId xmlns:p14="http://schemas.microsoft.com/office/powerpoint/2010/main" val="322455340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T7B12 What </a:t>
            </a:r>
            <a:r>
              <a:rPr lang="en-US" dirty="0"/>
              <a:t>might be the first step to resolve cable TV interference from your ham radio transmission?</a:t>
            </a:r>
            <a:br>
              <a:rPr lang="en-US" dirty="0"/>
            </a:br>
            <a:endParaRPr lang="en-US" dirty="0"/>
          </a:p>
        </p:txBody>
      </p:sp>
      <p:sp>
        <p:nvSpPr>
          <p:cNvPr id="3" name="Content Placeholder 2"/>
          <p:cNvSpPr>
            <a:spLocks noGrp="1"/>
          </p:cNvSpPr>
          <p:nvPr>
            <p:ph idx="1"/>
          </p:nvPr>
        </p:nvSpPr>
        <p:spPr/>
        <p:txBody>
          <a:bodyPr/>
          <a:lstStyle/>
          <a:p>
            <a:r>
              <a:rPr lang="en-US" dirty="0">
                <a:solidFill>
                  <a:schemeClr val="tx1"/>
                </a:solidFill>
              </a:rPr>
              <a:t>A. Add a low pass filter to the TV antenna input</a:t>
            </a:r>
          </a:p>
          <a:p>
            <a:r>
              <a:rPr lang="en-US" dirty="0">
                <a:solidFill>
                  <a:schemeClr val="tx1"/>
                </a:solidFill>
              </a:rPr>
              <a:t>B. Add a high pass filter to the TV antenna input</a:t>
            </a:r>
          </a:p>
          <a:p>
            <a:r>
              <a:rPr lang="en-US" dirty="0">
                <a:solidFill>
                  <a:schemeClr val="tx1"/>
                </a:solidFill>
              </a:rPr>
              <a:t>C. Add a preamplifier to the TV antenna input</a:t>
            </a:r>
          </a:p>
          <a:p>
            <a:r>
              <a:rPr lang="en-US" dirty="0">
                <a:solidFill>
                  <a:schemeClr val="tx1"/>
                </a:solidFill>
              </a:rPr>
              <a:t>D. Be sure all TV coaxial connectors are installed properly</a:t>
            </a:r>
          </a:p>
          <a:p>
            <a:endParaRPr lang="en-US" dirty="0">
              <a:solidFill>
                <a:schemeClr val="tx1"/>
              </a:solidFill>
            </a:endParaRPr>
          </a:p>
        </p:txBody>
      </p:sp>
    </p:spTree>
    <p:extLst>
      <p:ext uri="{BB962C8B-B14F-4D97-AF65-F5344CB8AC3E}">
        <p14:creationId xmlns:p14="http://schemas.microsoft.com/office/powerpoint/2010/main" val="420441681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T7B12 What </a:t>
            </a:r>
            <a:r>
              <a:rPr lang="en-US" dirty="0"/>
              <a:t>might be the first step to resolve cable TV interference from your ham radio transmission?</a:t>
            </a:r>
            <a:br>
              <a:rPr lang="en-US" dirty="0"/>
            </a:br>
            <a:endParaRPr lang="en-US" dirty="0"/>
          </a:p>
        </p:txBody>
      </p:sp>
      <p:sp>
        <p:nvSpPr>
          <p:cNvPr id="3" name="Content Placeholder 2"/>
          <p:cNvSpPr>
            <a:spLocks noGrp="1"/>
          </p:cNvSpPr>
          <p:nvPr>
            <p:ph idx="1"/>
          </p:nvPr>
        </p:nvSpPr>
        <p:spPr/>
        <p:txBody>
          <a:bodyPr/>
          <a:lstStyle/>
          <a:p>
            <a:r>
              <a:rPr lang="en-US" dirty="0" smtClean="0">
                <a:solidFill>
                  <a:schemeClr val="tx1"/>
                </a:solidFill>
              </a:rPr>
              <a:t>	A</a:t>
            </a:r>
            <a:r>
              <a:rPr lang="en-US" dirty="0">
                <a:solidFill>
                  <a:schemeClr val="tx1"/>
                </a:solidFill>
              </a:rPr>
              <a:t>. Add a low pass filter to the TV antenna input</a:t>
            </a:r>
          </a:p>
          <a:p>
            <a:r>
              <a:rPr lang="en-US" dirty="0" smtClean="0">
                <a:solidFill>
                  <a:schemeClr val="tx1"/>
                </a:solidFill>
              </a:rPr>
              <a:t>	B</a:t>
            </a:r>
            <a:r>
              <a:rPr lang="en-US" dirty="0">
                <a:solidFill>
                  <a:schemeClr val="tx1"/>
                </a:solidFill>
              </a:rPr>
              <a:t>. Add a high pass filter to the TV antenna input</a:t>
            </a:r>
          </a:p>
          <a:p>
            <a:r>
              <a:rPr lang="en-US" dirty="0" smtClean="0">
                <a:solidFill>
                  <a:schemeClr val="tx1"/>
                </a:solidFill>
              </a:rPr>
              <a:t>	C</a:t>
            </a:r>
            <a:r>
              <a:rPr lang="en-US" dirty="0">
                <a:solidFill>
                  <a:schemeClr val="tx1"/>
                </a:solidFill>
              </a:rPr>
              <a:t>. Add a preamplifier to the TV antenna input</a:t>
            </a:r>
          </a:p>
          <a:p>
            <a:r>
              <a:rPr lang="en-US" dirty="0">
                <a:solidFill>
                  <a:srgbClr val="FFFF00"/>
                </a:solidFill>
              </a:rPr>
              <a:t>D. Be sure all TV coaxial connectors are installed properly</a:t>
            </a:r>
          </a:p>
          <a:p>
            <a:endParaRPr lang="en-US" dirty="0">
              <a:solidFill>
                <a:schemeClr val="tx1"/>
              </a:solidFill>
            </a:endParaRPr>
          </a:p>
        </p:txBody>
      </p:sp>
    </p:spTree>
    <p:extLst>
      <p:ext uri="{BB962C8B-B14F-4D97-AF65-F5344CB8AC3E}">
        <p14:creationId xmlns:p14="http://schemas.microsoft.com/office/powerpoint/2010/main" val="416300430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CEEA701-76C6-4212-A18D-613CCA86D199}" type="slidenum">
              <a:rPr lang="en-US">
                <a:solidFill>
                  <a:srgbClr val="FFFFFF"/>
                </a:solidFill>
              </a:rPr>
              <a:pPr>
                <a:defRPr/>
              </a:pPr>
              <a:t>122</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78850" name="Rectangle 2"/>
          <p:cNvSpPr>
            <a:spLocks noGrp="1" noRot="1" noChangeArrowheads="1"/>
          </p:cNvSpPr>
          <p:nvPr>
            <p:ph type="title"/>
          </p:nvPr>
        </p:nvSpPr>
        <p:spPr/>
        <p:txBody>
          <a:bodyPr/>
          <a:lstStyle/>
          <a:p>
            <a:pPr eaLnBrk="1" hangingPunct="1">
              <a:defRPr/>
            </a:pPr>
            <a:r>
              <a:rPr lang="en-US" smtClean="0"/>
              <a:t>T4A08 Which type of conductor is best to use for RF grounding?</a:t>
            </a:r>
          </a:p>
        </p:txBody>
      </p:sp>
      <p:sp>
        <p:nvSpPr>
          <p:cNvPr id="78851" name="Rectangle 3"/>
          <p:cNvSpPr>
            <a:spLocks noGrp="1" noChangeArrowheads="1"/>
          </p:cNvSpPr>
          <p:nvPr>
            <p:ph type="body" idx="1"/>
          </p:nvPr>
        </p:nvSpPr>
        <p:spPr/>
        <p:txBody>
          <a:bodyPr/>
          <a:lstStyle/>
          <a:p>
            <a:pPr lvl="1" eaLnBrk="1" hangingPunct="1">
              <a:defRPr/>
            </a:pPr>
            <a:r>
              <a:rPr lang="en-US" dirty="0" smtClean="0"/>
              <a:t>A.	Round stranded wire</a:t>
            </a:r>
          </a:p>
          <a:p>
            <a:pPr lvl="1" eaLnBrk="1" hangingPunct="1">
              <a:defRPr/>
            </a:pPr>
            <a:r>
              <a:rPr lang="en-US" dirty="0" smtClean="0"/>
              <a:t>B.	Round copper-clad steel wire</a:t>
            </a:r>
          </a:p>
          <a:p>
            <a:pPr lvl="1" eaLnBrk="1" hangingPunct="1">
              <a:defRPr/>
            </a:pPr>
            <a:r>
              <a:rPr lang="en-US" dirty="0" smtClean="0"/>
              <a:t>C.	Twisted-pair cable</a:t>
            </a:r>
          </a:p>
          <a:p>
            <a:pPr eaLnBrk="1" hangingPunct="1">
              <a:defRPr/>
            </a:pPr>
            <a:r>
              <a:rPr lang="en-US" sz="2400" b="1" dirty="0" smtClean="0"/>
              <a:t>	 </a:t>
            </a:r>
            <a:r>
              <a:rPr lang="en-US" sz="2400" b="1" dirty="0" smtClean="0">
                <a:solidFill>
                  <a:schemeClr val="tx1"/>
                </a:solidFill>
              </a:rPr>
              <a:t>D.	Flat strap</a:t>
            </a:r>
          </a:p>
        </p:txBody>
      </p:sp>
    </p:spTree>
    <p:extLst>
      <p:ext uri="{BB962C8B-B14F-4D97-AF65-F5344CB8AC3E}">
        <p14:creationId xmlns:p14="http://schemas.microsoft.com/office/powerpoint/2010/main" val="415670593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CEEA701-76C6-4212-A18D-613CCA86D199}" type="slidenum">
              <a:rPr lang="en-US">
                <a:solidFill>
                  <a:srgbClr val="FFFFFF"/>
                </a:solidFill>
              </a:rPr>
              <a:pPr>
                <a:defRPr/>
              </a:pPr>
              <a:t>123</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78850" name="Rectangle 2"/>
          <p:cNvSpPr>
            <a:spLocks noGrp="1" noRot="1" noChangeArrowheads="1"/>
          </p:cNvSpPr>
          <p:nvPr>
            <p:ph type="title"/>
          </p:nvPr>
        </p:nvSpPr>
        <p:spPr/>
        <p:txBody>
          <a:bodyPr/>
          <a:lstStyle/>
          <a:p>
            <a:pPr eaLnBrk="1" hangingPunct="1">
              <a:defRPr/>
            </a:pPr>
            <a:r>
              <a:rPr lang="en-US" smtClean="0"/>
              <a:t>T4A08 Which type of conductor is best to use for RF grounding?</a:t>
            </a:r>
          </a:p>
        </p:txBody>
      </p:sp>
      <p:sp>
        <p:nvSpPr>
          <p:cNvPr id="78851" name="Rectangle 3"/>
          <p:cNvSpPr>
            <a:spLocks noGrp="1" noChangeArrowheads="1"/>
          </p:cNvSpPr>
          <p:nvPr>
            <p:ph type="body" idx="1"/>
          </p:nvPr>
        </p:nvSpPr>
        <p:spPr/>
        <p:txBody>
          <a:bodyPr/>
          <a:lstStyle/>
          <a:p>
            <a:pPr lvl="1" eaLnBrk="1" hangingPunct="1">
              <a:defRPr/>
            </a:pPr>
            <a:r>
              <a:rPr lang="en-US" smtClean="0"/>
              <a:t>A.	Round stranded wire</a:t>
            </a:r>
          </a:p>
          <a:p>
            <a:pPr lvl="1" eaLnBrk="1" hangingPunct="1">
              <a:defRPr/>
            </a:pPr>
            <a:r>
              <a:rPr lang="en-US" smtClean="0"/>
              <a:t>B.	Round copper-clad steel wire</a:t>
            </a:r>
          </a:p>
          <a:p>
            <a:pPr lvl="1" eaLnBrk="1" hangingPunct="1">
              <a:defRPr/>
            </a:pPr>
            <a:r>
              <a:rPr lang="en-US" smtClean="0"/>
              <a:t>C.	Twisted-pair cable</a:t>
            </a:r>
          </a:p>
          <a:p>
            <a:pPr eaLnBrk="1" hangingPunct="1">
              <a:defRPr/>
            </a:pPr>
            <a:r>
              <a:rPr lang="en-US" b="1" smtClean="0"/>
              <a:t>D.	Flat strap</a:t>
            </a:r>
          </a:p>
        </p:txBody>
      </p:sp>
    </p:spTree>
    <p:extLst>
      <p:ext uri="{BB962C8B-B14F-4D97-AF65-F5344CB8AC3E}">
        <p14:creationId xmlns:p14="http://schemas.microsoft.com/office/powerpoint/2010/main" val="393480078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rrowheads="1"/>
          </p:cNvSpPr>
          <p:nvPr>
            <p:ph type="title"/>
          </p:nvPr>
        </p:nvSpPr>
        <p:spPr/>
        <p:txBody>
          <a:bodyPr/>
          <a:lstStyle/>
          <a:p>
            <a:pPr eaLnBrk="1" hangingPunct="1">
              <a:defRPr/>
            </a:pPr>
            <a:r>
              <a:rPr lang="en-US" b="1" smtClean="0"/>
              <a:t>T7B11 What is a symptom of RF feedback in a transmitter or transceiver?</a:t>
            </a:r>
          </a:p>
        </p:txBody>
      </p:sp>
      <p:sp>
        <p:nvSpPr>
          <p:cNvPr id="237571" name="Rectangle 3"/>
          <p:cNvSpPr>
            <a:spLocks noGrp="1" noChangeArrowheads="1"/>
          </p:cNvSpPr>
          <p:nvPr>
            <p:ph type="body" idx="1"/>
          </p:nvPr>
        </p:nvSpPr>
        <p:spPr/>
        <p:txBody>
          <a:bodyPr/>
          <a:lstStyle/>
          <a:p>
            <a:pPr lvl="1" eaLnBrk="1" hangingPunct="1">
              <a:defRPr/>
            </a:pPr>
            <a:r>
              <a:rPr lang="en-US" smtClean="0"/>
              <a:t>A.	Excessive SWR at the antenna connection</a:t>
            </a:r>
          </a:p>
          <a:p>
            <a:pPr lvl="1" eaLnBrk="1" hangingPunct="1">
              <a:defRPr/>
            </a:pPr>
            <a:r>
              <a:rPr lang="en-US" smtClean="0"/>
              <a:t>B.	The transmitter will not stay on the desired frequency</a:t>
            </a:r>
          </a:p>
          <a:p>
            <a:pPr lvl="1" eaLnBrk="1" hangingPunct="1">
              <a:defRPr/>
            </a:pPr>
            <a:r>
              <a:rPr lang="en-US" smtClean="0"/>
              <a:t>C.	Reports of garbled, distorted, or unintelligible transmissions</a:t>
            </a:r>
          </a:p>
          <a:p>
            <a:pPr lvl="1" eaLnBrk="1" hangingPunct="1">
              <a:defRPr/>
            </a:pPr>
            <a:r>
              <a:rPr lang="en-US" smtClean="0"/>
              <a:t>D.	Frequent blowing of power supply fuses</a:t>
            </a:r>
          </a:p>
        </p:txBody>
      </p:sp>
    </p:spTree>
    <p:extLst>
      <p:ext uri="{BB962C8B-B14F-4D97-AF65-F5344CB8AC3E}">
        <p14:creationId xmlns:p14="http://schemas.microsoft.com/office/powerpoint/2010/main" val="143389136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rrowheads="1"/>
          </p:cNvSpPr>
          <p:nvPr>
            <p:ph type="title"/>
          </p:nvPr>
        </p:nvSpPr>
        <p:spPr/>
        <p:txBody>
          <a:bodyPr/>
          <a:lstStyle/>
          <a:p>
            <a:pPr eaLnBrk="1" hangingPunct="1">
              <a:defRPr/>
            </a:pPr>
            <a:r>
              <a:rPr lang="en-US" smtClean="0"/>
              <a:t>T7B11 What is a symptom of RF feedback in a transmitter or transceiver?</a:t>
            </a:r>
          </a:p>
        </p:txBody>
      </p:sp>
      <p:sp>
        <p:nvSpPr>
          <p:cNvPr id="242691" name="Rectangle 3"/>
          <p:cNvSpPr>
            <a:spLocks noGrp="1" noChangeArrowheads="1"/>
          </p:cNvSpPr>
          <p:nvPr>
            <p:ph type="body" idx="1"/>
          </p:nvPr>
        </p:nvSpPr>
        <p:spPr/>
        <p:txBody>
          <a:bodyPr/>
          <a:lstStyle/>
          <a:p>
            <a:pPr lvl="1" eaLnBrk="1" hangingPunct="1">
              <a:defRPr/>
            </a:pPr>
            <a:r>
              <a:rPr lang="en-US" smtClean="0"/>
              <a:t>A.	Excessive SWR at the antenna connection</a:t>
            </a:r>
          </a:p>
          <a:p>
            <a:pPr lvl="1" eaLnBrk="1" hangingPunct="1">
              <a:defRPr/>
            </a:pPr>
            <a:r>
              <a:rPr lang="en-US" smtClean="0"/>
              <a:t>B.	The transmitter will not stay on the desired frequency</a:t>
            </a:r>
          </a:p>
          <a:p>
            <a:pPr eaLnBrk="1" hangingPunct="1">
              <a:defRPr/>
            </a:pPr>
            <a:r>
              <a:rPr lang="en-US" b="1" smtClean="0"/>
              <a:t>C.	Reports of garbled, distorted, or unintelligible transmissions</a:t>
            </a:r>
          </a:p>
          <a:p>
            <a:pPr lvl="1" eaLnBrk="1" hangingPunct="1">
              <a:defRPr/>
            </a:pPr>
            <a:r>
              <a:rPr lang="en-US" smtClean="0"/>
              <a:t>D.	Frequent blowing of power supply fuses</a:t>
            </a:r>
          </a:p>
        </p:txBody>
      </p:sp>
    </p:spTree>
    <p:extLst>
      <p:ext uri="{BB962C8B-B14F-4D97-AF65-F5344CB8AC3E}">
        <p14:creationId xmlns:p14="http://schemas.microsoft.com/office/powerpoint/2010/main" val="341025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944F85C-97DB-4D1C-87B0-047114AFEE26}" type="slidenum">
              <a:rPr lang="en-US">
                <a:solidFill>
                  <a:srgbClr val="FFFFFF"/>
                </a:solidFill>
              </a:rPr>
              <a:pPr>
                <a:defRPr/>
              </a:pPr>
              <a:t>13</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2050" name="Rectangle 2"/>
          <p:cNvSpPr>
            <a:spLocks noGrp="1" noRot="1" noChangeArrowheads="1"/>
          </p:cNvSpPr>
          <p:nvPr>
            <p:ph type="title"/>
          </p:nvPr>
        </p:nvSpPr>
        <p:spPr/>
        <p:txBody>
          <a:bodyPr/>
          <a:lstStyle/>
          <a:p>
            <a:pPr eaLnBrk="1" hangingPunct="1">
              <a:defRPr/>
            </a:pPr>
            <a:r>
              <a:rPr lang="en-US" b="1" smtClean="0"/>
              <a:t>T4A01 Which of the following is true concerning the microphone connectors on amateur transceivers?</a:t>
            </a:r>
          </a:p>
        </p:txBody>
      </p:sp>
      <p:sp>
        <p:nvSpPr>
          <p:cNvPr id="2051" name="Rectangle 3"/>
          <p:cNvSpPr>
            <a:spLocks noGrp="1" noChangeArrowheads="1"/>
          </p:cNvSpPr>
          <p:nvPr>
            <p:ph type="body" idx="1"/>
          </p:nvPr>
        </p:nvSpPr>
        <p:spPr/>
        <p:txBody>
          <a:bodyPr/>
          <a:lstStyle/>
          <a:p>
            <a:pPr lvl="1" eaLnBrk="1" hangingPunct="1">
              <a:defRPr/>
            </a:pPr>
            <a:r>
              <a:rPr lang="en-US" smtClean="0"/>
              <a:t>A.	All transceivers use the same microphone connector type</a:t>
            </a:r>
          </a:p>
          <a:p>
            <a:pPr lvl="1" eaLnBrk="1" hangingPunct="1">
              <a:defRPr/>
            </a:pPr>
            <a:r>
              <a:rPr lang="en-US" smtClean="0"/>
              <a:t>B.	Some connectors include push-to-talk and voltages for powering the microphone</a:t>
            </a:r>
          </a:p>
          <a:p>
            <a:pPr lvl="1" eaLnBrk="1" hangingPunct="1">
              <a:defRPr/>
            </a:pPr>
            <a:r>
              <a:rPr lang="en-US" smtClean="0"/>
              <a:t>C.	All transceivers using the same connector type are wired identically</a:t>
            </a:r>
          </a:p>
          <a:p>
            <a:pPr lvl="1" eaLnBrk="1" hangingPunct="1">
              <a:defRPr/>
            </a:pPr>
            <a:r>
              <a:rPr lang="en-US" smtClean="0"/>
              <a:t>D.	Un-keyed connectors allow any microphone to be connected</a:t>
            </a:r>
          </a:p>
        </p:txBody>
      </p:sp>
    </p:spTree>
    <p:extLst>
      <p:ext uri="{BB962C8B-B14F-4D97-AF65-F5344CB8AC3E}">
        <p14:creationId xmlns:p14="http://schemas.microsoft.com/office/powerpoint/2010/main" val="1840942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9589AC1-29D2-490D-B64B-7675E40F6691}" type="slidenum">
              <a:rPr lang="en-US">
                <a:solidFill>
                  <a:srgbClr val="FFFFFF"/>
                </a:solidFill>
              </a:rPr>
              <a:pPr>
                <a:defRPr/>
              </a:pPr>
              <a:t>14</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7170" name="Rectangle 2"/>
          <p:cNvSpPr>
            <a:spLocks noGrp="1" noRot="1" noChangeArrowheads="1"/>
          </p:cNvSpPr>
          <p:nvPr>
            <p:ph type="title"/>
          </p:nvPr>
        </p:nvSpPr>
        <p:spPr/>
        <p:txBody>
          <a:bodyPr/>
          <a:lstStyle/>
          <a:p>
            <a:pPr eaLnBrk="1" hangingPunct="1">
              <a:defRPr/>
            </a:pPr>
            <a:r>
              <a:rPr lang="en-US" smtClean="0"/>
              <a:t>T4A01 Which of the following is true concerning the microphone connectors on amateur transceivers?</a:t>
            </a:r>
          </a:p>
        </p:txBody>
      </p:sp>
      <p:sp>
        <p:nvSpPr>
          <p:cNvPr id="7171" name="Rectangle 3"/>
          <p:cNvSpPr>
            <a:spLocks noGrp="1" noChangeArrowheads="1"/>
          </p:cNvSpPr>
          <p:nvPr>
            <p:ph type="body" idx="1"/>
          </p:nvPr>
        </p:nvSpPr>
        <p:spPr/>
        <p:txBody>
          <a:bodyPr/>
          <a:lstStyle/>
          <a:p>
            <a:pPr lvl="1" eaLnBrk="1" hangingPunct="1">
              <a:defRPr/>
            </a:pPr>
            <a:r>
              <a:rPr lang="en-US" smtClean="0"/>
              <a:t>A.	All transceivers use the same microphone connector type</a:t>
            </a:r>
          </a:p>
          <a:p>
            <a:pPr eaLnBrk="1" hangingPunct="1">
              <a:defRPr/>
            </a:pPr>
            <a:r>
              <a:rPr lang="en-US" b="1" smtClean="0"/>
              <a:t>B.	Some connectors include push-to-talk and voltages for powering the microphone</a:t>
            </a:r>
          </a:p>
          <a:p>
            <a:pPr lvl="1" eaLnBrk="1" hangingPunct="1">
              <a:defRPr/>
            </a:pPr>
            <a:r>
              <a:rPr lang="en-US" smtClean="0"/>
              <a:t>C.	All transceivers using the same connector type are wired identically</a:t>
            </a:r>
          </a:p>
          <a:p>
            <a:pPr lvl="1" eaLnBrk="1" hangingPunct="1">
              <a:defRPr/>
            </a:pPr>
            <a:r>
              <a:rPr lang="en-US" smtClean="0"/>
              <a:t>D.	Un-keyed connectors allow any microphone to be connected</a:t>
            </a:r>
          </a:p>
        </p:txBody>
      </p:sp>
    </p:spTree>
    <p:extLst>
      <p:ext uri="{BB962C8B-B14F-4D97-AF65-F5344CB8AC3E}">
        <p14:creationId xmlns:p14="http://schemas.microsoft.com/office/powerpoint/2010/main" val="2273054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F324569-0D0F-4534-AED7-68FF83C5162E}" type="slidenum">
              <a:rPr lang="en-US">
                <a:solidFill>
                  <a:srgbClr val="FFFFFF"/>
                </a:solidFill>
              </a:rPr>
              <a:pPr>
                <a:defRPr/>
              </a:pPr>
              <a:t>15</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114690" name="Rectangle 2"/>
          <p:cNvSpPr>
            <a:spLocks noGrp="1" noRot="1" noChangeArrowheads="1"/>
          </p:cNvSpPr>
          <p:nvPr>
            <p:ph type="title"/>
          </p:nvPr>
        </p:nvSpPr>
        <p:spPr/>
        <p:txBody>
          <a:bodyPr/>
          <a:lstStyle/>
          <a:p>
            <a:pPr eaLnBrk="1" hangingPunct="1">
              <a:defRPr/>
            </a:pPr>
            <a:r>
              <a:rPr lang="en-US" b="1" smtClean="0"/>
              <a:t>T4B01 What may happen if a transmitter is operated with the microphone gain set too high?</a:t>
            </a:r>
          </a:p>
        </p:txBody>
      </p:sp>
      <p:sp>
        <p:nvSpPr>
          <p:cNvPr id="114691" name="Rectangle 3"/>
          <p:cNvSpPr>
            <a:spLocks noGrp="1" noChangeArrowheads="1"/>
          </p:cNvSpPr>
          <p:nvPr>
            <p:ph type="body" idx="1"/>
          </p:nvPr>
        </p:nvSpPr>
        <p:spPr/>
        <p:txBody>
          <a:bodyPr/>
          <a:lstStyle/>
          <a:p>
            <a:pPr lvl="1" eaLnBrk="1" hangingPunct="1">
              <a:defRPr/>
            </a:pPr>
            <a:r>
              <a:rPr lang="en-US" smtClean="0"/>
              <a:t>A.	The output power might be too high</a:t>
            </a:r>
          </a:p>
          <a:p>
            <a:pPr lvl="1" eaLnBrk="1" hangingPunct="1">
              <a:defRPr/>
            </a:pPr>
            <a:r>
              <a:rPr lang="en-US" smtClean="0"/>
              <a:t>B.	The output signal might become distorted</a:t>
            </a:r>
          </a:p>
          <a:p>
            <a:pPr lvl="1" eaLnBrk="1" hangingPunct="1">
              <a:defRPr/>
            </a:pPr>
            <a:r>
              <a:rPr lang="en-US" smtClean="0"/>
              <a:t>C.	The frequency might vary</a:t>
            </a:r>
          </a:p>
          <a:p>
            <a:pPr lvl="1" eaLnBrk="1" hangingPunct="1">
              <a:defRPr/>
            </a:pPr>
            <a:r>
              <a:rPr lang="en-US" smtClean="0"/>
              <a:t>D.	The SWR might increase</a:t>
            </a:r>
          </a:p>
        </p:txBody>
      </p:sp>
    </p:spTree>
    <p:extLst>
      <p:ext uri="{BB962C8B-B14F-4D97-AF65-F5344CB8AC3E}">
        <p14:creationId xmlns:p14="http://schemas.microsoft.com/office/powerpoint/2010/main" val="562060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E7CAF3F-3748-428E-8C08-2EB5534D1EBA}" type="slidenum">
              <a:rPr lang="en-US">
                <a:solidFill>
                  <a:srgbClr val="FFFFFF"/>
                </a:solidFill>
              </a:rPr>
              <a:pPr>
                <a:defRPr/>
              </a:pPr>
              <a:t>16</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119810" name="Rectangle 2"/>
          <p:cNvSpPr>
            <a:spLocks noGrp="1" noRot="1" noChangeArrowheads="1"/>
          </p:cNvSpPr>
          <p:nvPr>
            <p:ph type="title"/>
          </p:nvPr>
        </p:nvSpPr>
        <p:spPr/>
        <p:txBody>
          <a:bodyPr/>
          <a:lstStyle/>
          <a:p>
            <a:pPr eaLnBrk="1" hangingPunct="1">
              <a:defRPr/>
            </a:pPr>
            <a:r>
              <a:rPr lang="en-US" smtClean="0"/>
              <a:t>T4B01 What may happen if a transmitter is operated with the microphone gain set too high?</a:t>
            </a:r>
          </a:p>
        </p:txBody>
      </p:sp>
      <p:sp>
        <p:nvSpPr>
          <p:cNvPr id="119811" name="Rectangle 3"/>
          <p:cNvSpPr>
            <a:spLocks noGrp="1" noChangeArrowheads="1"/>
          </p:cNvSpPr>
          <p:nvPr>
            <p:ph type="body" idx="1"/>
          </p:nvPr>
        </p:nvSpPr>
        <p:spPr/>
        <p:txBody>
          <a:bodyPr/>
          <a:lstStyle/>
          <a:p>
            <a:pPr lvl="1" eaLnBrk="1" hangingPunct="1">
              <a:defRPr/>
            </a:pPr>
            <a:r>
              <a:rPr lang="en-US" smtClean="0"/>
              <a:t>A.	The output power might be too high</a:t>
            </a:r>
          </a:p>
          <a:p>
            <a:pPr eaLnBrk="1" hangingPunct="1">
              <a:defRPr/>
            </a:pPr>
            <a:r>
              <a:rPr lang="en-US" b="1" smtClean="0"/>
              <a:t>B.	The output signal might become distorted</a:t>
            </a:r>
          </a:p>
          <a:p>
            <a:pPr lvl="1" eaLnBrk="1" hangingPunct="1">
              <a:defRPr/>
            </a:pPr>
            <a:r>
              <a:rPr lang="en-US" smtClean="0"/>
              <a:t>C.	The frequency might vary</a:t>
            </a:r>
          </a:p>
          <a:p>
            <a:pPr lvl="1" eaLnBrk="1" hangingPunct="1">
              <a:defRPr/>
            </a:pPr>
            <a:r>
              <a:rPr lang="en-US" smtClean="0"/>
              <a:t>D.	The SWR might increase</a:t>
            </a:r>
          </a:p>
        </p:txBody>
      </p:sp>
    </p:spTree>
    <p:extLst>
      <p:ext uri="{BB962C8B-B14F-4D97-AF65-F5344CB8AC3E}">
        <p14:creationId xmlns:p14="http://schemas.microsoft.com/office/powerpoint/2010/main" val="1220509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T7A07 </a:t>
            </a:r>
            <a:r>
              <a:rPr lang="en-US" dirty="0" smtClean="0"/>
              <a:t> What </a:t>
            </a:r>
            <a:r>
              <a:rPr lang="en-US" dirty="0"/>
              <a:t>is meant by term “PTT”?</a:t>
            </a:r>
            <a:br>
              <a:rPr lang="en-US" dirty="0"/>
            </a:br>
            <a:endParaRPr lang="en-US" dirty="0"/>
          </a:p>
        </p:txBody>
      </p:sp>
      <p:sp>
        <p:nvSpPr>
          <p:cNvPr id="3" name="Content Placeholder 2"/>
          <p:cNvSpPr>
            <a:spLocks noGrp="1"/>
          </p:cNvSpPr>
          <p:nvPr>
            <p:ph idx="1"/>
          </p:nvPr>
        </p:nvSpPr>
        <p:spPr/>
        <p:txBody>
          <a:bodyPr/>
          <a:lstStyle/>
          <a:p>
            <a:r>
              <a:rPr lang="en-US" dirty="0"/>
              <a:t>A. Pre-transmission tuning to reduce transmitter harmonic emission</a:t>
            </a:r>
          </a:p>
          <a:p>
            <a:r>
              <a:rPr lang="en-US" dirty="0"/>
              <a:t>B. Precise tone transmissions used to limit repeater access to only certain signals</a:t>
            </a:r>
          </a:p>
          <a:p>
            <a:r>
              <a:rPr lang="en-US" dirty="0"/>
              <a:t>C. A primary transformer tuner use to match antennas</a:t>
            </a:r>
          </a:p>
          <a:p>
            <a:r>
              <a:rPr lang="en-US" dirty="0"/>
              <a:t>D. The push to talk function which switches between receive and transmit</a:t>
            </a:r>
          </a:p>
          <a:p>
            <a:endParaRPr lang="en-US" dirty="0"/>
          </a:p>
        </p:txBody>
      </p:sp>
    </p:spTree>
    <p:extLst>
      <p:ext uri="{BB962C8B-B14F-4D97-AF65-F5344CB8AC3E}">
        <p14:creationId xmlns:p14="http://schemas.microsoft.com/office/powerpoint/2010/main" val="3636796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T7A07 </a:t>
            </a:r>
            <a:r>
              <a:rPr lang="en-US" dirty="0" smtClean="0"/>
              <a:t> What </a:t>
            </a:r>
            <a:r>
              <a:rPr lang="en-US" dirty="0"/>
              <a:t>is meant by term “PTT”?</a:t>
            </a:r>
            <a:br>
              <a:rPr lang="en-US" dirty="0"/>
            </a:br>
            <a:endParaRPr lang="en-US" dirty="0"/>
          </a:p>
        </p:txBody>
      </p:sp>
      <p:sp>
        <p:nvSpPr>
          <p:cNvPr id="3" name="Content Placeholder 2"/>
          <p:cNvSpPr>
            <a:spLocks noGrp="1"/>
          </p:cNvSpPr>
          <p:nvPr>
            <p:ph idx="1"/>
          </p:nvPr>
        </p:nvSpPr>
        <p:spPr/>
        <p:txBody>
          <a:bodyPr/>
          <a:lstStyle/>
          <a:p>
            <a:r>
              <a:rPr lang="en-US" dirty="0" smtClean="0"/>
              <a:t>	A</a:t>
            </a:r>
            <a:r>
              <a:rPr lang="en-US" dirty="0"/>
              <a:t>. Pre-transmission tuning to reduce transmitter harmonic emission</a:t>
            </a:r>
          </a:p>
          <a:p>
            <a:r>
              <a:rPr lang="en-US" dirty="0" smtClean="0"/>
              <a:t>	B</a:t>
            </a:r>
            <a:r>
              <a:rPr lang="en-US" dirty="0"/>
              <a:t>. Precise tone transmissions used to limit repeater access to only certain signals</a:t>
            </a:r>
          </a:p>
          <a:p>
            <a:r>
              <a:rPr lang="en-US" dirty="0" smtClean="0"/>
              <a:t>	C</a:t>
            </a:r>
            <a:r>
              <a:rPr lang="en-US" dirty="0"/>
              <a:t>. A primary transformer tuner use to match antennas</a:t>
            </a:r>
          </a:p>
          <a:p>
            <a:r>
              <a:rPr lang="en-US" dirty="0">
                <a:solidFill>
                  <a:srgbClr val="FFFF00"/>
                </a:solidFill>
              </a:rPr>
              <a:t>D. The push to talk function which switches between receive and transmit</a:t>
            </a:r>
          </a:p>
          <a:p>
            <a:endParaRPr lang="en-US" dirty="0"/>
          </a:p>
        </p:txBody>
      </p:sp>
    </p:spTree>
    <p:extLst>
      <p:ext uri="{BB962C8B-B14F-4D97-AF65-F5344CB8AC3E}">
        <p14:creationId xmlns:p14="http://schemas.microsoft.com/office/powerpoint/2010/main" val="2925681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rrowheads="1"/>
          </p:cNvSpPr>
          <p:nvPr>
            <p:ph type="title"/>
          </p:nvPr>
        </p:nvSpPr>
        <p:spPr/>
        <p:txBody>
          <a:bodyPr/>
          <a:lstStyle/>
          <a:p>
            <a:pPr eaLnBrk="1" hangingPunct="1">
              <a:defRPr/>
            </a:pPr>
            <a:r>
              <a:rPr lang="en-US" b="1" smtClean="0"/>
              <a:t>T7B01 What can you do if you are told your FM handheld or mobile transceiver is over deviating?</a:t>
            </a:r>
          </a:p>
        </p:txBody>
      </p:sp>
      <p:sp>
        <p:nvSpPr>
          <p:cNvPr id="135171" name="Rectangle 3"/>
          <p:cNvSpPr>
            <a:spLocks noGrp="1" noChangeArrowheads="1"/>
          </p:cNvSpPr>
          <p:nvPr>
            <p:ph type="body" idx="1"/>
          </p:nvPr>
        </p:nvSpPr>
        <p:spPr/>
        <p:txBody>
          <a:bodyPr/>
          <a:lstStyle/>
          <a:p>
            <a:pPr lvl="1" eaLnBrk="1" hangingPunct="1">
              <a:defRPr/>
            </a:pPr>
            <a:r>
              <a:rPr lang="en-US" smtClean="0"/>
              <a:t>A.	Talk louder into the microphone</a:t>
            </a:r>
          </a:p>
          <a:p>
            <a:pPr lvl="1" eaLnBrk="1" hangingPunct="1">
              <a:defRPr/>
            </a:pPr>
            <a:r>
              <a:rPr lang="en-US" smtClean="0"/>
              <a:t>B.	Let the transceiver cool off</a:t>
            </a:r>
          </a:p>
          <a:p>
            <a:pPr lvl="1" eaLnBrk="1" hangingPunct="1">
              <a:defRPr/>
            </a:pPr>
            <a:r>
              <a:rPr lang="en-US" smtClean="0"/>
              <a:t>C.	Change to a higher power level</a:t>
            </a:r>
          </a:p>
          <a:p>
            <a:pPr lvl="1" eaLnBrk="1" hangingPunct="1">
              <a:defRPr/>
            </a:pPr>
            <a:r>
              <a:rPr lang="en-US" smtClean="0"/>
              <a:t>D.	Talk farther away from the microphone</a:t>
            </a:r>
          </a:p>
        </p:txBody>
      </p:sp>
    </p:spTree>
    <p:extLst>
      <p:ext uri="{BB962C8B-B14F-4D97-AF65-F5344CB8AC3E}">
        <p14:creationId xmlns:p14="http://schemas.microsoft.com/office/powerpoint/2010/main" val="4009101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3581400"/>
            <a:ext cx="7772400" cy="2187575"/>
          </a:xfrm>
        </p:spPr>
        <p:txBody>
          <a:bodyPr/>
          <a:lstStyle/>
          <a:p>
            <a:pPr algn="ctr"/>
            <a:r>
              <a:rPr lang="en-US" dirty="0" smtClean="0"/>
              <a:t>Background and concepts</a:t>
            </a:r>
            <a:endParaRPr lang="en-US" dirty="0"/>
          </a:p>
        </p:txBody>
      </p:sp>
      <p:sp>
        <p:nvSpPr>
          <p:cNvPr id="7" name="Text Placeholder 6"/>
          <p:cNvSpPr>
            <a:spLocks noGrp="1"/>
          </p:cNvSpPr>
          <p:nvPr>
            <p:ph type="body" idx="1"/>
          </p:nvPr>
        </p:nvSpPr>
        <p:spPr>
          <a:xfrm>
            <a:off x="722313" y="2209801"/>
            <a:ext cx="7772400" cy="1066799"/>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4356FB-112B-42A0-9796-10E3E09D5F3C}" type="slidenum">
              <a:rPr lang="en-US" smtClean="0">
                <a:solidFill>
                  <a:srgbClr val="FFFFFF"/>
                </a:solidFill>
              </a:rPr>
              <a:pPr>
                <a:defRPr/>
              </a:pPr>
              <a:t>2</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smtClean="0">
                <a:solidFill>
                  <a:srgbClr val="FFFFFF"/>
                </a:solidFill>
              </a:rPr>
              <a:t>Microhams 2010 Technician</a:t>
            </a:r>
            <a:endParaRPr lang="en-US">
              <a:solidFill>
                <a:srgbClr val="FFFFFF"/>
              </a:solidFill>
            </a:endParaRPr>
          </a:p>
        </p:txBody>
      </p:sp>
    </p:spTree>
    <p:extLst>
      <p:ext uri="{BB962C8B-B14F-4D97-AF65-F5344CB8AC3E}">
        <p14:creationId xmlns:p14="http://schemas.microsoft.com/office/powerpoint/2010/main" val="3589964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rrowheads="1"/>
          </p:cNvSpPr>
          <p:nvPr>
            <p:ph type="title"/>
          </p:nvPr>
        </p:nvSpPr>
        <p:spPr/>
        <p:txBody>
          <a:bodyPr/>
          <a:lstStyle/>
          <a:p>
            <a:pPr eaLnBrk="1" hangingPunct="1">
              <a:defRPr/>
            </a:pPr>
            <a:r>
              <a:rPr lang="en-US" smtClean="0"/>
              <a:t>T7B01 What can you do if you are told your FM handheld or mobile transceiver is over deviating?</a:t>
            </a:r>
          </a:p>
        </p:txBody>
      </p:sp>
      <p:sp>
        <p:nvSpPr>
          <p:cNvPr id="140291" name="Rectangle 3"/>
          <p:cNvSpPr>
            <a:spLocks noGrp="1" noChangeArrowheads="1"/>
          </p:cNvSpPr>
          <p:nvPr>
            <p:ph type="body" idx="1"/>
          </p:nvPr>
        </p:nvSpPr>
        <p:spPr/>
        <p:txBody>
          <a:bodyPr/>
          <a:lstStyle/>
          <a:p>
            <a:pPr lvl="1" eaLnBrk="1" hangingPunct="1">
              <a:defRPr/>
            </a:pPr>
            <a:r>
              <a:rPr lang="en-US" smtClean="0"/>
              <a:t>A.	Talk louder into the microphone</a:t>
            </a:r>
          </a:p>
          <a:p>
            <a:pPr lvl="1" eaLnBrk="1" hangingPunct="1">
              <a:defRPr/>
            </a:pPr>
            <a:r>
              <a:rPr lang="en-US" smtClean="0"/>
              <a:t>B.	Let the transceiver cool off</a:t>
            </a:r>
          </a:p>
          <a:p>
            <a:pPr lvl="1" eaLnBrk="1" hangingPunct="1">
              <a:defRPr/>
            </a:pPr>
            <a:r>
              <a:rPr lang="en-US" smtClean="0"/>
              <a:t>C.	Change to a higher power level</a:t>
            </a:r>
          </a:p>
          <a:p>
            <a:pPr eaLnBrk="1" hangingPunct="1">
              <a:defRPr/>
            </a:pPr>
            <a:r>
              <a:rPr lang="en-US" b="1" smtClean="0"/>
              <a:t>D.	Talk farther away from the microphone</a:t>
            </a:r>
          </a:p>
        </p:txBody>
      </p:sp>
    </p:spTree>
    <p:extLst>
      <p:ext uri="{BB962C8B-B14F-4D97-AF65-F5344CB8AC3E}">
        <p14:creationId xmlns:p14="http://schemas.microsoft.com/office/powerpoint/2010/main" val="25199943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T7C13 </a:t>
            </a:r>
            <a:r>
              <a:rPr lang="en-US" dirty="0" smtClean="0"/>
              <a:t> What </a:t>
            </a:r>
            <a:r>
              <a:rPr lang="en-US" dirty="0"/>
              <a:t>does a dummy load consist of?</a:t>
            </a:r>
            <a:br>
              <a:rPr lang="en-US" dirty="0"/>
            </a:br>
            <a:endParaRPr lang="en-US" dirty="0"/>
          </a:p>
        </p:txBody>
      </p:sp>
      <p:sp>
        <p:nvSpPr>
          <p:cNvPr id="3" name="Content Placeholder 2"/>
          <p:cNvSpPr>
            <a:spLocks noGrp="1"/>
          </p:cNvSpPr>
          <p:nvPr>
            <p:ph idx="1"/>
          </p:nvPr>
        </p:nvSpPr>
        <p:spPr/>
        <p:txBody>
          <a:bodyPr/>
          <a:lstStyle/>
          <a:p>
            <a:r>
              <a:rPr lang="en-US" dirty="0"/>
              <a:t>A. A high-gain amplifier and a TR switch</a:t>
            </a:r>
          </a:p>
          <a:p>
            <a:r>
              <a:rPr lang="en-US" dirty="0"/>
              <a:t>B. A non-inductive resistor and a heat sink</a:t>
            </a:r>
          </a:p>
          <a:p>
            <a:r>
              <a:rPr lang="en-US" dirty="0"/>
              <a:t>C. A low voltage power supply and a DC relay</a:t>
            </a:r>
          </a:p>
          <a:p>
            <a:r>
              <a:rPr lang="en-US" dirty="0"/>
              <a:t>D. A 50 ohm reactance used to terminate a transmission line </a:t>
            </a:r>
          </a:p>
          <a:p>
            <a:endParaRPr lang="en-US" dirty="0"/>
          </a:p>
        </p:txBody>
      </p:sp>
    </p:spTree>
    <p:extLst>
      <p:ext uri="{BB962C8B-B14F-4D97-AF65-F5344CB8AC3E}">
        <p14:creationId xmlns:p14="http://schemas.microsoft.com/office/powerpoint/2010/main" val="3624620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T7C13 </a:t>
            </a:r>
            <a:r>
              <a:rPr lang="en-US" dirty="0" smtClean="0"/>
              <a:t> What </a:t>
            </a:r>
            <a:r>
              <a:rPr lang="en-US" dirty="0"/>
              <a:t>does a dummy load consist of?</a:t>
            </a:r>
            <a:br>
              <a:rPr lang="en-US" dirty="0"/>
            </a:br>
            <a:endParaRPr lang="en-US" dirty="0"/>
          </a:p>
        </p:txBody>
      </p:sp>
      <p:sp>
        <p:nvSpPr>
          <p:cNvPr id="3" name="Content Placeholder 2"/>
          <p:cNvSpPr>
            <a:spLocks noGrp="1"/>
          </p:cNvSpPr>
          <p:nvPr>
            <p:ph idx="1"/>
          </p:nvPr>
        </p:nvSpPr>
        <p:spPr/>
        <p:txBody>
          <a:bodyPr/>
          <a:lstStyle/>
          <a:p>
            <a:r>
              <a:rPr lang="en-US" dirty="0" smtClean="0"/>
              <a:t>	A</a:t>
            </a:r>
            <a:r>
              <a:rPr lang="en-US" dirty="0"/>
              <a:t>. A high-gain amplifier and a TR switch</a:t>
            </a:r>
          </a:p>
          <a:p>
            <a:r>
              <a:rPr lang="en-US" dirty="0">
                <a:solidFill>
                  <a:srgbClr val="FFFF00"/>
                </a:solidFill>
              </a:rPr>
              <a:t>B. A non-inductive resistor and a heat sink</a:t>
            </a:r>
          </a:p>
          <a:p>
            <a:r>
              <a:rPr lang="en-US" dirty="0" smtClean="0"/>
              <a:t>	C</a:t>
            </a:r>
            <a:r>
              <a:rPr lang="en-US" dirty="0"/>
              <a:t>. A low voltage power supply and a DC relay</a:t>
            </a:r>
          </a:p>
          <a:p>
            <a:r>
              <a:rPr lang="en-US" dirty="0" smtClean="0"/>
              <a:t>	D</a:t>
            </a:r>
            <a:r>
              <a:rPr lang="en-US" dirty="0"/>
              <a:t>. A 50 ohm reactance used to terminate a transmission line </a:t>
            </a:r>
          </a:p>
          <a:p>
            <a:endParaRPr lang="en-US" dirty="0"/>
          </a:p>
        </p:txBody>
      </p:sp>
    </p:spTree>
    <p:extLst>
      <p:ext uri="{BB962C8B-B14F-4D97-AF65-F5344CB8AC3E}">
        <p14:creationId xmlns:p14="http://schemas.microsoft.com/office/powerpoint/2010/main" val="3604423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rrowheads="1"/>
          </p:cNvSpPr>
          <p:nvPr>
            <p:ph type="title"/>
          </p:nvPr>
        </p:nvSpPr>
        <p:spPr/>
        <p:txBody>
          <a:bodyPr/>
          <a:lstStyle/>
          <a:p>
            <a:pPr eaLnBrk="1" hangingPunct="1">
              <a:defRPr/>
            </a:pPr>
            <a:r>
              <a:rPr lang="en-US" b="1" smtClean="0"/>
              <a:t>T7C01 What is the primary purpose of a dummy load?</a:t>
            </a:r>
          </a:p>
        </p:txBody>
      </p:sp>
      <p:sp>
        <p:nvSpPr>
          <p:cNvPr id="258051" name="Rectangle 3"/>
          <p:cNvSpPr>
            <a:spLocks noGrp="1" noChangeArrowheads="1"/>
          </p:cNvSpPr>
          <p:nvPr>
            <p:ph type="body" idx="1"/>
          </p:nvPr>
        </p:nvSpPr>
        <p:spPr/>
        <p:txBody>
          <a:bodyPr/>
          <a:lstStyle/>
          <a:p>
            <a:pPr lvl="1" eaLnBrk="1" hangingPunct="1">
              <a:defRPr/>
            </a:pPr>
            <a:r>
              <a:rPr lang="en-US" smtClean="0"/>
              <a:t>A.	To prevent the radiation of signals when making tests</a:t>
            </a:r>
          </a:p>
          <a:p>
            <a:pPr lvl="1" eaLnBrk="1" hangingPunct="1">
              <a:defRPr/>
            </a:pPr>
            <a:r>
              <a:rPr lang="en-US" smtClean="0"/>
              <a:t>B.	To prevent over-modulation of your transmitter</a:t>
            </a:r>
          </a:p>
          <a:p>
            <a:pPr lvl="1" eaLnBrk="1" hangingPunct="1">
              <a:defRPr/>
            </a:pPr>
            <a:r>
              <a:rPr lang="en-US" smtClean="0"/>
              <a:t>C.	To improve the radiation from your antenna</a:t>
            </a:r>
          </a:p>
          <a:p>
            <a:pPr lvl="1" eaLnBrk="1" hangingPunct="1">
              <a:defRPr/>
            </a:pPr>
            <a:r>
              <a:rPr lang="en-US" smtClean="0"/>
              <a:t>D.	To improve the signal to noise ratio of your receiver</a:t>
            </a:r>
          </a:p>
        </p:txBody>
      </p:sp>
    </p:spTree>
    <p:extLst>
      <p:ext uri="{BB962C8B-B14F-4D97-AF65-F5344CB8AC3E}">
        <p14:creationId xmlns:p14="http://schemas.microsoft.com/office/powerpoint/2010/main" val="14822186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rrowheads="1"/>
          </p:cNvSpPr>
          <p:nvPr>
            <p:ph type="title"/>
          </p:nvPr>
        </p:nvSpPr>
        <p:spPr/>
        <p:txBody>
          <a:bodyPr/>
          <a:lstStyle/>
          <a:p>
            <a:pPr eaLnBrk="1" hangingPunct="1">
              <a:defRPr/>
            </a:pPr>
            <a:r>
              <a:rPr lang="en-US" smtClean="0"/>
              <a:t>T7C01 What is the primary purpose of a dummy load?</a:t>
            </a:r>
          </a:p>
        </p:txBody>
      </p:sp>
      <p:sp>
        <p:nvSpPr>
          <p:cNvPr id="263171" name="Rectangle 3"/>
          <p:cNvSpPr>
            <a:spLocks noGrp="1" noChangeArrowheads="1"/>
          </p:cNvSpPr>
          <p:nvPr>
            <p:ph type="body" idx="1"/>
          </p:nvPr>
        </p:nvSpPr>
        <p:spPr/>
        <p:txBody>
          <a:bodyPr/>
          <a:lstStyle/>
          <a:p>
            <a:pPr eaLnBrk="1" hangingPunct="1">
              <a:defRPr/>
            </a:pPr>
            <a:r>
              <a:rPr lang="en-US" b="1" smtClean="0"/>
              <a:t>A.	To prevent the radiation of signals when making tests</a:t>
            </a:r>
          </a:p>
          <a:p>
            <a:pPr lvl="1" eaLnBrk="1" hangingPunct="1">
              <a:defRPr/>
            </a:pPr>
            <a:r>
              <a:rPr lang="en-US" smtClean="0"/>
              <a:t>B.	To prevent over-modulation of your transmitter</a:t>
            </a:r>
          </a:p>
          <a:p>
            <a:pPr lvl="1" eaLnBrk="1" hangingPunct="1">
              <a:defRPr/>
            </a:pPr>
            <a:r>
              <a:rPr lang="en-US" smtClean="0"/>
              <a:t>C.	To improve the radiation from your antenna</a:t>
            </a:r>
          </a:p>
          <a:p>
            <a:pPr lvl="1" eaLnBrk="1" hangingPunct="1">
              <a:defRPr/>
            </a:pPr>
            <a:r>
              <a:rPr lang="en-US" smtClean="0"/>
              <a:t>D.	To improve the signal to noise ratio of your receiver</a:t>
            </a:r>
          </a:p>
        </p:txBody>
      </p:sp>
    </p:spTree>
    <p:extLst>
      <p:ext uri="{BB962C8B-B14F-4D97-AF65-F5344CB8AC3E}">
        <p14:creationId xmlns:p14="http://schemas.microsoft.com/office/powerpoint/2010/main" val="3836095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Rot="1" noChangeArrowheads="1"/>
          </p:cNvSpPr>
          <p:nvPr>
            <p:ph type="title"/>
          </p:nvPr>
        </p:nvSpPr>
        <p:spPr/>
        <p:txBody>
          <a:bodyPr/>
          <a:lstStyle/>
          <a:p>
            <a:pPr eaLnBrk="1" hangingPunct="1">
              <a:defRPr/>
            </a:pPr>
            <a:r>
              <a:rPr lang="en-US" b="1" smtClean="0"/>
              <a:t>T8D10 Which of the following can be used to transmit CW in the amateur bands?</a:t>
            </a:r>
          </a:p>
        </p:txBody>
      </p:sp>
      <p:sp>
        <p:nvSpPr>
          <p:cNvPr id="432131" name="Rectangle 3"/>
          <p:cNvSpPr>
            <a:spLocks noGrp="1" noChangeArrowheads="1"/>
          </p:cNvSpPr>
          <p:nvPr>
            <p:ph type="body" idx="1"/>
          </p:nvPr>
        </p:nvSpPr>
        <p:spPr/>
        <p:txBody>
          <a:bodyPr/>
          <a:lstStyle/>
          <a:p>
            <a:pPr lvl="1" eaLnBrk="1" hangingPunct="1">
              <a:defRPr/>
            </a:pPr>
            <a:r>
              <a:rPr lang="en-US" smtClean="0"/>
              <a:t>A.	Straight Key</a:t>
            </a:r>
          </a:p>
          <a:p>
            <a:pPr lvl="1" eaLnBrk="1" hangingPunct="1">
              <a:defRPr/>
            </a:pPr>
            <a:r>
              <a:rPr lang="en-US" smtClean="0"/>
              <a:t>B.	Electronic Keyer</a:t>
            </a:r>
          </a:p>
          <a:p>
            <a:pPr lvl="1" eaLnBrk="1" hangingPunct="1">
              <a:defRPr/>
            </a:pPr>
            <a:r>
              <a:rPr lang="en-US" smtClean="0"/>
              <a:t>C.	Computer Keyboard</a:t>
            </a:r>
          </a:p>
          <a:p>
            <a:pPr lvl="1" eaLnBrk="1" hangingPunct="1">
              <a:defRPr/>
            </a:pPr>
            <a:r>
              <a:rPr lang="en-US" smtClean="0"/>
              <a:t>D.	All of these choices are correct</a:t>
            </a:r>
          </a:p>
        </p:txBody>
      </p:sp>
    </p:spTree>
    <p:extLst>
      <p:ext uri="{BB962C8B-B14F-4D97-AF65-F5344CB8AC3E}">
        <p14:creationId xmlns:p14="http://schemas.microsoft.com/office/powerpoint/2010/main" val="5559835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Rot="1" noChangeArrowheads="1"/>
          </p:cNvSpPr>
          <p:nvPr>
            <p:ph type="title"/>
          </p:nvPr>
        </p:nvSpPr>
        <p:spPr/>
        <p:txBody>
          <a:bodyPr/>
          <a:lstStyle/>
          <a:p>
            <a:pPr eaLnBrk="1" hangingPunct="1">
              <a:defRPr/>
            </a:pPr>
            <a:r>
              <a:rPr lang="en-US" smtClean="0"/>
              <a:t>T8D10 Which of the following can be used to transmit CW in the amateur bands?</a:t>
            </a:r>
          </a:p>
        </p:txBody>
      </p:sp>
      <p:sp>
        <p:nvSpPr>
          <p:cNvPr id="437251" name="Rectangle 3"/>
          <p:cNvSpPr>
            <a:spLocks noGrp="1" noChangeArrowheads="1"/>
          </p:cNvSpPr>
          <p:nvPr>
            <p:ph type="body" idx="1"/>
          </p:nvPr>
        </p:nvSpPr>
        <p:spPr/>
        <p:txBody>
          <a:bodyPr/>
          <a:lstStyle/>
          <a:p>
            <a:pPr lvl="1" eaLnBrk="1" hangingPunct="1">
              <a:defRPr/>
            </a:pPr>
            <a:r>
              <a:rPr lang="en-US" smtClean="0"/>
              <a:t>A.	Straight Key</a:t>
            </a:r>
          </a:p>
          <a:p>
            <a:pPr lvl="1" eaLnBrk="1" hangingPunct="1">
              <a:defRPr/>
            </a:pPr>
            <a:r>
              <a:rPr lang="en-US" smtClean="0"/>
              <a:t>B.	Electronic Keyer</a:t>
            </a:r>
          </a:p>
          <a:p>
            <a:pPr lvl="1" eaLnBrk="1" hangingPunct="1">
              <a:defRPr/>
            </a:pPr>
            <a:r>
              <a:rPr lang="en-US" smtClean="0"/>
              <a:t>C.	Computer Keyboard</a:t>
            </a:r>
          </a:p>
          <a:p>
            <a:pPr eaLnBrk="1" hangingPunct="1">
              <a:defRPr/>
            </a:pPr>
            <a:r>
              <a:rPr lang="en-US" b="1" smtClean="0"/>
              <a:t>D.	All of these choices are correct</a:t>
            </a:r>
          </a:p>
        </p:txBody>
      </p:sp>
    </p:spTree>
    <p:extLst>
      <p:ext uri="{BB962C8B-B14F-4D97-AF65-F5344CB8AC3E}">
        <p14:creationId xmlns:p14="http://schemas.microsoft.com/office/powerpoint/2010/main" val="41638834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4D59F36-ACF5-49D6-BBA1-128F7B6391DE}" type="slidenum">
              <a:rPr lang="en-US">
                <a:solidFill>
                  <a:srgbClr val="FFFFFF"/>
                </a:solidFill>
              </a:rPr>
              <a:pPr>
                <a:defRPr/>
              </a:pPr>
              <a:t>27</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135170" name="Rectangle 2"/>
          <p:cNvSpPr>
            <a:spLocks noGrp="1" noRot="1" noChangeArrowheads="1"/>
          </p:cNvSpPr>
          <p:nvPr>
            <p:ph type="title"/>
          </p:nvPr>
        </p:nvSpPr>
        <p:spPr>
          <a:xfrm>
            <a:off x="304800" y="304800"/>
            <a:ext cx="8534400" cy="1981200"/>
          </a:xfrm>
        </p:spPr>
        <p:txBody>
          <a:bodyPr/>
          <a:lstStyle/>
          <a:p>
            <a:pPr eaLnBrk="1" hangingPunct="1">
              <a:defRPr/>
            </a:pPr>
            <a:r>
              <a:rPr lang="en-US" b="1" smtClean="0"/>
              <a:t>T2B03 Which of the following describes the muting of receiver audio controlled solely by the presence or absence of an RF signal?</a:t>
            </a:r>
          </a:p>
        </p:txBody>
      </p:sp>
      <p:sp>
        <p:nvSpPr>
          <p:cNvPr id="135171" name="Rectangle 3"/>
          <p:cNvSpPr>
            <a:spLocks noGrp="1" noChangeArrowheads="1"/>
          </p:cNvSpPr>
          <p:nvPr>
            <p:ph type="body" idx="1"/>
          </p:nvPr>
        </p:nvSpPr>
        <p:spPr>
          <a:xfrm>
            <a:off x="304800" y="2514600"/>
            <a:ext cx="8534400" cy="3611563"/>
          </a:xfrm>
        </p:spPr>
        <p:txBody>
          <a:bodyPr/>
          <a:lstStyle/>
          <a:p>
            <a:pPr lvl="1" eaLnBrk="1" hangingPunct="1">
              <a:defRPr/>
            </a:pPr>
            <a:r>
              <a:rPr lang="en-US" smtClean="0"/>
              <a:t>A.	Tone squelch</a:t>
            </a:r>
          </a:p>
          <a:p>
            <a:pPr lvl="1" eaLnBrk="1" hangingPunct="1">
              <a:defRPr/>
            </a:pPr>
            <a:r>
              <a:rPr lang="en-US" smtClean="0"/>
              <a:t>B.	Carrier squelch</a:t>
            </a:r>
          </a:p>
          <a:p>
            <a:pPr lvl="1" eaLnBrk="1" hangingPunct="1">
              <a:defRPr/>
            </a:pPr>
            <a:r>
              <a:rPr lang="en-US" smtClean="0"/>
              <a:t>C.	CTCSS</a:t>
            </a:r>
          </a:p>
          <a:p>
            <a:pPr lvl="1" eaLnBrk="1" hangingPunct="1">
              <a:defRPr/>
            </a:pPr>
            <a:r>
              <a:rPr lang="en-US" smtClean="0"/>
              <a:t>D.	Modulated carrier</a:t>
            </a:r>
          </a:p>
        </p:txBody>
      </p:sp>
    </p:spTree>
    <p:extLst>
      <p:ext uri="{BB962C8B-B14F-4D97-AF65-F5344CB8AC3E}">
        <p14:creationId xmlns:p14="http://schemas.microsoft.com/office/powerpoint/2010/main" val="1435159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CD47F5D-A98D-4CA7-A302-99BF34F213DE}" type="slidenum">
              <a:rPr lang="en-US">
                <a:solidFill>
                  <a:srgbClr val="FFFFFF"/>
                </a:solidFill>
              </a:rPr>
              <a:pPr>
                <a:defRPr/>
              </a:pPr>
              <a:t>28</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140290" name="Rectangle 2"/>
          <p:cNvSpPr>
            <a:spLocks noGrp="1" noRot="1" noChangeArrowheads="1"/>
          </p:cNvSpPr>
          <p:nvPr>
            <p:ph type="title"/>
          </p:nvPr>
        </p:nvSpPr>
        <p:spPr>
          <a:xfrm>
            <a:off x="304800" y="304800"/>
            <a:ext cx="8534400" cy="1981200"/>
          </a:xfrm>
        </p:spPr>
        <p:txBody>
          <a:bodyPr/>
          <a:lstStyle/>
          <a:p>
            <a:pPr eaLnBrk="1" hangingPunct="1">
              <a:defRPr/>
            </a:pPr>
            <a:r>
              <a:rPr lang="en-US" smtClean="0"/>
              <a:t>T2B03 Which of the following describes the muting of receiver audio controlled solely by the presence or absence of an RF signal?</a:t>
            </a:r>
          </a:p>
        </p:txBody>
      </p:sp>
      <p:sp>
        <p:nvSpPr>
          <p:cNvPr id="140291" name="Rectangle 3"/>
          <p:cNvSpPr>
            <a:spLocks noGrp="1" noChangeArrowheads="1"/>
          </p:cNvSpPr>
          <p:nvPr>
            <p:ph type="body" idx="1"/>
          </p:nvPr>
        </p:nvSpPr>
        <p:spPr>
          <a:xfrm>
            <a:off x="304800" y="2514600"/>
            <a:ext cx="8534400" cy="3611563"/>
          </a:xfrm>
        </p:spPr>
        <p:txBody>
          <a:bodyPr/>
          <a:lstStyle/>
          <a:p>
            <a:pPr lvl="1" eaLnBrk="1" hangingPunct="1">
              <a:defRPr/>
            </a:pPr>
            <a:r>
              <a:rPr lang="en-US" smtClean="0"/>
              <a:t>A.	Tone squelch</a:t>
            </a:r>
          </a:p>
          <a:p>
            <a:pPr eaLnBrk="1" hangingPunct="1">
              <a:defRPr/>
            </a:pPr>
            <a:r>
              <a:rPr lang="en-US" smtClean="0"/>
              <a:t>B.	Carrier squelch</a:t>
            </a:r>
          </a:p>
          <a:p>
            <a:pPr lvl="1" eaLnBrk="1" hangingPunct="1">
              <a:defRPr/>
            </a:pPr>
            <a:r>
              <a:rPr lang="en-US" smtClean="0"/>
              <a:t>C.	CTCSS</a:t>
            </a:r>
          </a:p>
          <a:p>
            <a:pPr lvl="1" eaLnBrk="1" hangingPunct="1">
              <a:defRPr/>
            </a:pPr>
            <a:r>
              <a:rPr lang="en-US" smtClean="0"/>
              <a:t>D.	Modulated carrier</a:t>
            </a:r>
          </a:p>
        </p:txBody>
      </p:sp>
    </p:spTree>
    <p:extLst>
      <p:ext uri="{BB962C8B-B14F-4D97-AF65-F5344CB8AC3E}">
        <p14:creationId xmlns:p14="http://schemas.microsoft.com/office/powerpoint/2010/main" val="2195886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T4B03  What is the purpose of </a:t>
            </a:r>
            <a:r>
              <a:rPr lang="en-US" sz="2800" dirty="0"/>
              <a:t>the squelch control on a transceiver?</a:t>
            </a:r>
            <a:br>
              <a:rPr lang="en-US" sz="2800" dirty="0"/>
            </a:br>
            <a:endParaRPr lang="en-US" sz="2800" dirty="0"/>
          </a:p>
        </p:txBody>
      </p:sp>
      <p:sp>
        <p:nvSpPr>
          <p:cNvPr id="3" name="Content Placeholder 2"/>
          <p:cNvSpPr>
            <a:spLocks noGrp="1"/>
          </p:cNvSpPr>
          <p:nvPr>
            <p:ph idx="1"/>
          </p:nvPr>
        </p:nvSpPr>
        <p:spPr/>
        <p:txBody>
          <a:bodyPr/>
          <a:lstStyle/>
          <a:p>
            <a:r>
              <a:rPr lang="en-US" dirty="0">
                <a:solidFill>
                  <a:schemeClr val="tx1"/>
                </a:solidFill>
              </a:rPr>
              <a:t>A. To set the highest level of volume desired</a:t>
            </a:r>
          </a:p>
          <a:p>
            <a:r>
              <a:rPr lang="en-US" dirty="0">
                <a:solidFill>
                  <a:schemeClr val="tx1"/>
                </a:solidFill>
              </a:rPr>
              <a:t>B. To set the transmitter power level</a:t>
            </a:r>
          </a:p>
          <a:p>
            <a:r>
              <a:rPr lang="en-US" dirty="0">
                <a:solidFill>
                  <a:schemeClr val="tx1"/>
                </a:solidFill>
              </a:rPr>
              <a:t>C. To adjust the automatic gain control</a:t>
            </a:r>
          </a:p>
          <a:p>
            <a:r>
              <a:rPr lang="en-US" dirty="0">
                <a:solidFill>
                  <a:schemeClr val="tx1"/>
                </a:solidFill>
              </a:rPr>
              <a:t>D. To mute receiver output noise when no signal is being received</a:t>
            </a:r>
          </a:p>
          <a:p>
            <a:endParaRPr lang="en-US" dirty="0">
              <a:solidFill>
                <a:schemeClr val="tx1"/>
              </a:solidFill>
            </a:endParaRPr>
          </a:p>
        </p:txBody>
      </p:sp>
    </p:spTree>
    <p:extLst>
      <p:ext uri="{BB962C8B-B14F-4D97-AF65-F5344CB8AC3E}">
        <p14:creationId xmlns:p14="http://schemas.microsoft.com/office/powerpoint/2010/main" val="2155257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712" y="576262"/>
            <a:ext cx="7648575" cy="5705475"/>
          </a:xfrm>
          <a:prstGeom prst="rect">
            <a:avLst/>
          </a:prstGeom>
        </p:spPr>
      </p:pic>
    </p:spTree>
    <p:extLst>
      <p:ext uri="{BB962C8B-B14F-4D97-AF65-F5344CB8AC3E}">
        <p14:creationId xmlns:p14="http://schemas.microsoft.com/office/powerpoint/2010/main" val="18444960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T4B03  What is the purpose of </a:t>
            </a:r>
            <a:r>
              <a:rPr lang="en-US" sz="2800" dirty="0"/>
              <a:t>the squelch control on a transceiver?</a:t>
            </a:r>
            <a:br>
              <a:rPr lang="en-US" sz="2800" dirty="0"/>
            </a:br>
            <a:endParaRPr lang="en-US" sz="2800" dirty="0"/>
          </a:p>
        </p:txBody>
      </p:sp>
      <p:sp>
        <p:nvSpPr>
          <p:cNvPr id="3" name="Content Placeholder 2"/>
          <p:cNvSpPr>
            <a:spLocks noGrp="1"/>
          </p:cNvSpPr>
          <p:nvPr>
            <p:ph idx="1"/>
          </p:nvPr>
        </p:nvSpPr>
        <p:spPr/>
        <p:txBody>
          <a:bodyPr/>
          <a:lstStyle/>
          <a:p>
            <a:r>
              <a:rPr lang="en-US" dirty="0" smtClean="0">
                <a:solidFill>
                  <a:schemeClr val="tx1"/>
                </a:solidFill>
              </a:rPr>
              <a:t>	A</a:t>
            </a:r>
            <a:r>
              <a:rPr lang="en-US" dirty="0">
                <a:solidFill>
                  <a:schemeClr val="tx1"/>
                </a:solidFill>
              </a:rPr>
              <a:t>. To set the highest level of volume desired</a:t>
            </a:r>
          </a:p>
          <a:p>
            <a:r>
              <a:rPr lang="en-US" dirty="0" smtClean="0">
                <a:solidFill>
                  <a:schemeClr val="tx1"/>
                </a:solidFill>
              </a:rPr>
              <a:t>	B</a:t>
            </a:r>
            <a:r>
              <a:rPr lang="en-US" dirty="0">
                <a:solidFill>
                  <a:schemeClr val="tx1"/>
                </a:solidFill>
              </a:rPr>
              <a:t>. To set the transmitter power level</a:t>
            </a:r>
          </a:p>
          <a:p>
            <a:r>
              <a:rPr lang="en-US" dirty="0" smtClean="0">
                <a:solidFill>
                  <a:schemeClr val="tx1"/>
                </a:solidFill>
              </a:rPr>
              <a:t>	C</a:t>
            </a:r>
            <a:r>
              <a:rPr lang="en-US" dirty="0">
                <a:solidFill>
                  <a:schemeClr val="tx1"/>
                </a:solidFill>
              </a:rPr>
              <a:t>. To adjust the automatic gain control</a:t>
            </a:r>
          </a:p>
          <a:p>
            <a:r>
              <a:rPr lang="en-US" dirty="0">
                <a:solidFill>
                  <a:srgbClr val="FFFF00"/>
                </a:solidFill>
              </a:rPr>
              <a:t>D. To mute receiver output noise when no signal is being received</a:t>
            </a:r>
          </a:p>
          <a:p>
            <a:endParaRPr lang="en-US" dirty="0">
              <a:solidFill>
                <a:schemeClr val="tx1"/>
              </a:solidFill>
            </a:endParaRPr>
          </a:p>
        </p:txBody>
      </p:sp>
    </p:spTree>
    <p:extLst>
      <p:ext uri="{BB962C8B-B14F-4D97-AF65-F5344CB8AC3E}">
        <p14:creationId xmlns:p14="http://schemas.microsoft.com/office/powerpoint/2010/main" val="2226035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0413DB3-4A5D-4A54-B09A-5D54FE13BA52}" type="slidenum">
              <a:rPr lang="en-US">
                <a:solidFill>
                  <a:srgbClr val="FFFFFF"/>
                </a:solidFill>
              </a:rPr>
              <a:pPr>
                <a:defRPr/>
              </a:pPr>
              <a:t>31</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155650" name="Rectangle 2"/>
          <p:cNvSpPr>
            <a:spLocks noGrp="1" noRot="1" noChangeArrowheads="1"/>
          </p:cNvSpPr>
          <p:nvPr>
            <p:ph type="title"/>
          </p:nvPr>
        </p:nvSpPr>
        <p:spPr/>
        <p:txBody>
          <a:bodyPr/>
          <a:lstStyle/>
          <a:p>
            <a:pPr eaLnBrk="1" hangingPunct="1">
              <a:defRPr/>
            </a:pPr>
            <a:r>
              <a:rPr lang="en-US" b="1" smtClean="0"/>
              <a:t>T4B05 Which of the following would reduce ignition interference to a receiver?</a:t>
            </a:r>
          </a:p>
        </p:txBody>
      </p:sp>
      <p:sp>
        <p:nvSpPr>
          <p:cNvPr id="155651" name="Rectangle 3"/>
          <p:cNvSpPr>
            <a:spLocks noGrp="1" noChangeArrowheads="1"/>
          </p:cNvSpPr>
          <p:nvPr>
            <p:ph type="body" idx="1"/>
          </p:nvPr>
        </p:nvSpPr>
        <p:spPr/>
        <p:txBody>
          <a:bodyPr/>
          <a:lstStyle/>
          <a:p>
            <a:pPr lvl="1" eaLnBrk="1" hangingPunct="1">
              <a:defRPr/>
            </a:pPr>
            <a:r>
              <a:rPr lang="en-US" smtClean="0"/>
              <a:t>A.	Change frequency slightly</a:t>
            </a:r>
          </a:p>
          <a:p>
            <a:pPr lvl="1" eaLnBrk="1" hangingPunct="1">
              <a:defRPr/>
            </a:pPr>
            <a:r>
              <a:rPr lang="en-US" smtClean="0"/>
              <a:t>B.	Decrease the squelch setting</a:t>
            </a:r>
          </a:p>
          <a:p>
            <a:pPr lvl="1" eaLnBrk="1" hangingPunct="1">
              <a:defRPr/>
            </a:pPr>
            <a:r>
              <a:rPr lang="en-US" smtClean="0"/>
              <a:t>C.	Turn on the noise blanker</a:t>
            </a:r>
          </a:p>
          <a:p>
            <a:pPr lvl="1" eaLnBrk="1" hangingPunct="1">
              <a:defRPr/>
            </a:pPr>
            <a:r>
              <a:rPr lang="en-US" smtClean="0"/>
              <a:t>D.	Use the RIT control</a:t>
            </a:r>
          </a:p>
        </p:txBody>
      </p:sp>
    </p:spTree>
    <p:extLst>
      <p:ext uri="{BB962C8B-B14F-4D97-AF65-F5344CB8AC3E}">
        <p14:creationId xmlns:p14="http://schemas.microsoft.com/office/powerpoint/2010/main" val="20205304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173B3DE-F5F3-4DE1-8119-2A4B8592CEBE}" type="slidenum">
              <a:rPr lang="en-US">
                <a:solidFill>
                  <a:srgbClr val="FFFFFF"/>
                </a:solidFill>
              </a:rPr>
              <a:pPr>
                <a:defRPr/>
              </a:pPr>
              <a:t>32</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160770" name="Rectangle 2"/>
          <p:cNvSpPr>
            <a:spLocks noGrp="1" noRot="1" noChangeArrowheads="1"/>
          </p:cNvSpPr>
          <p:nvPr>
            <p:ph type="title"/>
          </p:nvPr>
        </p:nvSpPr>
        <p:spPr/>
        <p:txBody>
          <a:bodyPr/>
          <a:lstStyle/>
          <a:p>
            <a:pPr eaLnBrk="1" hangingPunct="1">
              <a:defRPr/>
            </a:pPr>
            <a:r>
              <a:rPr lang="en-US" smtClean="0"/>
              <a:t>T4B05 Which of the following would reduce ignition interference to a receiver?</a:t>
            </a:r>
          </a:p>
        </p:txBody>
      </p:sp>
      <p:sp>
        <p:nvSpPr>
          <p:cNvPr id="160771" name="Rectangle 3"/>
          <p:cNvSpPr>
            <a:spLocks noGrp="1" noChangeArrowheads="1"/>
          </p:cNvSpPr>
          <p:nvPr>
            <p:ph type="body" idx="1"/>
          </p:nvPr>
        </p:nvSpPr>
        <p:spPr/>
        <p:txBody>
          <a:bodyPr/>
          <a:lstStyle/>
          <a:p>
            <a:pPr lvl="1" eaLnBrk="1" hangingPunct="1">
              <a:defRPr/>
            </a:pPr>
            <a:r>
              <a:rPr lang="en-US" smtClean="0"/>
              <a:t>A.	Change frequency slightly</a:t>
            </a:r>
          </a:p>
          <a:p>
            <a:pPr lvl="1" eaLnBrk="1" hangingPunct="1">
              <a:defRPr/>
            </a:pPr>
            <a:r>
              <a:rPr lang="en-US" smtClean="0"/>
              <a:t>B.	Decrease the squelch setting</a:t>
            </a:r>
          </a:p>
          <a:p>
            <a:pPr eaLnBrk="1" hangingPunct="1">
              <a:defRPr/>
            </a:pPr>
            <a:r>
              <a:rPr lang="en-US" b="1" smtClean="0"/>
              <a:t>C.	Turn on the noise blanker</a:t>
            </a:r>
          </a:p>
          <a:p>
            <a:pPr lvl="1" eaLnBrk="1" hangingPunct="1">
              <a:defRPr/>
            </a:pPr>
            <a:r>
              <a:rPr lang="en-US" smtClean="0"/>
              <a:t>D.	Use the RIT control</a:t>
            </a:r>
          </a:p>
        </p:txBody>
      </p:sp>
    </p:spTree>
    <p:extLst>
      <p:ext uri="{BB962C8B-B14F-4D97-AF65-F5344CB8AC3E}">
        <p14:creationId xmlns:p14="http://schemas.microsoft.com/office/powerpoint/2010/main" val="37889110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6195039-5342-4870-A15B-CE2F8F49451B}" type="slidenum">
              <a:rPr lang="en-US">
                <a:solidFill>
                  <a:srgbClr val="FFFFFF"/>
                </a:solidFill>
              </a:rPr>
              <a:pPr>
                <a:defRPr/>
              </a:pPr>
              <a:t>33</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165890" name="Rectangle 2"/>
          <p:cNvSpPr>
            <a:spLocks noGrp="1" noRot="1" noChangeArrowheads="1"/>
          </p:cNvSpPr>
          <p:nvPr>
            <p:ph type="title"/>
          </p:nvPr>
        </p:nvSpPr>
        <p:spPr/>
        <p:txBody>
          <a:bodyPr/>
          <a:lstStyle/>
          <a:p>
            <a:pPr eaLnBrk="1" hangingPunct="1">
              <a:defRPr/>
            </a:pPr>
            <a:r>
              <a:rPr lang="en-US" b="1" smtClean="0"/>
              <a:t>T4B06 Which of the following controls could be used if the voice pitch of a single-sideband signal seems too high or low?</a:t>
            </a:r>
          </a:p>
        </p:txBody>
      </p:sp>
      <p:sp>
        <p:nvSpPr>
          <p:cNvPr id="165891" name="Rectangle 3"/>
          <p:cNvSpPr>
            <a:spLocks noGrp="1" noChangeArrowheads="1"/>
          </p:cNvSpPr>
          <p:nvPr>
            <p:ph type="body" idx="1"/>
          </p:nvPr>
        </p:nvSpPr>
        <p:spPr/>
        <p:txBody>
          <a:bodyPr/>
          <a:lstStyle/>
          <a:p>
            <a:pPr lvl="1" eaLnBrk="1" hangingPunct="1">
              <a:defRPr/>
            </a:pPr>
            <a:r>
              <a:rPr lang="en-US" smtClean="0"/>
              <a:t>A.	The AGC or limiter</a:t>
            </a:r>
          </a:p>
          <a:p>
            <a:pPr lvl="1" eaLnBrk="1" hangingPunct="1">
              <a:defRPr/>
            </a:pPr>
            <a:r>
              <a:rPr lang="en-US" smtClean="0"/>
              <a:t>B.	The bandwidth selection</a:t>
            </a:r>
          </a:p>
          <a:p>
            <a:pPr lvl="1" eaLnBrk="1" hangingPunct="1">
              <a:defRPr/>
            </a:pPr>
            <a:r>
              <a:rPr lang="en-US" smtClean="0"/>
              <a:t>C.	The tone squelch</a:t>
            </a:r>
          </a:p>
          <a:p>
            <a:pPr lvl="1" eaLnBrk="1" hangingPunct="1">
              <a:defRPr/>
            </a:pPr>
            <a:r>
              <a:rPr lang="en-US" smtClean="0"/>
              <a:t>D.	The receiver RIT or clarifier</a:t>
            </a:r>
          </a:p>
        </p:txBody>
      </p:sp>
    </p:spTree>
    <p:extLst>
      <p:ext uri="{BB962C8B-B14F-4D97-AF65-F5344CB8AC3E}">
        <p14:creationId xmlns:p14="http://schemas.microsoft.com/office/powerpoint/2010/main" val="41707458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DFA709F-03D2-4EE1-A3CF-E5FB11E07602}" type="slidenum">
              <a:rPr lang="en-US">
                <a:solidFill>
                  <a:srgbClr val="FFFFFF"/>
                </a:solidFill>
              </a:rPr>
              <a:pPr>
                <a:defRPr/>
              </a:pPr>
              <a:t>34</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171010" name="Rectangle 2"/>
          <p:cNvSpPr>
            <a:spLocks noGrp="1" noRot="1" noChangeArrowheads="1"/>
          </p:cNvSpPr>
          <p:nvPr>
            <p:ph type="title"/>
          </p:nvPr>
        </p:nvSpPr>
        <p:spPr/>
        <p:txBody>
          <a:bodyPr/>
          <a:lstStyle/>
          <a:p>
            <a:pPr eaLnBrk="1" hangingPunct="1">
              <a:defRPr/>
            </a:pPr>
            <a:r>
              <a:rPr lang="en-US" smtClean="0"/>
              <a:t>T4B06 Which of the following controls could be used if the voice pitch of a single-sideband signal seems too high or low?</a:t>
            </a:r>
          </a:p>
        </p:txBody>
      </p:sp>
      <p:sp>
        <p:nvSpPr>
          <p:cNvPr id="171011" name="Rectangle 3"/>
          <p:cNvSpPr>
            <a:spLocks noGrp="1" noChangeArrowheads="1"/>
          </p:cNvSpPr>
          <p:nvPr>
            <p:ph type="body" idx="1"/>
          </p:nvPr>
        </p:nvSpPr>
        <p:spPr/>
        <p:txBody>
          <a:bodyPr/>
          <a:lstStyle/>
          <a:p>
            <a:pPr lvl="1" eaLnBrk="1" hangingPunct="1">
              <a:defRPr/>
            </a:pPr>
            <a:r>
              <a:rPr lang="en-US" smtClean="0"/>
              <a:t>A.	The AGC or limiter</a:t>
            </a:r>
          </a:p>
          <a:p>
            <a:pPr lvl="1" eaLnBrk="1" hangingPunct="1">
              <a:defRPr/>
            </a:pPr>
            <a:r>
              <a:rPr lang="en-US" smtClean="0"/>
              <a:t>B.	The bandwidth selection</a:t>
            </a:r>
          </a:p>
          <a:p>
            <a:pPr lvl="1" eaLnBrk="1" hangingPunct="1">
              <a:defRPr/>
            </a:pPr>
            <a:r>
              <a:rPr lang="en-US" smtClean="0"/>
              <a:t>C.	The tone squelch</a:t>
            </a:r>
          </a:p>
          <a:p>
            <a:pPr eaLnBrk="1" hangingPunct="1">
              <a:defRPr/>
            </a:pPr>
            <a:r>
              <a:rPr lang="en-US" b="1" smtClean="0"/>
              <a:t>D.	The receiver RIT or clarifier</a:t>
            </a:r>
          </a:p>
        </p:txBody>
      </p:sp>
    </p:spTree>
    <p:extLst>
      <p:ext uri="{BB962C8B-B14F-4D97-AF65-F5344CB8AC3E}">
        <p14:creationId xmlns:p14="http://schemas.microsoft.com/office/powerpoint/2010/main" val="41749007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C7BEDCF-7145-4DAF-AA62-CD28C8B8DA60}" type="slidenum">
              <a:rPr lang="en-US">
                <a:solidFill>
                  <a:srgbClr val="FFFFFF"/>
                </a:solidFill>
              </a:rPr>
              <a:pPr>
                <a:defRPr/>
              </a:pPr>
              <a:t>35</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176130" name="Rectangle 2"/>
          <p:cNvSpPr>
            <a:spLocks noGrp="1" noRot="1" noChangeArrowheads="1"/>
          </p:cNvSpPr>
          <p:nvPr>
            <p:ph type="title"/>
          </p:nvPr>
        </p:nvSpPr>
        <p:spPr/>
        <p:txBody>
          <a:bodyPr/>
          <a:lstStyle/>
          <a:p>
            <a:pPr eaLnBrk="1" hangingPunct="1">
              <a:defRPr/>
            </a:pPr>
            <a:r>
              <a:rPr lang="en-US" b="1" smtClean="0"/>
              <a:t>T4B07 What does the term "RIT" mean?</a:t>
            </a:r>
          </a:p>
        </p:txBody>
      </p:sp>
      <p:sp>
        <p:nvSpPr>
          <p:cNvPr id="176131" name="Rectangle 3"/>
          <p:cNvSpPr>
            <a:spLocks noGrp="1" noChangeArrowheads="1"/>
          </p:cNvSpPr>
          <p:nvPr>
            <p:ph type="body" idx="1"/>
          </p:nvPr>
        </p:nvSpPr>
        <p:spPr/>
        <p:txBody>
          <a:bodyPr/>
          <a:lstStyle/>
          <a:p>
            <a:pPr lvl="1" eaLnBrk="1" hangingPunct="1">
              <a:defRPr/>
            </a:pPr>
            <a:r>
              <a:rPr lang="en-US" smtClean="0"/>
              <a:t>A.	Receiver Input Tone</a:t>
            </a:r>
          </a:p>
          <a:p>
            <a:pPr lvl="1" eaLnBrk="1" hangingPunct="1">
              <a:defRPr/>
            </a:pPr>
            <a:r>
              <a:rPr lang="en-US" smtClean="0"/>
              <a:t>B.	Receiver Incremental Tuning</a:t>
            </a:r>
          </a:p>
          <a:p>
            <a:pPr lvl="1" eaLnBrk="1" hangingPunct="1">
              <a:defRPr/>
            </a:pPr>
            <a:r>
              <a:rPr lang="en-US" smtClean="0"/>
              <a:t>C.	Rectifier Inverter Test</a:t>
            </a:r>
          </a:p>
          <a:p>
            <a:pPr lvl="1" eaLnBrk="1" hangingPunct="1">
              <a:defRPr/>
            </a:pPr>
            <a:r>
              <a:rPr lang="en-US" smtClean="0"/>
              <a:t>D.	Remote Input Transmitter</a:t>
            </a:r>
          </a:p>
        </p:txBody>
      </p:sp>
    </p:spTree>
    <p:extLst>
      <p:ext uri="{BB962C8B-B14F-4D97-AF65-F5344CB8AC3E}">
        <p14:creationId xmlns:p14="http://schemas.microsoft.com/office/powerpoint/2010/main" val="17086137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EFD3CF8-30C0-4E72-B89C-65CDA88240DF}" type="slidenum">
              <a:rPr lang="en-US">
                <a:solidFill>
                  <a:srgbClr val="FFFFFF"/>
                </a:solidFill>
              </a:rPr>
              <a:pPr>
                <a:defRPr/>
              </a:pPr>
              <a:t>36</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181250" name="Rectangle 2"/>
          <p:cNvSpPr>
            <a:spLocks noGrp="1" noRot="1" noChangeArrowheads="1"/>
          </p:cNvSpPr>
          <p:nvPr>
            <p:ph type="title"/>
          </p:nvPr>
        </p:nvSpPr>
        <p:spPr/>
        <p:txBody>
          <a:bodyPr/>
          <a:lstStyle/>
          <a:p>
            <a:pPr eaLnBrk="1" hangingPunct="1">
              <a:defRPr/>
            </a:pPr>
            <a:r>
              <a:rPr lang="en-US" smtClean="0"/>
              <a:t>T4B07 What does the term "RIT" mean?</a:t>
            </a:r>
          </a:p>
        </p:txBody>
      </p:sp>
      <p:sp>
        <p:nvSpPr>
          <p:cNvPr id="181251" name="Rectangle 3"/>
          <p:cNvSpPr>
            <a:spLocks noGrp="1" noChangeArrowheads="1"/>
          </p:cNvSpPr>
          <p:nvPr>
            <p:ph type="body" idx="1"/>
          </p:nvPr>
        </p:nvSpPr>
        <p:spPr/>
        <p:txBody>
          <a:bodyPr/>
          <a:lstStyle/>
          <a:p>
            <a:pPr lvl="1" eaLnBrk="1" hangingPunct="1">
              <a:defRPr/>
            </a:pPr>
            <a:r>
              <a:rPr lang="en-US" smtClean="0"/>
              <a:t>A.	Receiver Input Tone</a:t>
            </a:r>
          </a:p>
          <a:p>
            <a:pPr eaLnBrk="1" hangingPunct="1">
              <a:defRPr/>
            </a:pPr>
            <a:r>
              <a:rPr lang="en-US" b="1" smtClean="0"/>
              <a:t>B.	Receiver Incremental Tuning</a:t>
            </a:r>
          </a:p>
          <a:p>
            <a:pPr lvl="1" eaLnBrk="1" hangingPunct="1">
              <a:defRPr/>
            </a:pPr>
            <a:r>
              <a:rPr lang="en-US" smtClean="0"/>
              <a:t>C.	Rectifier Inverter Test</a:t>
            </a:r>
          </a:p>
          <a:p>
            <a:pPr lvl="1" eaLnBrk="1" hangingPunct="1">
              <a:defRPr/>
            </a:pPr>
            <a:r>
              <a:rPr lang="en-US" smtClean="0"/>
              <a:t>D.	Remote Input Transmitter</a:t>
            </a:r>
          </a:p>
        </p:txBody>
      </p:sp>
    </p:spTree>
    <p:extLst>
      <p:ext uri="{BB962C8B-B14F-4D97-AF65-F5344CB8AC3E}">
        <p14:creationId xmlns:p14="http://schemas.microsoft.com/office/powerpoint/2010/main" val="17981590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E13C806-BE58-437E-BB23-3EE7BB8BA14B}" type="slidenum">
              <a:rPr lang="en-US">
                <a:solidFill>
                  <a:srgbClr val="FFFFFF"/>
                </a:solidFill>
              </a:rPr>
              <a:pPr>
                <a:defRPr/>
              </a:pPr>
              <a:t>37</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186370" name="Rectangle 2"/>
          <p:cNvSpPr>
            <a:spLocks noGrp="1" noRot="1" noChangeArrowheads="1"/>
          </p:cNvSpPr>
          <p:nvPr>
            <p:ph type="title"/>
          </p:nvPr>
        </p:nvSpPr>
        <p:spPr/>
        <p:txBody>
          <a:bodyPr/>
          <a:lstStyle/>
          <a:p>
            <a:pPr eaLnBrk="1" hangingPunct="1">
              <a:defRPr/>
            </a:pPr>
            <a:r>
              <a:rPr lang="en-US" b="1" smtClean="0"/>
              <a:t>T4B08 What is the advantage of having multiple receive bandwidth choices on a multimode transceiver?</a:t>
            </a:r>
          </a:p>
        </p:txBody>
      </p:sp>
      <p:sp>
        <p:nvSpPr>
          <p:cNvPr id="186371" name="Rectangle 3"/>
          <p:cNvSpPr>
            <a:spLocks noGrp="1" noChangeArrowheads="1"/>
          </p:cNvSpPr>
          <p:nvPr>
            <p:ph type="body" idx="1"/>
          </p:nvPr>
        </p:nvSpPr>
        <p:spPr/>
        <p:txBody>
          <a:bodyPr/>
          <a:lstStyle/>
          <a:p>
            <a:pPr lvl="1" eaLnBrk="1" hangingPunct="1">
              <a:defRPr/>
            </a:pPr>
            <a:r>
              <a:rPr lang="en-US" smtClean="0"/>
              <a:t>A.	Permits monitoring several modes at once</a:t>
            </a:r>
          </a:p>
          <a:p>
            <a:pPr lvl="1" eaLnBrk="1" hangingPunct="1">
              <a:defRPr/>
            </a:pPr>
            <a:r>
              <a:rPr lang="en-US" smtClean="0"/>
              <a:t>B.	Permits noise or interference reduction by selecting a bandwidth matching the mode</a:t>
            </a:r>
          </a:p>
          <a:p>
            <a:pPr lvl="1" eaLnBrk="1" hangingPunct="1">
              <a:defRPr/>
            </a:pPr>
            <a:r>
              <a:rPr lang="en-US" smtClean="0"/>
              <a:t>C.	Increases the number of frequencies that can be stored in memory</a:t>
            </a:r>
          </a:p>
          <a:p>
            <a:pPr lvl="1" eaLnBrk="1" hangingPunct="1">
              <a:defRPr/>
            </a:pPr>
            <a:r>
              <a:rPr lang="en-US" smtClean="0"/>
              <a:t>D.	Increases the amount of offset between receive and transmit frequencies</a:t>
            </a:r>
          </a:p>
        </p:txBody>
      </p:sp>
    </p:spTree>
    <p:extLst>
      <p:ext uri="{BB962C8B-B14F-4D97-AF65-F5344CB8AC3E}">
        <p14:creationId xmlns:p14="http://schemas.microsoft.com/office/powerpoint/2010/main" val="10371650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8F2527F-BE93-4A81-B91C-84853F7D9171}" type="slidenum">
              <a:rPr lang="en-US">
                <a:solidFill>
                  <a:srgbClr val="FFFFFF"/>
                </a:solidFill>
              </a:rPr>
              <a:pPr>
                <a:defRPr/>
              </a:pPr>
              <a:t>38</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191490" name="Rectangle 2"/>
          <p:cNvSpPr>
            <a:spLocks noGrp="1" noRot="1" noChangeArrowheads="1"/>
          </p:cNvSpPr>
          <p:nvPr>
            <p:ph type="title"/>
          </p:nvPr>
        </p:nvSpPr>
        <p:spPr/>
        <p:txBody>
          <a:bodyPr/>
          <a:lstStyle/>
          <a:p>
            <a:pPr eaLnBrk="1" hangingPunct="1">
              <a:defRPr/>
            </a:pPr>
            <a:r>
              <a:rPr lang="en-US" smtClean="0"/>
              <a:t>T4B08 What is the advantage of having multiple receive bandwidth choices on a multimode transceiver?</a:t>
            </a:r>
          </a:p>
        </p:txBody>
      </p:sp>
      <p:sp>
        <p:nvSpPr>
          <p:cNvPr id="191491" name="Rectangle 3"/>
          <p:cNvSpPr>
            <a:spLocks noGrp="1" noChangeArrowheads="1"/>
          </p:cNvSpPr>
          <p:nvPr>
            <p:ph type="body" idx="1"/>
          </p:nvPr>
        </p:nvSpPr>
        <p:spPr/>
        <p:txBody>
          <a:bodyPr/>
          <a:lstStyle/>
          <a:p>
            <a:pPr lvl="1" eaLnBrk="1" hangingPunct="1">
              <a:defRPr/>
            </a:pPr>
            <a:r>
              <a:rPr lang="en-US" smtClean="0"/>
              <a:t>A.	Permits monitoring several modes at once</a:t>
            </a:r>
          </a:p>
          <a:p>
            <a:pPr eaLnBrk="1" hangingPunct="1">
              <a:defRPr/>
            </a:pPr>
            <a:r>
              <a:rPr lang="en-US" b="1" smtClean="0"/>
              <a:t>B.	Permits noise or interference reduction by selecting a bandwidth matching the mode</a:t>
            </a:r>
          </a:p>
          <a:p>
            <a:pPr lvl="1" eaLnBrk="1" hangingPunct="1">
              <a:defRPr/>
            </a:pPr>
            <a:r>
              <a:rPr lang="en-US" smtClean="0"/>
              <a:t>C.	Increases the number of frequencies that can be stored in memory</a:t>
            </a:r>
          </a:p>
          <a:p>
            <a:pPr lvl="1" eaLnBrk="1" hangingPunct="1">
              <a:defRPr/>
            </a:pPr>
            <a:r>
              <a:rPr lang="en-US" smtClean="0"/>
              <a:t>D.	Increases the amount of offset between receive and transmit frequencies</a:t>
            </a:r>
          </a:p>
        </p:txBody>
      </p:sp>
    </p:spTree>
    <p:extLst>
      <p:ext uri="{BB962C8B-B14F-4D97-AF65-F5344CB8AC3E}">
        <p14:creationId xmlns:p14="http://schemas.microsoft.com/office/powerpoint/2010/main" val="29116100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T4B09  Which </a:t>
            </a:r>
            <a:r>
              <a:rPr lang="en-US" sz="2800" dirty="0"/>
              <a:t>of the following is an appropriate receive filter bandwidth to select in order to minimize noise and interference for SSB reception?</a:t>
            </a:r>
            <a:br>
              <a:rPr lang="en-US" sz="2800" dirty="0"/>
            </a:br>
            <a:endParaRPr lang="en-US" sz="2800" dirty="0"/>
          </a:p>
        </p:txBody>
      </p:sp>
      <p:sp>
        <p:nvSpPr>
          <p:cNvPr id="3" name="Content Placeholder 2"/>
          <p:cNvSpPr>
            <a:spLocks noGrp="1"/>
          </p:cNvSpPr>
          <p:nvPr>
            <p:ph idx="1"/>
          </p:nvPr>
        </p:nvSpPr>
        <p:spPr/>
        <p:txBody>
          <a:bodyPr/>
          <a:lstStyle/>
          <a:p>
            <a:r>
              <a:rPr lang="de-DE" dirty="0">
                <a:solidFill>
                  <a:schemeClr val="tx1"/>
                </a:solidFill>
              </a:rPr>
              <a:t>A. 500 Hz</a:t>
            </a:r>
          </a:p>
          <a:p>
            <a:r>
              <a:rPr lang="de-DE" dirty="0">
                <a:solidFill>
                  <a:schemeClr val="tx1"/>
                </a:solidFill>
              </a:rPr>
              <a:t>B. 1000 Hz</a:t>
            </a:r>
          </a:p>
          <a:p>
            <a:r>
              <a:rPr lang="de-DE" dirty="0">
                <a:solidFill>
                  <a:schemeClr val="tx1"/>
                </a:solidFill>
              </a:rPr>
              <a:t>C. 2400 Hz</a:t>
            </a:r>
          </a:p>
          <a:p>
            <a:r>
              <a:rPr lang="de-DE" dirty="0">
                <a:solidFill>
                  <a:schemeClr val="tx1"/>
                </a:solidFill>
              </a:rPr>
              <a:t>D. 5000 Hz</a:t>
            </a:r>
          </a:p>
          <a:p>
            <a:endParaRPr lang="en-US" dirty="0">
              <a:solidFill>
                <a:schemeClr val="tx1"/>
              </a:solidFill>
            </a:endParaRPr>
          </a:p>
        </p:txBody>
      </p:sp>
    </p:spTree>
    <p:extLst>
      <p:ext uri="{BB962C8B-B14F-4D97-AF65-F5344CB8AC3E}">
        <p14:creationId xmlns:p14="http://schemas.microsoft.com/office/powerpoint/2010/main" val="4255570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937" y="914400"/>
            <a:ext cx="8096251" cy="5181600"/>
          </a:xfrm>
          <a:prstGeom prst="rect">
            <a:avLst/>
          </a:prstGeom>
        </p:spPr>
      </p:pic>
    </p:spTree>
    <p:extLst>
      <p:ext uri="{BB962C8B-B14F-4D97-AF65-F5344CB8AC3E}">
        <p14:creationId xmlns:p14="http://schemas.microsoft.com/office/powerpoint/2010/main" val="35353727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T4B09  Which </a:t>
            </a:r>
            <a:r>
              <a:rPr lang="en-US" sz="2800" dirty="0"/>
              <a:t>of the following is an appropriate receive filter bandwidth to select in order to minimize noise and interference for SSB reception?</a:t>
            </a:r>
            <a:br>
              <a:rPr lang="en-US" sz="2800" dirty="0"/>
            </a:br>
            <a:endParaRPr lang="en-US" sz="2800" dirty="0"/>
          </a:p>
        </p:txBody>
      </p:sp>
      <p:sp>
        <p:nvSpPr>
          <p:cNvPr id="3" name="Content Placeholder 2"/>
          <p:cNvSpPr>
            <a:spLocks noGrp="1"/>
          </p:cNvSpPr>
          <p:nvPr>
            <p:ph idx="1"/>
          </p:nvPr>
        </p:nvSpPr>
        <p:spPr/>
        <p:txBody>
          <a:bodyPr/>
          <a:lstStyle/>
          <a:p>
            <a:r>
              <a:rPr lang="de-DE" dirty="0" smtClean="0">
                <a:solidFill>
                  <a:schemeClr val="tx1"/>
                </a:solidFill>
              </a:rPr>
              <a:t>	A</a:t>
            </a:r>
            <a:r>
              <a:rPr lang="de-DE" dirty="0">
                <a:solidFill>
                  <a:schemeClr val="tx1"/>
                </a:solidFill>
              </a:rPr>
              <a:t>. 500 Hz</a:t>
            </a:r>
          </a:p>
          <a:p>
            <a:r>
              <a:rPr lang="de-DE" dirty="0" smtClean="0">
                <a:solidFill>
                  <a:schemeClr val="tx1"/>
                </a:solidFill>
              </a:rPr>
              <a:t>	B</a:t>
            </a:r>
            <a:r>
              <a:rPr lang="de-DE" dirty="0">
                <a:solidFill>
                  <a:schemeClr val="tx1"/>
                </a:solidFill>
              </a:rPr>
              <a:t>. 1000 Hz</a:t>
            </a:r>
          </a:p>
          <a:p>
            <a:r>
              <a:rPr lang="de-DE" dirty="0">
                <a:solidFill>
                  <a:srgbClr val="FFFF00"/>
                </a:solidFill>
              </a:rPr>
              <a:t>C. 2400 Hz</a:t>
            </a:r>
          </a:p>
          <a:p>
            <a:r>
              <a:rPr lang="de-DE" dirty="0" smtClean="0">
                <a:solidFill>
                  <a:schemeClr val="tx1"/>
                </a:solidFill>
              </a:rPr>
              <a:t>	D</a:t>
            </a:r>
            <a:r>
              <a:rPr lang="de-DE" dirty="0">
                <a:solidFill>
                  <a:schemeClr val="tx1"/>
                </a:solidFill>
              </a:rPr>
              <a:t>. 5000 Hz</a:t>
            </a:r>
          </a:p>
          <a:p>
            <a:endParaRPr lang="en-US" dirty="0">
              <a:solidFill>
                <a:schemeClr val="tx1"/>
              </a:solidFill>
            </a:endParaRPr>
          </a:p>
        </p:txBody>
      </p:sp>
    </p:spTree>
    <p:extLst>
      <p:ext uri="{BB962C8B-B14F-4D97-AF65-F5344CB8AC3E}">
        <p14:creationId xmlns:p14="http://schemas.microsoft.com/office/powerpoint/2010/main" val="29169007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T4B10 </a:t>
            </a:r>
            <a:r>
              <a:rPr lang="en-US" sz="2800" dirty="0" smtClean="0"/>
              <a:t> Which </a:t>
            </a:r>
            <a:r>
              <a:rPr lang="en-US" sz="2800" dirty="0"/>
              <a:t>of the following is an appropriate receive filter bandwidth to select in order to minimize noise and interference for CW reception?</a:t>
            </a:r>
            <a:br>
              <a:rPr lang="en-US" sz="2800" dirty="0"/>
            </a:br>
            <a:endParaRPr lang="en-US" sz="2800" dirty="0"/>
          </a:p>
        </p:txBody>
      </p:sp>
      <p:sp>
        <p:nvSpPr>
          <p:cNvPr id="3" name="Content Placeholder 2"/>
          <p:cNvSpPr>
            <a:spLocks noGrp="1"/>
          </p:cNvSpPr>
          <p:nvPr>
            <p:ph idx="1"/>
          </p:nvPr>
        </p:nvSpPr>
        <p:spPr/>
        <p:txBody>
          <a:bodyPr/>
          <a:lstStyle/>
          <a:p>
            <a:r>
              <a:rPr lang="de-DE" dirty="0">
                <a:solidFill>
                  <a:schemeClr val="tx1"/>
                </a:solidFill>
              </a:rPr>
              <a:t>A. 500 Hz</a:t>
            </a:r>
          </a:p>
          <a:p>
            <a:r>
              <a:rPr lang="de-DE" dirty="0" smtClean="0">
                <a:solidFill>
                  <a:schemeClr val="tx1"/>
                </a:solidFill>
              </a:rPr>
              <a:t>B</a:t>
            </a:r>
            <a:r>
              <a:rPr lang="de-DE" dirty="0">
                <a:solidFill>
                  <a:schemeClr val="tx1"/>
                </a:solidFill>
              </a:rPr>
              <a:t>. 1000 Hz</a:t>
            </a:r>
          </a:p>
          <a:p>
            <a:r>
              <a:rPr lang="de-DE" dirty="0" smtClean="0">
                <a:solidFill>
                  <a:schemeClr val="tx1"/>
                </a:solidFill>
              </a:rPr>
              <a:t>C</a:t>
            </a:r>
            <a:r>
              <a:rPr lang="de-DE" dirty="0">
                <a:solidFill>
                  <a:schemeClr val="tx1"/>
                </a:solidFill>
              </a:rPr>
              <a:t>. 2400 Hz</a:t>
            </a:r>
          </a:p>
          <a:p>
            <a:r>
              <a:rPr lang="de-DE" dirty="0" smtClean="0">
                <a:solidFill>
                  <a:schemeClr val="tx1"/>
                </a:solidFill>
              </a:rPr>
              <a:t>D</a:t>
            </a:r>
            <a:r>
              <a:rPr lang="de-DE" dirty="0">
                <a:solidFill>
                  <a:schemeClr val="tx1"/>
                </a:solidFill>
              </a:rPr>
              <a:t>. 5000 Hz</a:t>
            </a:r>
          </a:p>
          <a:p>
            <a:endParaRPr lang="de-DE"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2302985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T4B10 </a:t>
            </a:r>
            <a:r>
              <a:rPr lang="en-US" sz="2800" dirty="0" smtClean="0"/>
              <a:t> Which </a:t>
            </a:r>
            <a:r>
              <a:rPr lang="en-US" sz="2800" dirty="0"/>
              <a:t>of the following is an appropriate receive filter bandwidth to select in order to minimize noise and interference for CW reception?</a:t>
            </a:r>
            <a:br>
              <a:rPr lang="en-US" sz="2800" dirty="0"/>
            </a:br>
            <a:endParaRPr lang="en-US" sz="2800" dirty="0"/>
          </a:p>
        </p:txBody>
      </p:sp>
      <p:sp>
        <p:nvSpPr>
          <p:cNvPr id="3" name="Content Placeholder 2"/>
          <p:cNvSpPr>
            <a:spLocks noGrp="1"/>
          </p:cNvSpPr>
          <p:nvPr>
            <p:ph idx="1"/>
          </p:nvPr>
        </p:nvSpPr>
        <p:spPr/>
        <p:txBody>
          <a:bodyPr/>
          <a:lstStyle/>
          <a:p>
            <a:r>
              <a:rPr lang="de-DE" dirty="0">
                <a:solidFill>
                  <a:srgbClr val="FFFF00"/>
                </a:solidFill>
              </a:rPr>
              <a:t>A. 500 Hz</a:t>
            </a:r>
          </a:p>
          <a:p>
            <a:r>
              <a:rPr lang="de-DE" dirty="0" smtClean="0">
                <a:solidFill>
                  <a:schemeClr val="tx1"/>
                </a:solidFill>
              </a:rPr>
              <a:t>	B</a:t>
            </a:r>
            <a:r>
              <a:rPr lang="de-DE" dirty="0">
                <a:solidFill>
                  <a:schemeClr val="tx1"/>
                </a:solidFill>
              </a:rPr>
              <a:t>. 1000 Hz</a:t>
            </a:r>
          </a:p>
          <a:p>
            <a:r>
              <a:rPr lang="de-DE" dirty="0" smtClean="0">
                <a:solidFill>
                  <a:schemeClr val="tx1"/>
                </a:solidFill>
              </a:rPr>
              <a:t>	C</a:t>
            </a:r>
            <a:r>
              <a:rPr lang="de-DE" dirty="0">
                <a:solidFill>
                  <a:schemeClr val="tx1"/>
                </a:solidFill>
              </a:rPr>
              <a:t>. 2400 Hz</a:t>
            </a:r>
          </a:p>
          <a:p>
            <a:r>
              <a:rPr lang="de-DE" dirty="0" smtClean="0">
                <a:solidFill>
                  <a:schemeClr val="tx1"/>
                </a:solidFill>
              </a:rPr>
              <a:t>	D</a:t>
            </a:r>
            <a:r>
              <a:rPr lang="de-DE" dirty="0">
                <a:solidFill>
                  <a:schemeClr val="tx1"/>
                </a:solidFill>
              </a:rPr>
              <a:t>. 5000 Hz</a:t>
            </a:r>
          </a:p>
          <a:p>
            <a:endParaRPr lang="de-DE"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6818749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T7A10 </a:t>
            </a:r>
            <a:r>
              <a:rPr lang="en-US" dirty="0" smtClean="0"/>
              <a:t> What </a:t>
            </a:r>
            <a:r>
              <a:rPr lang="en-US" dirty="0"/>
              <a:t>device increases the low-power output from a handheld transceiver?</a:t>
            </a:r>
            <a:br>
              <a:rPr lang="en-US" dirty="0"/>
            </a:br>
            <a:endParaRPr lang="en-US" dirty="0"/>
          </a:p>
        </p:txBody>
      </p:sp>
      <p:sp>
        <p:nvSpPr>
          <p:cNvPr id="3" name="Content Placeholder 2"/>
          <p:cNvSpPr>
            <a:spLocks noGrp="1"/>
          </p:cNvSpPr>
          <p:nvPr>
            <p:ph idx="1"/>
          </p:nvPr>
        </p:nvSpPr>
        <p:spPr/>
        <p:txBody>
          <a:bodyPr/>
          <a:lstStyle/>
          <a:p>
            <a:r>
              <a:rPr lang="en-US" dirty="0">
                <a:solidFill>
                  <a:schemeClr val="tx1"/>
                </a:solidFill>
              </a:rPr>
              <a:t>A. A voltage divider</a:t>
            </a:r>
          </a:p>
          <a:p>
            <a:r>
              <a:rPr lang="en-US" dirty="0">
                <a:solidFill>
                  <a:schemeClr val="tx1"/>
                </a:solidFill>
              </a:rPr>
              <a:t>B. An RF power amplifier</a:t>
            </a:r>
          </a:p>
          <a:p>
            <a:r>
              <a:rPr lang="en-US" dirty="0">
                <a:solidFill>
                  <a:schemeClr val="tx1"/>
                </a:solidFill>
              </a:rPr>
              <a:t>C. An impedance network</a:t>
            </a:r>
          </a:p>
          <a:p>
            <a:r>
              <a:rPr lang="en-US" dirty="0">
                <a:solidFill>
                  <a:schemeClr val="tx1"/>
                </a:solidFill>
              </a:rPr>
              <a:t>D. All of these choices are correct</a:t>
            </a:r>
          </a:p>
        </p:txBody>
      </p:sp>
    </p:spTree>
    <p:extLst>
      <p:ext uri="{BB962C8B-B14F-4D97-AF65-F5344CB8AC3E}">
        <p14:creationId xmlns:p14="http://schemas.microsoft.com/office/powerpoint/2010/main" val="3747787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T7A10 </a:t>
            </a:r>
            <a:r>
              <a:rPr lang="en-US" dirty="0" smtClean="0"/>
              <a:t> What </a:t>
            </a:r>
            <a:r>
              <a:rPr lang="en-US" dirty="0"/>
              <a:t>device increases the low-power output from a handheld transceiver?</a:t>
            </a:r>
            <a:br>
              <a:rPr lang="en-US" dirty="0"/>
            </a:br>
            <a:endParaRPr lang="en-US" dirty="0"/>
          </a:p>
        </p:txBody>
      </p:sp>
      <p:sp>
        <p:nvSpPr>
          <p:cNvPr id="3" name="Content Placeholder 2"/>
          <p:cNvSpPr>
            <a:spLocks noGrp="1"/>
          </p:cNvSpPr>
          <p:nvPr>
            <p:ph idx="1"/>
          </p:nvPr>
        </p:nvSpPr>
        <p:spPr/>
        <p:txBody>
          <a:bodyPr/>
          <a:lstStyle/>
          <a:p>
            <a:r>
              <a:rPr lang="en-US" dirty="0" smtClean="0">
                <a:solidFill>
                  <a:schemeClr val="tx1"/>
                </a:solidFill>
              </a:rPr>
              <a:t>	A</a:t>
            </a:r>
            <a:r>
              <a:rPr lang="en-US" dirty="0">
                <a:solidFill>
                  <a:schemeClr val="tx1"/>
                </a:solidFill>
              </a:rPr>
              <a:t>. A voltage divider</a:t>
            </a:r>
          </a:p>
          <a:p>
            <a:r>
              <a:rPr lang="en-US" dirty="0">
                <a:solidFill>
                  <a:srgbClr val="FFFF00"/>
                </a:solidFill>
              </a:rPr>
              <a:t>B. An RF power amplifier</a:t>
            </a:r>
          </a:p>
          <a:p>
            <a:r>
              <a:rPr lang="en-US" dirty="0" smtClean="0">
                <a:solidFill>
                  <a:schemeClr val="tx1"/>
                </a:solidFill>
              </a:rPr>
              <a:t>	C</a:t>
            </a:r>
            <a:r>
              <a:rPr lang="en-US" dirty="0">
                <a:solidFill>
                  <a:schemeClr val="tx1"/>
                </a:solidFill>
              </a:rPr>
              <a:t>. An impedance network</a:t>
            </a:r>
          </a:p>
          <a:p>
            <a:r>
              <a:rPr lang="en-US" dirty="0" smtClean="0">
                <a:solidFill>
                  <a:schemeClr val="tx1"/>
                </a:solidFill>
              </a:rPr>
              <a:t>	D</a:t>
            </a:r>
            <a:r>
              <a:rPr lang="en-US" dirty="0">
                <a:solidFill>
                  <a:schemeClr val="tx1"/>
                </a:solidFill>
              </a:rPr>
              <a:t>. All of these choices are correct</a:t>
            </a:r>
          </a:p>
        </p:txBody>
      </p:sp>
    </p:spTree>
    <p:extLst>
      <p:ext uri="{BB962C8B-B14F-4D97-AF65-F5344CB8AC3E}">
        <p14:creationId xmlns:p14="http://schemas.microsoft.com/office/powerpoint/2010/main" val="3082633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T4B12 What </a:t>
            </a:r>
            <a:r>
              <a:rPr lang="en-US" dirty="0"/>
              <a:t>is the function of automatic gain control or AGC?</a:t>
            </a:r>
            <a:br>
              <a:rPr lang="en-US" dirty="0"/>
            </a:br>
            <a:endParaRPr lang="en-US" dirty="0"/>
          </a:p>
        </p:txBody>
      </p:sp>
      <p:sp>
        <p:nvSpPr>
          <p:cNvPr id="3" name="Content Placeholder 2"/>
          <p:cNvSpPr>
            <a:spLocks noGrp="1"/>
          </p:cNvSpPr>
          <p:nvPr>
            <p:ph idx="1"/>
          </p:nvPr>
        </p:nvSpPr>
        <p:spPr/>
        <p:txBody>
          <a:bodyPr/>
          <a:lstStyle/>
          <a:p>
            <a:r>
              <a:rPr lang="en-US" dirty="0"/>
              <a:t>A. To keep received audio relatively constant</a:t>
            </a:r>
          </a:p>
          <a:p>
            <a:r>
              <a:rPr lang="en-US" dirty="0"/>
              <a:t>B. To protect an antenna from lightning</a:t>
            </a:r>
          </a:p>
          <a:p>
            <a:r>
              <a:rPr lang="en-US" dirty="0"/>
              <a:t>C. To eliminate RF on the station cabling</a:t>
            </a:r>
          </a:p>
          <a:p>
            <a:r>
              <a:rPr lang="en-US" dirty="0"/>
              <a:t>D. An asymmetric goniometer control used for antenna matching </a:t>
            </a:r>
          </a:p>
        </p:txBody>
      </p:sp>
    </p:spTree>
    <p:extLst>
      <p:ext uri="{BB962C8B-B14F-4D97-AF65-F5344CB8AC3E}">
        <p14:creationId xmlns:p14="http://schemas.microsoft.com/office/powerpoint/2010/main" val="31626742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T4B12 What </a:t>
            </a:r>
            <a:r>
              <a:rPr lang="en-US" dirty="0"/>
              <a:t>is the function of automatic gain control or AGC?</a:t>
            </a:r>
            <a:br>
              <a:rPr lang="en-US" dirty="0"/>
            </a:br>
            <a:endParaRPr lang="en-US" dirty="0"/>
          </a:p>
        </p:txBody>
      </p:sp>
      <p:sp>
        <p:nvSpPr>
          <p:cNvPr id="3" name="Content Placeholder 2"/>
          <p:cNvSpPr>
            <a:spLocks noGrp="1"/>
          </p:cNvSpPr>
          <p:nvPr>
            <p:ph idx="1"/>
          </p:nvPr>
        </p:nvSpPr>
        <p:spPr/>
        <p:txBody>
          <a:bodyPr/>
          <a:lstStyle/>
          <a:p>
            <a:r>
              <a:rPr lang="en-US" dirty="0">
                <a:solidFill>
                  <a:srgbClr val="FFFF00"/>
                </a:solidFill>
              </a:rPr>
              <a:t>A. To keep received audio relatively constant</a:t>
            </a:r>
          </a:p>
          <a:p>
            <a:r>
              <a:rPr lang="en-US" dirty="0" smtClean="0"/>
              <a:t>	B</a:t>
            </a:r>
            <a:r>
              <a:rPr lang="en-US" dirty="0"/>
              <a:t>. To protect an antenna from lightning</a:t>
            </a:r>
          </a:p>
          <a:p>
            <a:r>
              <a:rPr lang="en-US" dirty="0" smtClean="0"/>
              <a:t>	C</a:t>
            </a:r>
            <a:r>
              <a:rPr lang="en-US" dirty="0"/>
              <a:t>. To eliminate RF on the station cabling</a:t>
            </a:r>
          </a:p>
          <a:p>
            <a:r>
              <a:rPr lang="en-US" dirty="0" smtClean="0"/>
              <a:t>	D</a:t>
            </a:r>
            <a:r>
              <a:rPr lang="en-US" dirty="0"/>
              <a:t>. An asymmetric goniometer control used for antenna matching </a:t>
            </a:r>
          </a:p>
        </p:txBody>
      </p:sp>
    </p:spTree>
    <p:extLst>
      <p:ext uri="{BB962C8B-B14F-4D97-AF65-F5344CB8AC3E}">
        <p14:creationId xmlns:p14="http://schemas.microsoft.com/office/powerpoint/2010/main" val="30549285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Rot="1" noChangeArrowheads="1"/>
          </p:cNvSpPr>
          <p:nvPr>
            <p:ph type="title"/>
          </p:nvPr>
        </p:nvSpPr>
        <p:spPr/>
        <p:txBody>
          <a:bodyPr/>
          <a:lstStyle/>
          <a:p>
            <a:pPr eaLnBrk="1" hangingPunct="1">
              <a:defRPr/>
            </a:pPr>
            <a:r>
              <a:rPr lang="en-US" b="1" smtClean="0"/>
              <a:t>T8D01 Which of the following is an example of a digital communications method?</a:t>
            </a:r>
          </a:p>
        </p:txBody>
      </p:sp>
      <p:sp>
        <p:nvSpPr>
          <p:cNvPr id="339971" name="Rectangle 3"/>
          <p:cNvSpPr>
            <a:spLocks noGrp="1" noChangeArrowheads="1"/>
          </p:cNvSpPr>
          <p:nvPr>
            <p:ph type="body" idx="1"/>
          </p:nvPr>
        </p:nvSpPr>
        <p:spPr>
          <a:xfrm>
            <a:off x="304800" y="2819400"/>
            <a:ext cx="8534400" cy="3306763"/>
          </a:xfrm>
        </p:spPr>
        <p:txBody>
          <a:bodyPr/>
          <a:lstStyle/>
          <a:p>
            <a:pPr lvl="1" eaLnBrk="1" hangingPunct="1">
              <a:defRPr/>
            </a:pPr>
            <a:r>
              <a:rPr lang="en-US" dirty="0" smtClean="0"/>
              <a:t>A.	Packet</a:t>
            </a:r>
          </a:p>
          <a:p>
            <a:pPr lvl="1" eaLnBrk="1" hangingPunct="1">
              <a:defRPr/>
            </a:pPr>
            <a:r>
              <a:rPr lang="en-US" dirty="0" smtClean="0"/>
              <a:t>B.	PSK31</a:t>
            </a:r>
          </a:p>
          <a:p>
            <a:pPr lvl="1" eaLnBrk="1" hangingPunct="1">
              <a:defRPr/>
            </a:pPr>
            <a:r>
              <a:rPr lang="en-US" dirty="0" smtClean="0"/>
              <a:t>C.	MFSK</a:t>
            </a:r>
          </a:p>
          <a:p>
            <a:pPr lvl="1" eaLnBrk="1" hangingPunct="1">
              <a:defRPr/>
            </a:pPr>
            <a:r>
              <a:rPr lang="en-US" dirty="0" smtClean="0"/>
              <a:t>D.	All of these choices are correct</a:t>
            </a:r>
          </a:p>
        </p:txBody>
      </p:sp>
    </p:spTree>
    <p:extLst>
      <p:ext uri="{BB962C8B-B14F-4D97-AF65-F5344CB8AC3E}">
        <p14:creationId xmlns:p14="http://schemas.microsoft.com/office/powerpoint/2010/main" val="1559684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Rot="1" noChangeArrowheads="1"/>
          </p:cNvSpPr>
          <p:nvPr>
            <p:ph type="title"/>
          </p:nvPr>
        </p:nvSpPr>
        <p:spPr/>
        <p:txBody>
          <a:bodyPr/>
          <a:lstStyle/>
          <a:p>
            <a:pPr eaLnBrk="1" hangingPunct="1">
              <a:defRPr/>
            </a:pPr>
            <a:r>
              <a:rPr lang="en-US" smtClean="0"/>
              <a:t>T8D01 Which of the following is an example of a digital communications method?</a:t>
            </a:r>
          </a:p>
        </p:txBody>
      </p:sp>
      <p:sp>
        <p:nvSpPr>
          <p:cNvPr id="345091" name="Rectangle 3"/>
          <p:cNvSpPr>
            <a:spLocks noGrp="1" noChangeArrowheads="1"/>
          </p:cNvSpPr>
          <p:nvPr>
            <p:ph type="body" idx="1"/>
          </p:nvPr>
        </p:nvSpPr>
        <p:spPr>
          <a:xfrm>
            <a:off x="304800" y="2819400"/>
            <a:ext cx="8534400" cy="3306763"/>
          </a:xfrm>
        </p:spPr>
        <p:txBody>
          <a:bodyPr/>
          <a:lstStyle/>
          <a:p>
            <a:pPr lvl="1" eaLnBrk="1" hangingPunct="1">
              <a:defRPr/>
            </a:pPr>
            <a:r>
              <a:rPr lang="en-US" dirty="0" smtClean="0"/>
              <a:t>A.	Packet</a:t>
            </a:r>
          </a:p>
          <a:p>
            <a:pPr lvl="1" eaLnBrk="1" hangingPunct="1">
              <a:defRPr/>
            </a:pPr>
            <a:r>
              <a:rPr lang="en-US" dirty="0" smtClean="0"/>
              <a:t>B.	PSK31</a:t>
            </a:r>
          </a:p>
          <a:p>
            <a:pPr lvl="1" eaLnBrk="1" hangingPunct="1">
              <a:defRPr/>
            </a:pPr>
            <a:r>
              <a:rPr lang="en-US" dirty="0" smtClean="0"/>
              <a:t>C.	MFSK</a:t>
            </a:r>
          </a:p>
          <a:p>
            <a:pPr eaLnBrk="1" hangingPunct="1">
              <a:defRPr/>
            </a:pPr>
            <a:r>
              <a:rPr lang="en-US" b="1" dirty="0" smtClean="0"/>
              <a:t>D.	All of these choices are correct</a:t>
            </a:r>
          </a:p>
        </p:txBody>
      </p:sp>
    </p:spTree>
    <p:extLst>
      <p:ext uri="{BB962C8B-B14F-4D97-AF65-F5344CB8AC3E}">
        <p14:creationId xmlns:p14="http://schemas.microsoft.com/office/powerpoint/2010/main" val="19069215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Rot="1" noChangeArrowheads="1"/>
          </p:cNvSpPr>
          <p:nvPr>
            <p:ph type="title"/>
          </p:nvPr>
        </p:nvSpPr>
        <p:spPr/>
        <p:txBody>
          <a:bodyPr/>
          <a:lstStyle/>
          <a:p>
            <a:pPr eaLnBrk="1" hangingPunct="1">
              <a:defRPr/>
            </a:pPr>
            <a:r>
              <a:rPr lang="en-US" b="1" smtClean="0"/>
              <a:t>T8D08 Which of the following may be included in packet transmissions?</a:t>
            </a:r>
          </a:p>
        </p:txBody>
      </p:sp>
      <p:sp>
        <p:nvSpPr>
          <p:cNvPr id="411651" name="Rectangle 3"/>
          <p:cNvSpPr>
            <a:spLocks noGrp="1" noChangeArrowheads="1"/>
          </p:cNvSpPr>
          <p:nvPr>
            <p:ph type="body" idx="1"/>
          </p:nvPr>
        </p:nvSpPr>
        <p:spPr/>
        <p:txBody>
          <a:bodyPr/>
          <a:lstStyle/>
          <a:p>
            <a:pPr lvl="1" eaLnBrk="1" hangingPunct="1">
              <a:defRPr/>
            </a:pPr>
            <a:r>
              <a:rPr lang="en-US" smtClean="0"/>
              <a:t>A.	A check sum which permits error detection</a:t>
            </a:r>
          </a:p>
          <a:p>
            <a:pPr lvl="1" eaLnBrk="1" hangingPunct="1">
              <a:defRPr/>
            </a:pPr>
            <a:r>
              <a:rPr lang="en-US" smtClean="0"/>
              <a:t>B.	A header which contains the call sign of the station to which the information is being sent</a:t>
            </a:r>
          </a:p>
          <a:p>
            <a:pPr lvl="1" eaLnBrk="1" hangingPunct="1">
              <a:defRPr/>
            </a:pPr>
            <a:r>
              <a:rPr lang="en-US" smtClean="0"/>
              <a:t>C.	Automatic repeat request in case of error</a:t>
            </a:r>
          </a:p>
          <a:p>
            <a:pPr lvl="1" eaLnBrk="1" hangingPunct="1">
              <a:defRPr/>
            </a:pPr>
            <a:r>
              <a:rPr lang="en-US" smtClean="0"/>
              <a:t>D.	All of these choices are correct</a:t>
            </a:r>
          </a:p>
        </p:txBody>
      </p:sp>
    </p:spTree>
    <p:extLst>
      <p:ext uri="{BB962C8B-B14F-4D97-AF65-F5344CB8AC3E}">
        <p14:creationId xmlns:p14="http://schemas.microsoft.com/office/powerpoint/2010/main" val="392923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86" y="1371600"/>
            <a:ext cx="8980714" cy="4191000"/>
          </a:xfrm>
          <a:prstGeom prst="rect">
            <a:avLst/>
          </a:prstGeom>
        </p:spPr>
      </p:pic>
    </p:spTree>
    <p:extLst>
      <p:ext uri="{BB962C8B-B14F-4D97-AF65-F5344CB8AC3E}">
        <p14:creationId xmlns:p14="http://schemas.microsoft.com/office/powerpoint/2010/main" val="7079473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Rot="1" noChangeArrowheads="1"/>
          </p:cNvSpPr>
          <p:nvPr>
            <p:ph type="title"/>
          </p:nvPr>
        </p:nvSpPr>
        <p:spPr/>
        <p:txBody>
          <a:bodyPr/>
          <a:lstStyle/>
          <a:p>
            <a:pPr eaLnBrk="1" hangingPunct="1">
              <a:defRPr/>
            </a:pPr>
            <a:r>
              <a:rPr lang="en-US" smtClean="0"/>
              <a:t>T8D08 Which of the following may be included in packet transmissions?</a:t>
            </a:r>
          </a:p>
        </p:txBody>
      </p:sp>
      <p:sp>
        <p:nvSpPr>
          <p:cNvPr id="416771" name="Rectangle 3"/>
          <p:cNvSpPr>
            <a:spLocks noGrp="1" noChangeArrowheads="1"/>
          </p:cNvSpPr>
          <p:nvPr>
            <p:ph type="body" idx="1"/>
          </p:nvPr>
        </p:nvSpPr>
        <p:spPr/>
        <p:txBody>
          <a:bodyPr/>
          <a:lstStyle/>
          <a:p>
            <a:pPr lvl="1" eaLnBrk="1" hangingPunct="1">
              <a:defRPr/>
            </a:pPr>
            <a:r>
              <a:rPr lang="en-US" smtClean="0"/>
              <a:t>A.	A check sum which permits error detection</a:t>
            </a:r>
          </a:p>
          <a:p>
            <a:pPr lvl="1" eaLnBrk="1" hangingPunct="1">
              <a:defRPr/>
            </a:pPr>
            <a:r>
              <a:rPr lang="en-US" smtClean="0"/>
              <a:t>B.	A header which contains the call sign of the station to which the information is being sent</a:t>
            </a:r>
          </a:p>
          <a:p>
            <a:pPr lvl="1" eaLnBrk="1" hangingPunct="1">
              <a:defRPr/>
            </a:pPr>
            <a:r>
              <a:rPr lang="en-US" smtClean="0"/>
              <a:t>C.	Automatic repeat request in case of error</a:t>
            </a:r>
          </a:p>
          <a:p>
            <a:pPr eaLnBrk="1" hangingPunct="1">
              <a:defRPr/>
            </a:pPr>
            <a:r>
              <a:rPr lang="en-US" b="1" smtClean="0"/>
              <a:t>D.	All of these choices are correct</a:t>
            </a:r>
          </a:p>
        </p:txBody>
      </p:sp>
    </p:spTree>
    <p:extLst>
      <p:ext uri="{BB962C8B-B14F-4D97-AF65-F5344CB8AC3E}">
        <p14:creationId xmlns:p14="http://schemas.microsoft.com/office/powerpoint/2010/main" val="38539705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Rot="1" noChangeArrowheads="1"/>
          </p:cNvSpPr>
          <p:nvPr>
            <p:ph type="title"/>
          </p:nvPr>
        </p:nvSpPr>
        <p:spPr/>
        <p:txBody>
          <a:bodyPr/>
          <a:lstStyle/>
          <a:p>
            <a:pPr eaLnBrk="1" hangingPunct="1">
              <a:defRPr/>
            </a:pPr>
            <a:r>
              <a:rPr lang="en-US" b="1" smtClean="0"/>
              <a:t>T8D09 What code is used when sending CW in the amateur bands?</a:t>
            </a:r>
          </a:p>
        </p:txBody>
      </p:sp>
      <p:sp>
        <p:nvSpPr>
          <p:cNvPr id="421891" name="Rectangle 3"/>
          <p:cNvSpPr>
            <a:spLocks noGrp="1" noChangeArrowheads="1"/>
          </p:cNvSpPr>
          <p:nvPr>
            <p:ph type="body" idx="1"/>
          </p:nvPr>
        </p:nvSpPr>
        <p:spPr>
          <a:xfrm>
            <a:off x="304800" y="2819400"/>
            <a:ext cx="8534400" cy="3306763"/>
          </a:xfrm>
        </p:spPr>
        <p:txBody>
          <a:bodyPr/>
          <a:lstStyle/>
          <a:p>
            <a:pPr lvl="1" eaLnBrk="1" hangingPunct="1">
              <a:defRPr/>
            </a:pPr>
            <a:r>
              <a:rPr lang="en-US" dirty="0" smtClean="0"/>
              <a:t>A.	</a:t>
            </a:r>
            <a:r>
              <a:rPr lang="en-US" dirty="0" err="1" smtClean="0"/>
              <a:t>Baudot</a:t>
            </a:r>
            <a:endParaRPr lang="en-US" dirty="0" smtClean="0"/>
          </a:p>
          <a:p>
            <a:pPr lvl="1" eaLnBrk="1" hangingPunct="1">
              <a:defRPr/>
            </a:pPr>
            <a:r>
              <a:rPr lang="en-US" dirty="0" smtClean="0"/>
              <a:t>B.	Hamming</a:t>
            </a:r>
          </a:p>
          <a:p>
            <a:pPr lvl="1" eaLnBrk="1" hangingPunct="1">
              <a:defRPr/>
            </a:pPr>
            <a:r>
              <a:rPr lang="en-US" dirty="0" smtClean="0"/>
              <a:t>C.	International Morse</a:t>
            </a:r>
          </a:p>
          <a:p>
            <a:pPr lvl="1" eaLnBrk="1" hangingPunct="1">
              <a:defRPr/>
            </a:pPr>
            <a:r>
              <a:rPr lang="en-US" dirty="0" smtClean="0"/>
              <a:t>D.	Gray</a:t>
            </a:r>
          </a:p>
        </p:txBody>
      </p:sp>
    </p:spTree>
    <p:extLst>
      <p:ext uri="{BB962C8B-B14F-4D97-AF65-F5344CB8AC3E}">
        <p14:creationId xmlns:p14="http://schemas.microsoft.com/office/powerpoint/2010/main" val="37039522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Rot="1" noChangeArrowheads="1"/>
          </p:cNvSpPr>
          <p:nvPr>
            <p:ph type="title"/>
          </p:nvPr>
        </p:nvSpPr>
        <p:spPr/>
        <p:txBody>
          <a:bodyPr/>
          <a:lstStyle/>
          <a:p>
            <a:pPr eaLnBrk="1" hangingPunct="1">
              <a:defRPr/>
            </a:pPr>
            <a:r>
              <a:rPr lang="en-US" smtClean="0"/>
              <a:t>T8D09 What code is used when sending CW in the amateur bands?</a:t>
            </a:r>
          </a:p>
        </p:txBody>
      </p:sp>
      <p:sp>
        <p:nvSpPr>
          <p:cNvPr id="427011" name="Rectangle 3"/>
          <p:cNvSpPr>
            <a:spLocks noGrp="1" noChangeArrowheads="1"/>
          </p:cNvSpPr>
          <p:nvPr>
            <p:ph type="body" idx="1"/>
          </p:nvPr>
        </p:nvSpPr>
        <p:spPr>
          <a:xfrm>
            <a:off x="304800" y="2895600"/>
            <a:ext cx="8534400" cy="3230563"/>
          </a:xfrm>
        </p:spPr>
        <p:txBody>
          <a:bodyPr/>
          <a:lstStyle/>
          <a:p>
            <a:pPr lvl="1" eaLnBrk="1" hangingPunct="1">
              <a:defRPr/>
            </a:pPr>
            <a:r>
              <a:rPr lang="en-US" dirty="0" smtClean="0"/>
              <a:t>A.	</a:t>
            </a:r>
            <a:r>
              <a:rPr lang="en-US" dirty="0" err="1" smtClean="0"/>
              <a:t>Baudot</a:t>
            </a:r>
            <a:endParaRPr lang="en-US" dirty="0" smtClean="0"/>
          </a:p>
          <a:p>
            <a:pPr lvl="1" eaLnBrk="1" hangingPunct="1">
              <a:defRPr/>
            </a:pPr>
            <a:r>
              <a:rPr lang="en-US" dirty="0" smtClean="0"/>
              <a:t>B.	Hamming</a:t>
            </a:r>
          </a:p>
          <a:p>
            <a:pPr eaLnBrk="1" hangingPunct="1">
              <a:defRPr/>
            </a:pPr>
            <a:r>
              <a:rPr lang="en-US" b="1" dirty="0" smtClean="0"/>
              <a:t>C.	International Morse</a:t>
            </a:r>
          </a:p>
          <a:p>
            <a:pPr lvl="1" eaLnBrk="1" hangingPunct="1">
              <a:defRPr/>
            </a:pPr>
            <a:r>
              <a:rPr lang="en-US" dirty="0" smtClean="0"/>
              <a:t>D.	Gray</a:t>
            </a:r>
          </a:p>
        </p:txBody>
      </p:sp>
    </p:spTree>
    <p:extLst>
      <p:ext uri="{BB962C8B-B14F-4D97-AF65-F5344CB8AC3E}">
        <p14:creationId xmlns:p14="http://schemas.microsoft.com/office/powerpoint/2010/main" val="19164867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T8D11 </a:t>
            </a:r>
            <a:r>
              <a:rPr lang="en-US" dirty="0" smtClean="0"/>
              <a:t> What </a:t>
            </a:r>
            <a:r>
              <a:rPr lang="en-US" dirty="0"/>
              <a:t>is an ARQ transmission system?</a:t>
            </a:r>
            <a:br>
              <a:rPr lang="en-US" dirty="0"/>
            </a:br>
            <a:endParaRPr lang="en-US" dirty="0"/>
          </a:p>
        </p:txBody>
      </p:sp>
      <p:sp>
        <p:nvSpPr>
          <p:cNvPr id="3" name="Content Placeholder 2"/>
          <p:cNvSpPr>
            <a:spLocks noGrp="1"/>
          </p:cNvSpPr>
          <p:nvPr>
            <p:ph idx="1"/>
          </p:nvPr>
        </p:nvSpPr>
        <p:spPr/>
        <p:txBody>
          <a:bodyPr/>
          <a:lstStyle/>
          <a:p>
            <a:r>
              <a:rPr lang="en-US" dirty="0"/>
              <a:t>A. A special transmission format limited to video signals</a:t>
            </a:r>
          </a:p>
          <a:p>
            <a:r>
              <a:rPr lang="en-US" dirty="0"/>
              <a:t>B. A system used to encrypt command signals to an amateur radio satellite</a:t>
            </a:r>
          </a:p>
          <a:p>
            <a:r>
              <a:rPr lang="en-US" dirty="0"/>
              <a:t>C. A digital scheme whereby the receiving station detects errors and sends a request to the sending station to retransmit the information </a:t>
            </a:r>
          </a:p>
          <a:p>
            <a:r>
              <a:rPr lang="en-US" dirty="0"/>
              <a:t>D. A method of compressing the data in a message so more information can be sent in a shorter time </a:t>
            </a:r>
          </a:p>
          <a:p>
            <a:endParaRPr lang="en-US" dirty="0"/>
          </a:p>
        </p:txBody>
      </p:sp>
    </p:spTree>
    <p:extLst>
      <p:ext uri="{BB962C8B-B14F-4D97-AF65-F5344CB8AC3E}">
        <p14:creationId xmlns:p14="http://schemas.microsoft.com/office/powerpoint/2010/main" val="23752207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T8D11 </a:t>
            </a:r>
            <a:r>
              <a:rPr lang="en-US" dirty="0" smtClean="0"/>
              <a:t> What </a:t>
            </a:r>
            <a:r>
              <a:rPr lang="en-US" dirty="0"/>
              <a:t>is an ARQ transmission system?</a:t>
            </a:r>
            <a:br>
              <a:rPr lang="en-US" dirty="0"/>
            </a:br>
            <a:endParaRPr lang="en-US" dirty="0"/>
          </a:p>
        </p:txBody>
      </p:sp>
      <p:sp>
        <p:nvSpPr>
          <p:cNvPr id="3" name="Content Placeholder 2"/>
          <p:cNvSpPr>
            <a:spLocks noGrp="1"/>
          </p:cNvSpPr>
          <p:nvPr>
            <p:ph idx="1"/>
          </p:nvPr>
        </p:nvSpPr>
        <p:spPr/>
        <p:txBody>
          <a:bodyPr/>
          <a:lstStyle/>
          <a:p>
            <a:r>
              <a:rPr lang="en-US" dirty="0"/>
              <a:t>A. A special transmission format limited to video signals</a:t>
            </a:r>
          </a:p>
          <a:p>
            <a:r>
              <a:rPr lang="en-US" dirty="0"/>
              <a:t>B. A system used to encrypt command signals to an amateur radio satellite</a:t>
            </a:r>
          </a:p>
          <a:p>
            <a:r>
              <a:rPr lang="en-US" dirty="0">
                <a:solidFill>
                  <a:srgbClr val="FFFF00"/>
                </a:solidFill>
              </a:rPr>
              <a:t>C. A digital scheme whereby the receiving station detects errors and sends a request to the sending station to retransmit the information </a:t>
            </a:r>
          </a:p>
          <a:p>
            <a:r>
              <a:rPr lang="en-US" dirty="0"/>
              <a:t>D. A method of compressing the data in a message so more information can be sent in a shorter time </a:t>
            </a:r>
          </a:p>
          <a:p>
            <a:endParaRPr lang="en-US" dirty="0"/>
          </a:p>
        </p:txBody>
      </p:sp>
    </p:spTree>
    <p:extLst>
      <p:ext uri="{BB962C8B-B14F-4D97-AF65-F5344CB8AC3E}">
        <p14:creationId xmlns:p14="http://schemas.microsoft.com/office/powerpoint/2010/main" val="26407920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65CC570-117A-49F1-9740-D3A1123C44EB}" type="slidenum">
              <a:rPr lang="en-US">
                <a:solidFill>
                  <a:srgbClr val="FFFFFF"/>
                </a:solidFill>
              </a:rPr>
              <a:pPr>
                <a:defRPr/>
              </a:pPr>
              <a:t>55</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53250" name="Rectangle 2"/>
          <p:cNvSpPr>
            <a:spLocks noGrp="1" noRot="1" noChangeArrowheads="1"/>
          </p:cNvSpPr>
          <p:nvPr>
            <p:ph type="title"/>
          </p:nvPr>
        </p:nvSpPr>
        <p:spPr/>
        <p:txBody>
          <a:bodyPr/>
          <a:lstStyle/>
          <a:p>
            <a:pPr eaLnBrk="1" hangingPunct="1">
              <a:defRPr/>
            </a:pPr>
            <a:r>
              <a:rPr lang="en-US" b="1" smtClean="0"/>
              <a:t>T4A06 Which of the following would be connected between a transceiver and computer in a packet radio station?</a:t>
            </a:r>
          </a:p>
        </p:txBody>
      </p:sp>
      <p:sp>
        <p:nvSpPr>
          <p:cNvPr id="53251" name="Rectangle 3"/>
          <p:cNvSpPr>
            <a:spLocks noGrp="1" noChangeArrowheads="1"/>
          </p:cNvSpPr>
          <p:nvPr>
            <p:ph type="body" idx="1"/>
          </p:nvPr>
        </p:nvSpPr>
        <p:spPr/>
        <p:txBody>
          <a:bodyPr/>
          <a:lstStyle/>
          <a:p>
            <a:pPr lvl="1" eaLnBrk="1" hangingPunct="1">
              <a:defRPr/>
            </a:pPr>
            <a:r>
              <a:rPr lang="en-US" smtClean="0"/>
              <a:t>A.	Transmatch</a:t>
            </a:r>
          </a:p>
          <a:p>
            <a:pPr lvl="1" eaLnBrk="1" hangingPunct="1">
              <a:defRPr/>
            </a:pPr>
            <a:r>
              <a:rPr lang="en-US" smtClean="0"/>
              <a:t>B.	Mixer</a:t>
            </a:r>
          </a:p>
          <a:p>
            <a:pPr lvl="1" eaLnBrk="1" hangingPunct="1">
              <a:defRPr/>
            </a:pPr>
            <a:r>
              <a:rPr lang="en-US" smtClean="0"/>
              <a:t>C.	Terminal node controller</a:t>
            </a:r>
          </a:p>
          <a:p>
            <a:pPr lvl="1" eaLnBrk="1" hangingPunct="1">
              <a:defRPr/>
            </a:pPr>
            <a:r>
              <a:rPr lang="en-US" smtClean="0"/>
              <a:t>D.	Antenna</a:t>
            </a:r>
          </a:p>
        </p:txBody>
      </p:sp>
    </p:spTree>
    <p:extLst>
      <p:ext uri="{BB962C8B-B14F-4D97-AF65-F5344CB8AC3E}">
        <p14:creationId xmlns:p14="http://schemas.microsoft.com/office/powerpoint/2010/main" val="8798593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6"/>
          <p:cNvSpPr>
            <a:spLocks noGrp="1"/>
          </p:cNvSpPr>
          <p:nvPr>
            <p:ph type="ftr" sz="quarter" idx="10"/>
          </p:nvPr>
        </p:nvSpPr>
        <p:spPr/>
        <p:txBody>
          <a:bodyPr/>
          <a:lstStyle/>
          <a:p>
            <a:pPr>
              <a:defRPr/>
            </a:pPr>
            <a:r>
              <a:rPr lang="en-US" smtClean="0">
                <a:solidFill>
                  <a:srgbClr val="FFFFFF"/>
                </a:solidFill>
              </a:rPr>
              <a:t>Station Setup and Operation</a:t>
            </a:r>
          </a:p>
        </p:txBody>
      </p:sp>
      <p:sp>
        <p:nvSpPr>
          <p:cNvPr id="13315" name="Slide Number Placeholder 7"/>
          <p:cNvSpPr>
            <a:spLocks noGrp="1"/>
          </p:cNvSpPr>
          <p:nvPr>
            <p:ph type="sldNum" sz="quarter" idx="11"/>
          </p:nvPr>
        </p:nvSpPr>
        <p:spPr/>
        <p:txBody>
          <a:bodyPr/>
          <a:lstStyle/>
          <a:p>
            <a:pPr>
              <a:defRPr/>
            </a:pPr>
            <a:fld id="{DDEF33D6-453D-47A6-B0D6-653C8174CF77}" type="slidenum">
              <a:rPr lang="en-US" smtClean="0">
                <a:solidFill>
                  <a:srgbClr val="FFFFFF"/>
                </a:solidFill>
              </a:rPr>
              <a:pPr>
                <a:defRPr/>
              </a:pPr>
              <a:t>56</a:t>
            </a:fld>
            <a:endParaRPr lang="en-US" smtClean="0">
              <a:solidFill>
                <a:srgbClr val="FFFFFF"/>
              </a:solidFill>
            </a:endParaRPr>
          </a:p>
        </p:txBody>
      </p:sp>
      <p:sp>
        <p:nvSpPr>
          <p:cNvPr id="1205250" name="Rectangle 2"/>
          <p:cNvSpPr>
            <a:spLocks noGrp="1" noRot="1" noChangeArrowheads="1"/>
          </p:cNvSpPr>
          <p:nvPr>
            <p:ph type="title" sz="quarter"/>
          </p:nvPr>
        </p:nvSpPr>
        <p:spPr/>
        <p:txBody>
          <a:bodyPr/>
          <a:lstStyle/>
          <a:p>
            <a:pPr algn="ctr" eaLnBrk="1" hangingPunct="1">
              <a:defRPr/>
            </a:pPr>
            <a:r>
              <a:rPr lang="en-US" smtClean="0"/>
              <a:t>Terminal Node Controllers (TNC)</a:t>
            </a:r>
            <a:br>
              <a:rPr lang="en-US" smtClean="0"/>
            </a:br>
            <a:r>
              <a:rPr lang="en-US" smtClean="0"/>
              <a:t>(Radio Modems)</a:t>
            </a:r>
          </a:p>
        </p:txBody>
      </p:sp>
      <p:pic>
        <p:nvPicPr>
          <p:cNvPr id="22533" name="Picture 5" descr="KPC-3+ front view"/>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81000" y="2743200"/>
            <a:ext cx="4495800" cy="1336675"/>
          </a:xfrm>
          <a:noFill/>
          <a:extLst>
            <a:ext uri="{909E8E84-426E-40DD-AFC4-6F175D3DCCD1}">
              <a14:hiddenFill xmlns:a14="http://schemas.microsoft.com/office/drawing/2010/main">
                <a:solidFill>
                  <a:srgbClr val="FFFFFF"/>
                </a:solidFill>
              </a14:hiddenFill>
            </a:ext>
          </a:extLst>
        </p:spPr>
      </p:pic>
      <p:pic>
        <p:nvPicPr>
          <p:cNvPr id="22534" name="Picture 8" descr="KAM-XL front view"/>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28600" y="4592638"/>
            <a:ext cx="5638800" cy="1457325"/>
          </a:xfrm>
          <a:noFill/>
          <a:extLst>
            <a:ext uri="{909E8E84-426E-40DD-AFC4-6F175D3DCCD1}">
              <a14:hiddenFill xmlns:a14="http://schemas.microsoft.com/office/drawing/2010/main">
                <a:solidFill>
                  <a:srgbClr val="FFFFFF"/>
                </a:solidFill>
              </a14:hiddenFill>
            </a:ext>
          </a:extLst>
        </p:spPr>
      </p:pic>
      <p:pic>
        <p:nvPicPr>
          <p:cNvPr id="22535" name="Picture 11" descr="pico2"/>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562600" y="2133600"/>
            <a:ext cx="2647950" cy="2168525"/>
          </a:xfrm>
          <a:noFill/>
          <a:extLst>
            <a:ext uri="{909E8E84-426E-40DD-AFC4-6F175D3DCCD1}">
              <a14:hiddenFill xmlns:a14="http://schemas.microsoft.com/office/drawing/2010/main">
                <a:solidFill>
                  <a:srgbClr val="FFFFFF"/>
                </a:solidFill>
              </a14:hiddenFill>
            </a:ext>
          </a:extLst>
        </p:spPr>
      </p:pic>
      <p:pic>
        <p:nvPicPr>
          <p:cNvPr id="22536" name="Picture 14" descr="sl1+_m"/>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5867400" y="4495800"/>
            <a:ext cx="2886075" cy="15684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1425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85C6ECF-B6F4-4EEE-AFCE-48DDC309E83B}" type="slidenum">
              <a:rPr lang="en-US">
                <a:solidFill>
                  <a:srgbClr val="FFFFFF"/>
                </a:solidFill>
              </a:rPr>
              <a:pPr>
                <a:defRPr/>
              </a:pPr>
              <a:t>57</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58370" name="Rectangle 2"/>
          <p:cNvSpPr>
            <a:spLocks noGrp="1" noRot="1" noChangeArrowheads="1"/>
          </p:cNvSpPr>
          <p:nvPr>
            <p:ph type="title"/>
          </p:nvPr>
        </p:nvSpPr>
        <p:spPr/>
        <p:txBody>
          <a:bodyPr/>
          <a:lstStyle/>
          <a:p>
            <a:pPr eaLnBrk="1" hangingPunct="1">
              <a:defRPr/>
            </a:pPr>
            <a:r>
              <a:rPr lang="en-US" smtClean="0"/>
              <a:t>T4A06 Which of the following would be connected between a transceiver and computer in a packet radio station?</a:t>
            </a:r>
          </a:p>
        </p:txBody>
      </p:sp>
      <p:sp>
        <p:nvSpPr>
          <p:cNvPr id="58371" name="Rectangle 3"/>
          <p:cNvSpPr>
            <a:spLocks noGrp="1" noChangeArrowheads="1"/>
          </p:cNvSpPr>
          <p:nvPr>
            <p:ph type="body" idx="1"/>
          </p:nvPr>
        </p:nvSpPr>
        <p:spPr/>
        <p:txBody>
          <a:bodyPr/>
          <a:lstStyle/>
          <a:p>
            <a:pPr lvl="1" eaLnBrk="1" hangingPunct="1">
              <a:defRPr/>
            </a:pPr>
            <a:r>
              <a:rPr lang="en-US" smtClean="0"/>
              <a:t>A.	Transmatch</a:t>
            </a:r>
          </a:p>
          <a:p>
            <a:pPr lvl="1" eaLnBrk="1" hangingPunct="1">
              <a:defRPr/>
            </a:pPr>
            <a:r>
              <a:rPr lang="en-US" smtClean="0"/>
              <a:t>B.	Mixer</a:t>
            </a:r>
          </a:p>
          <a:p>
            <a:pPr eaLnBrk="1" hangingPunct="1">
              <a:defRPr/>
            </a:pPr>
            <a:r>
              <a:rPr lang="en-US" b="1" smtClean="0"/>
              <a:t>C.	Terminal node controller</a:t>
            </a:r>
          </a:p>
          <a:p>
            <a:pPr lvl="1" eaLnBrk="1" hangingPunct="1">
              <a:defRPr/>
            </a:pPr>
            <a:r>
              <a:rPr lang="en-US" smtClean="0"/>
              <a:t>D.	Antenna</a:t>
            </a:r>
          </a:p>
        </p:txBody>
      </p:sp>
    </p:spTree>
    <p:extLst>
      <p:ext uri="{BB962C8B-B14F-4D97-AF65-F5344CB8AC3E}">
        <p14:creationId xmlns:p14="http://schemas.microsoft.com/office/powerpoint/2010/main" val="17906898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Rot="1" noChangeArrowheads="1"/>
          </p:cNvSpPr>
          <p:nvPr>
            <p:ph type="title"/>
          </p:nvPr>
        </p:nvSpPr>
        <p:spPr/>
        <p:txBody>
          <a:bodyPr/>
          <a:lstStyle/>
          <a:p>
            <a:pPr eaLnBrk="1" hangingPunct="1">
              <a:defRPr/>
            </a:pPr>
            <a:r>
              <a:rPr lang="en-US" b="1" smtClean="0"/>
              <a:t>T8C11 What name is given to an amateur radio station that is used to connect other amateur stations to the Internet?</a:t>
            </a:r>
          </a:p>
        </p:txBody>
      </p:sp>
      <p:sp>
        <p:nvSpPr>
          <p:cNvPr id="329731" name="Rectangle 3"/>
          <p:cNvSpPr>
            <a:spLocks noGrp="1" noChangeArrowheads="1"/>
          </p:cNvSpPr>
          <p:nvPr>
            <p:ph type="body" idx="1"/>
          </p:nvPr>
        </p:nvSpPr>
        <p:spPr>
          <a:xfrm>
            <a:off x="304800" y="2895600"/>
            <a:ext cx="8534400" cy="3230563"/>
          </a:xfrm>
        </p:spPr>
        <p:txBody>
          <a:bodyPr/>
          <a:lstStyle/>
          <a:p>
            <a:pPr lvl="1" eaLnBrk="1" hangingPunct="1">
              <a:defRPr/>
            </a:pPr>
            <a:r>
              <a:rPr lang="en-US" dirty="0" smtClean="0"/>
              <a:t>A.	A gateway</a:t>
            </a:r>
          </a:p>
          <a:p>
            <a:pPr lvl="1" eaLnBrk="1" hangingPunct="1">
              <a:defRPr/>
            </a:pPr>
            <a:r>
              <a:rPr lang="en-US" dirty="0" smtClean="0"/>
              <a:t>B.	A repeater</a:t>
            </a:r>
          </a:p>
          <a:p>
            <a:pPr lvl="1" eaLnBrk="1" hangingPunct="1">
              <a:defRPr/>
            </a:pPr>
            <a:r>
              <a:rPr lang="en-US" dirty="0" smtClean="0"/>
              <a:t>C.	A </a:t>
            </a:r>
            <a:r>
              <a:rPr lang="en-US" dirty="0" err="1" smtClean="0"/>
              <a:t>digipeater</a:t>
            </a:r>
            <a:endParaRPr lang="en-US" dirty="0" smtClean="0"/>
          </a:p>
          <a:p>
            <a:pPr lvl="1" eaLnBrk="1" hangingPunct="1">
              <a:defRPr/>
            </a:pPr>
            <a:r>
              <a:rPr lang="en-US" dirty="0" smtClean="0"/>
              <a:t>D.	A beacon</a:t>
            </a:r>
          </a:p>
        </p:txBody>
      </p:sp>
    </p:spTree>
    <p:extLst>
      <p:ext uri="{BB962C8B-B14F-4D97-AF65-F5344CB8AC3E}">
        <p14:creationId xmlns:p14="http://schemas.microsoft.com/office/powerpoint/2010/main" val="6492297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Rot="1" noChangeArrowheads="1"/>
          </p:cNvSpPr>
          <p:nvPr>
            <p:ph type="title"/>
          </p:nvPr>
        </p:nvSpPr>
        <p:spPr/>
        <p:txBody>
          <a:bodyPr/>
          <a:lstStyle/>
          <a:p>
            <a:pPr eaLnBrk="1" hangingPunct="1">
              <a:defRPr/>
            </a:pPr>
            <a:r>
              <a:rPr lang="en-US" smtClean="0"/>
              <a:t>T8C11 What name is given to an amateur radio station that is used to connect other amateur stations to the Internet?</a:t>
            </a:r>
          </a:p>
        </p:txBody>
      </p:sp>
      <p:sp>
        <p:nvSpPr>
          <p:cNvPr id="334851" name="Rectangle 3"/>
          <p:cNvSpPr>
            <a:spLocks noGrp="1" noChangeArrowheads="1"/>
          </p:cNvSpPr>
          <p:nvPr>
            <p:ph type="body" idx="1"/>
          </p:nvPr>
        </p:nvSpPr>
        <p:spPr>
          <a:xfrm>
            <a:off x="304800" y="2590800"/>
            <a:ext cx="8534400" cy="3535363"/>
          </a:xfrm>
        </p:spPr>
        <p:txBody>
          <a:bodyPr/>
          <a:lstStyle/>
          <a:p>
            <a:pPr eaLnBrk="1" hangingPunct="1">
              <a:defRPr/>
            </a:pPr>
            <a:r>
              <a:rPr lang="en-US" b="1" dirty="0" smtClean="0"/>
              <a:t>A.	A gateway</a:t>
            </a:r>
          </a:p>
          <a:p>
            <a:pPr lvl="1" eaLnBrk="1" hangingPunct="1">
              <a:defRPr/>
            </a:pPr>
            <a:r>
              <a:rPr lang="en-US" dirty="0" smtClean="0"/>
              <a:t>B.	A repeater</a:t>
            </a:r>
          </a:p>
          <a:p>
            <a:pPr lvl="1" eaLnBrk="1" hangingPunct="1">
              <a:defRPr/>
            </a:pPr>
            <a:r>
              <a:rPr lang="en-US" dirty="0" smtClean="0"/>
              <a:t>C.	A </a:t>
            </a:r>
            <a:r>
              <a:rPr lang="en-US" dirty="0" err="1" smtClean="0"/>
              <a:t>digipeater</a:t>
            </a:r>
            <a:endParaRPr lang="en-US" dirty="0" smtClean="0"/>
          </a:p>
          <a:p>
            <a:pPr lvl="1" eaLnBrk="1" hangingPunct="1">
              <a:defRPr/>
            </a:pPr>
            <a:r>
              <a:rPr lang="en-US" dirty="0" smtClean="0"/>
              <a:t>D.	A beacon</a:t>
            </a:r>
          </a:p>
        </p:txBody>
      </p:sp>
    </p:spTree>
    <p:extLst>
      <p:ext uri="{BB962C8B-B14F-4D97-AF65-F5344CB8AC3E}">
        <p14:creationId xmlns:p14="http://schemas.microsoft.com/office/powerpoint/2010/main" val="3220413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0" name="Rectangle 2"/>
          <p:cNvSpPr>
            <a:spLocks noGrp="1" noRot="1" noChangeArrowheads="1"/>
          </p:cNvSpPr>
          <p:nvPr>
            <p:ph type="title"/>
          </p:nvPr>
        </p:nvSpPr>
        <p:spPr>
          <a:xfrm>
            <a:off x="152400" y="0"/>
            <a:ext cx="8839200" cy="1600200"/>
          </a:xfrm>
        </p:spPr>
        <p:txBody>
          <a:bodyPr/>
          <a:lstStyle/>
          <a:p>
            <a:pPr algn="ctr" eaLnBrk="1" hangingPunct="1">
              <a:defRPr/>
            </a:pPr>
            <a:r>
              <a:rPr lang="en-US" smtClean="0"/>
              <a:t>Icom IC-7000 Multimode Transceiver</a:t>
            </a:r>
          </a:p>
        </p:txBody>
      </p:sp>
      <p:pic>
        <p:nvPicPr>
          <p:cNvPr id="35843"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222" r="2222" b="7834"/>
          <a:stretch>
            <a:fillRect/>
          </a:stretch>
        </p:blipFill>
        <p:spPr bwMode="auto">
          <a:xfrm>
            <a:off x="1295400" y="1905000"/>
            <a:ext cx="65532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Line 4"/>
          <p:cNvSpPr>
            <a:spLocks noChangeShapeType="1"/>
          </p:cNvSpPr>
          <p:nvPr/>
        </p:nvSpPr>
        <p:spPr bwMode="auto">
          <a:xfrm>
            <a:off x="6934200" y="5257800"/>
            <a:ext cx="838200" cy="685800"/>
          </a:xfrm>
          <a:prstGeom prst="line">
            <a:avLst/>
          </a:prstGeom>
          <a:noFill/>
          <a:ln w="38100">
            <a:solidFill>
              <a:srgbClr val="FF0000"/>
            </a:solidFill>
            <a:round/>
            <a:headEnd type="stealth" w="lg" len="lg"/>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Garamond" pitchFamily="18" charset="0"/>
            </a:endParaRPr>
          </a:p>
        </p:txBody>
      </p:sp>
      <p:sp>
        <p:nvSpPr>
          <p:cNvPr id="35845" name="Line 5"/>
          <p:cNvSpPr>
            <a:spLocks noChangeShapeType="1"/>
          </p:cNvSpPr>
          <p:nvPr/>
        </p:nvSpPr>
        <p:spPr bwMode="auto">
          <a:xfrm flipV="1">
            <a:off x="5257800" y="2057400"/>
            <a:ext cx="838200" cy="381000"/>
          </a:xfrm>
          <a:prstGeom prst="line">
            <a:avLst/>
          </a:prstGeom>
          <a:noFill/>
          <a:ln w="38100">
            <a:solidFill>
              <a:srgbClr val="FF0000"/>
            </a:solidFill>
            <a:round/>
            <a:headEnd type="stealth" w="lg" len="lg"/>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Garamond" pitchFamily="18" charset="0"/>
            </a:endParaRPr>
          </a:p>
        </p:txBody>
      </p:sp>
      <p:sp>
        <p:nvSpPr>
          <p:cNvPr id="35846" name="Text Box 6"/>
          <p:cNvSpPr txBox="1">
            <a:spLocks noChangeArrowheads="1"/>
          </p:cNvSpPr>
          <p:nvPr/>
        </p:nvSpPr>
        <p:spPr bwMode="auto">
          <a:xfrm>
            <a:off x="5638800" y="1444625"/>
            <a:ext cx="2978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base" hangingPunct="1">
              <a:spcBef>
                <a:spcPct val="0"/>
              </a:spcBef>
              <a:spcAft>
                <a:spcPct val="0"/>
              </a:spcAft>
            </a:pPr>
            <a:r>
              <a:rPr lang="en-US" b="1">
                <a:solidFill>
                  <a:srgbClr val="FFFFFF"/>
                </a:solidFill>
                <a:latin typeface="Arial" charset="0"/>
              </a:rPr>
              <a:t>Keypad for band changes</a:t>
            </a:r>
            <a:br>
              <a:rPr lang="en-US" b="1">
                <a:solidFill>
                  <a:srgbClr val="FFFFFF"/>
                </a:solidFill>
                <a:latin typeface="Arial" charset="0"/>
              </a:rPr>
            </a:br>
            <a:r>
              <a:rPr lang="en-US" b="1">
                <a:solidFill>
                  <a:srgbClr val="FFFFFF"/>
                </a:solidFill>
                <a:latin typeface="Arial" charset="0"/>
              </a:rPr>
              <a:t>and frequency entry</a:t>
            </a:r>
          </a:p>
        </p:txBody>
      </p:sp>
      <p:sp>
        <p:nvSpPr>
          <p:cNvPr id="35847" name="Line 7"/>
          <p:cNvSpPr>
            <a:spLocks noChangeShapeType="1"/>
          </p:cNvSpPr>
          <p:nvPr/>
        </p:nvSpPr>
        <p:spPr bwMode="auto">
          <a:xfrm flipV="1">
            <a:off x="762000" y="5562600"/>
            <a:ext cx="685800" cy="228600"/>
          </a:xfrm>
          <a:prstGeom prst="line">
            <a:avLst/>
          </a:prstGeom>
          <a:noFill/>
          <a:ln w="38100">
            <a:solidFill>
              <a:srgbClr val="FF0000"/>
            </a:solidFill>
            <a:round/>
            <a:headEnd/>
            <a:tailEnd type="stealth"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Garamond" pitchFamily="18" charset="0"/>
            </a:endParaRPr>
          </a:p>
        </p:txBody>
      </p:sp>
      <p:sp>
        <p:nvSpPr>
          <p:cNvPr id="35848" name="Text Box 8"/>
          <p:cNvSpPr txBox="1">
            <a:spLocks noChangeArrowheads="1"/>
          </p:cNvSpPr>
          <p:nvPr/>
        </p:nvSpPr>
        <p:spPr bwMode="auto">
          <a:xfrm>
            <a:off x="152400" y="2692400"/>
            <a:ext cx="1962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base" hangingPunct="1">
              <a:spcBef>
                <a:spcPct val="0"/>
              </a:spcBef>
              <a:spcAft>
                <a:spcPct val="0"/>
              </a:spcAft>
            </a:pPr>
            <a:r>
              <a:rPr lang="en-US" b="1">
                <a:solidFill>
                  <a:srgbClr val="FFFFFF"/>
                </a:solidFill>
                <a:latin typeface="Arial" charset="0"/>
              </a:rPr>
              <a:t>Volume/Squelch</a:t>
            </a:r>
            <a:br>
              <a:rPr lang="en-US" b="1">
                <a:solidFill>
                  <a:srgbClr val="FFFFFF"/>
                </a:solidFill>
                <a:latin typeface="Arial" charset="0"/>
              </a:rPr>
            </a:br>
            <a:r>
              <a:rPr lang="en-US" b="1">
                <a:solidFill>
                  <a:srgbClr val="FFFFFF"/>
                </a:solidFill>
                <a:latin typeface="Arial" charset="0"/>
              </a:rPr>
              <a:t>Control</a:t>
            </a:r>
          </a:p>
        </p:txBody>
      </p:sp>
      <p:sp>
        <p:nvSpPr>
          <p:cNvPr id="35849" name="Text Box 9"/>
          <p:cNvSpPr txBox="1">
            <a:spLocks noChangeArrowheads="1"/>
          </p:cNvSpPr>
          <p:nvPr/>
        </p:nvSpPr>
        <p:spPr bwMode="auto">
          <a:xfrm>
            <a:off x="7391400" y="59436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base" hangingPunct="1">
              <a:spcBef>
                <a:spcPct val="50000"/>
              </a:spcBef>
              <a:spcAft>
                <a:spcPct val="0"/>
              </a:spcAft>
            </a:pPr>
            <a:r>
              <a:rPr lang="en-US" b="1">
                <a:solidFill>
                  <a:srgbClr val="FFFFFF"/>
                </a:solidFill>
                <a:latin typeface="Arial" charset="0"/>
              </a:rPr>
              <a:t>VFO or</a:t>
            </a:r>
            <a:br>
              <a:rPr lang="en-US" b="1">
                <a:solidFill>
                  <a:srgbClr val="FFFFFF"/>
                </a:solidFill>
                <a:latin typeface="Arial" charset="0"/>
              </a:rPr>
            </a:br>
            <a:r>
              <a:rPr lang="en-US" b="1">
                <a:solidFill>
                  <a:srgbClr val="FFFFFF"/>
                </a:solidFill>
                <a:latin typeface="Arial" charset="0"/>
              </a:rPr>
              <a:t>Tuning Knob</a:t>
            </a:r>
          </a:p>
        </p:txBody>
      </p:sp>
      <p:sp>
        <p:nvSpPr>
          <p:cNvPr id="35850" name="Text Box 10"/>
          <p:cNvSpPr txBox="1">
            <a:spLocks noChangeArrowheads="1"/>
          </p:cNvSpPr>
          <p:nvPr/>
        </p:nvSpPr>
        <p:spPr bwMode="auto">
          <a:xfrm>
            <a:off x="6781800" y="2743200"/>
            <a:ext cx="193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base" hangingPunct="1">
              <a:spcBef>
                <a:spcPct val="50000"/>
              </a:spcBef>
              <a:spcAft>
                <a:spcPct val="0"/>
              </a:spcAft>
            </a:pPr>
            <a:r>
              <a:rPr lang="en-US" b="1">
                <a:solidFill>
                  <a:srgbClr val="FFFFFF"/>
                </a:solidFill>
                <a:latin typeface="Arial" charset="0"/>
              </a:rPr>
              <a:t>Noise Blanker</a:t>
            </a:r>
          </a:p>
        </p:txBody>
      </p:sp>
      <p:sp>
        <p:nvSpPr>
          <p:cNvPr id="35851" name="Text Box 11"/>
          <p:cNvSpPr txBox="1">
            <a:spLocks noChangeArrowheads="1"/>
          </p:cNvSpPr>
          <p:nvPr/>
        </p:nvSpPr>
        <p:spPr bwMode="auto">
          <a:xfrm>
            <a:off x="457200" y="1828800"/>
            <a:ext cx="2243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base" hangingPunct="1">
              <a:spcBef>
                <a:spcPct val="50000"/>
              </a:spcBef>
              <a:spcAft>
                <a:spcPct val="0"/>
              </a:spcAft>
            </a:pPr>
            <a:r>
              <a:rPr lang="en-US" b="1">
                <a:solidFill>
                  <a:srgbClr val="FFFFFF"/>
                </a:solidFill>
                <a:latin typeface="Arial" charset="0"/>
              </a:rPr>
              <a:t>Up/Down Buttons</a:t>
            </a:r>
          </a:p>
        </p:txBody>
      </p:sp>
      <p:sp>
        <p:nvSpPr>
          <p:cNvPr id="35852" name="Text Box 12"/>
          <p:cNvSpPr txBox="1">
            <a:spLocks noChangeArrowheads="1"/>
          </p:cNvSpPr>
          <p:nvPr/>
        </p:nvSpPr>
        <p:spPr bwMode="auto">
          <a:xfrm>
            <a:off x="228600" y="56388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base" hangingPunct="1">
              <a:spcBef>
                <a:spcPct val="50000"/>
              </a:spcBef>
              <a:spcAft>
                <a:spcPct val="0"/>
              </a:spcAft>
            </a:pPr>
            <a:r>
              <a:rPr lang="en-US" b="1">
                <a:solidFill>
                  <a:srgbClr val="FFFFFF"/>
                </a:solidFill>
                <a:latin typeface="Arial" charset="0"/>
              </a:rPr>
              <a:t>RIT</a:t>
            </a:r>
          </a:p>
        </p:txBody>
      </p:sp>
      <p:sp>
        <p:nvSpPr>
          <p:cNvPr id="35853" name="Line 13"/>
          <p:cNvSpPr>
            <a:spLocks noChangeShapeType="1"/>
          </p:cNvSpPr>
          <p:nvPr/>
        </p:nvSpPr>
        <p:spPr bwMode="auto">
          <a:xfrm>
            <a:off x="1143000" y="2133600"/>
            <a:ext cx="2438400" cy="457200"/>
          </a:xfrm>
          <a:prstGeom prst="line">
            <a:avLst/>
          </a:prstGeom>
          <a:noFill/>
          <a:ln w="38100">
            <a:solidFill>
              <a:srgbClr val="FF0000"/>
            </a:solidFill>
            <a:round/>
            <a:headEnd/>
            <a:tailEnd type="stealth"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Garamond" pitchFamily="18" charset="0"/>
            </a:endParaRPr>
          </a:p>
        </p:txBody>
      </p:sp>
      <p:sp>
        <p:nvSpPr>
          <p:cNvPr id="35854" name="Line 14"/>
          <p:cNvSpPr>
            <a:spLocks noChangeShapeType="1"/>
          </p:cNvSpPr>
          <p:nvPr/>
        </p:nvSpPr>
        <p:spPr bwMode="auto">
          <a:xfrm flipH="1">
            <a:off x="5334000" y="3124200"/>
            <a:ext cx="2057400" cy="838200"/>
          </a:xfrm>
          <a:prstGeom prst="line">
            <a:avLst/>
          </a:prstGeom>
          <a:noFill/>
          <a:ln w="38100">
            <a:solidFill>
              <a:srgbClr val="FF0000"/>
            </a:solidFill>
            <a:round/>
            <a:headEnd/>
            <a:tailEnd type="stealth"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Garamond" pitchFamily="18" charset="0"/>
            </a:endParaRPr>
          </a:p>
        </p:txBody>
      </p:sp>
      <p:sp>
        <p:nvSpPr>
          <p:cNvPr id="35855" name="Line 15"/>
          <p:cNvSpPr>
            <a:spLocks noChangeShapeType="1"/>
          </p:cNvSpPr>
          <p:nvPr/>
        </p:nvSpPr>
        <p:spPr bwMode="auto">
          <a:xfrm>
            <a:off x="914400" y="3352800"/>
            <a:ext cx="609600" cy="762000"/>
          </a:xfrm>
          <a:prstGeom prst="line">
            <a:avLst/>
          </a:prstGeom>
          <a:noFill/>
          <a:ln w="38100">
            <a:solidFill>
              <a:srgbClr val="FF0000"/>
            </a:solidFill>
            <a:round/>
            <a:headEnd/>
            <a:tailEnd type="stealth"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Garamond" pitchFamily="18" charset="0"/>
            </a:endParaRPr>
          </a:p>
        </p:txBody>
      </p:sp>
      <p:sp>
        <p:nvSpPr>
          <p:cNvPr id="35856" name="Text Box 16"/>
          <p:cNvSpPr txBox="1">
            <a:spLocks noChangeArrowheads="1"/>
          </p:cNvSpPr>
          <p:nvPr/>
        </p:nvSpPr>
        <p:spPr bwMode="auto">
          <a:xfrm>
            <a:off x="7848600" y="3429000"/>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base" hangingPunct="1">
              <a:spcBef>
                <a:spcPct val="50000"/>
              </a:spcBef>
              <a:spcAft>
                <a:spcPct val="0"/>
              </a:spcAft>
            </a:pPr>
            <a:r>
              <a:rPr lang="en-US" b="1">
                <a:solidFill>
                  <a:srgbClr val="FFFFFF"/>
                </a:solidFill>
                <a:latin typeface="Arial" charset="0"/>
              </a:rPr>
              <a:t>Tune Step</a:t>
            </a:r>
            <a:br>
              <a:rPr lang="en-US" b="1">
                <a:solidFill>
                  <a:srgbClr val="FFFFFF"/>
                </a:solidFill>
                <a:latin typeface="Arial" charset="0"/>
              </a:rPr>
            </a:br>
            <a:r>
              <a:rPr lang="en-US" b="1">
                <a:solidFill>
                  <a:srgbClr val="FFFFFF"/>
                </a:solidFill>
                <a:latin typeface="Arial" charset="0"/>
              </a:rPr>
              <a:t>(TS)</a:t>
            </a:r>
          </a:p>
        </p:txBody>
      </p:sp>
      <p:sp>
        <p:nvSpPr>
          <p:cNvPr id="35857" name="Line 17"/>
          <p:cNvSpPr>
            <a:spLocks noChangeShapeType="1"/>
          </p:cNvSpPr>
          <p:nvPr/>
        </p:nvSpPr>
        <p:spPr bwMode="auto">
          <a:xfrm flipH="1">
            <a:off x="5867400" y="3733800"/>
            <a:ext cx="2057400" cy="304800"/>
          </a:xfrm>
          <a:prstGeom prst="line">
            <a:avLst/>
          </a:prstGeom>
          <a:noFill/>
          <a:ln w="38100">
            <a:solidFill>
              <a:srgbClr val="FF0000"/>
            </a:solidFill>
            <a:round/>
            <a:headEnd/>
            <a:tailEnd type="stealth"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Garamond" pitchFamily="18" charset="0"/>
            </a:endParaRPr>
          </a:p>
        </p:txBody>
      </p:sp>
    </p:spTree>
    <p:extLst>
      <p:ext uri="{BB962C8B-B14F-4D97-AF65-F5344CB8AC3E}">
        <p14:creationId xmlns:p14="http://schemas.microsoft.com/office/powerpoint/2010/main" val="2326758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T4A07 </a:t>
            </a:r>
            <a:r>
              <a:rPr lang="en-US" dirty="0" smtClean="0"/>
              <a:t> How </a:t>
            </a:r>
            <a:r>
              <a:rPr lang="en-US" dirty="0"/>
              <a:t>is a computer’s sound card used when conducting digital communications using a computer?</a:t>
            </a:r>
            <a:br>
              <a:rPr lang="en-US" dirty="0"/>
            </a:br>
            <a:endParaRPr lang="en-US" dirty="0"/>
          </a:p>
        </p:txBody>
      </p:sp>
      <p:sp>
        <p:nvSpPr>
          <p:cNvPr id="3" name="Content Placeholder 2"/>
          <p:cNvSpPr>
            <a:spLocks noGrp="1"/>
          </p:cNvSpPr>
          <p:nvPr>
            <p:ph idx="1"/>
          </p:nvPr>
        </p:nvSpPr>
        <p:spPr/>
        <p:txBody>
          <a:bodyPr/>
          <a:lstStyle/>
          <a:p>
            <a:r>
              <a:rPr lang="en-US" dirty="0">
                <a:solidFill>
                  <a:schemeClr val="tx1"/>
                </a:solidFill>
              </a:rPr>
              <a:t>A. The sound card communicates between the computer CPU and the video display</a:t>
            </a:r>
          </a:p>
          <a:p>
            <a:r>
              <a:rPr lang="en-US" dirty="0">
                <a:solidFill>
                  <a:schemeClr val="tx1"/>
                </a:solidFill>
              </a:rPr>
              <a:t>B. The sound card records the audio frequency for video display</a:t>
            </a:r>
          </a:p>
          <a:p>
            <a:r>
              <a:rPr lang="en-US" dirty="0">
                <a:solidFill>
                  <a:schemeClr val="tx1"/>
                </a:solidFill>
              </a:rPr>
              <a:t>C. The sound card provides audio to the microphone input and converts received audio to digital form</a:t>
            </a:r>
          </a:p>
          <a:p>
            <a:r>
              <a:rPr lang="en-US" dirty="0">
                <a:solidFill>
                  <a:schemeClr val="tx1"/>
                </a:solidFill>
              </a:rPr>
              <a:t>D. All of these choices are correct</a:t>
            </a:r>
          </a:p>
        </p:txBody>
      </p:sp>
    </p:spTree>
    <p:extLst>
      <p:ext uri="{BB962C8B-B14F-4D97-AF65-F5344CB8AC3E}">
        <p14:creationId xmlns:p14="http://schemas.microsoft.com/office/powerpoint/2010/main" val="34196964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T4A07 </a:t>
            </a:r>
            <a:r>
              <a:rPr lang="en-US" dirty="0" smtClean="0"/>
              <a:t> How </a:t>
            </a:r>
            <a:r>
              <a:rPr lang="en-US" dirty="0"/>
              <a:t>is a computer’s sound card used when conducting digital communications using a computer?</a:t>
            </a:r>
            <a:br>
              <a:rPr lang="en-US" dirty="0"/>
            </a:br>
            <a:endParaRPr lang="en-US" dirty="0"/>
          </a:p>
        </p:txBody>
      </p:sp>
      <p:sp>
        <p:nvSpPr>
          <p:cNvPr id="3" name="Content Placeholder 2"/>
          <p:cNvSpPr>
            <a:spLocks noGrp="1"/>
          </p:cNvSpPr>
          <p:nvPr>
            <p:ph idx="1"/>
          </p:nvPr>
        </p:nvSpPr>
        <p:spPr/>
        <p:txBody>
          <a:bodyPr/>
          <a:lstStyle/>
          <a:p>
            <a:r>
              <a:rPr lang="en-US" dirty="0" smtClean="0">
                <a:solidFill>
                  <a:schemeClr val="tx1"/>
                </a:solidFill>
              </a:rPr>
              <a:t>	A</a:t>
            </a:r>
            <a:r>
              <a:rPr lang="en-US" dirty="0">
                <a:solidFill>
                  <a:schemeClr val="tx1"/>
                </a:solidFill>
              </a:rPr>
              <a:t>. The sound card communicates between the computer CPU and the video display</a:t>
            </a:r>
          </a:p>
          <a:p>
            <a:r>
              <a:rPr lang="en-US" dirty="0" smtClean="0">
                <a:solidFill>
                  <a:schemeClr val="tx1"/>
                </a:solidFill>
              </a:rPr>
              <a:t>	B</a:t>
            </a:r>
            <a:r>
              <a:rPr lang="en-US" dirty="0">
                <a:solidFill>
                  <a:schemeClr val="tx1"/>
                </a:solidFill>
              </a:rPr>
              <a:t>. The sound card records the audio frequency for video display</a:t>
            </a:r>
          </a:p>
          <a:p>
            <a:r>
              <a:rPr lang="en-US" dirty="0">
                <a:solidFill>
                  <a:srgbClr val="FFFF00"/>
                </a:solidFill>
              </a:rPr>
              <a:t>C. The sound card provides audio to the microphone input and converts received audio to digital form</a:t>
            </a:r>
          </a:p>
          <a:p>
            <a:r>
              <a:rPr lang="en-US" dirty="0" smtClean="0">
                <a:solidFill>
                  <a:schemeClr val="tx1"/>
                </a:solidFill>
              </a:rPr>
              <a:t>	D</a:t>
            </a:r>
            <a:r>
              <a:rPr lang="en-US" dirty="0">
                <a:solidFill>
                  <a:schemeClr val="tx1"/>
                </a:solidFill>
              </a:rPr>
              <a:t>. All of these choices are correct</a:t>
            </a:r>
          </a:p>
        </p:txBody>
      </p:sp>
    </p:spTree>
    <p:extLst>
      <p:ext uri="{BB962C8B-B14F-4D97-AF65-F5344CB8AC3E}">
        <p14:creationId xmlns:p14="http://schemas.microsoft.com/office/powerpoint/2010/main" val="37150390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T8D02 What </a:t>
            </a:r>
            <a:r>
              <a:rPr lang="en-US" dirty="0"/>
              <a:t>does the term “APRS” mean?</a:t>
            </a:r>
            <a:br>
              <a:rPr lang="en-US" dirty="0"/>
            </a:br>
            <a:endParaRPr lang="en-US" dirty="0"/>
          </a:p>
        </p:txBody>
      </p:sp>
      <p:sp>
        <p:nvSpPr>
          <p:cNvPr id="3" name="Content Placeholder 2"/>
          <p:cNvSpPr>
            <a:spLocks noGrp="1"/>
          </p:cNvSpPr>
          <p:nvPr>
            <p:ph idx="1"/>
          </p:nvPr>
        </p:nvSpPr>
        <p:spPr/>
        <p:txBody>
          <a:bodyPr/>
          <a:lstStyle/>
          <a:p>
            <a:r>
              <a:rPr lang="en-US" dirty="0">
                <a:solidFill>
                  <a:schemeClr val="tx1"/>
                </a:solidFill>
              </a:rPr>
              <a:t>A. Automatic Packet Reporting System</a:t>
            </a:r>
          </a:p>
          <a:p>
            <a:r>
              <a:rPr lang="en-US" dirty="0">
                <a:solidFill>
                  <a:schemeClr val="tx1"/>
                </a:solidFill>
              </a:rPr>
              <a:t>B. Associated Public Radio Station</a:t>
            </a:r>
          </a:p>
          <a:p>
            <a:r>
              <a:rPr lang="en-US" dirty="0">
                <a:solidFill>
                  <a:schemeClr val="tx1"/>
                </a:solidFill>
              </a:rPr>
              <a:t>C. Auto Planning Radio Set-up</a:t>
            </a:r>
          </a:p>
          <a:p>
            <a:r>
              <a:rPr lang="en-US" dirty="0">
                <a:solidFill>
                  <a:schemeClr val="tx1"/>
                </a:solidFill>
              </a:rPr>
              <a:t>D. Advanced Polar Radio System</a:t>
            </a:r>
          </a:p>
          <a:p>
            <a:endParaRPr lang="en-US" dirty="0">
              <a:solidFill>
                <a:schemeClr val="tx1"/>
              </a:solidFill>
            </a:endParaRPr>
          </a:p>
        </p:txBody>
      </p:sp>
    </p:spTree>
    <p:extLst>
      <p:ext uri="{BB962C8B-B14F-4D97-AF65-F5344CB8AC3E}">
        <p14:creationId xmlns:p14="http://schemas.microsoft.com/office/powerpoint/2010/main" val="36900778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solidFill>
                  <a:srgbClr val="FFFFFF"/>
                </a:solidFill>
              </a:rPr>
              <a:t>Communications Modes and Methods</a:t>
            </a:r>
          </a:p>
        </p:txBody>
      </p:sp>
      <p:sp>
        <p:nvSpPr>
          <p:cNvPr id="6" name="Slide Number Placeholder 5"/>
          <p:cNvSpPr>
            <a:spLocks noGrp="1"/>
          </p:cNvSpPr>
          <p:nvPr>
            <p:ph type="sldNum" sz="quarter" idx="11"/>
          </p:nvPr>
        </p:nvSpPr>
        <p:spPr/>
        <p:txBody>
          <a:bodyPr/>
          <a:lstStyle/>
          <a:p>
            <a:pPr>
              <a:defRPr/>
            </a:pPr>
            <a:fld id="{26DCF27E-52F6-4B01-9594-AB55C4BECA9E}" type="slidenum">
              <a:rPr lang="en-US">
                <a:solidFill>
                  <a:srgbClr val="FFFFFF"/>
                </a:solidFill>
              </a:rPr>
              <a:pPr>
                <a:defRPr/>
              </a:pPr>
              <a:t>63</a:t>
            </a:fld>
            <a:endParaRPr lang="en-US">
              <a:solidFill>
                <a:srgbClr val="FFFFFF"/>
              </a:solidFill>
            </a:endParaRPr>
          </a:p>
        </p:txBody>
      </p:sp>
      <p:sp>
        <p:nvSpPr>
          <p:cNvPr id="1098754" name="Rectangle 2"/>
          <p:cNvSpPr>
            <a:spLocks noGrp="1" noRot="1" noChangeArrowheads="1"/>
          </p:cNvSpPr>
          <p:nvPr>
            <p:ph type="title"/>
          </p:nvPr>
        </p:nvSpPr>
        <p:spPr>
          <a:xfrm>
            <a:off x="152400" y="0"/>
            <a:ext cx="8839200" cy="1600200"/>
          </a:xfrm>
        </p:spPr>
        <p:txBody>
          <a:bodyPr/>
          <a:lstStyle/>
          <a:p>
            <a:pPr>
              <a:defRPr/>
            </a:pPr>
            <a:r>
              <a:rPr lang="en-US" dirty="0"/>
              <a:t>APRS – Automatic Position Reporting System</a:t>
            </a:r>
          </a:p>
        </p:txBody>
      </p:sp>
      <p:sp>
        <p:nvSpPr>
          <p:cNvPr id="88069" name="Rectangle 3"/>
          <p:cNvSpPr>
            <a:spLocks noGrp="1" noChangeArrowheads="1"/>
          </p:cNvSpPr>
          <p:nvPr>
            <p:ph type="body" sz="half" idx="1"/>
          </p:nvPr>
        </p:nvSpPr>
        <p:spPr>
          <a:xfrm>
            <a:off x="228600" y="2514600"/>
            <a:ext cx="4267200" cy="4114800"/>
          </a:xfrm>
        </p:spPr>
        <p:txBody>
          <a:bodyPr/>
          <a:lstStyle/>
          <a:p>
            <a:pPr marL="0" indent="0"/>
            <a:r>
              <a:rPr lang="en-US" sz="2000" smtClean="0">
                <a:solidFill>
                  <a:schemeClr val="tx1"/>
                </a:solidFill>
                <a:effectLst/>
              </a:rPr>
              <a:t>Real-time </a:t>
            </a:r>
          </a:p>
          <a:p>
            <a:pPr marL="0" indent="0"/>
            <a:r>
              <a:rPr lang="en-US" sz="2000" smtClean="0">
                <a:solidFill>
                  <a:schemeClr val="tx1"/>
                </a:solidFill>
                <a:effectLst/>
              </a:rPr>
              <a:t>location </a:t>
            </a:r>
          </a:p>
          <a:p>
            <a:pPr marL="0" indent="0"/>
            <a:r>
              <a:rPr lang="en-US" sz="2000" smtClean="0">
                <a:solidFill>
                  <a:schemeClr val="tx1"/>
                </a:solidFill>
                <a:effectLst/>
              </a:rPr>
              <a:t>mapping</a:t>
            </a:r>
          </a:p>
        </p:txBody>
      </p:sp>
      <p:pic>
        <p:nvPicPr>
          <p:cNvPr id="88070" name="Picture 5" descr="APRSPoint P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b="8344"/>
          <a:stretch>
            <a:fillRect/>
          </a:stretch>
        </p:blipFill>
        <p:spPr>
          <a:xfrm>
            <a:off x="1676400" y="1371600"/>
            <a:ext cx="7010400" cy="4960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1946625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T8D02 What </a:t>
            </a:r>
            <a:r>
              <a:rPr lang="en-US" dirty="0"/>
              <a:t>does the term “APRS” mean?</a:t>
            </a:r>
            <a:br>
              <a:rPr lang="en-US" dirty="0"/>
            </a:br>
            <a:endParaRPr lang="en-US" dirty="0"/>
          </a:p>
        </p:txBody>
      </p:sp>
      <p:sp>
        <p:nvSpPr>
          <p:cNvPr id="3" name="Content Placeholder 2"/>
          <p:cNvSpPr>
            <a:spLocks noGrp="1"/>
          </p:cNvSpPr>
          <p:nvPr>
            <p:ph idx="1"/>
          </p:nvPr>
        </p:nvSpPr>
        <p:spPr/>
        <p:txBody>
          <a:bodyPr/>
          <a:lstStyle/>
          <a:p>
            <a:r>
              <a:rPr lang="en-US" dirty="0">
                <a:solidFill>
                  <a:srgbClr val="FFFF00"/>
                </a:solidFill>
              </a:rPr>
              <a:t>A. Automatic Packet Reporting System</a:t>
            </a:r>
          </a:p>
          <a:p>
            <a:r>
              <a:rPr lang="en-US" dirty="0" smtClean="0">
                <a:solidFill>
                  <a:schemeClr val="tx1"/>
                </a:solidFill>
              </a:rPr>
              <a:t>	B</a:t>
            </a:r>
            <a:r>
              <a:rPr lang="en-US" dirty="0">
                <a:solidFill>
                  <a:schemeClr val="tx1"/>
                </a:solidFill>
              </a:rPr>
              <a:t>. Associated Public Radio Station</a:t>
            </a:r>
          </a:p>
          <a:p>
            <a:r>
              <a:rPr lang="en-US" dirty="0" smtClean="0">
                <a:solidFill>
                  <a:schemeClr val="tx1"/>
                </a:solidFill>
              </a:rPr>
              <a:t>	C</a:t>
            </a:r>
            <a:r>
              <a:rPr lang="en-US" dirty="0">
                <a:solidFill>
                  <a:schemeClr val="tx1"/>
                </a:solidFill>
              </a:rPr>
              <a:t>. Auto Planning Radio Set-up</a:t>
            </a:r>
          </a:p>
          <a:p>
            <a:r>
              <a:rPr lang="en-US" dirty="0" smtClean="0">
                <a:solidFill>
                  <a:schemeClr val="tx1"/>
                </a:solidFill>
              </a:rPr>
              <a:t>	D</a:t>
            </a:r>
            <a:r>
              <a:rPr lang="en-US" dirty="0">
                <a:solidFill>
                  <a:schemeClr val="tx1"/>
                </a:solidFill>
              </a:rPr>
              <a:t>. Advanced Polar Radio System</a:t>
            </a:r>
          </a:p>
          <a:p>
            <a:endParaRPr lang="en-US" dirty="0">
              <a:solidFill>
                <a:schemeClr val="tx1"/>
              </a:solidFill>
            </a:endParaRPr>
          </a:p>
        </p:txBody>
      </p:sp>
    </p:spTree>
    <p:extLst>
      <p:ext uri="{BB962C8B-B14F-4D97-AF65-F5344CB8AC3E}">
        <p14:creationId xmlns:p14="http://schemas.microsoft.com/office/powerpoint/2010/main" val="990937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T8D03 Which </a:t>
            </a:r>
            <a:r>
              <a:rPr lang="en-US" sz="2800" dirty="0"/>
              <a:t>of the following devices provides data to the transmitter when sending automatic position reports from a mobile amateur radio station?</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solidFill>
                  <a:schemeClr val="tx1"/>
                </a:solidFill>
              </a:rPr>
              <a:t>A. The vehicle speedometer</a:t>
            </a:r>
          </a:p>
          <a:p>
            <a:r>
              <a:rPr lang="en-US" dirty="0">
                <a:solidFill>
                  <a:schemeClr val="tx1"/>
                </a:solidFill>
              </a:rPr>
              <a:t>B. A WWV receiver</a:t>
            </a:r>
          </a:p>
          <a:p>
            <a:r>
              <a:rPr lang="en-US" dirty="0">
                <a:solidFill>
                  <a:schemeClr val="tx1"/>
                </a:solidFill>
              </a:rPr>
              <a:t>C. A connection to a broadcast FM sub-carrier receiver</a:t>
            </a:r>
          </a:p>
          <a:p>
            <a:r>
              <a:rPr lang="en-US" dirty="0">
                <a:solidFill>
                  <a:schemeClr val="tx1"/>
                </a:solidFill>
              </a:rPr>
              <a:t>D. A Global Positioning System receiver</a:t>
            </a:r>
          </a:p>
          <a:p>
            <a:endParaRPr lang="en-US" dirty="0">
              <a:solidFill>
                <a:schemeClr val="tx1"/>
              </a:solidFill>
            </a:endParaRPr>
          </a:p>
        </p:txBody>
      </p:sp>
    </p:spTree>
    <p:extLst>
      <p:ext uri="{BB962C8B-B14F-4D97-AF65-F5344CB8AC3E}">
        <p14:creationId xmlns:p14="http://schemas.microsoft.com/office/powerpoint/2010/main" val="10504934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T8D03 Which </a:t>
            </a:r>
            <a:r>
              <a:rPr lang="en-US" sz="2800" dirty="0"/>
              <a:t>of the following devices provides data to the transmitter when sending automatic position reports from a mobile amateur radio station?</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solidFill>
                  <a:schemeClr val="tx1"/>
                </a:solidFill>
              </a:rPr>
              <a:t>	A</a:t>
            </a:r>
            <a:r>
              <a:rPr lang="en-US" dirty="0">
                <a:solidFill>
                  <a:schemeClr val="tx1"/>
                </a:solidFill>
              </a:rPr>
              <a:t>. The vehicle speedometer</a:t>
            </a:r>
          </a:p>
          <a:p>
            <a:r>
              <a:rPr lang="en-US" dirty="0" smtClean="0">
                <a:solidFill>
                  <a:schemeClr val="tx1"/>
                </a:solidFill>
              </a:rPr>
              <a:t>	B</a:t>
            </a:r>
            <a:r>
              <a:rPr lang="en-US" dirty="0">
                <a:solidFill>
                  <a:schemeClr val="tx1"/>
                </a:solidFill>
              </a:rPr>
              <a:t>. A WWV receiver</a:t>
            </a:r>
          </a:p>
          <a:p>
            <a:r>
              <a:rPr lang="en-US" dirty="0" smtClean="0">
                <a:solidFill>
                  <a:schemeClr val="tx1"/>
                </a:solidFill>
              </a:rPr>
              <a:t>	C</a:t>
            </a:r>
            <a:r>
              <a:rPr lang="en-US" dirty="0">
                <a:solidFill>
                  <a:schemeClr val="tx1"/>
                </a:solidFill>
              </a:rPr>
              <a:t>. A connection to a broadcast FM sub-carrier receiver</a:t>
            </a:r>
          </a:p>
          <a:p>
            <a:r>
              <a:rPr lang="en-US" dirty="0">
                <a:solidFill>
                  <a:srgbClr val="FFFF00"/>
                </a:solidFill>
              </a:rPr>
              <a:t>D. A Global Positioning System receiver</a:t>
            </a:r>
          </a:p>
          <a:p>
            <a:endParaRPr lang="en-US" dirty="0">
              <a:solidFill>
                <a:srgbClr val="FFFF00"/>
              </a:solidFill>
            </a:endParaRPr>
          </a:p>
        </p:txBody>
      </p:sp>
    </p:spTree>
    <p:extLst>
      <p:ext uri="{BB962C8B-B14F-4D97-AF65-F5344CB8AC3E}">
        <p14:creationId xmlns:p14="http://schemas.microsoft.com/office/powerpoint/2010/main" val="31748817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T8D05 </a:t>
            </a:r>
            <a:r>
              <a:rPr lang="en-US" dirty="0" smtClean="0"/>
              <a:t> Which </a:t>
            </a:r>
            <a:r>
              <a:rPr lang="en-US" dirty="0"/>
              <a:t>of the following is an application of APRS (Automatic Packet Reporting System)?</a:t>
            </a:r>
            <a:br>
              <a:rPr lang="en-US" dirty="0"/>
            </a:br>
            <a:endParaRPr lang="en-US" dirty="0"/>
          </a:p>
        </p:txBody>
      </p:sp>
      <p:sp>
        <p:nvSpPr>
          <p:cNvPr id="3" name="Content Placeholder 2"/>
          <p:cNvSpPr>
            <a:spLocks noGrp="1"/>
          </p:cNvSpPr>
          <p:nvPr>
            <p:ph idx="1"/>
          </p:nvPr>
        </p:nvSpPr>
        <p:spPr/>
        <p:txBody>
          <a:bodyPr/>
          <a:lstStyle/>
          <a:p>
            <a:r>
              <a:rPr lang="en-US" sz="2400" dirty="0"/>
              <a:t>A. Providing real time tactical digital communications in conjunction with a map showing the locations of stations</a:t>
            </a:r>
          </a:p>
          <a:p>
            <a:r>
              <a:rPr lang="en-US" sz="2400" dirty="0" smtClean="0"/>
              <a:t>B</a:t>
            </a:r>
            <a:r>
              <a:rPr lang="en-US" sz="2400" dirty="0"/>
              <a:t>. Showing automatically the number of packets transmitted via PACTOR during a specific time interval</a:t>
            </a:r>
          </a:p>
          <a:p>
            <a:r>
              <a:rPr lang="en-US" sz="2400" dirty="0" smtClean="0"/>
              <a:t>C</a:t>
            </a:r>
            <a:r>
              <a:rPr lang="en-US" sz="2400" dirty="0"/>
              <a:t>. Providing voice over Internet connection between repeaters</a:t>
            </a:r>
          </a:p>
          <a:p>
            <a:r>
              <a:rPr lang="en-US" sz="2400" dirty="0" smtClean="0"/>
              <a:t>D</a:t>
            </a:r>
            <a:r>
              <a:rPr lang="en-US" sz="2400" dirty="0"/>
              <a:t>. Providing information on the number of stations signed into a repeater</a:t>
            </a:r>
          </a:p>
          <a:p>
            <a:endParaRPr lang="en-US" dirty="0"/>
          </a:p>
        </p:txBody>
      </p:sp>
    </p:spTree>
    <p:extLst>
      <p:ext uri="{BB962C8B-B14F-4D97-AF65-F5344CB8AC3E}">
        <p14:creationId xmlns:p14="http://schemas.microsoft.com/office/powerpoint/2010/main" val="26983612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T8D05 </a:t>
            </a:r>
            <a:r>
              <a:rPr lang="en-US" dirty="0" smtClean="0"/>
              <a:t> Which </a:t>
            </a:r>
            <a:r>
              <a:rPr lang="en-US" dirty="0"/>
              <a:t>of the following is an application of APRS (Automatic Packet Reporting System)?</a:t>
            </a:r>
            <a:br>
              <a:rPr lang="en-US" dirty="0"/>
            </a:br>
            <a:endParaRPr lang="en-US" dirty="0"/>
          </a:p>
        </p:txBody>
      </p:sp>
      <p:sp>
        <p:nvSpPr>
          <p:cNvPr id="3" name="Content Placeholder 2"/>
          <p:cNvSpPr>
            <a:spLocks noGrp="1"/>
          </p:cNvSpPr>
          <p:nvPr>
            <p:ph idx="1"/>
          </p:nvPr>
        </p:nvSpPr>
        <p:spPr/>
        <p:txBody>
          <a:bodyPr/>
          <a:lstStyle/>
          <a:p>
            <a:r>
              <a:rPr lang="en-US" sz="2400" dirty="0">
                <a:solidFill>
                  <a:srgbClr val="FFFF00"/>
                </a:solidFill>
              </a:rPr>
              <a:t>A. Providing real time tactical digital communications in conjunction with a map showing the locations of stations</a:t>
            </a:r>
          </a:p>
          <a:p>
            <a:r>
              <a:rPr lang="en-US" sz="2400" dirty="0" smtClean="0"/>
              <a:t>	B</a:t>
            </a:r>
            <a:r>
              <a:rPr lang="en-US" sz="2400" dirty="0"/>
              <a:t>. Showing automatically the number of packets transmitted via PACTOR during a specific time interval</a:t>
            </a:r>
          </a:p>
          <a:p>
            <a:r>
              <a:rPr lang="en-US" sz="2400" dirty="0" smtClean="0"/>
              <a:t>	C</a:t>
            </a:r>
            <a:r>
              <a:rPr lang="en-US" sz="2400" dirty="0"/>
              <a:t>. Providing voice over Internet connection between repeaters</a:t>
            </a:r>
          </a:p>
          <a:p>
            <a:r>
              <a:rPr lang="en-US" sz="2400" dirty="0" smtClean="0"/>
              <a:t>	D</a:t>
            </a:r>
            <a:r>
              <a:rPr lang="en-US" sz="2400" dirty="0"/>
              <a:t>. Providing information on the number of stations signed into a repeater</a:t>
            </a:r>
          </a:p>
          <a:p>
            <a:endParaRPr lang="en-US" dirty="0"/>
          </a:p>
        </p:txBody>
      </p:sp>
    </p:spTree>
    <p:extLst>
      <p:ext uri="{BB962C8B-B14F-4D97-AF65-F5344CB8AC3E}">
        <p14:creationId xmlns:p14="http://schemas.microsoft.com/office/powerpoint/2010/main" val="2495454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Rot="1" noChangeArrowheads="1"/>
          </p:cNvSpPr>
          <p:nvPr>
            <p:ph type="title"/>
          </p:nvPr>
        </p:nvSpPr>
        <p:spPr/>
        <p:txBody>
          <a:bodyPr/>
          <a:lstStyle/>
          <a:p>
            <a:pPr eaLnBrk="1" hangingPunct="1">
              <a:defRPr/>
            </a:pPr>
            <a:r>
              <a:rPr lang="en-US" b="1" smtClean="0"/>
              <a:t>T8D06 What does the abbreviation PSK mean?</a:t>
            </a:r>
          </a:p>
        </p:txBody>
      </p:sp>
      <p:sp>
        <p:nvSpPr>
          <p:cNvPr id="391171" name="Rectangle 3"/>
          <p:cNvSpPr>
            <a:spLocks noGrp="1" noChangeArrowheads="1"/>
          </p:cNvSpPr>
          <p:nvPr>
            <p:ph type="body" idx="1"/>
          </p:nvPr>
        </p:nvSpPr>
        <p:spPr/>
        <p:txBody>
          <a:bodyPr/>
          <a:lstStyle/>
          <a:p>
            <a:pPr lvl="1" eaLnBrk="1" hangingPunct="1">
              <a:defRPr/>
            </a:pPr>
            <a:r>
              <a:rPr lang="en-US" smtClean="0"/>
              <a:t>A.	Pulse Shift Keying</a:t>
            </a:r>
          </a:p>
          <a:p>
            <a:pPr lvl="1" eaLnBrk="1" hangingPunct="1">
              <a:defRPr/>
            </a:pPr>
            <a:r>
              <a:rPr lang="en-US" smtClean="0"/>
              <a:t>B.	Phase Shift Keying</a:t>
            </a:r>
          </a:p>
          <a:p>
            <a:pPr lvl="1" eaLnBrk="1" hangingPunct="1">
              <a:defRPr/>
            </a:pPr>
            <a:r>
              <a:rPr lang="en-US" smtClean="0"/>
              <a:t>C.	Packet Short Keying</a:t>
            </a:r>
          </a:p>
          <a:p>
            <a:pPr lvl="1" eaLnBrk="1" hangingPunct="1">
              <a:defRPr/>
            </a:pPr>
            <a:r>
              <a:rPr lang="en-US" smtClean="0"/>
              <a:t>D.	Phased Slide Keying</a:t>
            </a:r>
          </a:p>
        </p:txBody>
      </p:sp>
    </p:spTree>
    <p:extLst>
      <p:ext uri="{BB962C8B-B14F-4D97-AF65-F5344CB8AC3E}">
        <p14:creationId xmlns:p14="http://schemas.microsoft.com/office/powerpoint/2010/main" val="1093222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T4A02 How </a:t>
            </a:r>
            <a:r>
              <a:rPr lang="en-US" dirty="0"/>
              <a:t>might a computer be used as part of an amateur radio station?</a:t>
            </a:r>
            <a:br>
              <a:rPr lang="en-US" dirty="0"/>
            </a:br>
            <a:endParaRPr lang="en-US" dirty="0"/>
          </a:p>
        </p:txBody>
      </p:sp>
      <p:sp>
        <p:nvSpPr>
          <p:cNvPr id="3" name="Content Placeholder 2"/>
          <p:cNvSpPr>
            <a:spLocks noGrp="1"/>
          </p:cNvSpPr>
          <p:nvPr>
            <p:ph idx="1"/>
          </p:nvPr>
        </p:nvSpPr>
        <p:spPr/>
        <p:txBody>
          <a:bodyPr/>
          <a:lstStyle/>
          <a:p>
            <a:r>
              <a:rPr lang="en-US" dirty="0"/>
              <a:t>A. For logging contacts and contact information</a:t>
            </a:r>
          </a:p>
          <a:p>
            <a:r>
              <a:rPr lang="en-US" dirty="0"/>
              <a:t>B. For sending and/or receiving CW</a:t>
            </a:r>
          </a:p>
          <a:p>
            <a:r>
              <a:rPr lang="en-US" dirty="0"/>
              <a:t>C. For generating and decoding digital signals</a:t>
            </a:r>
          </a:p>
          <a:p>
            <a:r>
              <a:rPr lang="en-US" dirty="0"/>
              <a:t>D. All of these choices are correct</a:t>
            </a:r>
          </a:p>
          <a:p>
            <a:endParaRPr lang="en-US" dirty="0"/>
          </a:p>
        </p:txBody>
      </p:sp>
    </p:spTree>
    <p:extLst>
      <p:ext uri="{BB962C8B-B14F-4D97-AF65-F5344CB8AC3E}">
        <p14:creationId xmlns:p14="http://schemas.microsoft.com/office/powerpoint/2010/main" val="32931420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Rot="1" noChangeArrowheads="1"/>
          </p:cNvSpPr>
          <p:nvPr>
            <p:ph type="title"/>
          </p:nvPr>
        </p:nvSpPr>
        <p:spPr/>
        <p:txBody>
          <a:bodyPr/>
          <a:lstStyle/>
          <a:p>
            <a:pPr eaLnBrk="1" hangingPunct="1">
              <a:defRPr/>
            </a:pPr>
            <a:r>
              <a:rPr lang="en-US" smtClean="0"/>
              <a:t>T8D06 What does the abbreviation PSK mean?</a:t>
            </a:r>
          </a:p>
        </p:txBody>
      </p:sp>
      <p:sp>
        <p:nvSpPr>
          <p:cNvPr id="396291" name="Rectangle 3"/>
          <p:cNvSpPr>
            <a:spLocks noGrp="1" noChangeArrowheads="1"/>
          </p:cNvSpPr>
          <p:nvPr>
            <p:ph type="body" idx="1"/>
          </p:nvPr>
        </p:nvSpPr>
        <p:spPr/>
        <p:txBody>
          <a:bodyPr/>
          <a:lstStyle/>
          <a:p>
            <a:pPr lvl="1" eaLnBrk="1" hangingPunct="1">
              <a:defRPr/>
            </a:pPr>
            <a:r>
              <a:rPr lang="en-US" smtClean="0"/>
              <a:t>A.	Pulse Shift Keying</a:t>
            </a:r>
          </a:p>
          <a:p>
            <a:pPr eaLnBrk="1" hangingPunct="1">
              <a:defRPr/>
            </a:pPr>
            <a:r>
              <a:rPr lang="en-US" b="1" smtClean="0"/>
              <a:t>B.	Phase Shift Keying</a:t>
            </a:r>
          </a:p>
          <a:p>
            <a:pPr lvl="1" eaLnBrk="1" hangingPunct="1">
              <a:defRPr/>
            </a:pPr>
            <a:r>
              <a:rPr lang="en-US" smtClean="0"/>
              <a:t>C.	Packet Short Keying</a:t>
            </a:r>
          </a:p>
          <a:p>
            <a:pPr lvl="1" eaLnBrk="1" hangingPunct="1">
              <a:defRPr/>
            </a:pPr>
            <a:r>
              <a:rPr lang="en-US" smtClean="0"/>
              <a:t>D.	Phased Slide Keying</a:t>
            </a:r>
          </a:p>
        </p:txBody>
      </p:sp>
    </p:spTree>
    <p:extLst>
      <p:ext uri="{BB962C8B-B14F-4D97-AF65-F5344CB8AC3E}">
        <p14:creationId xmlns:p14="http://schemas.microsoft.com/office/powerpoint/2010/main" val="1402187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Rot="1" noChangeArrowheads="1"/>
          </p:cNvSpPr>
          <p:nvPr>
            <p:ph type="title"/>
          </p:nvPr>
        </p:nvSpPr>
        <p:spPr/>
        <p:txBody>
          <a:bodyPr/>
          <a:lstStyle/>
          <a:p>
            <a:pPr eaLnBrk="1" hangingPunct="1">
              <a:defRPr/>
            </a:pPr>
            <a:r>
              <a:rPr lang="en-US" b="1" smtClean="0"/>
              <a:t>T8D07 What is PSK31?</a:t>
            </a:r>
          </a:p>
        </p:txBody>
      </p:sp>
      <p:sp>
        <p:nvSpPr>
          <p:cNvPr id="401411" name="Rectangle 3"/>
          <p:cNvSpPr>
            <a:spLocks noGrp="1" noChangeArrowheads="1"/>
          </p:cNvSpPr>
          <p:nvPr>
            <p:ph type="body" idx="1"/>
          </p:nvPr>
        </p:nvSpPr>
        <p:spPr/>
        <p:txBody>
          <a:bodyPr/>
          <a:lstStyle/>
          <a:p>
            <a:pPr lvl="1" eaLnBrk="1" hangingPunct="1">
              <a:defRPr/>
            </a:pPr>
            <a:r>
              <a:rPr lang="en-US" smtClean="0"/>
              <a:t>A.	A high-rate data transmission mode</a:t>
            </a:r>
          </a:p>
          <a:p>
            <a:pPr lvl="1" eaLnBrk="1" hangingPunct="1">
              <a:defRPr/>
            </a:pPr>
            <a:r>
              <a:rPr lang="en-US" smtClean="0"/>
              <a:t>B.	A method of reducing noise interference to FM signals</a:t>
            </a:r>
          </a:p>
          <a:p>
            <a:pPr lvl="1" eaLnBrk="1" hangingPunct="1">
              <a:defRPr/>
            </a:pPr>
            <a:r>
              <a:rPr lang="en-US" smtClean="0"/>
              <a:t>C.	A method of compressing digital television signal</a:t>
            </a:r>
          </a:p>
          <a:p>
            <a:pPr lvl="1" eaLnBrk="1" hangingPunct="1">
              <a:defRPr/>
            </a:pPr>
            <a:r>
              <a:rPr lang="en-US" smtClean="0"/>
              <a:t>D.	A low-rate data transmission mode</a:t>
            </a:r>
          </a:p>
        </p:txBody>
      </p:sp>
    </p:spTree>
    <p:extLst>
      <p:ext uri="{BB962C8B-B14F-4D97-AF65-F5344CB8AC3E}">
        <p14:creationId xmlns:p14="http://schemas.microsoft.com/office/powerpoint/2010/main" val="42697807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Rot="1" noChangeArrowheads="1"/>
          </p:cNvSpPr>
          <p:nvPr>
            <p:ph type="title"/>
          </p:nvPr>
        </p:nvSpPr>
        <p:spPr/>
        <p:txBody>
          <a:bodyPr/>
          <a:lstStyle/>
          <a:p>
            <a:pPr eaLnBrk="1" hangingPunct="1">
              <a:defRPr/>
            </a:pPr>
            <a:r>
              <a:rPr lang="en-US" smtClean="0"/>
              <a:t>T8D07 What is PSK31?</a:t>
            </a:r>
          </a:p>
        </p:txBody>
      </p:sp>
      <p:sp>
        <p:nvSpPr>
          <p:cNvPr id="406531" name="Rectangle 3"/>
          <p:cNvSpPr>
            <a:spLocks noGrp="1" noChangeArrowheads="1"/>
          </p:cNvSpPr>
          <p:nvPr>
            <p:ph type="body" idx="1"/>
          </p:nvPr>
        </p:nvSpPr>
        <p:spPr/>
        <p:txBody>
          <a:bodyPr/>
          <a:lstStyle/>
          <a:p>
            <a:pPr lvl="1" eaLnBrk="1" hangingPunct="1">
              <a:defRPr/>
            </a:pPr>
            <a:r>
              <a:rPr lang="en-US" smtClean="0"/>
              <a:t>A.	A high-rate data transmission mode</a:t>
            </a:r>
          </a:p>
          <a:p>
            <a:pPr lvl="1" eaLnBrk="1" hangingPunct="1">
              <a:defRPr/>
            </a:pPr>
            <a:r>
              <a:rPr lang="en-US" smtClean="0"/>
              <a:t>B.	A method of reducing noise interference to FM signals</a:t>
            </a:r>
          </a:p>
          <a:p>
            <a:pPr lvl="1" eaLnBrk="1" hangingPunct="1">
              <a:defRPr/>
            </a:pPr>
            <a:r>
              <a:rPr lang="en-US" smtClean="0"/>
              <a:t>C.	A method of compressing digital television signal</a:t>
            </a:r>
          </a:p>
          <a:p>
            <a:pPr eaLnBrk="1" hangingPunct="1">
              <a:defRPr/>
            </a:pPr>
            <a:r>
              <a:rPr lang="en-US" b="1" smtClean="0"/>
              <a:t>D.	A low-rate data transmission mode</a:t>
            </a:r>
          </a:p>
        </p:txBody>
      </p:sp>
    </p:spTree>
    <p:extLst>
      <p:ext uri="{BB962C8B-B14F-4D97-AF65-F5344CB8AC3E}">
        <p14:creationId xmlns:p14="http://schemas.microsoft.com/office/powerpoint/2010/main" val="17629795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7E9104C-EA55-4507-98CE-162694189A6A}" type="slidenum">
              <a:rPr lang="en-US" smtClean="0">
                <a:solidFill>
                  <a:srgbClr val="FFFFFF"/>
                </a:solidFill>
              </a:rPr>
              <a:pPr>
                <a:defRPr/>
              </a:pPr>
              <a:t>73</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smtClean="0">
                <a:solidFill>
                  <a:srgbClr val="FFFFFF"/>
                </a:solidFill>
              </a:rPr>
              <a:t>Microhams 2010 Technician</a:t>
            </a:r>
            <a:endParaRPr lang="en-US">
              <a:solidFill>
                <a:srgbClr val="FFFFFF"/>
              </a:solidFill>
            </a:endParaRPr>
          </a:p>
        </p:txBody>
      </p:sp>
      <p:sp>
        <p:nvSpPr>
          <p:cNvPr id="6" name="Rectangle 5"/>
          <p:cNvSpPr/>
          <p:nvPr/>
        </p:nvSpPr>
        <p:spPr>
          <a:xfrm>
            <a:off x="2709953" y="2967335"/>
            <a:ext cx="3724096"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Break time</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28584776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A3FAA89-6D40-4A55-8CBF-CF5C97F82DE4}" type="slidenum">
              <a:rPr lang="en-US">
                <a:solidFill>
                  <a:srgbClr val="FFFFFF"/>
                </a:solidFill>
              </a:rPr>
              <a:pPr>
                <a:defRPr/>
              </a:pPr>
              <a:t>74</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22530" name="Rectangle 2"/>
          <p:cNvSpPr>
            <a:spLocks noGrp="1" noRot="1" noChangeArrowheads="1"/>
          </p:cNvSpPr>
          <p:nvPr>
            <p:ph type="title"/>
          </p:nvPr>
        </p:nvSpPr>
        <p:spPr/>
        <p:txBody>
          <a:bodyPr/>
          <a:lstStyle/>
          <a:p>
            <a:pPr eaLnBrk="1" hangingPunct="1">
              <a:defRPr/>
            </a:pPr>
            <a:r>
              <a:rPr lang="en-US" b="1" smtClean="0"/>
              <a:t>T4A03 Which is a good reason to use a regulated power supply for communications equipment?</a:t>
            </a:r>
          </a:p>
        </p:txBody>
      </p:sp>
      <p:sp>
        <p:nvSpPr>
          <p:cNvPr id="22531" name="Rectangle 3"/>
          <p:cNvSpPr>
            <a:spLocks noGrp="1" noChangeArrowheads="1"/>
          </p:cNvSpPr>
          <p:nvPr>
            <p:ph type="body" idx="1"/>
          </p:nvPr>
        </p:nvSpPr>
        <p:spPr/>
        <p:txBody>
          <a:bodyPr/>
          <a:lstStyle/>
          <a:p>
            <a:pPr lvl="1" eaLnBrk="1" hangingPunct="1">
              <a:defRPr/>
            </a:pPr>
            <a:r>
              <a:rPr lang="en-US" smtClean="0"/>
              <a:t>A.	It prevents voltage fluctuations from reaching sensitive circuits</a:t>
            </a:r>
          </a:p>
          <a:p>
            <a:pPr lvl="1" eaLnBrk="1" hangingPunct="1">
              <a:defRPr/>
            </a:pPr>
            <a:r>
              <a:rPr lang="en-US" smtClean="0"/>
              <a:t>B.	A regulated power supply has FCC approval</a:t>
            </a:r>
          </a:p>
          <a:p>
            <a:pPr lvl="1" eaLnBrk="1" hangingPunct="1">
              <a:defRPr/>
            </a:pPr>
            <a:r>
              <a:rPr lang="en-US" smtClean="0"/>
              <a:t>C.	A fuse or circuit breaker regulates the power</a:t>
            </a:r>
          </a:p>
          <a:p>
            <a:pPr lvl="1" eaLnBrk="1" hangingPunct="1">
              <a:defRPr/>
            </a:pPr>
            <a:r>
              <a:rPr lang="en-US" smtClean="0"/>
              <a:t>D.	Power consumption is independent of load</a:t>
            </a:r>
          </a:p>
        </p:txBody>
      </p:sp>
    </p:spTree>
    <p:extLst>
      <p:ext uri="{BB962C8B-B14F-4D97-AF65-F5344CB8AC3E}">
        <p14:creationId xmlns:p14="http://schemas.microsoft.com/office/powerpoint/2010/main" val="429165496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a:spLocks noGrp="1"/>
          </p:cNvSpPr>
          <p:nvPr>
            <p:ph type="ftr" sz="quarter" idx="11"/>
          </p:nvPr>
        </p:nvSpPr>
        <p:spPr>
          <a:xfrm>
            <a:off x="6553200" y="6248400"/>
            <a:ext cx="2133600" cy="476250"/>
          </a:xfrm>
        </p:spPr>
        <p:txBody>
          <a:bodyPr/>
          <a:lstStyle/>
          <a:p>
            <a:pPr algn="r">
              <a:defRPr/>
            </a:pPr>
            <a:r>
              <a:rPr lang="en-US">
                <a:solidFill>
                  <a:srgbClr val="FFFFFF"/>
                </a:solidFill>
              </a:rPr>
              <a:t>Radio and Electronic Fundamentals</a:t>
            </a:r>
          </a:p>
        </p:txBody>
      </p:sp>
      <p:sp>
        <p:nvSpPr>
          <p:cNvPr id="34819" name="Slide Number Placeholder 4"/>
          <p:cNvSpPr>
            <a:spLocks noGrp="1"/>
          </p:cNvSpPr>
          <p:nvPr>
            <p:ph type="sldNum" sz="quarter" idx="10"/>
          </p:nvPr>
        </p:nvSpPr>
        <p:spPr>
          <a:xfrm>
            <a:off x="304800" y="6248400"/>
            <a:ext cx="5715000" cy="476250"/>
          </a:xfrm>
        </p:spPr>
        <p:txBody>
          <a:bodyPr/>
          <a:lstStyle/>
          <a:p>
            <a:pPr algn="l">
              <a:defRPr/>
            </a:pPr>
            <a:fld id="{85EF0919-5208-4839-90B4-F3310537670D}" type="slidenum">
              <a:rPr lang="en-US">
                <a:solidFill>
                  <a:srgbClr val="FFFFFF"/>
                </a:solidFill>
              </a:rPr>
              <a:pPr algn="l">
                <a:defRPr/>
              </a:pPr>
              <a:t>75</a:t>
            </a:fld>
            <a:endParaRPr lang="en-US">
              <a:solidFill>
                <a:srgbClr val="FFFFFF"/>
              </a:solidFill>
            </a:endParaRPr>
          </a:p>
        </p:txBody>
      </p:sp>
      <p:sp>
        <p:nvSpPr>
          <p:cNvPr id="1162242" name="Rectangle 2"/>
          <p:cNvSpPr>
            <a:spLocks noGrp="1" noRot="1" noChangeArrowheads="1"/>
          </p:cNvSpPr>
          <p:nvPr>
            <p:ph type="title"/>
          </p:nvPr>
        </p:nvSpPr>
        <p:spPr>
          <a:xfrm>
            <a:off x="152400" y="0"/>
            <a:ext cx="8839200" cy="1150938"/>
          </a:xfrm>
        </p:spPr>
        <p:txBody>
          <a:bodyPr/>
          <a:lstStyle/>
          <a:p>
            <a:pPr algn="ctr" eaLnBrk="1" hangingPunct="1">
              <a:defRPr/>
            </a:pPr>
            <a:r>
              <a:rPr lang="en-US" smtClean="0"/>
              <a:t>Power Supply</a:t>
            </a:r>
          </a:p>
        </p:txBody>
      </p:sp>
      <p:pic>
        <p:nvPicPr>
          <p:cNvPr id="14341" name="Picture 5" descr="SS-50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23784" b="23785"/>
          <a:stretch>
            <a:fillRect/>
          </a:stretch>
        </p:blipFill>
        <p:spPr>
          <a:xfrm>
            <a:off x="601663" y="1241425"/>
            <a:ext cx="7947025" cy="4243388"/>
          </a:xfrm>
          <a:noFill/>
          <a:extLst>
            <a:ext uri="{909E8E84-426E-40DD-AFC4-6F175D3DCCD1}">
              <a14:hiddenFill xmlns:a14="http://schemas.microsoft.com/office/drawing/2010/main">
                <a:solidFill>
                  <a:srgbClr val="FFFFFF"/>
                </a:solidFill>
              </a14:hiddenFill>
            </a:ext>
          </a:extLst>
        </p:spPr>
      </p:pic>
      <p:sp>
        <p:nvSpPr>
          <p:cNvPr id="14342" name="Text Box 7"/>
          <p:cNvSpPr txBox="1">
            <a:spLocks noChangeArrowheads="1"/>
          </p:cNvSpPr>
          <p:nvPr/>
        </p:nvSpPr>
        <p:spPr bwMode="auto">
          <a:xfrm>
            <a:off x="595313" y="5661025"/>
            <a:ext cx="7953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fontAlgn="base" hangingPunct="1">
              <a:spcBef>
                <a:spcPct val="50000"/>
              </a:spcBef>
              <a:spcAft>
                <a:spcPct val="0"/>
              </a:spcAft>
            </a:pPr>
            <a:r>
              <a:rPr lang="en-US">
                <a:solidFill>
                  <a:srgbClr val="FFFFFF"/>
                </a:solidFill>
                <a:latin typeface="Tahoma" pitchFamily="34" charset="0"/>
              </a:rPr>
              <a:t>This Daiwa power supply has a meter that can display voltage and current</a:t>
            </a:r>
          </a:p>
        </p:txBody>
      </p:sp>
    </p:spTree>
    <p:extLst>
      <p:ext uri="{BB962C8B-B14F-4D97-AF65-F5344CB8AC3E}">
        <p14:creationId xmlns:p14="http://schemas.microsoft.com/office/powerpoint/2010/main" val="376479951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EC1CD97-4DD7-42F2-9480-B6868FC793C5}" type="slidenum">
              <a:rPr lang="en-US">
                <a:solidFill>
                  <a:srgbClr val="FFFFFF"/>
                </a:solidFill>
              </a:rPr>
              <a:pPr>
                <a:defRPr/>
              </a:pPr>
              <a:t>76</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27650" name="Rectangle 2"/>
          <p:cNvSpPr>
            <a:spLocks noGrp="1" noRot="1" noChangeArrowheads="1"/>
          </p:cNvSpPr>
          <p:nvPr>
            <p:ph type="title"/>
          </p:nvPr>
        </p:nvSpPr>
        <p:spPr/>
        <p:txBody>
          <a:bodyPr/>
          <a:lstStyle/>
          <a:p>
            <a:pPr eaLnBrk="1" hangingPunct="1">
              <a:defRPr/>
            </a:pPr>
            <a:r>
              <a:rPr lang="en-US" smtClean="0"/>
              <a:t>T4A03 Which is a good reason to use a regulated power supply for communications equipment?</a:t>
            </a:r>
          </a:p>
        </p:txBody>
      </p:sp>
      <p:sp>
        <p:nvSpPr>
          <p:cNvPr id="27651" name="Rectangle 3"/>
          <p:cNvSpPr>
            <a:spLocks noGrp="1" noChangeArrowheads="1"/>
          </p:cNvSpPr>
          <p:nvPr>
            <p:ph type="body" idx="1"/>
          </p:nvPr>
        </p:nvSpPr>
        <p:spPr/>
        <p:txBody>
          <a:bodyPr/>
          <a:lstStyle/>
          <a:p>
            <a:pPr eaLnBrk="1" hangingPunct="1">
              <a:defRPr/>
            </a:pPr>
            <a:r>
              <a:rPr lang="en-US" b="1" smtClean="0"/>
              <a:t>A.	It prevents voltage fluctuations from reaching sensitive circuits</a:t>
            </a:r>
          </a:p>
          <a:p>
            <a:pPr lvl="1" eaLnBrk="1" hangingPunct="1">
              <a:defRPr/>
            </a:pPr>
            <a:r>
              <a:rPr lang="en-US" smtClean="0"/>
              <a:t>B.	A regulated power supply has FCC approval</a:t>
            </a:r>
          </a:p>
          <a:p>
            <a:pPr lvl="1" eaLnBrk="1" hangingPunct="1">
              <a:defRPr/>
            </a:pPr>
            <a:r>
              <a:rPr lang="en-US" smtClean="0"/>
              <a:t>C.	A fuse or circuit breaker regulates the power</a:t>
            </a:r>
          </a:p>
          <a:p>
            <a:pPr lvl="1" eaLnBrk="1" hangingPunct="1">
              <a:defRPr/>
            </a:pPr>
            <a:r>
              <a:rPr lang="en-US" smtClean="0"/>
              <a:t>D.	Power consumption is independent of load</a:t>
            </a:r>
          </a:p>
        </p:txBody>
      </p:sp>
    </p:spTree>
    <p:extLst>
      <p:ext uri="{BB962C8B-B14F-4D97-AF65-F5344CB8AC3E}">
        <p14:creationId xmlns:p14="http://schemas.microsoft.com/office/powerpoint/2010/main" val="93338955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95B85F4-085F-44BC-89CD-50EAC09FD173}" type="slidenum">
              <a:rPr lang="en-US">
                <a:solidFill>
                  <a:srgbClr val="FFFFFF"/>
                </a:solidFill>
              </a:rPr>
              <a:pPr>
                <a:defRPr/>
              </a:pPr>
              <a:t>77</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94210" name="Rectangle 2"/>
          <p:cNvSpPr>
            <a:spLocks noGrp="1" noRot="1" noChangeArrowheads="1"/>
          </p:cNvSpPr>
          <p:nvPr>
            <p:ph type="title"/>
          </p:nvPr>
        </p:nvSpPr>
        <p:spPr/>
        <p:txBody>
          <a:bodyPr/>
          <a:lstStyle/>
          <a:p>
            <a:pPr eaLnBrk="1" hangingPunct="1">
              <a:defRPr/>
            </a:pPr>
            <a:r>
              <a:rPr lang="en-US" b="1" smtClean="0"/>
              <a:t>T4A10 What is the source of a high-pitched whine that varies with engine speed in a mobile transceiver's receive audio?</a:t>
            </a:r>
          </a:p>
        </p:txBody>
      </p:sp>
      <p:sp>
        <p:nvSpPr>
          <p:cNvPr id="94211" name="Rectangle 3"/>
          <p:cNvSpPr>
            <a:spLocks noGrp="1" noChangeArrowheads="1"/>
          </p:cNvSpPr>
          <p:nvPr>
            <p:ph type="body" idx="1"/>
          </p:nvPr>
        </p:nvSpPr>
        <p:spPr/>
        <p:txBody>
          <a:bodyPr/>
          <a:lstStyle/>
          <a:p>
            <a:pPr lvl="1" eaLnBrk="1" hangingPunct="1">
              <a:defRPr/>
            </a:pPr>
            <a:r>
              <a:rPr lang="en-US" smtClean="0"/>
              <a:t>A.	The ignition system</a:t>
            </a:r>
          </a:p>
          <a:p>
            <a:pPr lvl="1" eaLnBrk="1" hangingPunct="1">
              <a:defRPr/>
            </a:pPr>
            <a:r>
              <a:rPr lang="en-US" smtClean="0"/>
              <a:t>B.	The alternator</a:t>
            </a:r>
          </a:p>
          <a:p>
            <a:pPr lvl="1" eaLnBrk="1" hangingPunct="1">
              <a:defRPr/>
            </a:pPr>
            <a:r>
              <a:rPr lang="en-US" smtClean="0"/>
              <a:t>C.	The electric fuel pump</a:t>
            </a:r>
          </a:p>
          <a:p>
            <a:pPr lvl="1" eaLnBrk="1" hangingPunct="1">
              <a:defRPr/>
            </a:pPr>
            <a:r>
              <a:rPr lang="en-US" smtClean="0"/>
              <a:t>D.	Anti-lock braking system controllers</a:t>
            </a:r>
          </a:p>
        </p:txBody>
      </p:sp>
    </p:spTree>
    <p:extLst>
      <p:ext uri="{BB962C8B-B14F-4D97-AF65-F5344CB8AC3E}">
        <p14:creationId xmlns:p14="http://schemas.microsoft.com/office/powerpoint/2010/main" val="21339858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399B8B0-A517-4EB4-9EA0-6FDAD3B8AFD2}" type="slidenum">
              <a:rPr lang="en-US">
                <a:solidFill>
                  <a:srgbClr val="FFFFFF"/>
                </a:solidFill>
              </a:rPr>
              <a:pPr>
                <a:defRPr/>
              </a:pPr>
              <a:t>78</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99330" name="Rectangle 2"/>
          <p:cNvSpPr>
            <a:spLocks noGrp="1" noRot="1" noChangeArrowheads="1"/>
          </p:cNvSpPr>
          <p:nvPr>
            <p:ph type="title"/>
          </p:nvPr>
        </p:nvSpPr>
        <p:spPr/>
        <p:txBody>
          <a:bodyPr/>
          <a:lstStyle/>
          <a:p>
            <a:pPr eaLnBrk="1" hangingPunct="1">
              <a:defRPr/>
            </a:pPr>
            <a:r>
              <a:rPr lang="en-US" smtClean="0"/>
              <a:t>T4A10 What is the source of a high-pitched whine that varies with engine speed in a mobile transceiver's receive audio?</a:t>
            </a:r>
          </a:p>
        </p:txBody>
      </p:sp>
      <p:sp>
        <p:nvSpPr>
          <p:cNvPr id="99331" name="Rectangle 3"/>
          <p:cNvSpPr>
            <a:spLocks noGrp="1" noChangeArrowheads="1"/>
          </p:cNvSpPr>
          <p:nvPr>
            <p:ph type="body" idx="1"/>
          </p:nvPr>
        </p:nvSpPr>
        <p:spPr/>
        <p:txBody>
          <a:bodyPr/>
          <a:lstStyle/>
          <a:p>
            <a:pPr lvl="1" eaLnBrk="1" hangingPunct="1">
              <a:defRPr/>
            </a:pPr>
            <a:r>
              <a:rPr lang="en-US" smtClean="0"/>
              <a:t>A.	The ignition system</a:t>
            </a:r>
          </a:p>
          <a:p>
            <a:pPr eaLnBrk="1" hangingPunct="1">
              <a:defRPr/>
            </a:pPr>
            <a:r>
              <a:rPr lang="en-US" b="1" smtClean="0"/>
              <a:t>B.	The alternator</a:t>
            </a:r>
          </a:p>
          <a:p>
            <a:pPr lvl="1" eaLnBrk="1" hangingPunct="1">
              <a:defRPr/>
            </a:pPr>
            <a:r>
              <a:rPr lang="en-US" smtClean="0"/>
              <a:t>C.	The electric fuel pump</a:t>
            </a:r>
          </a:p>
          <a:p>
            <a:pPr lvl="1" eaLnBrk="1" hangingPunct="1">
              <a:defRPr/>
            </a:pPr>
            <a:r>
              <a:rPr lang="en-US" smtClean="0"/>
              <a:t>D.	Anti-lock braking system controllers</a:t>
            </a:r>
          </a:p>
        </p:txBody>
      </p:sp>
    </p:spTree>
    <p:extLst>
      <p:ext uri="{BB962C8B-B14F-4D97-AF65-F5344CB8AC3E}">
        <p14:creationId xmlns:p14="http://schemas.microsoft.com/office/powerpoint/2010/main" val="41682150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T4A11 </a:t>
            </a:r>
            <a:r>
              <a:rPr lang="en-US" dirty="0" smtClean="0"/>
              <a:t> Where </a:t>
            </a:r>
            <a:r>
              <a:rPr lang="en-US" dirty="0"/>
              <a:t>should the negative return connection of a mobile transceiver's power cable be connected?</a:t>
            </a:r>
            <a:br>
              <a:rPr lang="en-US" dirty="0"/>
            </a:br>
            <a:endParaRPr lang="en-US" dirty="0"/>
          </a:p>
        </p:txBody>
      </p:sp>
      <p:sp>
        <p:nvSpPr>
          <p:cNvPr id="3" name="Content Placeholder 2"/>
          <p:cNvSpPr>
            <a:spLocks noGrp="1"/>
          </p:cNvSpPr>
          <p:nvPr>
            <p:ph idx="1"/>
          </p:nvPr>
        </p:nvSpPr>
        <p:spPr/>
        <p:txBody>
          <a:bodyPr/>
          <a:lstStyle/>
          <a:p>
            <a:r>
              <a:rPr lang="en-US" dirty="0">
                <a:solidFill>
                  <a:schemeClr val="tx1"/>
                </a:solidFill>
              </a:rPr>
              <a:t>A. At the battery or engine block ground strap</a:t>
            </a:r>
          </a:p>
          <a:p>
            <a:r>
              <a:rPr lang="en-US" dirty="0">
                <a:solidFill>
                  <a:schemeClr val="tx1"/>
                </a:solidFill>
              </a:rPr>
              <a:t>B. At the antenna mount</a:t>
            </a:r>
          </a:p>
          <a:p>
            <a:r>
              <a:rPr lang="en-US" dirty="0">
                <a:solidFill>
                  <a:schemeClr val="tx1"/>
                </a:solidFill>
              </a:rPr>
              <a:t>C. To any metal part of the vehicle</a:t>
            </a:r>
          </a:p>
          <a:p>
            <a:r>
              <a:rPr lang="en-US" dirty="0">
                <a:solidFill>
                  <a:schemeClr val="tx1"/>
                </a:solidFill>
              </a:rPr>
              <a:t>D. Through the transceiver’s mounting bracket</a:t>
            </a:r>
          </a:p>
          <a:p>
            <a:endParaRPr lang="en-US" dirty="0">
              <a:solidFill>
                <a:schemeClr val="tx1"/>
              </a:solidFill>
            </a:endParaRPr>
          </a:p>
        </p:txBody>
      </p:sp>
    </p:spTree>
    <p:extLst>
      <p:ext uri="{BB962C8B-B14F-4D97-AF65-F5344CB8AC3E}">
        <p14:creationId xmlns:p14="http://schemas.microsoft.com/office/powerpoint/2010/main" val="261434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T4A02 How </a:t>
            </a:r>
            <a:r>
              <a:rPr lang="en-US" dirty="0"/>
              <a:t>might a computer be used as part of an amateur radio station?</a:t>
            </a:r>
            <a:br>
              <a:rPr lang="en-US" dirty="0"/>
            </a:br>
            <a:endParaRPr lang="en-US" dirty="0"/>
          </a:p>
        </p:txBody>
      </p:sp>
      <p:sp>
        <p:nvSpPr>
          <p:cNvPr id="3" name="Content Placeholder 2"/>
          <p:cNvSpPr>
            <a:spLocks noGrp="1"/>
          </p:cNvSpPr>
          <p:nvPr>
            <p:ph idx="1"/>
          </p:nvPr>
        </p:nvSpPr>
        <p:spPr/>
        <p:txBody>
          <a:bodyPr/>
          <a:lstStyle/>
          <a:p>
            <a:r>
              <a:rPr lang="en-US" dirty="0" smtClean="0"/>
              <a:t>	A</a:t>
            </a:r>
            <a:r>
              <a:rPr lang="en-US" dirty="0"/>
              <a:t>. For logging contacts and contact information</a:t>
            </a:r>
          </a:p>
          <a:p>
            <a:r>
              <a:rPr lang="en-US" dirty="0" smtClean="0"/>
              <a:t>	B</a:t>
            </a:r>
            <a:r>
              <a:rPr lang="en-US" dirty="0"/>
              <a:t>. For sending and/or receiving CW</a:t>
            </a:r>
          </a:p>
          <a:p>
            <a:r>
              <a:rPr lang="en-US" dirty="0" smtClean="0"/>
              <a:t>	C</a:t>
            </a:r>
            <a:r>
              <a:rPr lang="en-US" dirty="0"/>
              <a:t>. For generating and decoding digital signals</a:t>
            </a:r>
          </a:p>
          <a:p>
            <a:r>
              <a:rPr lang="en-US" dirty="0">
                <a:solidFill>
                  <a:srgbClr val="FFFF00"/>
                </a:solidFill>
              </a:rPr>
              <a:t>D</a:t>
            </a:r>
            <a:r>
              <a:rPr lang="en-US" dirty="0"/>
              <a:t>. </a:t>
            </a:r>
            <a:r>
              <a:rPr lang="en-US" dirty="0">
                <a:solidFill>
                  <a:srgbClr val="FFFF00"/>
                </a:solidFill>
              </a:rPr>
              <a:t>All of these choices are correct</a:t>
            </a:r>
          </a:p>
          <a:p>
            <a:endParaRPr lang="en-US" dirty="0"/>
          </a:p>
        </p:txBody>
      </p:sp>
    </p:spTree>
    <p:extLst>
      <p:ext uri="{BB962C8B-B14F-4D97-AF65-F5344CB8AC3E}">
        <p14:creationId xmlns:p14="http://schemas.microsoft.com/office/powerpoint/2010/main" val="28019866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T4A11 </a:t>
            </a:r>
            <a:r>
              <a:rPr lang="en-US" dirty="0" smtClean="0"/>
              <a:t> Where </a:t>
            </a:r>
            <a:r>
              <a:rPr lang="en-US" dirty="0"/>
              <a:t>should the negative return connection of a mobile transceiver's power cable be connected?</a:t>
            </a:r>
            <a:br>
              <a:rPr lang="en-US" dirty="0"/>
            </a:br>
            <a:endParaRPr lang="en-US" dirty="0"/>
          </a:p>
        </p:txBody>
      </p:sp>
      <p:sp>
        <p:nvSpPr>
          <p:cNvPr id="3" name="Content Placeholder 2"/>
          <p:cNvSpPr>
            <a:spLocks noGrp="1"/>
          </p:cNvSpPr>
          <p:nvPr>
            <p:ph idx="1"/>
          </p:nvPr>
        </p:nvSpPr>
        <p:spPr/>
        <p:txBody>
          <a:bodyPr/>
          <a:lstStyle/>
          <a:p>
            <a:r>
              <a:rPr lang="en-US" dirty="0">
                <a:solidFill>
                  <a:srgbClr val="FFFF00"/>
                </a:solidFill>
              </a:rPr>
              <a:t>A. At the battery or engine block ground strap</a:t>
            </a:r>
          </a:p>
          <a:p>
            <a:r>
              <a:rPr lang="en-US" dirty="0" smtClean="0">
                <a:solidFill>
                  <a:schemeClr val="tx1"/>
                </a:solidFill>
              </a:rPr>
              <a:t>	B</a:t>
            </a:r>
            <a:r>
              <a:rPr lang="en-US" dirty="0">
                <a:solidFill>
                  <a:schemeClr val="tx1"/>
                </a:solidFill>
              </a:rPr>
              <a:t>. At the antenna mount</a:t>
            </a:r>
          </a:p>
          <a:p>
            <a:r>
              <a:rPr lang="en-US" dirty="0" smtClean="0">
                <a:solidFill>
                  <a:schemeClr val="tx1"/>
                </a:solidFill>
              </a:rPr>
              <a:t>	C</a:t>
            </a:r>
            <a:r>
              <a:rPr lang="en-US" dirty="0">
                <a:solidFill>
                  <a:schemeClr val="tx1"/>
                </a:solidFill>
              </a:rPr>
              <a:t>. To any metal part of the vehicle</a:t>
            </a:r>
          </a:p>
          <a:p>
            <a:r>
              <a:rPr lang="en-US" dirty="0" smtClean="0">
                <a:solidFill>
                  <a:schemeClr val="tx1"/>
                </a:solidFill>
              </a:rPr>
              <a:t>	D</a:t>
            </a:r>
            <a:r>
              <a:rPr lang="en-US" dirty="0">
                <a:solidFill>
                  <a:schemeClr val="tx1"/>
                </a:solidFill>
              </a:rPr>
              <a:t>. Through the transceiver’s mounting bracket</a:t>
            </a:r>
          </a:p>
          <a:p>
            <a:endParaRPr lang="en-US" dirty="0">
              <a:solidFill>
                <a:schemeClr val="tx1"/>
              </a:solidFill>
            </a:endParaRPr>
          </a:p>
        </p:txBody>
      </p:sp>
    </p:spTree>
    <p:extLst>
      <p:ext uri="{BB962C8B-B14F-4D97-AF65-F5344CB8AC3E}">
        <p14:creationId xmlns:p14="http://schemas.microsoft.com/office/powerpoint/2010/main" val="22677054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rrowheads="1"/>
          </p:cNvSpPr>
          <p:nvPr>
            <p:ph type="title"/>
          </p:nvPr>
        </p:nvSpPr>
        <p:spPr/>
        <p:txBody>
          <a:bodyPr/>
          <a:lstStyle/>
          <a:p>
            <a:pPr eaLnBrk="1" hangingPunct="1">
              <a:defRPr/>
            </a:pPr>
            <a:r>
              <a:rPr lang="en-US" b="1" dirty="0" smtClean="0"/>
              <a:t>T4A12 What could be happening if another operator reports a variable high-pitched whine on the audio from your mobile transmitter?</a:t>
            </a:r>
          </a:p>
        </p:txBody>
      </p:sp>
      <p:sp>
        <p:nvSpPr>
          <p:cNvPr id="217091" name="Rectangle 3"/>
          <p:cNvSpPr>
            <a:spLocks noGrp="1" noChangeArrowheads="1"/>
          </p:cNvSpPr>
          <p:nvPr>
            <p:ph type="body" idx="1"/>
          </p:nvPr>
        </p:nvSpPr>
        <p:spPr>
          <a:xfrm>
            <a:off x="304800" y="2971800"/>
            <a:ext cx="8534400" cy="3154363"/>
          </a:xfrm>
        </p:spPr>
        <p:txBody>
          <a:bodyPr/>
          <a:lstStyle/>
          <a:p>
            <a:pPr lvl="1" eaLnBrk="1" hangingPunct="1">
              <a:defRPr/>
            </a:pPr>
            <a:r>
              <a:rPr lang="en-US" dirty="0" smtClean="0"/>
              <a:t>A.	Your microphone is picking up noise from an open window</a:t>
            </a:r>
          </a:p>
          <a:p>
            <a:pPr lvl="1" eaLnBrk="1" hangingPunct="1">
              <a:defRPr/>
            </a:pPr>
            <a:r>
              <a:rPr lang="en-US" dirty="0" smtClean="0"/>
              <a:t>B.	You have the volume on your receiver set too high</a:t>
            </a:r>
          </a:p>
          <a:p>
            <a:pPr lvl="1" eaLnBrk="1" hangingPunct="1">
              <a:defRPr/>
            </a:pPr>
            <a:r>
              <a:rPr lang="en-US" dirty="0" smtClean="0"/>
              <a:t>C.	You need to adjust your squelch control</a:t>
            </a:r>
          </a:p>
          <a:p>
            <a:pPr lvl="1" eaLnBrk="1" hangingPunct="1">
              <a:defRPr/>
            </a:pPr>
            <a:r>
              <a:rPr lang="en-US" dirty="0" smtClean="0"/>
              <a:t>D.	Noise on the vehicle's electrical system is being transmitted along with your speech audio</a:t>
            </a:r>
          </a:p>
        </p:txBody>
      </p:sp>
    </p:spTree>
    <p:extLst>
      <p:ext uri="{BB962C8B-B14F-4D97-AF65-F5344CB8AC3E}">
        <p14:creationId xmlns:p14="http://schemas.microsoft.com/office/powerpoint/2010/main" val="340917971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rrowheads="1"/>
          </p:cNvSpPr>
          <p:nvPr>
            <p:ph type="title"/>
          </p:nvPr>
        </p:nvSpPr>
        <p:spPr/>
        <p:txBody>
          <a:bodyPr/>
          <a:lstStyle/>
          <a:p>
            <a:pPr eaLnBrk="1" hangingPunct="1">
              <a:defRPr/>
            </a:pPr>
            <a:r>
              <a:rPr lang="en-US" dirty="0" smtClean="0"/>
              <a:t>T4A12 What could be happening if another operator reports a variable high-pitched whine on the audio from your mobile transmitter?</a:t>
            </a:r>
          </a:p>
        </p:txBody>
      </p:sp>
      <p:sp>
        <p:nvSpPr>
          <p:cNvPr id="222211" name="Rectangle 3"/>
          <p:cNvSpPr>
            <a:spLocks noGrp="1" noChangeArrowheads="1"/>
          </p:cNvSpPr>
          <p:nvPr>
            <p:ph type="body" idx="1"/>
          </p:nvPr>
        </p:nvSpPr>
        <p:spPr>
          <a:xfrm>
            <a:off x="304800" y="2971800"/>
            <a:ext cx="8534400" cy="3154363"/>
          </a:xfrm>
        </p:spPr>
        <p:txBody>
          <a:bodyPr/>
          <a:lstStyle/>
          <a:p>
            <a:pPr lvl="1" eaLnBrk="1" hangingPunct="1">
              <a:defRPr/>
            </a:pPr>
            <a:r>
              <a:rPr lang="en-US" dirty="0" smtClean="0"/>
              <a:t>A.	Your microphone is picking up noise from an open window</a:t>
            </a:r>
          </a:p>
          <a:p>
            <a:pPr lvl="1" eaLnBrk="1" hangingPunct="1">
              <a:defRPr/>
            </a:pPr>
            <a:r>
              <a:rPr lang="en-US" dirty="0" smtClean="0"/>
              <a:t>B.	You have the volume on your receiver set too high</a:t>
            </a:r>
          </a:p>
          <a:p>
            <a:pPr lvl="1" eaLnBrk="1" hangingPunct="1">
              <a:defRPr/>
            </a:pPr>
            <a:r>
              <a:rPr lang="en-US" dirty="0" smtClean="0"/>
              <a:t>C.	You need to adjust your squelch control</a:t>
            </a:r>
          </a:p>
          <a:p>
            <a:pPr eaLnBrk="1" hangingPunct="1">
              <a:defRPr/>
            </a:pPr>
            <a:r>
              <a:rPr lang="en-US" b="1" dirty="0" smtClean="0"/>
              <a:t>D.	Noise on the vehicle's electrical system is being transmitted along with your speech audio</a:t>
            </a:r>
          </a:p>
        </p:txBody>
      </p:sp>
    </p:spTree>
    <p:extLst>
      <p:ext uri="{BB962C8B-B14F-4D97-AF65-F5344CB8AC3E}">
        <p14:creationId xmlns:p14="http://schemas.microsoft.com/office/powerpoint/2010/main" val="359961275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p:txBody>
          <a:bodyPr/>
          <a:lstStyle/>
          <a:p>
            <a:pPr eaLnBrk="1" hangingPunct="1">
              <a:defRPr/>
            </a:pPr>
            <a:r>
              <a:rPr lang="en-US" smtClean="0"/>
              <a:t>T5A06 How much voltage does a mobile transceiver usually require?</a:t>
            </a:r>
          </a:p>
        </p:txBody>
      </p:sp>
      <p:sp>
        <p:nvSpPr>
          <p:cNvPr id="53251" name="Rectangle 3"/>
          <p:cNvSpPr>
            <a:spLocks noGrp="1" noChangeArrowheads="1"/>
          </p:cNvSpPr>
          <p:nvPr>
            <p:ph type="body" idx="1"/>
          </p:nvPr>
        </p:nvSpPr>
        <p:spPr/>
        <p:txBody>
          <a:bodyPr/>
          <a:lstStyle/>
          <a:p>
            <a:pPr lvl="1" eaLnBrk="1" hangingPunct="1">
              <a:defRPr/>
            </a:pPr>
            <a:r>
              <a:rPr lang="en-US" b="0" smtClean="0"/>
              <a:t>A.	About 12 volts</a:t>
            </a:r>
          </a:p>
          <a:p>
            <a:pPr lvl="1" eaLnBrk="1" hangingPunct="1">
              <a:defRPr/>
            </a:pPr>
            <a:r>
              <a:rPr lang="en-US" b="0" smtClean="0"/>
              <a:t>B.	About 30 volts</a:t>
            </a:r>
          </a:p>
          <a:p>
            <a:pPr lvl="1" eaLnBrk="1" hangingPunct="1">
              <a:defRPr/>
            </a:pPr>
            <a:r>
              <a:rPr lang="en-US" b="0" smtClean="0"/>
              <a:t>C.	About 120 volts</a:t>
            </a:r>
          </a:p>
          <a:p>
            <a:pPr lvl="1" eaLnBrk="1" hangingPunct="1">
              <a:defRPr/>
            </a:pPr>
            <a:r>
              <a:rPr lang="en-US" b="0" smtClean="0"/>
              <a:t>D.	About 240 volts</a:t>
            </a:r>
          </a:p>
        </p:txBody>
      </p:sp>
    </p:spTree>
    <p:extLst>
      <p:ext uri="{BB962C8B-B14F-4D97-AF65-F5344CB8AC3E}">
        <p14:creationId xmlns:p14="http://schemas.microsoft.com/office/powerpoint/2010/main" val="32598626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p:txBody>
          <a:bodyPr/>
          <a:lstStyle/>
          <a:p>
            <a:pPr eaLnBrk="1" hangingPunct="1">
              <a:defRPr/>
            </a:pPr>
            <a:r>
              <a:rPr lang="en-US" dirty="0" smtClean="0"/>
              <a:t>T5A06 How much voltage does a mobile transceiver usually require?</a:t>
            </a:r>
          </a:p>
        </p:txBody>
      </p:sp>
      <p:sp>
        <p:nvSpPr>
          <p:cNvPr id="58371" name="Rectangle 3"/>
          <p:cNvSpPr>
            <a:spLocks noGrp="1" noChangeArrowheads="1"/>
          </p:cNvSpPr>
          <p:nvPr>
            <p:ph type="body" idx="1"/>
          </p:nvPr>
        </p:nvSpPr>
        <p:spPr/>
        <p:txBody>
          <a:bodyPr/>
          <a:lstStyle/>
          <a:p>
            <a:pPr eaLnBrk="1" hangingPunct="1">
              <a:defRPr/>
            </a:pPr>
            <a:r>
              <a:rPr lang="en-US" smtClean="0"/>
              <a:t>A.	About 12 volts</a:t>
            </a:r>
          </a:p>
          <a:p>
            <a:pPr lvl="1" eaLnBrk="1" hangingPunct="1">
              <a:defRPr/>
            </a:pPr>
            <a:r>
              <a:rPr lang="en-US" b="0" smtClean="0"/>
              <a:t>B.	About 30 volts</a:t>
            </a:r>
          </a:p>
          <a:p>
            <a:pPr lvl="1" eaLnBrk="1" hangingPunct="1">
              <a:defRPr/>
            </a:pPr>
            <a:r>
              <a:rPr lang="en-US" b="0" smtClean="0"/>
              <a:t>C.	About 120 volts</a:t>
            </a:r>
          </a:p>
          <a:p>
            <a:pPr lvl="1" eaLnBrk="1" hangingPunct="1">
              <a:defRPr/>
            </a:pPr>
            <a:r>
              <a:rPr lang="en-US" b="0" smtClean="0"/>
              <a:t>D.	About 240 volts</a:t>
            </a:r>
          </a:p>
        </p:txBody>
      </p:sp>
    </p:spTree>
    <p:extLst>
      <p:ext uri="{BB962C8B-B14F-4D97-AF65-F5344CB8AC3E}">
        <p14:creationId xmlns:p14="http://schemas.microsoft.com/office/powerpoint/2010/main" val="19236363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Rot="1" noChangeArrowheads="1"/>
          </p:cNvSpPr>
          <p:nvPr>
            <p:ph type="title"/>
          </p:nvPr>
        </p:nvSpPr>
        <p:spPr/>
        <p:txBody>
          <a:bodyPr/>
          <a:lstStyle/>
          <a:p>
            <a:pPr eaLnBrk="1" hangingPunct="1">
              <a:defRPr/>
            </a:pPr>
            <a:r>
              <a:rPr lang="en-US" b="1" smtClean="0"/>
              <a:t>T6D05 What type of circuit controls the amount of voltage from a power supply?</a:t>
            </a:r>
          </a:p>
        </p:txBody>
      </p:sp>
      <p:sp>
        <p:nvSpPr>
          <p:cNvPr id="409603" name="Rectangle 3"/>
          <p:cNvSpPr>
            <a:spLocks noGrp="1" noChangeArrowheads="1"/>
          </p:cNvSpPr>
          <p:nvPr>
            <p:ph type="body" idx="1"/>
          </p:nvPr>
        </p:nvSpPr>
        <p:spPr/>
        <p:txBody>
          <a:bodyPr/>
          <a:lstStyle/>
          <a:p>
            <a:pPr lvl="1" eaLnBrk="1" hangingPunct="1">
              <a:defRPr/>
            </a:pPr>
            <a:r>
              <a:rPr lang="en-US" smtClean="0"/>
              <a:t>A.	Regulator</a:t>
            </a:r>
          </a:p>
          <a:p>
            <a:pPr lvl="1" eaLnBrk="1" hangingPunct="1">
              <a:defRPr/>
            </a:pPr>
            <a:r>
              <a:rPr lang="en-US" smtClean="0"/>
              <a:t>B.	Oscillator</a:t>
            </a:r>
          </a:p>
          <a:p>
            <a:pPr lvl="1" eaLnBrk="1" hangingPunct="1">
              <a:defRPr/>
            </a:pPr>
            <a:r>
              <a:rPr lang="en-US" smtClean="0"/>
              <a:t>C.	Filter</a:t>
            </a:r>
          </a:p>
          <a:p>
            <a:pPr lvl="1" eaLnBrk="1" hangingPunct="1">
              <a:defRPr/>
            </a:pPr>
            <a:r>
              <a:rPr lang="en-US" smtClean="0"/>
              <a:t>D.	Phase inverter</a:t>
            </a:r>
          </a:p>
        </p:txBody>
      </p:sp>
    </p:spTree>
    <p:extLst>
      <p:ext uri="{BB962C8B-B14F-4D97-AF65-F5344CB8AC3E}">
        <p14:creationId xmlns:p14="http://schemas.microsoft.com/office/powerpoint/2010/main" val="41584654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Rot="1" noChangeArrowheads="1"/>
          </p:cNvSpPr>
          <p:nvPr>
            <p:ph type="title"/>
          </p:nvPr>
        </p:nvSpPr>
        <p:spPr/>
        <p:txBody>
          <a:bodyPr/>
          <a:lstStyle/>
          <a:p>
            <a:pPr eaLnBrk="1" hangingPunct="1">
              <a:defRPr/>
            </a:pPr>
            <a:r>
              <a:rPr lang="en-US" smtClean="0"/>
              <a:t>T6D05 What type of circuit controls the amount of voltage from a power supply?</a:t>
            </a:r>
          </a:p>
        </p:txBody>
      </p:sp>
      <p:sp>
        <p:nvSpPr>
          <p:cNvPr id="414723" name="Rectangle 3"/>
          <p:cNvSpPr>
            <a:spLocks noGrp="1" noChangeArrowheads="1"/>
          </p:cNvSpPr>
          <p:nvPr>
            <p:ph type="body" idx="1"/>
          </p:nvPr>
        </p:nvSpPr>
        <p:spPr/>
        <p:txBody>
          <a:bodyPr/>
          <a:lstStyle/>
          <a:p>
            <a:pPr eaLnBrk="1" hangingPunct="1">
              <a:defRPr/>
            </a:pPr>
            <a:r>
              <a:rPr lang="en-US" b="1" smtClean="0"/>
              <a:t>A.	Regulator</a:t>
            </a:r>
          </a:p>
          <a:p>
            <a:pPr lvl="1" eaLnBrk="1" hangingPunct="1">
              <a:defRPr/>
            </a:pPr>
            <a:r>
              <a:rPr lang="en-US" smtClean="0"/>
              <a:t>B.	Oscillator</a:t>
            </a:r>
          </a:p>
          <a:p>
            <a:pPr lvl="1" eaLnBrk="1" hangingPunct="1">
              <a:defRPr/>
            </a:pPr>
            <a:r>
              <a:rPr lang="en-US" smtClean="0"/>
              <a:t>C.	Filter</a:t>
            </a:r>
          </a:p>
          <a:p>
            <a:pPr lvl="1" eaLnBrk="1" hangingPunct="1">
              <a:defRPr/>
            </a:pPr>
            <a:r>
              <a:rPr lang="en-US" smtClean="0"/>
              <a:t>D.	Phase inverter</a:t>
            </a:r>
          </a:p>
        </p:txBody>
      </p:sp>
    </p:spTree>
    <p:extLst>
      <p:ext uri="{BB962C8B-B14F-4D97-AF65-F5344CB8AC3E}">
        <p14:creationId xmlns:p14="http://schemas.microsoft.com/office/powerpoint/2010/main" val="316296548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T2C02 </a:t>
            </a:r>
            <a:r>
              <a:rPr lang="en-US" sz="2800" dirty="0" smtClean="0"/>
              <a:t>  What </a:t>
            </a:r>
            <a:r>
              <a:rPr lang="en-US" sz="2800" dirty="0"/>
              <a:t>is one way to recharge a 12-volt lead-acid station battery if the commercial power is out?</a:t>
            </a:r>
          </a:p>
        </p:txBody>
      </p:sp>
      <p:sp>
        <p:nvSpPr>
          <p:cNvPr id="3" name="Content Placeholder 2"/>
          <p:cNvSpPr>
            <a:spLocks noGrp="1"/>
          </p:cNvSpPr>
          <p:nvPr>
            <p:ph idx="1"/>
          </p:nvPr>
        </p:nvSpPr>
        <p:spPr/>
        <p:txBody>
          <a:bodyPr/>
          <a:lstStyle/>
          <a:p>
            <a:r>
              <a:rPr lang="en-US" dirty="0">
                <a:solidFill>
                  <a:schemeClr val="tx1"/>
                </a:solidFill>
              </a:rPr>
              <a:t>A. Cool the battery in ice for several hours</a:t>
            </a:r>
          </a:p>
          <a:p>
            <a:r>
              <a:rPr lang="en-US" dirty="0">
                <a:solidFill>
                  <a:schemeClr val="tx1"/>
                </a:solidFill>
              </a:rPr>
              <a:t>B. Add acid to the battery</a:t>
            </a:r>
          </a:p>
          <a:p>
            <a:r>
              <a:rPr lang="en-US" dirty="0">
                <a:solidFill>
                  <a:schemeClr val="tx1"/>
                </a:solidFill>
              </a:rPr>
              <a:t>C. Connect the battery in parallel with a vehicle’s battery and run the engine</a:t>
            </a:r>
          </a:p>
          <a:p>
            <a:r>
              <a:rPr lang="en-US" dirty="0">
                <a:solidFill>
                  <a:schemeClr val="tx1"/>
                </a:solidFill>
              </a:rPr>
              <a:t>D. All of these choices are correct</a:t>
            </a:r>
          </a:p>
          <a:p>
            <a:endParaRPr lang="en-US" dirty="0">
              <a:solidFill>
                <a:schemeClr val="tx1"/>
              </a:solidFill>
            </a:endParaRPr>
          </a:p>
        </p:txBody>
      </p:sp>
    </p:spTree>
    <p:extLst>
      <p:ext uri="{BB962C8B-B14F-4D97-AF65-F5344CB8AC3E}">
        <p14:creationId xmlns:p14="http://schemas.microsoft.com/office/powerpoint/2010/main" val="335007438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T2C02 </a:t>
            </a:r>
            <a:r>
              <a:rPr lang="en-US" sz="2800" dirty="0" smtClean="0"/>
              <a:t>  What </a:t>
            </a:r>
            <a:r>
              <a:rPr lang="en-US" sz="2800" dirty="0"/>
              <a:t>is one way to recharge a 12-volt lead-acid station battery if the commercial power is out?</a:t>
            </a:r>
          </a:p>
        </p:txBody>
      </p:sp>
      <p:sp>
        <p:nvSpPr>
          <p:cNvPr id="3" name="Content Placeholder 2"/>
          <p:cNvSpPr>
            <a:spLocks noGrp="1"/>
          </p:cNvSpPr>
          <p:nvPr>
            <p:ph idx="1"/>
          </p:nvPr>
        </p:nvSpPr>
        <p:spPr/>
        <p:txBody>
          <a:bodyPr/>
          <a:lstStyle/>
          <a:p>
            <a:r>
              <a:rPr lang="en-US" dirty="0" smtClean="0">
                <a:solidFill>
                  <a:schemeClr val="tx1"/>
                </a:solidFill>
              </a:rPr>
              <a:t>	A</a:t>
            </a:r>
            <a:r>
              <a:rPr lang="en-US" dirty="0">
                <a:solidFill>
                  <a:schemeClr val="tx1"/>
                </a:solidFill>
              </a:rPr>
              <a:t>. Cool the battery in ice for several hours</a:t>
            </a:r>
          </a:p>
          <a:p>
            <a:r>
              <a:rPr lang="en-US" dirty="0" smtClean="0">
                <a:solidFill>
                  <a:schemeClr val="tx1"/>
                </a:solidFill>
              </a:rPr>
              <a:t>	B</a:t>
            </a:r>
            <a:r>
              <a:rPr lang="en-US" dirty="0">
                <a:solidFill>
                  <a:schemeClr val="tx1"/>
                </a:solidFill>
              </a:rPr>
              <a:t>. Add acid to the battery</a:t>
            </a:r>
          </a:p>
          <a:p>
            <a:r>
              <a:rPr lang="en-US" dirty="0">
                <a:solidFill>
                  <a:srgbClr val="FFFF00"/>
                </a:solidFill>
              </a:rPr>
              <a:t>C. Connect the battery in parallel with a vehicle’s battery and run the engine</a:t>
            </a:r>
          </a:p>
          <a:p>
            <a:r>
              <a:rPr lang="en-US" dirty="0" smtClean="0">
                <a:solidFill>
                  <a:schemeClr val="tx1"/>
                </a:solidFill>
              </a:rPr>
              <a:t>	D</a:t>
            </a:r>
            <a:r>
              <a:rPr lang="en-US" dirty="0">
                <a:solidFill>
                  <a:schemeClr val="tx1"/>
                </a:solidFill>
              </a:rPr>
              <a:t>. All of these choices are correct</a:t>
            </a:r>
          </a:p>
          <a:p>
            <a:endParaRPr lang="en-US" dirty="0">
              <a:solidFill>
                <a:schemeClr val="tx1"/>
              </a:solidFill>
            </a:endParaRPr>
          </a:p>
        </p:txBody>
      </p:sp>
    </p:spTree>
    <p:extLst>
      <p:ext uri="{BB962C8B-B14F-4D97-AF65-F5344CB8AC3E}">
        <p14:creationId xmlns:p14="http://schemas.microsoft.com/office/powerpoint/2010/main" val="317371983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T6A10 </a:t>
            </a:r>
            <a:r>
              <a:rPr lang="en-US" dirty="0" smtClean="0"/>
              <a:t> Which </a:t>
            </a:r>
            <a:r>
              <a:rPr lang="en-US" dirty="0"/>
              <a:t>of the following battery types is rechargeable?</a:t>
            </a:r>
            <a:br>
              <a:rPr lang="en-US" dirty="0"/>
            </a:br>
            <a:endParaRPr lang="en-US" dirty="0"/>
          </a:p>
        </p:txBody>
      </p:sp>
      <p:sp>
        <p:nvSpPr>
          <p:cNvPr id="3" name="Content Placeholder 2"/>
          <p:cNvSpPr>
            <a:spLocks noGrp="1"/>
          </p:cNvSpPr>
          <p:nvPr>
            <p:ph idx="1"/>
          </p:nvPr>
        </p:nvSpPr>
        <p:spPr/>
        <p:txBody>
          <a:bodyPr/>
          <a:lstStyle/>
          <a:p>
            <a:r>
              <a:rPr lang="en-US" dirty="0">
                <a:solidFill>
                  <a:schemeClr val="tx1"/>
                </a:solidFill>
              </a:rPr>
              <a:t>A. Nickel-metal hydride</a:t>
            </a:r>
          </a:p>
          <a:p>
            <a:r>
              <a:rPr lang="en-US" dirty="0">
                <a:solidFill>
                  <a:schemeClr val="tx1"/>
                </a:solidFill>
              </a:rPr>
              <a:t>B. Lithium-ion</a:t>
            </a:r>
          </a:p>
          <a:p>
            <a:r>
              <a:rPr lang="en-US" dirty="0">
                <a:solidFill>
                  <a:schemeClr val="tx1"/>
                </a:solidFill>
              </a:rPr>
              <a:t>C. Lead-acid gel-cell</a:t>
            </a:r>
          </a:p>
          <a:p>
            <a:r>
              <a:rPr lang="en-US" dirty="0">
                <a:solidFill>
                  <a:schemeClr val="tx1"/>
                </a:solidFill>
              </a:rPr>
              <a:t>D. All of these choices are correct</a:t>
            </a:r>
          </a:p>
          <a:p>
            <a:endParaRPr lang="en-US" dirty="0">
              <a:solidFill>
                <a:schemeClr val="tx1"/>
              </a:solidFill>
            </a:endParaRPr>
          </a:p>
        </p:txBody>
      </p:sp>
    </p:spTree>
    <p:extLst>
      <p:ext uri="{BB962C8B-B14F-4D97-AF65-F5344CB8AC3E}">
        <p14:creationId xmlns:p14="http://schemas.microsoft.com/office/powerpoint/2010/main" val="547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B189F9D-C40A-427E-8A4D-3D5E0F043158}" type="slidenum">
              <a:rPr lang="en-US">
                <a:solidFill>
                  <a:srgbClr val="FFFFFF"/>
                </a:solidFill>
              </a:rPr>
              <a:pPr>
                <a:defRPr/>
              </a:pPr>
              <a:t>9</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124930" name="Rectangle 2"/>
          <p:cNvSpPr>
            <a:spLocks noGrp="1" noRot="1" noChangeArrowheads="1"/>
          </p:cNvSpPr>
          <p:nvPr>
            <p:ph type="title"/>
          </p:nvPr>
        </p:nvSpPr>
        <p:spPr/>
        <p:txBody>
          <a:bodyPr/>
          <a:lstStyle/>
          <a:p>
            <a:pPr eaLnBrk="1" hangingPunct="1">
              <a:defRPr/>
            </a:pPr>
            <a:r>
              <a:rPr lang="en-US" b="1" smtClean="0"/>
              <a:t>T4B02 Which of the following can be used to enter the operating frequency on a modern transceiver?</a:t>
            </a:r>
          </a:p>
        </p:txBody>
      </p:sp>
      <p:sp>
        <p:nvSpPr>
          <p:cNvPr id="124931" name="Rectangle 3"/>
          <p:cNvSpPr>
            <a:spLocks noGrp="1" noChangeArrowheads="1"/>
          </p:cNvSpPr>
          <p:nvPr>
            <p:ph type="body" idx="1"/>
          </p:nvPr>
        </p:nvSpPr>
        <p:spPr/>
        <p:txBody>
          <a:bodyPr/>
          <a:lstStyle/>
          <a:p>
            <a:pPr lvl="1" eaLnBrk="1" hangingPunct="1">
              <a:defRPr/>
            </a:pPr>
            <a:r>
              <a:rPr lang="en-US" smtClean="0"/>
              <a:t>A.	The keypad or VFO knob</a:t>
            </a:r>
          </a:p>
          <a:p>
            <a:pPr lvl="1" eaLnBrk="1" hangingPunct="1">
              <a:defRPr/>
            </a:pPr>
            <a:r>
              <a:rPr lang="en-US" smtClean="0"/>
              <a:t>B.	The CTCSS or DTMF encoder</a:t>
            </a:r>
          </a:p>
          <a:p>
            <a:pPr lvl="1" eaLnBrk="1" hangingPunct="1">
              <a:defRPr/>
            </a:pPr>
            <a:r>
              <a:rPr lang="en-US" smtClean="0"/>
              <a:t>C.	The Automatic Frequency Control</a:t>
            </a:r>
          </a:p>
          <a:p>
            <a:pPr lvl="1" eaLnBrk="1" hangingPunct="1">
              <a:defRPr/>
            </a:pPr>
            <a:r>
              <a:rPr lang="en-US" smtClean="0"/>
              <a:t>D.	All of these choices are correct</a:t>
            </a:r>
          </a:p>
        </p:txBody>
      </p:sp>
    </p:spTree>
    <p:extLst>
      <p:ext uri="{BB962C8B-B14F-4D97-AF65-F5344CB8AC3E}">
        <p14:creationId xmlns:p14="http://schemas.microsoft.com/office/powerpoint/2010/main" val="401057805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T6A10 </a:t>
            </a:r>
            <a:r>
              <a:rPr lang="en-US" dirty="0" smtClean="0"/>
              <a:t> Which </a:t>
            </a:r>
            <a:r>
              <a:rPr lang="en-US" dirty="0"/>
              <a:t>of the following battery types is rechargeable?</a:t>
            </a:r>
            <a:br>
              <a:rPr lang="en-US" dirty="0"/>
            </a:br>
            <a:endParaRPr lang="en-US" dirty="0"/>
          </a:p>
        </p:txBody>
      </p:sp>
      <p:sp>
        <p:nvSpPr>
          <p:cNvPr id="3" name="Content Placeholder 2"/>
          <p:cNvSpPr>
            <a:spLocks noGrp="1"/>
          </p:cNvSpPr>
          <p:nvPr>
            <p:ph idx="1"/>
          </p:nvPr>
        </p:nvSpPr>
        <p:spPr/>
        <p:txBody>
          <a:bodyPr/>
          <a:lstStyle/>
          <a:p>
            <a:r>
              <a:rPr lang="en-US" dirty="0" smtClean="0">
                <a:solidFill>
                  <a:schemeClr val="tx1"/>
                </a:solidFill>
              </a:rPr>
              <a:t>	A</a:t>
            </a:r>
            <a:r>
              <a:rPr lang="en-US" dirty="0">
                <a:solidFill>
                  <a:schemeClr val="tx1"/>
                </a:solidFill>
              </a:rPr>
              <a:t>. Nickel-metal hydride</a:t>
            </a:r>
          </a:p>
          <a:p>
            <a:r>
              <a:rPr lang="en-US" dirty="0" smtClean="0">
                <a:solidFill>
                  <a:schemeClr val="tx1"/>
                </a:solidFill>
              </a:rPr>
              <a:t>	B</a:t>
            </a:r>
            <a:r>
              <a:rPr lang="en-US" dirty="0">
                <a:solidFill>
                  <a:schemeClr val="tx1"/>
                </a:solidFill>
              </a:rPr>
              <a:t>. Lithium-ion</a:t>
            </a:r>
          </a:p>
          <a:p>
            <a:r>
              <a:rPr lang="en-US" dirty="0" smtClean="0">
                <a:solidFill>
                  <a:schemeClr val="tx1"/>
                </a:solidFill>
              </a:rPr>
              <a:t>	C</a:t>
            </a:r>
            <a:r>
              <a:rPr lang="en-US" dirty="0">
                <a:solidFill>
                  <a:schemeClr val="tx1"/>
                </a:solidFill>
              </a:rPr>
              <a:t>. Lead-acid gel-cell</a:t>
            </a:r>
          </a:p>
          <a:p>
            <a:r>
              <a:rPr lang="en-US" dirty="0">
                <a:solidFill>
                  <a:srgbClr val="FFFF00"/>
                </a:solidFill>
              </a:rPr>
              <a:t>D. All of these choices are correct</a:t>
            </a:r>
          </a:p>
          <a:p>
            <a:endParaRPr lang="en-US" dirty="0">
              <a:solidFill>
                <a:schemeClr val="tx1"/>
              </a:solidFill>
            </a:endParaRPr>
          </a:p>
        </p:txBody>
      </p:sp>
    </p:spTree>
    <p:extLst>
      <p:ext uri="{BB962C8B-B14F-4D97-AF65-F5344CB8AC3E}">
        <p14:creationId xmlns:p14="http://schemas.microsoft.com/office/powerpoint/2010/main" val="38249930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rrowheads="1"/>
          </p:cNvSpPr>
          <p:nvPr>
            <p:ph type="title"/>
          </p:nvPr>
        </p:nvSpPr>
        <p:spPr/>
        <p:txBody>
          <a:bodyPr/>
          <a:lstStyle/>
          <a:p>
            <a:pPr eaLnBrk="1" hangingPunct="1">
              <a:defRPr/>
            </a:pPr>
            <a:r>
              <a:rPr lang="en-US" b="1" smtClean="0"/>
              <a:t>T6A11 Which battery type is not rechargeable?</a:t>
            </a:r>
          </a:p>
        </p:txBody>
      </p:sp>
      <p:sp>
        <p:nvSpPr>
          <p:cNvPr id="104451" name="Rectangle 3"/>
          <p:cNvSpPr>
            <a:spLocks noGrp="1" noChangeArrowheads="1"/>
          </p:cNvSpPr>
          <p:nvPr>
            <p:ph type="body" idx="1"/>
          </p:nvPr>
        </p:nvSpPr>
        <p:spPr/>
        <p:txBody>
          <a:bodyPr/>
          <a:lstStyle/>
          <a:p>
            <a:pPr lvl="1" eaLnBrk="1" hangingPunct="1">
              <a:defRPr/>
            </a:pPr>
            <a:r>
              <a:rPr lang="en-US" smtClean="0"/>
              <a:t>A.	Nickel-cadmium</a:t>
            </a:r>
          </a:p>
          <a:p>
            <a:pPr lvl="1" eaLnBrk="1" hangingPunct="1">
              <a:defRPr/>
            </a:pPr>
            <a:r>
              <a:rPr lang="en-US" smtClean="0"/>
              <a:t>B.	Carbon-zinc</a:t>
            </a:r>
          </a:p>
          <a:p>
            <a:pPr lvl="1" eaLnBrk="1" hangingPunct="1">
              <a:defRPr/>
            </a:pPr>
            <a:r>
              <a:rPr lang="en-US" smtClean="0"/>
              <a:t>C.	Lead-acid</a:t>
            </a:r>
          </a:p>
          <a:p>
            <a:pPr lvl="1" eaLnBrk="1" hangingPunct="1">
              <a:defRPr/>
            </a:pPr>
            <a:r>
              <a:rPr lang="en-US" smtClean="0"/>
              <a:t>D.	Lithium-ion</a:t>
            </a:r>
          </a:p>
        </p:txBody>
      </p:sp>
    </p:spTree>
    <p:extLst>
      <p:ext uri="{BB962C8B-B14F-4D97-AF65-F5344CB8AC3E}">
        <p14:creationId xmlns:p14="http://schemas.microsoft.com/office/powerpoint/2010/main" val="357411800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rrowheads="1"/>
          </p:cNvSpPr>
          <p:nvPr>
            <p:ph type="title"/>
          </p:nvPr>
        </p:nvSpPr>
        <p:spPr/>
        <p:txBody>
          <a:bodyPr/>
          <a:lstStyle/>
          <a:p>
            <a:pPr eaLnBrk="1" hangingPunct="1">
              <a:defRPr/>
            </a:pPr>
            <a:r>
              <a:rPr lang="en-US" smtClean="0"/>
              <a:t>T6A11 Which battery type is not rechargeable?</a:t>
            </a:r>
          </a:p>
        </p:txBody>
      </p:sp>
      <p:sp>
        <p:nvSpPr>
          <p:cNvPr id="109571" name="Rectangle 3"/>
          <p:cNvSpPr>
            <a:spLocks noGrp="1" noChangeArrowheads="1"/>
          </p:cNvSpPr>
          <p:nvPr>
            <p:ph type="body" idx="1"/>
          </p:nvPr>
        </p:nvSpPr>
        <p:spPr/>
        <p:txBody>
          <a:bodyPr/>
          <a:lstStyle/>
          <a:p>
            <a:pPr lvl="1" eaLnBrk="1" hangingPunct="1">
              <a:defRPr/>
            </a:pPr>
            <a:r>
              <a:rPr lang="en-US" smtClean="0"/>
              <a:t>A.	Nickel-cadmium</a:t>
            </a:r>
          </a:p>
          <a:p>
            <a:pPr eaLnBrk="1" hangingPunct="1">
              <a:defRPr/>
            </a:pPr>
            <a:r>
              <a:rPr lang="en-US" b="1" smtClean="0"/>
              <a:t>B.	Carbon-zinc</a:t>
            </a:r>
          </a:p>
          <a:p>
            <a:pPr lvl="1" eaLnBrk="1" hangingPunct="1">
              <a:defRPr/>
            </a:pPr>
            <a:r>
              <a:rPr lang="en-US" smtClean="0"/>
              <a:t>C.	Lead-acid</a:t>
            </a:r>
          </a:p>
          <a:p>
            <a:pPr lvl="1" eaLnBrk="1" hangingPunct="1">
              <a:defRPr/>
            </a:pPr>
            <a:r>
              <a:rPr lang="en-US" smtClean="0"/>
              <a:t>D.	Lithium-ion</a:t>
            </a:r>
          </a:p>
        </p:txBody>
      </p:sp>
    </p:spTree>
    <p:extLst>
      <p:ext uri="{BB962C8B-B14F-4D97-AF65-F5344CB8AC3E}">
        <p14:creationId xmlns:p14="http://schemas.microsoft.com/office/powerpoint/2010/main" val="391622808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rrowheads="1"/>
          </p:cNvSpPr>
          <p:nvPr>
            <p:ph type="title"/>
          </p:nvPr>
        </p:nvSpPr>
        <p:spPr/>
        <p:txBody>
          <a:bodyPr/>
          <a:lstStyle/>
          <a:p>
            <a:pPr eaLnBrk="1" hangingPunct="1">
              <a:defRPr/>
            </a:pPr>
            <a:r>
              <a:rPr lang="en-US" b="1" smtClean="0"/>
              <a:t>T0A09 What kind of hazard is presented by a conventional 12-volt storage battery?</a:t>
            </a:r>
          </a:p>
        </p:txBody>
      </p:sp>
      <p:sp>
        <p:nvSpPr>
          <p:cNvPr id="83971" name="Rectangle 3"/>
          <p:cNvSpPr>
            <a:spLocks noGrp="1" noChangeArrowheads="1"/>
          </p:cNvSpPr>
          <p:nvPr>
            <p:ph type="body" idx="1"/>
          </p:nvPr>
        </p:nvSpPr>
        <p:spPr/>
        <p:txBody>
          <a:bodyPr/>
          <a:lstStyle/>
          <a:p>
            <a:pPr lvl="1" eaLnBrk="1" hangingPunct="1">
              <a:defRPr/>
            </a:pPr>
            <a:r>
              <a:rPr lang="en-US" smtClean="0"/>
              <a:t>A.	It emits ozone which can be harmful to the atmosphere</a:t>
            </a:r>
          </a:p>
          <a:p>
            <a:pPr lvl="1" eaLnBrk="1" hangingPunct="1">
              <a:defRPr/>
            </a:pPr>
            <a:r>
              <a:rPr lang="en-US" smtClean="0"/>
              <a:t>B.	Shock hazard due to high voltage</a:t>
            </a:r>
          </a:p>
          <a:p>
            <a:pPr lvl="1" eaLnBrk="1" hangingPunct="1">
              <a:defRPr/>
            </a:pPr>
            <a:r>
              <a:rPr lang="en-US" smtClean="0"/>
              <a:t>C.	Explosive gas can collect if not properly vented</a:t>
            </a:r>
          </a:p>
          <a:p>
            <a:pPr lvl="1" eaLnBrk="1" hangingPunct="1">
              <a:defRPr/>
            </a:pPr>
            <a:r>
              <a:rPr lang="en-US" smtClean="0"/>
              <a:t>D.	All of these choices are correct</a:t>
            </a:r>
          </a:p>
        </p:txBody>
      </p:sp>
    </p:spTree>
    <p:extLst>
      <p:ext uri="{BB962C8B-B14F-4D97-AF65-F5344CB8AC3E}">
        <p14:creationId xmlns:p14="http://schemas.microsoft.com/office/powerpoint/2010/main" val="57908368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553200" y="6248400"/>
            <a:ext cx="2133600" cy="476250"/>
          </a:xfrm>
        </p:spPr>
        <p:txBody>
          <a:bodyPr/>
          <a:lstStyle/>
          <a:p>
            <a:pPr algn="r">
              <a:defRPr/>
            </a:pPr>
            <a:r>
              <a:rPr lang="en-US" smtClean="0">
                <a:solidFill>
                  <a:srgbClr val="FFFFFF"/>
                </a:solidFill>
              </a:rPr>
              <a:t>Electrical and RF Safety</a:t>
            </a:r>
          </a:p>
        </p:txBody>
      </p:sp>
      <p:sp>
        <p:nvSpPr>
          <p:cNvPr id="5" name="Slide Number Placeholder 4"/>
          <p:cNvSpPr>
            <a:spLocks noGrp="1"/>
          </p:cNvSpPr>
          <p:nvPr>
            <p:ph type="sldNum" sz="quarter" idx="10"/>
          </p:nvPr>
        </p:nvSpPr>
        <p:spPr>
          <a:xfrm>
            <a:off x="304800" y="6248400"/>
            <a:ext cx="5715000" cy="476250"/>
          </a:xfrm>
        </p:spPr>
        <p:txBody>
          <a:bodyPr/>
          <a:lstStyle/>
          <a:p>
            <a:pPr algn="l">
              <a:defRPr/>
            </a:pPr>
            <a:fld id="{A67DEF4B-4A7D-48FC-85EF-25FD849A0DC0}" type="slidenum">
              <a:rPr lang="en-US" smtClean="0">
                <a:solidFill>
                  <a:srgbClr val="FFFFFF"/>
                </a:solidFill>
              </a:rPr>
              <a:pPr algn="l">
                <a:defRPr/>
              </a:pPr>
              <a:t>94</a:t>
            </a:fld>
            <a:endParaRPr lang="en-US" smtClean="0">
              <a:solidFill>
                <a:srgbClr val="FFFFFF"/>
              </a:solidFill>
            </a:endParaRPr>
          </a:p>
        </p:txBody>
      </p:sp>
      <p:sp>
        <p:nvSpPr>
          <p:cNvPr id="1453058" name="Rectangle 2"/>
          <p:cNvSpPr>
            <a:spLocks noGrp="1" noRot="1" noChangeArrowheads="1"/>
          </p:cNvSpPr>
          <p:nvPr>
            <p:ph type="title"/>
          </p:nvPr>
        </p:nvSpPr>
        <p:spPr>
          <a:xfrm>
            <a:off x="152400" y="0"/>
            <a:ext cx="8839200" cy="992188"/>
          </a:xfrm>
        </p:spPr>
        <p:txBody>
          <a:bodyPr/>
          <a:lstStyle/>
          <a:p>
            <a:pPr algn="ctr">
              <a:defRPr/>
            </a:pPr>
            <a:r>
              <a:rPr lang="en-US"/>
              <a:t>Hydrogen Gas Explosion</a:t>
            </a:r>
          </a:p>
        </p:txBody>
      </p:sp>
      <p:pic>
        <p:nvPicPr>
          <p:cNvPr id="22533" name="Picture 3" descr="UPS Explos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1079500"/>
            <a:ext cx="7315200" cy="54737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80042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p:txBody>
          <a:bodyPr/>
          <a:lstStyle/>
          <a:p>
            <a:pPr eaLnBrk="1" hangingPunct="1">
              <a:defRPr/>
            </a:pPr>
            <a:r>
              <a:rPr lang="en-US" smtClean="0"/>
              <a:t>T0A09 What kind of hazard is presented by a conventional 12-volt storage battery?</a:t>
            </a:r>
          </a:p>
        </p:txBody>
      </p:sp>
      <p:sp>
        <p:nvSpPr>
          <p:cNvPr id="89091" name="Rectangle 3"/>
          <p:cNvSpPr>
            <a:spLocks noGrp="1" noChangeArrowheads="1"/>
          </p:cNvSpPr>
          <p:nvPr>
            <p:ph type="body" idx="1"/>
          </p:nvPr>
        </p:nvSpPr>
        <p:spPr/>
        <p:txBody>
          <a:bodyPr/>
          <a:lstStyle/>
          <a:p>
            <a:pPr lvl="1" eaLnBrk="1" hangingPunct="1">
              <a:defRPr/>
            </a:pPr>
            <a:r>
              <a:rPr lang="en-US" smtClean="0"/>
              <a:t>A.	It emits ozone which can be harmful to the atmosphere</a:t>
            </a:r>
          </a:p>
          <a:p>
            <a:pPr lvl="1" eaLnBrk="1" hangingPunct="1">
              <a:defRPr/>
            </a:pPr>
            <a:r>
              <a:rPr lang="en-US" smtClean="0"/>
              <a:t>B.	Shock hazard due to high voltage</a:t>
            </a:r>
          </a:p>
          <a:p>
            <a:pPr eaLnBrk="1" hangingPunct="1">
              <a:defRPr/>
            </a:pPr>
            <a:r>
              <a:rPr lang="en-US" b="1" smtClean="0"/>
              <a:t>C.	Explosive gas can collect if not properly vented</a:t>
            </a:r>
          </a:p>
          <a:p>
            <a:pPr lvl="1" eaLnBrk="1" hangingPunct="1">
              <a:defRPr/>
            </a:pPr>
            <a:r>
              <a:rPr lang="en-US" smtClean="0"/>
              <a:t>D.	All of these choices are correct</a:t>
            </a:r>
          </a:p>
        </p:txBody>
      </p:sp>
    </p:spTree>
    <p:extLst>
      <p:ext uri="{BB962C8B-B14F-4D97-AF65-F5344CB8AC3E}">
        <p14:creationId xmlns:p14="http://schemas.microsoft.com/office/powerpoint/2010/main" val="53284460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T0A10 </a:t>
            </a:r>
            <a:r>
              <a:rPr lang="en-US" sz="2800" dirty="0" smtClean="0"/>
              <a:t>  What </a:t>
            </a:r>
            <a:r>
              <a:rPr lang="en-US" sz="2800" dirty="0"/>
              <a:t>can happen if a lead-acid storage battery is charged or discharged too quickly?</a:t>
            </a:r>
            <a:br>
              <a:rPr lang="en-US" sz="2800" dirty="0"/>
            </a:br>
            <a:endParaRPr lang="en-US" sz="2800" dirty="0"/>
          </a:p>
        </p:txBody>
      </p:sp>
      <p:sp>
        <p:nvSpPr>
          <p:cNvPr id="3" name="Content Placeholder 2"/>
          <p:cNvSpPr>
            <a:spLocks noGrp="1"/>
          </p:cNvSpPr>
          <p:nvPr>
            <p:ph idx="1"/>
          </p:nvPr>
        </p:nvSpPr>
        <p:spPr/>
        <p:txBody>
          <a:bodyPr/>
          <a:lstStyle/>
          <a:p>
            <a:r>
              <a:rPr lang="en-US" dirty="0">
                <a:solidFill>
                  <a:schemeClr val="tx1"/>
                </a:solidFill>
              </a:rPr>
              <a:t>A. The battery could overheat and give off flammable gas or explode</a:t>
            </a:r>
          </a:p>
          <a:p>
            <a:r>
              <a:rPr lang="en-US" dirty="0">
                <a:solidFill>
                  <a:schemeClr val="tx1"/>
                </a:solidFill>
              </a:rPr>
              <a:t>B. The voltage can become reversed</a:t>
            </a:r>
          </a:p>
          <a:p>
            <a:r>
              <a:rPr lang="en-US" dirty="0">
                <a:solidFill>
                  <a:schemeClr val="tx1"/>
                </a:solidFill>
              </a:rPr>
              <a:t>C. The memory effect will reduce the capacity of the battery</a:t>
            </a:r>
          </a:p>
          <a:p>
            <a:r>
              <a:rPr lang="en-US" dirty="0">
                <a:solidFill>
                  <a:schemeClr val="tx1"/>
                </a:solidFill>
              </a:rPr>
              <a:t>D. All of these choices are correct</a:t>
            </a:r>
          </a:p>
          <a:p>
            <a:endParaRPr lang="en-US" dirty="0">
              <a:solidFill>
                <a:schemeClr val="tx1"/>
              </a:solidFill>
            </a:endParaRPr>
          </a:p>
        </p:txBody>
      </p:sp>
    </p:spTree>
    <p:extLst>
      <p:ext uri="{BB962C8B-B14F-4D97-AF65-F5344CB8AC3E}">
        <p14:creationId xmlns:p14="http://schemas.microsoft.com/office/powerpoint/2010/main" val="366089854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T0A10 </a:t>
            </a:r>
            <a:r>
              <a:rPr lang="en-US" sz="2800" dirty="0" smtClean="0"/>
              <a:t>  What </a:t>
            </a:r>
            <a:r>
              <a:rPr lang="en-US" sz="2800" dirty="0"/>
              <a:t>can happen if a lead-acid storage battery is charged or discharged too quickly?</a:t>
            </a:r>
            <a:br>
              <a:rPr lang="en-US" sz="2800" dirty="0"/>
            </a:br>
            <a:endParaRPr lang="en-US" sz="2800" dirty="0"/>
          </a:p>
        </p:txBody>
      </p:sp>
      <p:sp>
        <p:nvSpPr>
          <p:cNvPr id="3" name="Content Placeholder 2"/>
          <p:cNvSpPr>
            <a:spLocks noGrp="1"/>
          </p:cNvSpPr>
          <p:nvPr>
            <p:ph idx="1"/>
          </p:nvPr>
        </p:nvSpPr>
        <p:spPr/>
        <p:txBody>
          <a:bodyPr/>
          <a:lstStyle/>
          <a:p>
            <a:r>
              <a:rPr lang="en-US" dirty="0">
                <a:solidFill>
                  <a:srgbClr val="FFFF00"/>
                </a:solidFill>
              </a:rPr>
              <a:t>A. The battery could overheat and give off flammable gas or explode</a:t>
            </a:r>
          </a:p>
          <a:p>
            <a:r>
              <a:rPr lang="en-US" dirty="0" smtClean="0">
                <a:solidFill>
                  <a:schemeClr val="tx1"/>
                </a:solidFill>
              </a:rPr>
              <a:t>	B</a:t>
            </a:r>
            <a:r>
              <a:rPr lang="en-US" dirty="0">
                <a:solidFill>
                  <a:schemeClr val="tx1"/>
                </a:solidFill>
              </a:rPr>
              <a:t>. The voltage can become reversed</a:t>
            </a:r>
          </a:p>
          <a:p>
            <a:r>
              <a:rPr lang="en-US" dirty="0" smtClean="0">
                <a:solidFill>
                  <a:schemeClr val="tx1"/>
                </a:solidFill>
              </a:rPr>
              <a:t>	C</a:t>
            </a:r>
            <a:r>
              <a:rPr lang="en-US" dirty="0">
                <a:solidFill>
                  <a:schemeClr val="tx1"/>
                </a:solidFill>
              </a:rPr>
              <a:t>. The memory effect will reduce the capacity of the battery</a:t>
            </a:r>
          </a:p>
          <a:p>
            <a:r>
              <a:rPr lang="en-US" dirty="0" smtClean="0">
                <a:solidFill>
                  <a:schemeClr val="tx1"/>
                </a:solidFill>
              </a:rPr>
              <a:t>	D</a:t>
            </a:r>
            <a:r>
              <a:rPr lang="en-US" dirty="0">
                <a:solidFill>
                  <a:schemeClr val="tx1"/>
                </a:solidFill>
              </a:rPr>
              <a:t>. All of these choices are correct</a:t>
            </a:r>
          </a:p>
          <a:p>
            <a:endParaRPr lang="en-US" dirty="0">
              <a:solidFill>
                <a:schemeClr val="tx1"/>
              </a:solidFill>
            </a:endParaRPr>
          </a:p>
        </p:txBody>
      </p:sp>
    </p:spTree>
    <p:extLst>
      <p:ext uri="{BB962C8B-B14F-4D97-AF65-F5344CB8AC3E}">
        <p14:creationId xmlns:p14="http://schemas.microsoft.com/office/powerpoint/2010/main" val="273320666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T4A04  Where </a:t>
            </a:r>
            <a:r>
              <a:rPr lang="en-US" sz="2800" dirty="0"/>
              <a:t>must a filter be installed to reduce harmonic emissions from your station?</a:t>
            </a:r>
            <a:br>
              <a:rPr lang="en-US" sz="2800" dirty="0"/>
            </a:br>
            <a:endParaRPr lang="en-US" sz="2800" dirty="0"/>
          </a:p>
        </p:txBody>
      </p:sp>
      <p:sp>
        <p:nvSpPr>
          <p:cNvPr id="3" name="Content Placeholder 2"/>
          <p:cNvSpPr>
            <a:spLocks noGrp="1"/>
          </p:cNvSpPr>
          <p:nvPr>
            <p:ph idx="1"/>
          </p:nvPr>
        </p:nvSpPr>
        <p:spPr/>
        <p:txBody>
          <a:bodyPr/>
          <a:lstStyle/>
          <a:p>
            <a:r>
              <a:rPr lang="en-US" dirty="0">
                <a:solidFill>
                  <a:schemeClr val="tx1"/>
                </a:solidFill>
              </a:rPr>
              <a:t>A. Between the transmitter and the antenna</a:t>
            </a:r>
          </a:p>
          <a:p>
            <a:r>
              <a:rPr lang="en-US" dirty="0">
                <a:solidFill>
                  <a:schemeClr val="tx1"/>
                </a:solidFill>
              </a:rPr>
              <a:t>B. Between the receiver and the transmitter</a:t>
            </a:r>
          </a:p>
          <a:p>
            <a:r>
              <a:rPr lang="en-US" dirty="0">
                <a:solidFill>
                  <a:schemeClr val="tx1"/>
                </a:solidFill>
              </a:rPr>
              <a:t>C. At the station power supply</a:t>
            </a:r>
          </a:p>
          <a:p>
            <a:r>
              <a:rPr lang="en-US" dirty="0">
                <a:solidFill>
                  <a:schemeClr val="tx1"/>
                </a:solidFill>
              </a:rPr>
              <a:t>D. At the microphone</a:t>
            </a:r>
          </a:p>
          <a:p>
            <a:endParaRPr lang="en-US" dirty="0">
              <a:solidFill>
                <a:schemeClr val="tx1"/>
              </a:solidFill>
            </a:endParaRPr>
          </a:p>
        </p:txBody>
      </p:sp>
    </p:spTree>
    <p:extLst>
      <p:ext uri="{BB962C8B-B14F-4D97-AF65-F5344CB8AC3E}">
        <p14:creationId xmlns:p14="http://schemas.microsoft.com/office/powerpoint/2010/main" val="178707947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T4A04  Where </a:t>
            </a:r>
            <a:r>
              <a:rPr lang="en-US" sz="2800" dirty="0"/>
              <a:t>must a filter be installed to reduce harmonic emissions from your station?</a:t>
            </a:r>
            <a:br>
              <a:rPr lang="en-US" sz="2800" dirty="0"/>
            </a:br>
            <a:endParaRPr lang="en-US" sz="2800" dirty="0"/>
          </a:p>
        </p:txBody>
      </p:sp>
      <p:sp>
        <p:nvSpPr>
          <p:cNvPr id="3" name="Content Placeholder 2"/>
          <p:cNvSpPr>
            <a:spLocks noGrp="1"/>
          </p:cNvSpPr>
          <p:nvPr>
            <p:ph idx="1"/>
          </p:nvPr>
        </p:nvSpPr>
        <p:spPr/>
        <p:txBody>
          <a:bodyPr/>
          <a:lstStyle/>
          <a:p>
            <a:r>
              <a:rPr lang="en-US" dirty="0">
                <a:solidFill>
                  <a:srgbClr val="FFFF00"/>
                </a:solidFill>
              </a:rPr>
              <a:t>A. Between the transmitter and the antenna</a:t>
            </a:r>
          </a:p>
          <a:p>
            <a:r>
              <a:rPr lang="en-US" dirty="0" smtClean="0">
                <a:solidFill>
                  <a:schemeClr val="tx1"/>
                </a:solidFill>
              </a:rPr>
              <a:t>	B</a:t>
            </a:r>
            <a:r>
              <a:rPr lang="en-US" dirty="0">
                <a:solidFill>
                  <a:schemeClr val="tx1"/>
                </a:solidFill>
              </a:rPr>
              <a:t>. Between the receiver and the transmitter</a:t>
            </a:r>
          </a:p>
          <a:p>
            <a:r>
              <a:rPr lang="en-US" dirty="0" smtClean="0">
                <a:solidFill>
                  <a:schemeClr val="tx1"/>
                </a:solidFill>
              </a:rPr>
              <a:t>	C</a:t>
            </a:r>
            <a:r>
              <a:rPr lang="en-US" dirty="0">
                <a:solidFill>
                  <a:schemeClr val="tx1"/>
                </a:solidFill>
              </a:rPr>
              <a:t>. At the station power supply</a:t>
            </a:r>
          </a:p>
          <a:p>
            <a:r>
              <a:rPr lang="en-US" dirty="0" smtClean="0">
                <a:solidFill>
                  <a:schemeClr val="tx1"/>
                </a:solidFill>
              </a:rPr>
              <a:t>	D</a:t>
            </a:r>
            <a:r>
              <a:rPr lang="en-US" dirty="0">
                <a:solidFill>
                  <a:schemeClr val="tx1"/>
                </a:solidFill>
              </a:rPr>
              <a:t>. At the microphone</a:t>
            </a:r>
          </a:p>
          <a:p>
            <a:endParaRPr lang="en-US" dirty="0">
              <a:solidFill>
                <a:schemeClr val="tx1"/>
              </a:solidFill>
            </a:endParaRPr>
          </a:p>
        </p:txBody>
      </p:sp>
    </p:spTree>
    <p:extLst>
      <p:ext uri="{BB962C8B-B14F-4D97-AF65-F5344CB8AC3E}">
        <p14:creationId xmlns:p14="http://schemas.microsoft.com/office/powerpoint/2010/main" val="1961843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Stream">
  <a:themeElements>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_Str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Stream">
  <a:themeElements>
    <a:clrScheme name="2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2_Str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2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2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2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2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2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2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2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2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Stream">
  <a:themeElements>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_Str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NCh9">
  <a:themeElements>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_Str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tream">
  <a:themeElements>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_Str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Stream">
  <a:themeElements>
    <a:clrScheme name="2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2_Str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2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2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2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2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2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2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2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2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Stream">
  <a:themeElements>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_Str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Stream">
  <a:themeElements>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_Str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Stream">
  <a:themeElements>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_Str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Stream">
  <a:themeElements>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_Str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Stream">
  <a:themeElements>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_Str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355</TotalTime>
  <Words>3618</Words>
  <Application>Microsoft Office PowerPoint</Application>
  <PresentationFormat>On-screen Show (4:3)</PresentationFormat>
  <Paragraphs>666</Paragraphs>
  <Slides>125</Slides>
  <Notes>2</Notes>
  <HiddenSlides>0</HiddenSlides>
  <MMClips>0</MMClips>
  <ScaleCrop>false</ScaleCrop>
  <HeadingPairs>
    <vt:vector size="4" baseType="variant">
      <vt:variant>
        <vt:lpstr>Theme</vt:lpstr>
      </vt:variant>
      <vt:variant>
        <vt:i4>12</vt:i4>
      </vt:variant>
      <vt:variant>
        <vt:lpstr>Slide Titles</vt:lpstr>
      </vt:variant>
      <vt:variant>
        <vt:i4>125</vt:i4>
      </vt:variant>
    </vt:vector>
  </HeadingPairs>
  <TitlesOfParts>
    <vt:vector size="137" baseType="lpstr">
      <vt:lpstr>1_Stream</vt:lpstr>
      <vt:lpstr>2_Stream</vt:lpstr>
      <vt:lpstr>3_Stream</vt:lpstr>
      <vt:lpstr>5_Stream</vt:lpstr>
      <vt:lpstr>6_Stream</vt:lpstr>
      <vt:lpstr>7_Stream</vt:lpstr>
      <vt:lpstr>9_Stream</vt:lpstr>
      <vt:lpstr>10_Stream</vt:lpstr>
      <vt:lpstr>11_Stream</vt:lpstr>
      <vt:lpstr>12_Stream</vt:lpstr>
      <vt:lpstr>4_Stream</vt:lpstr>
      <vt:lpstr>NCh9</vt:lpstr>
      <vt:lpstr>CHAPTER 5</vt:lpstr>
      <vt:lpstr>Background and concepts</vt:lpstr>
      <vt:lpstr>PowerPoint Presentation</vt:lpstr>
      <vt:lpstr>PowerPoint Presentation</vt:lpstr>
      <vt:lpstr>PowerPoint Presentation</vt:lpstr>
      <vt:lpstr>Icom IC-7000 Multimode Transceiver</vt:lpstr>
      <vt:lpstr>T4A02 How might a computer be used as part of an amateur radio station? </vt:lpstr>
      <vt:lpstr>T4A02 How might a computer be used as part of an amateur radio station? </vt:lpstr>
      <vt:lpstr>T4B02 Which of the following can be used to enter the operating frequency on a modern transceiver?</vt:lpstr>
      <vt:lpstr>T4B02 Which of the following can be used to enter the operating frequency on a modern transceiver?</vt:lpstr>
      <vt:lpstr>T4B04 What is a way to enable quick access to a favorite frequency on your transceiver?</vt:lpstr>
      <vt:lpstr>T4B04 What is a way to enable quick access to a favorite frequency on your transceiver?</vt:lpstr>
      <vt:lpstr>T4A01 Which of the following is true concerning the microphone connectors on amateur transceivers?</vt:lpstr>
      <vt:lpstr>T4A01 Which of the following is true concerning the microphone connectors on amateur transceivers?</vt:lpstr>
      <vt:lpstr>T4B01 What may happen if a transmitter is operated with the microphone gain set too high?</vt:lpstr>
      <vt:lpstr>T4B01 What may happen if a transmitter is operated with the microphone gain set too high?</vt:lpstr>
      <vt:lpstr> T7A07  What is meant by term “PTT”? </vt:lpstr>
      <vt:lpstr> T7A07  What is meant by term “PTT”? </vt:lpstr>
      <vt:lpstr>T7B01 What can you do if you are told your FM handheld or mobile transceiver is over deviating?</vt:lpstr>
      <vt:lpstr>T7B01 What can you do if you are told your FM handheld or mobile transceiver is over deviating?</vt:lpstr>
      <vt:lpstr>T7C13  What does a dummy load consist of? </vt:lpstr>
      <vt:lpstr>T7C13  What does a dummy load consist of? </vt:lpstr>
      <vt:lpstr>T7C01 What is the primary purpose of a dummy load?</vt:lpstr>
      <vt:lpstr>T7C01 What is the primary purpose of a dummy load?</vt:lpstr>
      <vt:lpstr>T8D10 Which of the following can be used to transmit CW in the amateur bands?</vt:lpstr>
      <vt:lpstr>T8D10 Which of the following can be used to transmit CW in the amateur bands?</vt:lpstr>
      <vt:lpstr>T2B03 Which of the following describes the muting of receiver audio controlled solely by the presence or absence of an RF signal?</vt:lpstr>
      <vt:lpstr>T2B03 Which of the following describes the muting of receiver audio controlled solely by the presence or absence of an RF signal?</vt:lpstr>
      <vt:lpstr>T4B03  What is the purpose of the squelch control on a transceiver? </vt:lpstr>
      <vt:lpstr>T4B03  What is the purpose of the squelch control on a transceiver? </vt:lpstr>
      <vt:lpstr>T4B05 Which of the following would reduce ignition interference to a receiver?</vt:lpstr>
      <vt:lpstr>T4B05 Which of the following would reduce ignition interference to a receiver?</vt:lpstr>
      <vt:lpstr>T4B06 Which of the following controls could be used if the voice pitch of a single-sideband signal seems too high or low?</vt:lpstr>
      <vt:lpstr>T4B06 Which of the following controls could be used if the voice pitch of a single-sideband signal seems too high or low?</vt:lpstr>
      <vt:lpstr>T4B07 What does the term "RIT" mean?</vt:lpstr>
      <vt:lpstr>T4B07 What does the term "RIT" mean?</vt:lpstr>
      <vt:lpstr>T4B08 What is the advantage of having multiple receive bandwidth choices on a multimode transceiver?</vt:lpstr>
      <vt:lpstr>T4B08 What is the advantage of having multiple receive bandwidth choices on a multimode transceiver?</vt:lpstr>
      <vt:lpstr>T4B09  Which of the following is an appropriate receive filter bandwidth to select in order to minimize noise and interference for SSB reception? </vt:lpstr>
      <vt:lpstr>T4B09  Which of the following is an appropriate receive filter bandwidth to select in order to minimize noise and interference for SSB reception? </vt:lpstr>
      <vt:lpstr>T4B10  Which of the following is an appropriate receive filter bandwidth to select in order to minimize noise and interference for CW reception? </vt:lpstr>
      <vt:lpstr>T4B10  Which of the following is an appropriate receive filter bandwidth to select in order to minimize noise and interference for CW reception? </vt:lpstr>
      <vt:lpstr>T7A10  What device increases the low-power output from a handheld transceiver? </vt:lpstr>
      <vt:lpstr>T7A10  What device increases the low-power output from a handheld transceiver? </vt:lpstr>
      <vt:lpstr>T4B12 What is the function of automatic gain control or AGC? </vt:lpstr>
      <vt:lpstr>T4B12 What is the function of automatic gain control or AGC? </vt:lpstr>
      <vt:lpstr>T8D01 Which of the following is an example of a digital communications method?</vt:lpstr>
      <vt:lpstr>T8D01 Which of the following is an example of a digital communications method?</vt:lpstr>
      <vt:lpstr>T8D08 Which of the following may be included in packet transmissions?</vt:lpstr>
      <vt:lpstr>T8D08 Which of the following may be included in packet transmissions?</vt:lpstr>
      <vt:lpstr>T8D09 What code is used when sending CW in the amateur bands?</vt:lpstr>
      <vt:lpstr>T8D09 What code is used when sending CW in the amateur bands?</vt:lpstr>
      <vt:lpstr>T8D11  What is an ARQ transmission system? </vt:lpstr>
      <vt:lpstr>T8D11  What is an ARQ transmission system? </vt:lpstr>
      <vt:lpstr>T4A06 Which of the following would be connected between a transceiver and computer in a packet radio station?</vt:lpstr>
      <vt:lpstr>Terminal Node Controllers (TNC) (Radio Modems)</vt:lpstr>
      <vt:lpstr>T4A06 Which of the following would be connected between a transceiver and computer in a packet radio station?</vt:lpstr>
      <vt:lpstr>T8C11 What name is given to an amateur radio station that is used to connect other amateur stations to the Internet?</vt:lpstr>
      <vt:lpstr>T8C11 What name is given to an amateur radio station that is used to connect other amateur stations to the Internet?</vt:lpstr>
      <vt:lpstr>T4A07  How is a computer’s sound card used when conducting digital communications using a computer? </vt:lpstr>
      <vt:lpstr>T4A07  How is a computer’s sound card used when conducting digital communications using a computer? </vt:lpstr>
      <vt:lpstr>T8D02 What does the term “APRS” mean? </vt:lpstr>
      <vt:lpstr>APRS – Automatic Position Reporting System</vt:lpstr>
      <vt:lpstr>T8D02 What does the term “APRS” mean? </vt:lpstr>
      <vt:lpstr>T8D03 Which of the following devices provides data to the transmitter when sending automatic position reports from a mobile amateur radio station? </vt:lpstr>
      <vt:lpstr>T8D03 Which of the following devices provides data to the transmitter when sending automatic position reports from a mobile amateur radio station? </vt:lpstr>
      <vt:lpstr>T8D05  Which of the following is an application of APRS (Automatic Packet Reporting System)? </vt:lpstr>
      <vt:lpstr>T8D05  Which of the following is an application of APRS (Automatic Packet Reporting System)? </vt:lpstr>
      <vt:lpstr>T8D06 What does the abbreviation PSK mean?</vt:lpstr>
      <vt:lpstr>T8D06 What does the abbreviation PSK mean?</vt:lpstr>
      <vt:lpstr>T8D07 What is PSK31?</vt:lpstr>
      <vt:lpstr>T8D07 What is PSK31?</vt:lpstr>
      <vt:lpstr>PowerPoint Presentation</vt:lpstr>
      <vt:lpstr>T4A03 Which is a good reason to use a regulated power supply for communications equipment?</vt:lpstr>
      <vt:lpstr>Power Supply</vt:lpstr>
      <vt:lpstr>T4A03 Which is a good reason to use a regulated power supply for communications equipment?</vt:lpstr>
      <vt:lpstr>T4A10 What is the source of a high-pitched whine that varies with engine speed in a mobile transceiver's receive audio?</vt:lpstr>
      <vt:lpstr>T4A10 What is the source of a high-pitched whine that varies with engine speed in a mobile transceiver's receive audio?</vt:lpstr>
      <vt:lpstr>T4A11  Where should the negative return connection of a mobile transceiver's power cable be connected? </vt:lpstr>
      <vt:lpstr>T4A11  Where should the negative return connection of a mobile transceiver's power cable be connected? </vt:lpstr>
      <vt:lpstr>T4A12 What could be happening if another operator reports a variable high-pitched whine on the audio from your mobile transmitter?</vt:lpstr>
      <vt:lpstr>T4A12 What could be happening if another operator reports a variable high-pitched whine on the audio from your mobile transmitter?</vt:lpstr>
      <vt:lpstr>T5A06 How much voltage does a mobile transceiver usually require?</vt:lpstr>
      <vt:lpstr>T5A06 How much voltage does a mobile transceiver usually require?</vt:lpstr>
      <vt:lpstr>T6D05 What type of circuit controls the amount of voltage from a power supply?</vt:lpstr>
      <vt:lpstr>T6D05 What type of circuit controls the amount of voltage from a power supply?</vt:lpstr>
      <vt:lpstr>T2C02   What is one way to recharge a 12-volt lead-acid station battery if the commercial power is out?</vt:lpstr>
      <vt:lpstr>T2C02   What is one way to recharge a 12-volt lead-acid station battery if the commercial power is out?</vt:lpstr>
      <vt:lpstr>T6A10  Which of the following battery types is rechargeable? </vt:lpstr>
      <vt:lpstr>T6A10  Which of the following battery types is rechargeable? </vt:lpstr>
      <vt:lpstr>T6A11 Which battery type is not rechargeable?</vt:lpstr>
      <vt:lpstr>T6A11 Which battery type is not rechargeable?</vt:lpstr>
      <vt:lpstr>T0A09 What kind of hazard is presented by a conventional 12-volt storage battery?</vt:lpstr>
      <vt:lpstr>Hydrogen Gas Explosion</vt:lpstr>
      <vt:lpstr>T0A09 What kind of hazard is presented by a conventional 12-volt storage battery?</vt:lpstr>
      <vt:lpstr>T0A10   What can happen if a lead-acid storage battery is charged or discharged too quickly? </vt:lpstr>
      <vt:lpstr>T0A10   What can happen if a lead-acid storage battery is charged or discharged too quickly? </vt:lpstr>
      <vt:lpstr>T4A04  Where must a filter be installed to reduce harmonic emissions from your station? </vt:lpstr>
      <vt:lpstr>T4A04  Where must a filter be installed to reduce harmonic emissions from your station? </vt:lpstr>
      <vt:lpstr>T4A09  Which of the following could you use to cure distorted audio caused by RF current flowing on the shield of a microphone cable? </vt:lpstr>
      <vt:lpstr>T4A09  Which of the following could you use to cure distorted audio caused by RF current flowing on the shield of a microphone cable? </vt:lpstr>
      <vt:lpstr>T6D12  Which of the following is a common reason to use shielded wire?</vt:lpstr>
      <vt:lpstr>T6D12  Which of the following is a common reason to use shielded wire?</vt:lpstr>
      <vt:lpstr>T7B02  What would cause a broadcast AM or FM radio to receive an amateur radio transmission unintentionally?</vt:lpstr>
      <vt:lpstr>T7B02  What would cause a broadcast AM or FM radio to receive an amateur radio transmission unintentionally?</vt:lpstr>
      <vt:lpstr>T7B03 Which of the following may be a cause of radio frequency interference?</vt:lpstr>
      <vt:lpstr>T7B03 Which of the following may be a cause of radio frequency interference?</vt:lpstr>
      <vt:lpstr>T7B04 Which of the following is a way to reduce or eliminate interference by an amateur transmitter to a nearby telephone? </vt:lpstr>
      <vt:lpstr>T7B04 Which of the following is a way to reduce or eliminate interference by an amateur transmitter to a nearby telephone? </vt:lpstr>
      <vt:lpstr>T7B05  How can overload of a non-amateur radio or TV receiver by an amateur signal be reduced or eliminated? </vt:lpstr>
      <vt:lpstr>T7B05  How can overload of a non-amateur radio or TV receiver by an amateur signal be reduced or eliminated? </vt:lpstr>
      <vt:lpstr> T7B06 Which of the following actions should you take if a neighbor tells you that your station’s transmissions are interfering with their radio or TV reception? </vt:lpstr>
      <vt:lpstr> T7B06 Which of the following actions should you take if a neighbor tells you that your station’s transmissions are interfering with their radio or TV reception? </vt:lpstr>
      <vt:lpstr>T7B07 Which of the following may be useful in correcting a radio frequency interference problem?</vt:lpstr>
      <vt:lpstr>T7B07 Which of the following may be useful in correcting a radio frequency interference problem?</vt:lpstr>
      <vt:lpstr>T7B08 What should you do if something in a neighbor’s home is causing harmful interference to your amateur station? </vt:lpstr>
      <vt:lpstr>T7B08 What should you do if something in a neighbor’s home is causing harmful interference to your amateur station? </vt:lpstr>
      <vt:lpstr>T7B09  What is a Part 15 device? </vt:lpstr>
      <vt:lpstr>T7B09  What is a Part 15 device? </vt:lpstr>
      <vt:lpstr>T7B12 What might be the first step to resolve cable TV interference from your ham radio transmission? </vt:lpstr>
      <vt:lpstr>T7B12 What might be the first step to resolve cable TV interference from your ham radio transmission? </vt:lpstr>
      <vt:lpstr>T4A08 Which type of conductor is best to use for RF grounding?</vt:lpstr>
      <vt:lpstr>T4A08 Which type of conductor is best to use for RF grounding?</vt:lpstr>
      <vt:lpstr>T7B11 What is a symptom of RF feedback in a transmitter or transceiver?</vt:lpstr>
      <vt:lpstr>T7B11 What is a symptom of RF feedback in a transmitter or transceiver?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T0A08 What is one way to recharge a 12-volt lead-acid station battery if the commercial power is out?</dc:title>
  <dc:creator>aat3gz</dc:creator>
  <cp:lastModifiedBy>Dad2</cp:lastModifiedBy>
  <cp:revision>28</cp:revision>
  <dcterms:created xsi:type="dcterms:W3CDTF">2012-01-10T23:14:29Z</dcterms:created>
  <dcterms:modified xsi:type="dcterms:W3CDTF">2014-11-08T01:05:27Z</dcterms:modified>
</cp:coreProperties>
</file>