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9" r:id="rId2"/>
    <p:sldMasterId id="2147483713" r:id="rId3"/>
    <p:sldMasterId id="2147483737" r:id="rId4"/>
    <p:sldMasterId id="2147483761" r:id="rId5"/>
    <p:sldMasterId id="2147483989" r:id="rId6"/>
    <p:sldMasterId id="2147484017" r:id="rId7"/>
    <p:sldMasterId id="2147484031" r:id="rId8"/>
    <p:sldMasterId id="2147484043" r:id="rId9"/>
    <p:sldMasterId id="2147484055" r:id="rId10"/>
    <p:sldMasterId id="2147484069" r:id="rId11"/>
  </p:sldMasterIdLst>
  <p:notesMasterIdLst>
    <p:notesMasterId r:id="rId235"/>
  </p:notesMasterIdLst>
  <p:sldIdLst>
    <p:sldId id="704" r:id="rId12"/>
    <p:sldId id="705" r:id="rId13"/>
    <p:sldId id="329" r:id="rId14"/>
    <p:sldId id="328" r:id="rId15"/>
    <p:sldId id="558" r:id="rId16"/>
    <p:sldId id="559" r:id="rId17"/>
    <p:sldId id="534" r:id="rId18"/>
    <p:sldId id="535" r:id="rId19"/>
    <p:sldId id="536" r:id="rId20"/>
    <p:sldId id="537" r:id="rId21"/>
    <p:sldId id="538" r:id="rId22"/>
    <p:sldId id="539" r:id="rId23"/>
    <p:sldId id="548" r:id="rId24"/>
    <p:sldId id="549" r:id="rId25"/>
    <p:sldId id="480" r:id="rId26"/>
    <p:sldId id="481" r:id="rId27"/>
    <p:sldId id="482" r:id="rId28"/>
    <p:sldId id="483" r:id="rId29"/>
    <p:sldId id="484" r:id="rId30"/>
    <p:sldId id="485" r:id="rId31"/>
    <p:sldId id="560" r:id="rId32"/>
    <p:sldId id="561" r:id="rId33"/>
    <p:sldId id="562" r:id="rId34"/>
    <p:sldId id="563" r:id="rId35"/>
    <p:sldId id="552" r:id="rId36"/>
    <p:sldId id="553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95" r:id="rId45"/>
    <p:sldId id="496" r:id="rId46"/>
    <p:sldId id="497" r:id="rId47"/>
    <p:sldId id="498" r:id="rId48"/>
    <p:sldId id="499" r:id="rId49"/>
    <p:sldId id="500" r:id="rId50"/>
    <p:sldId id="501" r:id="rId51"/>
    <p:sldId id="502" r:id="rId52"/>
    <p:sldId id="503" r:id="rId53"/>
    <p:sldId id="504" r:id="rId54"/>
    <p:sldId id="505" r:id="rId55"/>
    <p:sldId id="506" r:id="rId56"/>
    <p:sldId id="507" r:id="rId57"/>
    <p:sldId id="508" r:id="rId58"/>
    <p:sldId id="509" r:id="rId59"/>
    <p:sldId id="510" r:id="rId60"/>
    <p:sldId id="511" r:id="rId61"/>
    <p:sldId id="512" r:id="rId62"/>
    <p:sldId id="513" r:id="rId63"/>
    <p:sldId id="514" r:id="rId64"/>
    <p:sldId id="515" r:id="rId65"/>
    <p:sldId id="516" r:id="rId66"/>
    <p:sldId id="517" r:id="rId67"/>
    <p:sldId id="518" r:id="rId68"/>
    <p:sldId id="519" r:id="rId69"/>
    <p:sldId id="520" r:id="rId70"/>
    <p:sldId id="521" r:id="rId71"/>
    <p:sldId id="577" r:id="rId72"/>
    <p:sldId id="703" r:id="rId73"/>
    <p:sldId id="526" r:id="rId74"/>
    <p:sldId id="527" r:id="rId75"/>
    <p:sldId id="524" r:id="rId76"/>
    <p:sldId id="525" r:id="rId77"/>
    <p:sldId id="723" r:id="rId78"/>
    <p:sldId id="724" r:id="rId79"/>
    <p:sldId id="567" r:id="rId80"/>
    <p:sldId id="568" r:id="rId81"/>
    <p:sldId id="528" r:id="rId82"/>
    <p:sldId id="529" r:id="rId83"/>
    <p:sldId id="743" r:id="rId84"/>
    <p:sldId id="744" r:id="rId85"/>
    <p:sldId id="569" r:id="rId86"/>
    <p:sldId id="570" r:id="rId87"/>
    <p:sldId id="571" r:id="rId88"/>
    <p:sldId id="572" r:id="rId89"/>
    <p:sldId id="573" r:id="rId90"/>
    <p:sldId id="574" r:id="rId91"/>
    <p:sldId id="575" r:id="rId92"/>
    <p:sldId id="579" r:id="rId93"/>
    <p:sldId id="592" r:id="rId94"/>
    <p:sldId id="580" r:id="rId95"/>
    <p:sldId id="582" r:id="rId96"/>
    <p:sldId id="583" r:id="rId97"/>
    <p:sldId id="585" r:id="rId98"/>
    <p:sldId id="586" r:id="rId99"/>
    <p:sldId id="587" r:id="rId100"/>
    <p:sldId id="588" r:id="rId101"/>
    <p:sldId id="589" r:id="rId102"/>
    <p:sldId id="590" r:id="rId103"/>
    <p:sldId id="591" r:id="rId104"/>
    <p:sldId id="326" r:id="rId105"/>
    <p:sldId id="327" r:id="rId106"/>
    <p:sldId id="265" r:id="rId107"/>
    <p:sldId id="266" r:id="rId108"/>
    <p:sldId id="267" r:id="rId109"/>
    <p:sldId id="268" r:id="rId110"/>
    <p:sldId id="269" r:id="rId111"/>
    <p:sldId id="270" r:id="rId112"/>
    <p:sldId id="330" r:id="rId113"/>
    <p:sldId id="331" r:id="rId114"/>
    <p:sldId id="332" r:id="rId115"/>
    <p:sldId id="333" r:id="rId116"/>
    <p:sldId id="334" r:id="rId117"/>
    <p:sldId id="335" r:id="rId118"/>
    <p:sldId id="336" r:id="rId119"/>
    <p:sldId id="337" r:id="rId120"/>
    <p:sldId id="338" r:id="rId121"/>
    <p:sldId id="339" r:id="rId122"/>
    <p:sldId id="340" r:id="rId123"/>
    <p:sldId id="341" r:id="rId124"/>
    <p:sldId id="601" r:id="rId125"/>
    <p:sldId id="602" r:id="rId126"/>
    <p:sldId id="603" r:id="rId127"/>
    <p:sldId id="604" r:id="rId128"/>
    <p:sldId id="725" r:id="rId129"/>
    <p:sldId id="726" r:id="rId130"/>
    <p:sldId id="605" r:id="rId131"/>
    <p:sldId id="606" r:id="rId132"/>
    <p:sldId id="727" r:id="rId133"/>
    <p:sldId id="728" r:id="rId134"/>
    <p:sldId id="609" r:id="rId135"/>
    <p:sldId id="610" r:id="rId136"/>
    <p:sldId id="611" r:id="rId137"/>
    <p:sldId id="612" r:id="rId138"/>
    <p:sldId id="613" r:id="rId139"/>
    <p:sldId id="614" r:id="rId140"/>
    <p:sldId id="615" r:id="rId141"/>
    <p:sldId id="616" r:id="rId142"/>
    <p:sldId id="729" r:id="rId143"/>
    <p:sldId id="730" r:id="rId144"/>
    <p:sldId id="619" r:id="rId145"/>
    <p:sldId id="620" r:id="rId146"/>
    <p:sldId id="745" r:id="rId147"/>
    <p:sldId id="746" r:id="rId148"/>
    <p:sldId id="747" r:id="rId149"/>
    <p:sldId id="748" r:id="rId150"/>
    <p:sldId id="749" r:id="rId151"/>
    <p:sldId id="750" r:id="rId152"/>
    <p:sldId id="627" r:id="rId153"/>
    <p:sldId id="628" r:id="rId154"/>
    <p:sldId id="731" r:id="rId155"/>
    <p:sldId id="732" r:id="rId156"/>
    <p:sldId id="733" r:id="rId157"/>
    <p:sldId id="734" r:id="rId158"/>
    <p:sldId id="633" r:id="rId159"/>
    <p:sldId id="634" r:id="rId160"/>
    <p:sldId id="635" r:id="rId161"/>
    <p:sldId id="636" r:id="rId162"/>
    <p:sldId id="764" r:id="rId163"/>
    <p:sldId id="763" r:id="rId164"/>
    <p:sldId id="638" r:id="rId165"/>
    <p:sldId id="639" r:id="rId166"/>
    <p:sldId id="640" r:id="rId167"/>
    <p:sldId id="735" r:id="rId168"/>
    <p:sldId id="736" r:id="rId169"/>
    <p:sldId id="754" r:id="rId170"/>
    <p:sldId id="755" r:id="rId171"/>
    <p:sldId id="756" r:id="rId172"/>
    <p:sldId id="757" r:id="rId173"/>
    <p:sldId id="642" r:id="rId174"/>
    <p:sldId id="765" r:id="rId175"/>
    <p:sldId id="751" r:id="rId176"/>
    <p:sldId id="752" r:id="rId177"/>
    <p:sldId id="753" r:id="rId178"/>
    <p:sldId id="646" r:id="rId179"/>
    <p:sldId id="647" r:id="rId180"/>
    <p:sldId id="648" r:id="rId181"/>
    <p:sldId id="649" r:id="rId182"/>
    <p:sldId id="650" r:id="rId183"/>
    <p:sldId id="651" r:id="rId184"/>
    <p:sldId id="652" r:id="rId185"/>
    <p:sldId id="653" r:id="rId186"/>
    <p:sldId id="654" r:id="rId187"/>
    <p:sldId id="655" r:id="rId188"/>
    <p:sldId id="656" r:id="rId189"/>
    <p:sldId id="657" r:id="rId190"/>
    <p:sldId id="658" r:id="rId191"/>
    <p:sldId id="659" r:id="rId192"/>
    <p:sldId id="660" r:id="rId193"/>
    <p:sldId id="661" r:id="rId194"/>
    <p:sldId id="662" r:id="rId195"/>
    <p:sldId id="663" r:id="rId196"/>
    <p:sldId id="664" r:id="rId197"/>
    <p:sldId id="665" r:id="rId198"/>
    <p:sldId id="666" r:id="rId199"/>
    <p:sldId id="667" r:id="rId200"/>
    <p:sldId id="668" r:id="rId201"/>
    <p:sldId id="669" r:id="rId202"/>
    <p:sldId id="670" r:id="rId203"/>
    <p:sldId id="671" r:id="rId204"/>
    <p:sldId id="672" r:id="rId205"/>
    <p:sldId id="673" r:id="rId206"/>
    <p:sldId id="674" r:id="rId207"/>
    <p:sldId id="675" r:id="rId208"/>
    <p:sldId id="676" r:id="rId209"/>
    <p:sldId id="677" r:id="rId210"/>
    <p:sldId id="678" r:id="rId211"/>
    <p:sldId id="679" r:id="rId212"/>
    <p:sldId id="680" r:id="rId213"/>
    <p:sldId id="681" r:id="rId214"/>
    <p:sldId id="682" r:id="rId215"/>
    <p:sldId id="683" r:id="rId216"/>
    <p:sldId id="684" r:id="rId217"/>
    <p:sldId id="685" r:id="rId218"/>
    <p:sldId id="686" r:id="rId219"/>
    <p:sldId id="687" r:id="rId220"/>
    <p:sldId id="737" r:id="rId221"/>
    <p:sldId id="740" r:id="rId222"/>
    <p:sldId id="738" r:id="rId223"/>
    <p:sldId id="739" r:id="rId224"/>
    <p:sldId id="758" r:id="rId225"/>
    <p:sldId id="759" r:id="rId226"/>
    <p:sldId id="741" r:id="rId227"/>
    <p:sldId id="742" r:id="rId228"/>
    <p:sldId id="760" r:id="rId229"/>
    <p:sldId id="761" r:id="rId230"/>
    <p:sldId id="699" r:id="rId231"/>
    <p:sldId id="700" r:id="rId232"/>
    <p:sldId id="701" r:id="rId233"/>
    <p:sldId id="702" r:id="rId2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4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6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63" Type="http://schemas.openxmlformats.org/officeDocument/2006/relationships/slide" Target="slides/slide52.xml"/><Relationship Id="rId84" Type="http://schemas.openxmlformats.org/officeDocument/2006/relationships/slide" Target="slides/slide73.xml"/><Relationship Id="rId138" Type="http://schemas.openxmlformats.org/officeDocument/2006/relationships/slide" Target="slides/slide127.xml"/><Relationship Id="rId159" Type="http://schemas.openxmlformats.org/officeDocument/2006/relationships/slide" Target="slides/slide148.xml"/><Relationship Id="rId170" Type="http://schemas.openxmlformats.org/officeDocument/2006/relationships/slide" Target="slides/slide159.xml"/><Relationship Id="rId191" Type="http://schemas.openxmlformats.org/officeDocument/2006/relationships/slide" Target="slides/slide180.xml"/><Relationship Id="rId205" Type="http://schemas.openxmlformats.org/officeDocument/2006/relationships/slide" Target="slides/slide194.xml"/><Relationship Id="rId226" Type="http://schemas.openxmlformats.org/officeDocument/2006/relationships/slide" Target="slides/slide21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53" Type="http://schemas.openxmlformats.org/officeDocument/2006/relationships/slide" Target="slides/slide42.xml"/><Relationship Id="rId74" Type="http://schemas.openxmlformats.org/officeDocument/2006/relationships/slide" Target="slides/slide63.xml"/><Relationship Id="rId128" Type="http://schemas.openxmlformats.org/officeDocument/2006/relationships/slide" Target="slides/slide117.xml"/><Relationship Id="rId149" Type="http://schemas.openxmlformats.org/officeDocument/2006/relationships/slide" Target="slides/slide138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4.xml"/><Relationship Id="rId160" Type="http://schemas.openxmlformats.org/officeDocument/2006/relationships/slide" Target="slides/slide149.xml"/><Relationship Id="rId181" Type="http://schemas.openxmlformats.org/officeDocument/2006/relationships/slide" Target="slides/slide170.xml"/><Relationship Id="rId216" Type="http://schemas.openxmlformats.org/officeDocument/2006/relationships/slide" Target="slides/slide205.xml"/><Relationship Id="rId237" Type="http://schemas.openxmlformats.org/officeDocument/2006/relationships/viewProps" Target="viewProps.xml"/><Relationship Id="rId22" Type="http://schemas.openxmlformats.org/officeDocument/2006/relationships/slide" Target="slides/slide11.xml"/><Relationship Id="rId43" Type="http://schemas.openxmlformats.org/officeDocument/2006/relationships/slide" Target="slides/slide32.xml"/><Relationship Id="rId64" Type="http://schemas.openxmlformats.org/officeDocument/2006/relationships/slide" Target="slides/slide53.xml"/><Relationship Id="rId118" Type="http://schemas.openxmlformats.org/officeDocument/2006/relationships/slide" Target="slides/slide107.xml"/><Relationship Id="rId139" Type="http://schemas.openxmlformats.org/officeDocument/2006/relationships/slide" Target="slides/slide12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50" Type="http://schemas.openxmlformats.org/officeDocument/2006/relationships/slide" Target="slides/slide139.xml"/><Relationship Id="rId155" Type="http://schemas.openxmlformats.org/officeDocument/2006/relationships/slide" Target="slides/slide144.xml"/><Relationship Id="rId171" Type="http://schemas.openxmlformats.org/officeDocument/2006/relationships/slide" Target="slides/slide160.xml"/><Relationship Id="rId176" Type="http://schemas.openxmlformats.org/officeDocument/2006/relationships/slide" Target="slides/slide165.xml"/><Relationship Id="rId192" Type="http://schemas.openxmlformats.org/officeDocument/2006/relationships/slide" Target="slides/slide181.xml"/><Relationship Id="rId197" Type="http://schemas.openxmlformats.org/officeDocument/2006/relationships/slide" Target="slides/slide186.xml"/><Relationship Id="rId206" Type="http://schemas.openxmlformats.org/officeDocument/2006/relationships/slide" Target="slides/slide195.xml"/><Relationship Id="rId227" Type="http://schemas.openxmlformats.org/officeDocument/2006/relationships/slide" Target="slides/slide216.xml"/><Relationship Id="rId201" Type="http://schemas.openxmlformats.org/officeDocument/2006/relationships/slide" Target="slides/slide190.xml"/><Relationship Id="rId222" Type="http://schemas.openxmlformats.org/officeDocument/2006/relationships/slide" Target="slides/slide211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124" Type="http://schemas.openxmlformats.org/officeDocument/2006/relationships/slide" Target="slides/slide113.xml"/><Relationship Id="rId129" Type="http://schemas.openxmlformats.org/officeDocument/2006/relationships/slide" Target="slides/slide118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40" Type="http://schemas.openxmlformats.org/officeDocument/2006/relationships/slide" Target="slides/slide129.xml"/><Relationship Id="rId145" Type="http://schemas.openxmlformats.org/officeDocument/2006/relationships/slide" Target="slides/slide134.xml"/><Relationship Id="rId161" Type="http://schemas.openxmlformats.org/officeDocument/2006/relationships/slide" Target="slides/slide150.xml"/><Relationship Id="rId166" Type="http://schemas.openxmlformats.org/officeDocument/2006/relationships/slide" Target="slides/slide155.xml"/><Relationship Id="rId182" Type="http://schemas.openxmlformats.org/officeDocument/2006/relationships/slide" Target="slides/slide171.xml"/><Relationship Id="rId187" Type="http://schemas.openxmlformats.org/officeDocument/2006/relationships/slide" Target="slides/slide176.xml"/><Relationship Id="rId217" Type="http://schemas.openxmlformats.org/officeDocument/2006/relationships/slide" Target="slides/slide20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01.xml"/><Relationship Id="rId233" Type="http://schemas.openxmlformats.org/officeDocument/2006/relationships/slide" Target="slides/slide222.xml"/><Relationship Id="rId238" Type="http://schemas.openxmlformats.org/officeDocument/2006/relationships/theme" Target="theme/theme1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slide" Target="slides/slide108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130" Type="http://schemas.openxmlformats.org/officeDocument/2006/relationships/slide" Target="slides/slide119.xml"/><Relationship Id="rId135" Type="http://schemas.openxmlformats.org/officeDocument/2006/relationships/slide" Target="slides/slide124.xml"/><Relationship Id="rId151" Type="http://schemas.openxmlformats.org/officeDocument/2006/relationships/slide" Target="slides/slide140.xml"/><Relationship Id="rId156" Type="http://schemas.openxmlformats.org/officeDocument/2006/relationships/slide" Target="slides/slide145.xml"/><Relationship Id="rId177" Type="http://schemas.openxmlformats.org/officeDocument/2006/relationships/slide" Target="slides/slide166.xml"/><Relationship Id="rId198" Type="http://schemas.openxmlformats.org/officeDocument/2006/relationships/slide" Target="slides/slide187.xml"/><Relationship Id="rId172" Type="http://schemas.openxmlformats.org/officeDocument/2006/relationships/slide" Target="slides/slide161.xml"/><Relationship Id="rId193" Type="http://schemas.openxmlformats.org/officeDocument/2006/relationships/slide" Target="slides/slide182.xml"/><Relationship Id="rId202" Type="http://schemas.openxmlformats.org/officeDocument/2006/relationships/slide" Target="slides/slide191.xml"/><Relationship Id="rId207" Type="http://schemas.openxmlformats.org/officeDocument/2006/relationships/slide" Target="slides/slide196.xml"/><Relationship Id="rId223" Type="http://schemas.openxmlformats.org/officeDocument/2006/relationships/slide" Target="slides/slide212.xml"/><Relationship Id="rId228" Type="http://schemas.openxmlformats.org/officeDocument/2006/relationships/slide" Target="slides/slide217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slide" Target="slides/slide109.xml"/><Relationship Id="rId125" Type="http://schemas.openxmlformats.org/officeDocument/2006/relationships/slide" Target="slides/slide114.xml"/><Relationship Id="rId141" Type="http://schemas.openxmlformats.org/officeDocument/2006/relationships/slide" Target="slides/slide130.xml"/><Relationship Id="rId146" Type="http://schemas.openxmlformats.org/officeDocument/2006/relationships/slide" Target="slides/slide135.xml"/><Relationship Id="rId167" Type="http://schemas.openxmlformats.org/officeDocument/2006/relationships/slide" Target="slides/slide156.xml"/><Relationship Id="rId188" Type="http://schemas.openxmlformats.org/officeDocument/2006/relationships/slide" Target="slides/slide1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162" Type="http://schemas.openxmlformats.org/officeDocument/2006/relationships/slide" Target="slides/slide151.xml"/><Relationship Id="rId183" Type="http://schemas.openxmlformats.org/officeDocument/2006/relationships/slide" Target="slides/slide172.xml"/><Relationship Id="rId213" Type="http://schemas.openxmlformats.org/officeDocument/2006/relationships/slide" Target="slides/slide202.xml"/><Relationship Id="rId218" Type="http://schemas.openxmlformats.org/officeDocument/2006/relationships/slide" Target="slides/slide207.xml"/><Relationship Id="rId234" Type="http://schemas.openxmlformats.org/officeDocument/2006/relationships/slide" Target="slides/slide223.xml"/><Relationship Id="rId23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131" Type="http://schemas.openxmlformats.org/officeDocument/2006/relationships/slide" Target="slides/slide120.xml"/><Relationship Id="rId136" Type="http://schemas.openxmlformats.org/officeDocument/2006/relationships/slide" Target="slides/slide125.xml"/><Relationship Id="rId157" Type="http://schemas.openxmlformats.org/officeDocument/2006/relationships/slide" Target="slides/slide146.xml"/><Relationship Id="rId178" Type="http://schemas.openxmlformats.org/officeDocument/2006/relationships/slide" Target="slides/slide167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52" Type="http://schemas.openxmlformats.org/officeDocument/2006/relationships/slide" Target="slides/slide141.xml"/><Relationship Id="rId173" Type="http://schemas.openxmlformats.org/officeDocument/2006/relationships/slide" Target="slides/slide162.xml"/><Relationship Id="rId194" Type="http://schemas.openxmlformats.org/officeDocument/2006/relationships/slide" Target="slides/slide183.xml"/><Relationship Id="rId199" Type="http://schemas.openxmlformats.org/officeDocument/2006/relationships/slide" Target="slides/slide188.xml"/><Relationship Id="rId203" Type="http://schemas.openxmlformats.org/officeDocument/2006/relationships/slide" Target="slides/slide192.xml"/><Relationship Id="rId208" Type="http://schemas.openxmlformats.org/officeDocument/2006/relationships/slide" Target="slides/slide197.xml"/><Relationship Id="rId229" Type="http://schemas.openxmlformats.org/officeDocument/2006/relationships/slide" Target="slides/slide218.xml"/><Relationship Id="rId19" Type="http://schemas.openxmlformats.org/officeDocument/2006/relationships/slide" Target="slides/slide8.xml"/><Relationship Id="rId224" Type="http://schemas.openxmlformats.org/officeDocument/2006/relationships/slide" Target="slides/slide213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126" Type="http://schemas.openxmlformats.org/officeDocument/2006/relationships/slide" Target="slides/slide115.xml"/><Relationship Id="rId147" Type="http://schemas.openxmlformats.org/officeDocument/2006/relationships/slide" Target="slides/slide136.xml"/><Relationship Id="rId168" Type="http://schemas.openxmlformats.org/officeDocument/2006/relationships/slide" Target="slides/slide1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slide" Target="slides/slide110.xml"/><Relationship Id="rId142" Type="http://schemas.openxmlformats.org/officeDocument/2006/relationships/slide" Target="slides/slide131.xml"/><Relationship Id="rId163" Type="http://schemas.openxmlformats.org/officeDocument/2006/relationships/slide" Target="slides/slide152.xml"/><Relationship Id="rId184" Type="http://schemas.openxmlformats.org/officeDocument/2006/relationships/slide" Target="slides/slide173.xml"/><Relationship Id="rId189" Type="http://schemas.openxmlformats.org/officeDocument/2006/relationships/slide" Target="slides/slide178.xml"/><Relationship Id="rId219" Type="http://schemas.openxmlformats.org/officeDocument/2006/relationships/slide" Target="slides/slide208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3.xml"/><Relationship Id="rId230" Type="http://schemas.openxmlformats.org/officeDocument/2006/relationships/slide" Target="slides/slide219.xml"/><Relationship Id="rId235" Type="http://schemas.openxmlformats.org/officeDocument/2006/relationships/notesMaster" Target="notesMasters/notesMaster1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137" Type="http://schemas.openxmlformats.org/officeDocument/2006/relationships/slide" Target="slides/slide126.xml"/><Relationship Id="rId158" Type="http://schemas.openxmlformats.org/officeDocument/2006/relationships/slide" Target="slides/slide147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32" Type="http://schemas.openxmlformats.org/officeDocument/2006/relationships/slide" Target="slides/slide121.xml"/><Relationship Id="rId153" Type="http://schemas.openxmlformats.org/officeDocument/2006/relationships/slide" Target="slides/slide142.xml"/><Relationship Id="rId174" Type="http://schemas.openxmlformats.org/officeDocument/2006/relationships/slide" Target="slides/slide163.xml"/><Relationship Id="rId179" Type="http://schemas.openxmlformats.org/officeDocument/2006/relationships/slide" Target="slides/slide168.xml"/><Relationship Id="rId195" Type="http://schemas.openxmlformats.org/officeDocument/2006/relationships/slide" Target="slides/slide184.xml"/><Relationship Id="rId209" Type="http://schemas.openxmlformats.org/officeDocument/2006/relationships/slide" Target="slides/slide198.xml"/><Relationship Id="rId190" Type="http://schemas.openxmlformats.org/officeDocument/2006/relationships/slide" Target="slides/slide179.xml"/><Relationship Id="rId204" Type="http://schemas.openxmlformats.org/officeDocument/2006/relationships/slide" Target="slides/slide193.xml"/><Relationship Id="rId220" Type="http://schemas.openxmlformats.org/officeDocument/2006/relationships/slide" Target="slides/slide209.xml"/><Relationship Id="rId225" Type="http://schemas.openxmlformats.org/officeDocument/2006/relationships/slide" Target="slides/slide214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27" Type="http://schemas.openxmlformats.org/officeDocument/2006/relationships/slide" Target="slides/slide11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122" Type="http://schemas.openxmlformats.org/officeDocument/2006/relationships/slide" Target="slides/slide111.xml"/><Relationship Id="rId143" Type="http://schemas.openxmlformats.org/officeDocument/2006/relationships/slide" Target="slides/slide132.xml"/><Relationship Id="rId148" Type="http://schemas.openxmlformats.org/officeDocument/2006/relationships/slide" Target="slides/slide137.xml"/><Relationship Id="rId164" Type="http://schemas.openxmlformats.org/officeDocument/2006/relationships/slide" Target="slides/slide153.xml"/><Relationship Id="rId169" Type="http://schemas.openxmlformats.org/officeDocument/2006/relationships/slide" Target="slides/slide158.xml"/><Relationship Id="rId185" Type="http://schemas.openxmlformats.org/officeDocument/2006/relationships/slide" Target="slides/slide1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9.xml"/><Relationship Id="rId210" Type="http://schemas.openxmlformats.org/officeDocument/2006/relationships/slide" Target="slides/slide199.xml"/><Relationship Id="rId215" Type="http://schemas.openxmlformats.org/officeDocument/2006/relationships/slide" Target="slides/slide204.xml"/><Relationship Id="rId236" Type="http://schemas.openxmlformats.org/officeDocument/2006/relationships/presProps" Target="presProps.xml"/><Relationship Id="rId26" Type="http://schemas.openxmlformats.org/officeDocument/2006/relationships/slide" Target="slides/slide15.xml"/><Relationship Id="rId231" Type="http://schemas.openxmlformats.org/officeDocument/2006/relationships/slide" Target="slides/slide220.xml"/><Relationship Id="rId47" Type="http://schemas.openxmlformats.org/officeDocument/2006/relationships/slide" Target="slides/slide36.xml"/><Relationship Id="rId68" Type="http://schemas.openxmlformats.org/officeDocument/2006/relationships/slide" Target="slides/slide57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33" Type="http://schemas.openxmlformats.org/officeDocument/2006/relationships/slide" Target="slides/slide122.xml"/><Relationship Id="rId154" Type="http://schemas.openxmlformats.org/officeDocument/2006/relationships/slide" Target="slides/slide143.xml"/><Relationship Id="rId175" Type="http://schemas.openxmlformats.org/officeDocument/2006/relationships/slide" Target="slides/slide164.xml"/><Relationship Id="rId196" Type="http://schemas.openxmlformats.org/officeDocument/2006/relationships/slide" Target="slides/slide185.xml"/><Relationship Id="rId200" Type="http://schemas.openxmlformats.org/officeDocument/2006/relationships/slide" Target="slides/slide189.xml"/><Relationship Id="rId16" Type="http://schemas.openxmlformats.org/officeDocument/2006/relationships/slide" Target="slides/slide5.xml"/><Relationship Id="rId221" Type="http://schemas.openxmlformats.org/officeDocument/2006/relationships/slide" Target="slides/slide210.xml"/><Relationship Id="rId37" Type="http://schemas.openxmlformats.org/officeDocument/2006/relationships/slide" Target="slides/slide26.xml"/><Relationship Id="rId58" Type="http://schemas.openxmlformats.org/officeDocument/2006/relationships/slide" Target="slides/slide47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123" Type="http://schemas.openxmlformats.org/officeDocument/2006/relationships/slide" Target="slides/slide112.xml"/><Relationship Id="rId144" Type="http://schemas.openxmlformats.org/officeDocument/2006/relationships/slide" Target="slides/slide133.xml"/><Relationship Id="rId90" Type="http://schemas.openxmlformats.org/officeDocument/2006/relationships/slide" Target="slides/slide79.xml"/><Relationship Id="rId165" Type="http://schemas.openxmlformats.org/officeDocument/2006/relationships/slide" Target="slides/slide154.xml"/><Relationship Id="rId186" Type="http://schemas.openxmlformats.org/officeDocument/2006/relationships/slide" Target="slides/slide175.xml"/><Relationship Id="rId211" Type="http://schemas.openxmlformats.org/officeDocument/2006/relationships/slide" Target="slides/slide200.xml"/><Relationship Id="rId232" Type="http://schemas.openxmlformats.org/officeDocument/2006/relationships/slide" Target="slides/slide221.xml"/><Relationship Id="rId27" Type="http://schemas.openxmlformats.org/officeDocument/2006/relationships/slide" Target="slides/slide16.xml"/><Relationship Id="rId48" Type="http://schemas.openxmlformats.org/officeDocument/2006/relationships/slide" Target="slides/slide37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34" Type="http://schemas.openxmlformats.org/officeDocument/2006/relationships/slide" Target="slides/slide1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A7A8-12AB-40A8-92DE-EC153E9F925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1E0AF-7A68-4D66-A85C-091018D6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1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B3744924-4F2B-4146-84D3-6B63A3F017CD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9C34596B-C5C8-447A-8B10-8AA461BF383C}" type="slidenum">
              <a:rPr lang="en-US">
                <a:solidFill>
                  <a:prstClr val="black"/>
                </a:solidFill>
              </a:rPr>
              <a:pPr eaLnBrk="1" hangingPunct="1"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8665BD6A-B4DA-463F-92AE-1E13BFFE014C}" type="slidenum">
              <a:rPr lang="en-US">
                <a:solidFill>
                  <a:prstClr val="black"/>
                </a:solidFill>
              </a:rPr>
              <a:pPr eaLnBrk="1" hangingPunct="1"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86400F68-F668-45A9-9036-C5FFD079B945}" type="slidenum">
              <a:rPr lang="en-US">
                <a:solidFill>
                  <a:prstClr val="black"/>
                </a:solidFill>
              </a:rPr>
              <a:pPr eaLnBrk="1" hangingPunct="1"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C0921B55-BAC7-4DA0-82B7-22C7ABEAC120}" type="slidenum">
              <a:rPr lang="en-US">
                <a:solidFill>
                  <a:prstClr val="black"/>
                </a:solidFill>
              </a:rPr>
              <a:pPr eaLnBrk="1" hangingPunct="1"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22E20DD8-7134-46B4-B18F-802F607F9A1F}" type="slidenum">
              <a:rPr lang="en-US" altLang="en-US">
                <a:solidFill>
                  <a:prstClr val="black"/>
                </a:solidFill>
              </a:rPr>
              <a:pPr eaLnBrk="1" hangingPunct="1"/>
              <a:t>61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5A3DB038-4159-4848-923F-9BCFE910530F}" type="slidenum">
              <a:rPr lang="en-US">
                <a:solidFill>
                  <a:prstClr val="black"/>
                </a:solidFill>
              </a:rPr>
              <a:pPr eaLnBrk="1" hangingPunct="1"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Potential – Voltage or Electromotive force</a:t>
            </a:r>
          </a:p>
          <a:p>
            <a:pPr eaLnBrk="1" hangingPunct="1"/>
            <a:r>
              <a:rPr lang="en-US" smtClean="0"/>
              <a:t>Units are Volts named after Count Alessandro Giuseppe Antonio Anastasio Volta (Italian Inventor), invented the baterry.</a:t>
            </a:r>
          </a:p>
          <a:p>
            <a:pPr eaLnBrk="1" hangingPunct="1"/>
            <a:r>
              <a:rPr lang="en-US" smtClean="0"/>
              <a:t>Flow – Current, measured in amps, named after </a:t>
            </a:r>
            <a:r>
              <a:rPr lang="en-US" b="1" smtClean="0"/>
              <a:t>André-Marie Ampère</a:t>
            </a:r>
            <a:r>
              <a:rPr lang="en-US" smtClean="0"/>
              <a:t> (French) scientist and mathematician.  I is used as the abbreviation because it referred to the </a:t>
            </a:r>
            <a:r>
              <a:rPr lang="en-US" i="1" smtClean="0"/>
              <a:t>Intensity</a:t>
            </a:r>
            <a:r>
              <a:rPr lang="en-US" smtClean="0"/>
              <a:t> of the current.</a:t>
            </a:r>
          </a:p>
          <a:p>
            <a:pPr eaLnBrk="1" hangingPunct="1"/>
            <a:r>
              <a:rPr lang="en-US" smtClean="0"/>
              <a:t>Power – Measured in Watts, named after James Watt (Scottish/British) inventor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7CAB2787-7247-4059-AEB8-175FA2FCBF42}" type="slidenum">
              <a:rPr lang="en-US">
                <a:solidFill>
                  <a:prstClr val="black"/>
                </a:solidFill>
              </a:rPr>
              <a:pPr eaLnBrk="1" hangingPunct="1"/>
              <a:t>86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D9D940A8-A04F-48D2-93A5-A5146D8D5B54}" type="slidenum">
              <a:rPr lang="en-US">
                <a:solidFill>
                  <a:prstClr val="black"/>
                </a:solidFill>
              </a:rPr>
              <a:pPr eaLnBrk="1" hangingPunct="1"/>
              <a:t>89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2DE7938D-399A-4ABB-9196-7CA183438389}" type="slidenum">
              <a:rPr lang="en-US">
                <a:solidFill>
                  <a:prstClr val="black"/>
                </a:solidFill>
              </a:rPr>
              <a:pPr eaLnBrk="1" hangingPunct="1"/>
              <a:t>92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5A3DB038-4159-4848-923F-9BCFE910530F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Potential – Voltage or Electromotive force</a:t>
            </a:r>
          </a:p>
          <a:p>
            <a:pPr eaLnBrk="1" hangingPunct="1"/>
            <a:r>
              <a:rPr lang="en-US" smtClean="0"/>
              <a:t>Units are Volts named after Count Alessandro Giuseppe Antonio Anastasio Volta (Italian Inventor), invented the baterry.</a:t>
            </a:r>
          </a:p>
          <a:p>
            <a:pPr eaLnBrk="1" hangingPunct="1"/>
            <a:r>
              <a:rPr lang="en-US" smtClean="0"/>
              <a:t>Flow – Current, measured in amps, named after </a:t>
            </a:r>
            <a:r>
              <a:rPr lang="en-US" b="1" smtClean="0"/>
              <a:t>André-Marie Ampère</a:t>
            </a:r>
            <a:r>
              <a:rPr lang="en-US" smtClean="0"/>
              <a:t> (French) scientist and mathematician.  I is used as the abbreviation because it referred to the </a:t>
            </a:r>
            <a:r>
              <a:rPr lang="en-US" i="1" smtClean="0"/>
              <a:t>Intensity</a:t>
            </a:r>
            <a:r>
              <a:rPr lang="en-US" smtClean="0"/>
              <a:t> of the current.</a:t>
            </a:r>
          </a:p>
          <a:p>
            <a:pPr eaLnBrk="1" hangingPunct="1"/>
            <a:r>
              <a:rPr lang="en-US" smtClean="0"/>
              <a:t>Power – Measured in Watts, named after James Watt (Scottish/British) inventor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B3744924-4F2B-4146-84D3-6B63A3F017CD}" type="slidenum">
              <a:rPr lang="en-US">
                <a:solidFill>
                  <a:prstClr val="black"/>
                </a:solidFill>
              </a:rPr>
              <a:pPr eaLnBrk="1" hangingPunct="1"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15669B-29E7-400C-B825-245D0E0E1F33}" type="slidenum">
              <a:rPr lang="en-US">
                <a:solidFill>
                  <a:prstClr val="black"/>
                </a:solidFill>
              </a:rPr>
              <a:pPr eaLnBrk="1" hangingPunct="1"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B1EEE192-D23F-4222-8DCD-3A813E3C77AE}" type="slidenum">
              <a:rPr lang="en-US">
                <a:solidFill>
                  <a:prstClr val="black"/>
                </a:solidFill>
              </a:rPr>
              <a:pPr eaLnBrk="1" hangingPunct="1"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B70B7396-EDF0-4B0C-9D5B-5F6849A37C61}" type="slidenum">
              <a:rPr lang="en-US">
                <a:solidFill>
                  <a:prstClr val="black"/>
                </a:solidFill>
              </a:rPr>
              <a:pPr eaLnBrk="1" hangingPunct="1"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B2556094-366F-4D4E-8E39-D4F43587C7C9}" type="slidenum">
              <a:rPr lang="en-US">
                <a:solidFill>
                  <a:prstClr val="black"/>
                </a:solidFill>
              </a:rPr>
              <a:pPr eaLnBrk="1" hangingPunct="1"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587C7CE-402B-4BC1-938A-8622FD190ABA}" type="slidenum">
              <a:rPr lang="en-US">
                <a:solidFill>
                  <a:prstClr val="black"/>
                </a:solidFill>
              </a:rPr>
              <a:pPr eaLnBrk="1" hangingPunct="1"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693BCFAD-D6CA-4C74-8AE1-4FD38EACD5E5}" type="slidenum">
              <a:rPr lang="en-US">
                <a:solidFill>
                  <a:prstClr val="black"/>
                </a:solidFill>
              </a:rPr>
              <a:pPr eaLnBrk="1" hangingPunct="1"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There is a relationship between voltage, current and resistance as shown by the circle above.  To solve for a value, cover it with your finger and solve the remaining formula.  Ohm’s law states:  E=IxR, I=E/R, R=E/I.  The power formula states:  P=IxE, I=P/E, E=P/I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There is one more formula that can be derived from this.  Since Ohm’s law states E=IxR, you can substitute E in the power formula with this value yielding P=Ix(IxR) or P=I^2xR.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2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3B87-9CD0-4788-A860-DA20D2481F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9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32F1-60A5-469E-9FC0-1E2E547814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407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1E1D1-8C31-47CD-A637-F010B5AF0DA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7126357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527F-8D42-40CE-9B7E-4F3B150D3E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7393251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7C1A-0758-438F-B1AB-E232723510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15546176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3A358-1846-442C-9DE9-F8B5C12B6B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7485576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9D42-1F71-4BF8-AFE1-00F1F47130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8280427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C4C16-2463-40A5-9241-5B9DFF91AD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40937362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9D227-ACEA-4249-8E58-BA361E332C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34486943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D2DD-5448-4DB7-B2A5-00590E8836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8664596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5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75052-686F-43CD-976A-BBD00AF857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075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C8C4E-A968-4FAE-B1CA-5ED0922318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0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59ED1-C9EC-4AB5-861F-09D0FC48A6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385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56007-A077-42D3-8199-E95B1AE924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589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B0DB6-AFD4-4B7B-8F50-E82DBF7B41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118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1F14E-9754-42B5-869F-B1CF5DA6CC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421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D87B-B857-4D26-A65E-B7EBC39010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235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ACE2D-E0EE-4A7F-8BC8-11207F5D461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24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21C65-4630-4F31-88AC-1128FEEC7B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283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E11A-893F-4734-906C-BA49A1AAC7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24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618D4-6D64-4A8B-9EB4-67D1DE837E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705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99F1-580A-488A-9C48-E9AE02B68B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516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67400" y="6477000"/>
            <a:ext cx="3276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Communications Modes and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1254-7A5B-4D7E-BF10-1ED5C2DBAB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8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2514600"/>
            <a:ext cx="9144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ED54-73ED-4614-A4E8-CA40F4AD92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783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867400" y="6477000"/>
            <a:ext cx="3276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Communications Modes and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148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6593-43AD-487C-92F8-590BBC0E55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408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55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F12467-7B57-4670-B7C8-20263D835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290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72C9B9-BB81-4A6A-80FC-5F5CE7E31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5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523036-15E9-483F-BB98-DC9C0A175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853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F04E18-E4C9-4F90-BA32-131BA7EA1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01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3B5592-2FBD-42BD-A64F-F2D44728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95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851D17-D9E2-4A8C-8ED7-4121C80B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673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A219F-9AE6-42C9-910A-BD82AC65C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41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04C925-4371-4CAC-B5AE-9067B792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152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A29363-739C-4764-AF5B-A3207E742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3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6482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11F83-6C97-4437-B217-81272479B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606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A96335-2CF8-41E5-86EF-099852C74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30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3DA938-963F-4200-A3A4-3FD3D3817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8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2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3B87-9CD0-4788-A860-DA20D2481F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3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9092-6FE4-495C-A66B-307EE6F794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3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53D6-4B23-419A-96D3-6E76717628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5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3890-2229-42BF-BAE9-4FE2AB3C2B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7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823D-FB50-4948-913C-CADD92B6FD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0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66C0-01DE-4FB9-8888-1B60F6A5B9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9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9092-6FE4-495C-A66B-307EE6F794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8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48B7-E07B-4954-BFC9-E7EB5455D6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67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F156-945F-4E68-89E0-69C7920122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42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414B-F614-42D2-877E-D85CB17B95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97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32F1-60A5-469E-9FC0-1E2E547814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62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59ED1-C9EC-4AB5-861F-09D0FC48A6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54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2514600"/>
            <a:ext cx="9144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ED54-73ED-4614-A4E8-CA40F4AD92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10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6482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11F83-6C97-4437-B217-81272479BB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4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74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74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C21959-293E-4741-A3BC-B5CB7D412E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89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7794-6CB3-4366-8039-A67B2E99A0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04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66BF-352A-466C-8C8E-83B3A172B7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6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53D6-4B23-419A-96D3-6E76717628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158A-98AD-40EC-BB88-8E3F57F4E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64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3A7A9-C784-42B6-8325-B270A7F547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29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058B-6416-42F4-A793-A01214DA52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63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4C361-B428-4A56-B06E-6BF5C4A6E8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5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062E-CFAB-404D-972F-0F83678C71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5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85A4-C3AE-4230-99A0-8F150FBEE4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84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DCE2-6575-482B-9253-5CA38D2DE6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52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D60A-7380-4E88-BD55-A975515198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96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84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16EFF7-AEF2-454A-B4DC-452D027573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3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7F1F-E1F6-4CB0-8DDF-3AF542F6F0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5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3890-2229-42BF-BAE9-4FE2AB3C2B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82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C9FB7-D3AD-417C-A57E-A16FD52846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07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C735-657D-41BA-B095-EFDA6A743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40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E79BA-617A-4AEF-BF4F-F6EF8B5434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04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07F5-B5AB-4A47-AEB6-E3181AED55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82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D196C-8BC4-48BC-B19C-648B6712C5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61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AE723-5B73-4E3F-8749-BF4EDE2FFB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33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25C5A-2BF2-4A1D-9380-C50169ED76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89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239AB-C5B0-4474-9582-D24F62ED52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37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788A-CC88-45F7-A88A-ACA020C38B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990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2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823D-FB50-4948-913C-CADD92B6FD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19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55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35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38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4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79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52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5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01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67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66C0-01DE-4FB9-8888-1B60F6A5B9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76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2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56507-2424-4AF3-93B8-A069F0DDED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96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0D5C-DD58-4670-8D35-7A8FB8D60C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20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C2E5-1756-44E2-AEFE-3E41A3020D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41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2242-4144-434D-BD53-E463A6E108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6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F1C8-235C-464B-B68D-93FC2855FA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71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2AC8A-3543-44EC-AE53-B36A510520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34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7D57-C3B3-4208-9969-1B352B94E4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26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67C0-48EC-4CBB-AABC-BC68639FC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296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4CCA-BD3E-400B-A5C9-D175BE0671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507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8570-82EA-405D-9705-15DE82F595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0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48B7-E07B-4954-BFC9-E7EB5455D6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74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BE91-C93E-436A-B628-4B9CA231CA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753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2514600"/>
            <a:ext cx="9144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A3C3-AA42-4D85-94C6-AE60503C72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318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6482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FA63-E92C-4C41-B497-CAE7ABD71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97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2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56507-2424-4AF3-93B8-A069F0DDED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073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0D5C-DD58-4670-8D35-7A8FB8D60C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54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C2E5-1756-44E2-AEFE-3E41A3020D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879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F2242-4144-434D-BD53-E463A6E108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000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F1C8-235C-464B-B68D-93FC2855FA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22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2AC8A-3543-44EC-AE53-B36A510520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624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7D57-C3B3-4208-9969-1B352B94E4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2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F156-945F-4E68-89E0-69C7920122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3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67C0-48EC-4CBB-AABC-BC68639FC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17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4CCA-BD3E-400B-A5C9-D175BE0671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30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8570-82EA-405D-9705-15DE82F595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929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BE91-C93E-436A-B628-4B9CA231CA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20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2514600"/>
            <a:ext cx="9144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A3C3-AA42-4D85-94C6-AE60503C72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44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1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514600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146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648200"/>
            <a:ext cx="4495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FA63-E92C-4C41-B497-CAE7ABD71B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13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55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4AB3-AE37-45E4-B0E7-59CEFC2546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8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3588-8ED3-4114-9B87-3DAAC309A4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920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3C0B5-8741-4F3B-82E1-F7789968DA2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1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DF2C-71A3-4DE6-99D8-DA46E07563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414B-F614-42D2-877E-D85CB17B95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163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3FA5F-1E0B-42ED-B1CC-A182FFC290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487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6C9C-7810-4201-A124-9833E01570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660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295E-2902-421A-9302-ABBC521160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069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1B392-2FA2-488C-8C4F-35C1DFD686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8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5A924-3A00-4C2F-9542-CE5816E2ED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040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6C51-AFF8-4E41-92C8-8A7E24E58E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46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D88C0-96F0-4E0E-A10C-23385043C2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967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pic>
        <p:nvPicPr>
          <p:cNvPr id="13" name="Picture 16" descr="MicroH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3551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685800"/>
            <a:ext cx="7772400" cy="2286000"/>
          </a:xfrm>
        </p:spPr>
        <p:txBody>
          <a:bodyPr/>
          <a:lstStyle>
            <a:lvl1pPr>
              <a:defRPr sz="4000">
                <a:solidFill>
                  <a:srgbClr val="FFFF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91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971800"/>
            <a:ext cx="7772400" cy="2286000"/>
          </a:xfrm>
        </p:spPr>
        <p:txBody>
          <a:bodyPr/>
          <a:lstStyle>
            <a:lvl1pPr marL="0" indent="0">
              <a:defRPr sz="32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B4028-B538-471D-BBB7-D767A95E92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479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56FB-112B-42A0-9796-10E3E09D5F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7211223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DC2B-EFF4-40CD-A727-E394973BE6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</p:spTree>
    <p:extLst>
      <p:ext uri="{BB962C8B-B14F-4D97-AF65-F5344CB8AC3E}">
        <p14:creationId xmlns:p14="http://schemas.microsoft.com/office/powerpoint/2010/main" val="283630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B1C25F-D87E-434A-AD1D-D3392F0A365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04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7105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71051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71052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05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92431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28808-3387-471A-90C7-B65FE527E58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4661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54662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54663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54665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54666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54668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46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467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4909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81EF0-4517-4086-ACB6-B924DACCC2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4549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64550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64551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4553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64554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64556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4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13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B1C25F-D87E-434A-AD1D-D3392F0A365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04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7105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71051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71052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05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6404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8BB8B-CEFF-4223-9145-5D268786C15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640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0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0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0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640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8641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86411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86412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64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641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833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01A2E5-AEB7-43EE-A7BC-CA3320498B9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7429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30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31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32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87433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87434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87435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87436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74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74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44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FF9A-BC87-4B5E-8DE9-3C3D958CB9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D668-15E0-4AD2-A132-B17E92D4A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9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0676B-0F35-4AB2-AD0A-C39A589BDD2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04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7105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71052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05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256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0676B-0F35-4AB2-AD0A-C39A589BDD2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04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47104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47105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3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471052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05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2758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013BB-0694-47FC-942B-3AFFEC7B00C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4549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64550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64551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64552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64553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64554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64555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364556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45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8648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07B0F-008E-4471-8DAC-EE06E3361F1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1" name="Group 4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816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816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816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816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34816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34817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48171" name="Freeform 11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348172" name="Rectangle 1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4800" y="3048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Microhams 2010 Technician</a:t>
            </a:r>
          </a:p>
        </p:txBody>
      </p:sp>
      <p:sp>
        <p:nvSpPr>
          <p:cNvPr id="348174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2410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defRPr sz="2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9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9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9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9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9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5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5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5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5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5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.gi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Electricity, Components and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T5A03 What is the name for the flow of electrons in an electric circuit?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Voltage</a:t>
            </a:r>
          </a:p>
          <a:p>
            <a:pPr lvl="1" eaLnBrk="1" hangingPunct="1">
              <a:defRPr/>
            </a:pPr>
            <a:r>
              <a:rPr lang="en-US" b="0" smtClean="0"/>
              <a:t>B.	Resistance</a:t>
            </a:r>
          </a:p>
          <a:p>
            <a:pPr lvl="1" eaLnBrk="1" hangingPunct="1">
              <a:defRPr/>
            </a:pPr>
            <a:r>
              <a:rPr lang="en-US" b="0" smtClean="0"/>
              <a:t>C.	Capacitance</a:t>
            </a:r>
          </a:p>
          <a:p>
            <a:pPr eaLnBrk="1" hangingPunct="1">
              <a:defRPr/>
            </a:pPr>
            <a:r>
              <a:rPr lang="en-US" smtClean="0"/>
              <a:t>D.	Current</a:t>
            </a:r>
          </a:p>
        </p:txBody>
      </p:sp>
    </p:spTree>
    <p:extLst>
      <p:ext uri="{BB962C8B-B14F-4D97-AF65-F5344CB8AC3E}">
        <p14:creationId xmlns:p14="http://schemas.microsoft.com/office/powerpoint/2010/main" val="14864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T5C04 What is the basic unit of inductance?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The coulomb</a:t>
            </a:r>
          </a:p>
          <a:p>
            <a:pPr lvl="1" eaLnBrk="1" hangingPunct="1">
              <a:defRPr/>
            </a:pPr>
            <a:r>
              <a:rPr lang="en-US" b="0" smtClean="0"/>
              <a:t>B.	The farad</a:t>
            </a:r>
          </a:p>
          <a:p>
            <a:pPr lvl="1" eaLnBrk="1" hangingPunct="1">
              <a:defRPr/>
            </a:pPr>
            <a:r>
              <a:rPr lang="en-US" b="0" smtClean="0"/>
              <a:t>C.	The henry</a:t>
            </a:r>
          </a:p>
          <a:p>
            <a:pPr lvl="1" eaLnBrk="1" hangingPunct="1">
              <a:defRPr/>
            </a:pPr>
            <a:r>
              <a:rPr lang="en-US" b="0" smtClean="0"/>
              <a:t>D.	The ohm</a:t>
            </a:r>
          </a:p>
        </p:txBody>
      </p:sp>
    </p:spTree>
    <p:extLst>
      <p:ext uri="{BB962C8B-B14F-4D97-AF65-F5344CB8AC3E}">
        <p14:creationId xmlns:p14="http://schemas.microsoft.com/office/powerpoint/2010/main" val="7758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T5C04 What is the basic unit of inductance?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The coulomb</a:t>
            </a:r>
          </a:p>
          <a:p>
            <a:pPr lvl="1" eaLnBrk="1" hangingPunct="1">
              <a:defRPr/>
            </a:pPr>
            <a:r>
              <a:rPr lang="en-US" b="0" smtClean="0"/>
              <a:t>B.	The farad</a:t>
            </a:r>
          </a:p>
          <a:p>
            <a:pPr eaLnBrk="1" hangingPunct="1">
              <a:defRPr/>
            </a:pPr>
            <a:r>
              <a:rPr lang="en-US" smtClean="0"/>
              <a:t>C.	The henry</a:t>
            </a:r>
          </a:p>
          <a:p>
            <a:pPr lvl="1" eaLnBrk="1" hangingPunct="1">
              <a:defRPr/>
            </a:pPr>
            <a:r>
              <a:rPr lang="en-US" b="0" smtClean="0"/>
              <a:t>D.	The ohm</a:t>
            </a:r>
          </a:p>
        </p:txBody>
      </p:sp>
    </p:spTree>
    <p:extLst>
      <p:ext uri="{BB962C8B-B14F-4D97-AF65-F5344CB8AC3E}">
        <p14:creationId xmlns:p14="http://schemas.microsoft.com/office/powerpoint/2010/main" val="1738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T6A01 What electrical component is used to oppose the flow of current in a DC circuit?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Inductor</a:t>
            </a:r>
          </a:p>
          <a:p>
            <a:pPr lvl="1" eaLnBrk="1" hangingPunct="1">
              <a:defRPr/>
            </a:pPr>
            <a:r>
              <a:rPr lang="en-US" smtClean="0"/>
              <a:t>B.	Resistor</a:t>
            </a:r>
          </a:p>
          <a:p>
            <a:pPr lvl="1" eaLnBrk="1" hangingPunct="1">
              <a:defRPr/>
            </a:pPr>
            <a:r>
              <a:rPr lang="en-US" smtClean="0"/>
              <a:t>C.	Voltmeter</a:t>
            </a:r>
          </a:p>
          <a:p>
            <a:pPr lvl="1" eaLnBrk="1" hangingPunct="1">
              <a:defRPr/>
            </a:pPr>
            <a:r>
              <a:rPr lang="en-US" smtClean="0"/>
              <a:t>D.	Transformer</a:t>
            </a:r>
          </a:p>
        </p:txBody>
      </p:sp>
    </p:spTree>
    <p:extLst>
      <p:ext uri="{BB962C8B-B14F-4D97-AF65-F5344CB8AC3E}">
        <p14:creationId xmlns:p14="http://schemas.microsoft.com/office/powerpoint/2010/main" val="14467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T6A01 What electrical component is used to oppose the flow of current in a DC circuit?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Inductor</a:t>
            </a:r>
          </a:p>
          <a:p>
            <a:pPr eaLnBrk="1" hangingPunct="1">
              <a:defRPr/>
            </a:pPr>
            <a:r>
              <a:rPr lang="en-US" b="1" smtClean="0"/>
              <a:t>B.	Resistor</a:t>
            </a:r>
          </a:p>
          <a:p>
            <a:pPr lvl="1" eaLnBrk="1" hangingPunct="1">
              <a:defRPr/>
            </a:pPr>
            <a:r>
              <a:rPr lang="en-US" smtClean="0"/>
              <a:t>C.	Voltmeter</a:t>
            </a:r>
          </a:p>
          <a:p>
            <a:pPr lvl="1" eaLnBrk="1" hangingPunct="1">
              <a:defRPr/>
            </a:pPr>
            <a:r>
              <a:rPr lang="en-US" smtClean="0"/>
              <a:t>D.	Transformer</a:t>
            </a:r>
          </a:p>
        </p:txBody>
      </p:sp>
    </p:spTree>
    <p:extLst>
      <p:ext uri="{BB962C8B-B14F-4D97-AF65-F5344CB8AC3E}">
        <p14:creationId xmlns:p14="http://schemas.microsoft.com/office/powerpoint/2010/main" val="6714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T6A02 What type of component is often used as an adjustable volume control?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Fixed resistor</a:t>
            </a:r>
          </a:p>
          <a:p>
            <a:pPr lvl="1" eaLnBrk="1" hangingPunct="1">
              <a:defRPr/>
            </a:pPr>
            <a:r>
              <a:rPr lang="en-US" smtClean="0"/>
              <a:t>B.	Power resistor</a:t>
            </a:r>
          </a:p>
          <a:p>
            <a:pPr lvl="1" eaLnBrk="1" hangingPunct="1">
              <a:defRPr/>
            </a:pPr>
            <a:r>
              <a:rPr lang="en-US" smtClean="0"/>
              <a:t>C.	Potentiometer</a:t>
            </a:r>
          </a:p>
          <a:p>
            <a:pPr lvl="1" eaLnBrk="1" hangingPunct="1">
              <a:defRPr/>
            </a:pPr>
            <a:r>
              <a:rPr lang="en-US" smtClean="0"/>
              <a:t>D.	Transformer</a:t>
            </a:r>
          </a:p>
        </p:txBody>
      </p:sp>
    </p:spTree>
    <p:extLst>
      <p:ext uri="{BB962C8B-B14F-4D97-AF65-F5344CB8AC3E}">
        <p14:creationId xmlns:p14="http://schemas.microsoft.com/office/powerpoint/2010/main" val="11656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T6A02 What type of component is often used as an adjustable volume control?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Fixed resistor</a:t>
            </a:r>
          </a:p>
          <a:p>
            <a:pPr lvl="1" eaLnBrk="1" hangingPunct="1">
              <a:defRPr/>
            </a:pPr>
            <a:r>
              <a:rPr lang="en-US" smtClean="0"/>
              <a:t>B.	Power resistor</a:t>
            </a:r>
          </a:p>
          <a:p>
            <a:pPr eaLnBrk="1" hangingPunct="1">
              <a:defRPr/>
            </a:pPr>
            <a:r>
              <a:rPr lang="en-US" b="1" smtClean="0"/>
              <a:t>C.	Potentiometer</a:t>
            </a:r>
          </a:p>
          <a:p>
            <a:pPr lvl="1" eaLnBrk="1" hangingPunct="1">
              <a:defRPr/>
            </a:pPr>
            <a:r>
              <a:rPr lang="en-US" smtClean="0"/>
              <a:t>D.	Transformer</a:t>
            </a:r>
          </a:p>
        </p:txBody>
      </p:sp>
    </p:spTree>
    <p:extLst>
      <p:ext uri="{BB962C8B-B14F-4D97-AF65-F5344CB8AC3E}">
        <p14:creationId xmlns:p14="http://schemas.microsoft.com/office/powerpoint/2010/main" val="4206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T6A03 What electrical parameter is controlled by a potentiometer?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Inductance</a:t>
            </a:r>
          </a:p>
          <a:p>
            <a:pPr lvl="1" eaLnBrk="1" hangingPunct="1">
              <a:defRPr/>
            </a:pPr>
            <a:r>
              <a:rPr lang="en-US" smtClean="0"/>
              <a:t>B.	Resistance</a:t>
            </a:r>
          </a:p>
          <a:p>
            <a:pPr lvl="1" eaLnBrk="1" hangingPunct="1">
              <a:defRPr/>
            </a:pPr>
            <a:r>
              <a:rPr lang="en-US" smtClean="0"/>
              <a:t>C.	Capacitance</a:t>
            </a:r>
          </a:p>
          <a:p>
            <a:pPr lvl="1" eaLnBrk="1" hangingPunct="1">
              <a:defRPr/>
            </a:pPr>
            <a:r>
              <a:rPr lang="en-US" smtClean="0"/>
              <a:t>D.	Field strength</a:t>
            </a:r>
          </a:p>
        </p:txBody>
      </p:sp>
    </p:spTree>
    <p:extLst>
      <p:ext uri="{BB962C8B-B14F-4D97-AF65-F5344CB8AC3E}">
        <p14:creationId xmlns:p14="http://schemas.microsoft.com/office/powerpoint/2010/main" val="28652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T6A03 What electrical parameter is controlled by a potentiometer?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Inductance</a:t>
            </a:r>
          </a:p>
          <a:p>
            <a:pPr eaLnBrk="1" hangingPunct="1">
              <a:defRPr/>
            </a:pPr>
            <a:r>
              <a:rPr lang="en-US" b="1" smtClean="0"/>
              <a:t>B.	Resistance</a:t>
            </a:r>
          </a:p>
          <a:p>
            <a:pPr lvl="1" eaLnBrk="1" hangingPunct="1">
              <a:defRPr/>
            </a:pPr>
            <a:r>
              <a:rPr lang="en-US" smtClean="0"/>
              <a:t>C.	Capacitance</a:t>
            </a:r>
          </a:p>
          <a:p>
            <a:pPr lvl="1" eaLnBrk="1" hangingPunct="1">
              <a:defRPr/>
            </a:pPr>
            <a:r>
              <a:rPr lang="en-US" smtClean="0"/>
              <a:t>D.	Field strength</a:t>
            </a:r>
          </a:p>
        </p:txBody>
      </p:sp>
    </p:spTree>
    <p:extLst>
      <p:ext uri="{BB962C8B-B14F-4D97-AF65-F5344CB8AC3E}">
        <p14:creationId xmlns:p14="http://schemas.microsoft.com/office/powerpoint/2010/main" val="37720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T6A04 What electrical component stores energy in an electric field?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Capacitor</a:t>
            </a:r>
          </a:p>
          <a:p>
            <a:pPr lvl="1" eaLnBrk="1" hangingPunct="1">
              <a:defRPr/>
            </a:pPr>
            <a:r>
              <a:rPr lang="en-US" smtClean="0"/>
              <a:t>C.	Inductor</a:t>
            </a:r>
          </a:p>
          <a:p>
            <a:pPr lvl="1" eaLnBrk="1" hangingPunct="1">
              <a:defRPr/>
            </a:pPr>
            <a:r>
              <a:rPr lang="en-US" smtClean="0"/>
              <a:t>D.	Diode</a:t>
            </a:r>
          </a:p>
        </p:txBody>
      </p:sp>
    </p:spTree>
    <p:extLst>
      <p:ext uri="{BB962C8B-B14F-4D97-AF65-F5344CB8AC3E}">
        <p14:creationId xmlns:p14="http://schemas.microsoft.com/office/powerpoint/2010/main" val="34560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T6A04 What electrical component stores energy in an electric field?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eaLnBrk="1" hangingPunct="1">
              <a:defRPr/>
            </a:pPr>
            <a:r>
              <a:rPr lang="en-US" b="1" smtClean="0"/>
              <a:t>B.	Capacitor</a:t>
            </a:r>
          </a:p>
          <a:p>
            <a:pPr lvl="1" eaLnBrk="1" hangingPunct="1">
              <a:defRPr/>
            </a:pPr>
            <a:r>
              <a:rPr lang="en-US" smtClean="0"/>
              <a:t>C.	Inductor</a:t>
            </a:r>
          </a:p>
          <a:p>
            <a:pPr lvl="1" eaLnBrk="1" hangingPunct="1">
              <a:defRPr/>
            </a:pPr>
            <a:r>
              <a:rPr lang="en-US" smtClean="0"/>
              <a:t>D.	Diode</a:t>
            </a:r>
          </a:p>
        </p:txBody>
      </p:sp>
    </p:spTree>
    <p:extLst>
      <p:ext uri="{BB962C8B-B14F-4D97-AF65-F5344CB8AC3E}">
        <p14:creationId xmlns:p14="http://schemas.microsoft.com/office/powerpoint/2010/main" val="28982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T5A05 What is the electrical term for the electromotive force (EMF) that causes electron flow?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Voltage</a:t>
            </a:r>
          </a:p>
          <a:p>
            <a:pPr lvl="1" eaLnBrk="1" hangingPunct="1">
              <a:defRPr/>
            </a:pPr>
            <a:r>
              <a:rPr lang="en-US" b="0" smtClean="0"/>
              <a:t>B.	Ampere-hours</a:t>
            </a:r>
          </a:p>
          <a:p>
            <a:pPr lvl="1" eaLnBrk="1" hangingPunct="1">
              <a:defRPr/>
            </a:pPr>
            <a:r>
              <a:rPr lang="en-US" b="0" smtClean="0"/>
              <a:t>C.	Capacitance</a:t>
            </a:r>
          </a:p>
          <a:p>
            <a:pPr lvl="1" eaLnBrk="1" hangingPunct="1">
              <a:defRPr/>
            </a:pPr>
            <a:r>
              <a:rPr lang="en-US" b="0" smtClean="0"/>
              <a:t>D.	Inductance</a:t>
            </a:r>
          </a:p>
        </p:txBody>
      </p:sp>
    </p:spTree>
    <p:extLst>
      <p:ext uri="{BB962C8B-B14F-4D97-AF65-F5344CB8AC3E}">
        <p14:creationId xmlns:p14="http://schemas.microsoft.com/office/powerpoint/2010/main" val="18457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T6A05 What type of electrical component consists of two or more conductive surfaces separated by an insulator?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Potentiometer</a:t>
            </a:r>
          </a:p>
          <a:p>
            <a:pPr lvl="1" eaLnBrk="1" hangingPunct="1">
              <a:defRPr/>
            </a:pPr>
            <a:r>
              <a:rPr lang="en-US" smtClean="0"/>
              <a:t>C.	Oscillator</a:t>
            </a:r>
          </a:p>
          <a:p>
            <a:pPr lvl="1" eaLnBrk="1" hangingPunct="1">
              <a:defRPr/>
            </a:pPr>
            <a:r>
              <a:rPr lang="en-US" smtClean="0"/>
              <a:t>D.	Capacitor</a:t>
            </a:r>
          </a:p>
        </p:txBody>
      </p:sp>
    </p:spTree>
    <p:extLst>
      <p:ext uri="{BB962C8B-B14F-4D97-AF65-F5344CB8AC3E}">
        <p14:creationId xmlns:p14="http://schemas.microsoft.com/office/powerpoint/2010/main" val="9464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T6A05 What type of electrical component consists of two or more conductive surfaces separated by an insulator?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Potentiometer</a:t>
            </a:r>
          </a:p>
          <a:p>
            <a:pPr lvl="1" eaLnBrk="1" hangingPunct="1">
              <a:defRPr/>
            </a:pPr>
            <a:r>
              <a:rPr lang="en-US" smtClean="0"/>
              <a:t>C.	Oscillator</a:t>
            </a:r>
          </a:p>
          <a:p>
            <a:pPr eaLnBrk="1" hangingPunct="1">
              <a:defRPr/>
            </a:pPr>
            <a:r>
              <a:rPr lang="en-US" b="1" smtClean="0"/>
              <a:t>D.	Capacitor</a:t>
            </a:r>
          </a:p>
        </p:txBody>
      </p:sp>
    </p:spTree>
    <p:extLst>
      <p:ext uri="{BB962C8B-B14F-4D97-AF65-F5344CB8AC3E}">
        <p14:creationId xmlns:p14="http://schemas.microsoft.com/office/powerpoint/2010/main" val="26406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T6A06 What type of electrical component stores energy in a magnetic field?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Capacitor</a:t>
            </a:r>
          </a:p>
          <a:p>
            <a:pPr lvl="1" eaLnBrk="1" hangingPunct="1">
              <a:defRPr/>
            </a:pPr>
            <a:r>
              <a:rPr lang="en-US" smtClean="0"/>
              <a:t>C.	Inductor</a:t>
            </a:r>
          </a:p>
          <a:p>
            <a:pPr lvl="1" eaLnBrk="1" hangingPunct="1">
              <a:defRPr/>
            </a:pPr>
            <a:r>
              <a:rPr lang="en-US" smtClean="0"/>
              <a:t>D.	Diode</a:t>
            </a:r>
          </a:p>
        </p:txBody>
      </p:sp>
    </p:spTree>
    <p:extLst>
      <p:ext uri="{BB962C8B-B14F-4D97-AF65-F5344CB8AC3E}">
        <p14:creationId xmlns:p14="http://schemas.microsoft.com/office/powerpoint/2010/main" val="40544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T6A06 What type of electrical component stores energy in a magnetic field?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Capacitor</a:t>
            </a:r>
          </a:p>
          <a:p>
            <a:pPr eaLnBrk="1" hangingPunct="1">
              <a:defRPr/>
            </a:pPr>
            <a:r>
              <a:rPr lang="en-US" b="1" smtClean="0"/>
              <a:t>C.	Inductor</a:t>
            </a:r>
          </a:p>
          <a:p>
            <a:pPr lvl="1" eaLnBrk="1" hangingPunct="1">
              <a:defRPr/>
            </a:pPr>
            <a:r>
              <a:rPr lang="en-US" smtClean="0"/>
              <a:t>D.	Diode</a:t>
            </a:r>
          </a:p>
        </p:txBody>
      </p:sp>
    </p:spTree>
    <p:extLst>
      <p:ext uri="{BB962C8B-B14F-4D97-AF65-F5344CB8AC3E}">
        <p14:creationId xmlns:p14="http://schemas.microsoft.com/office/powerpoint/2010/main" val="1476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T6A07 What electrical component is usually composed of a coil of wire?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Switch</a:t>
            </a:r>
          </a:p>
          <a:p>
            <a:pPr lvl="1" eaLnBrk="1" hangingPunct="1">
              <a:defRPr/>
            </a:pPr>
            <a:r>
              <a:rPr lang="en-US" smtClean="0"/>
              <a:t>B.	Capacitor</a:t>
            </a:r>
          </a:p>
          <a:p>
            <a:pPr lvl="1" eaLnBrk="1" hangingPunct="1">
              <a:defRPr/>
            </a:pPr>
            <a:r>
              <a:rPr lang="en-US" smtClean="0"/>
              <a:t>C.	Diode</a:t>
            </a:r>
          </a:p>
          <a:p>
            <a:pPr lvl="1" eaLnBrk="1" hangingPunct="1">
              <a:defRPr/>
            </a:pPr>
            <a:r>
              <a:rPr lang="en-US" smtClean="0"/>
              <a:t>D.	Inductor</a:t>
            </a:r>
          </a:p>
        </p:txBody>
      </p:sp>
    </p:spTree>
    <p:extLst>
      <p:ext uri="{BB962C8B-B14F-4D97-AF65-F5344CB8AC3E}">
        <p14:creationId xmlns:p14="http://schemas.microsoft.com/office/powerpoint/2010/main" val="25078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T6A07 What electrical component is usually composed of a coil of wire?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Switch</a:t>
            </a:r>
          </a:p>
          <a:p>
            <a:pPr lvl="1" eaLnBrk="1" hangingPunct="1">
              <a:defRPr/>
            </a:pPr>
            <a:r>
              <a:rPr lang="en-US" smtClean="0"/>
              <a:t>B.	Capacitor</a:t>
            </a:r>
          </a:p>
          <a:p>
            <a:pPr lvl="1" eaLnBrk="1" hangingPunct="1">
              <a:defRPr/>
            </a:pPr>
            <a:r>
              <a:rPr lang="en-US" smtClean="0"/>
              <a:t>C.	Diode</a:t>
            </a:r>
          </a:p>
          <a:p>
            <a:pPr eaLnBrk="1" hangingPunct="1">
              <a:defRPr/>
            </a:pPr>
            <a:r>
              <a:rPr lang="en-US" b="1" smtClean="0"/>
              <a:t>D.	Inductor</a:t>
            </a:r>
          </a:p>
        </p:txBody>
      </p:sp>
    </p:spTree>
    <p:extLst>
      <p:ext uri="{BB962C8B-B14F-4D97-AF65-F5344CB8AC3E}">
        <p14:creationId xmlns:p14="http://schemas.microsoft.com/office/powerpoint/2010/main" val="25067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T6D06 What component is commonly used to change 120V AC house current to a lower AC voltage for other uses?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Variable capacitor</a:t>
            </a:r>
          </a:p>
          <a:p>
            <a:pPr lvl="1" eaLnBrk="1" hangingPunct="1">
              <a:defRPr/>
            </a:pPr>
            <a:r>
              <a:rPr lang="en-US" smtClean="0"/>
              <a:t>B.	Transformer</a:t>
            </a:r>
          </a:p>
          <a:p>
            <a:pPr lvl="1" eaLnBrk="1" hangingPunct="1">
              <a:defRPr/>
            </a:pPr>
            <a:r>
              <a:rPr lang="en-US" smtClean="0"/>
              <a:t>C.	Transistor</a:t>
            </a:r>
          </a:p>
          <a:p>
            <a:pPr lvl="1" eaLnBrk="1" hangingPunct="1">
              <a:defRPr/>
            </a:pPr>
            <a:r>
              <a:rPr lang="en-US" smtClean="0"/>
              <a:t>D.	Diode</a:t>
            </a:r>
          </a:p>
        </p:txBody>
      </p:sp>
    </p:spTree>
    <p:extLst>
      <p:ext uri="{BB962C8B-B14F-4D97-AF65-F5344CB8AC3E}">
        <p14:creationId xmlns:p14="http://schemas.microsoft.com/office/powerpoint/2010/main" val="34838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T6D06 What component is commonly used to change 120V AC house current to a lower AC voltage for other uses?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Variable capacitor</a:t>
            </a:r>
          </a:p>
          <a:p>
            <a:pPr eaLnBrk="1" hangingPunct="1">
              <a:defRPr/>
            </a:pPr>
            <a:r>
              <a:rPr lang="en-US" b="1" smtClean="0"/>
              <a:t>B.	Transformer</a:t>
            </a:r>
          </a:p>
          <a:p>
            <a:pPr lvl="1" eaLnBrk="1" hangingPunct="1">
              <a:defRPr/>
            </a:pPr>
            <a:r>
              <a:rPr lang="en-US" smtClean="0"/>
              <a:t>C.	Transistor</a:t>
            </a:r>
          </a:p>
          <a:p>
            <a:pPr lvl="1" eaLnBrk="1" hangingPunct="1">
              <a:defRPr/>
            </a:pPr>
            <a:r>
              <a:rPr lang="en-US" smtClean="0"/>
              <a:t>D.	Diode</a:t>
            </a:r>
          </a:p>
        </p:txBody>
      </p:sp>
    </p:spTree>
    <p:extLst>
      <p:ext uri="{BB962C8B-B14F-4D97-AF65-F5344CB8AC3E}">
        <p14:creationId xmlns:p14="http://schemas.microsoft.com/office/powerpoint/2010/main" val="3020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T5C12 What </a:t>
            </a:r>
            <a:r>
              <a:rPr lang="en-US" dirty="0"/>
              <a:t>is meant by the term impedance?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It is a measure of the opposition to AC current flow in a circuit</a:t>
            </a:r>
          </a:p>
          <a:p>
            <a:r>
              <a:rPr lang="en-US" dirty="0">
                <a:solidFill>
                  <a:schemeClr val="tx1"/>
                </a:solidFill>
              </a:rPr>
              <a:t>B. It is the inverse of resistance</a:t>
            </a:r>
          </a:p>
          <a:p>
            <a:r>
              <a:rPr lang="en-US" dirty="0">
                <a:solidFill>
                  <a:schemeClr val="tx1"/>
                </a:solidFill>
              </a:rPr>
              <a:t>C. It is a measure of the Q or Quality Factor of a component</a:t>
            </a:r>
          </a:p>
          <a:p>
            <a:r>
              <a:rPr lang="en-US" dirty="0">
                <a:solidFill>
                  <a:schemeClr val="tx1"/>
                </a:solidFill>
              </a:rPr>
              <a:t>D. It is a measure of the power handling capability of a component</a:t>
            </a:r>
          </a:p>
        </p:txBody>
      </p:sp>
    </p:spTree>
    <p:extLst>
      <p:ext uri="{BB962C8B-B14F-4D97-AF65-F5344CB8AC3E}">
        <p14:creationId xmlns:p14="http://schemas.microsoft.com/office/powerpoint/2010/main" val="23211813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T5C12 What </a:t>
            </a:r>
            <a:r>
              <a:rPr lang="en-US" dirty="0"/>
              <a:t>is meant by the term impedance?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A. It is a measure of the opposition to AC current flow in a circuit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. It is the inverse of resistance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It is a measure of the Q or Quality Factor of a component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It is a measure of the power handling capability of a component</a:t>
            </a:r>
          </a:p>
        </p:txBody>
      </p:sp>
    </p:spTree>
    <p:extLst>
      <p:ext uri="{BB962C8B-B14F-4D97-AF65-F5344CB8AC3E}">
        <p14:creationId xmlns:p14="http://schemas.microsoft.com/office/powerpoint/2010/main" val="177941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T5A05 What is the electrical term for the electromotive force (EMF) that causes electron flow?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Voltage</a:t>
            </a:r>
          </a:p>
          <a:p>
            <a:pPr lvl="1" eaLnBrk="1" hangingPunct="1">
              <a:defRPr/>
            </a:pPr>
            <a:r>
              <a:rPr lang="en-US" b="0" smtClean="0"/>
              <a:t>B.	Ampere-hours</a:t>
            </a:r>
          </a:p>
          <a:p>
            <a:pPr lvl="1" eaLnBrk="1" hangingPunct="1">
              <a:defRPr/>
            </a:pPr>
            <a:r>
              <a:rPr lang="en-US" b="0" smtClean="0"/>
              <a:t>C.	Capacitance</a:t>
            </a:r>
          </a:p>
          <a:p>
            <a:pPr lvl="1" eaLnBrk="1" hangingPunct="1">
              <a:defRPr/>
            </a:pPr>
            <a:r>
              <a:rPr lang="en-US" b="0" smtClean="0"/>
              <a:t>D.	Inductance</a:t>
            </a:r>
          </a:p>
        </p:txBody>
      </p:sp>
    </p:spTree>
    <p:extLst>
      <p:ext uri="{BB962C8B-B14F-4D97-AF65-F5344CB8AC3E}">
        <p14:creationId xmlns:p14="http://schemas.microsoft.com/office/powerpoint/2010/main" val="34588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T6D08 Which of the following is used together with an inductor to make a tuned circuit?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Zener diode</a:t>
            </a:r>
          </a:p>
          <a:p>
            <a:pPr lvl="1" eaLnBrk="1" hangingPunct="1">
              <a:defRPr/>
            </a:pPr>
            <a:r>
              <a:rPr lang="en-US" smtClean="0"/>
              <a:t>C.	Potentiometer</a:t>
            </a:r>
          </a:p>
          <a:p>
            <a:pPr lvl="1" eaLnBrk="1" hangingPunct="1">
              <a:defRPr/>
            </a:pPr>
            <a:r>
              <a:rPr lang="en-US" smtClean="0"/>
              <a:t>D.	Capacitor</a:t>
            </a:r>
          </a:p>
        </p:txBody>
      </p:sp>
    </p:spTree>
    <p:extLst>
      <p:ext uri="{BB962C8B-B14F-4D97-AF65-F5344CB8AC3E}">
        <p14:creationId xmlns:p14="http://schemas.microsoft.com/office/powerpoint/2010/main" val="32596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T6D08 Which of the following is used together with an inductor to make a tuned circuit?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Zener diode</a:t>
            </a:r>
          </a:p>
          <a:p>
            <a:pPr lvl="1" eaLnBrk="1" hangingPunct="1">
              <a:defRPr/>
            </a:pPr>
            <a:r>
              <a:rPr lang="en-US" smtClean="0"/>
              <a:t>C.	Potentiometer</a:t>
            </a:r>
          </a:p>
          <a:p>
            <a:pPr eaLnBrk="1" hangingPunct="1">
              <a:defRPr/>
            </a:pPr>
            <a:r>
              <a:rPr lang="en-US" b="1" smtClean="0"/>
              <a:t>D.	Capacitor</a:t>
            </a:r>
          </a:p>
        </p:txBody>
      </p:sp>
    </p:spTree>
    <p:extLst>
      <p:ext uri="{BB962C8B-B14F-4D97-AF65-F5344CB8AC3E}">
        <p14:creationId xmlns:p14="http://schemas.microsoft.com/office/powerpoint/2010/main" val="27483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T5C13  What </a:t>
            </a:r>
            <a:r>
              <a:rPr lang="en-US" dirty="0"/>
              <a:t>are the units of impedance?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A. Volts</a:t>
            </a:r>
          </a:p>
          <a:p>
            <a:r>
              <a:rPr lang="fr-FR" dirty="0">
                <a:solidFill>
                  <a:schemeClr val="tx1"/>
                </a:solidFill>
              </a:rPr>
              <a:t>B. </a:t>
            </a:r>
            <a:r>
              <a:rPr lang="fr-FR" dirty="0" smtClean="0">
                <a:solidFill>
                  <a:schemeClr val="tx1"/>
                </a:solidFill>
              </a:rPr>
              <a:t>Ampères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C. Coulombs</a:t>
            </a:r>
          </a:p>
          <a:p>
            <a:r>
              <a:rPr lang="fr-FR" dirty="0">
                <a:solidFill>
                  <a:schemeClr val="tx1"/>
                </a:solidFill>
              </a:rPr>
              <a:t>D. Ohms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239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T5C13  What </a:t>
            </a:r>
            <a:r>
              <a:rPr lang="en-US" dirty="0"/>
              <a:t>are the units of impedance?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r>
              <a:rPr lang="fr-FR" dirty="0" smtClean="0">
                <a:solidFill>
                  <a:schemeClr val="tx1"/>
                </a:solidFill>
              </a:rPr>
              <a:t>A</a:t>
            </a:r>
            <a:r>
              <a:rPr lang="fr-FR" dirty="0">
                <a:solidFill>
                  <a:schemeClr val="tx1"/>
                </a:solidFill>
              </a:rPr>
              <a:t>. Volts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	B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dirty="0" smtClean="0">
                <a:solidFill>
                  <a:schemeClr val="tx1"/>
                </a:solidFill>
              </a:rPr>
              <a:t>Ampères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	C</a:t>
            </a:r>
            <a:r>
              <a:rPr lang="fr-FR" dirty="0">
                <a:solidFill>
                  <a:schemeClr val="tx1"/>
                </a:solidFill>
              </a:rPr>
              <a:t>. Coulombs</a:t>
            </a:r>
          </a:p>
          <a:p>
            <a:r>
              <a:rPr lang="fr-FR" dirty="0">
                <a:solidFill>
                  <a:srgbClr val="FFFF00"/>
                </a:solidFill>
              </a:rPr>
              <a:t>D. Ohms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1761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T6D09 What is the name of a device that combines several semiconductors and other components into one package?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Transducer</a:t>
            </a:r>
          </a:p>
          <a:p>
            <a:pPr lvl="1" eaLnBrk="1" hangingPunct="1">
              <a:defRPr/>
            </a:pPr>
            <a:r>
              <a:rPr lang="en-US" smtClean="0"/>
              <a:t>B.	Multi-pole relay</a:t>
            </a:r>
          </a:p>
          <a:p>
            <a:pPr lvl="1" eaLnBrk="1" hangingPunct="1">
              <a:defRPr/>
            </a:pPr>
            <a:r>
              <a:rPr lang="en-US" smtClean="0"/>
              <a:t>C.	Integrated circuit</a:t>
            </a:r>
          </a:p>
          <a:p>
            <a:pPr lvl="1" eaLnBrk="1" hangingPunct="1">
              <a:defRPr/>
            </a:pPr>
            <a:r>
              <a:rPr lang="en-US" smtClean="0"/>
              <a:t>D.	Transformer</a:t>
            </a:r>
          </a:p>
        </p:txBody>
      </p:sp>
    </p:spTree>
    <p:extLst>
      <p:ext uri="{BB962C8B-B14F-4D97-AF65-F5344CB8AC3E}">
        <p14:creationId xmlns:p14="http://schemas.microsoft.com/office/powerpoint/2010/main" val="23864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T6D09 What is the name of a device that combines several semiconductors and other components into one package?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Transducer</a:t>
            </a:r>
          </a:p>
          <a:p>
            <a:pPr lvl="1" eaLnBrk="1" hangingPunct="1">
              <a:defRPr/>
            </a:pPr>
            <a:r>
              <a:rPr lang="en-US" smtClean="0"/>
              <a:t>B.	Multi-pole relay</a:t>
            </a:r>
          </a:p>
          <a:p>
            <a:pPr eaLnBrk="1" hangingPunct="1">
              <a:defRPr/>
            </a:pPr>
            <a:r>
              <a:rPr lang="en-US" b="1" smtClean="0"/>
              <a:t>C.	Integrated circuit</a:t>
            </a:r>
          </a:p>
          <a:p>
            <a:pPr lvl="1" eaLnBrk="1" hangingPunct="1">
              <a:defRPr/>
            </a:pPr>
            <a:r>
              <a:rPr lang="en-US" smtClean="0"/>
              <a:t>D.	Transformer</a:t>
            </a:r>
          </a:p>
        </p:txBody>
      </p:sp>
    </p:spTree>
    <p:extLst>
      <p:ext uri="{BB962C8B-B14F-4D97-AF65-F5344CB8AC3E}">
        <p14:creationId xmlns:p14="http://schemas.microsoft.com/office/powerpoint/2010/main" val="15789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T6B01 What class of electronic components is capable of using a voltage or current signal to control current flow?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Capacitors</a:t>
            </a:r>
          </a:p>
          <a:p>
            <a:pPr lvl="1" eaLnBrk="1" hangingPunct="1">
              <a:defRPr/>
            </a:pPr>
            <a:r>
              <a:rPr lang="en-US" smtClean="0"/>
              <a:t>B.	Inductors</a:t>
            </a:r>
          </a:p>
          <a:p>
            <a:pPr lvl="1" eaLnBrk="1" hangingPunct="1">
              <a:defRPr/>
            </a:pPr>
            <a:r>
              <a:rPr lang="en-US" smtClean="0"/>
              <a:t>C.	Resistors</a:t>
            </a:r>
          </a:p>
          <a:p>
            <a:pPr lvl="1" eaLnBrk="1" hangingPunct="1">
              <a:defRPr/>
            </a:pPr>
            <a:r>
              <a:rPr lang="en-US" smtClean="0"/>
              <a:t>D.	Transistors</a:t>
            </a:r>
          </a:p>
        </p:txBody>
      </p:sp>
    </p:spTree>
    <p:extLst>
      <p:ext uri="{BB962C8B-B14F-4D97-AF65-F5344CB8AC3E}">
        <p14:creationId xmlns:p14="http://schemas.microsoft.com/office/powerpoint/2010/main" val="21157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T6B01 What class of electronic components is capable of using a voltage or current signal to control current flow?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Capacitors</a:t>
            </a:r>
          </a:p>
          <a:p>
            <a:pPr lvl="1" eaLnBrk="1" hangingPunct="1">
              <a:defRPr/>
            </a:pPr>
            <a:r>
              <a:rPr lang="en-US" smtClean="0"/>
              <a:t>B.	Inductors</a:t>
            </a:r>
          </a:p>
          <a:p>
            <a:pPr lvl="1" eaLnBrk="1" hangingPunct="1">
              <a:defRPr/>
            </a:pPr>
            <a:r>
              <a:rPr lang="en-US" smtClean="0"/>
              <a:t>C.	Resistors</a:t>
            </a:r>
          </a:p>
          <a:p>
            <a:pPr eaLnBrk="1" hangingPunct="1">
              <a:defRPr/>
            </a:pPr>
            <a:r>
              <a:rPr lang="en-US" b="1" smtClean="0"/>
              <a:t>D.	Transistors</a:t>
            </a:r>
          </a:p>
        </p:txBody>
      </p:sp>
    </p:spTree>
    <p:extLst>
      <p:ext uri="{BB962C8B-B14F-4D97-AF65-F5344CB8AC3E}">
        <p14:creationId xmlns:p14="http://schemas.microsoft.com/office/powerpoint/2010/main" val="27286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T6B02 What electronic component allows current to flow in only one direction?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Fuse</a:t>
            </a:r>
          </a:p>
          <a:p>
            <a:pPr lvl="1" eaLnBrk="1" hangingPunct="1">
              <a:defRPr/>
            </a:pPr>
            <a:r>
              <a:rPr lang="en-US" smtClean="0"/>
              <a:t>C.	Diode</a:t>
            </a:r>
          </a:p>
          <a:p>
            <a:pPr lvl="1" eaLnBrk="1" hangingPunct="1">
              <a:defRPr/>
            </a:pPr>
            <a:r>
              <a:rPr lang="en-US" smtClean="0"/>
              <a:t>D.	Driven Element</a:t>
            </a:r>
          </a:p>
        </p:txBody>
      </p:sp>
    </p:spTree>
    <p:extLst>
      <p:ext uri="{BB962C8B-B14F-4D97-AF65-F5344CB8AC3E}">
        <p14:creationId xmlns:p14="http://schemas.microsoft.com/office/powerpoint/2010/main" val="1626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T6B02 What electronic component allows current to flow in only one direction?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Fuse</a:t>
            </a:r>
          </a:p>
          <a:p>
            <a:pPr eaLnBrk="1" hangingPunct="1">
              <a:defRPr/>
            </a:pPr>
            <a:r>
              <a:rPr lang="en-US" b="1" smtClean="0"/>
              <a:t>C.	Diode</a:t>
            </a:r>
          </a:p>
          <a:p>
            <a:pPr lvl="1" eaLnBrk="1" hangingPunct="1">
              <a:defRPr/>
            </a:pPr>
            <a:r>
              <a:rPr lang="en-US" smtClean="0"/>
              <a:t>D.	Driven Element</a:t>
            </a:r>
          </a:p>
        </p:txBody>
      </p:sp>
    </p:spTree>
    <p:extLst>
      <p:ext uri="{BB962C8B-B14F-4D97-AF65-F5344CB8AC3E}">
        <p14:creationId xmlns:p14="http://schemas.microsoft.com/office/powerpoint/2010/main" val="12173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T5A10 Which term describes the rate at which electrical energy is used?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Resistance</a:t>
            </a:r>
          </a:p>
          <a:p>
            <a:pPr lvl="1" eaLnBrk="1" hangingPunct="1">
              <a:defRPr/>
            </a:pPr>
            <a:r>
              <a:rPr lang="en-US" b="0" smtClean="0"/>
              <a:t>B.	Current</a:t>
            </a:r>
          </a:p>
          <a:p>
            <a:pPr lvl="1" eaLnBrk="1" hangingPunct="1">
              <a:defRPr/>
            </a:pPr>
            <a:r>
              <a:rPr lang="en-US" b="0" smtClean="0"/>
              <a:t>C.	Power</a:t>
            </a:r>
          </a:p>
          <a:p>
            <a:pPr lvl="1" eaLnBrk="1" hangingPunct="1">
              <a:defRPr/>
            </a:pPr>
            <a:r>
              <a:rPr lang="en-US" b="0" smtClean="0"/>
              <a:t>D.	Voltage</a:t>
            </a:r>
          </a:p>
        </p:txBody>
      </p:sp>
    </p:spTree>
    <p:extLst>
      <p:ext uri="{BB962C8B-B14F-4D97-AF65-F5344CB8AC3E}">
        <p14:creationId xmlns:p14="http://schemas.microsoft.com/office/powerpoint/2010/main" val="22102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T6B03 Which of these components can be used as an electronic switch or amplifier?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Oscillator</a:t>
            </a:r>
          </a:p>
          <a:p>
            <a:pPr lvl="1" eaLnBrk="1" hangingPunct="1">
              <a:defRPr/>
            </a:pPr>
            <a:r>
              <a:rPr lang="en-US" smtClean="0"/>
              <a:t>B.	Potentiometer</a:t>
            </a:r>
          </a:p>
          <a:p>
            <a:pPr lvl="1" eaLnBrk="1" hangingPunct="1">
              <a:defRPr/>
            </a:pPr>
            <a:r>
              <a:rPr lang="en-US" smtClean="0"/>
              <a:t>C.	Transistor</a:t>
            </a:r>
          </a:p>
          <a:p>
            <a:pPr lvl="1" eaLnBrk="1" hangingPunct="1">
              <a:defRPr/>
            </a:pPr>
            <a:r>
              <a:rPr lang="en-US" smtClean="0"/>
              <a:t>D.	Voltmeter</a:t>
            </a:r>
          </a:p>
        </p:txBody>
      </p:sp>
    </p:spTree>
    <p:extLst>
      <p:ext uri="{BB962C8B-B14F-4D97-AF65-F5344CB8AC3E}">
        <p14:creationId xmlns:p14="http://schemas.microsoft.com/office/powerpoint/2010/main" val="11683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T6B03 Which of these components can be used as an electronic switch or amplifier?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Oscillator</a:t>
            </a:r>
          </a:p>
          <a:p>
            <a:pPr lvl="1" eaLnBrk="1" hangingPunct="1">
              <a:defRPr/>
            </a:pPr>
            <a:r>
              <a:rPr lang="en-US" smtClean="0"/>
              <a:t>B.	Potentiometer</a:t>
            </a:r>
          </a:p>
          <a:p>
            <a:pPr eaLnBrk="1" hangingPunct="1">
              <a:defRPr/>
            </a:pPr>
            <a:r>
              <a:rPr lang="en-US" b="1" smtClean="0"/>
              <a:t>C.	Transistor</a:t>
            </a:r>
          </a:p>
          <a:p>
            <a:pPr lvl="1" eaLnBrk="1" hangingPunct="1">
              <a:defRPr/>
            </a:pPr>
            <a:r>
              <a:rPr lang="en-US" smtClean="0"/>
              <a:t>D.	Voltmeter</a:t>
            </a:r>
          </a:p>
        </p:txBody>
      </p:sp>
    </p:spTree>
    <p:extLst>
      <p:ext uri="{BB962C8B-B14F-4D97-AF65-F5344CB8AC3E}">
        <p14:creationId xmlns:p14="http://schemas.microsoft.com/office/powerpoint/2010/main" val="4557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T6B04 Which </a:t>
            </a:r>
            <a:r>
              <a:rPr lang="en-US" dirty="0"/>
              <a:t>of the following components can be made of three layers of semiconductor material?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Alternator</a:t>
            </a:r>
          </a:p>
          <a:p>
            <a:r>
              <a:rPr lang="en-US" dirty="0"/>
              <a:t>B. Transistor</a:t>
            </a:r>
          </a:p>
          <a:p>
            <a:r>
              <a:rPr lang="en-US" dirty="0"/>
              <a:t>C. Triode</a:t>
            </a:r>
          </a:p>
          <a:p>
            <a:r>
              <a:rPr lang="en-US" dirty="0"/>
              <a:t>D. </a:t>
            </a:r>
            <a:r>
              <a:rPr lang="en-US" dirty="0" err="1"/>
              <a:t>Pentagrid</a:t>
            </a:r>
            <a:r>
              <a:rPr lang="en-US" dirty="0"/>
              <a:t> converter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5810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T6B04 Which </a:t>
            </a:r>
            <a:r>
              <a:rPr lang="en-US" dirty="0"/>
              <a:t>of the following components can be made of three layers of semiconductor material?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Alternator</a:t>
            </a:r>
          </a:p>
          <a:p>
            <a:r>
              <a:rPr lang="en-US" dirty="0">
                <a:solidFill>
                  <a:srgbClr val="FFFF00"/>
                </a:solidFill>
              </a:rPr>
              <a:t>B. Transistor</a:t>
            </a:r>
          </a:p>
          <a:p>
            <a:r>
              <a:rPr lang="en-US" dirty="0" smtClean="0"/>
              <a:t>	C</a:t>
            </a:r>
            <a:r>
              <a:rPr lang="en-US" dirty="0"/>
              <a:t>. Triode</a:t>
            </a:r>
          </a:p>
          <a:p>
            <a:r>
              <a:rPr lang="en-US" dirty="0" smtClean="0"/>
              <a:t>	D</a:t>
            </a:r>
            <a:r>
              <a:rPr lang="en-US" dirty="0"/>
              <a:t>. </a:t>
            </a:r>
            <a:r>
              <a:rPr lang="en-US" dirty="0" err="1"/>
              <a:t>Pentagrid</a:t>
            </a:r>
            <a:r>
              <a:rPr lang="en-US" dirty="0"/>
              <a:t> converter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529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T6B05 Which of the following electronic components can amplify signals?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Transistor</a:t>
            </a:r>
          </a:p>
          <a:p>
            <a:pPr lvl="1" eaLnBrk="1" hangingPunct="1">
              <a:defRPr/>
            </a:pPr>
            <a:r>
              <a:rPr lang="en-US" smtClean="0"/>
              <a:t>B.	Variable resistor</a:t>
            </a:r>
          </a:p>
          <a:p>
            <a:pPr lvl="1" eaLnBrk="1" hangingPunct="1">
              <a:defRPr/>
            </a:pPr>
            <a:r>
              <a:rPr lang="en-US" smtClean="0"/>
              <a:t>C.	Electrolytic capacitor</a:t>
            </a:r>
          </a:p>
          <a:p>
            <a:pPr lvl="1" eaLnBrk="1" hangingPunct="1">
              <a:defRPr/>
            </a:pPr>
            <a:r>
              <a:rPr lang="en-US" smtClean="0"/>
              <a:t>D.	Multi-cell battery</a:t>
            </a:r>
          </a:p>
        </p:txBody>
      </p:sp>
    </p:spTree>
    <p:extLst>
      <p:ext uri="{BB962C8B-B14F-4D97-AF65-F5344CB8AC3E}">
        <p14:creationId xmlns:p14="http://schemas.microsoft.com/office/powerpoint/2010/main" val="14344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T6B05 Which of the following electronic components can amplify signals?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A.	Transistor</a:t>
            </a:r>
          </a:p>
          <a:p>
            <a:pPr lvl="1" eaLnBrk="1" hangingPunct="1">
              <a:defRPr/>
            </a:pPr>
            <a:r>
              <a:rPr lang="en-US" smtClean="0"/>
              <a:t>B.	Variable resistor</a:t>
            </a:r>
          </a:p>
          <a:p>
            <a:pPr lvl="1" eaLnBrk="1" hangingPunct="1">
              <a:defRPr/>
            </a:pPr>
            <a:r>
              <a:rPr lang="en-US" smtClean="0"/>
              <a:t>C.	Electrolytic capacitor</a:t>
            </a:r>
          </a:p>
          <a:p>
            <a:pPr lvl="1" eaLnBrk="1" hangingPunct="1">
              <a:defRPr/>
            </a:pPr>
            <a:r>
              <a:rPr lang="en-US" smtClean="0"/>
              <a:t>D.	Multi-cell battery</a:t>
            </a:r>
          </a:p>
        </p:txBody>
      </p:sp>
    </p:spTree>
    <p:extLst>
      <p:ext uri="{BB962C8B-B14F-4D97-AF65-F5344CB8AC3E}">
        <p14:creationId xmlns:p14="http://schemas.microsoft.com/office/powerpoint/2010/main" val="773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T6B06 </a:t>
            </a:r>
            <a:r>
              <a:rPr lang="en-US" sz="2800" dirty="0" smtClean="0"/>
              <a:t> How </a:t>
            </a:r>
            <a:r>
              <a:rPr lang="en-US" sz="2800" dirty="0"/>
              <a:t>is the cathode lead of a semiconductor diode usually identified?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With the word cathode</a:t>
            </a:r>
          </a:p>
          <a:p>
            <a:r>
              <a:rPr lang="en-US" dirty="0">
                <a:solidFill>
                  <a:schemeClr val="tx1"/>
                </a:solidFill>
              </a:rPr>
              <a:t>B. With a stripe</a:t>
            </a:r>
          </a:p>
          <a:p>
            <a:r>
              <a:rPr lang="en-US" dirty="0">
                <a:solidFill>
                  <a:schemeClr val="tx1"/>
                </a:solidFill>
              </a:rPr>
              <a:t>C. With the letter C</a:t>
            </a:r>
          </a:p>
          <a:p>
            <a:r>
              <a:rPr lang="en-US" dirty="0">
                <a:solidFill>
                  <a:schemeClr val="tx1"/>
                </a:solidFill>
              </a:rPr>
              <a:t>D.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T6B06 </a:t>
            </a:r>
            <a:r>
              <a:rPr lang="en-US" sz="2800" dirty="0" smtClean="0"/>
              <a:t> How </a:t>
            </a:r>
            <a:r>
              <a:rPr lang="en-US" sz="2800" dirty="0"/>
              <a:t>is the cathode lead of a semiconductor diode usually identified?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With the word cathode</a:t>
            </a:r>
          </a:p>
          <a:p>
            <a:r>
              <a:rPr lang="en-US" dirty="0">
                <a:solidFill>
                  <a:srgbClr val="FFFF00"/>
                </a:solidFill>
              </a:rPr>
              <a:t>B. With a stripe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With the letter 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T6B07  What </a:t>
            </a:r>
            <a:r>
              <a:rPr lang="en-US" sz="2800" dirty="0"/>
              <a:t>does the abbreviation LED stand for?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. Low Emission </a:t>
            </a:r>
            <a:r>
              <a:rPr lang="en-US" dirty="0" smtClean="0">
                <a:solidFill>
                  <a:schemeClr val="tx1"/>
                </a:solidFill>
              </a:rPr>
              <a:t>Diode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. Light Emitting Diode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. Liquid Emission Detector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. Long Echo Delay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T6B07  What </a:t>
            </a:r>
            <a:r>
              <a:rPr lang="en-US" sz="2800" dirty="0"/>
              <a:t>does the abbreviation LED stand for?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Low Emission Diode</a:t>
            </a:r>
          </a:p>
          <a:p>
            <a:r>
              <a:rPr lang="en-US" dirty="0">
                <a:solidFill>
                  <a:srgbClr val="FFFF00"/>
                </a:solidFill>
              </a:rPr>
              <a:t>B. Light Emitting Diode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Liquid Emission Detector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Long Echo Delay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T5A10 Which term describes the rate at which electrical energy is used?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Resistance</a:t>
            </a:r>
          </a:p>
          <a:p>
            <a:pPr lvl="1" eaLnBrk="1" hangingPunct="1">
              <a:defRPr/>
            </a:pPr>
            <a:r>
              <a:rPr lang="en-US" b="0" smtClean="0"/>
              <a:t>B.	Current</a:t>
            </a:r>
          </a:p>
          <a:p>
            <a:pPr eaLnBrk="1" hangingPunct="1">
              <a:defRPr/>
            </a:pPr>
            <a:r>
              <a:rPr lang="en-US" smtClean="0"/>
              <a:t>C.	Power</a:t>
            </a:r>
          </a:p>
          <a:p>
            <a:pPr lvl="1" eaLnBrk="1" hangingPunct="1">
              <a:defRPr/>
            </a:pPr>
            <a:r>
              <a:rPr lang="en-US" b="0" smtClean="0"/>
              <a:t>D.	Voltage</a:t>
            </a:r>
          </a:p>
        </p:txBody>
      </p:sp>
    </p:spTree>
    <p:extLst>
      <p:ext uri="{BB962C8B-B14F-4D97-AF65-F5344CB8AC3E}">
        <p14:creationId xmlns:p14="http://schemas.microsoft.com/office/powerpoint/2010/main" val="11789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T6B08  What </a:t>
            </a:r>
            <a:r>
              <a:rPr lang="en-US" sz="2800" dirty="0"/>
              <a:t>does the abbreviation FET stand for?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Field Effect Transistor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. Fast Electron Transistor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. Free Electron Transition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. Field Emission Thickness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T6B08  What </a:t>
            </a:r>
            <a:r>
              <a:rPr lang="en-US" sz="2800" dirty="0"/>
              <a:t>does the abbreviation FET stand for?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A. Field Effect Transistor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Fast Electron Transistor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Free Electron Transition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Field Emission Thickness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T6B09 What are the names of the two electrodes of a diode?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Plus and minus</a:t>
            </a:r>
          </a:p>
          <a:p>
            <a:pPr lvl="1" eaLnBrk="1" hangingPunct="1">
              <a:defRPr/>
            </a:pPr>
            <a:r>
              <a:rPr lang="en-US" smtClean="0"/>
              <a:t>B.	Source and drain</a:t>
            </a:r>
          </a:p>
          <a:p>
            <a:pPr lvl="1" eaLnBrk="1" hangingPunct="1">
              <a:defRPr/>
            </a:pPr>
            <a:r>
              <a:rPr lang="en-US" smtClean="0"/>
              <a:t>C.	Anode and cathode</a:t>
            </a:r>
          </a:p>
          <a:p>
            <a:pPr lvl="1" eaLnBrk="1" hangingPunct="1">
              <a:defRPr/>
            </a:pPr>
            <a:r>
              <a:rPr lang="en-US" smtClean="0"/>
              <a:t>D.	Gate and base</a:t>
            </a:r>
          </a:p>
        </p:txBody>
      </p:sp>
    </p:spTree>
    <p:extLst>
      <p:ext uri="{BB962C8B-B14F-4D97-AF65-F5344CB8AC3E}">
        <p14:creationId xmlns:p14="http://schemas.microsoft.com/office/powerpoint/2010/main" val="4853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T6B09 What are the names of the two electrodes of a diode?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Plus and minus</a:t>
            </a:r>
          </a:p>
          <a:p>
            <a:pPr lvl="1" eaLnBrk="1" hangingPunct="1">
              <a:defRPr/>
            </a:pPr>
            <a:r>
              <a:rPr lang="en-US" smtClean="0"/>
              <a:t>B.	Source and drain</a:t>
            </a:r>
          </a:p>
          <a:p>
            <a:pPr eaLnBrk="1" hangingPunct="1">
              <a:defRPr/>
            </a:pPr>
            <a:r>
              <a:rPr lang="en-US" b="1" smtClean="0"/>
              <a:t>C.	Anode and cathode</a:t>
            </a:r>
          </a:p>
          <a:p>
            <a:pPr lvl="1" eaLnBrk="1" hangingPunct="1">
              <a:defRPr/>
            </a:pPr>
            <a:r>
              <a:rPr lang="en-US" smtClean="0"/>
              <a:t>D.	Gate and base</a:t>
            </a:r>
          </a:p>
        </p:txBody>
      </p:sp>
    </p:spTree>
    <p:extLst>
      <p:ext uri="{BB962C8B-B14F-4D97-AF65-F5344CB8AC3E}">
        <p14:creationId xmlns:p14="http://schemas.microsoft.com/office/powerpoint/2010/main" val="6835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T6B10 What </a:t>
            </a:r>
            <a:r>
              <a:rPr lang="en-US" dirty="0"/>
              <a:t>are the three electrodes of a PNP or NPN transistor?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Emitter, base, and collector</a:t>
            </a:r>
          </a:p>
          <a:p>
            <a:r>
              <a:rPr lang="en-US" dirty="0"/>
              <a:t>B. Source, gate, and drain</a:t>
            </a:r>
          </a:p>
          <a:p>
            <a:r>
              <a:rPr lang="en-US" dirty="0"/>
              <a:t>C. Cathode, grid, and plate</a:t>
            </a:r>
          </a:p>
          <a:p>
            <a:r>
              <a:rPr lang="en-US" dirty="0"/>
              <a:t>D. Cathode, drift cavity, and collector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1038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T6B10 What </a:t>
            </a:r>
            <a:r>
              <a:rPr lang="en-US" dirty="0"/>
              <a:t>are the three electrodes of a PNP or NPN transistor?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A. Emitter, base, and collector</a:t>
            </a:r>
          </a:p>
          <a:p>
            <a:r>
              <a:rPr lang="en-US" dirty="0" smtClean="0"/>
              <a:t>	B</a:t>
            </a:r>
            <a:r>
              <a:rPr lang="en-US" dirty="0"/>
              <a:t>. Source, gate, and drain</a:t>
            </a:r>
          </a:p>
          <a:p>
            <a:r>
              <a:rPr lang="en-US" dirty="0" smtClean="0"/>
              <a:t>	C</a:t>
            </a:r>
            <a:r>
              <a:rPr lang="en-US" dirty="0"/>
              <a:t>. Cathode, grid, and plate</a:t>
            </a:r>
          </a:p>
          <a:p>
            <a:r>
              <a:rPr lang="en-US" dirty="0" smtClean="0"/>
              <a:t>	D</a:t>
            </a:r>
            <a:r>
              <a:rPr lang="en-US" dirty="0"/>
              <a:t>. Cathode, drift cavity, and collector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3598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T6B11 What </a:t>
            </a:r>
            <a:r>
              <a:rPr lang="en-US" dirty="0"/>
              <a:t>at are the three electrodes of a field effect transistor?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Emitter, base, and collector</a:t>
            </a:r>
          </a:p>
          <a:p>
            <a:r>
              <a:rPr lang="en-US" dirty="0"/>
              <a:t>B. Source, gate, and drain</a:t>
            </a:r>
          </a:p>
          <a:p>
            <a:r>
              <a:rPr lang="en-US" dirty="0"/>
              <a:t>C. Cathode, grid, and plate</a:t>
            </a:r>
          </a:p>
          <a:p>
            <a:r>
              <a:rPr lang="en-US" dirty="0"/>
              <a:t>D. Cathode, gate, and anode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5365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T6B11 What </a:t>
            </a:r>
            <a:r>
              <a:rPr lang="en-US" dirty="0"/>
              <a:t>at are the three electrodes of a field effect transistor?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Emitter, base, and collector</a:t>
            </a:r>
          </a:p>
          <a:p>
            <a:r>
              <a:rPr lang="en-US" dirty="0">
                <a:solidFill>
                  <a:srgbClr val="FFFF00"/>
                </a:solidFill>
              </a:rPr>
              <a:t>B. Source, gate, and drain</a:t>
            </a:r>
          </a:p>
          <a:p>
            <a:r>
              <a:rPr lang="en-US" dirty="0" smtClean="0"/>
              <a:t>	C</a:t>
            </a:r>
            <a:r>
              <a:rPr lang="en-US" dirty="0"/>
              <a:t>. Cathode, grid, and plate</a:t>
            </a:r>
          </a:p>
          <a:p>
            <a:r>
              <a:rPr lang="en-US" dirty="0" smtClean="0"/>
              <a:t>	D</a:t>
            </a:r>
            <a:r>
              <a:rPr lang="en-US" dirty="0"/>
              <a:t>. Cathode, gate, and anode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4945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T6B12 What is the term that describes a transistor's ability to amplify a signal?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Gain</a:t>
            </a:r>
          </a:p>
          <a:p>
            <a:pPr lvl="1" eaLnBrk="1" hangingPunct="1">
              <a:defRPr/>
            </a:pPr>
            <a:r>
              <a:rPr lang="en-US" smtClean="0"/>
              <a:t>B.	Forward resistance</a:t>
            </a:r>
          </a:p>
          <a:p>
            <a:pPr lvl="1" eaLnBrk="1" hangingPunct="1">
              <a:defRPr/>
            </a:pPr>
            <a:r>
              <a:rPr lang="en-US" smtClean="0"/>
              <a:t>C.	Forward voltage drop</a:t>
            </a:r>
          </a:p>
          <a:p>
            <a:pPr lvl="1" eaLnBrk="1" hangingPunct="1">
              <a:defRPr/>
            </a:pPr>
            <a:r>
              <a:rPr lang="en-US" smtClean="0"/>
              <a:t>D.	On resistance</a:t>
            </a:r>
          </a:p>
        </p:txBody>
      </p:sp>
    </p:spTree>
    <p:extLst>
      <p:ext uri="{BB962C8B-B14F-4D97-AF65-F5344CB8AC3E}">
        <p14:creationId xmlns:p14="http://schemas.microsoft.com/office/powerpoint/2010/main" val="9389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T6B12 What is the term that describes a transistor's ability to amplify a signal?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A.	Gain</a:t>
            </a:r>
          </a:p>
          <a:p>
            <a:pPr lvl="1" eaLnBrk="1" hangingPunct="1">
              <a:defRPr/>
            </a:pPr>
            <a:r>
              <a:rPr lang="en-US" smtClean="0"/>
              <a:t>B.	Forward resistance</a:t>
            </a:r>
          </a:p>
          <a:p>
            <a:pPr lvl="1" eaLnBrk="1" hangingPunct="1">
              <a:defRPr/>
            </a:pPr>
            <a:r>
              <a:rPr lang="en-US" smtClean="0"/>
              <a:t>C.	Forward voltage drop</a:t>
            </a:r>
          </a:p>
          <a:p>
            <a:pPr lvl="1" eaLnBrk="1" hangingPunct="1">
              <a:defRPr/>
            </a:pPr>
            <a:r>
              <a:rPr lang="en-US" smtClean="0"/>
              <a:t>D.	On resistance</a:t>
            </a:r>
          </a:p>
        </p:txBody>
      </p:sp>
    </p:spTree>
    <p:extLst>
      <p:ext uri="{BB962C8B-B14F-4D97-AF65-F5344CB8AC3E}">
        <p14:creationId xmlns:p14="http://schemas.microsoft.com/office/powerpoint/2010/main" val="39130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T7D01 Which instrument would you use to measure electric potential or electromotive force?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An ammeter</a:t>
            </a:r>
          </a:p>
          <a:p>
            <a:pPr lvl="1" eaLnBrk="1" hangingPunct="1">
              <a:defRPr/>
            </a:pPr>
            <a:r>
              <a:rPr lang="en-US" smtClean="0"/>
              <a:t>B.	A voltmeter</a:t>
            </a:r>
          </a:p>
          <a:p>
            <a:pPr lvl="1" eaLnBrk="1" hangingPunct="1">
              <a:defRPr/>
            </a:pPr>
            <a:r>
              <a:rPr lang="en-US" smtClean="0"/>
              <a:t>C.	A wavemeter</a:t>
            </a:r>
          </a:p>
          <a:p>
            <a:pPr lvl="1" eaLnBrk="1" hangingPunct="1">
              <a:defRPr/>
            </a:pPr>
            <a:r>
              <a:rPr lang="en-US" smtClean="0"/>
              <a:t>D.	An ohmmeter</a:t>
            </a:r>
          </a:p>
        </p:txBody>
      </p:sp>
    </p:spTree>
    <p:extLst>
      <p:ext uri="{BB962C8B-B14F-4D97-AF65-F5344CB8AC3E}">
        <p14:creationId xmlns:p14="http://schemas.microsoft.com/office/powerpoint/2010/main" val="12838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T6D01 Which of the following devices or circuits changes an alternating current into a varying direct current signal?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Transformer</a:t>
            </a:r>
          </a:p>
          <a:p>
            <a:pPr lvl="1" eaLnBrk="1" hangingPunct="1">
              <a:defRPr/>
            </a:pPr>
            <a:r>
              <a:rPr lang="en-US" smtClean="0"/>
              <a:t>B.	Rectifier</a:t>
            </a:r>
          </a:p>
          <a:p>
            <a:pPr lvl="1" eaLnBrk="1" hangingPunct="1">
              <a:defRPr/>
            </a:pPr>
            <a:r>
              <a:rPr lang="en-US" smtClean="0"/>
              <a:t>C.	Amplifier</a:t>
            </a:r>
          </a:p>
          <a:p>
            <a:pPr lvl="1" eaLnBrk="1" hangingPunct="1">
              <a:defRPr/>
            </a:pPr>
            <a:r>
              <a:rPr lang="en-US" smtClean="0"/>
              <a:t>D.	Reflector</a:t>
            </a:r>
          </a:p>
        </p:txBody>
      </p:sp>
    </p:spTree>
    <p:extLst>
      <p:ext uri="{BB962C8B-B14F-4D97-AF65-F5344CB8AC3E}">
        <p14:creationId xmlns:p14="http://schemas.microsoft.com/office/powerpoint/2010/main" val="19737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T6D01 Which of the following devices or circuits changes an alternating current into a varying direct current signal?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Transformer</a:t>
            </a:r>
          </a:p>
          <a:p>
            <a:pPr eaLnBrk="1" hangingPunct="1">
              <a:defRPr/>
            </a:pPr>
            <a:r>
              <a:rPr lang="en-US" b="1" smtClean="0"/>
              <a:t>B.	Rectifier</a:t>
            </a:r>
          </a:p>
          <a:p>
            <a:pPr lvl="1" eaLnBrk="1" hangingPunct="1">
              <a:defRPr/>
            </a:pPr>
            <a:r>
              <a:rPr lang="en-US" smtClean="0"/>
              <a:t>C.	Amplifier</a:t>
            </a:r>
          </a:p>
          <a:p>
            <a:pPr lvl="1" eaLnBrk="1" hangingPunct="1">
              <a:defRPr/>
            </a:pPr>
            <a:r>
              <a:rPr lang="en-US" smtClean="0"/>
              <a:t>D.	Reflector</a:t>
            </a:r>
          </a:p>
        </p:txBody>
      </p:sp>
    </p:spTree>
    <p:extLst>
      <p:ext uri="{BB962C8B-B14F-4D97-AF65-F5344CB8AC3E}">
        <p14:creationId xmlns:p14="http://schemas.microsoft.com/office/powerpoint/2010/main" val="2305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T6D07 Which of the following is commonly used as a visual indicator?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A.	 LED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B.	 FET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C.	 </a:t>
            </a:r>
            <a:r>
              <a:rPr lang="en-US" sz="3200" dirty="0" err="1" smtClean="0">
                <a:solidFill>
                  <a:schemeClr val="tx1"/>
                </a:solidFill>
              </a:rPr>
              <a:t>Zener</a:t>
            </a:r>
            <a:r>
              <a:rPr lang="en-US" sz="3200" dirty="0" smtClean="0">
                <a:solidFill>
                  <a:schemeClr val="tx1"/>
                </a:solidFill>
              </a:rPr>
              <a:t> diode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D.	 Bipolar transistor</a:t>
            </a:r>
          </a:p>
        </p:txBody>
      </p:sp>
    </p:spTree>
    <p:extLst>
      <p:ext uri="{BB962C8B-B14F-4D97-AF65-F5344CB8AC3E}">
        <p14:creationId xmlns:p14="http://schemas.microsoft.com/office/powerpoint/2010/main" val="36333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T6D07 Which of the following is commonly used as a visual indicator?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A.		 LED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	B.	 FET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	C.	 </a:t>
            </a:r>
            <a:r>
              <a:rPr lang="en-US" sz="3200" dirty="0" err="1" smtClean="0">
                <a:solidFill>
                  <a:schemeClr val="tx1"/>
                </a:solidFill>
              </a:rPr>
              <a:t>Zener</a:t>
            </a:r>
            <a:r>
              <a:rPr lang="en-US" sz="3200" dirty="0" smtClean="0">
                <a:solidFill>
                  <a:schemeClr val="tx1"/>
                </a:solidFill>
              </a:rPr>
              <a:t> diode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	D.	 Bipolar transistor</a:t>
            </a:r>
          </a:p>
        </p:txBody>
      </p:sp>
    </p:spTree>
    <p:extLst>
      <p:ext uri="{BB962C8B-B14F-4D97-AF65-F5344CB8AC3E}">
        <p14:creationId xmlns:p14="http://schemas.microsoft.com/office/powerpoint/2010/main" val="4305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T6D10 What is the function of component 2 in Figure T1?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Give off light when current flows through it</a:t>
            </a:r>
          </a:p>
          <a:p>
            <a:pPr lvl="1" eaLnBrk="1" hangingPunct="1">
              <a:defRPr/>
            </a:pPr>
            <a:r>
              <a:rPr lang="en-US" smtClean="0"/>
              <a:t>B.	Supply electrical energy</a:t>
            </a:r>
          </a:p>
          <a:p>
            <a:pPr lvl="1" eaLnBrk="1" hangingPunct="1">
              <a:defRPr/>
            </a:pPr>
            <a:r>
              <a:rPr lang="en-US" smtClean="0"/>
              <a:t>C.	Control the flow of current</a:t>
            </a:r>
          </a:p>
          <a:p>
            <a:pPr lvl="1" eaLnBrk="1" hangingPunct="1">
              <a:defRPr/>
            </a:pPr>
            <a:r>
              <a:rPr lang="en-US" smtClean="0"/>
              <a:t>D.	Convert electrical energy into radio waves</a:t>
            </a:r>
          </a:p>
        </p:txBody>
      </p:sp>
    </p:spTree>
    <p:extLst>
      <p:ext uri="{BB962C8B-B14F-4D97-AF65-F5344CB8AC3E}">
        <p14:creationId xmlns:p14="http://schemas.microsoft.com/office/powerpoint/2010/main" val="12081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685800"/>
            <a:ext cx="78819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T6D10 What is the function of component 2 in Figure T1?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Give off light when current flows through it</a:t>
            </a:r>
          </a:p>
          <a:p>
            <a:pPr lvl="1" eaLnBrk="1" hangingPunct="1">
              <a:defRPr/>
            </a:pPr>
            <a:r>
              <a:rPr lang="en-US" smtClean="0"/>
              <a:t>B.	Supply electrical energy</a:t>
            </a:r>
          </a:p>
          <a:p>
            <a:pPr eaLnBrk="1" hangingPunct="1">
              <a:defRPr/>
            </a:pPr>
            <a:r>
              <a:rPr lang="en-US" b="1" smtClean="0"/>
              <a:t>C.	Control the flow of current</a:t>
            </a:r>
          </a:p>
          <a:p>
            <a:pPr lvl="1" eaLnBrk="1" hangingPunct="1">
              <a:defRPr/>
            </a:pPr>
            <a:r>
              <a:rPr lang="en-US" smtClean="0"/>
              <a:t>D.	Convert electrical energy into radio waves</a:t>
            </a:r>
          </a:p>
        </p:txBody>
      </p:sp>
    </p:spTree>
    <p:extLst>
      <p:ext uri="{BB962C8B-B14F-4D97-AF65-F5344CB8AC3E}">
        <p14:creationId xmlns:p14="http://schemas.microsoft.com/office/powerpoint/2010/main" val="14538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T6D11 What </a:t>
            </a:r>
            <a:r>
              <a:rPr lang="en-US" dirty="0"/>
              <a:t>is a simple resonant or tuned circuit?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An inductor and a capacitor connected in series or </a:t>
            </a:r>
            <a:r>
              <a:rPr lang="en-US" dirty="0"/>
              <a:t>parallel to </a:t>
            </a:r>
            <a:r>
              <a:rPr lang="en-US" dirty="0" smtClean="0"/>
              <a:t>form </a:t>
            </a:r>
            <a:r>
              <a:rPr lang="en-US" dirty="0"/>
              <a:t>a filter</a:t>
            </a:r>
          </a:p>
          <a:p>
            <a:r>
              <a:rPr lang="en-US" dirty="0" smtClean="0"/>
              <a:t>B</a:t>
            </a:r>
            <a:r>
              <a:rPr lang="en-US" dirty="0"/>
              <a:t>. A type of voltage regulator</a:t>
            </a:r>
          </a:p>
          <a:p>
            <a:r>
              <a:rPr lang="en-US" dirty="0" smtClean="0"/>
              <a:t>C</a:t>
            </a:r>
            <a:r>
              <a:rPr lang="en-US" dirty="0"/>
              <a:t>. A resistor circuit used for reducing standing wave ratio</a:t>
            </a:r>
          </a:p>
          <a:p>
            <a:r>
              <a:rPr lang="en-US" dirty="0" smtClean="0"/>
              <a:t>D</a:t>
            </a:r>
            <a:r>
              <a:rPr lang="en-US" dirty="0"/>
              <a:t>. A circuit designed to provide high fidelity audio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8706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T6D11 What </a:t>
            </a:r>
            <a:r>
              <a:rPr lang="en-US" dirty="0"/>
              <a:t>is a simple resonant or tuned circuit?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A. An inductor and a capacitor connected in series or </a:t>
            </a:r>
            <a:r>
              <a:rPr lang="en-US" dirty="0">
                <a:solidFill>
                  <a:srgbClr val="FFFF00"/>
                </a:solidFill>
              </a:rPr>
              <a:t>parallel to </a:t>
            </a:r>
            <a:r>
              <a:rPr lang="en-US" dirty="0" smtClean="0">
                <a:solidFill>
                  <a:srgbClr val="FFFF00"/>
                </a:solidFill>
              </a:rPr>
              <a:t>form </a:t>
            </a:r>
            <a:r>
              <a:rPr lang="en-US" dirty="0">
                <a:solidFill>
                  <a:srgbClr val="FFFF00"/>
                </a:solidFill>
              </a:rPr>
              <a:t>a filter</a:t>
            </a:r>
          </a:p>
          <a:p>
            <a:r>
              <a:rPr lang="en-US" dirty="0" smtClean="0"/>
              <a:t>	B</a:t>
            </a:r>
            <a:r>
              <a:rPr lang="en-US" dirty="0"/>
              <a:t>. A type of voltage regulator</a:t>
            </a:r>
          </a:p>
          <a:p>
            <a:r>
              <a:rPr lang="en-US" dirty="0" smtClean="0"/>
              <a:t>	C</a:t>
            </a:r>
            <a:r>
              <a:rPr lang="en-US" dirty="0"/>
              <a:t>. A resistor circuit used for reducing standing wave ratio</a:t>
            </a:r>
          </a:p>
          <a:p>
            <a:r>
              <a:rPr lang="en-US" dirty="0" smtClean="0"/>
              <a:t>	D</a:t>
            </a:r>
            <a:r>
              <a:rPr lang="en-US" dirty="0"/>
              <a:t>. A circuit designed to provide high fidelity audio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9754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T6A08 What </a:t>
            </a:r>
            <a:r>
              <a:rPr lang="en-US" dirty="0"/>
              <a:t>electrical component is used to connect or disconnect electrical circuits?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Magnetron</a:t>
            </a:r>
          </a:p>
          <a:p>
            <a:r>
              <a:rPr lang="en-US" dirty="0">
                <a:solidFill>
                  <a:schemeClr val="tx1"/>
                </a:solidFill>
              </a:rPr>
              <a:t>B. Switch</a:t>
            </a:r>
          </a:p>
          <a:p>
            <a:r>
              <a:rPr lang="en-US" dirty="0">
                <a:solidFill>
                  <a:schemeClr val="tx1"/>
                </a:solidFill>
              </a:rPr>
              <a:t>C. Thermistor</a:t>
            </a:r>
          </a:p>
          <a:p>
            <a:r>
              <a:rPr lang="en-US" dirty="0">
                <a:solidFill>
                  <a:schemeClr val="tx1"/>
                </a:solidFill>
              </a:rPr>
              <a:t>D.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2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T7D01 Which instrument would you use to measure electric potential or electromotive force?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An ammeter</a:t>
            </a:r>
          </a:p>
          <a:p>
            <a:pPr eaLnBrk="1" hangingPunct="1">
              <a:defRPr/>
            </a:pPr>
            <a:r>
              <a:rPr lang="en-US" b="1" smtClean="0"/>
              <a:t>B.	A voltmeter</a:t>
            </a:r>
          </a:p>
          <a:p>
            <a:pPr lvl="1" eaLnBrk="1" hangingPunct="1">
              <a:defRPr/>
            </a:pPr>
            <a:r>
              <a:rPr lang="en-US" smtClean="0"/>
              <a:t>C.	A wavemeter</a:t>
            </a:r>
          </a:p>
          <a:p>
            <a:pPr lvl="1" eaLnBrk="1" hangingPunct="1">
              <a:defRPr/>
            </a:pPr>
            <a:r>
              <a:rPr lang="en-US" smtClean="0"/>
              <a:t>D.	An ohmmeter</a:t>
            </a:r>
          </a:p>
        </p:txBody>
      </p:sp>
    </p:spTree>
    <p:extLst>
      <p:ext uri="{BB962C8B-B14F-4D97-AF65-F5344CB8AC3E}">
        <p14:creationId xmlns:p14="http://schemas.microsoft.com/office/powerpoint/2010/main" val="37052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T6A08 What </a:t>
            </a:r>
            <a:r>
              <a:rPr lang="en-US" dirty="0"/>
              <a:t>electrical component is used to connect or disconnect electrical circuits?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Magnetron</a:t>
            </a:r>
          </a:p>
          <a:p>
            <a:r>
              <a:rPr lang="en-US" dirty="0">
                <a:solidFill>
                  <a:srgbClr val="FFFF00"/>
                </a:solidFill>
              </a:rPr>
              <a:t>B. Switch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Thermistor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5819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T6A09 </a:t>
            </a:r>
            <a:r>
              <a:rPr lang="en-US" dirty="0" smtClean="0"/>
              <a:t> What </a:t>
            </a:r>
            <a:r>
              <a:rPr lang="en-US" dirty="0"/>
              <a:t>electrical component is used to protect other circuit components from current overloads?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Fuse</a:t>
            </a:r>
          </a:p>
          <a:p>
            <a:r>
              <a:rPr lang="en-US" dirty="0">
                <a:solidFill>
                  <a:schemeClr val="tx1"/>
                </a:solidFill>
              </a:rPr>
              <a:t>B. Capacitor</a:t>
            </a:r>
          </a:p>
          <a:p>
            <a:r>
              <a:rPr lang="en-US" dirty="0">
                <a:solidFill>
                  <a:schemeClr val="tx1"/>
                </a:solidFill>
              </a:rPr>
              <a:t>C. Inductor</a:t>
            </a:r>
          </a:p>
          <a:p>
            <a:r>
              <a:rPr lang="en-US" dirty="0">
                <a:solidFill>
                  <a:schemeClr val="tx1"/>
                </a:solidFill>
              </a:rPr>
              <a:t>D.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4367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T6A09 </a:t>
            </a:r>
            <a:r>
              <a:rPr lang="en-US" dirty="0" smtClean="0"/>
              <a:t> What </a:t>
            </a:r>
            <a:r>
              <a:rPr lang="en-US" dirty="0"/>
              <a:t>electrical component is used to protect other circuit components from current overloads?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A. Fuse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Capacitor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Inductor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All of these choices are correct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2420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T6D02 What best describes a relay?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tx1"/>
                </a:solidFill>
                <a:effectLst/>
              </a:rPr>
              <a:t>A</a:t>
            </a:r>
            <a:r>
              <a:rPr lang="en-US" sz="3200" smtClean="0">
                <a:solidFill>
                  <a:schemeClr val="tx1"/>
                </a:solidFill>
                <a:effectLst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	A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switch controlled by an electromagnet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B.	A current controlled amplifier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C.	An optical sensor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</a:rPr>
              <a:t>D.	A pass transistor</a:t>
            </a:r>
          </a:p>
        </p:txBody>
      </p:sp>
    </p:spTree>
    <p:extLst>
      <p:ext uri="{BB962C8B-B14F-4D97-AF65-F5344CB8AC3E}">
        <p14:creationId xmlns:p14="http://schemas.microsoft.com/office/powerpoint/2010/main" val="15305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T6D02 What best describes a relay?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A.	A switch controlled by an electromagnet</a:t>
            </a:r>
          </a:p>
          <a:p>
            <a:pPr lvl="1" eaLnBrk="1" hangingPunct="1">
              <a:defRPr/>
            </a:pPr>
            <a:r>
              <a:rPr lang="en-US" sz="2800" dirty="0" smtClean="0"/>
              <a:t>B.	A current controlled amplifier</a:t>
            </a:r>
          </a:p>
          <a:p>
            <a:pPr lvl="1" eaLnBrk="1" hangingPunct="1">
              <a:defRPr/>
            </a:pPr>
            <a:r>
              <a:rPr lang="en-US" sz="2800" dirty="0" smtClean="0"/>
              <a:t>C.	An optical sensor</a:t>
            </a:r>
          </a:p>
          <a:p>
            <a:pPr lvl="1" eaLnBrk="1" hangingPunct="1">
              <a:defRPr/>
            </a:pPr>
            <a:r>
              <a:rPr lang="en-US" sz="2800" dirty="0" smtClean="0"/>
              <a:t>D.	A pass transistor</a:t>
            </a:r>
          </a:p>
        </p:txBody>
      </p:sp>
    </p:spTree>
    <p:extLst>
      <p:ext uri="{BB962C8B-B14F-4D97-AF65-F5344CB8AC3E}">
        <p14:creationId xmlns:p14="http://schemas.microsoft.com/office/powerpoint/2010/main" val="19232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T6D03  What </a:t>
            </a:r>
            <a:r>
              <a:rPr lang="en-US" sz="2800" dirty="0"/>
              <a:t>type of switch is represented by component 3 in figure T2?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Single-pole single-throw</a:t>
            </a:r>
          </a:p>
          <a:p>
            <a:r>
              <a:rPr lang="en-US" dirty="0">
                <a:solidFill>
                  <a:schemeClr val="tx1"/>
                </a:solidFill>
              </a:rPr>
              <a:t>B. Single-pole double-throw</a:t>
            </a:r>
          </a:p>
          <a:p>
            <a:r>
              <a:rPr lang="en-US" dirty="0">
                <a:solidFill>
                  <a:schemeClr val="tx1"/>
                </a:solidFill>
              </a:rPr>
              <a:t>C. Double-pole single-throw</a:t>
            </a:r>
          </a:p>
          <a:p>
            <a:r>
              <a:rPr lang="en-US" dirty="0">
                <a:solidFill>
                  <a:schemeClr val="tx1"/>
                </a:solidFill>
              </a:rPr>
              <a:t>D. Double-pole double-throw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5344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6802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T6D03  What </a:t>
            </a:r>
            <a:r>
              <a:rPr lang="en-US" sz="2800" dirty="0"/>
              <a:t>type of switch is represented by component 3 in figure T2?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A. Single-pole single-throw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Single-pole double-throw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Double-pole single-throw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Double-pole double-throw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T6D04 Which of the following can be used to display signal strength on a numeric scale?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Potentiometer</a:t>
            </a:r>
          </a:p>
          <a:p>
            <a:pPr lvl="1" eaLnBrk="1" hangingPunct="1">
              <a:defRPr/>
            </a:pPr>
            <a:r>
              <a:rPr lang="en-US" smtClean="0"/>
              <a:t>B.	Transistor</a:t>
            </a:r>
          </a:p>
          <a:p>
            <a:pPr lvl="1" eaLnBrk="1" hangingPunct="1">
              <a:defRPr/>
            </a:pPr>
            <a:r>
              <a:rPr lang="en-US" smtClean="0"/>
              <a:t>C.	Meter</a:t>
            </a:r>
          </a:p>
          <a:p>
            <a:pPr lvl="1" eaLnBrk="1" hangingPunct="1">
              <a:defRPr/>
            </a:pPr>
            <a:r>
              <a:rPr lang="en-US" smtClean="0"/>
              <a:t>D.	Relay</a:t>
            </a:r>
          </a:p>
        </p:txBody>
      </p:sp>
    </p:spTree>
    <p:extLst>
      <p:ext uri="{BB962C8B-B14F-4D97-AF65-F5344CB8AC3E}">
        <p14:creationId xmlns:p14="http://schemas.microsoft.com/office/powerpoint/2010/main" val="31868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T6D04 Which of the following can be used to display signal strength on a numeric scale?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Potentiometer</a:t>
            </a:r>
          </a:p>
          <a:p>
            <a:pPr lvl="1" eaLnBrk="1" hangingPunct="1">
              <a:defRPr/>
            </a:pPr>
            <a:r>
              <a:rPr lang="en-US" smtClean="0"/>
              <a:t>B.	Transistor</a:t>
            </a:r>
          </a:p>
          <a:p>
            <a:pPr eaLnBrk="1" hangingPunct="1">
              <a:defRPr/>
            </a:pPr>
            <a:r>
              <a:rPr lang="en-US" b="1" smtClean="0"/>
              <a:t>C.	Meter</a:t>
            </a:r>
          </a:p>
          <a:p>
            <a:pPr lvl="1" eaLnBrk="1" hangingPunct="1">
              <a:defRPr/>
            </a:pPr>
            <a:r>
              <a:rPr lang="en-US" smtClean="0"/>
              <a:t>D.	Relay</a:t>
            </a:r>
          </a:p>
        </p:txBody>
      </p:sp>
    </p:spTree>
    <p:extLst>
      <p:ext uri="{BB962C8B-B14F-4D97-AF65-F5344CB8AC3E}">
        <p14:creationId xmlns:p14="http://schemas.microsoft.com/office/powerpoint/2010/main" val="14138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T7D02 What is the correct way to connect a voltmeter to a circuit?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In series with the circuit</a:t>
            </a:r>
          </a:p>
          <a:p>
            <a:pPr lvl="1" eaLnBrk="1" hangingPunct="1">
              <a:defRPr/>
            </a:pPr>
            <a:r>
              <a:rPr lang="en-US" smtClean="0"/>
              <a:t>B.	In parallel with the circuit</a:t>
            </a:r>
          </a:p>
          <a:p>
            <a:pPr lvl="1" eaLnBrk="1" hangingPunct="1">
              <a:defRPr/>
            </a:pPr>
            <a:r>
              <a:rPr lang="en-US" smtClean="0"/>
              <a:t>C.	In quadrature with the circuit</a:t>
            </a:r>
          </a:p>
          <a:p>
            <a:pPr lvl="1" eaLnBrk="1" hangingPunct="1">
              <a:defRPr/>
            </a:pPr>
            <a:r>
              <a:rPr lang="en-US" smtClean="0"/>
              <a:t>D.	In phase with the circuit</a:t>
            </a:r>
          </a:p>
        </p:txBody>
      </p:sp>
    </p:spTree>
    <p:extLst>
      <p:ext uri="{BB962C8B-B14F-4D97-AF65-F5344CB8AC3E}">
        <p14:creationId xmlns:p14="http://schemas.microsoft.com/office/powerpoint/2010/main" val="19403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T0A04 What is the purpose of a fuse in an electrical circuit?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To prevent power supply ripple from damaging a circuit</a:t>
            </a:r>
          </a:p>
          <a:p>
            <a:pPr lvl="1" eaLnBrk="1" hangingPunct="1">
              <a:defRPr/>
            </a:pPr>
            <a:r>
              <a:rPr lang="en-US" smtClean="0"/>
              <a:t>B.	To interrupt power in case of overload</a:t>
            </a:r>
          </a:p>
          <a:p>
            <a:pPr lvl="1" eaLnBrk="1" hangingPunct="1">
              <a:defRPr/>
            </a:pPr>
            <a:r>
              <a:rPr lang="en-US" smtClean="0"/>
              <a:t>C.	To limit current to prevent shocks</a:t>
            </a:r>
          </a:p>
          <a:p>
            <a:pPr lvl="1" eaLnBrk="1" hangingPunct="1">
              <a:defRPr/>
            </a:pPr>
            <a:r>
              <a:rPr lang="en-US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5518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T0A04 What is the purpose of a fuse in an electrical circuit?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To prevent power supply ripple from damaging a circuit</a:t>
            </a:r>
          </a:p>
          <a:p>
            <a:pPr eaLnBrk="1" hangingPunct="1">
              <a:defRPr/>
            </a:pPr>
            <a:r>
              <a:rPr lang="en-US" b="1" smtClean="0"/>
              <a:t>B.	To interrupt power in case of overload</a:t>
            </a:r>
          </a:p>
          <a:p>
            <a:pPr lvl="1" eaLnBrk="1" hangingPunct="1">
              <a:defRPr/>
            </a:pPr>
            <a:r>
              <a:rPr lang="en-US" smtClean="0"/>
              <a:t>C.	To limit current to prevent shocks</a:t>
            </a:r>
          </a:p>
          <a:p>
            <a:pPr lvl="1" eaLnBrk="1" hangingPunct="1">
              <a:defRPr/>
            </a:pPr>
            <a:r>
              <a:rPr lang="en-US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4195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T0A05 Why is it unwise to install a </a:t>
            </a:r>
            <a:br>
              <a:rPr lang="en-US" b="1" dirty="0" smtClean="0"/>
            </a:br>
            <a:r>
              <a:rPr lang="en-US" b="1" dirty="0" smtClean="0"/>
              <a:t>20-ampere fuse in the place of a 5-ampere fuse?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The larger fuse would be likely to blow because it is rated for higher current</a:t>
            </a:r>
          </a:p>
          <a:p>
            <a:pPr lvl="1" eaLnBrk="1" hangingPunct="1">
              <a:defRPr/>
            </a:pPr>
            <a:r>
              <a:rPr lang="en-US" smtClean="0"/>
              <a:t>B.	The power supply ripple would greatly increase</a:t>
            </a:r>
          </a:p>
          <a:p>
            <a:pPr lvl="1" eaLnBrk="1" hangingPunct="1">
              <a:defRPr/>
            </a:pPr>
            <a:r>
              <a:rPr lang="en-US" smtClean="0"/>
              <a:t>C.	Excessive current could cause a fire</a:t>
            </a:r>
          </a:p>
          <a:p>
            <a:pPr lvl="1" eaLnBrk="1" hangingPunct="1">
              <a:defRPr/>
            </a:pPr>
            <a:r>
              <a:rPr lang="en-US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4612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T0A05 Why is it unwise to install a </a:t>
            </a:r>
            <a:br>
              <a:rPr lang="en-US" dirty="0" smtClean="0"/>
            </a:br>
            <a:r>
              <a:rPr lang="en-US" dirty="0" smtClean="0"/>
              <a:t>20-ampere fuse in the place of a 5-ampere fuse?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The larger fuse would be likely to blow because it is rated for higher current</a:t>
            </a:r>
          </a:p>
          <a:p>
            <a:pPr lvl="1" eaLnBrk="1" hangingPunct="1">
              <a:defRPr/>
            </a:pPr>
            <a:r>
              <a:rPr lang="en-US" smtClean="0"/>
              <a:t>B.	The power supply ripple would greatly increase</a:t>
            </a:r>
          </a:p>
          <a:p>
            <a:pPr eaLnBrk="1" hangingPunct="1">
              <a:defRPr/>
            </a:pPr>
            <a:r>
              <a:rPr lang="en-US" b="1" smtClean="0"/>
              <a:t>C.	Excessive current could cause a fire</a:t>
            </a:r>
          </a:p>
          <a:p>
            <a:pPr lvl="1" eaLnBrk="1" hangingPunct="1">
              <a:defRPr/>
            </a:pPr>
            <a:r>
              <a:rPr lang="en-US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35661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T6C01 What is the name for standardized representations of components in an electrical wiring diagram?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Electrical depictions</a:t>
            </a:r>
          </a:p>
          <a:p>
            <a:pPr lvl="1" eaLnBrk="1" hangingPunct="1">
              <a:defRPr/>
            </a:pPr>
            <a:r>
              <a:rPr lang="en-US" smtClean="0"/>
              <a:t>B.	Grey sketch</a:t>
            </a:r>
          </a:p>
          <a:p>
            <a:pPr lvl="1" eaLnBrk="1" hangingPunct="1">
              <a:defRPr/>
            </a:pPr>
            <a:r>
              <a:rPr lang="en-US" smtClean="0"/>
              <a:t>C.	Schematic symbols</a:t>
            </a:r>
          </a:p>
          <a:p>
            <a:pPr lvl="1" eaLnBrk="1" hangingPunct="1">
              <a:defRPr/>
            </a:pPr>
            <a:r>
              <a:rPr lang="en-US" smtClean="0"/>
              <a:t>D.	Component callouts</a:t>
            </a:r>
          </a:p>
        </p:txBody>
      </p:sp>
    </p:spTree>
    <p:extLst>
      <p:ext uri="{BB962C8B-B14F-4D97-AF65-F5344CB8AC3E}">
        <p14:creationId xmlns:p14="http://schemas.microsoft.com/office/powerpoint/2010/main" val="12705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T6C01 What is the name for standardized representations of components in an electrical wiring diagram?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Electrical depictions</a:t>
            </a:r>
          </a:p>
          <a:p>
            <a:pPr lvl="1" eaLnBrk="1" hangingPunct="1">
              <a:defRPr/>
            </a:pPr>
            <a:r>
              <a:rPr lang="en-US" smtClean="0"/>
              <a:t>B.	Grey sketch</a:t>
            </a:r>
          </a:p>
          <a:p>
            <a:pPr eaLnBrk="1" hangingPunct="1">
              <a:defRPr/>
            </a:pPr>
            <a:r>
              <a:rPr lang="en-US" b="1" smtClean="0"/>
              <a:t>C.	Schematic symbols</a:t>
            </a:r>
          </a:p>
          <a:p>
            <a:pPr lvl="1" eaLnBrk="1" hangingPunct="1">
              <a:defRPr/>
            </a:pPr>
            <a:r>
              <a:rPr lang="en-US" smtClean="0"/>
              <a:t>D.	Component callouts</a:t>
            </a:r>
          </a:p>
        </p:txBody>
      </p:sp>
    </p:spTree>
    <p:extLst>
      <p:ext uri="{BB962C8B-B14F-4D97-AF65-F5344CB8AC3E}">
        <p14:creationId xmlns:p14="http://schemas.microsoft.com/office/powerpoint/2010/main" val="9582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T6C02 What is component 1 in figure T1?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Transistor</a:t>
            </a:r>
          </a:p>
          <a:p>
            <a:pPr lvl="1" eaLnBrk="1" hangingPunct="1">
              <a:defRPr/>
            </a:pPr>
            <a:r>
              <a:rPr lang="en-US" smtClean="0"/>
              <a:t>C.	Battery</a:t>
            </a:r>
          </a:p>
          <a:p>
            <a:pPr lvl="1" eaLnBrk="1" hangingPunct="1">
              <a:defRPr/>
            </a:pPr>
            <a:r>
              <a:rPr lang="en-US" smtClean="0"/>
              <a:t>D.	Connector</a:t>
            </a:r>
          </a:p>
        </p:txBody>
      </p:sp>
    </p:spTree>
    <p:extLst>
      <p:ext uri="{BB962C8B-B14F-4D97-AF65-F5344CB8AC3E}">
        <p14:creationId xmlns:p14="http://schemas.microsoft.com/office/powerpoint/2010/main" val="13622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685800"/>
            <a:ext cx="78819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1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T6C02 What is component 1 in figure T1?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Transistor</a:t>
            </a:r>
          </a:p>
          <a:p>
            <a:pPr lvl="1" eaLnBrk="1" hangingPunct="1">
              <a:defRPr/>
            </a:pPr>
            <a:r>
              <a:rPr lang="en-US" smtClean="0"/>
              <a:t>C.	Battery</a:t>
            </a:r>
          </a:p>
          <a:p>
            <a:pPr lvl="1" eaLnBrk="1" hangingPunct="1">
              <a:defRPr/>
            </a:pPr>
            <a:r>
              <a:rPr lang="en-US" smtClean="0"/>
              <a:t>D.	Connector</a:t>
            </a:r>
          </a:p>
        </p:txBody>
      </p:sp>
    </p:spTree>
    <p:extLst>
      <p:ext uri="{BB962C8B-B14F-4D97-AF65-F5344CB8AC3E}">
        <p14:creationId xmlns:p14="http://schemas.microsoft.com/office/powerpoint/2010/main" val="33379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T6C03 What is component 2 in figure T1?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Transistor</a:t>
            </a:r>
          </a:p>
          <a:p>
            <a:pPr lvl="1" eaLnBrk="1" hangingPunct="1">
              <a:defRPr/>
            </a:pPr>
            <a:r>
              <a:rPr lang="en-US" smtClean="0"/>
              <a:t>C.	Indicator lamp</a:t>
            </a:r>
          </a:p>
          <a:p>
            <a:pPr lvl="1" eaLnBrk="1" hangingPunct="1">
              <a:defRPr/>
            </a:pPr>
            <a:r>
              <a:rPr lang="en-US" smtClean="0"/>
              <a:t>D.	Connector</a:t>
            </a:r>
          </a:p>
        </p:txBody>
      </p:sp>
    </p:spTree>
    <p:extLst>
      <p:ext uri="{BB962C8B-B14F-4D97-AF65-F5344CB8AC3E}">
        <p14:creationId xmlns:p14="http://schemas.microsoft.com/office/powerpoint/2010/main" val="11272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T7D02 What is the correct way to connect a voltmeter to a circuit?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In series with the circuit</a:t>
            </a:r>
          </a:p>
          <a:p>
            <a:pPr eaLnBrk="1" hangingPunct="1">
              <a:defRPr/>
            </a:pPr>
            <a:r>
              <a:rPr lang="en-US" b="1" smtClean="0"/>
              <a:t>B.	In parallel with the circuit</a:t>
            </a:r>
          </a:p>
          <a:p>
            <a:pPr lvl="1" eaLnBrk="1" hangingPunct="1">
              <a:defRPr/>
            </a:pPr>
            <a:r>
              <a:rPr lang="en-US" smtClean="0"/>
              <a:t>C.	In quadrature with the circuit</a:t>
            </a:r>
          </a:p>
          <a:p>
            <a:pPr lvl="1" eaLnBrk="1" hangingPunct="1">
              <a:defRPr/>
            </a:pPr>
            <a:r>
              <a:rPr lang="en-US" smtClean="0"/>
              <a:t>D.	In phase with the circuit</a:t>
            </a:r>
          </a:p>
        </p:txBody>
      </p:sp>
    </p:spTree>
    <p:extLst>
      <p:ext uri="{BB962C8B-B14F-4D97-AF65-F5344CB8AC3E}">
        <p14:creationId xmlns:p14="http://schemas.microsoft.com/office/powerpoint/2010/main" val="36509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685800"/>
            <a:ext cx="78819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9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T6C03 What is component 2 in figure T1?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eaLnBrk="1" hangingPunct="1">
              <a:defRPr/>
            </a:pPr>
            <a:r>
              <a:rPr lang="en-US" b="1" smtClean="0"/>
              <a:t>B.	Transistor</a:t>
            </a:r>
          </a:p>
          <a:p>
            <a:pPr lvl="1" eaLnBrk="1" hangingPunct="1">
              <a:defRPr/>
            </a:pPr>
            <a:r>
              <a:rPr lang="en-US" smtClean="0"/>
              <a:t>C.	Indicator lamp</a:t>
            </a:r>
          </a:p>
          <a:p>
            <a:pPr lvl="1" eaLnBrk="1" hangingPunct="1">
              <a:defRPr/>
            </a:pPr>
            <a:r>
              <a:rPr lang="en-US" smtClean="0"/>
              <a:t>D.	Connector</a:t>
            </a:r>
          </a:p>
        </p:txBody>
      </p:sp>
    </p:spTree>
    <p:extLst>
      <p:ext uri="{BB962C8B-B14F-4D97-AF65-F5344CB8AC3E}">
        <p14:creationId xmlns:p14="http://schemas.microsoft.com/office/powerpoint/2010/main" val="38841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T6C04 What is component 3 in figure T1?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Transistor</a:t>
            </a:r>
          </a:p>
          <a:p>
            <a:pPr lvl="1" eaLnBrk="1" hangingPunct="1">
              <a:defRPr/>
            </a:pPr>
            <a:r>
              <a:rPr lang="en-US" smtClean="0"/>
              <a:t>C.	Lamp</a:t>
            </a:r>
          </a:p>
          <a:p>
            <a:pPr lvl="1" eaLnBrk="1" hangingPunct="1">
              <a:defRPr/>
            </a:pPr>
            <a:r>
              <a:rPr lang="en-US" smtClean="0"/>
              <a:t>D.	Ground symbol</a:t>
            </a:r>
          </a:p>
        </p:txBody>
      </p:sp>
    </p:spTree>
    <p:extLst>
      <p:ext uri="{BB962C8B-B14F-4D97-AF65-F5344CB8AC3E}">
        <p14:creationId xmlns:p14="http://schemas.microsoft.com/office/powerpoint/2010/main" val="42448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685800"/>
            <a:ext cx="78819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4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T6C04 What is component 3 in figure T1?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Transistor</a:t>
            </a:r>
          </a:p>
          <a:p>
            <a:pPr eaLnBrk="1" hangingPunct="1">
              <a:defRPr/>
            </a:pPr>
            <a:r>
              <a:rPr lang="en-US" b="1" smtClean="0"/>
              <a:t>C.	Lamp</a:t>
            </a:r>
          </a:p>
          <a:p>
            <a:pPr lvl="1" eaLnBrk="1" hangingPunct="1">
              <a:defRPr/>
            </a:pPr>
            <a:r>
              <a:rPr lang="en-US" smtClean="0"/>
              <a:t>D.	Ground symbol</a:t>
            </a:r>
          </a:p>
        </p:txBody>
      </p:sp>
    </p:spTree>
    <p:extLst>
      <p:ext uri="{BB962C8B-B14F-4D97-AF65-F5344CB8AC3E}">
        <p14:creationId xmlns:p14="http://schemas.microsoft.com/office/powerpoint/2010/main" val="6013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T6C05 What is component 4 in figure T1?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Transistor</a:t>
            </a:r>
          </a:p>
          <a:p>
            <a:pPr lvl="1" eaLnBrk="1" hangingPunct="1">
              <a:defRPr/>
            </a:pPr>
            <a:r>
              <a:rPr lang="en-US" smtClean="0"/>
              <a:t>C.	Battery</a:t>
            </a:r>
          </a:p>
          <a:p>
            <a:pPr lvl="1" eaLnBrk="1" hangingPunct="1">
              <a:defRPr/>
            </a:pPr>
            <a:r>
              <a:rPr lang="en-US" smtClean="0"/>
              <a:t>D.	Ground symbol</a:t>
            </a:r>
          </a:p>
        </p:txBody>
      </p:sp>
    </p:spTree>
    <p:extLst>
      <p:ext uri="{BB962C8B-B14F-4D97-AF65-F5344CB8AC3E}">
        <p14:creationId xmlns:p14="http://schemas.microsoft.com/office/powerpoint/2010/main" val="31970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3" y="685800"/>
            <a:ext cx="788193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T6C05 What is component 4 in figure T1?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Transistor</a:t>
            </a:r>
          </a:p>
          <a:p>
            <a:pPr eaLnBrk="1" hangingPunct="1">
              <a:defRPr/>
            </a:pPr>
            <a:r>
              <a:rPr lang="en-US" b="1" smtClean="0"/>
              <a:t>C.	Battery</a:t>
            </a:r>
          </a:p>
          <a:p>
            <a:pPr lvl="1" eaLnBrk="1" hangingPunct="1">
              <a:defRPr/>
            </a:pPr>
            <a:r>
              <a:rPr lang="en-US" smtClean="0"/>
              <a:t>D.	Ground symbol</a:t>
            </a:r>
          </a:p>
        </p:txBody>
      </p:sp>
    </p:spTree>
    <p:extLst>
      <p:ext uri="{BB962C8B-B14F-4D97-AF65-F5344CB8AC3E}">
        <p14:creationId xmlns:p14="http://schemas.microsoft.com/office/powerpoint/2010/main" val="24507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T6C06 What is component 6 in figure T2?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Capacitor</a:t>
            </a:r>
          </a:p>
          <a:p>
            <a:pPr lvl="1" eaLnBrk="1" hangingPunct="1">
              <a:defRPr/>
            </a:pPr>
            <a:r>
              <a:rPr lang="en-US" smtClean="0"/>
              <a:t>C.	Regulator IC</a:t>
            </a:r>
          </a:p>
          <a:p>
            <a:pPr lvl="1" eaLnBrk="1" hangingPunct="1">
              <a:defRPr/>
            </a:pPr>
            <a:r>
              <a:rPr lang="en-US" smtClean="0"/>
              <a:t>D.	Transistor</a:t>
            </a:r>
          </a:p>
        </p:txBody>
      </p:sp>
    </p:spTree>
    <p:extLst>
      <p:ext uri="{BB962C8B-B14F-4D97-AF65-F5344CB8AC3E}">
        <p14:creationId xmlns:p14="http://schemas.microsoft.com/office/powerpoint/2010/main" val="32126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2" y="1600200"/>
            <a:ext cx="7953333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5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T7D03 How is an ammeter usually connected to a circuit?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In series with the circuit</a:t>
            </a:r>
          </a:p>
          <a:p>
            <a:pPr lvl="1" eaLnBrk="1" hangingPunct="1">
              <a:defRPr/>
            </a:pPr>
            <a:r>
              <a:rPr lang="en-US" smtClean="0"/>
              <a:t>B.	In parallel with the circuit</a:t>
            </a:r>
          </a:p>
          <a:p>
            <a:pPr lvl="1" eaLnBrk="1" hangingPunct="1">
              <a:defRPr/>
            </a:pPr>
            <a:r>
              <a:rPr lang="en-US" smtClean="0"/>
              <a:t>C.	In quadrature with the circuit</a:t>
            </a:r>
          </a:p>
          <a:p>
            <a:pPr lvl="1" eaLnBrk="1" hangingPunct="1">
              <a:defRPr/>
            </a:pPr>
            <a:r>
              <a:rPr lang="en-US" smtClean="0"/>
              <a:t>D.	In phase with the circuit</a:t>
            </a:r>
          </a:p>
        </p:txBody>
      </p:sp>
    </p:spTree>
    <p:extLst>
      <p:ext uri="{BB962C8B-B14F-4D97-AF65-F5344CB8AC3E}">
        <p14:creationId xmlns:p14="http://schemas.microsoft.com/office/powerpoint/2010/main" val="17159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T6C06 What is component 6 in figure T2?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eaLnBrk="1" hangingPunct="1">
              <a:defRPr/>
            </a:pPr>
            <a:r>
              <a:rPr lang="en-US" b="1" smtClean="0"/>
              <a:t>B.	Capacitor</a:t>
            </a:r>
          </a:p>
          <a:p>
            <a:pPr lvl="1" eaLnBrk="1" hangingPunct="1">
              <a:defRPr/>
            </a:pPr>
            <a:r>
              <a:rPr lang="en-US" smtClean="0"/>
              <a:t>C.	Regulator IC</a:t>
            </a:r>
          </a:p>
          <a:p>
            <a:pPr lvl="1" eaLnBrk="1" hangingPunct="1">
              <a:defRPr/>
            </a:pPr>
            <a:r>
              <a:rPr lang="en-US" smtClean="0"/>
              <a:t>D.	Transistor</a:t>
            </a:r>
          </a:p>
        </p:txBody>
      </p:sp>
    </p:spTree>
    <p:extLst>
      <p:ext uri="{BB962C8B-B14F-4D97-AF65-F5344CB8AC3E}">
        <p14:creationId xmlns:p14="http://schemas.microsoft.com/office/powerpoint/2010/main" val="39841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T6C07 What is component 8 in figure T2?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Inductor</a:t>
            </a:r>
          </a:p>
          <a:p>
            <a:pPr lvl="1" eaLnBrk="1" hangingPunct="1">
              <a:defRPr/>
            </a:pPr>
            <a:r>
              <a:rPr lang="en-US" smtClean="0"/>
              <a:t>C.	Regulator IC</a:t>
            </a:r>
          </a:p>
          <a:p>
            <a:pPr lvl="1" eaLnBrk="1" hangingPunct="1">
              <a:defRPr/>
            </a:pPr>
            <a:r>
              <a:rPr lang="en-US" smtClean="0"/>
              <a:t>D.	Light emitting diode</a:t>
            </a:r>
          </a:p>
        </p:txBody>
      </p:sp>
    </p:spTree>
    <p:extLst>
      <p:ext uri="{BB962C8B-B14F-4D97-AF65-F5344CB8AC3E}">
        <p14:creationId xmlns:p14="http://schemas.microsoft.com/office/powerpoint/2010/main" val="4232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2" y="1600200"/>
            <a:ext cx="7953333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6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T6C07 What is component 8 in figure T2?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Resistor</a:t>
            </a:r>
          </a:p>
          <a:p>
            <a:pPr lvl="1" eaLnBrk="1" hangingPunct="1">
              <a:defRPr/>
            </a:pPr>
            <a:r>
              <a:rPr lang="en-US" smtClean="0"/>
              <a:t>B.	Inductor</a:t>
            </a:r>
          </a:p>
          <a:p>
            <a:pPr lvl="1" eaLnBrk="1" hangingPunct="1">
              <a:defRPr/>
            </a:pPr>
            <a:r>
              <a:rPr lang="en-US" smtClean="0"/>
              <a:t>C.	Regulator IC</a:t>
            </a:r>
          </a:p>
          <a:p>
            <a:pPr eaLnBrk="1" hangingPunct="1">
              <a:defRPr/>
            </a:pPr>
            <a:r>
              <a:rPr lang="en-US" b="1" smtClean="0"/>
              <a:t>D.	Light emitting diode</a:t>
            </a:r>
          </a:p>
        </p:txBody>
      </p:sp>
    </p:spTree>
    <p:extLst>
      <p:ext uri="{BB962C8B-B14F-4D97-AF65-F5344CB8AC3E}">
        <p14:creationId xmlns:p14="http://schemas.microsoft.com/office/powerpoint/2010/main" val="2588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T6C08 What is component 9 in figure T2?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Variable capacitor</a:t>
            </a:r>
          </a:p>
          <a:p>
            <a:pPr lvl="1" eaLnBrk="1" hangingPunct="1">
              <a:defRPr/>
            </a:pPr>
            <a:r>
              <a:rPr lang="en-US" smtClean="0"/>
              <a:t>B.	Variable inductor</a:t>
            </a:r>
          </a:p>
          <a:p>
            <a:pPr lvl="1" eaLnBrk="1" hangingPunct="1">
              <a:defRPr/>
            </a:pPr>
            <a:r>
              <a:rPr lang="en-US" smtClean="0"/>
              <a:t>C.	Variable resistor</a:t>
            </a:r>
          </a:p>
          <a:p>
            <a:pPr lvl="1" eaLnBrk="1" hangingPunct="1">
              <a:defRPr/>
            </a:pPr>
            <a:r>
              <a:rPr lang="en-US" smtClean="0"/>
              <a:t>D.	Variable transformer</a:t>
            </a:r>
          </a:p>
        </p:txBody>
      </p:sp>
    </p:spTree>
    <p:extLst>
      <p:ext uri="{BB962C8B-B14F-4D97-AF65-F5344CB8AC3E}">
        <p14:creationId xmlns:p14="http://schemas.microsoft.com/office/powerpoint/2010/main" val="14267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2" y="1600200"/>
            <a:ext cx="7953333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4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T6C08 What is component 9 in figure T2?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Variable capacitor</a:t>
            </a:r>
          </a:p>
          <a:p>
            <a:pPr lvl="1" eaLnBrk="1" hangingPunct="1">
              <a:defRPr/>
            </a:pPr>
            <a:r>
              <a:rPr lang="en-US" smtClean="0"/>
              <a:t>B.	Variable inductor</a:t>
            </a:r>
          </a:p>
          <a:p>
            <a:pPr eaLnBrk="1" hangingPunct="1">
              <a:defRPr/>
            </a:pPr>
            <a:r>
              <a:rPr lang="en-US" b="1" smtClean="0"/>
              <a:t>C.	Variable resistor</a:t>
            </a:r>
          </a:p>
          <a:p>
            <a:pPr lvl="1" eaLnBrk="1" hangingPunct="1">
              <a:defRPr/>
            </a:pPr>
            <a:r>
              <a:rPr lang="en-US" smtClean="0"/>
              <a:t>D.	Variable transformer</a:t>
            </a:r>
          </a:p>
        </p:txBody>
      </p:sp>
    </p:spTree>
    <p:extLst>
      <p:ext uri="{BB962C8B-B14F-4D97-AF65-F5344CB8AC3E}">
        <p14:creationId xmlns:p14="http://schemas.microsoft.com/office/powerpoint/2010/main" val="31199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T6C09 What is component 4 in figure T2?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Variable inductor</a:t>
            </a:r>
          </a:p>
          <a:p>
            <a:pPr lvl="1" eaLnBrk="1" hangingPunct="1">
              <a:defRPr/>
            </a:pPr>
            <a:r>
              <a:rPr lang="en-US" smtClean="0"/>
              <a:t>B.	Double-pole switch</a:t>
            </a:r>
          </a:p>
          <a:p>
            <a:pPr lvl="1" eaLnBrk="1" hangingPunct="1">
              <a:defRPr/>
            </a:pPr>
            <a:r>
              <a:rPr lang="en-US" smtClean="0"/>
              <a:t>C.	Potentiometer</a:t>
            </a:r>
          </a:p>
          <a:p>
            <a:pPr lvl="1" eaLnBrk="1" hangingPunct="1">
              <a:defRPr/>
            </a:pPr>
            <a:r>
              <a:rPr lang="en-US" smtClean="0"/>
              <a:t>D.	Transformer</a:t>
            </a:r>
          </a:p>
        </p:txBody>
      </p:sp>
    </p:spTree>
    <p:extLst>
      <p:ext uri="{BB962C8B-B14F-4D97-AF65-F5344CB8AC3E}">
        <p14:creationId xmlns:p14="http://schemas.microsoft.com/office/powerpoint/2010/main" val="24855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2" y="1600200"/>
            <a:ext cx="7953333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1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T6C09 What is component 4 in figure T2?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Variable inductor</a:t>
            </a:r>
          </a:p>
          <a:p>
            <a:pPr lvl="1" eaLnBrk="1" hangingPunct="1">
              <a:defRPr/>
            </a:pPr>
            <a:r>
              <a:rPr lang="en-US" smtClean="0"/>
              <a:t>B.	Double-pole switch</a:t>
            </a:r>
          </a:p>
          <a:p>
            <a:pPr lvl="1" eaLnBrk="1" hangingPunct="1">
              <a:defRPr/>
            </a:pPr>
            <a:r>
              <a:rPr lang="en-US" smtClean="0"/>
              <a:t>C.	Potentiometer</a:t>
            </a:r>
          </a:p>
          <a:p>
            <a:pPr eaLnBrk="1" hangingPunct="1">
              <a:defRPr/>
            </a:pPr>
            <a:r>
              <a:rPr lang="en-US" b="1" smtClean="0"/>
              <a:t>D.	Transformer</a:t>
            </a:r>
          </a:p>
        </p:txBody>
      </p:sp>
    </p:spTree>
    <p:extLst>
      <p:ext uri="{BB962C8B-B14F-4D97-AF65-F5344CB8AC3E}">
        <p14:creationId xmlns:p14="http://schemas.microsoft.com/office/powerpoint/2010/main" val="32741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2187575"/>
          </a:xfrm>
        </p:spPr>
        <p:txBody>
          <a:bodyPr/>
          <a:lstStyle/>
          <a:p>
            <a:pPr algn="ctr"/>
            <a:r>
              <a:rPr lang="en-US" dirty="0" smtClean="0"/>
              <a:t>Background and concepts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209801"/>
            <a:ext cx="7772400" cy="1066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356FB-112B-42A0-9796-10E3E09D5F3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Microhams 2010 Technician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T7D03 How is an ammeter usually connected to a circuit?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A.	In series with the circuit</a:t>
            </a:r>
          </a:p>
          <a:p>
            <a:pPr lvl="1" eaLnBrk="1" hangingPunct="1">
              <a:defRPr/>
            </a:pPr>
            <a:r>
              <a:rPr lang="en-US" smtClean="0"/>
              <a:t>B.	In parallel with the circuit</a:t>
            </a:r>
          </a:p>
          <a:p>
            <a:pPr lvl="1" eaLnBrk="1" hangingPunct="1">
              <a:defRPr/>
            </a:pPr>
            <a:r>
              <a:rPr lang="en-US" smtClean="0"/>
              <a:t>C.	In quadrature with the circuit</a:t>
            </a:r>
          </a:p>
          <a:p>
            <a:pPr lvl="1" eaLnBrk="1" hangingPunct="1">
              <a:defRPr/>
            </a:pPr>
            <a:r>
              <a:rPr lang="en-US" smtClean="0"/>
              <a:t>D.	In phase with the circuit</a:t>
            </a:r>
          </a:p>
        </p:txBody>
      </p:sp>
    </p:spTree>
    <p:extLst>
      <p:ext uri="{BB962C8B-B14F-4D97-AF65-F5344CB8AC3E}">
        <p14:creationId xmlns:p14="http://schemas.microsoft.com/office/powerpoint/2010/main" val="12284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T6C10 What is component 3 in figure T3?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Connector</a:t>
            </a:r>
          </a:p>
          <a:p>
            <a:pPr lvl="1" eaLnBrk="1" hangingPunct="1">
              <a:defRPr/>
            </a:pPr>
            <a:r>
              <a:rPr lang="en-US" smtClean="0"/>
              <a:t>B.	Meter</a:t>
            </a:r>
          </a:p>
          <a:p>
            <a:pPr lvl="1" eaLnBrk="1" hangingPunct="1">
              <a:defRPr/>
            </a:pPr>
            <a:r>
              <a:rPr lang="en-US" smtClean="0"/>
              <a:t>C.	Variable capacitor</a:t>
            </a:r>
          </a:p>
          <a:p>
            <a:pPr lvl="1" eaLnBrk="1" hangingPunct="1">
              <a:defRPr/>
            </a:pPr>
            <a:r>
              <a:rPr lang="en-US" smtClean="0"/>
              <a:t>D.	Variable inductor</a:t>
            </a:r>
          </a:p>
        </p:txBody>
      </p:sp>
    </p:spTree>
    <p:extLst>
      <p:ext uri="{BB962C8B-B14F-4D97-AF65-F5344CB8AC3E}">
        <p14:creationId xmlns:p14="http://schemas.microsoft.com/office/powerpoint/2010/main" val="29530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1340"/>
            <a:ext cx="8285363" cy="54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2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T6C10 What is component 3 in figure T3?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Connector</a:t>
            </a:r>
          </a:p>
          <a:p>
            <a:pPr lvl="1" eaLnBrk="1" hangingPunct="1">
              <a:defRPr/>
            </a:pPr>
            <a:r>
              <a:rPr lang="en-US" smtClean="0"/>
              <a:t>B.	Meter</a:t>
            </a:r>
          </a:p>
          <a:p>
            <a:pPr lvl="1" eaLnBrk="1" hangingPunct="1">
              <a:defRPr/>
            </a:pPr>
            <a:r>
              <a:rPr lang="en-US" smtClean="0"/>
              <a:t>C.	Variable capacitor</a:t>
            </a:r>
          </a:p>
          <a:p>
            <a:pPr eaLnBrk="1" hangingPunct="1">
              <a:defRPr/>
            </a:pPr>
            <a:r>
              <a:rPr lang="en-US" b="1" smtClean="0"/>
              <a:t>D.	Variable inductor</a:t>
            </a:r>
          </a:p>
        </p:txBody>
      </p:sp>
    </p:spTree>
    <p:extLst>
      <p:ext uri="{BB962C8B-B14F-4D97-AF65-F5344CB8AC3E}">
        <p14:creationId xmlns:p14="http://schemas.microsoft.com/office/powerpoint/2010/main" val="38339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T6C11 What is component 4 in figure T3?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Antenna</a:t>
            </a:r>
          </a:p>
          <a:p>
            <a:pPr lvl="1" eaLnBrk="1" hangingPunct="1">
              <a:defRPr/>
            </a:pPr>
            <a:r>
              <a:rPr lang="en-US" smtClean="0"/>
              <a:t>B.	Transmitter</a:t>
            </a:r>
          </a:p>
          <a:p>
            <a:pPr lvl="1" eaLnBrk="1" hangingPunct="1">
              <a:defRPr/>
            </a:pPr>
            <a:r>
              <a:rPr lang="en-US" smtClean="0"/>
              <a:t>C.	Dummy load</a:t>
            </a:r>
          </a:p>
          <a:p>
            <a:pPr lvl="1" eaLnBrk="1" hangingPunct="1">
              <a:defRPr/>
            </a:pPr>
            <a:r>
              <a:rPr lang="en-US" smtClean="0"/>
              <a:t>D.	Ground</a:t>
            </a:r>
          </a:p>
        </p:txBody>
      </p:sp>
    </p:spTree>
    <p:extLst>
      <p:ext uri="{BB962C8B-B14F-4D97-AF65-F5344CB8AC3E}">
        <p14:creationId xmlns:p14="http://schemas.microsoft.com/office/powerpoint/2010/main" val="38702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1340"/>
            <a:ext cx="8285363" cy="54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7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T6C11 What is component 4 in figure T3?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A.	Antenna</a:t>
            </a:r>
          </a:p>
          <a:p>
            <a:pPr lvl="1" eaLnBrk="1" hangingPunct="1">
              <a:defRPr/>
            </a:pPr>
            <a:r>
              <a:rPr lang="en-US" smtClean="0"/>
              <a:t>B.	Transmitter</a:t>
            </a:r>
          </a:p>
          <a:p>
            <a:pPr lvl="1" eaLnBrk="1" hangingPunct="1">
              <a:defRPr/>
            </a:pPr>
            <a:r>
              <a:rPr lang="en-US" smtClean="0"/>
              <a:t>C.	Dummy load</a:t>
            </a:r>
          </a:p>
          <a:p>
            <a:pPr lvl="1" eaLnBrk="1" hangingPunct="1">
              <a:defRPr/>
            </a:pPr>
            <a:r>
              <a:rPr lang="en-US" smtClean="0"/>
              <a:t>D.	Ground</a:t>
            </a:r>
          </a:p>
        </p:txBody>
      </p:sp>
    </p:spTree>
    <p:extLst>
      <p:ext uri="{BB962C8B-B14F-4D97-AF65-F5344CB8AC3E}">
        <p14:creationId xmlns:p14="http://schemas.microsoft.com/office/powerpoint/2010/main" val="24321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T6C12 What do the symbols on an electrical circuit schematic diagram represent?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Electrical components</a:t>
            </a:r>
          </a:p>
          <a:p>
            <a:pPr lvl="1" eaLnBrk="1" hangingPunct="1">
              <a:defRPr/>
            </a:pPr>
            <a:r>
              <a:rPr lang="en-US" smtClean="0"/>
              <a:t>B.	Logic states</a:t>
            </a:r>
          </a:p>
          <a:p>
            <a:pPr lvl="1" eaLnBrk="1" hangingPunct="1">
              <a:defRPr/>
            </a:pPr>
            <a:r>
              <a:rPr lang="en-US" smtClean="0"/>
              <a:t>C.	Digital codes</a:t>
            </a:r>
          </a:p>
          <a:p>
            <a:pPr lvl="1" eaLnBrk="1" hangingPunct="1">
              <a:defRPr/>
            </a:pPr>
            <a:r>
              <a:rPr lang="en-US" smtClean="0"/>
              <a:t>D.	Traffic nodes</a:t>
            </a:r>
          </a:p>
        </p:txBody>
      </p:sp>
    </p:spTree>
    <p:extLst>
      <p:ext uri="{BB962C8B-B14F-4D97-AF65-F5344CB8AC3E}">
        <p14:creationId xmlns:p14="http://schemas.microsoft.com/office/powerpoint/2010/main" val="39945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T6C12 What do the symbols on an electrical circuit schematic diagram represent?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A.	Electrical components</a:t>
            </a:r>
          </a:p>
          <a:p>
            <a:pPr lvl="1" eaLnBrk="1" hangingPunct="1">
              <a:defRPr/>
            </a:pPr>
            <a:r>
              <a:rPr lang="en-US" smtClean="0"/>
              <a:t>B.	Logic states</a:t>
            </a:r>
          </a:p>
          <a:p>
            <a:pPr lvl="1" eaLnBrk="1" hangingPunct="1">
              <a:defRPr/>
            </a:pPr>
            <a:r>
              <a:rPr lang="en-US" smtClean="0"/>
              <a:t>C.	Digital codes</a:t>
            </a:r>
          </a:p>
          <a:p>
            <a:pPr lvl="1" eaLnBrk="1" hangingPunct="1">
              <a:defRPr/>
            </a:pPr>
            <a:r>
              <a:rPr lang="en-US" smtClean="0"/>
              <a:t>D.	Traffic nodes</a:t>
            </a:r>
          </a:p>
        </p:txBody>
      </p:sp>
    </p:spTree>
    <p:extLst>
      <p:ext uri="{BB962C8B-B14F-4D97-AF65-F5344CB8AC3E}">
        <p14:creationId xmlns:p14="http://schemas.microsoft.com/office/powerpoint/2010/main" val="29497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T6C13 Which of the following is accurately represented in electrical circuit schematic diagrams?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Wire lengths</a:t>
            </a:r>
          </a:p>
          <a:p>
            <a:pPr lvl="1" eaLnBrk="1" hangingPunct="1">
              <a:defRPr/>
            </a:pPr>
            <a:r>
              <a:rPr lang="en-US" smtClean="0"/>
              <a:t>B.	Physical appearance of components</a:t>
            </a:r>
          </a:p>
          <a:p>
            <a:pPr lvl="1" eaLnBrk="1" hangingPunct="1">
              <a:defRPr/>
            </a:pPr>
            <a:r>
              <a:rPr lang="en-US" smtClean="0"/>
              <a:t>C.	The way components are interconnected</a:t>
            </a:r>
          </a:p>
          <a:p>
            <a:pPr lvl="1" eaLnBrk="1" hangingPunct="1">
              <a:defRPr/>
            </a:pPr>
            <a:r>
              <a:rPr lang="en-US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6687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T6C13 Which of the following is accurately represented in electrical circuit schematic diagrams?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Wire lengths</a:t>
            </a:r>
          </a:p>
          <a:p>
            <a:pPr lvl="1" eaLnBrk="1" hangingPunct="1">
              <a:defRPr/>
            </a:pPr>
            <a:r>
              <a:rPr lang="en-US" smtClean="0"/>
              <a:t>B.	Physical appearance of components</a:t>
            </a:r>
          </a:p>
          <a:p>
            <a:pPr eaLnBrk="1" hangingPunct="1">
              <a:defRPr/>
            </a:pPr>
            <a:r>
              <a:rPr lang="en-US" b="1" smtClean="0"/>
              <a:t>C.	The way components are interconnected</a:t>
            </a:r>
          </a:p>
          <a:p>
            <a:pPr lvl="1" eaLnBrk="1" hangingPunct="1">
              <a:defRPr/>
            </a:pPr>
            <a:r>
              <a:rPr lang="en-US" smtClean="0"/>
              <a:t>D.	All of these choices are correct</a:t>
            </a:r>
          </a:p>
        </p:txBody>
      </p:sp>
    </p:spTree>
    <p:extLst>
      <p:ext uri="{BB962C8B-B14F-4D97-AF65-F5344CB8AC3E}">
        <p14:creationId xmlns:p14="http://schemas.microsoft.com/office/powerpoint/2010/main" val="13991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T5A07 Which of the following is a good electrical conductor?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Glass</a:t>
            </a:r>
          </a:p>
          <a:p>
            <a:pPr lvl="1" eaLnBrk="1" hangingPunct="1">
              <a:defRPr/>
            </a:pPr>
            <a:r>
              <a:rPr lang="en-US" b="0" smtClean="0"/>
              <a:t>B.	Wood</a:t>
            </a:r>
          </a:p>
          <a:p>
            <a:pPr lvl="1" eaLnBrk="1" hangingPunct="1">
              <a:defRPr/>
            </a:pPr>
            <a:r>
              <a:rPr lang="en-US" b="0" smtClean="0"/>
              <a:t>C.	Copper</a:t>
            </a:r>
          </a:p>
          <a:p>
            <a:pPr lvl="1" eaLnBrk="1" hangingPunct="1">
              <a:defRPr/>
            </a:pPr>
            <a:r>
              <a:rPr lang="en-US" b="0" smtClean="0"/>
              <a:t>D.	Rubber</a:t>
            </a:r>
          </a:p>
        </p:txBody>
      </p:sp>
    </p:spTree>
    <p:extLst>
      <p:ext uri="{BB962C8B-B14F-4D97-AF65-F5344CB8AC3E}">
        <p14:creationId xmlns:p14="http://schemas.microsoft.com/office/powerpoint/2010/main" val="419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T7A03 Which </a:t>
            </a:r>
            <a:r>
              <a:rPr lang="en-US" dirty="0"/>
              <a:t>of the following is used to convert a radio signal from one frequency to another?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. Phase splitter</a:t>
            </a:r>
          </a:p>
          <a:p>
            <a:r>
              <a:rPr lang="en-US" dirty="0"/>
              <a:t>B. Mixer</a:t>
            </a:r>
          </a:p>
          <a:p>
            <a:r>
              <a:rPr lang="en-US" dirty="0" smtClean="0"/>
              <a:t>C</a:t>
            </a:r>
            <a:r>
              <a:rPr lang="en-US" dirty="0"/>
              <a:t>. Inverter</a:t>
            </a:r>
          </a:p>
          <a:p>
            <a:r>
              <a:rPr lang="en-US" dirty="0" smtClean="0"/>
              <a:t>D</a:t>
            </a:r>
            <a:r>
              <a:rPr lang="en-US" dirty="0"/>
              <a:t>. Amplifier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0042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T7A03 Which </a:t>
            </a:r>
            <a:r>
              <a:rPr lang="en-US" dirty="0"/>
              <a:t>of the following is used to convert a radio signal from one frequency to another?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Phase splitter</a:t>
            </a:r>
          </a:p>
          <a:p>
            <a:r>
              <a:rPr lang="en-US" dirty="0">
                <a:solidFill>
                  <a:srgbClr val="FFFF00"/>
                </a:solidFill>
              </a:rPr>
              <a:t>B. Mixer</a:t>
            </a:r>
          </a:p>
          <a:p>
            <a:r>
              <a:rPr lang="en-US" dirty="0" smtClean="0"/>
              <a:t>	C</a:t>
            </a:r>
            <a:r>
              <a:rPr lang="en-US" dirty="0"/>
              <a:t>. Inverter</a:t>
            </a:r>
          </a:p>
          <a:p>
            <a:r>
              <a:rPr lang="en-US" dirty="0" smtClean="0"/>
              <a:t>	D</a:t>
            </a:r>
            <a:r>
              <a:rPr lang="en-US" dirty="0"/>
              <a:t>. Amplifier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8049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T7A05  What </a:t>
            </a:r>
            <a:r>
              <a:rPr lang="en-US" dirty="0"/>
              <a:t>is the name of a circuit that generates a signal of a desired frequency?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Reactance modulator</a:t>
            </a:r>
          </a:p>
          <a:p>
            <a:r>
              <a:rPr lang="en-US" dirty="0"/>
              <a:t>B. Product detector</a:t>
            </a:r>
          </a:p>
          <a:p>
            <a:r>
              <a:rPr lang="en-US" dirty="0"/>
              <a:t>C. Low-pass filter</a:t>
            </a:r>
          </a:p>
          <a:p>
            <a:r>
              <a:rPr lang="en-US" dirty="0"/>
              <a:t>D. Oscillator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9239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T7A05  What </a:t>
            </a:r>
            <a:r>
              <a:rPr lang="en-US" dirty="0"/>
              <a:t>is the name of a circuit that generates a signal of a desired frequency?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Reactance modulator</a:t>
            </a:r>
          </a:p>
          <a:p>
            <a:r>
              <a:rPr lang="en-US" dirty="0" smtClean="0"/>
              <a:t>	B</a:t>
            </a:r>
            <a:r>
              <a:rPr lang="en-US" dirty="0"/>
              <a:t>. Product detector</a:t>
            </a:r>
          </a:p>
          <a:p>
            <a:r>
              <a:rPr lang="en-US" dirty="0" smtClean="0"/>
              <a:t>	C</a:t>
            </a:r>
            <a:r>
              <a:rPr lang="en-US" dirty="0"/>
              <a:t>. Low-pass filter</a:t>
            </a:r>
          </a:p>
          <a:p>
            <a:r>
              <a:rPr lang="en-US" dirty="0">
                <a:solidFill>
                  <a:srgbClr val="FFFF00"/>
                </a:solidFill>
              </a:rPr>
              <a:t>D. Oscillator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1513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T7A08 </a:t>
            </a:r>
            <a:r>
              <a:rPr lang="en-US" dirty="0" smtClean="0"/>
              <a:t> Which </a:t>
            </a:r>
            <a:r>
              <a:rPr lang="en-US" dirty="0"/>
              <a:t>of the following describes combining speech with an RF carrier signal?-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Impedance matching</a:t>
            </a:r>
          </a:p>
          <a:p>
            <a:r>
              <a:rPr lang="en-US" dirty="0">
                <a:solidFill>
                  <a:schemeClr val="tx1"/>
                </a:solidFill>
              </a:rPr>
              <a:t>B. Oscillation</a:t>
            </a:r>
          </a:p>
          <a:p>
            <a:r>
              <a:rPr lang="en-US" dirty="0">
                <a:solidFill>
                  <a:schemeClr val="tx1"/>
                </a:solidFill>
              </a:rPr>
              <a:t>C. Modulation</a:t>
            </a:r>
          </a:p>
          <a:p>
            <a:r>
              <a:rPr lang="en-US" dirty="0">
                <a:solidFill>
                  <a:schemeClr val="tx1"/>
                </a:solidFill>
              </a:rPr>
              <a:t>D. Low-pass filtering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7750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T7A08 </a:t>
            </a:r>
            <a:r>
              <a:rPr lang="en-US" dirty="0" smtClean="0"/>
              <a:t> Which </a:t>
            </a:r>
            <a:r>
              <a:rPr lang="en-US" dirty="0"/>
              <a:t>of the following describes combining speech with an RF carrier signal?-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Impedance matching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Oscillation</a:t>
            </a:r>
          </a:p>
          <a:p>
            <a:r>
              <a:rPr lang="en-US" dirty="0">
                <a:solidFill>
                  <a:srgbClr val="FFFF00"/>
                </a:solidFill>
              </a:rPr>
              <a:t>C. Modulation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Low-pass filtering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2561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T7A01 Which </a:t>
            </a:r>
            <a:r>
              <a:rPr lang="en-US" dirty="0"/>
              <a:t>term describes the ability of a receiver to detect the presence of a signal?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Linearity</a:t>
            </a:r>
          </a:p>
          <a:p>
            <a:r>
              <a:rPr lang="en-US" dirty="0"/>
              <a:t>B. Sensitivity</a:t>
            </a:r>
          </a:p>
          <a:p>
            <a:r>
              <a:rPr lang="en-US" dirty="0"/>
              <a:t>C. Selectivity</a:t>
            </a:r>
          </a:p>
          <a:p>
            <a:r>
              <a:rPr lang="en-US" dirty="0"/>
              <a:t>D. Total Harmonic Distortion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1310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T7A01 Which </a:t>
            </a:r>
            <a:r>
              <a:rPr lang="en-US" dirty="0"/>
              <a:t>term describes the ability of a receiver to detect the presence of a signal?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Linearity</a:t>
            </a:r>
          </a:p>
          <a:p>
            <a:r>
              <a:rPr lang="en-US" dirty="0">
                <a:solidFill>
                  <a:srgbClr val="FFFF00"/>
                </a:solidFill>
              </a:rPr>
              <a:t>B. Sensitivity</a:t>
            </a:r>
          </a:p>
          <a:p>
            <a:r>
              <a:rPr lang="en-US" dirty="0" smtClean="0"/>
              <a:t>	C</a:t>
            </a:r>
            <a:r>
              <a:rPr lang="en-US" dirty="0"/>
              <a:t>. Selectivity</a:t>
            </a:r>
          </a:p>
          <a:p>
            <a:r>
              <a:rPr lang="en-US" dirty="0" smtClean="0"/>
              <a:t>	D</a:t>
            </a:r>
            <a:r>
              <a:rPr lang="en-US" dirty="0"/>
              <a:t>. Total Harmonic Distortion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9081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T7A04 </a:t>
            </a:r>
            <a:r>
              <a:rPr lang="en-US" dirty="0" smtClean="0"/>
              <a:t> Which </a:t>
            </a:r>
            <a:r>
              <a:rPr lang="en-US" dirty="0"/>
              <a:t>term describes the ability of a receiver to discriminate between multiple signals?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A. Discrimination ratio</a:t>
            </a:r>
          </a:p>
          <a:p>
            <a:r>
              <a:rPr lang="en-US" dirty="0">
                <a:solidFill>
                  <a:schemeClr val="tx1"/>
                </a:solidFill>
              </a:rPr>
              <a:t>B. Sensitivity</a:t>
            </a:r>
          </a:p>
          <a:p>
            <a:r>
              <a:rPr lang="en-US" dirty="0">
                <a:solidFill>
                  <a:schemeClr val="tx1"/>
                </a:solidFill>
              </a:rPr>
              <a:t>C. Selectivity</a:t>
            </a:r>
          </a:p>
          <a:p>
            <a:r>
              <a:rPr lang="en-US" dirty="0">
                <a:solidFill>
                  <a:schemeClr val="tx1"/>
                </a:solidFill>
              </a:rPr>
              <a:t>D. Harmonic Distortion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745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T7A04 </a:t>
            </a:r>
            <a:r>
              <a:rPr lang="en-US" dirty="0" smtClean="0"/>
              <a:t> Which </a:t>
            </a:r>
            <a:r>
              <a:rPr lang="en-US" dirty="0"/>
              <a:t>term describes the ability of a receiver to discriminate between multiple signals?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Discrimination ratio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B</a:t>
            </a:r>
            <a:r>
              <a:rPr lang="en-US" dirty="0">
                <a:solidFill>
                  <a:schemeClr val="tx1"/>
                </a:solidFill>
              </a:rPr>
              <a:t>. Sensitivity</a:t>
            </a:r>
          </a:p>
          <a:p>
            <a:r>
              <a:rPr lang="en-US" dirty="0">
                <a:solidFill>
                  <a:srgbClr val="FFFF00"/>
                </a:solidFill>
              </a:rPr>
              <a:t>C. Selectivity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Harmonic Distortion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53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T5A07 Which of the following is a good electrical conductor?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Glass</a:t>
            </a:r>
          </a:p>
          <a:p>
            <a:pPr lvl="1" eaLnBrk="1" hangingPunct="1">
              <a:defRPr/>
            </a:pPr>
            <a:r>
              <a:rPr lang="en-US" b="0" smtClean="0"/>
              <a:t>B.	Wood</a:t>
            </a:r>
          </a:p>
          <a:p>
            <a:pPr eaLnBrk="1" hangingPunct="1">
              <a:defRPr/>
            </a:pPr>
            <a:r>
              <a:rPr lang="en-US" smtClean="0"/>
              <a:t>C.	Copper</a:t>
            </a:r>
          </a:p>
          <a:p>
            <a:pPr lvl="1" eaLnBrk="1" hangingPunct="1">
              <a:defRPr/>
            </a:pPr>
            <a:r>
              <a:rPr lang="en-US" b="0" smtClean="0"/>
              <a:t>D.	Rubber</a:t>
            </a:r>
          </a:p>
        </p:txBody>
      </p:sp>
    </p:spTree>
    <p:extLst>
      <p:ext uri="{BB962C8B-B14F-4D97-AF65-F5344CB8AC3E}">
        <p14:creationId xmlns:p14="http://schemas.microsoft.com/office/powerpoint/2010/main" val="34971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T7A06 What device takes the output of a low-powered 28 MHz SSB exciter and produces a 222 MHz output signal?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High-pass filter</a:t>
            </a:r>
          </a:p>
          <a:p>
            <a:pPr lvl="1" eaLnBrk="1" hangingPunct="1">
              <a:defRPr/>
            </a:pPr>
            <a:r>
              <a:rPr lang="en-US" smtClean="0"/>
              <a:t>B.	Low-pass filter</a:t>
            </a:r>
          </a:p>
          <a:p>
            <a:pPr lvl="1" eaLnBrk="1" hangingPunct="1">
              <a:defRPr/>
            </a:pPr>
            <a:r>
              <a:rPr lang="en-US" smtClean="0"/>
              <a:t>C.	Transverter</a:t>
            </a:r>
          </a:p>
          <a:p>
            <a:pPr lvl="1" eaLnBrk="1" hangingPunct="1">
              <a:defRPr/>
            </a:pPr>
            <a:r>
              <a:rPr lang="en-US" smtClean="0"/>
              <a:t>D.	Phase converter</a:t>
            </a:r>
          </a:p>
        </p:txBody>
      </p:sp>
    </p:spTree>
    <p:extLst>
      <p:ext uri="{BB962C8B-B14F-4D97-AF65-F5344CB8AC3E}">
        <p14:creationId xmlns:p14="http://schemas.microsoft.com/office/powerpoint/2010/main" val="25115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T7A06 What device takes the output of a low-powered 28 MHz SSB exciter and produces a 222 MHz output signal?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High-pass filter</a:t>
            </a:r>
          </a:p>
          <a:p>
            <a:pPr lvl="1" eaLnBrk="1" hangingPunct="1">
              <a:defRPr/>
            </a:pPr>
            <a:r>
              <a:rPr lang="en-US" smtClean="0"/>
              <a:t>B.	Low-pass filter</a:t>
            </a:r>
          </a:p>
          <a:p>
            <a:pPr eaLnBrk="1" hangingPunct="1">
              <a:defRPr/>
            </a:pPr>
            <a:r>
              <a:rPr lang="en-US" b="1" smtClean="0"/>
              <a:t>C.	Transverter</a:t>
            </a:r>
          </a:p>
          <a:p>
            <a:pPr lvl="1" eaLnBrk="1" hangingPunct="1">
              <a:defRPr/>
            </a:pPr>
            <a:r>
              <a:rPr lang="en-US" smtClean="0"/>
              <a:t>D.	Phase converter</a:t>
            </a:r>
          </a:p>
        </p:txBody>
      </p:sp>
    </p:spTree>
    <p:extLst>
      <p:ext uri="{BB962C8B-B14F-4D97-AF65-F5344CB8AC3E}">
        <p14:creationId xmlns:p14="http://schemas.microsoft.com/office/powerpoint/2010/main" val="25579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T7A13 Which of the following circuits demodulates FM signals?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Limiter</a:t>
            </a:r>
          </a:p>
          <a:p>
            <a:pPr lvl="1" eaLnBrk="1" hangingPunct="1">
              <a:defRPr/>
            </a:pPr>
            <a:r>
              <a:rPr lang="en-US" smtClean="0"/>
              <a:t>B.	Discriminator</a:t>
            </a:r>
          </a:p>
          <a:p>
            <a:pPr lvl="1" eaLnBrk="1" hangingPunct="1">
              <a:defRPr/>
            </a:pPr>
            <a:r>
              <a:rPr lang="en-US" smtClean="0"/>
              <a:t>C.	Product detector</a:t>
            </a:r>
          </a:p>
          <a:p>
            <a:pPr lvl="1" eaLnBrk="1" hangingPunct="1">
              <a:defRPr/>
            </a:pPr>
            <a:r>
              <a:rPr lang="en-US" smtClean="0"/>
              <a:t>D.	Phase inverter</a:t>
            </a:r>
          </a:p>
        </p:txBody>
      </p:sp>
    </p:spTree>
    <p:extLst>
      <p:ext uri="{BB962C8B-B14F-4D97-AF65-F5344CB8AC3E}">
        <p14:creationId xmlns:p14="http://schemas.microsoft.com/office/powerpoint/2010/main" val="7816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T7A13 Which of the following circuits demodulates FM signals?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Limiter</a:t>
            </a:r>
          </a:p>
          <a:p>
            <a:pPr eaLnBrk="1" hangingPunct="1">
              <a:defRPr/>
            </a:pPr>
            <a:r>
              <a:rPr lang="en-US" b="1" dirty="0" smtClean="0"/>
              <a:t>B.	Discriminator</a:t>
            </a:r>
          </a:p>
          <a:p>
            <a:pPr lvl="1" eaLnBrk="1" hangingPunct="1">
              <a:defRPr/>
            </a:pPr>
            <a:r>
              <a:rPr lang="en-US" dirty="0" smtClean="0"/>
              <a:t>C.	Product detector</a:t>
            </a:r>
          </a:p>
          <a:p>
            <a:pPr lvl="1" eaLnBrk="1" hangingPunct="1">
              <a:defRPr/>
            </a:pPr>
            <a:r>
              <a:rPr lang="en-US" dirty="0" smtClean="0"/>
              <a:t>D.	</a:t>
            </a:r>
            <a:r>
              <a:rPr lang="en-US" smtClean="0"/>
              <a:t>Phase inverter</a:t>
            </a:r>
          </a:p>
        </p:txBody>
      </p:sp>
    </p:spTree>
    <p:extLst>
      <p:ext uri="{BB962C8B-B14F-4D97-AF65-F5344CB8AC3E}">
        <p14:creationId xmlns:p14="http://schemas.microsoft.com/office/powerpoint/2010/main" val="26636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T7D04 Which instrument is used to measure electric current?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534400" cy="3763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An ohmmeter</a:t>
            </a:r>
          </a:p>
          <a:p>
            <a:pPr lvl="1" eaLnBrk="1" hangingPunct="1">
              <a:defRPr/>
            </a:pPr>
            <a:r>
              <a:rPr lang="en-US" dirty="0" smtClean="0"/>
              <a:t>B.	A </a:t>
            </a:r>
            <a:r>
              <a:rPr lang="en-US" dirty="0" err="1" smtClean="0"/>
              <a:t>wavemeter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C.	A voltmeter</a:t>
            </a:r>
          </a:p>
          <a:p>
            <a:pPr lvl="1" eaLnBrk="1" hangingPunct="1">
              <a:defRPr/>
            </a:pPr>
            <a:r>
              <a:rPr lang="en-US" dirty="0" smtClean="0"/>
              <a:t>D.	An ammeter</a:t>
            </a:r>
          </a:p>
        </p:txBody>
      </p:sp>
    </p:spTree>
    <p:extLst>
      <p:ext uri="{BB962C8B-B14F-4D97-AF65-F5344CB8AC3E}">
        <p14:creationId xmlns:p14="http://schemas.microsoft.com/office/powerpoint/2010/main" val="3595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T7D04 Which instrument is used to measure electric current?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534400" cy="36115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An ohmmeter</a:t>
            </a:r>
          </a:p>
          <a:p>
            <a:pPr lvl="1" eaLnBrk="1" hangingPunct="1">
              <a:defRPr/>
            </a:pPr>
            <a:r>
              <a:rPr lang="en-US" dirty="0" smtClean="0"/>
              <a:t>B.	A </a:t>
            </a:r>
            <a:r>
              <a:rPr lang="en-US" dirty="0" err="1" smtClean="0"/>
              <a:t>wavemeter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C.	A voltmeter</a:t>
            </a:r>
          </a:p>
          <a:p>
            <a:pPr eaLnBrk="1" hangingPunct="1">
              <a:defRPr/>
            </a:pPr>
            <a:r>
              <a:rPr lang="en-US" b="1" dirty="0" smtClean="0"/>
              <a:t>D.	An ammeter</a:t>
            </a:r>
          </a:p>
        </p:txBody>
      </p:sp>
    </p:spTree>
    <p:extLst>
      <p:ext uri="{BB962C8B-B14F-4D97-AF65-F5344CB8AC3E}">
        <p14:creationId xmlns:p14="http://schemas.microsoft.com/office/powerpoint/2010/main" val="11859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T5A08 Which of the following is a good electrical insulator?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Copper</a:t>
            </a:r>
          </a:p>
          <a:p>
            <a:pPr lvl="1" eaLnBrk="1" hangingPunct="1">
              <a:defRPr/>
            </a:pPr>
            <a:r>
              <a:rPr lang="en-US" b="0" smtClean="0"/>
              <a:t>B.	Glass</a:t>
            </a:r>
          </a:p>
          <a:p>
            <a:pPr lvl="1" eaLnBrk="1" hangingPunct="1">
              <a:defRPr/>
            </a:pPr>
            <a:r>
              <a:rPr lang="en-US" b="0" smtClean="0"/>
              <a:t>C.	Aluminum</a:t>
            </a:r>
          </a:p>
          <a:p>
            <a:pPr lvl="1" eaLnBrk="1" hangingPunct="1">
              <a:defRPr/>
            </a:pPr>
            <a:r>
              <a:rPr lang="en-US" b="0" smtClean="0"/>
              <a:t>D.	Mercury</a:t>
            </a:r>
          </a:p>
        </p:txBody>
      </p:sp>
    </p:spTree>
    <p:extLst>
      <p:ext uri="{BB962C8B-B14F-4D97-AF65-F5344CB8AC3E}">
        <p14:creationId xmlns:p14="http://schemas.microsoft.com/office/powerpoint/2010/main" val="827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T5A08 Which of the following is a good electrical insulator?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Copper</a:t>
            </a:r>
          </a:p>
          <a:p>
            <a:pPr eaLnBrk="1" hangingPunct="1">
              <a:defRPr/>
            </a:pPr>
            <a:r>
              <a:rPr lang="en-US" smtClean="0"/>
              <a:t>B.	Glass</a:t>
            </a:r>
          </a:p>
          <a:p>
            <a:pPr lvl="1" eaLnBrk="1" hangingPunct="1">
              <a:defRPr/>
            </a:pPr>
            <a:r>
              <a:rPr lang="en-US" b="0" smtClean="0"/>
              <a:t>C.	Aluminum</a:t>
            </a:r>
          </a:p>
          <a:p>
            <a:pPr lvl="1" eaLnBrk="1" hangingPunct="1">
              <a:defRPr/>
            </a:pPr>
            <a:r>
              <a:rPr lang="en-US" b="0" smtClean="0"/>
              <a:t>D.	Mercury</a:t>
            </a:r>
          </a:p>
        </p:txBody>
      </p:sp>
    </p:spTree>
    <p:extLst>
      <p:ext uri="{BB962C8B-B14F-4D97-AF65-F5344CB8AC3E}">
        <p14:creationId xmlns:p14="http://schemas.microsoft.com/office/powerpoint/2010/main" val="7909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T5D01 What formula is used to calculate current in a circuit?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Current (I) equals voltage (E) multiplied by resistance (R)</a:t>
            </a:r>
          </a:p>
          <a:p>
            <a:pPr lvl="1" eaLnBrk="1" hangingPunct="1">
              <a:defRPr/>
            </a:pPr>
            <a:r>
              <a:rPr lang="en-US" b="0" smtClean="0"/>
              <a:t>B.	Current (I) equals voltage (E) divided by resistance (R)</a:t>
            </a:r>
          </a:p>
          <a:p>
            <a:pPr lvl="1" eaLnBrk="1" hangingPunct="1">
              <a:defRPr/>
            </a:pPr>
            <a:r>
              <a:rPr lang="en-US" b="0" smtClean="0"/>
              <a:t>C.	Current (I) equals voltage (E) added to resistance (R)</a:t>
            </a:r>
          </a:p>
          <a:p>
            <a:pPr lvl="1" eaLnBrk="1" hangingPunct="1">
              <a:defRPr/>
            </a:pPr>
            <a:r>
              <a:rPr lang="en-US" b="0" smtClean="0"/>
              <a:t>D.	Current (I) equals voltage (E) minus resistance (R)</a:t>
            </a:r>
          </a:p>
        </p:txBody>
      </p:sp>
    </p:spTree>
    <p:extLst>
      <p:ext uri="{BB962C8B-B14F-4D97-AF65-F5344CB8AC3E}">
        <p14:creationId xmlns:p14="http://schemas.microsoft.com/office/powerpoint/2010/main" val="20186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9E3D560E-3839-4114-9F03-4A29B0218D95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28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84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3890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Ohm’s Law and Power Calculations</a:t>
            </a:r>
          </a:p>
        </p:txBody>
      </p:sp>
      <p:grpSp>
        <p:nvGrpSpPr>
          <p:cNvPr id="86021" name="Group 3"/>
          <p:cNvGrpSpPr>
            <a:grpSpLocks/>
          </p:cNvGrpSpPr>
          <p:nvPr/>
        </p:nvGrpSpPr>
        <p:grpSpPr bwMode="auto">
          <a:xfrm>
            <a:off x="762000" y="2133600"/>
            <a:ext cx="2743200" cy="2667000"/>
            <a:chOff x="528" y="1584"/>
            <a:chExt cx="1728" cy="1680"/>
          </a:xfrm>
        </p:grpSpPr>
        <p:sp>
          <p:nvSpPr>
            <p:cNvPr id="86034" name="Oval 4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6035" name="Line 5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6036" name="Line 6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19050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86024" name="Text Box 9"/>
          <p:cNvSpPr txBox="1">
            <a:spLocks noChangeArrowheads="1"/>
          </p:cNvSpPr>
          <p:nvPr/>
        </p:nvSpPr>
        <p:spPr bwMode="auto">
          <a:xfrm>
            <a:off x="2438400" y="3733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R</a:t>
            </a:r>
          </a:p>
        </p:txBody>
      </p:sp>
      <p:grpSp>
        <p:nvGrpSpPr>
          <p:cNvPr id="86025" name="Group 10"/>
          <p:cNvGrpSpPr>
            <a:grpSpLocks/>
          </p:cNvGrpSpPr>
          <p:nvPr/>
        </p:nvGrpSpPr>
        <p:grpSpPr bwMode="auto">
          <a:xfrm>
            <a:off x="5638800" y="2133600"/>
            <a:ext cx="2743200" cy="2667000"/>
            <a:chOff x="528" y="1584"/>
            <a:chExt cx="1728" cy="1680"/>
          </a:xfrm>
        </p:grpSpPr>
        <p:sp>
          <p:nvSpPr>
            <p:cNvPr id="86031" name="Oval 11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6032" name="Line 12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6033" name="Line 13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86026" name="Text Box 14"/>
          <p:cNvSpPr txBox="1">
            <a:spLocks noChangeArrowheads="1"/>
          </p:cNvSpPr>
          <p:nvPr/>
        </p:nvSpPr>
        <p:spPr bwMode="auto">
          <a:xfrm>
            <a:off x="67818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86027" name="Text Box 15"/>
          <p:cNvSpPr txBox="1">
            <a:spLocks noChangeArrowheads="1"/>
          </p:cNvSpPr>
          <p:nvPr/>
        </p:nvSpPr>
        <p:spPr bwMode="auto">
          <a:xfrm>
            <a:off x="63246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86028" name="Text Box 16"/>
          <p:cNvSpPr txBox="1">
            <a:spLocks noChangeArrowheads="1"/>
          </p:cNvSpPr>
          <p:nvPr/>
        </p:nvSpPr>
        <p:spPr bwMode="auto">
          <a:xfrm>
            <a:off x="7315200" y="3733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86029" name="Text Box 17"/>
          <p:cNvSpPr txBox="1">
            <a:spLocks noChangeArrowheads="1"/>
          </p:cNvSpPr>
          <p:nvPr/>
        </p:nvSpPr>
        <p:spPr bwMode="auto">
          <a:xfrm>
            <a:off x="3352800" y="4343400"/>
            <a:ext cx="2743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E=Voltage (Volts)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I=Current (Amps)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R=Resistance (Ohms)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P=Power (Watts)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406400" y="1349375"/>
            <a:ext cx="828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ahoma" pitchFamily="34" charset="0"/>
              </a:rPr>
              <a:t>To solve for a value, cover it with your finger and solve the remaining formula</a:t>
            </a:r>
          </a:p>
        </p:txBody>
      </p:sp>
    </p:spTree>
    <p:extLst>
      <p:ext uri="{BB962C8B-B14F-4D97-AF65-F5344CB8AC3E}">
        <p14:creationId xmlns:p14="http://schemas.microsoft.com/office/powerpoint/2010/main" val="42191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T5D01 What formula is used to calculate current in a circuit?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Current (I) equals voltage (E) multiplied by resistance (R)</a:t>
            </a:r>
          </a:p>
          <a:p>
            <a:pPr eaLnBrk="1" hangingPunct="1">
              <a:defRPr/>
            </a:pPr>
            <a:r>
              <a:rPr lang="en-US" smtClean="0"/>
              <a:t>B.	Current (I) equals voltage (E) divided by resistance (R)</a:t>
            </a:r>
          </a:p>
          <a:p>
            <a:pPr lvl="1" eaLnBrk="1" hangingPunct="1">
              <a:defRPr/>
            </a:pPr>
            <a:r>
              <a:rPr lang="en-US" b="0" smtClean="0"/>
              <a:t>C.	Current (I) equals voltage (E) added to resistance (R)</a:t>
            </a:r>
          </a:p>
          <a:p>
            <a:pPr lvl="1" eaLnBrk="1" hangingPunct="1">
              <a:defRPr/>
            </a:pPr>
            <a:r>
              <a:rPr lang="en-US" b="0" smtClean="0"/>
              <a:t>D.	Current (I) equals voltage (E) minus resistance (R)</a:t>
            </a:r>
          </a:p>
        </p:txBody>
      </p:sp>
    </p:spTree>
    <p:extLst>
      <p:ext uri="{BB962C8B-B14F-4D97-AF65-F5344CB8AC3E}">
        <p14:creationId xmlns:p14="http://schemas.microsoft.com/office/powerpoint/2010/main" val="3388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9E3D560E-3839-4114-9F03-4A29B0218D95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84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3890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Ohm’s Law and Power Calculations</a:t>
            </a:r>
          </a:p>
        </p:txBody>
      </p:sp>
      <p:grpSp>
        <p:nvGrpSpPr>
          <p:cNvPr id="86021" name="Group 3"/>
          <p:cNvGrpSpPr>
            <a:grpSpLocks/>
          </p:cNvGrpSpPr>
          <p:nvPr/>
        </p:nvGrpSpPr>
        <p:grpSpPr bwMode="auto">
          <a:xfrm>
            <a:off x="762000" y="2133600"/>
            <a:ext cx="2743200" cy="2667000"/>
            <a:chOff x="528" y="1584"/>
            <a:chExt cx="1728" cy="1680"/>
          </a:xfrm>
        </p:grpSpPr>
        <p:sp>
          <p:nvSpPr>
            <p:cNvPr id="86034" name="Oval 4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6035" name="Line 5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6036" name="Line 6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19050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86024" name="Text Box 9"/>
          <p:cNvSpPr txBox="1">
            <a:spLocks noChangeArrowheads="1"/>
          </p:cNvSpPr>
          <p:nvPr/>
        </p:nvSpPr>
        <p:spPr bwMode="auto">
          <a:xfrm>
            <a:off x="2438400" y="3733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R</a:t>
            </a:r>
          </a:p>
        </p:txBody>
      </p:sp>
      <p:grpSp>
        <p:nvGrpSpPr>
          <p:cNvPr id="86025" name="Group 10"/>
          <p:cNvGrpSpPr>
            <a:grpSpLocks/>
          </p:cNvGrpSpPr>
          <p:nvPr/>
        </p:nvGrpSpPr>
        <p:grpSpPr bwMode="auto">
          <a:xfrm>
            <a:off x="5638800" y="2133600"/>
            <a:ext cx="2743200" cy="2667000"/>
            <a:chOff x="528" y="1584"/>
            <a:chExt cx="1728" cy="1680"/>
          </a:xfrm>
        </p:grpSpPr>
        <p:sp>
          <p:nvSpPr>
            <p:cNvPr id="86031" name="Oval 11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6032" name="Line 12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6033" name="Line 13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86026" name="Text Box 14"/>
          <p:cNvSpPr txBox="1">
            <a:spLocks noChangeArrowheads="1"/>
          </p:cNvSpPr>
          <p:nvPr/>
        </p:nvSpPr>
        <p:spPr bwMode="auto">
          <a:xfrm>
            <a:off x="67818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86027" name="Text Box 15"/>
          <p:cNvSpPr txBox="1">
            <a:spLocks noChangeArrowheads="1"/>
          </p:cNvSpPr>
          <p:nvPr/>
        </p:nvSpPr>
        <p:spPr bwMode="auto">
          <a:xfrm>
            <a:off x="63246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86028" name="Text Box 16"/>
          <p:cNvSpPr txBox="1">
            <a:spLocks noChangeArrowheads="1"/>
          </p:cNvSpPr>
          <p:nvPr/>
        </p:nvSpPr>
        <p:spPr bwMode="auto">
          <a:xfrm>
            <a:off x="7315200" y="3733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86029" name="Text Box 17"/>
          <p:cNvSpPr txBox="1">
            <a:spLocks noChangeArrowheads="1"/>
          </p:cNvSpPr>
          <p:nvPr/>
        </p:nvSpPr>
        <p:spPr bwMode="auto">
          <a:xfrm>
            <a:off x="3352800" y="4343400"/>
            <a:ext cx="2743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E=Voltage (Volts)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I=Current (Amps)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R=Resistance (Ohms)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P=Power (Watts)</a:t>
            </a:r>
          </a:p>
        </p:txBody>
      </p:sp>
      <p:sp>
        <p:nvSpPr>
          <p:cNvPr id="86030" name="Text Box 19"/>
          <p:cNvSpPr txBox="1">
            <a:spLocks noChangeArrowheads="1"/>
          </p:cNvSpPr>
          <p:nvPr/>
        </p:nvSpPr>
        <p:spPr bwMode="auto">
          <a:xfrm>
            <a:off x="406400" y="1349375"/>
            <a:ext cx="828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ahoma" pitchFamily="34" charset="0"/>
              </a:rPr>
              <a:t>To solve for a value, cover it with your finger and solve the remaining formula</a:t>
            </a:r>
          </a:p>
        </p:txBody>
      </p:sp>
    </p:spTree>
    <p:extLst>
      <p:ext uri="{BB962C8B-B14F-4D97-AF65-F5344CB8AC3E}">
        <p14:creationId xmlns:p14="http://schemas.microsoft.com/office/powerpoint/2010/main" val="5506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T5D02 What formula is used to calculate voltage in a circuit?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Voltage (E) equals current (I) multiplied by resistance (R)</a:t>
            </a:r>
          </a:p>
          <a:p>
            <a:pPr lvl="1" eaLnBrk="1" hangingPunct="1">
              <a:defRPr/>
            </a:pPr>
            <a:r>
              <a:rPr lang="en-US" b="0" smtClean="0"/>
              <a:t>B.	Voltage (E) equals current (I) divided by resistance (R)</a:t>
            </a:r>
          </a:p>
          <a:p>
            <a:pPr lvl="1" eaLnBrk="1" hangingPunct="1">
              <a:defRPr/>
            </a:pPr>
            <a:r>
              <a:rPr lang="en-US" b="0" smtClean="0"/>
              <a:t>C.	Voltage (E) equals current (I) added to resistance (R)</a:t>
            </a:r>
          </a:p>
          <a:p>
            <a:pPr lvl="1" eaLnBrk="1" hangingPunct="1">
              <a:defRPr/>
            </a:pPr>
            <a:r>
              <a:rPr lang="en-US" b="0" smtClean="0"/>
              <a:t>D.	Voltage (E) equals current (I) minus resistance (R)</a:t>
            </a:r>
          </a:p>
        </p:txBody>
      </p:sp>
    </p:spTree>
    <p:extLst>
      <p:ext uri="{BB962C8B-B14F-4D97-AF65-F5344CB8AC3E}">
        <p14:creationId xmlns:p14="http://schemas.microsoft.com/office/powerpoint/2010/main" val="35892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639167D3-046A-4AD5-8A73-8AA9DEC7A114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31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84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3890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Ohm’s Law and Power Calculations</a:t>
            </a:r>
          </a:p>
        </p:txBody>
      </p:sp>
      <p:grpSp>
        <p:nvGrpSpPr>
          <p:cNvPr id="89093" name="Group 3"/>
          <p:cNvGrpSpPr>
            <a:grpSpLocks/>
          </p:cNvGrpSpPr>
          <p:nvPr/>
        </p:nvGrpSpPr>
        <p:grpSpPr bwMode="auto">
          <a:xfrm>
            <a:off x="762000" y="2133600"/>
            <a:ext cx="2743200" cy="2667000"/>
            <a:chOff x="528" y="1584"/>
            <a:chExt cx="1728" cy="1680"/>
          </a:xfrm>
        </p:grpSpPr>
        <p:sp>
          <p:nvSpPr>
            <p:cNvPr id="89106" name="Oval 4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9107" name="Line 5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9108" name="Line 6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89094" name="Text Box 7"/>
          <p:cNvSpPr txBox="1">
            <a:spLocks noChangeArrowheads="1"/>
          </p:cNvSpPr>
          <p:nvPr/>
        </p:nvSpPr>
        <p:spPr bwMode="auto">
          <a:xfrm>
            <a:off x="19050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89095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89096" name="Text Box 9"/>
          <p:cNvSpPr txBox="1">
            <a:spLocks noChangeArrowheads="1"/>
          </p:cNvSpPr>
          <p:nvPr/>
        </p:nvSpPr>
        <p:spPr bwMode="auto">
          <a:xfrm>
            <a:off x="2438400" y="3733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R</a:t>
            </a:r>
          </a:p>
        </p:txBody>
      </p:sp>
      <p:grpSp>
        <p:nvGrpSpPr>
          <p:cNvPr id="89097" name="Group 10"/>
          <p:cNvGrpSpPr>
            <a:grpSpLocks/>
          </p:cNvGrpSpPr>
          <p:nvPr/>
        </p:nvGrpSpPr>
        <p:grpSpPr bwMode="auto">
          <a:xfrm>
            <a:off x="5638800" y="2133600"/>
            <a:ext cx="2743200" cy="2667000"/>
            <a:chOff x="528" y="1584"/>
            <a:chExt cx="1728" cy="1680"/>
          </a:xfrm>
        </p:grpSpPr>
        <p:sp>
          <p:nvSpPr>
            <p:cNvPr id="89103" name="Oval 11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9104" name="Line 12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89105" name="Line 13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89098" name="Text Box 14"/>
          <p:cNvSpPr txBox="1">
            <a:spLocks noChangeArrowheads="1"/>
          </p:cNvSpPr>
          <p:nvPr/>
        </p:nvSpPr>
        <p:spPr bwMode="auto">
          <a:xfrm>
            <a:off x="67818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89099" name="Text Box 15"/>
          <p:cNvSpPr txBox="1">
            <a:spLocks noChangeArrowheads="1"/>
          </p:cNvSpPr>
          <p:nvPr/>
        </p:nvSpPr>
        <p:spPr bwMode="auto">
          <a:xfrm>
            <a:off x="63246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89100" name="Text Box 16"/>
          <p:cNvSpPr txBox="1">
            <a:spLocks noChangeArrowheads="1"/>
          </p:cNvSpPr>
          <p:nvPr/>
        </p:nvSpPr>
        <p:spPr bwMode="auto">
          <a:xfrm>
            <a:off x="7315200" y="3733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89101" name="Text Box 17"/>
          <p:cNvSpPr txBox="1">
            <a:spLocks noChangeArrowheads="1"/>
          </p:cNvSpPr>
          <p:nvPr/>
        </p:nvSpPr>
        <p:spPr bwMode="auto">
          <a:xfrm>
            <a:off x="3352800" y="4343400"/>
            <a:ext cx="2743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E=Voltage (Volts)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I=Current (Amps)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R=Resistance (Ohms)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P=Power (Watts)</a:t>
            </a:r>
          </a:p>
        </p:txBody>
      </p:sp>
      <p:sp>
        <p:nvSpPr>
          <p:cNvPr id="89102" name="Text Box 19"/>
          <p:cNvSpPr txBox="1">
            <a:spLocks noChangeArrowheads="1"/>
          </p:cNvSpPr>
          <p:nvPr/>
        </p:nvSpPr>
        <p:spPr bwMode="auto">
          <a:xfrm>
            <a:off x="406400" y="1349375"/>
            <a:ext cx="828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ahoma" pitchFamily="34" charset="0"/>
              </a:rPr>
              <a:t>To solve for a value, cover it with your finger and solve the remaining formula</a:t>
            </a:r>
          </a:p>
        </p:txBody>
      </p:sp>
    </p:spTree>
    <p:extLst>
      <p:ext uri="{BB962C8B-B14F-4D97-AF65-F5344CB8AC3E}">
        <p14:creationId xmlns:p14="http://schemas.microsoft.com/office/powerpoint/2010/main" val="16503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T5D02 What formula is used to calculate voltage in a circuit?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Voltage (E) equals current (I) multiplied by resistance (R)</a:t>
            </a:r>
          </a:p>
          <a:p>
            <a:pPr lvl="1" eaLnBrk="1" hangingPunct="1">
              <a:defRPr/>
            </a:pPr>
            <a:r>
              <a:rPr lang="en-US" b="0" smtClean="0"/>
              <a:t>B.	Voltage (E) equals current (I) divided by resistance (R)</a:t>
            </a:r>
          </a:p>
          <a:p>
            <a:pPr lvl="1" eaLnBrk="1" hangingPunct="1">
              <a:defRPr/>
            </a:pPr>
            <a:r>
              <a:rPr lang="en-US" b="0" smtClean="0"/>
              <a:t>C.	Voltage (E) equals current (I) added to resistance (R)</a:t>
            </a:r>
          </a:p>
          <a:p>
            <a:pPr lvl="1" eaLnBrk="1" hangingPunct="1">
              <a:defRPr/>
            </a:pPr>
            <a:r>
              <a:rPr lang="en-US" b="0" smtClean="0"/>
              <a:t>D.	Voltage (E) equals current (I) minus resistance (R)</a:t>
            </a:r>
          </a:p>
        </p:txBody>
      </p:sp>
    </p:spTree>
    <p:extLst>
      <p:ext uri="{BB962C8B-B14F-4D97-AF65-F5344CB8AC3E}">
        <p14:creationId xmlns:p14="http://schemas.microsoft.com/office/powerpoint/2010/main" val="2199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T5D03 What formula is used to calculate resistance in a circuit?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Resistance (R) equals voltage (E) multiplied by current (I)</a:t>
            </a:r>
          </a:p>
          <a:p>
            <a:pPr lvl="1" eaLnBrk="1" hangingPunct="1">
              <a:defRPr/>
            </a:pPr>
            <a:r>
              <a:rPr lang="en-US" b="0" smtClean="0"/>
              <a:t>B.	Resistance (R) equals voltage (E) divided by current (I)</a:t>
            </a:r>
          </a:p>
          <a:p>
            <a:pPr lvl="1" eaLnBrk="1" hangingPunct="1">
              <a:defRPr/>
            </a:pPr>
            <a:r>
              <a:rPr lang="en-US" b="0" smtClean="0"/>
              <a:t>C.	Resistance (R) equals voltage (E) added to current (I)</a:t>
            </a:r>
          </a:p>
          <a:p>
            <a:pPr lvl="1" eaLnBrk="1" hangingPunct="1">
              <a:defRPr/>
            </a:pPr>
            <a:r>
              <a:rPr lang="en-US" b="0" smtClean="0"/>
              <a:t>D.	Resistance (R) equals voltage (E) minus current (I)</a:t>
            </a:r>
          </a:p>
        </p:txBody>
      </p:sp>
    </p:spTree>
    <p:extLst>
      <p:ext uri="{BB962C8B-B14F-4D97-AF65-F5344CB8AC3E}">
        <p14:creationId xmlns:p14="http://schemas.microsoft.com/office/powerpoint/2010/main" val="19443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03227DA9-CFFC-4F50-8B16-99C10D4C4360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34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84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3890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Ohm’s Law and Power Calculations</a:t>
            </a:r>
          </a:p>
        </p:txBody>
      </p:sp>
      <p:grpSp>
        <p:nvGrpSpPr>
          <p:cNvPr id="92165" name="Group 3"/>
          <p:cNvGrpSpPr>
            <a:grpSpLocks/>
          </p:cNvGrpSpPr>
          <p:nvPr/>
        </p:nvGrpSpPr>
        <p:grpSpPr bwMode="auto">
          <a:xfrm>
            <a:off x="762000" y="2133600"/>
            <a:ext cx="2743200" cy="2667000"/>
            <a:chOff x="528" y="1584"/>
            <a:chExt cx="1728" cy="1680"/>
          </a:xfrm>
        </p:grpSpPr>
        <p:sp>
          <p:nvSpPr>
            <p:cNvPr id="92178" name="Oval 4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2179" name="Line 5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2180" name="Line 6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19050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92167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92168" name="Text Box 9"/>
          <p:cNvSpPr txBox="1">
            <a:spLocks noChangeArrowheads="1"/>
          </p:cNvSpPr>
          <p:nvPr/>
        </p:nvSpPr>
        <p:spPr bwMode="auto">
          <a:xfrm>
            <a:off x="2438400" y="3733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R</a:t>
            </a:r>
          </a:p>
        </p:txBody>
      </p:sp>
      <p:grpSp>
        <p:nvGrpSpPr>
          <p:cNvPr id="92169" name="Group 10"/>
          <p:cNvGrpSpPr>
            <a:grpSpLocks/>
          </p:cNvGrpSpPr>
          <p:nvPr/>
        </p:nvGrpSpPr>
        <p:grpSpPr bwMode="auto">
          <a:xfrm>
            <a:off x="5638800" y="2133600"/>
            <a:ext cx="2743200" cy="2667000"/>
            <a:chOff x="528" y="1584"/>
            <a:chExt cx="1728" cy="1680"/>
          </a:xfrm>
        </p:grpSpPr>
        <p:sp>
          <p:nvSpPr>
            <p:cNvPr id="92175" name="Oval 11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2176" name="Line 12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2177" name="Line 13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92170" name="Text Box 14"/>
          <p:cNvSpPr txBox="1">
            <a:spLocks noChangeArrowheads="1"/>
          </p:cNvSpPr>
          <p:nvPr/>
        </p:nvSpPr>
        <p:spPr bwMode="auto">
          <a:xfrm>
            <a:off x="6781800" y="2590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P</a:t>
            </a:r>
          </a:p>
        </p:txBody>
      </p:sp>
      <p:sp>
        <p:nvSpPr>
          <p:cNvPr id="92171" name="Text Box 15"/>
          <p:cNvSpPr txBox="1">
            <a:spLocks noChangeArrowheads="1"/>
          </p:cNvSpPr>
          <p:nvPr/>
        </p:nvSpPr>
        <p:spPr bwMode="auto">
          <a:xfrm>
            <a:off x="6324600" y="373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92172" name="Text Box 16"/>
          <p:cNvSpPr txBox="1">
            <a:spLocks noChangeArrowheads="1"/>
          </p:cNvSpPr>
          <p:nvPr/>
        </p:nvSpPr>
        <p:spPr bwMode="auto">
          <a:xfrm>
            <a:off x="7315200" y="3733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92173" name="Text Box 17"/>
          <p:cNvSpPr txBox="1">
            <a:spLocks noChangeArrowheads="1"/>
          </p:cNvSpPr>
          <p:nvPr/>
        </p:nvSpPr>
        <p:spPr bwMode="auto">
          <a:xfrm>
            <a:off x="3352800" y="4343400"/>
            <a:ext cx="2743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E=Voltage (Volts)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I=Current (Amps)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R=Resistance (Ohms)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P=Power (Watts)</a:t>
            </a:r>
          </a:p>
        </p:txBody>
      </p:sp>
      <p:sp>
        <p:nvSpPr>
          <p:cNvPr id="92174" name="Text Box 19"/>
          <p:cNvSpPr txBox="1">
            <a:spLocks noChangeArrowheads="1"/>
          </p:cNvSpPr>
          <p:nvPr/>
        </p:nvSpPr>
        <p:spPr bwMode="auto">
          <a:xfrm>
            <a:off x="406400" y="1349375"/>
            <a:ext cx="828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ahoma" pitchFamily="34" charset="0"/>
              </a:rPr>
              <a:t>To solve for a value, cover it with your finger and solve the remaining formula</a:t>
            </a:r>
          </a:p>
        </p:txBody>
      </p:sp>
    </p:spTree>
    <p:extLst>
      <p:ext uri="{BB962C8B-B14F-4D97-AF65-F5344CB8AC3E}">
        <p14:creationId xmlns:p14="http://schemas.microsoft.com/office/powerpoint/2010/main" val="22407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T5D03 What formula is used to calculate resistance in a circuit?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Resistance (R) equals voltage (E) multiplied by current (I)</a:t>
            </a:r>
          </a:p>
          <a:p>
            <a:pPr eaLnBrk="1" hangingPunct="1">
              <a:defRPr/>
            </a:pPr>
            <a:r>
              <a:rPr lang="en-US" smtClean="0"/>
              <a:t>B.	Resistance (R) equals voltage (E) divided by current (I)</a:t>
            </a:r>
          </a:p>
          <a:p>
            <a:pPr lvl="1" eaLnBrk="1" hangingPunct="1">
              <a:defRPr/>
            </a:pPr>
            <a:r>
              <a:rPr lang="en-US" b="0" smtClean="0"/>
              <a:t>C.	Resistance (R) equals voltage (E) added to current (I)</a:t>
            </a:r>
          </a:p>
          <a:p>
            <a:pPr lvl="1" eaLnBrk="1" hangingPunct="1">
              <a:defRPr/>
            </a:pPr>
            <a:r>
              <a:rPr lang="en-US" b="0" smtClean="0"/>
              <a:t>D.	Resistance (R) equals voltage (E) minus current (I)</a:t>
            </a:r>
          </a:p>
        </p:txBody>
      </p:sp>
    </p:spTree>
    <p:extLst>
      <p:ext uri="{BB962C8B-B14F-4D97-AF65-F5344CB8AC3E}">
        <p14:creationId xmlns:p14="http://schemas.microsoft.com/office/powerpoint/2010/main" val="2459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T5D04 What is the resistance of a circuit in which a current of 3 amperes flows through a resistor connected to 90 volts?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dirty="0" smtClean="0"/>
              <a:t>A.	3 ohms</a:t>
            </a:r>
          </a:p>
          <a:p>
            <a:pPr lvl="1" eaLnBrk="1" hangingPunct="1">
              <a:defRPr/>
            </a:pPr>
            <a:r>
              <a:rPr lang="en-US" b="0" dirty="0" smtClean="0"/>
              <a:t>B.	30 ohms</a:t>
            </a:r>
          </a:p>
          <a:p>
            <a:pPr lvl="1" eaLnBrk="1" hangingPunct="1">
              <a:defRPr/>
            </a:pPr>
            <a:r>
              <a:rPr lang="en-US" b="0" dirty="0" smtClean="0"/>
              <a:t>C.	93 ohms</a:t>
            </a:r>
          </a:p>
          <a:p>
            <a:pPr lvl="1" eaLnBrk="1" hangingPunct="1">
              <a:defRPr/>
            </a:pPr>
            <a:r>
              <a:rPr lang="en-US" b="0" dirty="0" smtClean="0"/>
              <a:t>D.	270 ohms</a:t>
            </a:r>
          </a:p>
        </p:txBody>
      </p:sp>
    </p:spTree>
    <p:extLst>
      <p:ext uri="{BB962C8B-B14F-4D97-AF65-F5344CB8AC3E}">
        <p14:creationId xmlns:p14="http://schemas.microsoft.com/office/powerpoint/2010/main" val="36734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AF270F8C-B38B-4B15-820F-3DBAC8E9275E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37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5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T5D04 What is the resistance of a circuit in which a current of 3 amperes flows through a resistor connected to 90 volts?</a:t>
            </a:r>
            <a:endParaRPr lang="en-US" sz="2600" dirty="0" smtClean="0"/>
          </a:p>
        </p:txBody>
      </p:sp>
      <p:grpSp>
        <p:nvGrpSpPr>
          <p:cNvPr id="95237" name="Group 13"/>
          <p:cNvGrpSpPr>
            <a:grpSpLocks/>
          </p:cNvGrpSpPr>
          <p:nvPr/>
        </p:nvGrpSpPr>
        <p:grpSpPr bwMode="auto">
          <a:xfrm>
            <a:off x="1385888" y="2351088"/>
            <a:ext cx="2743200" cy="2667000"/>
            <a:chOff x="480" y="1344"/>
            <a:chExt cx="1728" cy="1680"/>
          </a:xfrm>
        </p:grpSpPr>
        <p:grpSp>
          <p:nvGrpSpPr>
            <p:cNvPr id="95240" name="Group 3"/>
            <p:cNvGrpSpPr>
              <a:grpSpLocks/>
            </p:cNvGrpSpPr>
            <p:nvPr/>
          </p:nvGrpSpPr>
          <p:grpSpPr bwMode="auto">
            <a:xfrm>
              <a:off x="480" y="1344"/>
              <a:ext cx="1728" cy="1680"/>
              <a:chOff x="528" y="1584"/>
              <a:chExt cx="1728" cy="1680"/>
            </a:xfrm>
          </p:grpSpPr>
          <p:sp>
            <p:nvSpPr>
              <p:cNvPr id="95244" name="Oval 4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5245" name="Line 5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5246" name="Line 6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95241" name="Text Box 7"/>
            <p:cNvSpPr txBox="1">
              <a:spLocks noChangeArrowheads="1"/>
            </p:cNvSpPr>
            <p:nvPr/>
          </p:nvSpPr>
          <p:spPr bwMode="auto">
            <a:xfrm>
              <a:off x="1200" y="1632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  <p:sp>
          <p:nvSpPr>
            <p:cNvPr id="95242" name="Text Box 8"/>
            <p:cNvSpPr txBox="1">
              <a:spLocks noChangeArrowheads="1"/>
            </p:cNvSpPr>
            <p:nvPr/>
          </p:nvSpPr>
          <p:spPr bwMode="auto">
            <a:xfrm>
              <a:off x="912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95243" name="Text Box 9"/>
            <p:cNvSpPr txBox="1">
              <a:spLocks noChangeArrowheads="1"/>
            </p:cNvSpPr>
            <p:nvPr/>
          </p:nvSpPr>
          <p:spPr bwMode="auto">
            <a:xfrm>
              <a:off x="1536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R</a:t>
              </a:r>
            </a:p>
          </p:txBody>
        </p:sp>
      </p:grpSp>
      <p:sp>
        <p:nvSpPr>
          <p:cNvPr id="95238" name="Text Box 10"/>
          <p:cNvSpPr txBox="1">
            <a:spLocks noChangeArrowheads="1"/>
          </p:cNvSpPr>
          <p:nvPr/>
        </p:nvSpPr>
        <p:spPr bwMode="auto">
          <a:xfrm>
            <a:off x="4721225" y="3009900"/>
            <a:ext cx="3563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R = E / 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R = 90 V </a:t>
            </a:r>
            <a:r>
              <a:rPr lang="en-US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 3 A = 30</a:t>
            </a:r>
            <a:r>
              <a:rPr lang="el-GR" sz="2800">
                <a:solidFill>
                  <a:srgbClr val="FFFFFF"/>
                </a:solidFill>
                <a:latin typeface="Arial" charset="0"/>
              </a:rPr>
              <a:t>Ω</a:t>
            </a:r>
            <a:endParaRPr lang="el-GR" sz="28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45867" name="Picture 11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962400"/>
            <a:ext cx="1554163" cy="224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T5D04 What is the resistance of a circuit in which a current of 3 amperes flows through a resistor connected to 90 volts?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3 ohms</a:t>
            </a:r>
          </a:p>
          <a:p>
            <a:pPr eaLnBrk="1" hangingPunct="1">
              <a:defRPr/>
            </a:pPr>
            <a:r>
              <a:rPr lang="en-US" smtClean="0"/>
              <a:t>B.	30 ohms</a:t>
            </a:r>
          </a:p>
          <a:p>
            <a:pPr lvl="1" eaLnBrk="1" hangingPunct="1">
              <a:defRPr/>
            </a:pPr>
            <a:r>
              <a:rPr lang="en-US" b="0" smtClean="0"/>
              <a:t>C.	93 ohms</a:t>
            </a:r>
          </a:p>
          <a:p>
            <a:pPr lvl="1" eaLnBrk="1" hangingPunct="1">
              <a:defRPr/>
            </a:pPr>
            <a:r>
              <a:rPr lang="en-US" b="0" smtClean="0"/>
              <a:t>D.	270 ohms</a:t>
            </a:r>
          </a:p>
        </p:txBody>
      </p:sp>
    </p:spTree>
    <p:extLst>
      <p:ext uri="{BB962C8B-B14F-4D97-AF65-F5344CB8AC3E}">
        <p14:creationId xmlns:p14="http://schemas.microsoft.com/office/powerpoint/2010/main" val="17967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T5D05 What is the resistance in a circuit for which the applied voltage is 12 volts and the current flow is 1.5 amperes?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dirty="0" smtClean="0"/>
              <a:t>A.	18 ohms</a:t>
            </a:r>
          </a:p>
          <a:p>
            <a:pPr lvl="1" eaLnBrk="1" hangingPunct="1">
              <a:defRPr/>
            </a:pPr>
            <a:r>
              <a:rPr lang="en-US" b="0" dirty="0" smtClean="0"/>
              <a:t>B.	0.125 ohms</a:t>
            </a:r>
          </a:p>
          <a:p>
            <a:pPr lvl="1" eaLnBrk="1" hangingPunct="1">
              <a:defRPr/>
            </a:pPr>
            <a:r>
              <a:rPr lang="en-US" b="0" dirty="0" smtClean="0"/>
              <a:t>C.	8 ohms</a:t>
            </a:r>
          </a:p>
          <a:p>
            <a:pPr lvl="1" eaLnBrk="1" hangingPunct="1">
              <a:defRPr/>
            </a:pPr>
            <a:r>
              <a:rPr lang="en-US" b="0" dirty="0" smtClean="0"/>
              <a:t>D.	13.5 ohms</a:t>
            </a:r>
          </a:p>
        </p:txBody>
      </p:sp>
    </p:spTree>
    <p:extLst>
      <p:ext uri="{BB962C8B-B14F-4D97-AF65-F5344CB8AC3E}">
        <p14:creationId xmlns:p14="http://schemas.microsoft.com/office/powerpoint/2010/main" val="16531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3D86AE-DF71-4393-9EB1-CE68FCC5CDE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18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6144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Voltage, Current and Power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600200"/>
            <a:ext cx="4826000" cy="49323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200" smtClean="0">
                <a:cs typeface="Times New Roman" pitchFamily="18" charset="0"/>
              </a:rPr>
              <a:t>Potential – Electromotive Force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Electromotive Force (E)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Units – Volts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 Symbol V – 10V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Measured across (parallel to load)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200" smtClean="0">
                <a:cs typeface="Times New Roman" pitchFamily="18" charset="0"/>
              </a:rPr>
              <a:t>Current – Electron flow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Current (I)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Unites – Amps, Amperes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 Symbol A – 0.1A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Measured through (inline with load)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200" smtClean="0">
                <a:cs typeface="Times New Roman" pitchFamily="18" charset="0"/>
              </a:rPr>
              <a:t>Power (P)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Watts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Units – Watts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 Symbol W – 60W</a:t>
            </a:r>
          </a:p>
        </p:txBody>
      </p:sp>
      <p:grpSp>
        <p:nvGrpSpPr>
          <p:cNvPr id="72710" name="Group 5"/>
          <p:cNvGrpSpPr>
            <a:grpSpLocks/>
          </p:cNvGrpSpPr>
          <p:nvPr/>
        </p:nvGrpSpPr>
        <p:grpSpPr bwMode="auto">
          <a:xfrm>
            <a:off x="5486400" y="2362200"/>
            <a:ext cx="2743200" cy="2667000"/>
            <a:chOff x="3552" y="1344"/>
            <a:chExt cx="1728" cy="1680"/>
          </a:xfrm>
        </p:grpSpPr>
        <p:grpSp>
          <p:nvGrpSpPr>
            <p:cNvPr id="72712" name="Group 6"/>
            <p:cNvGrpSpPr>
              <a:grpSpLocks/>
            </p:cNvGrpSpPr>
            <p:nvPr/>
          </p:nvGrpSpPr>
          <p:grpSpPr bwMode="auto">
            <a:xfrm>
              <a:off x="3552" y="1344"/>
              <a:ext cx="1728" cy="1680"/>
              <a:chOff x="528" y="1584"/>
              <a:chExt cx="1728" cy="1680"/>
            </a:xfrm>
          </p:grpSpPr>
          <p:sp>
            <p:nvSpPr>
              <p:cNvPr id="72716" name="Oval 7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2717" name="Line 8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2718" name="Line 9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72713" name="Text Box 10"/>
            <p:cNvSpPr txBox="1">
              <a:spLocks noChangeArrowheads="1"/>
            </p:cNvSpPr>
            <p:nvPr/>
          </p:nvSpPr>
          <p:spPr bwMode="auto">
            <a:xfrm>
              <a:off x="4272" y="163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72714" name="Text Box 11"/>
            <p:cNvSpPr txBox="1">
              <a:spLocks noChangeArrowheads="1"/>
            </p:cNvSpPr>
            <p:nvPr/>
          </p:nvSpPr>
          <p:spPr bwMode="auto">
            <a:xfrm>
              <a:off x="3984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72715" name="Text Box 12"/>
            <p:cNvSpPr txBox="1">
              <a:spLocks noChangeArrowheads="1"/>
            </p:cNvSpPr>
            <p:nvPr/>
          </p:nvSpPr>
          <p:spPr bwMode="auto">
            <a:xfrm>
              <a:off x="4608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</p:grpSp>
      <p:sp>
        <p:nvSpPr>
          <p:cNvPr id="72711" name="Text Box 14"/>
          <p:cNvSpPr txBox="1">
            <a:spLocks noChangeArrowheads="1"/>
          </p:cNvSpPr>
          <p:nvPr/>
        </p:nvSpPr>
        <p:spPr bwMode="auto">
          <a:xfrm>
            <a:off x="5630863" y="5326063"/>
            <a:ext cx="2439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00"/>
                </a:solidFill>
                <a:latin typeface="Verdana" pitchFamily="34" charset="0"/>
              </a:rPr>
              <a:t>P = I x E</a:t>
            </a:r>
          </a:p>
        </p:txBody>
      </p:sp>
    </p:spTree>
    <p:extLst>
      <p:ext uri="{BB962C8B-B14F-4D97-AF65-F5344CB8AC3E}">
        <p14:creationId xmlns:p14="http://schemas.microsoft.com/office/powerpoint/2010/main" val="54817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9D31F3DD-B61D-4FE9-AC12-68E9B879AF9C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40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5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T5D05 What is the resistance in a circuit for which the applied voltage is 12 volts and the current flow is 1.5 amperes?</a:t>
            </a:r>
            <a:endParaRPr lang="en-US" sz="2600" dirty="0" smtClean="0"/>
          </a:p>
        </p:txBody>
      </p:sp>
      <p:grpSp>
        <p:nvGrpSpPr>
          <p:cNvPr id="98309" name="Group 13"/>
          <p:cNvGrpSpPr>
            <a:grpSpLocks/>
          </p:cNvGrpSpPr>
          <p:nvPr/>
        </p:nvGrpSpPr>
        <p:grpSpPr bwMode="auto">
          <a:xfrm>
            <a:off x="1385888" y="2351088"/>
            <a:ext cx="2743200" cy="2667000"/>
            <a:chOff x="480" y="1344"/>
            <a:chExt cx="1728" cy="1680"/>
          </a:xfrm>
        </p:grpSpPr>
        <p:grpSp>
          <p:nvGrpSpPr>
            <p:cNvPr id="98312" name="Group 3"/>
            <p:cNvGrpSpPr>
              <a:grpSpLocks/>
            </p:cNvGrpSpPr>
            <p:nvPr/>
          </p:nvGrpSpPr>
          <p:grpSpPr bwMode="auto">
            <a:xfrm>
              <a:off x="480" y="1344"/>
              <a:ext cx="1728" cy="1680"/>
              <a:chOff x="528" y="1584"/>
              <a:chExt cx="1728" cy="1680"/>
            </a:xfrm>
          </p:grpSpPr>
          <p:sp>
            <p:nvSpPr>
              <p:cNvPr id="98316" name="Oval 4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8317" name="Line 5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8318" name="Line 6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98313" name="Text Box 7"/>
            <p:cNvSpPr txBox="1">
              <a:spLocks noChangeArrowheads="1"/>
            </p:cNvSpPr>
            <p:nvPr/>
          </p:nvSpPr>
          <p:spPr bwMode="auto">
            <a:xfrm>
              <a:off x="1200" y="1632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  <p:sp>
          <p:nvSpPr>
            <p:cNvPr id="98314" name="Text Box 8"/>
            <p:cNvSpPr txBox="1">
              <a:spLocks noChangeArrowheads="1"/>
            </p:cNvSpPr>
            <p:nvPr/>
          </p:nvSpPr>
          <p:spPr bwMode="auto">
            <a:xfrm>
              <a:off x="912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98315" name="Text Box 9"/>
            <p:cNvSpPr txBox="1">
              <a:spLocks noChangeArrowheads="1"/>
            </p:cNvSpPr>
            <p:nvPr/>
          </p:nvSpPr>
          <p:spPr bwMode="auto">
            <a:xfrm>
              <a:off x="1536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R</a:t>
              </a:r>
            </a:p>
          </p:txBody>
        </p:sp>
      </p:grpSp>
      <p:sp>
        <p:nvSpPr>
          <p:cNvPr id="98310" name="Text Box 10"/>
          <p:cNvSpPr txBox="1">
            <a:spLocks noChangeArrowheads="1"/>
          </p:cNvSpPr>
          <p:nvPr/>
        </p:nvSpPr>
        <p:spPr bwMode="auto">
          <a:xfrm>
            <a:off x="4721225" y="3009900"/>
            <a:ext cx="3762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R = E / 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R = 12 V </a:t>
            </a:r>
            <a:r>
              <a:rPr lang="en-US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 1.5 A = 8 </a:t>
            </a:r>
            <a:r>
              <a:rPr lang="el-GR" sz="2800">
                <a:solidFill>
                  <a:srgbClr val="FFFFFF"/>
                </a:solidFill>
                <a:latin typeface="Arial" charset="0"/>
              </a:rPr>
              <a:t>Ω</a:t>
            </a:r>
            <a:endParaRPr lang="el-GR" sz="28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45867" name="Picture 11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962400"/>
            <a:ext cx="1554163" cy="224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T5D05 What is the resistance in a circuit for which the applied voltage is 12 volts and the current flow is 1.5 amperes?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18 ohms</a:t>
            </a:r>
          </a:p>
          <a:p>
            <a:pPr lvl="1" eaLnBrk="1" hangingPunct="1">
              <a:defRPr/>
            </a:pPr>
            <a:r>
              <a:rPr lang="en-US" b="0" smtClean="0"/>
              <a:t>B.	0.125 ohms</a:t>
            </a:r>
          </a:p>
          <a:p>
            <a:pPr eaLnBrk="1" hangingPunct="1">
              <a:defRPr/>
            </a:pPr>
            <a:r>
              <a:rPr lang="en-US" smtClean="0"/>
              <a:t>C.	8 ohms</a:t>
            </a:r>
          </a:p>
          <a:p>
            <a:pPr lvl="1" eaLnBrk="1" hangingPunct="1">
              <a:defRPr/>
            </a:pPr>
            <a:r>
              <a:rPr lang="en-US" b="0" smtClean="0"/>
              <a:t>D.	13.5 ohms</a:t>
            </a:r>
          </a:p>
        </p:txBody>
      </p:sp>
    </p:spTree>
    <p:extLst>
      <p:ext uri="{BB962C8B-B14F-4D97-AF65-F5344CB8AC3E}">
        <p14:creationId xmlns:p14="http://schemas.microsoft.com/office/powerpoint/2010/main" val="12330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T5D06 What is the resistance of a circuit that draws 4 amperes from a 12-volt source?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dirty="0" smtClean="0"/>
              <a:t>A.	3 ohms</a:t>
            </a:r>
          </a:p>
          <a:p>
            <a:pPr lvl="1" eaLnBrk="1" hangingPunct="1">
              <a:defRPr/>
            </a:pPr>
            <a:r>
              <a:rPr lang="en-US" b="0" dirty="0" smtClean="0"/>
              <a:t>B.	16 ohms</a:t>
            </a:r>
          </a:p>
          <a:p>
            <a:pPr lvl="1" eaLnBrk="1" hangingPunct="1">
              <a:defRPr/>
            </a:pPr>
            <a:r>
              <a:rPr lang="en-US" b="0" dirty="0" smtClean="0"/>
              <a:t>C.	48 ohms</a:t>
            </a:r>
          </a:p>
          <a:p>
            <a:pPr lvl="1" eaLnBrk="1" hangingPunct="1">
              <a:defRPr/>
            </a:pPr>
            <a:r>
              <a:rPr lang="en-US" b="0" dirty="0" smtClean="0"/>
              <a:t>D.	8 Ohms</a:t>
            </a:r>
          </a:p>
        </p:txBody>
      </p:sp>
    </p:spTree>
    <p:extLst>
      <p:ext uri="{BB962C8B-B14F-4D97-AF65-F5344CB8AC3E}">
        <p14:creationId xmlns:p14="http://schemas.microsoft.com/office/powerpoint/2010/main" val="27225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414561D2-4E37-4288-AB2E-E40C8C28F9E3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43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5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T5D06 What is the resistance of a circuit that draws 4 amperes from a 12-volt source?</a:t>
            </a:r>
            <a:endParaRPr lang="en-US" sz="2600" dirty="0" smtClean="0"/>
          </a:p>
        </p:txBody>
      </p:sp>
      <p:grpSp>
        <p:nvGrpSpPr>
          <p:cNvPr id="101381" name="Group 13"/>
          <p:cNvGrpSpPr>
            <a:grpSpLocks/>
          </p:cNvGrpSpPr>
          <p:nvPr/>
        </p:nvGrpSpPr>
        <p:grpSpPr bwMode="auto">
          <a:xfrm>
            <a:off x="1385888" y="2351088"/>
            <a:ext cx="2743200" cy="2667000"/>
            <a:chOff x="480" y="1344"/>
            <a:chExt cx="1728" cy="1680"/>
          </a:xfrm>
        </p:grpSpPr>
        <p:grpSp>
          <p:nvGrpSpPr>
            <p:cNvPr id="101384" name="Group 3"/>
            <p:cNvGrpSpPr>
              <a:grpSpLocks/>
            </p:cNvGrpSpPr>
            <p:nvPr/>
          </p:nvGrpSpPr>
          <p:grpSpPr bwMode="auto">
            <a:xfrm>
              <a:off x="480" y="1344"/>
              <a:ext cx="1728" cy="1680"/>
              <a:chOff x="528" y="1584"/>
              <a:chExt cx="1728" cy="1680"/>
            </a:xfrm>
          </p:grpSpPr>
          <p:sp>
            <p:nvSpPr>
              <p:cNvPr id="101388" name="Oval 4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1389" name="Line 5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1390" name="Line 6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101385" name="Text Box 7"/>
            <p:cNvSpPr txBox="1">
              <a:spLocks noChangeArrowheads="1"/>
            </p:cNvSpPr>
            <p:nvPr/>
          </p:nvSpPr>
          <p:spPr bwMode="auto">
            <a:xfrm>
              <a:off x="1200" y="1632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  <p:sp>
          <p:nvSpPr>
            <p:cNvPr id="101386" name="Text Box 8"/>
            <p:cNvSpPr txBox="1">
              <a:spLocks noChangeArrowheads="1"/>
            </p:cNvSpPr>
            <p:nvPr/>
          </p:nvSpPr>
          <p:spPr bwMode="auto">
            <a:xfrm>
              <a:off x="912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101387" name="Text Box 9"/>
            <p:cNvSpPr txBox="1">
              <a:spLocks noChangeArrowheads="1"/>
            </p:cNvSpPr>
            <p:nvPr/>
          </p:nvSpPr>
          <p:spPr bwMode="auto">
            <a:xfrm>
              <a:off x="1536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R</a:t>
              </a:r>
            </a:p>
          </p:txBody>
        </p:sp>
      </p:grpSp>
      <p:sp>
        <p:nvSpPr>
          <p:cNvPr id="101382" name="Text Box 10"/>
          <p:cNvSpPr txBox="1">
            <a:spLocks noChangeArrowheads="1"/>
          </p:cNvSpPr>
          <p:nvPr/>
        </p:nvSpPr>
        <p:spPr bwMode="auto">
          <a:xfrm>
            <a:off x="4721225" y="3009900"/>
            <a:ext cx="3463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R = E / 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R = 12 V </a:t>
            </a:r>
            <a:r>
              <a:rPr lang="en-US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 4 A = 3 </a:t>
            </a:r>
            <a:r>
              <a:rPr lang="el-GR" sz="2800">
                <a:solidFill>
                  <a:srgbClr val="FFFFFF"/>
                </a:solidFill>
                <a:latin typeface="Arial" charset="0"/>
              </a:rPr>
              <a:t>Ω</a:t>
            </a:r>
            <a:endParaRPr lang="el-GR" sz="28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45867" name="Picture 11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962400"/>
            <a:ext cx="1554163" cy="224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T5D06 What is the resistance of a circuit that draws 4 amperes from a 12-volt source?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3 ohms</a:t>
            </a:r>
          </a:p>
          <a:p>
            <a:pPr lvl="1" eaLnBrk="1" hangingPunct="1">
              <a:defRPr/>
            </a:pPr>
            <a:r>
              <a:rPr lang="en-US" b="0" smtClean="0"/>
              <a:t>B.	16 ohms</a:t>
            </a:r>
          </a:p>
          <a:p>
            <a:pPr lvl="1" eaLnBrk="1" hangingPunct="1">
              <a:defRPr/>
            </a:pPr>
            <a:r>
              <a:rPr lang="en-US" b="0" smtClean="0"/>
              <a:t>C.	48 ohms</a:t>
            </a:r>
          </a:p>
          <a:p>
            <a:pPr lvl="1" eaLnBrk="1" hangingPunct="1">
              <a:defRPr/>
            </a:pPr>
            <a:r>
              <a:rPr lang="en-US" b="0" smtClean="0"/>
              <a:t>D.	8 Ohms</a:t>
            </a:r>
          </a:p>
        </p:txBody>
      </p:sp>
    </p:spTree>
    <p:extLst>
      <p:ext uri="{BB962C8B-B14F-4D97-AF65-F5344CB8AC3E}">
        <p14:creationId xmlns:p14="http://schemas.microsoft.com/office/powerpoint/2010/main" val="13182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T5D07 What is the current flow in a circuit with an applied voltage of 120 volts and a resistance of 80 ohms?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9600 amperes</a:t>
            </a:r>
          </a:p>
          <a:p>
            <a:pPr lvl="1" eaLnBrk="1" hangingPunct="1">
              <a:defRPr/>
            </a:pPr>
            <a:r>
              <a:rPr lang="en-US" b="0" smtClean="0"/>
              <a:t>B.	200 amperes</a:t>
            </a:r>
          </a:p>
          <a:p>
            <a:pPr lvl="1" eaLnBrk="1" hangingPunct="1">
              <a:defRPr/>
            </a:pPr>
            <a:r>
              <a:rPr lang="en-US" b="0" smtClean="0"/>
              <a:t>C.	0.667 amperes</a:t>
            </a:r>
          </a:p>
          <a:p>
            <a:pPr lvl="1" eaLnBrk="1" hangingPunct="1">
              <a:defRPr/>
            </a:pPr>
            <a:r>
              <a:rPr lang="en-US" b="0" smtClean="0"/>
              <a:t>D.	1.5 amperes</a:t>
            </a:r>
          </a:p>
        </p:txBody>
      </p:sp>
    </p:spTree>
    <p:extLst>
      <p:ext uri="{BB962C8B-B14F-4D97-AF65-F5344CB8AC3E}">
        <p14:creationId xmlns:p14="http://schemas.microsoft.com/office/powerpoint/2010/main" val="5224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EED4EAA6-B27F-4FF3-B830-DC1E1E6F442D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46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90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T5D07 What is the current flow in a circuit with an applied voltage of 120 volts and a resistance of 80 ohms?</a:t>
            </a:r>
          </a:p>
        </p:txBody>
      </p:sp>
      <p:grpSp>
        <p:nvGrpSpPr>
          <p:cNvPr id="104453" name="Group 3"/>
          <p:cNvGrpSpPr>
            <a:grpSpLocks/>
          </p:cNvGrpSpPr>
          <p:nvPr/>
        </p:nvGrpSpPr>
        <p:grpSpPr bwMode="auto">
          <a:xfrm>
            <a:off x="1389063" y="2322513"/>
            <a:ext cx="2743200" cy="2667000"/>
            <a:chOff x="528" y="1584"/>
            <a:chExt cx="1728" cy="1680"/>
          </a:xfrm>
        </p:grpSpPr>
        <p:sp>
          <p:nvSpPr>
            <p:cNvPr id="104459" name="Oval 4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4460" name="Line 5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4461" name="Line 6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104454" name="Text Box 7"/>
          <p:cNvSpPr txBox="1">
            <a:spLocks noChangeArrowheads="1"/>
          </p:cNvSpPr>
          <p:nvPr/>
        </p:nvSpPr>
        <p:spPr bwMode="auto">
          <a:xfrm>
            <a:off x="2532063" y="2779713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104455" name="Text Box 8"/>
          <p:cNvSpPr txBox="1">
            <a:spLocks noChangeArrowheads="1"/>
          </p:cNvSpPr>
          <p:nvPr/>
        </p:nvSpPr>
        <p:spPr bwMode="auto">
          <a:xfrm>
            <a:off x="2074863" y="392271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104456" name="Text Box 9"/>
          <p:cNvSpPr txBox="1">
            <a:spLocks noChangeArrowheads="1"/>
          </p:cNvSpPr>
          <p:nvPr/>
        </p:nvSpPr>
        <p:spPr bwMode="auto">
          <a:xfrm>
            <a:off x="3065463" y="3922713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R</a:t>
            </a:r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>
            <a:off x="4689475" y="2981325"/>
            <a:ext cx="38290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I = E / 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I = 120V </a:t>
            </a:r>
            <a:r>
              <a:rPr lang="en-US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</a:t>
            </a:r>
            <a:r>
              <a:rPr lang="en-US" sz="2800">
                <a:solidFill>
                  <a:srgbClr val="FFFFFF"/>
                </a:solidFill>
                <a:latin typeface="Arial" charset="0"/>
              </a:rPr>
              <a:t> 80</a:t>
            </a:r>
            <a:r>
              <a:rPr lang="el-GR" sz="2800">
                <a:solidFill>
                  <a:srgbClr val="FFFFFF"/>
                </a:solidFill>
                <a:latin typeface="Arial" charset="0"/>
              </a:rPr>
              <a:t>Ω</a:t>
            </a:r>
            <a:r>
              <a:rPr lang="en-US" sz="2800">
                <a:solidFill>
                  <a:srgbClr val="FFFFFF"/>
                </a:solidFill>
                <a:latin typeface="Arial" charset="0"/>
              </a:rPr>
              <a:t> =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1.5A </a:t>
            </a:r>
            <a:endParaRPr lang="el-GR" sz="28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90923" name="Picture 11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34125">
            <a:off x="0" y="4171950"/>
            <a:ext cx="2732088" cy="189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T5D07 What is the current flow in a circuit with an applied voltage of 120 volts and a resistance of 80 ohms?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9600 amperes</a:t>
            </a:r>
          </a:p>
          <a:p>
            <a:pPr lvl="1" eaLnBrk="1" hangingPunct="1">
              <a:defRPr/>
            </a:pPr>
            <a:r>
              <a:rPr lang="en-US" b="0" smtClean="0"/>
              <a:t>B.	200 amperes</a:t>
            </a:r>
          </a:p>
          <a:p>
            <a:pPr lvl="1" eaLnBrk="1" hangingPunct="1">
              <a:defRPr/>
            </a:pPr>
            <a:r>
              <a:rPr lang="en-US" b="0" smtClean="0"/>
              <a:t>C.	0.667 amperes</a:t>
            </a:r>
          </a:p>
          <a:p>
            <a:pPr eaLnBrk="1" hangingPunct="1">
              <a:defRPr/>
            </a:pPr>
            <a:r>
              <a:rPr lang="en-US" smtClean="0"/>
              <a:t>D.	1.5 amperes</a:t>
            </a:r>
          </a:p>
        </p:txBody>
      </p:sp>
    </p:spTree>
    <p:extLst>
      <p:ext uri="{BB962C8B-B14F-4D97-AF65-F5344CB8AC3E}">
        <p14:creationId xmlns:p14="http://schemas.microsoft.com/office/powerpoint/2010/main" val="36634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T5D08 What is the current flowing through a 100-ohm resistor connected across 200 volts?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20,000 amperes</a:t>
            </a:r>
          </a:p>
          <a:p>
            <a:pPr lvl="1" eaLnBrk="1" hangingPunct="1">
              <a:defRPr/>
            </a:pPr>
            <a:r>
              <a:rPr lang="en-US" b="0" smtClean="0"/>
              <a:t>B.	0.5 amperes</a:t>
            </a:r>
          </a:p>
          <a:p>
            <a:pPr lvl="1" eaLnBrk="1" hangingPunct="1">
              <a:defRPr/>
            </a:pPr>
            <a:r>
              <a:rPr lang="en-US" b="0" smtClean="0"/>
              <a:t>C.	2 amperes</a:t>
            </a:r>
          </a:p>
          <a:p>
            <a:pPr lvl="1" eaLnBrk="1" hangingPunct="1">
              <a:defRPr/>
            </a:pPr>
            <a:r>
              <a:rPr lang="en-US" b="0" smtClean="0"/>
              <a:t>D.	100 amperes</a:t>
            </a:r>
          </a:p>
        </p:txBody>
      </p:sp>
    </p:spTree>
    <p:extLst>
      <p:ext uri="{BB962C8B-B14F-4D97-AF65-F5344CB8AC3E}">
        <p14:creationId xmlns:p14="http://schemas.microsoft.com/office/powerpoint/2010/main" val="2306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BE89AA7B-2E7F-439A-AAD2-A5AE8AE14C67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49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90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T5D08 What is the current flowing through a 100-ohm resistor connected across 200 volts?</a:t>
            </a:r>
          </a:p>
        </p:txBody>
      </p:sp>
      <p:grpSp>
        <p:nvGrpSpPr>
          <p:cNvPr id="107525" name="Group 3"/>
          <p:cNvGrpSpPr>
            <a:grpSpLocks/>
          </p:cNvGrpSpPr>
          <p:nvPr/>
        </p:nvGrpSpPr>
        <p:grpSpPr bwMode="auto">
          <a:xfrm>
            <a:off x="1389063" y="2322513"/>
            <a:ext cx="2743200" cy="2667000"/>
            <a:chOff x="528" y="1584"/>
            <a:chExt cx="1728" cy="1680"/>
          </a:xfrm>
        </p:grpSpPr>
        <p:sp>
          <p:nvSpPr>
            <p:cNvPr id="107531" name="Oval 4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7532" name="Line 5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7533" name="Line 6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107526" name="Text Box 7"/>
          <p:cNvSpPr txBox="1">
            <a:spLocks noChangeArrowheads="1"/>
          </p:cNvSpPr>
          <p:nvPr/>
        </p:nvSpPr>
        <p:spPr bwMode="auto">
          <a:xfrm>
            <a:off x="2532063" y="2779713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107527" name="Text Box 8"/>
          <p:cNvSpPr txBox="1">
            <a:spLocks noChangeArrowheads="1"/>
          </p:cNvSpPr>
          <p:nvPr/>
        </p:nvSpPr>
        <p:spPr bwMode="auto">
          <a:xfrm>
            <a:off x="2074863" y="392271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107528" name="Text Box 9"/>
          <p:cNvSpPr txBox="1">
            <a:spLocks noChangeArrowheads="1"/>
          </p:cNvSpPr>
          <p:nvPr/>
        </p:nvSpPr>
        <p:spPr bwMode="auto">
          <a:xfrm>
            <a:off x="3065463" y="3922713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R</a:t>
            </a:r>
          </a:p>
        </p:txBody>
      </p:sp>
      <p:sp>
        <p:nvSpPr>
          <p:cNvPr id="107529" name="Text Box 10"/>
          <p:cNvSpPr txBox="1">
            <a:spLocks noChangeArrowheads="1"/>
          </p:cNvSpPr>
          <p:nvPr/>
        </p:nvSpPr>
        <p:spPr bwMode="auto">
          <a:xfrm>
            <a:off x="4689475" y="2981325"/>
            <a:ext cx="3838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I = E / 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I = 200V </a:t>
            </a:r>
            <a:r>
              <a:rPr lang="en-US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</a:t>
            </a:r>
            <a:r>
              <a:rPr lang="en-US" sz="2800">
                <a:solidFill>
                  <a:srgbClr val="FFFFFF"/>
                </a:solidFill>
                <a:latin typeface="Arial" charset="0"/>
              </a:rPr>
              <a:t> 100</a:t>
            </a:r>
            <a:r>
              <a:rPr lang="el-GR" sz="2800">
                <a:solidFill>
                  <a:srgbClr val="FFFFFF"/>
                </a:solidFill>
                <a:latin typeface="Arial" charset="0"/>
              </a:rPr>
              <a:t>Ω</a:t>
            </a:r>
            <a:r>
              <a:rPr lang="en-US" sz="2800">
                <a:solidFill>
                  <a:srgbClr val="FFFFFF"/>
                </a:solidFill>
                <a:latin typeface="Arial" charset="0"/>
              </a:rPr>
              <a:t> =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2 A </a:t>
            </a:r>
            <a:endParaRPr lang="el-GR" sz="28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90923" name="Picture 11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34125">
            <a:off x="0" y="4171950"/>
            <a:ext cx="2732088" cy="189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T5A11 What is the basic unit of electromotive force?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The volt</a:t>
            </a:r>
          </a:p>
          <a:p>
            <a:pPr lvl="1" eaLnBrk="1" hangingPunct="1">
              <a:defRPr/>
            </a:pPr>
            <a:r>
              <a:rPr lang="en-US" b="0" smtClean="0"/>
              <a:t>B.	The watt</a:t>
            </a:r>
          </a:p>
          <a:p>
            <a:pPr lvl="1" eaLnBrk="1" hangingPunct="1">
              <a:defRPr/>
            </a:pPr>
            <a:r>
              <a:rPr lang="en-US" b="0" smtClean="0"/>
              <a:t>C.	The ampere</a:t>
            </a:r>
          </a:p>
          <a:p>
            <a:pPr lvl="1" eaLnBrk="1" hangingPunct="1">
              <a:defRPr/>
            </a:pPr>
            <a:r>
              <a:rPr lang="en-US" b="0" smtClean="0"/>
              <a:t>D.	The ohm</a:t>
            </a:r>
          </a:p>
        </p:txBody>
      </p:sp>
    </p:spTree>
    <p:extLst>
      <p:ext uri="{BB962C8B-B14F-4D97-AF65-F5344CB8AC3E}">
        <p14:creationId xmlns:p14="http://schemas.microsoft.com/office/powerpoint/2010/main" val="32101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T5D08 What is the current flowing through a 100-ohm resistor connected across 200 volts?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20,000 amperes</a:t>
            </a:r>
          </a:p>
          <a:p>
            <a:pPr lvl="1" eaLnBrk="1" hangingPunct="1">
              <a:defRPr/>
            </a:pPr>
            <a:r>
              <a:rPr lang="en-US" b="0" smtClean="0"/>
              <a:t>B.	0.5 amperes</a:t>
            </a:r>
          </a:p>
          <a:p>
            <a:pPr eaLnBrk="1" hangingPunct="1">
              <a:defRPr/>
            </a:pPr>
            <a:r>
              <a:rPr lang="en-US" smtClean="0"/>
              <a:t>C.	2 amperes</a:t>
            </a:r>
          </a:p>
          <a:p>
            <a:pPr lvl="1" eaLnBrk="1" hangingPunct="1">
              <a:defRPr/>
            </a:pPr>
            <a:r>
              <a:rPr lang="en-US" b="0" smtClean="0"/>
              <a:t>D.	100 amperes</a:t>
            </a:r>
          </a:p>
        </p:txBody>
      </p:sp>
    </p:spTree>
    <p:extLst>
      <p:ext uri="{BB962C8B-B14F-4D97-AF65-F5344CB8AC3E}">
        <p14:creationId xmlns:p14="http://schemas.microsoft.com/office/powerpoint/2010/main" val="19019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T5D09 What is the current flowing through a 24-ohm resistor connected across 240 volts?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24,000 amperes</a:t>
            </a:r>
          </a:p>
          <a:p>
            <a:pPr lvl="1" eaLnBrk="1" hangingPunct="1">
              <a:defRPr/>
            </a:pPr>
            <a:r>
              <a:rPr lang="en-US" b="0" smtClean="0"/>
              <a:t>B.	0.1 amperes</a:t>
            </a:r>
          </a:p>
          <a:p>
            <a:pPr lvl="1" eaLnBrk="1" hangingPunct="1">
              <a:defRPr/>
            </a:pPr>
            <a:r>
              <a:rPr lang="en-US" b="0" smtClean="0"/>
              <a:t>C.	10 amperes</a:t>
            </a:r>
          </a:p>
          <a:p>
            <a:pPr lvl="1" eaLnBrk="1" hangingPunct="1">
              <a:defRPr/>
            </a:pPr>
            <a:r>
              <a:rPr lang="en-US" b="0" smtClean="0"/>
              <a:t>D.	216 amperes</a:t>
            </a:r>
          </a:p>
        </p:txBody>
      </p:sp>
    </p:spTree>
    <p:extLst>
      <p:ext uri="{BB962C8B-B14F-4D97-AF65-F5344CB8AC3E}">
        <p14:creationId xmlns:p14="http://schemas.microsoft.com/office/powerpoint/2010/main" val="17040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FC366479-7693-4862-9AFD-3AAAB092475E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52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90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T5D09 What is the current flowing through a 24-ohm resistor connected across 240 volts?</a:t>
            </a:r>
          </a:p>
        </p:txBody>
      </p:sp>
      <p:grpSp>
        <p:nvGrpSpPr>
          <p:cNvPr id="110597" name="Group 3"/>
          <p:cNvGrpSpPr>
            <a:grpSpLocks/>
          </p:cNvGrpSpPr>
          <p:nvPr/>
        </p:nvGrpSpPr>
        <p:grpSpPr bwMode="auto">
          <a:xfrm>
            <a:off x="1389063" y="2322513"/>
            <a:ext cx="2743200" cy="2667000"/>
            <a:chOff x="528" y="1584"/>
            <a:chExt cx="1728" cy="1680"/>
          </a:xfrm>
        </p:grpSpPr>
        <p:sp>
          <p:nvSpPr>
            <p:cNvPr id="110603" name="Oval 4"/>
            <p:cNvSpPr>
              <a:spLocks noChangeArrowheads="1"/>
            </p:cNvSpPr>
            <p:nvPr/>
          </p:nvSpPr>
          <p:spPr bwMode="auto">
            <a:xfrm>
              <a:off x="528" y="1584"/>
              <a:ext cx="1728" cy="1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10604" name="Line 5"/>
            <p:cNvSpPr>
              <a:spLocks noChangeShapeType="1"/>
            </p:cNvSpPr>
            <p:nvPr/>
          </p:nvSpPr>
          <p:spPr bwMode="auto">
            <a:xfrm>
              <a:off x="5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10605" name="Line 6"/>
            <p:cNvSpPr>
              <a:spLocks noChangeShapeType="1"/>
            </p:cNvSpPr>
            <p:nvPr/>
          </p:nvSpPr>
          <p:spPr bwMode="auto">
            <a:xfrm flipV="1">
              <a:off x="1392" y="244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110598" name="Text Box 7"/>
          <p:cNvSpPr txBox="1">
            <a:spLocks noChangeArrowheads="1"/>
          </p:cNvSpPr>
          <p:nvPr/>
        </p:nvSpPr>
        <p:spPr bwMode="auto">
          <a:xfrm>
            <a:off x="2532063" y="2779713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E</a:t>
            </a: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2074863" y="392271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I</a:t>
            </a:r>
          </a:p>
        </p:txBody>
      </p:sp>
      <p:sp>
        <p:nvSpPr>
          <p:cNvPr id="110600" name="Text Box 9"/>
          <p:cNvSpPr txBox="1">
            <a:spLocks noChangeArrowheads="1"/>
          </p:cNvSpPr>
          <p:nvPr/>
        </p:nvSpPr>
        <p:spPr bwMode="auto">
          <a:xfrm>
            <a:off x="3065463" y="3922713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00"/>
                </a:solidFill>
                <a:latin typeface="Tahoma" pitchFamily="34" charset="0"/>
              </a:rPr>
              <a:t>R</a:t>
            </a:r>
          </a:p>
        </p:txBody>
      </p:sp>
      <p:sp>
        <p:nvSpPr>
          <p:cNvPr id="110601" name="Text Box 10"/>
          <p:cNvSpPr txBox="1">
            <a:spLocks noChangeArrowheads="1"/>
          </p:cNvSpPr>
          <p:nvPr/>
        </p:nvSpPr>
        <p:spPr bwMode="auto">
          <a:xfrm>
            <a:off x="4689475" y="2981325"/>
            <a:ext cx="3838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I = E / 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I = 240V </a:t>
            </a:r>
            <a:r>
              <a:rPr lang="en-US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</a:t>
            </a:r>
            <a:r>
              <a:rPr lang="en-US" sz="2800">
                <a:solidFill>
                  <a:srgbClr val="FFFFFF"/>
                </a:solidFill>
                <a:latin typeface="Arial" charset="0"/>
              </a:rPr>
              <a:t> 24</a:t>
            </a:r>
            <a:r>
              <a:rPr lang="el-GR" sz="2800">
                <a:solidFill>
                  <a:srgbClr val="FFFFFF"/>
                </a:solidFill>
                <a:latin typeface="Arial" charset="0"/>
              </a:rPr>
              <a:t>Ω</a:t>
            </a:r>
            <a:r>
              <a:rPr lang="en-US" sz="2800">
                <a:solidFill>
                  <a:srgbClr val="FFFFFF"/>
                </a:solidFill>
                <a:latin typeface="Arial" charset="0"/>
              </a:rPr>
              <a:t> =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10 A </a:t>
            </a:r>
            <a:endParaRPr lang="el-GR" sz="28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190923" name="Picture 11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34125">
            <a:off x="0" y="4171950"/>
            <a:ext cx="2732088" cy="189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T5D09 What is the current flowing through a 24-ohm resistor connected across 240 volts?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24,000 amperes</a:t>
            </a:r>
          </a:p>
          <a:p>
            <a:pPr lvl="1" eaLnBrk="1" hangingPunct="1">
              <a:defRPr/>
            </a:pPr>
            <a:r>
              <a:rPr lang="en-US" b="0" smtClean="0"/>
              <a:t>B.	0.1 amperes</a:t>
            </a:r>
          </a:p>
          <a:p>
            <a:pPr eaLnBrk="1" hangingPunct="1">
              <a:defRPr/>
            </a:pPr>
            <a:r>
              <a:rPr lang="en-US" smtClean="0"/>
              <a:t>C.	10 amperes</a:t>
            </a:r>
          </a:p>
          <a:p>
            <a:pPr lvl="1" eaLnBrk="1" hangingPunct="1">
              <a:defRPr/>
            </a:pPr>
            <a:r>
              <a:rPr lang="en-US" b="0" smtClean="0"/>
              <a:t>D.	216 amperes</a:t>
            </a:r>
          </a:p>
        </p:txBody>
      </p:sp>
    </p:spTree>
    <p:extLst>
      <p:ext uri="{BB962C8B-B14F-4D97-AF65-F5344CB8AC3E}">
        <p14:creationId xmlns:p14="http://schemas.microsoft.com/office/powerpoint/2010/main" val="8887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T5D10 What is the voltage across a 2-ohm resistor if a current of 0.5 amperes flows through it?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dirty="0" smtClean="0"/>
              <a:t>A.	1 volt</a:t>
            </a:r>
          </a:p>
          <a:p>
            <a:pPr lvl="1" eaLnBrk="1" hangingPunct="1">
              <a:defRPr/>
            </a:pPr>
            <a:r>
              <a:rPr lang="en-US" b="0" dirty="0" smtClean="0"/>
              <a:t>B.	0.25 volts</a:t>
            </a:r>
          </a:p>
          <a:p>
            <a:pPr lvl="1" eaLnBrk="1" hangingPunct="1">
              <a:defRPr/>
            </a:pPr>
            <a:r>
              <a:rPr lang="en-US" b="0" dirty="0" smtClean="0"/>
              <a:t>C.	2.5 volts</a:t>
            </a:r>
          </a:p>
          <a:p>
            <a:pPr lvl="1" eaLnBrk="1" hangingPunct="1">
              <a:defRPr/>
            </a:pPr>
            <a:r>
              <a:rPr lang="en-US" b="0" dirty="0" smtClean="0"/>
              <a:t>D.	1.5 volts</a:t>
            </a:r>
          </a:p>
        </p:txBody>
      </p:sp>
    </p:spTree>
    <p:extLst>
      <p:ext uri="{BB962C8B-B14F-4D97-AF65-F5344CB8AC3E}">
        <p14:creationId xmlns:p14="http://schemas.microsoft.com/office/powerpoint/2010/main" val="39082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F1778670-4EB2-4E94-A5B1-26D5389E8E6B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55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3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T5D10 What is the voltage across a 2-ohm resistor if a current of 0.5 amperes flows through it?</a:t>
            </a:r>
            <a:endParaRPr lang="en-US" sz="2600" dirty="0" smtClean="0"/>
          </a:p>
        </p:txBody>
      </p:sp>
      <p:grpSp>
        <p:nvGrpSpPr>
          <p:cNvPr id="113669" name="Group 13"/>
          <p:cNvGrpSpPr>
            <a:grpSpLocks/>
          </p:cNvGrpSpPr>
          <p:nvPr/>
        </p:nvGrpSpPr>
        <p:grpSpPr bwMode="auto">
          <a:xfrm>
            <a:off x="995363" y="2525713"/>
            <a:ext cx="2743200" cy="2667000"/>
            <a:chOff x="480" y="1344"/>
            <a:chExt cx="1728" cy="1680"/>
          </a:xfrm>
        </p:grpSpPr>
        <p:grpSp>
          <p:nvGrpSpPr>
            <p:cNvPr id="113672" name="Group 3"/>
            <p:cNvGrpSpPr>
              <a:grpSpLocks/>
            </p:cNvGrpSpPr>
            <p:nvPr/>
          </p:nvGrpSpPr>
          <p:grpSpPr bwMode="auto">
            <a:xfrm>
              <a:off x="480" y="1344"/>
              <a:ext cx="1728" cy="1680"/>
              <a:chOff x="528" y="1584"/>
              <a:chExt cx="1728" cy="1680"/>
            </a:xfrm>
          </p:grpSpPr>
          <p:sp>
            <p:nvSpPr>
              <p:cNvPr id="113676" name="Oval 4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3677" name="Line 5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3678" name="Line 6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113673" name="Text Box 7"/>
            <p:cNvSpPr txBox="1">
              <a:spLocks noChangeArrowheads="1"/>
            </p:cNvSpPr>
            <p:nvPr/>
          </p:nvSpPr>
          <p:spPr bwMode="auto">
            <a:xfrm>
              <a:off x="1200" y="1632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  <p:sp>
          <p:nvSpPr>
            <p:cNvPr id="113674" name="Text Box 8"/>
            <p:cNvSpPr txBox="1">
              <a:spLocks noChangeArrowheads="1"/>
            </p:cNvSpPr>
            <p:nvPr/>
          </p:nvSpPr>
          <p:spPr bwMode="auto">
            <a:xfrm>
              <a:off x="912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113675" name="Text Box 9"/>
            <p:cNvSpPr txBox="1">
              <a:spLocks noChangeArrowheads="1"/>
            </p:cNvSpPr>
            <p:nvPr/>
          </p:nvSpPr>
          <p:spPr bwMode="auto">
            <a:xfrm>
              <a:off x="1536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R</a:t>
              </a:r>
            </a:p>
          </p:txBody>
        </p:sp>
      </p:grpSp>
      <p:sp>
        <p:nvSpPr>
          <p:cNvPr id="113670" name="Text Box 10"/>
          <p:cNvSpPr txBox="1">
            <a:spLocks noChangeArrowheads="1"/>
          </p:cNvSpPr>
          <p:nvPr/>
        </p:nvSpPr>
        <p:spPr bwMode="auto">
          <a:xfrm>
            <a:off x="4778375" y="3227388"/>
            <a:ext cx="3235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E = I * 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E = 0.5A x 2</a:t>
            </a:r>
            <a:r>
              <a:rPr lang="el-GR" sz="2800">
                <a:solidFill>
                  <a:srgbClr val="FFFFFF"/>
                </a:solidFill>
                <a:latin typeface="Arial" charset="0"/>
              </a:rPr>
              <a:t>Ω</a:t>
            </a:r>
            <a:r>
              <a:rPr lang="en-US" sz="2800">
                <a:solidFill>
                  <a:srgbClr val="FFFFFF"/>
                </a:solidFill>
                <a:latin typeface="Arial" charset="0"/>
              </a:rPr>
              <a:t> =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1V</a:t>
            </a:r>
          </a:p>
        </p:txBody>
      </p:sp>
      <p:pic>
        <p:nvPicPr>
          <p:cNvPr id="1143819" name="Picture 11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3" y="2127250"/>
            <a:ext cx="2224087" cy="153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T5D10 What is the voltage across a 2-ohm resistor if a current of 0.5 amperes flows through it?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1 volt</a:t>
            </a:r>
          </a:p>
          <a:p>
            <a:pPr lvl="1" eaLnBrk="1" hangingPunct="1">
              <a:defRPr/>
            </a:pPr>
            <a:r>
              <a:rPr lang="en-US" b="0" smtClean="0"/>
              <a:t>B.	0.25 volts</a:t>
            </a:r>
          </a:p>
          <a:p>
            <a:pPr lvl="1" eaLnBrk="1" hangingPunct="1">
              <a:defRPr/>
            </a:pPr>
            <a:r>
              <a:rPr lang="en-US" b="0" smtClean="0"/>
              <a:t>C.	2.5 volts</a:t>
            </a:r>
          </a:p>
          <a:p>
            <a:pPr lvl="1" eaLnBrk="1" hangingPunct="1">
              <a:defRPr/>
            </a:pPr>
            <a:r>
              <a:rPr lang="en-US" b="0" smtClean="0"/>
              <a:t>D.	1.5 volts</a:t>
            </a:r>
          </a:p>
        </p:txBody>
      </p:sp>
    </p:spTree>
    <p:extLst>
      <p:ext uri="{BB962C8B-B14F-4D97-AF65-F5344CB8AC3E}">
        <p14:creationId xmlns:p14="http://schemas.microsoft.com/office/powerpoint/2010/main" val="33974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T5D11 What is the voltage across a 10-ohm resistor if a current of 1 ampere flows through it?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1 volt</a:t>
            </a:r>
          </a:p>
          <a:p>
            <a:pPr lvl="1" eaLnBrk="1" hangingPunct="1">
              <a:defRPr/>
            </a:pPr>
            <a:r>
              <a:rPr lang="en-US" b="0" smtClean="0"/>
              <a:t>B.	10 volts</a:t>
            </a:r>
          </a:p>
          <a:p>
            <a:pPr lvl="1" eaLnBrk="1" hangingPunct="1">
              <a:defRPr/>
            </a:pPr>
            <a:r>
              <a:rPr lang="en-US" b="0" smtClean="0"/>
              <a:t>C.	11 volts</a:t>
            </a:r>
          </a:p>
          <a:p>
            <a:pPr lvl="1" eaLnBrk="1" hangingPunct="1">
              <a:defRPr/>
            </a:pPr>
            <a:r>
              <a:rPr lang="en-US" b="0" smtClean="0"/>
              <a:t>D.	9 volts</a:t>
            </a:r>
          </a:p>
        </p:txBody>
      </p:sp>
    </p:spTree>
    <p:extLst>
      <p:ext uri="{BB962C8B-B14F-4D97-AF65-F5344CB8AC3E}">
        <p14:creationId xmlns:p14="http://schemas.microsoft.com/office/powerpoint/2010/main" val="4112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EE55B3E5-1833-48DB-BD4D-F95060308C71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58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3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T5D11 What is the voltage across a 10-ohm resistor if a current of 1 amperes flows through it?</a:t>
            </a:r>
            <a:endParaRPr lang="en-US" sz="2600" dirty="0" smtClean="0"/>
          </a:p>
        </p:txBody>
      </p:sp>
      <p:grpSp>
        <p:nvGrpSpPr>
          <p:cNvPr id="116741" name="Group 13"/>
          <p:cNvGrpSpPr>
            <a:grpSpLocks/>
          </p:cNvGrpSpPr>
          <p:nvPr/>
        </p:nvGrpSpPr>
        <p:grpSpPr bwMode="auto">
          <a:xfrm>
            <a:off x="995363" y="2525713"/>
            <a:ext cx="2743200" cy="2667000"/>
            <a:chOff x="480" y="1344"/>
            <a:chExt cx="1728" cy="1680"/>
          </a:xfrm>
        </p:grpSpPr>
        <p:grpSp>
          <p:nvGrpSpPr>
            <p:cNvPr id="116744" name="Group 3"/>
            <p:cNvGrpSpPr>
              <a:grpSpLocks/>
            </p:cNvGrpSpPr>
            <p:nvPr/>
          </p:nvGrpSpPr>
          <p:grpSpPr bwMode="auto">
            <a:xfrm>
              <a:off x="480" y="1344"/>
              <a:ext cx="1728" cy="1680"/>
              <a:chOff x="528" y="1584"/>
              <a:chExt cx="1728" cy="1680"/>
            </a:xfrm>
          </p:grpSpPr>
          <p:sp>
            <p:nvSpPr>
              <p:cNvPr id="116748" name="Oval 4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6749" name="Line 5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6750" name="Line 6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116745" name="Text Box 7"/>
            <p:cNvSpPr txBox="1">
              <a:spLocks noChangeArrowheads="1"/>
            </p:cNvSpPr>
            <p:nvPr/>
          </p:nvSpPr>
          <p:spPr bwMode="auto">
            <a:xfrm>
              <a:off x="1200" y="1632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  <p:sp>
          <p:nvSpPr>
            <p:cNvPr id="116746" name="Text Box 8"/>
            <p:cNvSpPr txBox="1">
              <a:spLocks noChangeArrowheads="1"/>
            </p:cNvSpPr>
            <p:nvPr/>
          </p:nvSpPr>
          <p:spPr bwMode="auto">
            <a:xfrm>
              <a:off x="912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116747" name="Text Box 9"/>
            <p:cNvSpPr txBox="1">
              <a:spLocks noChangeArrowheads="1"/>
            </p:cNvSpPr>
            <p:nvPr/>
          </p:nvSpPr>
          <p:spPr bwMode="auto">
            <a:xfrm>
              <a:off x="1536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R</a:t>
              </a:r>
            </a:p>
          </p:txBody>
        </p:sp>
      </p:grp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4778375" y="3227388"/>
            <a:ext cx="3425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E = I * 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E = 1 A x 10</a:t>
            </a:r>
            <a:r>
              <a:rPr lang="el-GR" sz="2800">
                <a:solidFill>
                  <a:srgbClr val="FFFFFF"/>
                </a:solidFill>
                <a:latin typeface="Arial" charset="0"/>
              </a:rPr>
              <a:t>Ω</a:t>
            </a:r>
            <a:r>
              <a:rPr lang="en-US" sz="2800">
                <a:solidFill>
                  <a:srgbClr val="FFFFFF"/>
                </a:solidFill>
                <a:latin typeface="Arial" charset="0"/>
              </a:rPr>
              <a:t> =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10V</a:t>
            </a:r>
          </a:p>
        </p:txBody>
      </p:sp>
      <p:pic>
        <p:nvPicPr>
          <p:cNvPr id="1143819" name="Picture 11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3" y="2127250"/>
            <a:ext cx="2224087" cy="153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T5D11 What is the voltage across a 10-ohm resistor if a current of 1 ampere flows through it?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1 volt</a:t>
            </a:r>
          </a:p>
          <a:p>
            <a:pPr eaLnBrk="1" hangingPunct="1">
              <a:defRPr/>
            </a:pPr>
            <a:r>
              <a:rPr lang="en-US" smtClean="0"/>
              <a:t>B.	10 volts</a:t>
            </a:r>
          </a:p>
          <a:p>
            <a:pPr lvl="1" eaLnBrk="1" hangingPunct="1">
              <a:defRPr/>
            </a:pPr>
            <a:r>
              <a:rPr lang="en-US" b="0" smtClean="0"/>
              <a:t>C.	11 volts</a:t>
            </a:r>
          </a:p>
          <a:p>
            <a:pPr lvl="1" eaLnBrk="1" hangingPunct="1">
              <a:defRPr/>
            </a:pPr>
            <a:r>
              <a:rPr lang="en-US" b="0" smtClean="0"/>
              <a:t>D.	9 volts</a:t>
            </a:r>
          </a:p>
        </p:txBody>
      </p:sp>
    </p:spTree>
    <p:extLst>
      <p:ext uri="{BB962C8B-B14F-4D97-AF65-F5344CB8AC3E}">
        <p14:creationId xmlns:p14="http://schemas.microsoft.com/office/powerpoint/2010/main" val="22294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T5A11 What is the basic unit of electromotive force?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The volt</a:t>
            </a:r>
          </a:p>
          <a:p>
            <a:pPr lvl="1" eaLnBrk="1" hangingPunct="1">
              <a:defRPr/>
            </a:pPr>
            <a:r>
              <a:rPr lang="en-US" b="0" smtClean="0"/>
              <a:t>B.	The watt</a:t>
            </a:r>
          </a:p>
          <a:p>
            <a:pPr lvl="1" eaLnBrk="1" hangingPunct="1">
              <a:defRPr/>
            </a:pPr>
            <a:r>
              <a:rPr lang="en-US" b="0" smtClean="0"/>
              <a:t>C.	The ampere</a:t>
            </a:r>
          </a:p>
          <a:p>
            <a:pPr lvl="1" eaLnBrk="1" hangingPunct="1">
              <a:defRPr/>
            </a:pPr>
            <a:r>
              <a:rPr lang="en-US" b="0" smtClean="0"/>
              <a:t>D.	The ohm</a:t>
            </a:r>
          </a:p>
        </p:txBody>
      </p:sp>
    </p:spTree>
    <p:extLst>
      <p:ext uri="{BB962C8B-B14F-4D97-AF65-F5344CB8AC3E}">
        <p14:creationId xmlns:p14="http://schemas.microsoft.com/office/powerpoint/2010/main" val="27639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T5D12 What is the voltage across a 10-ohm resistor if a current of 2 amperes flows through it?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dirty="0" smtClean="0"/>
              <a:t>A.	8 volts</a:t>
            </a:r>
          </a:p>
          <a:p>
            <a:pPr lvl="1" eaLnBrk="1" hangingPunct="1">
              <a:defRPr/>
            </a:pPr>
            <a:r>
              <a:rPr lang="en-US" b="0" dirty="0" smtClean="0"/>
              <a:t>B.	0.2 volts</a:t>
            </a:r>
          </a:p>
          <a:p>
            <a:pPr lvl="1" eaLnBrk="1" hangingPunct="1">
              <a:defRPr/>
            </a:pPr>
            <a:r>
              <a:rPr lang="en-US" b="0" dirty="0" smtClean="0"/>
              <a:t>C.	12 volts</a:t>
            </a:r>
          </a:p>
          <a:p>
            <a:pPr lvl="1" eaLnBrk="1" hangingPunct="1">
              <a:defRPr/>
            </a:pPr>
            <a:r>
              <a:rPr lang="en-US" b="0" dirty="0" smtClean="0"/>
              <a:t>D.	20 volts</a:t>
            </a:r>
          </a:p>
        </p:txBody>
      </p:sp>
    </p:spTree>
    <p:extLst>
      <p:ext uri="{BB962C8B-B14F-4D97-AF65-F5344CB8AC3E}">
        <p14:creationId xmlns:p14="http://schemas.microsoft.com/office/powerpoint/2010/main" val="29882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3D06434E-A9C1-4C27-809D-EC27A13C633A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61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3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T5D12 What is the voltage across a 10-ohm resistor if a current of 2 amperes flows through it?</a:t>
            </a:r>
            <a:endParaRPr lang="en-US" sz="2600" dirty="0" smtClean="0"/>
          </a:p>
        </p:txBody>
      </p:sp>
      <p:grpSp>
        <p:nvGrpSpPr>
          <p:cNvPr id="123909" name="Group 13"/>
          <p:cNvGrpSpPr>
            <a:grpSpLocks/>
          </p:cNvGrpSpPr>
          <p:nvPr/>
        </p:nvGrpSpPr>
        <p:grpSpPr bwMode="auto">
          <a:xfrm>
            <a:off x="995363" y="2525713"/>
            <a:ext cx="2743200" cy="2667000"/>
            <a:chOff x="480" y="1344"/>
            <a:chExt cx="1728" cy="1680"/>
          </a:xfrm>
        </p:grpSpPr>
        <p:grpSp>
          <p:nvGrpSpPr>
            <p:cNvPr id="123912" name="Group 3"/>
            <p:cNvGrpSpPr>
              <a:grpSpLocks/>
            </p:cNvGrpSpPr>
            <p:nvPr/>
          </p:nvGrpSpPr>
          <p:grpSpPr bwMode="auto">
            <a:xfrm>
              <a:off x="480" y="1344"/>
              <a:ext cx="1728" cy="1680"/>
              <a:chOff x="528" y="1584"/>
              <a:chExt cx="1728" cy="1680"/>
            </a:xfrm>
          </p:grpSpPr>
          <p:sp>
            <p:nvSpPr>
              <p:cNvPr id="123916" name="Oval 4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itchFamily="18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7" name="Line 5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3918" name="Line 6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123913" name="Text Box 7"/>
            <p:cNvSpPr txBox="1">
              <a:spLocks noChangeArrowheads="1"/>
            </p:cNvSpPr>
            <p:nvPr/>
          </p:nvSpPr>
          <p:spPr bwMode="auto">
            <a:xfrm>
              <a:off x="1200" y="1632"/>
              <a:ext cx="4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smtClean="0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  <p:sp>
          <p:nvSpPr>
            <p:cNvPr id="123914" name="Text Box 8"/>
            <p:cNvSpPr txBox="1">
              <a:spLocks noChangeArrowheads="1"/>
            </p:cNvSpPr>
            <p:nvPr/>
          </p:nvSpPr>
          <p:spPr bwMode="auto">
            <a:xfrm>
              <a:off x="912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smtClean="0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123915" name="Text Box 9"/>
            <p:cNvSpPr txBox="1">
              <a:spLocks noChangeArrowheads="1"/>
            </p:cNvSpPr>
            <p:nvPr/>
          </p:nvSpPr>
          <p:spPr bwMode="auto">
            <a:xfrm>
              <a:off x="1536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smtClean="0">
                  <a:solidFill>
                    <a:srgbClr val="FFFF00"/>
                  </a:solidFill>
                  <a:latin typeface="Tahoma" pitchFamily="34" charset="0"/>
                </a:rPr>
                <a:t>R</a:t>
              </a:r>
            </a:p>
          </p:txBody>
        </p:sp>
      </p:grpSp>
      <p:sp>
        <p:nvSpPr>
          <p:cNvPr id="123910" name="Text Box 10"/>
          <p:cNvSpPr txBox="1">
            <a:spLocks noChangeArrowheads="1"/>
          </p:cNvSpPr>
          <p:nvPr/>
        </p:nvSpPr>
        <p:spPr bwMode="auto">
          <a:xfrm>
            <a:off x="4778375" y="3227388"/>
            <a:ext cx="3425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FFFFFF"/>
                </a:solidFill>
                <a:latin typeface="Arial" charset="0"/>
              </a:rPr>
              <a:t>E = I * 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smtClean="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FFFFFF"/>
                </a:solidFill>
                <a:latin typeface="Arial" charset="0"/>
              </a:rPr>
              <a:t>E = 2 A x 10</a:t>
            </a:r>
            <a:r>
              <a:rPr lang="el-GR" altLang="en-US" sz="2800" smtClean="0">
                <a:solidFill>
                  <a:srgbClr val="FFFFFF"/>
                </a:solidFill>
                <a:latin typeface="Arial" charset="0"/>
              </a:rPr>
              <a:t>Ω</a:t>
            </a:r>
            <a:r>
              <a:rPr lang="en-US" altLang="en-US" sz="2800" smtClean="0">
                <a:solidFill>
                  <a:srgbClr val="FFFFFF"/>
                </a:solidFill>
                <a:latin typeface="Arial" charset="0"/>
              </a:rPr>
              <a:t> = </a:t>
            </a:r>
            <a:r>
              <a:rPr lang="en-US" altLang="en-US" sz="2800" b="1" smtClean="0">
                <a:solidFill>
                  <a:srgbClr val="FFFF00"/>
                </a:solidFill>
                <a:latin typeface="Arial" charset="0"/>
              </a:rPr>
              <a:t>20V</a:t>
            </a:r>
          </a:p>
        </p:txBody>
      </p:sp>
      <p:pic>
        <p:nvPicPr>
          <p:cNvPr id="1143819" name="Picture 11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3" y="2127250"/>
            <a:ext cx="2224087" cy="153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T5D12 What is the voltage across a 10-ohm resistor if a current of 2 amperes flows through it?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dirty="0" smtClean="0"/>
              <a:t>	A.	8 volts</a:t>
            </a:r>
          </a:p>
          <a:p>
            <a:pPr lvl="1" eaLnBrk="1" hangingPunct="1">
              <a:defRPr/>
            </a:pPr>
            <a:r>
              <a:rPr lang="en-US" b="0" dirty="0" smtClean="0"/>
              <a:t>	B.	0.2 volts</a:t>
            </a:r>
          </a:p>
          <a:p>
            <a:pPr lvl="1" eaLnBrk="1" hangingPunct="1">
              <a:defRPr/>
            </a:pPr>
            <a:r>
              <a:rPr lang="en-US" b="0" dirty="0" smtClean="0"/>
              <a:t> 	C. 	12 volts</a:t>
            </a:r>
          </a:p>
          <a:p>
            <a:pPr marL="457200" lvl="1" indent="0" eaLnBrk="1" hangingPunct="1">
              <a:defRPr/>
            </a:pPr>
            <a:r>
              <a:rPr lang="en-US" b="0" dirty="0" smtClean="0">
                <a:solidFill>
                  <a:srgbClr val="FFFF00"/>
                </a:solidFill>
              </a:rPr>
              <a:t>D.		20 volts</a:t>
            </a:r>
          </a:p>
        </p:txBody>
      </p:sp>
    </p:spTree>
    <p:extLst>
      <p:ext uri="{BB962C8B-B14F-4D97-AF65-F5344CB8AC3E}">
        <p14:creationId xmlns:p14="http://schemas.microsoft.com/office/powerpoint/2010/main" val="18917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T7D05 What instrument is used to measure resistance?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534400" cy="36115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An oscilloscope</a:t>
            </a:r>
          </a:p>
          <a:p>
            <a:pPr lvl="1" eaLnBrk="1" hangingPunct="1">
              <a:defRPr/>
            </a:pPr>
            <a:r>
              <a:rPr lang="en-US" dirty="0" smtClean="0"/>
              <a:t>B.	A spectrum analyzer</a:t>
            </a:r>
          </a:p>
          <a:p>
            <a:pPr lvl="1" eaLnBrk="1" hangingPunct="1">
              <a:defRPr/>
            </a:pPr>
            <a:r>
              <a:rPr lang="en-US" dirty="0" smtClean="0"/>
              <a:t>C.	A noise bridge</a:t>
            </a:r>
          </a:p>
          <a:p>
            <a:pPr lvl="1" eaLnBrk="1" hangingPunct="1">
              <a:defRPr/>
            </a:pPr>
            <a:r>
              <a:rPr lang="en-US" dirty="0" smtClean="0"/>
              <a:t>D.	An ohmmeter</a:t>
            </a:r>
          </a:p>
        </p:txBody>
      </p:sp>
    </p:spTree>
    <p:extLst>
      <p:ext uri="{BB962C8B-B14F-4D97-AF65-F5344CB8AC3E}">
        <p14:creationId xmlns:p14="http://schemas.microsoft.com/office/powerpoint/2010/main" val="7664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T7D05 What instrument is used to measure resistance?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534400" cy="36115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An oscilloscope</a:t>
            </a:r>
          </a:p>
          <a:p>
            <a:pPr lvl="1" eaLnBrk="1" hangingPunct="1">
              <a:defRPr/>
            </a:pPr>
            <a:r>
              <a:rPr lang="en-US" dirty="0" smtClean="0"/>
              <a:t>B.	A spectrum analyzer</a:t>
            </a:r>
          </a:p>
          <a:p>
            <a:pPr lvl="1" eaLnBrk="1" hangingPunct="1">
              <a:defRPr/>
            </a:pPr>
            <a:r>
              <a:rPr lang="en-US" dirty="0" smtClean="0"/>
              <a:t>C.	A noise bridge</a:t>
            </a:r>
          </a:p>
          <a:p>
            <a:pPr eaLnBrk="1" hangingPunct="1">
              <a:defRPr/>
            </a:pPr>
            <a:r>
              <a:rPr lang="en-US" b="1" dirty="0" smtClean="0"/>
              <a:t>D.	An ohmmeter</a:t>
            </a:r>
          </a:p>
        </p:txBody>
      </p:sp>
    </p:spTree>
    <p:extLst>
      <p:ext uri="{BB962C8B-B14F-4D97-AF65-F5344CB8AC3E}">
        <p14:creationId xmlns:p14="http://schemas.microsoft.com/office/powerpoint/2010/main" val="21111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T7D11 Which of the following precautions should be taken when measuring circuit resistance with an ohmmeter?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Ensure that the applied voltages are correct</a:t>
            </a:r>
          </a:p>
          <a:p>
            <a:pPr lvl="1" eaLnBrk="1" hangingPunct="1">
              <a:defRPr/>
            </a:pPr>
            <a:r>
              <a:rPr lang="en-US" smtClean="0"/>
              <a:t>B.	Ensure that the circuit is not powered</a:t>
            </a:r>
          </a:p>
          <a:p>
            <a:pPr lvl="1" eaLnBrk="1" hangingPunct="1">
              <a:defRPr/>
            </a:pPr>
            <a:r>
              <a:rPr lang="en-US" smtClean="0"/>
              <a:t>C.	Ensure that the circuit is grounded</a:t>
            </a:r>
          </a:p>
          <a:p>
            <a:pPr lvl="1" eaLnBrk="1" hangingPunct="1">
              <a:defRPr/>
            </a:pPr>
            <a:r>
              <a:rPr lang="en-US" smtClean="0"/>
              <a:t>D.	Ensure that the circuit is operating at the correct frequency</a:t>
            </a:r>
          </a:p>
        </p:txBody>
      </p:sp>
    </p:spTree>
    <p:extLst>
      <p:ext uri="{BB962C8B-B14F-4D97-AF65-F5344CB8AC3E}">
        <p14:creationId xmlns:p14="http://schemas.microsoft.com/office/powerpoint/2010/main" val="38538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T7D11 Which of the following precautions should be taken when measuring circuit resistance with an ohmmeter?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Ensure that the applied voltages are correct</a:t>
            </a:r>
          </a:p>
          <a:p>
            <a:pPr eaLnBrk="1" hangingPunct="1">
              <a:defRPr/>
            </a:pPr>
            <a:r>
              <a:rPr lang="en-US" b="1" smtClean="0"/>
              <a:t>B.	Ensure that the circuit is not powered</a:t>
            </a:r>
          </a:p>
          <a:p>
            <a:pPr lvl="1" eaLnBrk="1" hangingPunct="1">
              <a:defRPr/>
            </a:pPr>
            <a:r>
              <a:rPr lang="en-US" smtClean="0"/>
              <a:t>C.	Ensure that the circuit is grounded</a:t>
            </a:r>
          </a:p>
          <a:p>
            <a:pPr lvl="1" eaLnBrk="1" hangingPunct="1">
              <a:defRPr/>
            </a:pPr>
            <a:r>
              <a:rPr lang="en-US" smtClean="0"/>
              <a:t>D.	Ensure that the circuit is operating at the correct frequency</a:t>
            </a:r>
          </a:p>
        </p:txBody>
      </p:sp>
    </p:spTree>
    <p:extLst>
      <p:ext uri="{BB962C8B-B14F-4D97-AF65-F5344CB8AC3E}">
        <p14:creationId xmlns:p14="http://schemas.microsoft.com/office/powerpoint/2010/main" val="8063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T7D12 </a:t>
            </a:r>
            <a:r>
              <a:rPr lang="en-US" dirty="0" smtClean="0"/>
              <a:t>  Which </a:t>
            </a:r>
            <a:r>
              <a:rPr lang="en-US" dirty="0"/>
              <a:t>of the following precautions should be taken when measuring high voltages with a voltmeter?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Ensure that the voltmeter has very low impedance</a:t>
            </a:r>
          </a:p>
          <a:p>
            <a:r>
              <a:rPr lang="en-US" dirty="0"/>
              <a:t>B. Ensure that the voltmeter and leads are rated for use at the voltages to be measured</a:t>
            </a:r>
          </a:p>
          <a:p>
            <a:r>
              <a:rPr lang="en-US" dirty="0"/>
              <a:t>C. Ensure that the circuit is grounded through the voltmeter</a:t>
            </a:r>
          </a:p>
          <a:p>
            <a:r>
              <a:rPr lang="en-US" dirty="0"/>
              <a:t>D. Ensure that the voltmeter is set to the correct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82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T7D12 </a:t>
            </a:r>
            <a:r>
              <a:rPr lang="en-US" dirty="0" smtClean="0"/>
              <a:t>  Which </a:t>
            </a:r>
            <a:r>
              <a:rPr lang="en-US" dirty="0"/>
              <a:t>of the following precautions should be taken when measuring high voltages with a voltmeter?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A</a:t>
            </a:r>
            <a:r>
              <a:rPr lang="en-US" dirty="0"/>
              <a:t>. Ensure that the voltmeter has very low impedance</a:t>
            </a:r>
          </a:p>
          <a:p>
            <a:r>
              <a:rPr lang="en-US" dirty="0">
                <a:solidFill>
                  <a:srgbClr val="FFFF00"/>
                </a:solidFill>
              </a:rPr>
              <a:t>B. Ensure that the voltmeter and leads are rated for use at the voltages to be measured</a:t>
            </a:r>
          </a:p>
          <a:p>
            <a:r>
              <a:rPr lang="en-US" dirty="0" smtClean="0"/>
              <a:t>	C</a:t>
            </a:r>
            <a:r>
              <a:rPr lang="en-US" dirty="0"/>
              <a:t>. Ensure that the circuit is grounded through the voltmeter</a:t>
            </a:r>
          </a:p>
          <a:p>
            <a:r>
              <a:rPr lang="en-US" dirty="0" smtClean="0"/>
              <a:t>	D</a:t>
            </a:r>
            <a:r>
              <a:rPr lang="en-US" dirty="0"/>
              <a:t>. Ensure that the voltmeter is set to the correct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803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T7D07 Which of the following measurements are commonly made using a multimeter?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8534400" cy="31543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SWR and RF power</a:t>
            </a:r>
          </a:p>
          <a:p>
            <a:pPr lvl="1" eaLnBrk="1" hangingPunct="1">
              <a:defRPr/>
            </a:pPr>
            <a:r>
              <a:rPr lang="en-US" dirty="0" smtClean="0"/>
              <a:t>B.	Signal strength and noise</a:t>
            </a:r>
          </a:p>
          <a:p>
            <a:pPr lvl="1" eaLnBrk="1" hangingPunct="1">
              <a:defRPr/>
            </a:pPr>
            <a:r>
              <a:rPr lang="en-US" dirty="0" smtClean="0"/>
              <a:t>C.	Impedance and reactance</a:t>
            </a:r>
          </a:p>
          <a:p>
            <a:pPr lvl="1" eaLnBrk="1" hangingPunct="1">
              <a:defRPr/>
            </a:pPr>
            <a:r>
              <a:rPr lang="en-US" dirty="0" smtClean="0"/>
              <a:t>D.	Voltage and resistance</a:t>
            </a:r>
          </a:p>
        </p:txBody>
      </p:sp>
    </p:spTree>
    <p:extLst>
      <p:ext uri="{BB962C8B-B14F-4D97-AF65-F5344CB8AC3E}">
        <p14:creationId xmlns:p14="http://schemas.microsoft.com/office/powerpoint/2010/main" val="30803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T5A01 Electrical current is measured in which of the following units?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Volts</a:t>
            </a:r>
          </a:p>
          <a:p>
            <a:pPr lvl="1" eaLnBrk="1" hangingPunct="1">
              <a:defRPr/>
            </a:pPr>
            <a:r>
              <a:rPr lang="en-US" b="0" smtClean="0"/>
              <a:t>B.	Watts</a:t>
            </a:r>
          </a:p>
          <a:p>
            <a:pPr lvl="1" eaLnBrk="1" hangingPunct="1">
              <a:defRPr/>
            </a:pPr>
            <a:r>
              <a:rPr lang="en-US" b="0" smtClean="0"/>
              <a:t>C.	Ohms</a:t>
            </a:r>
          </a:p>
          <a:p>
            <a:pPr lvl="1" eaLnBrk="1" hangingPunct="1">
              <a:defRPr/>
            </a:pPr>
            <a:r>
              <a:rPr lang="en-US" b="0" smtClean="0"/>
              <a:t>D.	Amperes</a:t>
            </a:r>
          </a:p>
        </p:txBody>
      </p:sp>
    </p:spTree>
    <p:extLst>
      <p:ext uri="{BB962C8B-B14F-4D97-AF65-F5344CB8AC3E}">
        <p14:creationId xmlns:p14="http://schemas.microsoft.com/office/powerpoint/2010/main" val="26994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T7D07 Which of the following measurements are commonly made using a multimeter?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534400" cy="32305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A.	SWR and RF power</a:t>
            </a:r>
          </a:p>
          <a:p>
            <a:pPr lvl="1" eaLnBrk="1" hangingPunct="1">
              <a:defRPr/>
            </a:pPr>
            <a:r>
              <a:rPr lang="en-US" dirty="0" smtClean="0"/>
              <a:t>B.	Signal strength and noise</a:t>
            </a:r>
          </a:p>
          <a:p>
            <a:pPr lvl="1" eaLnBrk="1" hangingPunct="1">
              <a:defRPr/>
            </a:pPr>
            <a:r>
              <a:rPr lang="en-US" dirty="0" smtClean="0"/>
              <a:t>C.	Impedance and reactance</a:t>
            </a:r>
          </a:p>
          <a:p>
            <a:pPr eaLnBrk="1" hangingPunct="1">
              <a:defRPr/>
            </a:pPr>
            <a:r>
              <a:rPr lang="en-US" b="1" dirty="0" smtClean="0"/>
              <a:t>D.	Voltage and resistance</a:t>
            </a:r>
          </a:p>
        </p:txBody>
      </p:sp>
    </p:spTree>
    <p:extLst>
      <p:ext uri="{BB962C8B-B14F-4D97-AF65-F5344CB8AC3E}">
        <p14:creationId xmlns:p14="http://schemas.microsoft.com/office/powerpoint/2010/main" val="8254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T7D06 Which of the following might damage a multimeter?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Measuring a voltage too small for the chosen scale</a:t>
            </a:r>
          </a:p>
          <a:p>
            <a:pPr lvl="1" eaLnBrk="1" hangingPunct="1">
              <a:defRPr/>
            </a:pPr>
            <a:r>
              <a:rPr lang="en-US" smtClean="0"/>
              <a:t>B.	Leaving the meter in the milliamps position overnight</a:t>
            </a:r>
          </a:p>
          <a:p>
            <a:pPr lvl="1" eaLnBrk="1" hangingPunct="1">
              <a:defRPr/>
            </a:pPr>
            <a:r>
              <a:rPr lang="en-US" smtClean="0"/>
              <a:t>C.	Attempting to measure voltage when using the resistance setting</a:t>
            </a:r>
          </a:p>
          <a:p>
            <a:pPr lvl="1" eaLnBrk="1" hangingPunct="1">
              <a:defRPr/>
            </a:pPr>
            <a:r>
              <a:rPr lang="en-US" smtClean="0"/>
              <a:t>D.	Not allowing it to warm up properly</a:t>
            </a:r>
          </a:p>
        </p:txBody>
      </p:sp>
    </p:spTree>
    <p:extLst>
      <p:ext uri="{BB962C8B-B14F-4D97-AF65-F5344CB8AC3E}">
        <p14:creationId xmlns:p14="http://schemas.microsoft.com/office/powerpoint/2010/main" val="7977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T7D06 Which of the following might damage a multimeter?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A.	Measuring a voltage too small for the chosen scale</a:t>
            </a:r>
          </a:p>
          <a:p>
            <a:pPr lvl="1" eaLnBrk="1" hangingPunct="1">
              <a:defRPr/>
            </a:pPr>
            <a:r>
              <a:rPr lang="en-US" smtClean="0"/>
              <a:t>B.	Leaving the meter in the milliamps position overnight</a:t>
            </a:r>
          </a:p>
          <a:p>
            <a:pPr eaLnBrk="1" hangingPunct="1">
              <a:defRPr/>
            </a:pPr>
            <a:r>
              <a:rPr lang="en-US" b="1" smtClean="0"/>
              <a:t>C.	Attempting to measure voltage when using the resistance setting</a:t>
            </a:r>
          </a:p>
          <a:p>
            <a:pPr lvl="1" eaLnBrk="1" hangingPunct="1">
              <a:defRPr/>
            </a:pPr>
            <a:r>
              <a:rPr lang="en-US" smtClean="0"/>
              <a:t>D.	Not allowing it to warm up properly</a:t>
            </a:r>
          </a:p>
        </p:txBody>
      </p:sp>
    </p:spTree>
    <p:extLst>
      <p:ext uri="{BB962C8B-B14F-4D97-AF65-F5344CB8AC3E}">
        <p14:creationId xmlns:p14="http://schemas.microsoft.com/office/powerpoint/2010/main" val="20361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T7D10   What </a:t>
            </a:r>
            <a:r>
              <a:rPr lang="en-US" sz="2800" dirty="0"/>
              <a:t>is probably happening when an ohmmeter, connected across an unpowered circuit, initially indicates a low resistance and then shows increasing resistance with time?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. The ohmmeter is defective</a:t>
            </a:r>
          </a:p>
          <a:p>
            <a:r>
              <a:rPr lang="en-US" dirty="0">
                <a:solidFill>
                  <a:schemeClr val="tx1"/>
                </a:solidFill>
              </a:rPr>
              <a:t>B. The circuit contains a large capacitor</a:t>
            </a:r>
          </a:p>
          <a:p>
            <a:r>
              <a:rPr lang="en-US" dirty="0">
                <a:solidFill>
                  <a:schemeClr val="tx1"/>
                </a:solidFill>
              </a:rPr>
              <a:t>C. The circuit contains a large inductor</a:t>
            </a:r>
          </a:p>
          <a:p>
            <a:r>
              <a:rPr lang="en-US" dirty="0">
                <a:solidFill>
                  <a:schemeClr val="tx1"/>
                </a:solidFill>
              </a:rPr>
              <a:t>D. The circuit is a relaxation oscillator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T7D10   What </a:t>
            </a:r>
            <a:r>
              <a:rPr lang="en-US" sz="2800" dirty="0"/>
              <a:t>is probably happening when an ohmmeter, connected across an unpowered circuit, initially indicates a low resistance and then shows increasing resistance with time?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A</a:t>
            </a:r>
            <a:r>
              <a:rPr lang="en-US" dirty="0">
                <a:solidFill>
                  <a:schemeClr val="tx1"/>
                </a:solidFill>
              </a:rPr>
              <a:t>. The ohmmeter is defective</a:t>
            </a:r>
          </a:p>
          <a:p>
            <a:r>
              <a:rPr lang="en-US" dirty="0">
                <a:solidFill>
                  <a:srgbClr val="FFFF00"/>
                </a:solidFill>
              </a:rPr>
              <a:t>B. The circuit contains a large capacitor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C</a:t>
            </a:r>
            <a:r>
              <a:rPr lang="en-US" dirty="0">
                <a:solidFill>
                  <a:schemeClr val="tx1"/>
                </a:solidFill>
              </a:rPr>
              <a:t>. The circuit contains a large inductor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D</a:t>
            </a:r>
            <a:r>
              <a:rPr lang="en-US" dirty="0">
                <a:solidFill>
                  <a:schemeClr val="tx1"/>
                </a:solidFill>
              </a:rPr>
              <a:t>. The circuit is a relaxation oscillator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T5A02 Electrical power is measured in which of the following units?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Volts</a:t>
            </a:r>
          </a:p>
          <a:p>
            <a:pPr lvl="1" eaLnBrk="1" hangingPunct="1">
              <a:defRPr/>
            </a:pPr>
            <a:r>
              <a:rPr lang="en-US" b="0" smtClean="0"/>
              <a:t>B.	Watts</a:t>
            </a:r>
          </a:p>
          <a:p>
            <a:pPr lvl="1" eaLnBrk="1" hangingPunct="1">
              <a:defRPr/>
            </a:pPr>
            <a:r>
              <a:rPr lang="en-US" b="0" smtClean="0"/>
              <a:t>C.	Ohms</a:t>
            </a:r>
          </a:p>
          <a:p>
            <a:pPr lvl="1" eaLnBrk="1" hangingPunct="1">
              <a:defRPr/>
            </a:pPr>
            <a:r>
              <a:rPr lang="en-US" b="0" smtClean="0"/>
              <a:t>D.	Amperes</a:t>
            </a:r>
          </a:p>
        </p:txBody>
      </p:sp>
    </p:spTree>
    <p:extLst>
      <p:ext uri="{BB962C8B-B14F-4D97-AF65-F5344CB8AC3E}">
        <p14:creationId xmlns:p14="http://schemas.microsoft.com/office/powerpoint/2010/main" val="13271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T5A02 Electrical power is measured in which of the following units?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Volts</a:t>
            </a:r>
          </a:p>
          <a:p>
            <a:pPr eaLnBrk="1" hangingPunct="1">
              <a:defRPr/>
            </a:pPr>
            <a:r>
              <a:rPr lang="en-US" smtClean="0"/>
              <a:t>B.	Watts</a:t>
            </a:r>
          </a:p>
          <a:p>
            <a:pPr lvl="1" eaLnBrk="1" hangingPunct="1">
              <a:defRPr/>
            </a:pPr>
            <a:r>
              <a:rPr lang="en-US" b="0" smtClean="0"/>
              <a:t>C.	Ohms</a:t>
            </a:r>
          </a:p>
          <a:p>
            <a:pPr lvl="1" eaLnBrk="1" hangingPunct="1">
              <a:defRPr/>
            </a:pPr>
            <a:r>
              <a:rPr lang="en-US" b="0" smtClean="0"/>
              <a:t>D.	Amperes</a:t>
            </a:r>
          </a:p>
        </p:txBody>
      </p:sp>
    </p:spTree>
    <p:extLst>
      <p:ext uri="{BB962C8B-B14F-4D97-AF65-F5344CB8AC3E}">
        <p14:creationId xmlns:p14="http://schemas.microsoft.com/office/powerpoint/2010/main" val="17889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DBB15CD1-9322-4298-A292-772FC520067B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77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17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625600"/>
          </a:xfrm>
        </p:spPr>
        <p:txBody>
          <a:bodyPr/>
          <a:lstStyle/>
          <a:p>
            <a:pPr eaLnBrk="1" hangingPunct="1">
              <a:tabLst>
                <a:tab pos="1600200" algn="ctr"/>
                <a:tab pos="6350000" algn="ctr"/>
              </a:tabLst>
              <a:defRPr/>
            </a:pPr>
            <a:r>
              <a:rPr lang="en-US" smtClean="0"/>
              <a:t>	Direct Current	Alternating Current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74800"/>
            <a:ext cx="4491038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mtClean="0"/>
              <a:t>DC</a:t>
            </a:r>
          </a:p>
          <a:p>
            <a:pPr marL="0" indent="0" eaLnBrk="1" hangingPunct="1">
              <a:defRPr/>
            </a:pPr>
            <a:r>
              <a:rPr lang="en-US" sz="2000" smtClean="0">
                <a:solidFill>
                  <a:schemeClr val="tx1"/>
                </a:solidFill>
              </a:rPr>
              <a:t>Current flows in one direction only</a:t>
            </a:r>
          </a:p>
          <a:p>
            <a:pPr marL="457200" lvl="1" indent="4763" eaLnBrk="1" hangingPunct="1">
              <a:defRPr/>
            </a:pPr>
            <a:r>
              <a:rPr lang="en-US" sz="1800" smtClean="0"/>
              <a:t>Examples: </a:t>
            </a:r>
          </a:p>
          <a:p>
            <a:pPr marL="914400" lvl="2" indent="115888" eaLnBrk="1" hangingPunct="1">
              <a:defRPr/>
            </a:pPr>
            <a:r>
              <a:rPr lang="en-US" sz="1800" smtClean="0">
                <a:latin typeface="Tahoma" pitchFamily="34" charset="0"/>
              </a:rPr>
              <a:t>Battery Operated Devices</a:t>
            </a:r>
          </a:p>
          <a:p>
            <a:pPr marL="914400" lvl="2" indent="115888" eaLnBrk="1" hangingPunct="1">
              <a:defRPr/>
            </a:pPr>
            <a:r>
              <a:rPr lang="en-US" sz="1800" smtClean="0">
                <a:latin typeface="Tahoma" pitchFamily="34" charset="0"/>
              </a:rPr>
              <a:t>Cars</a:t>
            </a:r>
          </a:p>
          <a:p>
            <a:pPr marL="0" indent="0" eaLnBrk="1" hangingPunct="1">
              <a:defRPr/>
            </a:pPr>
            <a:endParaRPr lang="en-US" sz="1800" smtClean="0"/>
          </a:p>
        </p:txBody>
      </p:sp>
      <p:sp>
        <p:nvSpPr>
          <p:cNvPr id="1117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5163" y="1612900"/>
            <a:ext cx="4491037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mtClean="0"/>
              <a:t>AC</a:t>
            </a:r>
          </a:p>
          <a:p>
            <a:pPr marL="0" indent="0" eaLnBrk="1" hangingPunct="1">
              <a:defRPr/>
            </a:pPr>
            <a:r>
              <a:rPr lang="en-US" sz="2000" smtClean="0">
                <a:solidFill>
                  <a:schemeClr val="tx1"/>
                </a:solidFill>
              </a:rPr>
              <a:t>Current flows in both directions, voltage and current very with time</a:t>
            </a:r>
          </a:p>
          <a:p>
            <a:pPr marL="457200" lvl="1" indent="4763" eaLnBrk="1" hangingPunct="1">
              <a:defRPr/>
            </a:pPr>
            <a:r>
              <a:rPr lang="en-US" sz="1800" smtClean="0"/>
              <a:t>Example: House Wiring</a:t>
            </a:r>
          </a:p>
        </p:txBody>
      </p:sp>
      <p:pic>
        <p:nvPicPr>
          <p:cNvPr id="20487" name="Picture 5" descr="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465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emf1_mo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746500"/>
            <a:ext cx="2038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7" descr="new6_mov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95700"/>
            <a:ext cx="2238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26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T5A04 What is the name for a current that flows only in one direction?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Alternating current</a:t>
            </a:r>
          </a:p>
          <a:p>
            <a:pPr lvl="1" eaLnBrk="1" hangingPunct="1">
              <a:defRPr/>
            </a:pPr>
            <a:r>
              <a:rPr lang="en-US" b="0" smtClean="0"/>
              <a:t>B.	Direct current</a:t>
            </a:r>
          </a:p>
          <a:p>
            <a:pPr lvl="1" eaLnBrk="1" hangingPunct="1">
              <a:defRPr/>
            </a:pPr>
            <a:r>
              <a:rPr lang="en-US" b="0" smtClean="0"/>
              <a:t>C.	Normal current</a:t>
            </a:r>
          </a:p>
          <a:p>
            <a:pPr lvl="1" eaLnBrk="1" hangingPunct="1">
              <a:defRPr/>
            </a:pPr>
            <a:r>
              <a:rPr lang="en-US" b="0" smtClean="0"/>
              <a:t>D.	Smooth current</a:t>
            </a:r>
          </a:p>
        </p:txBody>
      </p:sp>
    </p:spTree>
    <p:extLst>
      <p:ext uri="{BB962C8B-B14F-4D97-AF65-F5344CB8AC3E}">
        <p14:creationId xmlns:p14="http://schemas.microsoft.com/office/powerpoint/2010/main" val="9803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T5A04 What is the name for a current that flows only in one direction?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Alternating current</a:t>
            </a:r>
          </a:p>
          <a:p>
            <a:pPr eaLnBrk="1" hangingPunct="1">
              <a:defRPr/>
            </a:pPr>
            <a:r>
              <a:rPr lang="en-US" smtClean="0"/>
              <a:t>B.	Direct current</a:t>
            </a:r>
          </a:p>
          <a:p>
            <a:pPr lvl="1" eaLnBrk="1" hangingPunct="1">
              <a:defRPr/>
            </a:pPr>
            <a:r>
              <a:rPr lang="en-US" b="0" smtClean="0"/>
              <a:t>C.	Normal current</a:t>
            </a:r>
          </a:p>
          <a:p>
            <a:pPr lvl="1" eaLnBrk="1" hangingPunct="1">
              <a:defRPr/>
            </a:pPr>
            <a:r>
              <a:rPr lang="en-US" b="0" smtClean="0"/>
              <a:t>D.	Smooth current</a:t>
            </a:r>
          </a:p>
        </p:txBody>
      </p:sp>
    </p:spTree>
    <p:extLst>
      <p:ext uri="{BB962C8B-B14F-4D97-AF65-F5344CB8AC3E}">
        <p14:creationId xmlns:p14="http://schemas.microsoft.com/office/powerpoint/2010/main" val="16516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T5A01 Electrical current is measured in which of the following units?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Volts</a:t>
            </a:r>
          </a:p>
          <a:p>
            <a:pPr lvl="1" eaLnBrk="1" hangingPunct="1">
              <a:defRPr/>
            </a:pPr>
            <a:r>
              <a:rPr lang="en-US" b="0" smtClean="0"/>
              <a:t>B.	Watts</a:t>
            </a:r>
          </a:p>
          <a:p>
            <a:pPr lvl="1" eaLnBrk="1" hangingPunct="1">
              <a:defRPr/>
            </a:pPr>
            <a:r>
              <a:rPr lang="en-US" b="0" smtClean="0"/>
              <a:t>C.	Ohms</a:t>
            </a:r>
          </a:p>
          <a:p>
            <a:pPr eaLnBrk="1" hangingPunct="1">
              <a:defRPr/>
            </a:pPr>
            <a:r>
              <a:rPr lang="en-US" smtClean="0"/>
              <a:t>D.	Amperes</a:t>
            </a:r>
          </a:p>
        </p:txBody>
      </p:sp>
    </p:spTree>
    <p:extLst>
      <p:ext uri="{BB962C8B-B14F-4D97-AF65-F5344CB8AC3E}">
        <p14:creationId xmlns:p14="http://schemas.microsoft.com/office/powerpoint/2010/main" val="8491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T5A09 What is the name for a current that reverses direction on a regular basis?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Alternating current</a:t>
            </a:r>
          </a:p>
          <a:p>
            <a:pPr lvl="1" eaLnBrk="1" hangingPunct="1">
              <a:defRPr/>
            </a:pPr>
            <a:r>
              <a:rPr lang="en-US" b="0" smtClean="0"/>
              <a:t>B.	Direct current</a:t>
            </a:r>
          </a:p>
          <a:p>
            <a:pPr lvl="1" eaLnBrk="1" hangingPunct="1">
              <a:defRPr/>
            </a:pPr>
            <a:r>
              <a:rPr lang="en-US" b="0" smtClean="0"/>
              <a:t>C.	Circular current</a:t>
            </a:r>
          </a:p>
          <a:p>
            <a:pPr lvl="1" eaLnBrk="1" hangingPunct="1">
              <a:defRPr/>
            </a:pPr>
            <a:r>
              <a:rPr lang="en-US" b="0" smtClean="0"/>
              <a:t>D.	Vertical current</a:t>
            </a:r>
          </a:p>
        </p:txBody>
      </p:sp>
    </p:spTree>
    <p:extLst>
      <p:ext uri="{BB962C8B-B14F-4D97-AF65-F5344CB8AC3E}">
        <p14:creationId xmlns:p14="http://schemas.microsoft.com/office/powerpoint/2010/main" val="21696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T5A09 What is the name for a current that reverses direction on a regular basis?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Alternating current</a:t>
            </a:r>
          </a:p>
          <a:p>
            <a:pPr lvl="1" eaLnBrk="1" hangingPunct="1">
              <a:defRPr/>
            </a:pPr>
            <a:r>
              <a:rPr lang="en-US" b="0" smtClean="0"/>
              <a:t>B.	Direct current</a:t>
            </a:r>
          </a:p>
          <a:p>
            <a:pPr lvl="1" eaLnBrk="1" hangingPunct="1">
              <a:defRPr/>
            </a:pPr>
            <a:r>
              <a:rPr lang="en-US" b="0" smtClean="0"/>
              <a:t>C.	Circular current</a:t>
            </a:r>
          </a:p>
          <a:p>
            <a:pPr lvl="1" eaLnBrk="1" hangingPunct="1">
              <a:defRPr/>
            </a:pPr>
            <a:r>
              <a:rPr lang="en-US" b="0" smtClean="0"/>
              <a:t>D.	Vertical current</a:t>
            </a:r>
          </a:p>
        </p:txBody>
      </p:sp>
    </p:spTree>
    <p:extLst>
      <p:ext uri="{BB962C8B-B14F-4D97-AF65-F5344CB8AC3E}">
        <p14:creationId xmlns:p14="http://schemas.microsoft.com/office/powerpoint/2010/main" val="16774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33D86AE-DF71-4393-9EB1-CE68FCC5CDE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18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6144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Voltage, Current and Power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600200"/>
            <a:ext cx="4826000" cy="49323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200" smtClean="0">
                <a:cs typeface="Times New Roman" pitchFamily="18" charset="0"/>
              </a:rPr>
              <a:t>Potential – Electromotive Force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Electromotive Force (E)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Units – Volts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 Symbol V – 10V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Measured across (parallel to load)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200" smtClean="0">
                <a:cs typeface="Times New Roman" pitchFamily="18" charset="0"/>
              </a:rPr>
              <a:t>Current – Electron flow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Current (I)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Unites – Amps, Amperes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 Symbol A – 0.1A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Measured through (inline with load)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200" smtClean="0">
                <a:cs typeface="Times New Roman" pitchFamily="18" charset="0"/>
              </a:rPr>
              <a:t>Power (P)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Watts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Units – Watts</a:t>
            </a:r>
          </a:p>
          <a:p>
            <a:pPr marL="457200" lvl="1" indent="4763" eaLnBrk="1" hangingPunct="1">
              <a:lnSpc>
                <a:spcPct val="80000"/>
              </a:lnSpc>
              <a:defRPr/>
            </a:pPr>
            <a:r>
              <a:rPr lang="en-US" sz="2000" smtClean="0">
                <a:cs typeface="Times New Roman" pitchFamily="18" charset="0"/>
              </a:rPr>
              <a:t>Unit Symbol W – 60W</a:t>
            </a:r>
          </a:p>
        </p:txBody>
      </p:sp>
      <p:grpSp>
        <p:nvGrpSpPr>
          <p:cNvPr id="72710" name="Group 5"/>
          <p:cNvGrpSpPr>
            <a:grpSpLocks/>
          </p:cNvGrpSpPr>
          <p:nvPr/>
        </p:nvGrpSpPr>
        <p:grpSpPr bwMode="auto">
          <a:xfrm>
            <a:off x="5486400" y="2362200"/>
            <a:ext cx="2743200" cy="2667000"/>
            <a:chOff x="3552" y="1344"/>
            <a:chExt cx="1728" cy="1680"/>
          </a:xfrm>
        </p:grpSpPr>
        <p:grpSp>
          <p:nvGrpSpPr>
            <p:cNvPr id="72712" name="Group 6"/>
            <p:cNvGrpSpPr>
              <a:grpSpLocks/>
            </p:cNvGrpSpPr>
            <p:nvPr/>
          </p:nvGrpSpPr>
          <p:grpSpPr bwMode="auto">
            <a:xfrm>
              <a:off x="3552" y="1344"/>
              <a:ext cx="1728" cy="1680"/>
              <a:chOff x="528" y="1584"/>
              <a:chExt cx="1728" cy="1680"/>
            </a:xfrm>
          </p:grpSpPr>
          <p:sp>
            <p:nvSpPr>
              <p:cNvPr id="72716" name="Oval 7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2717" name="Line 8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2718" name="Line 9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72713" name="Text Box 10"/>
            <p:cNvSpPr txBox="1">
              <a:spLocks noChangeArrowheads="1"/>
            </p:cNvSpPr>
            <p:nvPr/>
          </p:nvSpPr>
          <p:spPr bwMode="auto">
            <a:xfrm>
              <a:off x="4272" y="163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72714" name="Text Box 11"/>
            <p:cNvSpPr txBox="1">
              <a:spLocks noChangeArrowheads="1"/>
            </p:cNvSpPr>
            <p:nvPr/>
          </p:nvSpPr>
          <p:spPr bwMode="auto">
            <a:xfrm>
              <a:off x="3984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72715" name="Text Box 12"/>
            <p:cNvSpPr txBox="1">
              <a:spLocks noChangeArrowheads="1"/>
            </p:cNvSpPr>
            <p:nvPr/>
          </p:nvSpPr>
          <p:spPr bwMode="auto">
            <a:xfrm>
              <a:off x="4608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</p:grpSp>
      <p:sp>
        <p:nvSpPr>
          <p:cNvPr id="72711" name="Text Box 14"/>
          <p:cNvSpPr txBox="1">
            <a:spLocks noChangeArrowheads="1"/>
          </p:cNvSpPr>
          <p:nvPr/>
        </p:nvSpPr>
        <p:spPr bwMode="auto">
          <a:xfrm>
            <a:off x="5630863" y="5326063"/>
            <a:ext cx="2439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FF00"/>
                </a:solidFill>
                <a:latin typeface="Verdana" pitchFamily="34" charset="0"/>
              </a:rPr>
              <a:t>P = I x E</a:t>
            </a:r>
          </a:p>
        </p:txBody>
      </p:sp>
    </p:spTree>
    <p:extLst>
      <p:ext uri="{BB962C8B-B14F-4D97-AF65-F5344CB8AC3E}">
        <p14:creationId xmlns:p14="http://schemas.microsoft.com/office/powerpoint/2010/main" val="2490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T5C08 What is the formula used to calculate electrical power in a DC circuit?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Power (P) equals voltage (E) multiplied by current (I)</a:t>
            </a:r>
          </a:p>
          <a:p>
            <a:pPr lvl="1" eaLnBrk="1" hangingPunct="1">
              <a:defRPr/>
            </a:pPr>
            <a:r>
              <a:rPr lang="en-US" b="0" smtClean="0"/>
              <a:t>B.	Power (P) equals voltage (E) divided by current (I)</a:t>
            </a:r>
          </a:p>
          <a:p>
            <a:pPr lvl="1" eaLnBrk="1" hangingPunct="1">
              <a:defRPr/>
            </a:pPr>
            <a:r>
              <a:rPr lang="en-US" b="0" smtClean="0"/>
              <a:t>C.	Power (P) equals voltage (E) minus current (I)</a:t>
            </a:r>
          </a:p>
          <a:p>
            <a:pPr lvl="1" eaLnBrk="1" hangingPunct="1">
              <a:defRPr/>
            </a:pPr>
            <a:r>
              <a:rPr lang="en-US" b="0" smtClean="0"/>
              <a:t>D.	Power (P) equals voltage (E) plus current (I)</a:t>
            </a:r>
          </a:p>
        </p:txBody>
      </p:sp>
    </p:spTree>
    <p:extLst>
      <p:ext uri="{BB962C8B-B14F-4D97-AF65-F5344CB8AC3E}">
        <p14:creationId xmlns:p14="http://schemas.microsoft.com/office/powerpoint/2010/main" val="41937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T5C08 What is the formula used to calculate electrical power in a DC circuit?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Power (P) equals voltage (E) multiplied by current (I)</a:t>
            </a:r>
          </a:p>
          <a:p>
            <a:pPr lvl="1" eaLnBrk="1" hangingPunct="1">
              <a:defRPr/>
            </a:pPr>
            <a:r>
              <a:rPr lang="en-US" b="0" smtClean="0"/>
              <a:t>B.	Power (P) equals voltage (E) divided by current (I)</a:t>
            </a:r>
          </a:p>
          <a:p>
            <a:pPr lvl="1" eaLnBrk="1" hangingPunct="1">
              <a:defRPr/>
            </a:pPr>
            <a:r>
              <a:rPr lang="en-US" b="0" smtClean="0"/>
              <a:t>C.	Power (P) equals voltage (E) minus current (I)</a:t>
            </a:r>
          </a:p>
          <a:p>
            <a:pPr lvl="1" eaLnBrk="1" hangingPunct="1">
              <a:defRPr/>
            </a:pPr>
            <a:r>
              <a:rPr lang="en-US" b="0" smtClean="0"/>
              <a:t>D.	Power (P) equals voltage (E) plus current (I)</a:t>
            </a:r>
          </a:p>
        </p:txBody>
      </p:sp>
    </p:spTree>
    <p:extLst>
      <p:ext uri="{BB962C8B-B14F-4D97-AF65-F5344CB8AC3E}">
        <p14:creationId xmlns:p14="http://schemas.microsoft.com/office/powerpoint/2010/main" val="42766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T5C09 How much power is being used in a circuit when the applied voltage is 13.8 volts DC and the current is 10 amperes?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dirty="0" smtClean="0"/>
              <a:t>A.	138 watts</a:t>
            </a:r>
          </a:p>
          <a:p>
            <a:pPr lvl="1" eaLnBrk="1" hangingPunct="1">
              <a:defRPr/>
            </a:pPr>
            <a:r>
              <a:rPr lang="en-US" b="0" dirty="0" smtClean="0"/>
              <a:t>B.	0.7 watts</a:t>
            </a:r>
          </a:p>
          <a:p>
            <a:pPr lvl="1" eaLnBrk="1" hangingPunct="1">
              <a:defRPr/>
            </a:pPr>
            <a:r>
              <a:rPr lang="en-US" b="0" dirty="0" smtClean="0"/>
              <a:t>C.	23.8 watts</a:t>
            </a:r>
          </a:p>
          <a:p>
            <a:pPr lvl="1" eaLnBrk="1" hangingPunct="1">
              <a:defRPr/>
            </a:pPr>
            <a:r>
              <a:rPr lang="en-US" b="0" dirty="0" smtClean="0"/>
              <a:t>D.	3.8 watts</a:t>
            </a:r>
          </a:p>
        </p:txBody>
      </p:sp>
    </p:spTree>
    <p:extLst>
      <p:ext uri="{BB962C8B-B14F-4D97-AF65-F5344CB8AC3E}">
        <p14:creationId xmlns:p14="http://schemas.microsoft.com/office/powerpoint/2010/main" val="3639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200820A7-32EB-4B99-97F8-BEA7A012B133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86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99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T5C09 How much power is being used in a circuit when the applied voltage is 13.8 volts DC and the current is 10 amperes?</a:t>
            </a:r>
            <a:endParaRPr lang="en-US" sz="2600" dirty="0" smtClean="0"/>
          </a:p>
        </p:txBody>
      </p:sp>
      <p:grpSp>
        <p:nvGrpSpPr>
          <p:cNvPr id="75781" name="Group 3"/>
          <p:cNvGrpSpPr>
            <a:grpSpLocks/>
          </p:cNvGrpSpPr>
          <p:nvPr/>
        </p:nvGrpSpPr>
        <p:grpSpPr bwMode="auto">
          <a:xfrm>
            <a:off x="1571625" y="2716213"/>
            <a:ext cx="2743200" cy="2667000"/>
            <a:chOff x="192" y="1344"/>
            <a:chExt cx="1728" cy="1680"/>
          </a:xfrm>
        </p:grpSpPr>
        <p:grpSp>
          <p:nvGrpSpPr>
            <p:cNvPr id="75784" name="Group 4"/>
            <p:cNvGrpSpPr>
              <a:grpSpLocks/>
            </p:cNvGrpSpPr>
            <p:nvPr/>
          </p:nvGrpSpPr>
          <p:grpSpPr bwMode="auto">
            <a:xfrm>
              <a:off x="192" y="1344"/>
              <a:ext cx="1728" cy="1680"/>
              <a:chOff x="528" y="1584"/>
              <a:chExt cx="1728" cy="1680"/>
            </a:xfrm>
          </p:grpSpPr>
          <p:sp>
            <p:nvSpPr>
              <p:cNvPr id="75788" name="Oval 5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5789" name="Line 6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5790" name="Line 7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75785" name="Text Box 8"/>
            <p:cNvSpPr txBox="1">
              <a:spLocks noChangeArrowheads="1"/>
            </p:cNvSpPr>
            <p:nvPr/>
          </p:nvSpPr>
          <p:spPr bwMode="auto">
            <a:xfrm>
              <a:off x="912" y="163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75786" name="Text Box 9"/>
            <p:cNvSpPr txBox="1">
              <a:spLocks noChangeArrowheads="1"/>
            </p:cNvSpPr>
            <p:nvPr/>
          </p:nvSpPr>
          <p:spPr bwMode="auto">
            <a:xfrm>
              <a:off x="624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75787" name="Text Box 10"/>
            <p:cNvSpPr txBox="1">
              <a:spLocks noChangeArrowheads="1"/>
            </p:cNvSpPr>
            <p:nvPr/>
          </p:nvSpPr>
          <p:spPr bwMode="auto">
            <a:xfrm>
              <a:off x="1248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</p:grpSp>
      <p:sp>
        <p:nvSpPr>
          <p:cNvPr id="75782" name="Text Box 11"/>
          <p:cNvSpPr txBox="1">
            <a:spLocks noChangeArrowheads="1"/>
          </p:cNvSpPr>
          <p:nvPr/>
        </p:nvSpPr>
        <p:spPr bwMode="auto">
          <a:xfrm>
            <a:off x="5465763" y="3892550"/>
            <a:ext cx="1973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P = I x E</a:t>
            </a:r>
          </a:p>
        </p:txBody>
      </p:sp>
      <p:pic>
        <p:nvPicPr>
          <p:cNvPr id="1199116" name="Picture 12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075" y="2170113"/>
            <a:ext cx="2393950" cy="165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T5C09 How much power is being used in a circuit when the applied voltage is 13.8 volts DC and the current is 10 amperes?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138 watts</a:t>
            </a:r>
          </a:p>
          <a:p>
            <a:pPr lvl="1" eaLnBrk="1" hangingPunct="1">
              <a:defRPr/>
            </a:pPr>
            <a:r>
              <a:rPr lang="en-US" b="0" smtClean="0"/>
              <a:t>B.	0.7 watts</a:t>
            </a:r>
          </a:p>
          <a:p>
            <a:pPr lvl="1" eaLnBrk="1" hangingPunct="1">
              <a:defRPr/>
            </a:pPr>
            <a:r>
              <a:rPr lang="en-US" b="0" smtClean="0"/>
              <a:t>C.	23.8 watts</a:t>
            </a:r>
          </a:p>
          <a:p>
            <a:pPr lvl="1" eaLnBrk="1" hangingPunct="1">
              <a:defRPr/>
            </a:pPr>
            <a:r>
              <a:rPr lang="en-US" b="0" smtClean="0"/>
              <a:t>D.	3.8 watts</a:t>
            </a:r>
          </a:p>
        </p:txBody>
      </p:sp>
    </p:spTree>
    <p:extLst>
      <p:ext uri="{BB962C8B-B14F-4D97-AF65-F5344CB8AC3E}">
        <p14:creationId xmlns:p14="http://schemas.microsoft.com/office/powerpoint/2010/main" val="31531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T5C10 How much power is being used in a circuit when the applied voltage is 12 volts DC and the current is 2.5 amperes?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dirty="0" smtClean="0"/>
              <a:t>A.	4.8 watts</a:t>
            </a:r>
          </a:p>
          <a:p>
            <a:pPr lvl="1" eaLnBrk="1" hangingPunct="1">
              <a:defRPr/>
            </a:pPr>
            <a:r>
              <a:rPr lang="en-US" b="0" dirty="0" smtClean="0"/>
              <a:t>B.	30 watts</a:t>
            </a:r>
          </a:p>
          <a:p>
            <a:pPr lvl="1" eaLnBrk="1" hangingPunct="1">
              <a:defRPr/>
            </a:pPr>
            <a:r>
              <a:rPr lang="en-US" b="0" dirty="0" smtClean="0"/>
              <a:t>C.	14.5 watts</a:t>
            </a:r>
          </a:p>
          <a:p>
            <a:pPr lvl="1" eaLnBrk="1" hangingPunct="1">
              <a:defRPr/>
            </a:pPr>
            <a:r>
              <a:rPr lang="en-US" b="0" dirty="0" smtClean="0"/>
              <a:t>D.	0.208 watts</a:t>
            </a:r>
          </a:p>
        </p:txBody>
      </p:sp>
    </p:spTree>
    <p:extLst>
      <p:ext uri="{BB962C8B-B14F-4D97-AF65-F5344CB8AC3E}">
        <p14:creationId xmlns:p14="http://schemas.microsoft.com/office/powerpoint/2010/main" val="377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0170071B-20D9-4BDC-8833-6473025FDAA2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89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49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T5C10 How much power is being used in a circuit when the applied voltage is 12 volts DC and the current is 2.5 amperes?</a:t>
            </a:r>
          </a:p>
        </p:txBody>
      </p:sp>
      <p:grpSp>
        <p:nvGrpSpPr>
          <p:cNvPr id="79877" name="Group 19"/>
          <p:cNvGrpSpPr>
            <a:grpSpLocks/>
          </p:cNvGrpSpPr>
          <p:nvPr/>
        </p:nvGrpSpPr>
        <p:grpSpPr bwMode="auto">
          <a:xfrm>
            <a:off x="1133475" y="2773363"/>
            <a:ext cx="2743200" cy="2667000"/>
            <a:chOff x="192" y="1344"/>
            <a:chExt cx="1728" cy="1680"/>
          </a:xfrm>
        </p:grpSpPr>
        <p:grpSp>
          <p:nvGrpSpPr>
            <p:cNvPr id="79880" name="Group 10"/>
            <p:cNvGrpSpPr>
              <a:grpSpLocks/>
            </p:cNvGrpSpPr>
            <p:nvPr/>
          </p:nvGrpSpPr>
          <p:grpSpPr bwMode="auto">
            <a:xfrm>
              <a:off x="192" y="1344"/>
              <a:ext cx="1728" cy="1680"/>
              <a:chOff x="528" y="1584"/>
              <a:chExt cx="1728" cy="1680"/>
            </a:xfrm>
          </p:grpSpPr>
          <p:sp>
            <p:nvSpPr>
              <p:cNvPr id="79884" name="Oval 11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9885" name="Line 12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79886" name="Line 13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79881" name="Text Box 14"/>
            <p:cNvSpPr txBox="1">
              <a:spLocks noChangeArrowheads="1"/>
            </p:cNvSpPr>
            <p:nvPr/>
          </p:nvSpPr>
          <p:spPr bwMode="auto">
            <a:xfrm>
              <a:off x="912" y="163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79882" name="Text Box 15"/>
            <p:cNvSpPr txBox="1">
              <a:spLocks noChangeArrowheads="1"/>
            </p:cNvSpPr>
            <p:nvPr/>
          </p:nvSpPr>
          <p:spPr bwMode="auto">
            <a:xfrm>
              <a:off x="624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79883" name="Text Box 16"/>
            <p:cNvSpPr txBox="1">
              <a:spLocks noChangeArrowheads="1"/>
            </p:cNvSpPr>
            <p:nvPr/>
          </p:nvSpPr>
          <p:spPr bwMode="auto">
            <a:xfrm>
              <a:off x="1248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</p:grpSp>
      <p:sp>
        <p:nvSpPr>
          <p:cNvPr id="79878" name="Text Box 18"/>
          <p:cNvSpPr txBox="1">
            <a:spLocks noChangeArrowheads="1"/>
          </p:cNvSpPr>
          <p:nvPr/>
        </p:nvSpPr>
        <p:spPr bwMode="auto">
          <a:xfrm>
            <a:off x="4360863" y="3473450"/>
            <a:ext cx="39893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P = I * 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P = 2.5 A x 12 V =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30 W</a:t>
            </a:r>
          </a:p>
        </p:txBody>
      </p:sp>
      <p:pic>
        <p:nvPicPr>
          <p:cNvPr id="1149972" name="Picture 20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" y="2227263"/>
            <a:ext cx="2393950" cy="165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T5A03 What is the name for the flow of electrons in an electric circuit?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Voltage</a:t>
            </a:r>
          </a:p>
          <a:p>
            <a:pPr lvl="1" eaLnBrk="1" hangingPunct="1">
              <a:defRPr/>
            </a:pPr>
            <a:r>
              <a:rPr lang="en-US" b="0" smtClean="0"/>
              <a:t>B.	Resistance</a:t>
            </a:r>
          </a:p>
          <a:p>
            <a:pPr lvl="1" eaLnBrk="1" hangingPunct="1">
              <a:defRPr/>
            </a:pPr>
            <a:r>
              <a:rPr lang="en-US" b="0" smtClean="0"/>
              <a:t>C.	Capacitance</a:t>
            </a:r>
          </a:p>
          <a:p>
            <a:pPr lvl="1" eaLnBrk="1" hangingPunct="1">
              <a:defRPr/>
            </a:pPr>
            <a:r>
              <a:rPr lang="en-US" b="0" smtClean="0"/>
              <a:t>D.	Current</a:t>
            </a:r>
          </a:p>
        </p:txBody>
      </p:sp>
    </p:spTree>
    <p:extLst>
      <p:ext uri="{BB962C8B-B14F-4D97-AF65-F5344CB8AC3E}">
        <p14:creationId xmlns:p14="http://schemas.microsoft.com/office/powerpoint/2010/main" val="1964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T5C10 How much power is being used in a circuit when the applied voltage is 12 volts DC and the current is 2.5 amperes?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4.8 watts</a:t>
            </a:r>
          </a:p>
          <a:p>
            <a:pPr eaLnBrk="1" hangingPunct="1">
              <a:defRPr/>
            </a:pPr>
            <a:r>
              <a:rPr lang="en-US" smtClean="0"/>
              <a:t>B.	30 watts</a:t>
            </a:r>
          </a:p>
          <a:p>
            <a:pPr lvl="1" eaLnBrk="1" hangingPunct="1">
              <a:defRPr/>
            </a:pPr>
            <a:r>
              <a:rPr lang="en-US" b="0" smtClean="0"/>
              <a:t>C.	14.5 watts</a:t>
            </a:r>
          </a:p>
          <a:p>
            <a:pPr lvl="1" eaLnBrk="1" hangingPunct="1">
              <a:defRPr/>
            </a:pPr>
            <a:r>
              <a:rPr lang="en-US" b="0" smtClean="0"/>
              <a:t>D.	0.208 watts</a:t>
            </a:r>
          </a:p>
        </p:txBody>
      </p:sp>
    </p:spTree>
    <p:extLst>
      <p:ext uri="{BB962C8B-B14F-4D97-AF65-F5344CB8AC3E}">
        <p14:creationId xmlns:p14="http://schemas.microsoft.com/office/powerpoint/2010/main" val="2702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T5C11 How many amperes are flowing in a circuit when the applied voltage is 12 volts DC and the load is 120 watts?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dirty="0" smtClean="0"/>
              <a:t>A.	0.1 amperes</a:t>
            </a:r>
          </a:p>
          <a:p>
            <a:pPr lvl="1" eaLnBrk="1" hangingPunct="1">
              <a:defRPr/>
            </a:pPr>
            <a:r>
              <a:rPr lang="en-US" b="0" dirty="0" smtClean="0"/>
              <a:t>B.	10 amperes</a:t>
            </a:r>
          </a:p>
          <a:p>
            <a:pPr lvl="1" eaLnBrk="1" hangingPunct="1">
              <a:defRPr/>
            </a:pPr>
            <a:r>
              <a:rPr lang="en-US" b="0" dirty="0" smtClean="0"/>
              <a:t>C.	12 amperes</a:t>
            </a:r>
          </a:p>
          <a:p>
            <a:pPr lvl="1" eaLnBrk="1" hangingPunct="1">
              <a:defRPr/>
            </a:pPr>
            <a:r>
              <a:rPr lang="en-US" b="0" dirty="0" smtClean="0"/>
              <a:t>D.	132 amperes</a:t>
            </a:r>
          </a:p>
        </p:txBody>
      </p:sp>
    </p:spTree>
    <p:extLst>
      <p:ext uri="{BB962C8B-B14F-4D97-AF65-F5344CB8AC3E}">
        <p14:creationId xmlns:p14="http://schemas.microsoft.com/office/powerpoint/2010/main" val="29938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 algn="r">
              <a:defRPr/>
            </a:pPr>
            <a:r>
              <a:rPr lang="en-US" smtClean="0">
                <a:solidFill>
                  <a:srgbClr val="FFFFFF"/>
                </a:solidFill>
              </a:rPr>
              <a:t>Radio and Electronic Fundamentals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</p:spPr>
        <p:txBody>
          <a:bodyPr/>
          <a:lstStyle/>
          <a:p>
            <a:pPr algn="l">
              <a:defRPr/>
            </a:pPr>
            <a:fld id="{884C4512-CE5C-4E1A-AEC3-3AE9B806FDB1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92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52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T5C11 How many amperes are flowing in a circuit when the applied voltage is 12 volts DC and the load is 120 watts?</a:t>
            </a:r>
          </a:p>
        </p:txBody>
      </p:sp>
      <p:grpSp>
        <p:nvGrpSpPr>
          <p:cNvPr id="82949" name="Group 11"/>
          <p:cNvGrpSpPr>
            <a:grpSpLocks/>
          </p:cNvGrpSpPr>
          <p:nvPr/>
        </p:nvGrpSpPr>
        <p:grpSpPr bwMode="auto">
          <a:xfrm>
            <a:off x="1160463" y="2424113"/>
            <a:ext cx="2743200" cy="2667000"/>
            <a:chOff x="192" y="1344"/>
            <a:chExt cx="1728" cy="1680"/>
          </a:xfrm>
        </p:grpSpPr>
        <p:grpSp>
          <p:nvGrpSpPr>
            <p:cNvPr id="82952" name="Group 3"/>
            <p:cNvGrpSpPr>
              <a:grpSpLocks/>
            </p:cNvGrpSpPr>
            <p:nvPr/>
          </p:nvGrpSpPr>
          <p:grpSpPr bwMode="auto">
            <a:xfrm>
              <a:off x="192" y="1344"/>
              <a:ext cx="1728" cy="1680"/>
              <a:chOff x="528" y="1584"/>
              <a:chExt cx="1728" cy="1680"/>
            </a:xfrm>
          </p:grpSpPr>
          <p:sp>
            <p:nvSpPr>
              <p:cNvPr id="82956" name="Oval 4"/>
              <p:cNvSpPr>
                <a:spLocks noChangeArrowheads="1"/>
              </p:cNvSpPr>
              <p:nvPr/>
            </p:nvSpPr>
            <p:spPr bwMode="auto">
              <a:xfrm>
                <a:off x="528" y="1584"/>
                <a:ext cx="1728" cy="16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82957" name="Line 5"/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82958" name="Line 6"/>
              <p:cNvSpPr>
                <a:spLocks noChangeShapeType="1"/>
              </p:cNvSpPr>
              <p:nvPr/>
            </p:nvSpPr>
            <p:spPr bwMode="auto">
              <a:xfrm flipV="1">
                <a:off x="1392" y="2448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82953" name="Text Box 7"/>
            <p:cNvSpPr txBox="1">
              <a:spLocks noChangeArrowheads="1"/>
            </p:cNvSpPr>
            <p:nvPr/>
          </p:nvSpPr>
          <p:spPr bwMode="auto">
            <a:xfrm>
              <a:off x="912" y="163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82954" name="Text Box 8"/>
            <p:cNvSpPr txBox="1">
              <a:spLocks noChangeArrowheads="1"/>
            </p:cNvSpPr>
            <p:nvPr/>
          </p:nvSpPr>
          <p:spPr bwMode="auto">
            <a:xfrm>
              <a:off x="624" y="2352"/>
              <a:ext cx="2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I</a:t>
              </a:r>
            </a:p>
          </p:txBody>
        </p:sp>
        <p:sp>
          <p:nvSpPr>
            <p:cNvPr id="82955" name="Text Box 9"/>
            <p:cNvSpPr txBox="1">
              <a:spLocks noChangeArrowheads="1"/>
            </p:cNvSpPr>
            <p:nvPr/>
          </p:nvSpPr>
          <p:spPr bwMode="auto">
            <a:xfrm>
              <a:off x="1248" y="2352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>
                  <a:solidFill>
                    <a:srgbClr val="FFFF00"/>
                  </a:solidFill>
                  <a:latin typeface="Tahoma" pitchFamily="34" charset="0"/>
                </a:rPr>
                <a:t>E</a:t>
              </a:r>
            </a:p>
          </p:txBody>
        </p:sp>
      </p:grpSp>
      <p:sp>
        <p:nvSpPr>
          <p:cNvPr id="82950" name="Text Box 10"/>
          <p:cNvSpPr txBox="1">
            <a:spLocks noChangeArrowheads="1"/>
          </p:cNvSpPr>
          <p:nvPr/>
        </p:nvSpPr>
        <p:spPr bwMode="auto">
          <a:xfrm>
            <a:off x="4165600" y="3067050"/>
            <a:ext cx="4454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I = P / 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Arial" charset="0"/>
              </a:rPr>
              <a:t>I = 120 W </a:t>
            </a:r>
            <a:r>
              <a:rPr lang="en-US" sz="28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</a:t>
            </a:r>
            <a:r>
              <a:rPr lang="en-US" sz="2800">
                <a:solidFill>
                  <a:srgbClr val="FFFFFF"/>
                </a:solidFill>
                <a:latin typeface="Arial" charset="0"/>
              </a:rPr>
              <a:t> 12 VDC =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10A</a:t>
            </a:r>
          </a:p>
        </p:txBody>
      </p:sp>
      <p:pic>
        <p:nvPicPr>
          <p:cNvPr id="1152012" name="Picture 12" descr="Thumb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3" y="4113213"/>
            <a:ext cx="2038350" cy="1411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T5C11 How many amperes are flowing in a circuit when the applied voltage is 12 volts DC and the load is 120 watts?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0.1 amperes</a:t>
            </a:r>
          </a:p>
          <a:p>
            <a:pPr eaLnBrk="1" hangingPunct="1">
              <a:defRPr/>
            </a:pPr>
            <a:r>
              <a:rPr lang="en-US" smtClean="0"/>
              <a:t>B.	10 amperes</a:t>
            </a:r>
          </a:p>
          <a:p>
            <a:pPr lvl="1" eaLnBrk="1" hangingPunct="1">
              <a:defRPr/>
            </a:pPr>
            <a:r>
              <a:rPr lang="en-US" b="0" smtClean="0"/>
              <a:t>C.	12 amperes</a:t>
            </a:r>
          </a:p>
          <a:p>
            <a:pPr lvl="1" eaLnBrk="1" hangingPunct="1">
              <a:defRPr/>
            </a:pPr>
            <a:r>
              <a:rPr lang="en-US" b="0" smtClean="0"/>
              <a:t>D.	132 amperes</a:t>
            </a:r>
          </a:p>
        </p:txBody>
      </p:sp>
    </p:spTree>
    <p:extLst>
      <p:ext uri="{BB962C8B-B14F-4D97-AF65-F5344CB8AC3E}">
        <p14:creationId xmlns:p14="http://schemas.microsoft.com/office/powerpoint/2010/main" val="32250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T5C01 What is the ability to store energy in an electric field called?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Inductance</a:t>
            </a:r>
          </a:p>
          <a:p>
            <a:pPr lvl="1" eaLnBrk="1" hangingPunct="1">
              <a:defRPr/>
            </a:pPr>
            <a:r>
              <a:rPr lang="en-US" b="0" smtClean="0"/>
              <a:t>B.	Resistance</a:t>
            </a:r>
          </a:p>
          <a:p>
            <a:pPr lvl="1" eaLnBrk="1" hangingPunct="1">
              <a:defRPr/>
            </a:pPr>
            <a:r>
              <a:rPr lang="en-US" b="0" smtClean="0"/>
              <a:t>C.	Tolerance</a:t>
            </a:r>
          </a:p>
          <a:p>
            <a:pPr lvl="1" eaLnBrk="1" hangingPunct="1">
              <a:defRPr/>
            </a:pPr>
            <a:r>
              <a:rPr lang="en-US" b="0" smtClean="0"/>
              <a:t>D.	Capacitance</a:t>
            </a:r>
          </a:p>
        </p:txBody>
      </p:sp>
    </p:spTree>
    <p:extLst>
      <p:ext uri="{BB962C8B-B14F-4D97-AF65-F5344CB8AC3E}">
        <p14:creationId xmlns:p14="http://schemas.microsoft.com/office/powerpoint/2010/main" val="8118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T5C01 What is the ability to store energy in an electric field called?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Inductance</a:t>
            </a:r>
          </a:p>
          <a:p>
            <a:pPr lvl="1" eaLnBrk="1" hangingPunct="1">
              <a:defRPr/>
            </a:pPr>
            <a:r>
              <a:rPr lang="en-US" b="0" smtClean="0"/>
              <a:t>B.	Resistance</a:t>
            </a:r>
          </a:p>
          <a:p>
            <a:pPr lvl="1" eaLnBrk="1" hangingPunct="1">
              <a:defRPr/>
            </a:pPr>
            <a:r>
              <a:rPr lang="en-US" b="0" smtClean="0"/>
              <a:t>C.	Tolerance</a:t>
            </a:r>
          </a:p>
          <a:p>
            <a:pPr eaLnBrk="1" hangingPunct="1">
              <a:defRPr/>
            </a:pPr>
            <a:r>
              <a:rPr lang="en-US" smtClean="0"/>
              <a:t>D.	Capacitance</a:t>
            </a:r>
          </a:p>
        </p:txBody>
      </p:sp>
    </p:spTree>
    <p:extLst>
      <p:ext uri="{BB962C8B-B14F-4D97-AF65-F5344CB8AC3E}">
        <p14:creationId xmlns:p14="http://schemas.microsoft.com/office/powerpoint/2010/main" val="16898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T5C02 What is the basic unit of capacitance?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The farad</a:t>
            </a:r>
          </a:p>
          <a:p>
            <a:pPr lvl="1" eaLnBrk="1" hangingPunct="1">
              <a:defRPr/>
            </a:pPr>
            <a:r>
              <a:rPr lang="en-US" b="0" smtClean="0"/>
              <a:t>B.	The ohm</a:t>
            </a:r>
          </a:p>
          <a:p>
            <a:pPr lvl="1" eaLnBrk="1" hangingPunct="1">
              <a:defRPr/>
            </a:pPr>
            <a:r>
              <a:rPr lang="en-US" b="0" smtClean="0"/>
              <a:t>C.	The volt</a:t>
            </a:r>
          </a:p>
          <a:p>
            <a:pPr lvl="1" eaLnBrk="1" hangingPunct="1">
              <a:defRPr/>
            </a:pPr>
            <a:r>
              <a:rPr lang="en-US" b="0" smtClean="0"/>
              <a:t>D.	The henry</a:t>
            </a:r>
          </a:p>
        </p:txBody>
      </p:sp>
    </p:spTree>
    <p:extLst>
      <p:ext uri="{BB962C8B-B14F-4D97-AF65-F5344CB8AC3E}">
        <p14:creationId xmlns:p14="http://schemas.microsoft.com/office/powerpoint/2010/main" val="24870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T5C02 What is the basic unit of capacitance?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A.	The farad</a:t>
            </a:r>
          </a:p>
          <a:p>
            <a:pPr lvl="1" eaLnBrk="1" hangingPunct="1">
              <a:defRPr/>
            </a:pPr>
            <a:r>
              <a:rPr lang="en-US" b="0" smtClean="0"/>
              <a:t>B.	The ohm</a:t>
            </a:r>
          </a:p>
          <a:p>
            <a:pPr lvl="1" eaLnBrk="1" hangingPunct="1">
              <a:defRPr/>
            </a:pPr>
            <a:r>
              <a:rPr lang="en-US" b="0" smtClean="0"/>
              <a:t>C.	The volt</a:t>
            </a:r>
          </a:p>
          <a:p>
            <a:pPr lvl="1" eaLnBrk="1" hangingPunct="1">
              <a:defRPr/>
            </a:pPr>
            <a:r>
              <a:rPr lang="en-US" b="0" smtClean="0"/>
              <a:t>D.	The henry</a:t>
            </a:r>
          </a:p>
        </p:txBody>
      </p:sp>
    </p:spTree>
    <p:extLst>
      <p:ext uri="{BB962C8B-B14F-4D97-AF65-F5344CB8AC3E}">
        <p14:creationId xmlns:p14="http://schemas.microsoft.com/office/powerpoint/2010/main" val="5754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T5C03 What is the ability to store energy in a magnetic field called?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Admittance</a:t>
            </a:r>
          </a:p>
          <a:p>
            <a:pPr lvl="1" eaLnBrk="1" hangingPunct="1">
              <a:defRPr/>
            </a:pPr>
            <a:r>
              <a:rPr lang="en-US" b="0" smtClean="0"/>
              <a:t>B.	Capacitance</a:t>
            </a:r>
          </a:p>
          <a:p>
            <a:pPr lvl="1" eaLnBrk="1" hangingPunct="1">
              <a:defRPr/>
            </a:pPr>
            <a:r>
              <a:rPr lang="en-US" b="0" smtClean="0"/>
              <a:t>C.	Resistance</a:t>
            </a:r>
          </a:p>
          <a:p>
            <a:pPr lvl="1" eaLnBrk="1" hangingPunct="1">
              <a:defRPr/>
            </a:pPr>
            <a:r>
              <a:rPr lang="en-US" b="0" smtClean="0"/>
              <a:t>D.	Inductance</a:t>
            </a:r>
          </a:p>
        </p:txBody>
      </p:sp>
    </p:spTree>
    <p:extLst>
      <p:ext uri="{BB962C8B-B14F-4D97-AF65-F5344CB8AC3E}">
        <p14:creationId xmlns:p14="http://schemas.microsoft.com/office/powerpoint/2010/main" val="23605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T5C03 What is the ability to store energy in a magnetic field called?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0" smtClean="0"/>
              <a:t>A.	Admittance</a:t>
            </a:r>
          </a:p>
          <a:p>
            <a:pPr lvl="1" eaLnBrk="1" hangingPunct="1">
              <a:defRPr/>
            </a:pPr>
            <a:r>
              <a:rPr lang="en-US" b="0" smtClean="0"/>
              <a:t>B.	Capacitance</a:t>
            </a:r>
          </a:p>
          <a:p>
            <a:pPr lvl="1" eaLnBrk="1" hangingPunct="1">
              <a:defRPr/>
            </a:pPr>
            <a:r>
              <a:rPr lang="en-US" b="0" smtClean="0"/>
              <a:t>C.	Resistance</a:t>
            </a:r>
          </a:p>
          <a:p>
            <a:pPr eaLnBrk="1" hangingPunct="1">
              <a:defRPr/>
            </a:pPr>
            <a:r>
              <a:rPr lang="en-US" smtClean="0"/>
              <a:t>D.	Inductance</a:t>
            </a:r>
          </a:p>
        </p:txBody>
      </p:sp>
    </p:spTree>
    <p:extLst>
      <p:ext uri="{BB962C8B-B14F-4D97-AF65-F5344CB8AC3E}">
        <p14:creationId xmlns:p14="http://schemas.microsoft.com/office/powerpoint/2010/main" val="7918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Stream">
  <a:themeElements>
    <a:clrScheme name="2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Ch9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tream">
  <a:themeElements>
    <a:clrScheme name="2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ream">
  <a:themeElements>
    <a:clrScheme name="2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Stream">
  <a:themeElements>
    <a:clrScheme name="2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Stream">
  <a:themeElements>
    <a:clrScheme name="2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5906</Words>
  <Application>Microsoft Office PowerPoint</Application>
  <PresentationFormat>On-screen Show (4:3)</PresentationFormat>
  <Paragraphs>1246</Paragraphs>
  <Slides>223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223</vt:i4>
      </vt:variant>
    </vt:vector>
  </HeadingPairs>
  <TitlesOfParts>
    <vt:vector size="234" baseType="lpstr">
      <vt:lpstr>3_Stream</vt:lpstr>
      <vt:lpstr>4_Stream</vt:lpstr>
      <vt:lpstr>5_Stream</vt:lpstr>
      <vt:lpstr>7_Stream</vt:lpstr>
      <vt:lpstr>Office Theme</vt:lpstr>
      <vt:lpstr>10_Stream</vt:lpstr>
      <vt:lpstr>12_Stream</vt:lpstr>
      <vt:lpstr>1_Stream</vt:lpstr>
      <vt:lpstr>2_Stream</vt:lpstr>
      <vt:lpstr>8_Stream</vt:lpstr>
      <vt:lpstr>NCh9</vt:lpstr>
      <vt:lpstr>CHAPTER 3</vt:lpstr>
      <vt:lpstr>Background and concepts</vt:lpstr>
      <vt:lpstr>Ohm’s Law and Power Calculations</vt:lpstr>
      <vt:lpstr>Voltage, Current and Power</vt:lpstr>
      <vt:lpstr>T5A11 What is the basic unit of electromotive force?</vt:lpstr>
      <vt:lpstr>T5A11 What is the basic unit of electromotive force?</vt:lpstr>
      <vt:lpstr>T5A01 Electrical current is measured in which of the following units?</vt:lpstr>
      <vt:lpstr>T5A01 Electrical current is measured in which of the following units?</vt:lpstr>
      <vt:lpstr>T5A03 What is the name for the flow of electrons in an electric circuit?</vt:lpstr>
      <vt:lpstr>T5A03 What is the name for the flow of electrons in an electric circuit?</vt:lpstr>
      <vt:lpstr>T5A05 What is the electrical term for the electromotive force (EMF) that causes electron flow?</vt:lpstr>
      <vt:lpstr>T5A05 What is the electrical term for the electromotive force (EMF) that causes electron flow?</vt:lpstr>
      <vt:lpstr>T5A10 Which term describes the rate at which electrical energy is used?</vt:lpstr>
      <vt:lpstr>T5A10 Which term describes the rate at which electrical energy is used?</vt:lpstr>
      <vt:lpstr>T7D01 Which instrument would you use to measure electric potential or electromotive force?</vt:lpstr>
      <vt:lpstr>T7D01 Which instrument would you use to measure electric potential or electromotive force?</vt:lpstr>
      <vt:lpstr>T7D02 What is the correct way to connect a voltmeter to a circuit?</vt:lpstr>
      <vt:lpstr>T7D02 What is the correct way to connect a voltmeter to a circuit?</vt:lpstr>
      <vt:lpstr>T7D03 How is an ammeter usually connected to a circuit?</vt:lpstr>
      <vt:lpstr>T7D03 How is an ammeter usually connected to a circuit?</vt:lpstr>
      <vt:lpstr>T5A07 Which of the following is a good electrical conductor?</vt:lpstr>
      <vt:lpstr>T5A07 Which of the following is a good electrical conductor?</vt:lpstr>
      <vt:lpstr>T7D04 Which instrument is used to measure electric current?</vt:lpstr>
      <vt:lpstr>T7D04 Which instrument is used to measure electric current?</vt:lpstr>
      <vt:lpstr>T5A08 Which of the following is a good electrical insulator?</vt:lpstr>
      <vt:lpstr>T5A08 Which of the following is a good electrical insulator?</vt:lpstr>
      <vt:lpstr>T5D01 What formula is used to calculate current in a circuit?</vt:lpstr>
      <vt:lpstr>Ohm’s Law and Power Calculations</vt:lpstr>
      <vt:lpstr>T5D01 What formula is used to calculate current in a circuit?</vt:lpstr>
      <vt:lpstr>T5D02 What formula is used to calculate voltage in a circuit?</vt:lpstr>
      <vt:lpstr>Ohm’s Law and Power Calculations</vt:lpstr>
      <vt:lpstr>T5D02 What formula is used to calculate voltage in a circuit?</vt:lpstr>
      <vt:lpstr>T5D03 What formula is used to calculate resistance in a circuit?</vt:lpstr>
      <vt:lpstr>Ohm’s Law and Power Calculations</vt:lpstr>
      <vt:lpstr>T5D03 What formula is used to calculate resistance in a circuit?</vt:lpstr>
      <vt:lpstr>T5D04 What is the resistance of a circuit in which a current of 3 amperes flows through a resistor connected to 90 volts?</vt:lpstr>
      <vt:lpstr>T5D04 What is the resistance of a circuit in which a current of 3 amperes flows through a resistor connected to 90 volts?</vt:lpstr>
      <vt:lpstr>T5D04 What is the resistance of a circuit in which a current of 3 amperes flows through a resistor connected to 90 volts?</vt:lpstr>
      <vt:lpstr>T5D05 What is the resistance in a circuit for which the applied voltage is 12 volts and the current flow is 1.5 amperes?</vt:lpstr>
      <vt:lpstr>T5D05 What is the resistance in a circuit for which the applied voltage is 12 volts and the current flow is 1.5 amperes?</vt:lpstr>
      <vt:lpstr>T5D05 What is the resistance in a circuit for which the applied voltage is 12 volts and the current flow is 1.5 amperes?</vt:lpstr>
      <vt:lpstr>T5D06 What is the resistance of a circuit that draws 4 amperes from a 12-volt source?</vt:lpstr>
      <vt:lpstr>T5D06 What is the resistance of a circuit that draws 4 amperes from a 12-volt source?</vt:lpstr>
      <vt:lpstr>T5D06 What is the resistance of a circuit that draws 4 amperes from a 12-volt source?</vt:lpstr>
      <vt:lpstr>T5D07 What is the current flow in a circuit with an applied voltage of 120 volts and a resistance of 80 ohms?</vt:lpstr>
      <vt:lpstr>T5D07 What is the current flow in a circuit with an applied voltage of 120 volts and a resistance of 80 ohms?</vt:lpstr>
      <vt:lpstr>T5D07 What is the current flow in a circuit with an applied voltage of 120 volts and a resistance of 80 ohms?</vt:lpstr>
      <vt:lpstr>T5D08 What is the current flowing through a 100-ohm resistor connected across 200 volts?</vt:lpstr>
      <vt:lpstr>T5D08 What is the current flowing through a 100-ohm resistor connected across 200 volts?</vt:lpstr>
      <vt:lpstr>T5D08 What is the current flowing through a 100-ohm resistor connected across 200 volts?</vt:lpstr>
      <vt:lpstr>T5D09 What is the current flowing through a 24-ohm resistor connected across 240 volts?</vt:lpstr>
      <vt:lpstr>T5D09 What is the current flowing through a 24-ohm resistor connected across 240 volts?</vt:lpstr>
      <vt:lpstr>T5D09 What is the current flowing through a 24-ohm resistor connected across 240 volts?</vt:lpstr>
      <vt:lpstr>T5D10 What is the voltage across a 2-ohm resistor if a current of 0.5 amperes flows through it?</vt:lpstr>
      <vt:lpstr>T5D10 What is the voltage across a 2-ohm resistor if a current of 0.5 amperes flows through it?</vt:lpstr>
      <vt:lpstr>T5D10 What is the voltage across a 2-ohm resistor if a current of 0.5 amperes flows through it?</vt:lpstr>
      <vt:lpstr>T5D11 What is the voltage across a 10-ohm resistor if a current of 1 ampere flows through it?</vt:lpstr>
      <vt:lpstr>T5D11 What is the voltage across a 10-ohm resistor if a current of 1 amperes flows through it?</vt:lpstr>
      <vt:lpstr>T5D11 What is the voltage across a 10-ohm resistor if a current of 1 ampere flows through it?</vt:lpstr>
      <vt:lpstr>T5D12 What is the voltage across a 10-ohm resistor if a current of 2 amperes flows through it?</vt:lpstr>
      <vt:lpstr>T5D12 What is the voltage across a 10-ohm resistor if a current of 2 amperes flows through it?</vt:lpstr>
      <vt:lpstr>T5D12 What is the voltage across a 10-ohm resistor if a current of 2 amperes flows through it?</vt:lpstr>
      <vt:lpstr>T7D05 What instrument is used to measure resistance?</vt:lpstr>
      <vt:lpstr>T7D05 What instrument is used to measure resistance?</vt:lpstr>
      <vt:lpstr>T7D11 Which of the following precautions should be taken when measuring circuit resistance with an ohmmeter?</vt:lpstr>
      <vt:lpstr>T7D11 Which of the following precautions should be taken when measuring circuit resistance with an ohmmeter?</vt:lpstr>
      <vt:lpstr>T7D12   Which of the following precautions should be taken when measuring high voltages with a voltmeter? </vt:lpstr>
      <vt:lpstr>T7D12   Which of the following precautions should be taken when measuring high voltages with a voltmeter? </vt:lpstr>
      <vt:lpstr>T7D07 Which of the following measurements are commonly made using a multimeter?</vt:lpstr>
      <vt:lpstr>T7D07 Which of the following measurements are commonly made using a multimeter?</vt:lpstr>
      <vt:lpstr>T7D06 Which of the following might damage a multimeter?</vt:lpstr>
      <vt:lpstr>T7D06 Which of the following might damage a multimeter?</vt:lpstr>
      <vt:lpstr> T7D10   What is probably happening when an ohmmeter, connected across an unpowered circuit, initially indicates a low resistance and then shows increasing resistance with time? </vt:lpstr>
      <vt:lpstr> T7D10   What is probably happening when an ohmmeter, connected across an unpowered circuit, initially indicates a low resistance and then shows increasing resistance with time? </vt:lpstr>
      <vt:lpstr>T5A02 Electrical power is measured in which of the following units?</vt:lpstr>
      <vt:lpstr>T5A02 Electrical power is measured in which of the following units?</vt:lpstr>
      <vt:lpstr> Direct Current Alternating Current</vt:lpstr>
      <vt:lpstr>T5A04 What is the name for a current that flows only in one direction?</vt:lpstr>
      <vt:lpstr>T5A04 What is the name for a current that flows only in one direction?</vt:lpstr>
      <vt:lpstr>T5A09 What is the name for a current that reverses direction on a regular basis?</vt:lpstr>
      <vt:lpstr>T5A09 What is the name for a current that reverses direction on a regular basis?</vt:lpstr>
      <vt:lpstr>Voltage, Current and Power</vt:lpstr>
      <vt:lpstr>T5C08 What is the formula used to calculate electrical power in a DC circuit?</vt:lpstr>
      <vt:lpstr>T5C08 What is the formula used to calculate electrical power in a DC circuit?</vt:lpstr>
      <vt:lpstr>T5C09 How much power is being used in a circuit when the applied voltage is 13.8 volts DC and the current is 10 amperes?</vt:lpstr>
      <vt:lpstr>T5C09 How much power is being used in a circuit when the applied voltage is 13.8 volts DC and the current is 10 amperes?</vt:lpstr>
      <vt:lpstr>T5C09 How much power is being used in a circuit when the applied voltage is 13.8 volts DC and the current is 10 amperes?</vt:lpstr>
      <vt:lpstr>T5C10 How much power is being used in a circuit when the applied voltage is 12 volts DC and the current is 2.5 amperes?</vt:lpstr>
      <vt:lpstr>T5C10 How much power is being used in a circuit when the applied voltage is 12 volts DC and the current is 2.5 amperes?</vt:lpstr>
      <vt:lpstr>T5C10 How much power is being used in a circuit when the applied voltage is 12 volts DC and the current is 2.5 amperes?</vt:lpstr>
      <vt:lpstr>T5C11 How many amperes are flowing in a circuit when the applied voltage is 12 volts DC and the load is 120 watts?</vt:lpstr>
      <vt:lpstr>T5C11 How many amperes are flowing in a circuit when the applied voltage is 12 volts DC and the load is 120 watts?</vt:lpstr>
      <vt:lpstr>T5C11 How many amperes are flowing in a circuit when the applied voltage is 12 volts DC and the load is 120 watts?</vt:lpstr>
      <vt:lpstr>T5C01 What is the ability to store energy in an electric field called?</vt:lpstr>
      <vt:lpstr>T5C01 What is the ability to store energy in an electric field called?</vt:lpstr>
      <vt:lpstr>T5C02 What is the basic unit of capacitance?</vt:lpstr>
      <vt:lpstr>T5C02 What is the basic unit of capacitance?</vt:lpstr>
      <vt:lpstr>T5C03 What is the ability to store energy in a magnetic field called?</vt:lpstr>
      <vt:lpstr>T5C03 What is the ability to store energy in a magnetic field called?</vt:lpstr>
      <vt:lpstr>T5C04 What is the basic unit of inductance?</vt:lpstr>
      <vt:lpstr>T5C04 What is the basic unit of inductance?</vt:lpstr>
      <vt:lpstr>T6A01 What electrical component is used to oppose the flow of current in a DC circuit?</vt:lpstr>
      <vt:lpstr>T6A01 What electrical component is used to oppose the flow of current in a DC circuit?</vt:lpstr>
      <vt:lpstr>T6A02 What type of component is often used as an adjustable volume control?</vt:lpstr>
      <vt:lpstr>T6A02 What type of component is often used as an adjustable volume control?</vt:lpstr>
      <vt:lpstr>T6A03 What electrical parameter is controlled by a potentiometer?</vt:lpstr>
      <vt:lpstr>T6A03 What electrical parameter is controlled by a potentiometer?</vt:lpstr>
      <vt:lpstr>T6A04 What electrical component stores energy in an electric field?</vt:lpstr>
      <vt:lpstr>T6A04 What electrical component stores energy in an electric field?</vt:lpstr>
      <vt:lpstr>T6A05 What type of electrical component consists of two or more conductive surfaces separated by an insulator?</vt:lpstr>
      <vt:lpstr>T6A05 What type of electrical component consists of two or more conductive surfaces separated by an insulator?</vt:lpstr>
      <vt:lpstr>T6A06 What type of electrical component stores energy in a magnetic field?</vt:lpstr>
      <vt:lpstr>T6A06 What type of electrical component stores energy in a magnetic field?</vt:lpstr>
      <vt:lpstr>T6A07 What electrical component is usually composed of a coil of wire?</vt:lpstr>
      <vt:lpstr>T6A07 What electrical component is usually composed of a coil of wire?</vt:lpstr>
      <vt:lpstr>T6D06 What component is commonly used to change 120V AC house current to a lower AC voltage for other uses?</vt:lpstr>
      <vt:lpstr>T6D06 What component is commonly used to change 120V AC house current to a lower AC voltage for other uses?</vt:lpstr>
      <vt:lpstr> T5C12 What is meant by the term impedance?  </vt:lpstr>
      <vt:lpstr> T5C12 What is meant by the term impedance?  </vt:lpstr>
      <vt:lpstr>T6D08 Which of the following is used together with an inductor to make a tuned circuit?</vt:lpstr>
      <vt:lpstr>T6D08 Which of the following is used together with an inductor to make a tuned circuit?</vt:lpstr>
      <vt:lpstr>T5C13  What are the units of impedance?  </vt:lpstr>
      <vt:lpstr>T5C13  What are the units of impedance?  </vt:lpstr>
      <vt:lpstr>T6D09 What is the name of a device that combines several semiconductors and other components into one package?</vt:lpstr>
      <vt:lpstr>T6D09 What is the name of a device that combines several semiconductors and other components into one package?</vt:lpstr>
      <vt:lpstr>T6B01 What class of electronic components is capable of using a voltage or current signal to control current flow?</vt:lpstr>
      <vt:lpstr>T6B01 What class of electronic components is capable of using a voltage or current signal to control current flow?</vt:lpstr>
      <vt:lpstr>T6B02 What electronic component allows current to flow in only one direction?</vt:lpstr>
      <vt:lpstr>T6B02 What electronic component allows current to flow in only one direction?</vt:lpstr>
      <vt:lpstr>T6B03 Which of these components can be used as an electronic switch or amplifier?</vt:lpstr>
      <vt:lpstr>T6B03 Which of these components can be used as an electronic switch or amplifier?</vt:lpstr>
      <vt:lpstr>T6B04 Which of the following components can be made of three layers of semiconductor material? </vt:lpstr>
      <vt:lpstr>T6B04 Which of the following components can be made of three layers of semiconductor material? </vt:lpstr>
      <vt:lpstr>T6B05 Which of the following electronic components can amplify signals?</vt:lpstr>
      <vt:lpstr>T6B05 Which of the following electronic components can amplify signals?</vt:lpstr>
      <vt:lpstr>T6B06  How is the cathode lead of a semiconductor diode usually identified? </vt:lpstr>
      <vt:lpstr>T6B06  How is the cathode lead of a semiconductor diode usually identified? </vt:lpstr>
      <vt:lpstr>T6B07  What does the abbreviation LED stand for? </vt:lpstr>
      <vt:lpstr>T6B07  What does the abbreviation LED stand for? </vt:lpstr>
      <vt:lpstr>T6B08  What does the abbreviation FET stand for? </vt:lpstr>
      <vt:lpstr>T6B08  What does the abbreviation FET stand for? </vt:lpstr>
      <vt:lpstr>T6B09 What are the names of the two electrodes of a diode?</vt:lpstr>
      <vt:lpstr>T6B09 What are the names of the two electrodes of a diode?</vt:lpstr>
      <vt:lpstr>T6B10 What are the three electrodes of a PNP or NPN transistor? </vt:lpstr>
      <vt:lpstr>T6B10 What are the three electrodes of a PNP or NPN transistor? </vt:lpstr>
      <vt:lpstr>T6B11 What at are the three electrodes of a field effect transistor? </vt:lpstr>
      <vt:lpstr>T6B11 What at are the three electrodes of a field effect transistor? </vt:lpstr>
      <vt:lpstr>T6B12 What is the term that describes a transistor's ability to amplify a signal?</vt:lpstr>
      <vt:lpstr>T6B12 What is the term that describes a transistor's ability to amplify a signal?</vt:lpstr>
      <vt:lpstr>T6D01 Which of the following devices or circuits changes an alternating current into a varying direct current signal?</vt:lpstr>
      <vt:lpstr>T6D01 Which of the following devices or circuits changes an alternating current into a varying direct current signal?</vt:lpstr>
      <vt:lpstr>T6D07 Which of the following is commonly used as a visual indicator?</vt:lpstr>
      <vt:lpstr>T6D07 Which of the following is commonly used as a visual indicator?</vt:lpstr>
      <vt:lpstr>T6D10 What is the function of component 2 in Figure T1?</vt:lpstr>
      <vt:lpstr>PowerPoint Presentation</vt:lpstr>
      <vt:lpstr>T6D10 What is the function of component 2 in Figure T1?</vt:lpstr>
      <vt:lpstr>T6D11 What is a simple resonant or tuned circuit? </vt:lpstr>
      <vt:lpstr>T6D11 What is a simple resonant or tuned circuit? </vt:lpstr>
      <vt:lpstr>T6A08 What electrical component is used to connect or disconnect electrical circuits? </vt:lpstr>
      <vt:lpstr>T6A08 What electrical component is used to connect or disconnect electrical circuits? </vt:lpstr>
      <vt:lpstr>T6A09  What electrical component is used to protect other circuit components from current overloads? </vt:lpstr>
      <vt:lpstr>T6A09  What electrical component is used to protect other circuit components from current overloads? </vt:lpstr>
      <vt:lpstr>T6D02 What best describes a relay?</vt:lpstr>
      <vt:lpstr>T6D02 What best describes a relay?</vt:lpstr>
      <vt:lpstr>T6D03  What type of switch is represented by component 3 in figure T2? </vt:lpstr>
      <vt:lpstr>PowerPoint Presentation</vt:lpstr>
      <vt:lpstr>T6D03  What type of switch is represented by component 3 in figure T2? </vt:lpstr>
      <vt:lpstr>T6D04 Which of the following can be used to display signal strength on a numeric scale?</vt:lpstr>
      <vt:lpstr>T6D04 Which of the following can be used to display signal strength on a numeric scale?</vt:lpstr>
      <vt:lpstr>T0A04 What is the purpose of a fuse in an electrical circuit?</vt:lpstr>
      <vt:lpstr>T0A04 What is the purpose of a fuse in an electrical circuit?</vt:lpstr>
      <vt:lpstr>T0A05 Why is it unwise to install a  20-ampere fuse in the place of a 5-ampere fuse?</vt:lpstr>
      <vt:lpstr>T0A05 Why is it unwise to install a  20-ampere fuse in the place of a 5-ampere fuse?</vt:lpstr>
      <vt:lpstr>T6C01 What is the name for standardized representations of components in an electrical wiring diagram?</vt:lpstr>
      <vt:lpstr>T6C01 What is the name for standardized representations of components in an electrical wiring diagram?</vt:lpstr>
      <vt:lpstr>T6C02 What is component 1 in figure T1?</vt:lpstr>
      <vt:lpstr>PowerPoint Presentation</vt:lpstr>
      <vt:lpstr>T6C02 What is component 1 in figure T1?</vt:lpstr>
      <vt:lpstr>T6C03 What is component 2 in figure T1?</vt:lpstr>
      <vt:lpstr>PowerPoint Presentation</vt:lpstr>
      <vt:lpstr>T6C03 What is component 2 in figure T1?</vt:lpstr>
      <vt:lpstr>T6C04 What is component 3 in figure T1?</vt:lpstr>
      <vt:lpstr>PowerPoint Presentation</vt:lpstr>
      <vt:lpstr>T6C04 What is component 3 in figure T1?</vt:lpstr>
      <vt:lpstr>T6C05 What is component 4 in figure T1?</vt:lpstr>
      <vt:lpstr>PowerPoint Presentation</vt:lpstr>
      <vt:lpstr>T6C05 What is component 4 in figure T1?</vt:lpstr>
      <vt:lpstr>T6C06 What is component 6 in figure T2?</vt:lpstr>
      <vt:lpstr>PowerPoint Presentation</vt:lpstr>
      <vt:lpstr>T6C06 What is component 6 in figure T2?</vt:lpstr>
      <vt:lpstr>T6C07 What is component 8 in figure T2?</vt:lpstr>
      <vt:lpstr>PowerPoint Presentation</vt:lpstr>
      <vt:lpstr>T6C07 What is component 8 in figure T2?</vt:lpstr>
      <vt:lpstr>T6C08 What is component 9 in figure T2?</vt:lpstr>
      <vt:lpstr>PowerPoint Presentation</vt:lpstr>
      <vt:lpstr>T6C08 What is component 9 in figure T2?</vt:lpstr>
      <vt:lpstr>T6C09 What is component 4 in figure T2?</vt:lpstr>
      <vt:lpstr>PowerPoint Presentation</vt:lpstr>
      <vt:lpstr>T6C09 What is component 4 in figure T2?</vt:lpstr>
      <vt:lpstr>T6C10 What is component 3 in figure T3?</vt:lpstr>
      <vt:lpstr>PowerPoint Presentation</vt:lpstr>
      <vt:lpstr>T6C10 What is component 3 in figure T3?</vt:lpstr>
      <vt:lpstr>T6C11 What is component 4 in figure T3?</vt:lpstr>
      <vt:lpstr>PowerPoint Presentation</vt:lpstr>
      <vt:lpstr>T6C11 What is component 4 in figure T3?</vt:lpstr>
      <vt:lpstr>T6C12 What do the symbols on an electrical circuit schematic diagram represent?</vt:lpstr>
      <vt:lpstr>T6C12 What do the symbols on an electrical circuit schematic diagram represent?</vt:lpstr>
      <vt:lpstr>T6C13 Which of the following is accurately represented in electrical circuit schematic diagrams?</vt:lpstr>
      <vt:lpstr>T6C13 Which of the following is accurately represented in electrical circuit schematic diagrams?</vt:lpstr>
      <vt:lpstr>T7A03 Which of the following is used to convert a radio signal from one frequency to another? </vt:lpstr>
      <vt:lpstr>T7A03 Which of the following is used to convert a radio signal from one frequency to another? </vt:lpstr>
      <vt:lpstr>T7A05  What is the name of a circuit that generates a signal of a desired frequency? </vt:lpstr>
      <vt:lpstr>T7A05  What is the name of a circuit that generates a signal of a desired frequency? </vt:lpstr>
      <vt:lpstr>T7A08  Which of the following describes combining speech with an RF carrier signal?- </vt:lpstr>
      <vt:lpstr>T7A08  Which of the following describes combining speech with an RF carrier signal?- </vt:lpstr>
      <vt:lpstr>T7A01 Which term describes the ability of a receiver to detect the presence of a signal? </vt:lpstr>
      <vt:lpstr>T7A01 Which term describes the ability of a receiver to detect the presence of a signal? </vt:lpstr>
      <vt:lpstr>T7A04  Which term describes the ability of a receiver to discriminate between multiple signals? </vt:lpstr>
      <vt:lpstr>T7A04  Which term describes the ability of a receiver to discriminate between multiple signals? </vt:lpstr>
      <vt:lpstr>T7A06 What device takes the output of a low-powered 28 MHz SSB exciter and produces a 222 MHz output signal?</vt:lpstr>
      <vt:lpstr>T7A06 What device takes the output of a low-powered 28 MHz SSB exciter and produces a 222 MHz output signal?</vt:lpstr>
      <vt:lpstr>T7A13 Which of the following circuits demodulates FM signals?</vt:lpstr>
      <vt:lpstr>T7A13 Which of the following circuits demodulates FM signals?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aat3gz</dc:creator>
  <cp:lastModifiedBy>Dad2</cp:lastModifiedBy>
  <cp:revision>35</cp:revision>
  <dcterms:created xsi:type="dcterms:W3CDTF">2012-01-10T21:41:05Z</dcterms:created>
  <dcterms:modified xsi:type="dcterms:W3CDTF">2014-11-23T21:41:29Z</dcterms:modified>
</cp:coreProperties>
</file>