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8.xml" ContentType="application/vnd.openxmlformats-officedocument.theme+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13" r:id="rId2"/>
    <p:sldMasterId id="2147483739" r:id="rId3"/>
    <p:sldMasterId id="2147483752" r:id="rId4"/>
    <p:sldMasterId id="2147483766" r:id="rId5"/>
    <p:sldMasterId id="2147483793" r:id="rId6"/>
    <p:sldMasterId id="2147483833" r:id="rId7"/>
    <p:sldMasterId id="2147483846" r:id="rId8"/>
    <p:sldMasterId id="2147483860" r:id="rId9"/>
    <p:sldMasterId id="2147483872" r:id="rId10"/>
  </p:sldMasterIdLst>
  <p:notesMasterIdLst>
    <p:notesMasterId r:id="rId104"/>
  </p:notesMasterIdLst>
  <p:sldIdLst>
    <p:sldId id="476" r:id="rId11"/>
    <p:sldId id="477" r:id="rId12"/>
    <p:sldId id="259" r:id="rId13"/>
    <p:sldId id="330" r:id="rId14"/>
    <p:sldId id="350" r:id="rId15"/>
    <p:sldId id="351" r:id="rId16"/>
    <p:sldId id="352" r:id="rId17"/>
    <p:sldId id="322" r:id="rId18"/>
    <p:sldId id="323" r:id="rId19"/>
    <p:sldId id="324" r:id="rId20"/>
    <p:sldId id="325" r:id="rId21"/>
    <p:sldId id="326" r:id="rId22"/>
    <p:sldId id="327" r:id="rId23"/>
    <p:sldId id="328" r:id="rId24"/>
    <p:sldId id="329" r:id="rId25"/>
    <p:sldId id="382" r:id="rId26"/>
    <p:sldId id="380" r:id="rId27"/>
    <p:sldId id="381" r:id="rId28"/>
    <p:sldId id="383" r:id="rId29"/>
    <p:sldId id="384" r:id="rId30"/>
    <p:sldId id="385" r:id="rId31"/>
    <p:sldId id="386" r:id="rId32"/>
    <p:sldId id="387" r:id="rId33"/>
    <p:sldId id="388" r:id="rId34"/>
    <p:sldId id="389" r:id="rId35"/>
    <p:sldId id="390" r:id="rId36"/>
    <p:sldId id="391" r:id="rId37"/>
    <p:sldId id="392" r:id="rId38"/>
    <p:sldId id="393" r:id="rId39"/>
    <p:sldId id="394" r:id="rId40"/>
    <p:sldId id="395" r:id="rId41"/>
    <p:sldId id="516" r:id="rId42"/>
    <p:sldId id="517" r:id="rId43"/>
    <p:sldId id="518" r:id="rId44"/>
    <p:sldId id="519" r:id="rId45"/>
    <p:sldId id="396" r:id="rId46"/>
    <p:sldId id="397" r:id="rId47"/>
    <p:sldId id="398" r:id="rId48"/>
    <p:sldId id="399" r:id="rId49"/>
    <p:sldId id="400" r:id="rId50"/>
    <p:sldId id="401" r:id="rId51"/>
    <p:sldId id="499" r:id="rId52"/>
    <p:sldId id="500" r:id="rId53"/>
    <p:sldId id="404" r:id="rId54"/>
    <p:sldId id="405" r:id="rId55"/>
    <p:sldId id="406" r:id="rId56"/>
    <p:sldId id="407" r:id="rId57"/>
    <p:sldId id="408" r:id="rId58"/>
    <p:sldId id="435" r:id="rId59"/>
    <p:sldId id="419" r:id="rId60"/>
    <p:sldId id="420" r:id="rId61"/>
    <p:sldId id="421" r:id="rId62"/>
    <p:sldId id="422" r:id="rId63"/>
    <p:sldId id="423" r:id="rId64"/>
    <p:sldId id="424" r:id="rId65"/>
    <p:sldId id="438" r:id="rId66"/>
    <p:sldId id="439" r:id="rId67"/>
    <p:sldId id="501" r:id="rId68"/>
    <p:sldId id="502" r:id="rId69"/>
    <p:sldId id="427" r:id="rId70"/>
    <p:sldId id="428" r:id="rId71"/>
    <p:sldId id="470" r:id="rId72"/>
    <p:sldId id="471" r:id="rId73"/>
    <p:sldId id="472" r:id="rId74"/>
    <p:sldId id="473" r:id="rId75"/>
    <p:sldId id="505" r:id="rId76"/>
    <p:sldId id="506" r:id="rId77"/>
    <p:sldId id="444" r:id="rId78"/>
    <p:sldId id="445" r:id="rId79"/>
    <p:sldId id="446" r:id="rId80"/>
    <p:sldId id="447" r:id="rId81"/>
    <p:sldId id="507" r:id="rId82"/>
    <p:sldId id="508" r:id="rId83"/>
    <p:sldId id="450" r:id="rId84"/>
    <p:sldId id="451" r:id="rId85"/>
    <p:sldId id="452" r:id="rId86"/>
    <p:sldId id="453" r:id="rId87"/>
    <p:sldId id="454" r:id="rId88"/>
    <p:sldId id="455" r:id="rId89"/>
    <p:sldId id="456" r:id="rId90"/>
    <p:sldId id="457" r:id="rId91"/>
    <p:sldId id="458" r:id="rId92"/>
    <p:sldId id="459" r:id="rId93"/>
    <p:sldId id="509" r:id="rId94"/>
    <p:sldId id="510" r:id="rId95"/>
    <p:sldId id="462" r:id="rId96"/>
    <p:sldId id="463" r:id="rId97"/>
    <p:sldId id="464" r:id="rId98"/>
    <p:sldId id="465" r:id="rId99"/>
    <p:sldId id="466" r:id="rId100"/>
    <p:sldId id="467" r:id="rId101"/>
    <p:sldId id="511" r:id="rId102"/>
    <p:sldId id="512" r:id="rId10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7" autoAdjust="0"/>
    <p:restoredTop sz="86374" autoAdjust="0"/>
  </p:normalViewPr>
  <p:slideViewPr>
    <p:cSldViewPr>
      <p:cViewPr varScale="1">
        <p:scale>
          <a:sx n="60" d="100"/>
          <a:sy n="60" d="100"/>
        </p:scale>
        <p:origin x="-342" y="-96"/>
      </p:cViewPr>
      <p:guideLst>
        <p:guide orient="horz" pos="2160"/>
        <p:guide pos="2880"/>
      </p:guideLst>
    </p:cSldViewPr>
  </p:slideViewPr>
  <p:outlineViewPr>
    <p:cViewPr>
      <p:scale>
        <a:sx n="33" d="100"/>
        <a:sy n="33" d="100"/>
      </p:scale>
      <p:origin x="0" y="3342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6.xml"/><Relationship Id="rId21" Type="http://schemas.openxmlformats.org/officeDocument/2006/relationships/slide" Target="slides/slide11.xml"/><Relationship Id="rId42" Type="http://schemas.openxmlformats.org/officeDocument/2006/relationships/slide" Target="slides/slide32.xml"/><Relationship Id="rId47" Type="http://schemas.openxmlformats.org/officeDocument/2006/relationships/slide" Target="slides/slide37.xml"/><Relationship Id="rId63" Type="http://schemas.openxmlformats.org/officeDocument/2006/relationships/slide" Target="slides/slide53.xml"/><Relationship Id="rId68" Type="http://schemas.openxmlformats.org/officeDocument/2006/relationships/slide" Target="slides/slide58.xml"/><Relationship Id="rId84" Type="http://schemas.openxmlformats.org/officeDocument/2006/relationships/slide" Target="slides/slide74.xml"/><Relationship Id="rId89" Type="http://schemas.openxmlformats.org/officeDocument/2006/relationships/slide" Target="slides/slide79.xml"/><Relationship Id="rId7" Type="http://schemas.openxmlformats.org/officeDocument/2006/relationships/slideMaster" Target="slideMasters/slideMaster7.xml"/><Relationship Id="rId71" Type="http://schemas.openxmlformats.org/officeDocument/2006/relationships/slide" Target="slides/slide61.xml"/><Relationship Id="rId92" Type="http://schemas.openxmlformats.org/officeDocument/2006/relationships/slide" Target="slides/slide82.xml"/><Relationship Id="rId2" Type="http://schemas.openxmlformats.org/officeDocument/2006/relationships/slideMaster" Target="slideMasters/slideMaster2.xml"/><Relationship Id="rId16" Type="http://schemas.openxmlformats.org/officeDocument/2006/relationships/slide" Target="slides/slide6.xml"/><Relationship Id="rId29" Type="http://schemas.openxmlformats.org/officeDocument/2006/relationships/slide" Target="slides/slide19.xml"/><Relationship Id="rId107" Type="http://schemas.openxmlformats.org/officeDocument/2006/relationships/theme" Target="theme/theme1.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slide" Target="slides/slide48.xml"/><Relationship Id="rId66" Type="http://schemas.openxmlformats.org/officeDocument/2006/relationships/slide" Target="slides/slide56.xml"/><Relationship Id="rId74" Type="http://schemas.openxmlformats.org/officeDocument/2006/relationships/slide" Target="slides/slide64.xml"/><Relationship Id="rId79" Type="http://schemas.openxmlformats.org/officeDocument/2006/relationships/slide" Target="slides/slide69.xml"/><Relationship Id="rId87" Type="http://schemas.openxmlformats.org/officeDocument/2006/relationships/slide" Target="slides/slide77.xml"/><Relationship Id="rId102" Type="http://schemas.openxmlformats.org/officeDocument/2006/relationships/slide" Target="slides/slide92.xml"/><Relationship Id="rId5" Type="http://schemas.openxmlformats.org/officeDocument/2006/relationships/slideMaster" Target="slideMasters/slideMaster5.xml"/><Relationship Id="rId61" Type="http://schemas.openxmlformats.org/officeDocument/2006/relationships/slide" Target="slides/slide51.xml"/><Relationship Id="rId82" Type="http://schemas.openxmlformats.org/officeDocument/2006/relationships/slide" Target="slides/slide72.xml"/><Relationship Id="rId90" Type="http://schemas.openxmlformats.org/officeDocument/2006/relationships/slide" Target="slides/slide80.xml"/><Relationship Id="rId95" Type="http://schemas.openxmlformats.org/officeDocument/2006/relationships/slide" Target="slides/slide85.xml"/><Relationship Id="rId19" Type="http://schemas.openxmlformats.org/officeDocument/2006/relationships/slide" Target="slides/slide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slide" Target="slides/slide54.xml"/><Relationship Id="rId69" Type="http://schemas.openxmlformats.org/officeDocument/2006/relationships/slide" Target="slides/slide59.xml"/><Relationship Id="rId77" Type="http://schemas.openxmlformats.org/officeDocument/2006/relationships/slide" Target="slides/slide67.xml"/><Relationship Id="rId100" Type="http://schemas.openxmlformats.org/officeDocument/2006/relationships/slide" Target="slides/slide90.xml"/><Relationship Id="rId105"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1.xml"/><Relationship Id="rId72" Type="http://schemas.openxmlformats.org/officeDocument/2006/relationships/slide" Target="slides/slide62.xml"/><Relationship Id="rId80" Type="http://schemas.openxmlformats.org/officeDocument/2006/relationships/slide" Target="slides/slide70.xml"/><Relationship Id="rId85" Type="http://schemas.openxmlformats.org/officeDocument/2006/relationships/slide" Target="slides/slide75.xml"/><Relationship Id="rId93" Type="http://schemas.openxmlformats.org/officeDocument/2006/relationships/slide" Target="slides/slide83.xml"/><Relationship Id="rId98" Type="http://schemas.openxmlformats.org/officeDocument/2006/relationships/slide" Target="slides/slide88.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67" Type="http://schemas.openxmlformats.org/officeDocument/2006/relationships/slide" Target="slides/slide57.xml"/><Relationship Id="rId103" Type="http://schemas.openxmlformats.org/officeDocument/2006/relationships/slide" Target="slides/slide93.xml"/><Relationship Id="rId108" Type="http://schemas.openxmlformats.org/officeDocument/2006/relationships/tableStyles" Target="tableStyles.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slide" Target="slides/slide52.xml"/><Relationship Id="rId70" Type="http://schemas.openxmlformats.org/officeDocument/2006/relationships/slide" Target="slides/slide60.xml"/><Relationship Id="rId75" Type="http://schemas.openxmlformats.org/officeDocument/2006/relationships/slide" Target="slides/slide65.xml"/><Relationship Id="rId83" Type="http://schemas.openxmlformats.org/officeDocument/2006/relationships/slide" Target="slides/slide73.xml"/><Relationship Id="rId88" Type="http://schemas.openxmlformats.org/officeDocument/2006/relationships/slide" Target="slides/slide78.xml"/><Relationship Id="rId91" Type="http://schemas.openxmlformats.org/officeDocument/2006/relationships/slide" Target="slides/slide81.xml"/><Relationship Id="rId96" Type="http://schemas.openxmlformats.org/officeDocument/2006/relationships/slide" Target="slides/slide8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106" Type="http://schemas.openxmlformats.org/officeDocument/2006/relationships/viewProps" Target="viewProps.xml"/><Relationship Id="rId10" Type="http://schemas.openxmlformats.org/officeDocument/2006/relationships/slideMaster" Target="slideMasters/slideMaster10.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slide" Target="slides/slide50.xml"/><Relationship Id="rId65" Type="http://schemas.openxmlformats.org/officeDocument/2006/relationships/slide" Target="slides/slide55.xml"/><Relationship Id="rId73" Type="http://schemas.openxmlformats.org/officeDocument/2006/relationships/slide" Target="slides/slide63.xml"/><Relationship Id="rId78" Type="http://schemas.openxmlformats.org/officeDocument/2006/relationships/slide" Target="slides/slide68.xml"/><Relationship Id="rId81" Type="http://schemas.openxmlformats.org/officeDocument/2006/relationships/slide" Target="slides/slide71.xml"/><Relationship Id="rId86" Type="http://schemas.openxmlformats.org/officeDocument/2006/relationships/slide" Target="slides/slide76.xml"/><Relationship Id="rId94" Type="http://schemas.openxmlformats.org/officeDocument/2006/relationships/slide" Target="slides/slide84.xml"/><Relationship Id="rId99" Type="http://schemas.openxmlformats.org/officeDocument/2006/relationships/slide" Target="slides/slide89.xml"/><Relationship Id="rId101" Type="http://schemas.openxmlformats.org/officeDocument/2006/relationships/slide" Target="slides/slide9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3.xml"/><Relationship Id="rId18" Type="http://schemas.openxmlformats.org/officeDocument/2006/relationships/slide" Target="slides/slide8.xml"/><Relationship Id="rId39" Type="http://schemas.openxmlformats.org/officeDocument/2006/relationships/slide" Target="slides/slide29.xml"/><Relationship Id="rId34" Type="http://schemas.openxmlformats.org/officeDocument/2006/relationships/slide" Target="slides/slide24.xml"/><Relationship Id="rId50" Type="http://schemas.openxmlformats.org/officeDocument/2006/relationships/slide" Target="slides/slide40.xml"/><Relationship Id="rId55" Type="http://schemas.openxmlformats.org/officeDocument/2006/relationships/slide" Target="slides/slide45.xml"/><Relationship Id="rId76" Type="http://schemas.openxmlformats.org/officeDocument/2006/relationships/slide" Target="slides/slide66.xml"/><Relationship Id="rId97" Type="http://schemas.openxmlformats.org/officeDocument/2006/relationships/slide" Target="slides/slide87.xml"/><Relationship Id="rId10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195093-D025-4A5F-9CFB-C7EBDE1B5714}"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B57FB0-1B37-44FD-B424-07CA59218A78}" type="slidenum">
              <a:rPr lang="en-US" smtClean="0"/>
              <a:t>‹#›</a:t>
            </a:fld>
            <a:endParaRPr lang="en-US"/>
          </a:p>
        </p:txBody>
      </p:sp>
    </p:spTree>
    <p:extLst>
      <p:ext uri="{BB962C8B-B14F-4D97-AF65-F5344CB8AC3E}">
        <p14:creationId xmlns:p14="http://schemas.microsoft.com/office/powerpoint/2010/main" val="2239258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B57FB0-1B37-44FD-B424-07CA59218A78}" type="slidenum">
              <a:rPr lang="en-US" smtClean="0"/>
              <a:t>5</a:t>
            </a:fld>
            <a:endParaRPr lang="en-US"/>
          </a:p>
        </p:txBody>
      </p:sp>
    </p:spTree>
    <p:extLst>
      <p:ext uri="{BB962C8B-B14F-4D97-AF65-F5344CB8AC3E}">
        <p14:creationId xmlns:p14="http://schemas.microsoft.com/office/powerpoint/2010/main" val="1539284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55BF1EB8-B87D-45D6-B1AE-1AD6F131D0D6}" type="slidenum">
              <a:rPr lang="en-US">
                <a:solidFill>
                  <a:prstClr val="black"/>
                </a:solidFill>
              </a:rPr>
              <a:pPr eaLnBrk="1" hangingPunct="1"/>
              <a:t>6</a:t>
            </a:fld>
            <a:endParaRPr lang="en-US">
              <a:solidFill>
                <a:prstClr val="black"/>
              </a:solidFill>
            </a:endParaRPr>
          </a:p>
        </p:txBody>
      </p:sp>
      <p:sp>
        <p:nvSpPr>
          <p:cNvPr id="2498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98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Note the shift in decimal places.  This is standard metric notation.  1 Gigahertz is 1 Billion Hertz and a Nanoampere is 1 Billionth of an Ampere.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01877A74-3030-4F33-BF20-050407EE87CC}" type="slidenum">
              <a:rPr lang="en-US">
                <a:solidFill>
                  <a:prstClr val="black"/>
                </a:solidFill>
              </a:rPr>
              <a:pPr eaLnBrk="1" hangingPunct="1"/>
              <a:t>7</a:t>
            </a:fld>
            <a:endParaRPr lang="en-US">
              <a:solidFill>
                <a:prstClr val="black"/>
              </a:solidFill>
            </a:endParaRPr>
          </a:p>
        </p:txBody>
      </p:sp>
      <p:sp>
        <p:nvSpPr>
          <p:cNvPr id="2508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08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Voltage is also called Electromotive Force and is an electrical “pressure”.  Current is a measure of the flow of electrons (volume) from the negative to positive poles.  The load presents resistance to the flow of electrons.  Voltage is measured across the positive and negative poles (in parallel) to measure the difference in “pressure”.  To measure the electron flow, the meter must be placed in-line (in series) with the flow.</a:t>
            </a:r>
          </a:p>
          <a:p>
            <a:pPr eaLnBrk="1" hangingPunct="1">
              <a:spcBef>
                <a:spcPct val="0"/>
              </a:spcBef>
            </a:pPr>
            <a:endParaRPr lang="en-US" smtClean="0"/>
          </a:p>
          <a:p>
            <a:pPr eaLnBrk="1" hangingPunct="1">
              <a:spcBef>
                <a:spcPct val="0"/>
              </a:spcBef>
            </a:pPr>
            <a:r>
              <a:rPr lang="en-US" smtClean="0"/>
              <a:t>Direct Current (DC) is a constant voltage source that causes current to flow in only one direction and has a positive and negative pole – like a battery.  Alternating Current is what is available in the wall and the constantly changing polarity causes current to alternate directions.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C8B5645F-B699-4265-BBB9-4105F23076AE}" type="slidenum">
              <a:rPr lang="en-US">
                <a:solidFill>
                  <a:prstClr val="black"/>
                </a:solidFill>
              </a:rPr>
              <a:pPr eaLnBrk="1" hangingPunct="1"/>
              <a:t>10</a:t>
            </a:fld>
            <a:endParaRPr lang="en-US">
              <a:solidFill>
                <a:prstClr val="black"/>
              </a:solidFill>
            </a:endParaRPr>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Note the identical sidebands.  They peak and dip together.</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9195"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349196"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r>
              <a:rPr lang="en-US">
                <a:solidFill>
                  <a:srgbClr val="FFFFFF"/>
                </a:solidFill>
              </a:rPr>
              <a:t>Microhams 2010 Technician</a:t>
            </a: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39EB4028-B538-471D-BBB7-D767A95E929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21383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1DE9D227-ACEA-4249-8E58-BA361E332C5F}"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1832528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D151CC95-CE1A-4E00-8588-9D7D4038DF3D}"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9656306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1540B7B7-E44A-4731-93B1-B0DDE909006D}"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84779282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C7313316-A81F-4B22-983A-AD3F725100CA}"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64604366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51DA53C6-172A-42D2-AB42-3252D8373B6C}"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5260633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45034CF2-0A5A-47A9-9DAC-10BC394BAD0A}"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56012795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F0409DDA-93FB-4E66-B6E8-BBFA989C0CF6}"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99454546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3D03C457-EEF9-481D-8F16-BF8AD58D2BCD}"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66306759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0E22EA76-62F6-4C8F-B040-3D39A785C7E2}"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13960273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ED123239-1A16-4C9A-B675-49468B08F9DE}"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89962620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0CD6B7E9-7E7B-4A0D-AF04-1E8980FB88FB}"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401578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D745D2DD-5448-4DB7-B2A5-00590E88366B}"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54293297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5579"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smtClean="0"/>
              <a:t>Click to edit Master title style</a:t>
            </a:r>
            <a:endParaRPr lang="en-US"/>
          </a:p>
        </p:txBody>
      </p:sp>
      <p:sp>
        <p:nvSpPr>
          <p:cNvPr id="365580" name="Rectangle 12"/>
          <p:cNvSpPr>
            <a:spLocks noGrp="1" noChangeArrowheads="1"/>
          </p:cNvSpPr>
          <p:nvPr>
            <p:ph type="subTitle" sz="quarter" idx="1"/>
          </p:nvPr>
        </p:nvSpPr>
        <p:spPr>
          <a:xfrm>
            <a:off x="685800" y="2971800"/>
            <a:ext cx="7772400" cy="2286000"/>
          </a:xfrm>
        </p:spPr>
        <p:txBody>
          <a:bodyPr/>
          <a:lstStyle>
            <a:lvl1pPr marL="0" indent="0">
              <a:defRPr sz="3200" b="1">
                <a:solidFill>
                  <a:schemeClr val="tx1"/>
                </a:solidFill>
                <a:effectLst/>
              </a:defRPr>
            </a:lvl1pPr>
          </a:lstStyle>
          <a:p>
            <a:r>
              <a:rPr lang="en-US" smtClean="0"/>
              <a:t>Click to edit Master subtitle style</a:t>
            </a:r>
            <a:endParaRPr lang="en-US"/>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FFFFFF"/>
                </a:solidFill>
                <a:latin typeface="+mn-lt"/>
                <a:cs typeface="+mn-cs"/>
              </a:defRPr>
            </a:lvl1pPr>
          </a:lstStyle>
          <a:p>
            <a:pPr fontAlgn="base">
              <a:spcBef>
                <a:spcPct val="0"/>
              </a:spcBef>
              <a:spcAft>
                <a:spcPct val="0"/>
              </a:spcAft>
              <a:defRPr/>
            </a:pPr>
            <a:endParaRPr lang="en-US"/>
          </a:p>
        </p:txBody>
      </p:sp>
      <p:sp>
        <p:nvSpPr>
          <p:cNvPr id="15" name="Rectangle 14"/>
          <p:cNvSpPr>
            <a:spLocks noGrp="1" noChangeArrowheads="1"/>
          </p:cNvSpPr>
          <p:nvPr>
            <p:ph type="ftr" sz="quarter" idx="11"/>
          </p:nvPr>
        </p:nvSpPr>
        <p:spPr>
          <a:xfrm>
            <a:off x="3124200" y="6251575"/>
            <a:ext cx="2895600" cy="476250"/>
          </a:xfrm>
        </p:spPr>
        <p:txBody>
          <a:bodyPr/>
          <a:lstStyle>
            <a:lvl1pPr algn="ctr" fontAlgn="auto">
              <a:spcBef>
                <a:spcPts val="0"/>
              </a:spcBef>
              <a:spcAft>
                <a:spcPts val="0"/>
              </a:spcAft>
              <a:defRPr/>
            </a:lvl1pPr>
          </a:lstStyle>
          <a:p>
            <a:pPr>
              <a:defRPr/>
            </a:pPr>
            <a:endParaRPr lang="en-US"/>
          </a:p>
        </p:txBody>
      </p:sp>
      <p:sp>
        <p:nvSpPr>
          <p:cNvPr id="16" name="Rectangle 15"/>
          <p:cNvSpPr>
            <a:spLocks noGrp="1" noChangeArrowheads="1"/>
          </p:cNvSpPr>
          <p:nvPr>
            <p:ph type="sldNum" sz="quarter" idx="12"/>
          </p:nvPr>
        </p:nvSpPr>
        <p:spPr>
          <a:xfrm>
            <a:off x="6553200" y="6254750"/>
            <a:ext cx="2133600" cy="476250"/>
          </a:xfrm>
        </p:spPr>
        <p:txBody>
          <a:bodyPr/>
          <a:lstStyle>
            <a:lvl1pPr fontAlgn="auto">
              <a:spcBef>
                <a:spcPts val="0"/>
              </a:spcBef>
              <a:spcAft>
                <a:spcPts val="0"/>
              </a:spcAft>
              <a:defRPr/>
            </a:lvl1pPr>
          </a:lstStyle>
          <a:p>
            <a:pPr>
              <a:defRPr/>
            </a:pPr>
            <a:fld id="{D1F12467-7B57-4670-B7C8-20263D835A20}" type="slidenum">
              <a:rPr lang="en-US"/>
              <a:pPr>
                <a:defRPr/>
              </a:pPr>
              <a:t>‹#›</a:t>
            </a:fld>
            <a:endParaRPr lang="en-US"/>
          </a:p>
        </p:txBody>
      </p:sp>
    </p:spTree>
    <p:extLst>
      <p:ext uri="{BB962C8B-B14F-4D97-AF65-F5344CB8AC3E}">
        <p14:creationId xmlns:p14="http://schemas.microsoft.com/office/powerpoint/2010/main" val="418779097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A772C9B9-BB81-4A6A-80FC-5F5CE7E316CF}" type="slidenum">
              <a:rPr lang="en-US"/>
              <a:pPr>
                <a:defRPr/>
              </a:pPr>
              <a:t>‹#›</a:t>
            </a:fld>
            <a:endParaRPr lang="en-US"/>
          </a:p>
        </p:txBody>
      </p:sp>
      <p:sp>
        <p:nvSpPr>
          <p:cNvPr id="5"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3686640074"/>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FA523036-15E9-483F-BB98-DC9C0A175F7B}" type="slidenum">
              <a:rPr lang="en-US"/>
              <a:pPr>
                <a:defRPr/>
              </a:pPr>
              <a:t>‹#›</a:t>
            </a:fld>
            <a:endParaRPr lang="en-US"/>
          </a:p>
        </p:txBody>
      </p:sp>
      <p:sp>
        <p:nvSpPr>
          <p:cNvPr id="5"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402519768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39F04E18-E4C9-4F90-BA32-131BA7EA1B7A}" type="slidenum">
              <a:rPr lang="en-US"/>
              <a:pPr>
                <a:defRPr/>
              </a:pPr>
              <a:t>‹#›</a:t>
            </a:fld>
            <a:endParaRPr lang="en-US"/>
          </a:p>
        </p:txBody>
      </p:sp>
      <p:sp>
        <p:nvSpPr>
          <p:cNvPr id="6"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284833563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C83B5592-2FBD-42BD-A64F-F2D447281BFE}" type="slidenum">
              <a:rPr lang="en-US"/>
              <a:pPr>
                <a:defRPr/>
              </a:pPr>
              <a:t>‹#›</a:t>
            </a:fld>
            <a:endParaRPr lang="en-US"/>
          </a:p>
        </p:txBody>
      </p:sp>
      <p:sp>
        <p:nvSpPr>
          <p:cNvPr id="8"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85136896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CC851D17-D9E2-4A8C-8ED7-4121C80BA0E9}" type="slidenum">
              <a:rPr lang="en-US"/>
              <a:pPr>
                <a:defRPr/>
              </a:pPr>
              <a:t>‹#›</a:t>
            </a:fld>
            <a:endParaRPr lang="en-US"/>
          </a:p>
        </p:txBody>
      </p:sp>
      <p:sp>
        <p:nvSpPr>
          <p:cNvPr id="4"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82934146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F35A219F-9AE6-42C9-910A-BD82AC65C08B}" type="slidenum">
              <a:rPr lang="en-US"/>
              <a:pPr>
                <a:defRPr/>
              </a:pPr>
              <a:t>‹#›</a:t>
            </a:fld>
            <a:endParaRPr lang="en-US"/>
          </a:p>
        </p:txBody>
      </p:sp>
      <p:sp>
        <p:nvSpPr>
          <p:cNvPr id="3"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22095553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8B04C925-4371-4CAC-B5AE-9067B79241EB}" type="slidenum">
              <a:rPr lang="en-US"/>
              <a:pPr>
                <a:defRPr/>
              </a:pPr>
              <a:t>‹#›</a:t>
            </a:fld>
            <a:endParaRPr lang="en-US"/>
          </a:p>
        </p:txBody>
      </p:sp>
      <p:sp>
        <p:nvSpPr>
          <p:cNvPr id="6"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172257285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79A29363-739C-4764-AF5B-A3207E74253D}" type="slidenum">
              <a:rPr lang="en-US"/>
              <a:pPr>
                <a:defRPr/>
              </a:pPr>
              <a:t>‹#›</a:t>
            </a:fld>
            <a:endParaRPr lang="en-US"/>
          </a:p>
        </p:txBody>
      </p:sp>
      <p:sp>
        <p:nvSpPr>
          <p:cNvPr id="6"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277025882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99A96335-2CF8-41E5-86EF-099852C74C2D}" type="slidenum">
              <a:rPr lang="en-US"/>
              <a:pPr>
                <a:defRPr/>
              </a:pPr>
              <a:t>‹#›</a:t>
            </a:fld>
            <a:endParaRPr lang="en-US"/>
          </a:p>
        </p:txBody>
      </p:sp>
      <p:sp>
        <p:nvSpPr>
          <p:cNvPr id="5"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1091759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8459"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488460" name="Rectangle 12"/>
          <p:cNvSpPr>
            <a:spLocks noGrp="1" noChangeArrowheads="1"/>
          </p:cNvSpPr>
          <p:nvPr>
            <p:ph type="subTitle" sz="quarter" idx="1"/>
          </p:nvPr>
        </p:nvSpPr>
        <p:spPr>
          <a:xfrm>
            <a:off x="685800" y="2971800"/>
            <a:ext cx="7772400" cy="2286000"/>
          </a:xfrm>
        </p:spPr>
        <p:txBody>
          <a:bodyPr/>
          <a:lstStyle>
            <a:lvl1pPr marL="0" indent="0">
              <a:defRPr sz="3200" b="1">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smtClean="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smtClean="0"/>
            </a:lvl1pPr>
          </a:lstStyle>
          <a:p>
            <a:pPr>
              <a:defRPr/>
            </a:pPr>
            <a:endParaRPr lang="en-US">
              <a:solidFill>
                <a:srgbClr val="FFFFFF"/>
              </a:solidFill>
            </a:endParaRPr>
          </a:p>
        </p:txBody>
      </p:sp>
      <p:sp>
        <p:nvSpPr>
          <p:cNvPr id="16"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886603F2-87B8-40C8-97F8-BF9D0D6EA53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73730265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p:txBody>
          <a:bodyPr/>
          <a:lstStyle>
            <a:lvl1pPr fontAlgn="auto">
              <a:spcBef>
                <a:spcPts val="0"/>
              </a:spcBef>
              <a:spcAft>
                <a:spcPts val="0"/>
              </a:spcAft>
              <a:defRPr/>
            </a:lvl1pPr>
          </a:lstStyle>
          <a:p>
            <a:pPr>
              <a:defRPr/>
            </a:pPr>
            <a:fld id="{A33DA938-963F-4200-A3A4-3FD3D3817C7A}" type="slidenum">
              <a:rPr lang="en-US"/>
              <a:pPr>
                <a:defRPr/>
              </a:pPr>
              <a:t>‹#›</a:t>
            </a:fld>
            <a:endParaRPr lang="en-US"/>
          </a:p>
        </p:txBody>
      </p:sp>
      <p:sp>
        <p:nvSpPr>
          <p:cNvPr id="5" name="Rectangle 13"/>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4202786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A68A7EA0-87BE-4728-B03E-8A863CCCD103}"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155433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2AC25EFE-DB6F-40E1-8489-5178E7C96693}"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204762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70B6D359-2808-4180-B980-D9E94C7C8B0A}"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269735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C378E2AF-0588-4C5F-83EF-5FE539EDF304}"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391195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E24C205E-6B70-4822-8B97-8EE2B21A43D3}"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6494476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DFB0334A-0A13-43C8-A728-DCEB055279D7}"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716172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1C4C7CB6-E340-45B5-9D65-640D6E6B01BF}"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8054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CC4356FB-112B-42A0-9796-10E3E09D5F3C}"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4074268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5C02E088-18A6-4394-A7FD-507F8CB679AE}"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870136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29D9FCF0-94BA-43E6-AD52-BA42CA1472EB}"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971523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92A1C4C9-34F7-41A9-9F94-6B023BF309E1}"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614915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9195"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349196"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r>
              <a:rPr lang="en-US">
                <a:solidFill>
                  <a:srgbClr val="FFFFFF"/>
                </a:solidFill>
              </a:rPr>
              <a:t>Microhams 2010 Technician</a:t>
            </a: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39EB4028-B538-471D-BBB7-D767A95E929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754582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CC4356FB-112B-42A0-9796-10E3E09D5F3C}"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842223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AAE8DC2B-EFF4-40CD-A727-E394973BE68D}"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7791310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C4F1E1D1-8C31-47CD-A637-F010B5AF0DAA}"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54458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9E53527F-8D42-40CE-9B7E-4F3B150D3EED}"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7857416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FA0F7C1A-0758-438F-B1AB-E232723510A5}"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7293619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CC83A358-1846-442C-9DE9-F8B5C12B6B50}"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547376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AAE8DC2B-EFF4-40CD-A727-E394973BE68D}"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6029455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12CB9D42-1F71-4BF8-AFE1-00F1F47130A3}"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95306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426C4C16-2463-40A5-9241-5B9DFF91ADFB}"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616739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1DE9D227-ACEA-4249-8E58-BA361E332C5F}"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8683878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D745D2DD-5448-4DB7-B2A5-00590E88366B}"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6130287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2514600"/>
            <a:ext cx="9144000" cy="4114800"/>
          </a:xfrm>
        </p:spPr>
        <p:txBody>
          <a:bodyPr/>
          <a:lstStyle/>
          <a:p>
            <a:pPr lvl="0"/>
            <a:endParaRPr lang="en-US" noProof="0" smtClean="0"/>
          </a:p>
        </p:txBody>
      </p:sp>
      <p:sp>
        <p:nvSpPr>
          <p:cNvPr id="4" name="Rectangle 3"/>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5" name="Rectangle 16"/>
          <p:cNvSpPr>
            <a:spLocks noGrp="1" noChangeArrowheads="1"/>
          </p:cNvSpPr>
          <p:nvPr>
            <p:ph type="sldNum" sz="quarter" idx="11"/>
          </p:nvPr>
        </p:nvSpPr>
        <p:spPr/>
        <p:txBody>
          <a:bodyPr/>
          <a:lstStyle>
            <a:lvl1pPr>
              <a:defRPr/>
            </a:lvl1pPr>
          </a:lstStyle>
          <a:p>
            <a:pPr>
              <a:defRPr/>
            </a:pPr>
            <a:fld id="{E55C7EA5-BD24-40A9-B3C9-8BE7A5F2356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160899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5691"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455692" name="Rectangle 12"/>
          <p:cNvSpPr>
            <a:spLocks noGrp="1" noChangeArrowheads="1"/>
          </p:cNvSpPr>
          <p:nvPr>
            <p:ph type="subTitle" sz="quarter" idx="1"/>
          </p:nvPr>
        </p:nvSpPr>
        <p:spPr>
          <a:xfrm>
            <a:off x="685800" y="2971800"/>
            <a:ext cx="7772400" cy="2286000"/>
          </a:xfrm>
        </p:spPr>
        <p:txBody>
          <a:bodyPr/>
          <a:lstStyle>
            <a:lvl1pPr marL="0" indent="0">
              <a:defRPr sz="3200" b="1">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endParaRPr lang="en-US">
              <a:solidFill>
                <a:srgbClr val="FFFFFF"/>
              </a:solidFill>
            </a:endParaRP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5375052-686F-43CD-976A-BBD00AF8579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616598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6E2C8C4E-A968-4FAE-B1CA-5ED09223185C}"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9180810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94C56007-A077-42D3-8199-E95B1AE9246A}"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8322961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4E3B0DB6-AFD4-4B7B-8F50-E82DBF7B4144}"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7296497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5C21F14E-9754-42B5-869F-B1CF5DA6CC1F}"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90824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C4F1E1D1-8C31-47CD-A637-F010B5AF0DAA}"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629136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3A2BD87B-B857-4D26-A65E-B7EBC39010E7}"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964019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5CDACE2D-E0EE-4A7F-8BC8-11207F5D461B}"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296751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ADA21C65-4630-4F31-88AC-1128FEEC7BFD}"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8016754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0428E11A-893F-4734-906C-BA49A1AAC78B}"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0225520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FC9618D4-6D64-4A8B-9EB4-67D1DE837EBC}"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1446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CD1799F1-580A-488A-9C48-E9AE02B68B11}"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3287320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5867400" y="6477000"/>
            <a:ext cx="3276600" cy="381000"/>
          </a:xfrm>
        </p:spPr>
        <p:txBody>
          <a:bodyPr/>
          <a:lstStyle>
            <a:lvl1pPr>
              <a:defRPr/>
            </a:lvl1pPr>
          </a:lstStyle>
          <a:p>
            <a:pPr>
              <a:defRPr/>
            </a:pPr>
            <a:r>
              <a:rPr lang="en-US">
                <a:solidFill>
                  <a:srgbClr val="FFFFFF"/>
                </a:solidFill>
              </a:rPr>
              <a:t>Communications Modes and Methods</a:t>
            </a:r>
          </a:p>
        </p:txBody>
      </p:sp>
      <p:sp>
        <p:nvSpPr>
          <p:cNvPr id="6" name="Slide Number Placeholder 5"/>
          <p:cNvSpPr>
            <a:spLocks noGrp="1"/>
          </p:cNvSpPr>
          <p:nvPr>
            <p:ph type="sldNum" sz="quarter" idx="11"/>
          </p:nvPr>
        </p:nvSpPr>
        <p:spPr>
          <a:xfrm>
            <a:off x="4114800" y="6553200"/>
            <a:ext cx="914400" cy="304800"/>
          </a:xfrm>
        </p:spPr>
        <p:txBody>
          <a:bodyPr/>
          <a:lstStyle>
            <a:lvl1pPr>
              <a:defRPr/>
            </a:lvl1pPr>
          </a:lstStyle>
          <a:p>
            <a:pPr>
              <a:defRPr/>
            </a:pPr>
            <a:fld id="{DCFD1254-7A5B-4D7E-BF10-1ED5C2DBAB9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305154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5867400" y="6477000"/>
            <a:ext cx="3276600" cy="381000"/>
          </a:xfrm>
        </p:spPr>
        <p:txBody>
          <a:bodyPr/>
          <a:lstStyle>
            <a:lvl1pPr>
              <a:defRPr/>
            </a:lvl1pPr>
          </a:lstStyle>
          <a:p>
            <a:pPr>
              <a:defRPr/>
            </a:pPr>
            <a:r>
              <a:rPr lang="en-US">
                <a:solidFill>
                  <a:srgbClr val="FFFFFF"/>
                </a:solidFill>
              </a:rPr>
              <a:t>Communications Modes and Methods</a:t>
            </a:r>
          </a:p>
        </p:txBody>
      </p:sp>
      <p:sp>
        <p:nvSpPr>
          <p:cNvPr id="6" name="Slide Number Placeholder 5"/>
          <p:cNvSpPr>
            <a:spLocks noGrp="1"/>
          </p:cNvSpPr>
          <p:nvPr>
            <p:ph type="sldNum" sz="quarter" idx="11"/>
          </p:nvPr>
        </p:nvSpPr>
        <p:spPr>
          <a:xfrm>
            <a:off x="4114800" y="6553200"/>
            <a:ext cx="914400" cy="304800"/>
          </a:xfrm>
        </p:spPr>
        <p:txBody>
          <a:bodyPr/>
          <a:lstStyle>
            <a:lvl1pPr>
              <a:defRPr/>
            </a:lvl1pPr>
          </a:lstStyle>
          <a:p>
            <a:pPr>
              <a:defRPr/>
            </a:pPr>
            <a:fld id="{80416593-43AD-487C-92F8-590BBC0E554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275948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2075"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472076"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endParaRPr lang="en-US">
              <a:solidFill>
                <a:srgbClr val="FFFFFF"/>
              </a:solidFill>
            </a:endParaRP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A554D9E7-15AC-41C1-8C42-DFADD38B9C7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394002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3EBA3883-E672-404F-994B-CE8F0AEF6F00}"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3020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9E53527F-8D42-40CE-9B7E-4F3B150D3EED}"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91931251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BC9615BD-95A9-4EAE-B62B-BCF6331869A3}"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1494712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C72D0844-CBE1-4291-8D25-FC5F81310E59}"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4753403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B2722DEB-36FE-4DE1-8784-0E97B8D262EF}"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4295587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813762E6-C09D-441C-A5A6-D8D831A83F68}"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40896817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1F4596DC-3F24-463E-9799-614E00EDD118}"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7875352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FB0A5954-25E5-468F-8306-D8AF977A2B73}"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472130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7EE0048A-8C7A-4234-A0C2-9B353878076E}"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8040979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35E3F82E-1AFD-4C0D-8580-C3D833CB4EF4}"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61422606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952805A2-A61B-41E8-A1EA-6A607F3E7BF0}"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06217204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2514600"/>
            <a:ext cx="9144000" cy="4114800"/>
          </a:xfrm>
        </p:spPr>
        <p:txBody>
          <a:bodyPr/>
          <a:lstStyle/>
          <a:p>
            <a:pPr lvl="0"/>
            <a:endParaRPr lang="en-US" noProof="0" smtClean="0"/>
          </a:p>
        </p:txBody>
      </p:sp>
      <p:sp>
        <p:nvSpPr>
          <p:cNvPr id="4" name="Rectangle 3"/>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5" name="Rectangle 16"/>
          <p:cNvSpPr>
            <a:spLocks noGrp="1" noChangeArrowheads="1"/>
          </p:cNvSpPr>
          <p:nvPr>
            <p:ph type="sldNum" sz="quarter" idx="11"/>
          </p:nvPr>
        </p:nvSpPr>
        <p:spPr/>
        <p:txBody>
          <a:bodyPr/>
          <a:lstStyle>
            <a:lvl1pPr>
              <a:defRPr/>
            </a:lvl1pPr>
          </a:lstStyle>
          <a:p>
            <a:pPr>
              <a:defRPr/>
            </a:pPr>
            <a:fld id="{3D0BA28E-6AD1-41A9-B372-46EAE663DA4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813904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FA0F7C1A-0758-438F-B1AB-E232723510A5}"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2453078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5146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6482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7" name="Rectangle 16"/>
          <p:cNvSpPr>
            <a:spLocks noGrp="1" noChangeArrowheads="1"/>
          </p:cNvSpPr>
          <p:nvPr>
            <p:ph type="sldNum" sz="quarter" idx="11"/>
          </p:nvPr>
        </p:nvSpPr>
        <p:spPr/>
        <p:txBody>
          <a:bodyPr/>
          <a:lstStyle>
            <a:lvl1pPr>
              <a:defRPr/>
            </a:lvl1pPr>
          </a:lstStyle>
          <a:p>
            <a:pPr>
              <a:defRPr/>
            </a:pPr>
            <a:fld id="{4759F345-D6BB-4620-B05A-BE825E699CD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305952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2075"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472076"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endParaRPr lang="en-US">
              <a:solidFill>
                <a:srgbClr val="FFFFFF"/>
              </a:solidFill>
            </a:endParaRP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43EFA93-BA73-4347-89EC-B63451BD632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9418373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DA96F101-1246-49F4-B552-669E7250EC2C}"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6243884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A2DABA28-E647-4074-95A5-A5B6A070AFF1}"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6056314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248DC99E-32EA-44E3-845B-90199BD21DB0}"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29528671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E510F7F4-6ADA-4BF9-ACDF-8FE84A829F13}"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50112066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A627E2E4-8820-4918-BE81-EDBCF80EB9C3}"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8331934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68E5A0E3-D2D0-43D0-83EB-7A893473642A}"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68014365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65B311DB-AAF8-4164-8991-4C34DB9C5DA0}"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8703771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8AF0C3ED-EB97-493B-94EB-A05428D4D504}"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075362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CC83A358-1846-442C-9DE9-F8B5C12B6B50}"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01151537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D178FCF8-F154-4510-A8F7-4B26341B15A0}"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00912802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E16E8E20-1C07-4921-8211-A6FB4A1AF791}"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0899378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2514600"/>
            <a:ext cx="9144000" cy="4114800"/>
          </a:xfrm>
        </p:spPr>
        <p:txBody>
          <a:bodyPr/>
          <a:lstStyle/>
          <a:p>
            <a:pPr lvl="0"/>
            <a:endParaRPr lang="en-US" noProof="0" smtClean="0"/>
          </a:p>
        </p:txBody>
      </p:sp>
      <p:sp>
        <p:nvSpPr>
          <p:cNvPr id="4" name="Rectangle 3"/>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5" name="Rectangle 16"/>
          <p:cNvSpPr>
            <a:spLocks noGrp="1" noChangeArrowheads="1"/>
          </p:cNvSpPr>
          <p:nvPr>
            <p:ph type="sldNum" sz="quarter" idx="11"/>
          </p:nvPr>
        </p:nvSpPr>
        <p:spPr/>
        <p:txBody>
          <a:bodyPr/>
          <a:lstStyle>
            <a:lvl1pPr>
              <a:defRPr/>
            </a:lvl1pPr>
          </a:lstStyle>
          <a:p>
            <a:pPr>
              <a:defRPr/>
            </a:pPr>
            <a:fld id="{53B17B5C-E730-48DA-8F71-22DBB492711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7234565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5146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6482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7" name="Rectangle 16"/>
          <p:cNvSpPr>
            <a:spLocks noGrp="1" noChangeArrowheads="1"/>
          </p:cNvSpPr>
          <p:nvPr>
            <p:ph type="sldNum" sz="quarter" idx="11"/>
          </p:nvPr>
        </p:nvSpPr>
        <p:spPr/>
        <p:txBody>
          <a:bodyPr/>
          <a:lstStyle>
            <a:lvl1pPr>
              <a:defRPr/>
            </a:lvl1pPr>
          </a:lstStyle>
          <a:p>
            <a:pPr>
              <a:defRPr/>
            </a:pPr>
            <a:fld id="{E60E3B64-3A92-4971-B7C7-11866F02F7C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7237283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6267"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736268"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r>
              <a:rPr lang="en-US">
                <a:solidFill>
                  <a:srgbClr val="FFFFFF"/>
                </a:solidFill>
              </a:rPr>
              <a:t>Microhams 2010 Technician</a:t>
            </a: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BFF7E964-A7BF-4F44-870E-6E813DCEA90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357411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sldNum" sz="quarter" idx="10"/>
          </p:nvPr>
        </p:nvSpPr>
        <p:spPr/>
        <p:txBody>
          <a:bodyPr/>
          <a:lstStyle>
            <a:lvl1pPr>
              <a:defRPr smtClean="0"/>
            </a:lvl1pPr>
          </a:lstStyle>
          <a:p>
            <a:pPr>
              <a:defRPr/>
            </a:pPr>
            <a:fld id="{17E1BD33-9580-4901-8C5B-566B65D1B55E}" type="slidenum">
              <a:rPr lang="en-US">
                <a:solidFill>
                  <a:srgbClr val="FFFFFF"/>
                </a:solidFill>
              </a:rPr>
              <a:pPr>
                <a:defRPr/>
              </a:pPr>
              <a:t>‹#›</a:t>
            </a:fld>
            <a:r>
              <a:rPr lang="en-US" dirty="0">
                <a:solidFill>
                  <a:srgbClr val="FFFFFF"/>
                </a:solidFill>
              </a:rPr>
              <a:t>/155</a:t>
            </a:r>
          </a:p>
        </p:txBody>
      </p:sp>
      <p:sp>
        <p:nvSpPr>
          <p:cNvPr id="5" name="Rectangle 14"/>
          <p:cNvSpPr>
            <a:spLocks noGrp="1" noChangeArrowheads="1"/>
          </p:cNvSpPr>
          <p:nvPr>
            <p:ph type="ftr" sz="quarter" idx="11"/>
          </p:nvPr>
        </p:nvSpPr>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77131671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BCD36A00-7339-466B-95C2-CE9A7B055B4D}" type="slidenum">
              <a:rPr lang="en-US">
                <a:solidFill>
                  <a:srgbClr val="FFFFFF"/>
                </a:solidFill>
              </a:rPr>
              <a:pPr>
                <a:defRPr/>
              </a:pPr>
              <a:t>‹#›</a:t>
            </a:fld>
            <a:endParaRPr lang="en-US">
              <a:solidFill>
                <a:srgbClr val="FFFFFF"/>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04979896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2FE93356-B8B2-4EAC-97CD-35B37275F717}"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51127195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pPr>
              <a:defRPr/>
            </a:pPr>
            <a:fld id="{5C909A8D-F552-413B-9CE4-759727F75950}" type="slidenum">
              <a:rPr lang="en-US">
                <a:solidFill>
                  <a:srgbClr val="FFFFFF"/>
                </a:solidFill>
              </a:rPr>
              <a:pPr>
                <a:defRPr/>
              </a:pPr>
              <a:t>‹#›</a:t>
            </a:fld>
            <a:endParaRPr lang="en-US">
              <a:solidFill>
                <a:srgbClr val="FFFFFF"/>
              </a:solidFill>
            </a:endParaRPr>
          </a:p>
        </p:txBody>
      </p:sp>
      <p:sp>
        <p:nvSpPr>
          <p:cNvPr id="8"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38134546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pPr>
              <a:defRPr/>
            </a:pPr>
            <a:fld id="{CCF99A34-EF32-4739-938F-9052C84F1B89}" type="slidenum">
              <a:rPr lang="en-US">
                <a:solidFill>
                  <a:srgbClr val="FFFFFF"/>
                </a:solidFill>
              </a:rPr>
              <a:pPr>
                <a:defRPr/>
              </a:pPr>
              <a:t>‹#›</a:t>
            </a:fld>
            <a:endParaRPr lang="en-US">
              <a:solidFill>
                <a:srgbClr val="FFFFFF"/>
              </a:solidFill>
            </a:endParaRPr>
          </a:p>
        </p:txBody>
      </p:sp>
      <p:sp>
        <p:nvSpPr>
          <p:cNvPr id="4"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41204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12CB9D42-1F71-4BF8-AFE1-00F1F47130A3}"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15384009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CC6B1FDB-8B5F-4247-90D2-79DF4F148D11}" type="slidenum">
              <a:rPr lang="en-US">
                <a:solidFill>
                  <a:srgbClr val="FFFFFF"/>
                </a:solidFill>
              </a:rPr>
              <a:pPr>
                <a:defRPr/>
              </a:pPr>
              <a:t>‹#›</a:t>
            </a:fld>
            <a:endParaRPr lang="en-US">
              <a:solidFill>
                <a:srgbClr val="FFFFFF"/>
              </a:solidFill>
            </a:endParaRPr>
          </a:p>
        </p:txBody>
      </p:sp>
      <p:sp>
        <p:nvSpPr>
          <p:cNvPr id="3"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46930458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61F5D715-4EB8-4F8D-8253-FBDF86057B76}"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54280711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01284698-7191-473B-8188-B948478D71B0}"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414147195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2C6966BF-3859-457C-87E6-F83659606656}" type="slidenum">
              <a:rPr lang="en-US">
                <a:solidFill>
                  <a:srgbClr val="FFFFFF"/>
                </a:solidFill>
              </a:rPr>
              <a:pPr>
                <a:defRPr/>
              </a:pPr>
              <a:t>‹#›</a:t>
            </a:fld>
            <a:endParaRPr lang="en-US">
              <a:solidFill>
                <a:srgbClr val="FFFFFF"/>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283827131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6C94D944-6CB3-4B0C-A428-91579F873FC2}" type="slidenum">
              <a:rPr lang="en-US">
                <a:solidFill>
                  <a:srgbClr val="FFFFFF"/>
                </a:solidFill>
              </a:rPr>
              <a:pPr>
                <a:defRPr/>
              </a:pPr>
              <a:t>‹#›</a:t>
            </a:fld>
            <a:endParaRPr lang="en-US">
              <a:solidFill>
                <a:srgbClr val="FFFFFF"/>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36473686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2514600"/>
            <a:ext cx="9144000" cy="4114800"/>
          </a:xfrm>
        </p:spPr>
        <p:txBody>
          <a:bodyPr/>
          <a:lstStyle/>
          <a:p>
            <a:pPr lvl="0"/>
            <a:endParaRPr lang="en-US" noProof="0" smtClean="0"/>
          </a:p>
        </p:txBody>
      </p:sp>
      <p:sp>
        <p:nvSpPr>
          <p:cNvPr id="4" name="Footer Placeholder 3"/>
          <p:cNvSpPr>
            <a:spLocks noGrp="1"/>
          </p:cNvSpPr>
          <p:nvPr>
            <p:ph type="ftr" sz="quarter" idx="10"/>
          </p:nvPr>
        </p:nvSpPr>
        <p:spPr>
          <a:xfrm>
            <a:off x="5867400" y="6477000"/>
            <a:ext cx="3276600" cy="381000"/>
          </a:xfrm>
        </p:spPr>
        <p:txBody>
          <a:bodyPr/>
          <a:lstStyle>
            <a:lvl1pPr>
              <a:defRPr/>
            </a:lvl1pPr>
          </a:lstStyle>
          <a:p>
            <a:pPr>
              <a:defRPr/>
            </a:pPr>
            <a:r>
              <a:rPr lang="en-US">
                <a:solidFill>
                  <a:srgbClr val="FFFFFF"/>
                </a:solidFill>
              </a:rPr>
              <a:t>FCC Rules</a:t>
            </a:r>
          </a:p>
        </p:txBody>
      </p:sp>
      <p:sp>
        <p:nvSpPr>
          <p:cNvPr id="5" name="Slide Number Placeholder 4"/>
          <p:cNvSpPr>
            <a:spLocks noGrp="1"/>
          </p:cNvSpPr>
          <p:nvPr>
            <p:ph type="sldNum" sz="quarter" idx="11"/>
          </p:nvPr>
        </p:nvSpPr>
        <p:spPr>
          <a:xfrm>
            <a:off x="4114800" y="6553200"/>
            <a:ext cx="914400" cy="304800"/>
          </a:xfrm>
        </p:spPr>
        <p:txBody>
          <a:bodyPr/>
          <a:lstStyle>
            <a:lvl1pPr>
              <a:defRPr/>
            </a:lvl1pPr>
          </a:lstStyle>
          <a:p>
            <a:pPr>
              <a:defRPr/>
            </a:pPr>
            <a:fld id="{34D1C2BF-C03A-47E6-8F75-8DCA386CD0C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2692348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2075"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472076"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endParaRPr lang="en-US">
              <a:solidFill>
                <a:srgbClr val="FFFFFF"/>
              </a:solidFill>
            </a:endParaRP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0F00DC3E-9B1E-45CC-80D0-E4504E9D37A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51552858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7DAF4C87-CB38-4575-AF99-DA9ECD1310B2}"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64534016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B177C884-3E33-4862-A33F-C599E11FC170}"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4714078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8B5610D8-B126-46ED-8CA4-4BE34E6181F5}"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412396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426C4C16-2463-40A5-9241-5B9DFF91ADFB}"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r>
              <a:rPr lang="en-US">
                <a:solidFill>
                  <a:srgbClr val="FFFFFF"/>
                </a:solidFill>
              </a:rPr>
              <a:t>Microhams 2010 Technician</a:t>
            </a:r>
          </a:p>
        </p:txBody>
      </p:sp>
    </p:spTree>
    <p:extLst>
      <p:ext uri="{BB962C8B-B14F-4D97-AF65-F5344CB8AC3E}">
        <p14:creationId xmlns:p14="http://schemas.microsoft.com/office/powerpoint/2010/main" val="192304537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5C8BE159-9BF9-463A-9106-E1BB9572DB51}" type="slidenum">
              <a:rPr lang="en-US">
                <a:solidFill>
                  <a:srgbClr val="FFFFFF"/>
                </a:solidFill>
              </a:rPr>
              <a:pPr>
                <a:defRPr/>
              </a:pPr>
              <a:t>‹#›</a:t>
            </a:fld>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69536732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CA40A5D1-513B-4504-8CE9-A4F64742C15B}" type="slidenum">
              <a:rPr lang="en-US">
                <a:solidFill>
                  <a:srgbClr val="FFFFFF"/>
                </a:solidFill>
              </a:rPr>
              <a:pPr>
                <a:defRPr/>
              </a:pPr>
              <a:t>‹#›</a:t>
            </a:fld>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3654771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8D156332-BDE6-4C95-8C24-2D6F95EF84E7}" type="slidenum">
              <a:rPr lang="en-US">
                <a:solidFill>
                  <a:srgbClr val="FFFFFF"/>
                </a:solidFill>
              </a:rPr>
              <a:pPr>
                <a:defRPr/>
              </a:pPr>
              <a:t>‹#›</a:t>
            </a:fld>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80666850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9AA3C5F6-4D54-4023-B294-317E2BBF235A}"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70269284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E089D639-6A35-4E31-AD83-058B5245BC69}" type="slidenum">
              <a:rPr lang="en-US">
                <a:solidFill>
                  <a:srgbClr val="FFFFFF"/>
                </a:solidFill>
              </a:rPr>
              <a:pPr>
                <a:defRPr/>
              </a:pPr>
              <a:t>‹#›</a:t>
            </a:fld>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34088248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EF60EEB6-7471-4829-8CC2-DA5FD0468F87}"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29937442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AB0E48B5-7441-47A6-BA02-DE647A73BE31}" type="slidenum">
              <a:rPr lang="en-US">
                <a:solidFill>
                  <a:srgbClr val="FFFFFF"/>
                </a:solidFill>
              </a:rPr>
              <a:pPr>
                <a:defRPr/>
              </a:pPr>
              <a:t>‹#›</a:t>
            </a:fld>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4280587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2514600"/>
            <a:ext cx="9144000" cy="4114800"/>
          </a:xfrm>
        </p:spPr>
        <p:txBody>
          <a:bodyPr/>
          <a:lstStyle/>
          <a:p>
            <a:pPr lvl="0"/>
            <a:endParaRPr lang="en-US" noProof="0" smtClean="0"/>
          </a:p>
        </p:txBody>
      </p:sp>
      <p:sp>
        <p:nvSpPr>
          <p:cNvPr id="4" name="Rectangle 3"/>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5" name="Rectangle 16"/>
          <p:cNvSpPr>
            <a:spLocks noGrp="1" noChangeArrowheads="1"/>
          </p:cNvSpPr>
          <p:nvPr>
            <p:ph type="sldNum" sz="quarter" idx="11"/>
          </p:nvPr>
        </p:nvSpPr>
        <p:spPr/>
        <p:txBody>
          <a:bodyPr/>
          <a:lstStyle>
            <a:lvl1pPr>
              <a:defRPr/>
            </a:lvl1pPr>
          </a:lstStyle>
          <a:p>
            <a:pPr>
              <a:defRPr/>
            </a:pPr>
            <a:fld id="{3EC473B7-1E54-44F3-81CE-A0011340AE3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3471936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514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2514600"/>
            <a:ext cx="4495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5146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648200"/>
            <a:ext cx="44958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p:txBody>
          <a:bodyPr/>
          <a:lstStyle>
            <a:lvl1pPr>
              <a:defRPr/>
            </a:lvl1pPr>
          </a:lstStyle>
          <a:p>
            <a:pPr>
              <a:defRPr/>
            </a:pPr>
            <a:r>
              <a:rPr lang="en-US">
                <a:solidFill>
                  <a:srgbClr val="FFFFFF"/>
                </a:solidFill>
              </a:rPr>
              <a:t>Radio and Electronic Fundamentals</a:t>
            </a:r>
          </a:p>
        </p:txBody>
      </p:sp>
      <p:sp>
        <p:nvSpPr>
          <p:cNvPr id="7" name="Rectangle 16"/>
          <p:cNvSpPr>
            <a:spLocks noGrp="1" noChangeArrowheads="1"/>
          </p:cNvSpPr>
          <p:nvPr>
            <p:ph type="sldNum" sz="quarter" idx="11"/>
          </p:nvPr>
        </p:nvSpPr>
        <p:spPr/>
        <p:txBody>
          <a:bodyPr/>
          <a:lstStyle>
            <a:lvl1pPr>
              <a:defRPr/>
            </a:lvl1pPr>
          </a:lstStyle>
          <a:p>
            <a:pPr>
              <a:defRPr/>
            </a:pPr>
            <a:fld id="{31C999F8-C586-4DC0-B808-F25E917C749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2335117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pic>
        <p:nvPicPr>
          <p:cNvPr id="13" name="Picture 16" descr="MicroH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562600"/>
            <a:ext cx="355123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7147" name="Rectangle 11"/>
          <p:cNvSpPr>
            <a:spLocks noGrp="1" noChangeArrowheads="1"/>
          </p:cNvSpPr>
          <p:nvPr>
            <p:ph type="ctrTitle" sz="quarter"/>
          </p:nvPr>
        </p:nvSpPr>
        <p:spPr>
          <a:xfrm>
            <a:off x="685800" y="685800"/>
            <a:ext cx="7772400" cy="2286000"/>
          </a:xfrm>
        </p:spPr>
        <p:txBody>
          <a:bodyPr/>
          <a:lstStyle>
            <a:lvl1pPr>
              <a:defRPr sz="4000">
                <a:solidFill>
                  <a:srgbClr val="FFFF66"/>
                </a:solidFill>
              </a:defRPr>
            </a:lvl1pPr>
          </a:lstStyle>
          <a:p>
            <a:r>
              <a:rPr lang="en-US"/>
              <a:t>Click to edit Master title style</a:t>
            </a:r>
          </a:p>
        </p:txBody>
      </p:sp>
      <p:sp>
        <p:nvSpPr>
          <p:cNvPr id="347148" name="Rectangle 12"/>
          <p:cNvSpPr>
            <a:spLocks noGrp="1" noChangeArrowheads="1"/>
          </p:cNvSpPr>
          <p:nvPr>
            <p:ph type="subTitle" sz="quarter" idx="1"/>
          </p:nvPr>
        </p:nvSpPr>
        <p:spPr>
          <a:xfrm>
            <a:off x="685800" y="2971800"/>
            <a:ext cx="7772400" cy="2286000"/>
          </a:xfrm>
        </p:spPr>
        <p:txBody>
          <a:bodyPr/>
          <a:lstStyle>
            <a:lvl1pPr marL="0" indent="0">
              <a:defRPr sz="3200" b="0">
                <a:solidFill>
                  <a:schemeClr val="tx1"/>
                </a:solidFill>
                <a:effectLst/>
              </a:defRPr>
            </a:lvl1pPr>
          </a:lstStyle>
          <a:p>
            <a:r>
              <a:rPr lang="en-US"/>
              <a:t>Click to edit Master subtitle style</a:t>
            </a:r>
          </a:p>
        </p:txBody>
      </p:sp>
      <p:sp>
        <p:nvSpPr>
          <p:cNvPr id="14" name="Date Placeholder 13"/>
          <p:cNvSpPr>
            <a:spLocks noGrp="1" noChangeArrowheads="1"/>
          </p:cNvSpPr>
          <p:nvPr>
            <p:ph type="dt" sz="quarter" idx="10"/>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15" name="Rectangle 14"/>
          <p:cNvSpPr>
            <a:spLocks noGrp="1" noChangeArrowheads="1"/>
          </p:cNvSpPr>
          <p:nvPr>
            <p:ph type="ftr" sz="quarter" idx="11"/>
          </p:nvPr>
        </p:nvSpPr>
        <p:spPr>
          <a:xfrm>
            <a:off x="3124200" y="6251575"/>
            <a:ext cx="2895600" cy="476250"/>
          </a:xfrm>
        </p:spPr>
        <p:txBody>
          <a:bodyPr/>
          <a:lstStyle>
            <a:lvl1pPr algn="ctr">
              <a:defRPr/>
            </a:lvl1pPr>
          </a:lstStyle>
          <a:p>
            <a:pPr>
              <a:defRPr/>
            </a:pPr>
            <a:r>
              <a:rPr lang="en-US">
                <a:solidFill>
                  <a:srgbClr val="FFFFFF"/>
                </a:solidFill>
              </a:rPr>
              <a:t>Microhams 2010 Technician</a:t>
            </a:r>
          </a:p>
        </p:txBody>
      </p:sp>
      <p:sp>
        <p:nvSpPr>
          <p:cNvPr id="16"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D5289B3-DD83-41C0-A2B6-D213B876BE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63255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theme" Target="../theme/theme10.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slideLayout" Target="../slideLayouts/slideLayout9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6.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theme" Target="../theme/theme9.xml"/><Relationship Id="rId2" Type="http://schemas.openxmlformats.org/officeDocument/2006/relationships/slideLayout" Target="../slideLayouts/slideLayout100.xml"/><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62"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7F407B0F-008E-4471-8DAC-EE06E3361F11}"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34816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8"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817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71"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8172"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173"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r>
              <a:rPr lang="en-US">
                <a:solidFill>
                  <a:srgbClr val="FFFFFF"/>
                </a:solidFill>
              </a:rPr>
              <a:t>Microhams 2010 Technician</a:t>
            </a:r>
          </a:p>
        </p:txBody>
      </p:sp>
      <p:sp>
        <p:nvSpPr>
          <p:cNvPr id="348174"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848102909"/>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4546"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FFFF"/>
                </a:solidFill>
                <a:latin typeface="+mn-lt"/>
                <a:cs typeface="+mn-cs"/>
              </a:defRPr>
            </a:lvl1pPr>
          </a:lstStyle>
          <a:p>
            <a:pPr fontAlgn="base">
              <a:spcBef>
                <a:spcPct val="0"/>
              </a:spcBef>
              <a:spcAft>
                <a:spcPct val="0"/>
              </a:spcAft>
              <a:defRPr/>
            </a:pPr>
            <a:fld id="{47E81EF0-4517-4086-ACB6-B924DACCC230}" type="slidenum">
              <a:rPr lang="en-US"/>
              <a:pPr fontAlgn="base">
                <a:spcBef>
                  <a:spcPct val="0"/>
                </a:spcBef>
                <a:spcAft>
                  <a:spcPct val="0"/>
                </a:spcAft>
                <a:defRPr/>
              </a:pPr>
              <a:t>‹#›</a:t>
            </a:fld>
            <a:endParaRPr lang="en-US"/>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364549"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64550"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64551"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7"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sp>
            <p:nvSpPr>
              <p:cNvPr id="364553"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64554"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3" name="Freeform 11"/>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grpSp>
      <p:sp>
        <p:nvSpPr>
          <p:cNvPr id="364556"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4557"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FFFF"/>
                </a:solidFill>
                <a:latin typeface="+mn-lt"/>
                <a:cs typeface="+mn-cs"/>
              </a:defRPr>
            </a:lvl1pPr>
          </a:lstStyle>
          <a:p>
            <a:pPr fontAlgn="base">
              <a:spcBef>
                <a:spcPct val="0"/>
              </a:spcBef>
              <a:spcAft>
                <a:spcPct val="0"/>
              </a:spcAft>
              <a:defRPr/>
            </a:pPr>
            <a:endParaRPr lang="en-US"/>
          </a:p>
        </p:txBody>
      </p:sp>
      <p:sp>
        <p:nvSpPr>
          <p:cNvPr id="364558"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496404268"/>
      </p:ext>
    </p:extLst>
  </p:cSld>
  <p:clrMap bg1="dk2" tx1="lt1" bg2="dk1" tx2="lt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2pPr>
      <a:lvl3pPr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3pPr>
      <a:lvl4pPr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4pPr>
      <a:lvl5pPr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5pPr>
      <a:lvl6pPr marL="457200"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6pPr>
      <a:lvl7pPr marL="914400"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7pPr>
      <a:lvl8pPr marL="1371600"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8pPr>
      <a:lvl9pPr marL="1828800" algn="l" rtl="0" eaLnBrk="1" fontAlgn="base" hangingPunct="1">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defRPr sz="2800">
          <a:solidFill>
            <a:srgbClr val="FFFF66"/>
          </a:solidFill>
          <a:effectLst>
            <a:outerShdw blurRad="38100" dist="38100" dir="2700000" algn="tl">
              <a:srgbClr val="000000"/>
            </a:outerShdw>
          </a:effectLst>
          <a:latin typeface="+mn-lt"/>
          <a:ea typeface="+mn-ea"/>
          <a:cs typeface="+mn-cs"/>
        </a:defRPr>
      </a:lvl1pPr>
      <a:lvl2pPr marL="914400" indent="-457200" algn="l" rtl="0" eaLnBrk="1" fontAlgn="base" hangingPunct="1">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7426"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mn-lt"/>
              </a:defRPr>
            </a:lvl1pPr>
          </a:lstStyle>
          <a:p>
            <a:pPr fontAlgn="base">
              <a:spcBef>
                <a:spcPct val="0"/>
              </a:spcBef>
              <a:spcAft>
                <a:spcPct val="0"/>
              </a:spcAft>
              <a:defRPr/>
            </a:pPr>
            <a:fld id="{9D050EFD-EDFB-4DA4-B02E-0111A731051A}"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487429"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87430"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87431"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87432"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87433"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87434"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87435"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87436"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87437"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n-lt"/>
              </a:defRPr>
            </a:lvl1pPr>
          </a:lstStyle>
          <a:p>
            <a:pPr fontAlgn="base">
              <a:spcBef>
                <a:spcPct val="0"/>
              </a:spcBef>
              <a:spcAft>
                <a:spcPct val="0"/>
              </a:spcAft>
              <a:defRPr/>
            </a:pPr>
            <a:endParaRPr lang="en-US">
              <a:solidFill>
                <a:srgbClr val="FFFFFF"/>
              </a:solidFill>
            </a:endParaRPr>
          </a:p>
        </p:txBody>
      </p:sp>
      <p:sp>
        <p:nvSpPr>
          <p:cNvPr id="487438"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039968342"/>
      </p:ext>
    </p:extLst>
  </p:cSld>
  <p:clrMap bg1="dk2" tx1="lt1" bg2="dk1"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iming>
    <p:tnLst>
      <p:par>
        <p:cTn id="1" dur="indefinite" restart="never" nodeType="tmRoot"/>
      </p:par>
    </p:tnLst>
  </p:timing>
  <p:txStyles>
    <p:titleStyle>
      <a:lvl1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62"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7F407B0F-008E-4471-8DAC-EE06E3361F11}"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34816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8"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6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817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8171"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8172"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173"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r>
              <a:rPr lang="en-US">
                <a:solidFill>
                  <a:srgbClr val="FFFFFF"/>
                </a:solidFill>
              </a:rPr>
              <a:t>Microhams 2010 Technician</a:t>
            </a:r>
          </a:p>
        </p:txBody>
      </p:sp>
      <p:sp>
        <p:nvSpPr>
          <p:cNvPr id="348174"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994964480"/>
      </p:ext>
    </p:extLst>
  </p:cSld>
  <p:clrMap bg1="dk2" tx1="lt1" bg2="dk1"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4658"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B8628808-3387-471A-90C7-B65FE527E58F}"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454661"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54662"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54663"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7"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54665"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54666"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3" name="Freeform 11"/>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Garamond" pitchFamily="18" charset="0"/>
              </a:endParaRPr>
            </a:p>
          </p:txBody>
        </p:sp>
      </p:grpSp>
      <p:sp>
        <p:nvSpPr>
          <p:cNvPr id="454668"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54669"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454670"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164237319"/>
      </p:ext>
    </p:extLst>
  </p:cSld>
  <p:clrMap bg1="dk2" tx1="lt1" bg2="dk1"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Lst>
  <p:timing>
    <p:tnLst>
      <p:par>
        <p:cTn id="1" dur="indefinite" restart="never" nodeType="tmRoot"/>
      </p:par>
    </p:tnLst>
  </p:timing>
  <p:txStyles>
    <p:titleStyle>
      <a:lvl1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42"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AEDD0063-0807-4F65-9B9D-A2715B07EEFC}"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47104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7"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47104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7105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3" name="Freeform 11"/>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sp>
        <p:nvSpPr>
          <p:cNvPr id="471052"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1053"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471054"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724999051"/>
      </p:ext>
    </p:extLst>
  </p:cSld>
  <p:clrMap bg1="dk2" tx1="lt1" bg2="dk1"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Lst>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42"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5E8BD924-4E1B-4E6C-A9CB-B24D00B87D97}"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47104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7"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47104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7105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3" name="Freeform 11"/>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sp>
        <p:nvSpPr>
          <p:cNvPr id="471052"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1053"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471054"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915201065"/>
      </p:ext>
    </p:extLst>
  </p:cSld>
  <p:clrMap bg1="dk2" tx1="lt1" bg2="dk1" tx2="lt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Lst>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523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F82056AB-090D-4783-B4C0-BC027A17E08A}"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4"/>
          <p:cNvGrpSpPr>
            <a:grpSpLocks/>
          </p:cNvGrpSpPr>
          <p:nvPr/>
        </p:nvGrpSpPr>
        <p:grpSpPr bwMode="auto">
          <a:xfrm>
            <a:off x="0" y="0"/>
            <a:ext cx="9140825" cy="6850063"/>
            <a:chOff x="0" y="0"/>
            <a:chExt cx="5758" cy="4315"/>
          </a:xfrm>
        </p:grpSpPr>
        <p:grpSp>
          <p:nvGrpSpPr>
            <p:cNvPr id="1031" name="Group 5"/>
            <p:cNvGrpSpPr>
              <a:grpSpLocks/>
            </p:cNvGrpSpPr>
            <p:nvPr userDrawn="1"/>
          </p:nvGrpSpPr>
          <p:grpSpPr bwMode="auto">
            <a:xfrm>
              <a:off x="1728" y="2230"/>
              <a:ext cx="4027" cy="2085"/>
              <a:chOff x="1728" y="2230"/>
              <a:chExt cx="4027" cy="2085"/>
            </a:xfrm>
          </p:grpSpPr>
          <p:sp>
            <p:nvSpPr>
              <p:cNvPr id="73523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3523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3524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7"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73524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73524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1033"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735245" name="Rectangle 13"/>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35246" name="Rectangle 14"/>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r>
              <a:rPr lang="en-US">
                <a:solidFill>
                  <a:srgbClr val="FFFFFF"/>
                </a:solidFill>
              </a:rPr>
              <a:t>Microhams 2010 Technician</a:t>
            </a:r>
          </a:p>
        </p:txBody>
      </p:sp>
      <p:sp>
        <p:nvSpPr>
          <p:cNvPr id="735247" name="Rectangle 15"/>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894904992"/>
      </p:ext>
    </p:extLst>
  </p:cSld>
  <p:clrMap bg1="dk2" tx1="lt1" bg2="dk1"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42"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DCCD1F85-7BA9-446F-BA52-6F361AE04AF4}"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47104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8"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4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7105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471051"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471052"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1053"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en-US">
              <a:solidFill>
                <a:srgbClr val="FFFFFF"/>
              </a:solidFill>
            </a:endParaRPr>
          </a:p>
        </p:txBody>
      </p:sp>
      <p:sp>
        <p:nvSpPr>
          <p:cNvPr id="471054"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699278373"/>
      </p:ext>
    </p:extLst>
  </p:cSld>
  <p:clrMap bg1="dk2" tx1="lt1" bg2="dk1"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Lst>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b="1">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6114" name="Rectangle 2"/>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5B2C4E29-1C30-485F-99D1-5EA9AB8B65B2}"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2051" name="Group 3"/>
          <p:cNvGrpSpPr>
            <a:grpSpLocks/>
          </p:cNvGrpSpPr>
          <p:nvPr/>
        </p:nvGrpSpPr>
        <p:grpSpPr bwMode="auto">
          <a:xfrm>
            <a:off x="0" y="0"/>
            <a:ext cx="9140825" cy="6850063"/>
            <a:chOff x="0" y="0"/>
            <a:chExt cx="5758" cy="4315"/>
          </a:xfrm>
        </p:grpSpPr>
        <p:grpSp>
          <p:nvGrpSpPr>
            <p:cNvPr id="2055" name="Group 4"/>
            <p:cNvGrpSpPr>
              <a:grpSpLocks/>
            </p:cNvGrpSpPr>
            <p:nvPr userDrawn="1"/>
          </p:nvGrpSpPr>
          <p:grpSpPr bwMode="auto">
            <a:xfrm>
              <a:off x="1728" y="2230"/>
              <a:ext cx="4027" cy="2085"/>
              <a:chOff x="1728" y="2230"/>
              <a:chExt cx="4027" cy="2085"/>
            </a:xfrm>
          </p:grpSpPr>
          <p:sp>
            <p:nvSpPr>
              <p:cNvPr id="346117"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6118"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6119"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6120"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6121"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6122"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sp>
          <p:nvSpPr>
            <p:cNvPr id="346123"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Garamond" pitchFamily="18" charset="0"/>
              </a:endParaRPr>
            </a:p>
          </p:txBody>
        </p:sp>
      </p:grpSp>
      <p:sp>
        <p:nvSpPr>
          <p:cNvPr id="346124" name="Rectangle 12"/>
          <p:cNvSpPr>
            <a:spLocks noGrp="1" noRot="1" noChangeArrowheads="1"/>
          </p:cNvSpPr>
          <p:nvPr>
            <p:ph type="title"/>
          </p:nvPr>
        </p:nvSpPr>
        <p:spPr bwMode="auto">
          <a:xfrm>
            <a:off x="304800" y="304800"/>
            <a:ext cx="8534400" cy="175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6125" name="Rectangle 13"/>
          <p:cNvSpPr>
            <a:spLocks noGrp="1" noChangeArrowheads="1"/>
          </p:cNvSpPr>
          <p:nvPr>
            <p:ph type="ftr" sz="quarter" idx="3"/>
          </p:nvPr>
        </p:nvSpPr>
        <p:spPr bwMode="auto">
          <a:xfrm>
            <a:off x="304800" y="6248400"/>
            <a:ext cx="5715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r>
              <a:rPr lang="en-US">
                <a:solidFill>
                  <a:srgbClr val="FFFFFF"/>
                </a:solidFill>
              </a:rPr>
              <a:t>Microhams 2010 Technician</a:t>
            </a:r>
          </a:p>
        </p:txBody>
      </p:sp>
      <p:sp>
        <p:nvSpPr>
          <p:cNvPr id="346126" name="Rectangle 14"/>
          <p:cNvSpPr>
            <a:spLocks noGrp="1" noChangeArrowheads="1"/>
          </p:cNvSpPr>
          <p:nvPr>
            <p:ph type="body" idx="1"/>
          </p:nvPr>
        </p:nvSpPr>
        <p:spPr bwMode="auto">
          <a:xfrm>
            <a:off x="304800" y="2057400"/>
            <a:ext cx="8534400" cy="406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832101152"/>
      </p:ext>
    </p:extLst>
  </p:cSld>
  <p:clrMap bg1="dk2" tx1="lt1" bg2="dk1"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200">
          <a:solidFill>
            <a:schemeClr val="tx1"/>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defRPr sz="2800" b="1">
          <a:solidFill>
            <a:srgbClr val="FFFF66"/>
          </a:solidFill>
          <a:effectLst>
            <a:outerShdw blurRad="38100" dist="38100" dir="2700000" algn="tl">
              <a:srgbClr val="000000"/>
            </a:outerShdw>
          </a:effectLst>
          <a:latin typeface="+mn-lt"/>
          <a:ea typeface="+mn-ea"/>
          <a:cs typeface="+mn-cs"/>
        </a:defRPr>
      </a:lvl1pPr>
      <a:lvl2pPr marL="914400" indent="-457200" algn="l" rtl="0" eaLnBrk="0" fontAlgn="base" hangingPunct="0">
        <a:spcBef>
          <a:spcPct val="20000"/>
        </a:spcBef>
        <a:spcAft>
          <a:spcPct val="0"/>
        </a:spcAft>
        <a:buClr>
          <a:schemeClr val="accent2"/>
        </a:buClr>
        <a:buSzPct val="70000"/>
        <a:buFont typeface="Wingdings" pitchFamily="2" charset="2"/>
        <a:defRPr sz="2400" b="1">
          <a:solidFill>
            <a:schemeClr val="tx1"/>
          </a:solidFill>
          <a:effectLst>
            <a:outerShdw blurRad="38100" dist="38100" dir="2700000" algn="tl">
              <a:srgbClr val="000000"/>
            </a:outerShdw>
          </a:effectLst>
          <a:latin typeface="+mn-lt"/>
          <a:cs typeface="+mn-cs"/>
        </a:defRPr>
      </a:lvl2pPr>
      <a:lvl3pPr marL="12573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6.xml"/><Relationship Id="rId1" Type="http://schemas.openxmlformats.org/officeDocument/2006/relationships/audio" Target="file:///C:\My%20Documents\Classes\Technician\ssb.wav"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pPr algn="ctr"/>
            <a:r>
              <a:rPr lang="en-US" dirty="0" smtClean="0"/>
              <a:t>CHAPTER 2</a:t>
            </a:r>
            <a:endParaRPr lang="en-US" dirty="0"/>
          </a:p>
        </p:txBody>
      </p:sp>
      <p:sp>
        <p:nvSpPr>
          <p:cNvPr id="3" name="Subtitle 2"/>
          <p:cNvSpPr>
            <a:spLocks noGrp="1"/>
          </p:cNvSpPr>
          <p:nvPr>
            <p:ph type="subTitle" sz="quarter" idx="1"/>
          </p:nvPr>
        </p:nvSpPr>
        <p:spPr/>
        <p:txBody>
          <a:bodyPr/>
          <a:lstStyle/>
          <a:p>
            <a:pPr algn="ctr"/>
            <a:r>
              <a:rPr lang="en-US" sz="4000" dirty="0" smtClean="0"/>
              <a:t>Radio and Signal</a:t>
            </a:r>
          </a:p>
          <a:p>
            <a:pPr algn="ctr"/>
            <a:r>
              <a:rPr lang="en-US" sz="4000" dirty="0" smtClean="0"/>
              <a:t>Fundamentals</a:t>
            </a:r>
            <a:endParaRPr lang="en-US" sz="4000" dirty="0"/>
          </a:p>
        </p:txBody>
      </p:sp>
      <p:sp>
        <p:nvSpPr>
          <p:cNvPr id="4" name="Footer Placeholder 3"/>
          <p:cNvSpPr>
            <a:spLocks noGrp="1"/>
          </p:cNvSpPr>
          <p:nvPr>
            <p:ph type="ftr" sz="quarter" idx="11"/>
          </p:nvPr>
        </p:nvSpPr>
        <p:spPr/>
        <p:txBody>
          <a:bodyPr/>
          <a:lstStyle/>
          <a:p>
            <a:pPr>
              <a:defRPr/>
            </a:pPr>
            <a:r>
              <a:rPr lang="en-US" smtClean="0">
                <a:solidFill>
                  <a:srgbClr val="FFFFFF"/>
                </a:solidFill>
              </a:rPr>
              <a:t>Microhams 2010 Technician</a:t>
            </a:r>
            <a:endParaRPr lang="en-US">
              <a:solidFill>
                <a:srgbClr val="FFFFFF"/>
              </a:solidFill>
            </a:endParaRPr>
          </a:p>
        </p:txBody>
      </p:sp>
      <p:sp>
        <p:nvSpPr>
          <p:cNvPr id="5" name="Slide Number Placeholder 4"/>
          <p:cNvSpPr>
            <a:spLocks noGrp="1"/>
          </p:cNvSpPr>
          <p:nvPr>
            <p:ph type="sldNum" sz="quarter" idx="12"/>
          </p:nvPr>
        </p:nvSpPr>
        <p:spPr/>
        <p:txBody>
          <a:bodyPr/>
          <a:lstStyle/>
          <a:p>
            <a:pPr>
              <a:defRPr/>
            </a:pPr>
            <a:fld id="{39EB4028-B538-471D-BBB7-D767A95E9295}" type="slidenum">
              <a:rPr lang="en-US" smtClean="0">
                <a:solidFill>
                  <a:srgbClr val="FFFFFF"/>
                </a:solidFill>
              </a:rPr>
              <a:pPr>
                <a:defRPr/>
              </a:pPr>
              <a:t>1</a:t>
            </a:fld>
            <a:endParaRPr lang="en-US">
              <a:solidFill>
                <a:srgbClr val="FFFFFF"/>
              </a:solidFill>
            </a:endParaRPr>
          </a:p>
        </p:txBody>
      </p:sp>
    </p:spTree>
    <p:extLst>
      <p:ext uri="{BB962C8B-B14F-4D97-AF65-F5344CB8AC3E}">
        <p14:creationId xmlns:p14="http://schemas.microsoft.com/office/powerpoint/2010/main" val="416982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8" name="Slide Number Placeholder 4"/>
          <p:cNvSpPr>
            <a:spLocks noGrp="1"/>
          </p:cNvSpPr>
          <p:nvPr>
            <p:ph type="sldNum" sz="quarter" idx="10"/>
          </p:nvPr>
        </p:nvSpPr>
        <p:spPr>
          <a:xfrm>
            <a:off x="304800" y="6248400"/>
            <a:ext cx="5715000" cy="476250"/>
          </a:xfrm>
        </p:spPr>
        <p:txBody>
          <a:bodyPr/>
          <a:lstStyle/>
          <a:p>
            <a:pPr algn="l">
              <a:defRPr/>
            </a:pPr>
            <a:fld id="{CED414C5-3CF1-43D8-887B-1E2A992E4C9D}" type="slidenum">
              <a:rPr lang="en-US">
                <a:solidFill>
                  <a:srgbClr val="FFFFFF"/>
                </a:solidFill>
              </a:rPr>
              <a:pPr algn="l">
                <a:defRPr/>
              </a:pPr>
              <a:t>10</a:t>
            </a:fld>
            <a:endParaRPr lang="en-US">
              <a:solidFill>
                <a:srgbClr val="FFFFFF"/>
              </a:solidFill>
            </a:endParaRPr>
          </a:p>
        </p:txBody>
      </p:sp>
      <p:sp>
        <p:nvSpPr>
          <p:cNvPr id="1091586" name="Rectangle 2"/>
          <p:cNvSpPr>
            <a:spLocks noGrp="1" noRot="1" noChangeArrowheads="1"/>
          </p:cNvSpPr>
          <p:nvPr>
            <p:ph type="title"/>
          </p:nvPr>
        </p:nvSpPr>
        <p:spPr>
          <a:xfrm>
            <a:off x="152400" y="0"/>
            <a:ext cx="8839200" cy="1752600"/>
          </a:xfrm>
        </p:spPr>
        <p:txBody>
          <a:bodyPr/>
          <a:lstStyle/>
          <a:p>
            <a:pPr algn="ctr">
              <a:defRPr/>
            </a:pPr>
            <a:r>
              <a:rPr lang="en-US"/>
              <a:t>Amplitude Modulation</a:t>
            </a:r>
          </a:p>
        </p:txBody>
      </p:sp>
      <p:pic>
        <p:nvPicPr>
          <p:cNvPr id="8197"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 y="1528763"/>
            <a:ext cx="3362325"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038600"/>
            <a:ext cx="3381375"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91589" name="Rectangle 5"/>
          <p:cNvSpPr>
            <a:spLocks noChangeArrowheads="1"/>
          </p:cNvSpPr>
          <p:nvPr/>
        </p:nvSpPr>
        <p:spPr bwMode="auto">
          <a:xfrm>
            <a:off x="4498975" y="1793875"/>
            <a:ext cx="37258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An unmodulated RF</a:t>
            </a:r>
          </a:p>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carrier wave</a:t>
            </a:r>
          </a:p>
        </p:txBody>
      </p:sp>
      <p:sp>
        <p:nvSpPr>
          <p:cNvPr id="1091590" name="Rectangle 6"/>
          <p:cNvSpPr>
            <a:spLocks noChangeArrowheads="1"/>
          </p:cNvSpPr>
          <p:nvPr/>
        </p:nvSpPr>
        <p:spPr bwMode="auto">
          <a:xfrm>
            <a:off x="4495800" y="4038600"/>
            <a:ext cx="4111625"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A carrier wave amplitude</a:t>
            </a:r>
          </a:p>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modulated (AM) with a simple audio tone</a:t>
            </a:r>
          </a:p>
        </p:txBody>
      </p:sp>
    </p:spTree>
    <p:extLst>
      <p:ext uri="{BB962C8B-B14F-4D97-AF65-F5344CB8AC3E}">
        <p14:creationId xmlns:p14="http://schemas.microsoft.com/office/powerpoint/2010/main" val="889941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8" name="Slide Number Placeholder 4"/>
          <p:cNvSpPr>
            <a:spLocks noGrp="1"/>
          </p:cNvSpPr>
          <p:nvPr>
            <p:ph type="sldNum" sz="quarter" idx="10"/>
          </p:nvPr>
        </p:nvSpPr>
        <p:spPr>
          <a:xfrm>
            <a:off x="304800" y="6248400"/>
            <a:ext cx="5715000" cy="476250"/>
          </a:xfrm>
        </p:spPr>
        <p:txBody>
          <a:bodyPr/>
          <a:lstStyle/>
          <a:p>
            <a:pPr algn="l">
              <a:defRPr/>
            </a:pPr>
            <a:fld id="{78DF103C-7ADD-49F2-AFC9-2EFBD839363B}" type="slidenum">
              <a:rPr lang="en-US">
                <a:solidFill>
                  <a:srgbClr val="FFFFFF"/>
                </a:solidFill>
              </a:rPr>
              <a:pPr algn="l">
                <a:defRPr/>
              </a:pPr>
              <a:t>11</a:t>
            </a:fld>
            <a:endParaRPr lang="en-US">
              <a:solidFill>
                <a:srgbClr val="FFFFFF"/>
              </a:solidFill>
            </a:endParaRPr>
          </a:p>
        </p:txBody>
      </p:sp>
      <p:sp>
        <p:nvSpPr>
          <p:cNvPr id="1093634" name="Rectangle 2"/>
          <p:cNvSpPr>
            <a:spLocks noGrp="1" noRot="1" noChangeArrowheads="1"/>
          </p:cNvSpPr>
          <p:nvPr>
            <p:ph type="title"/>
          </p:nvPr>
        </p:nvSpPr>
        <p:spPr>
          <a:xfrm>
            <a:off x="152400" y="0"/>
            <a:ext cx="8839200" cy="1676400"/>
          </a:xfrm>
        </p:spPr>
        <p:txBody>
          <a:bodyPr/>
          <a:lstStyle/>
          <a:p>
            <a:pPr algn="ctr">
              <a:defRPr/>
            </a:pPr>
            <a:r>
              <a:rPr lang="en-US"/>
              <a:t>Amplitude Modulation</a:t>
            </a:r>
          </a:p>
        </p:txBody>
      </p:sp>
      <p:pic>
        <p:nvPicPr>
          <p:cNvPr id="9221"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38600"/>
            <a:ext cx="328612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00200"/>
            <a:ext cx="3286125" cy="230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93637" name="Rectangle 5"/>
          <p:cNvSpPr>
            <a:spLocks noChangeArrowheads="1"/>
          </p:cNvSpPr>
          <p:nvPr/>
        </p:nvSpPr>
        <p:spPr bwMode="auto">
          <a:xfrm>
            <a:off x="4475163" y="1833563"/>
            <a:ext cx="377825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An unmodulated RF</a:t>
            </a:r>
          </a:p>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carrier requires narrow</a:t>
            </a:r>
          </a:p>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bandwidth</a:t>
            </a:r>
          </a:p>
        </p:txBody>
      </p:sp>
      <p:sp>
        <p:nvSpPr>
          <p:cNvPr id="1093638" name="Rectangle 6"/>
          <p:cNvSpPr>
            <a:spLocks noChangeArrowheads="1"/>
          </p:cNvSpPr>
          <p:nvPr/>
        </p:nvSpPr>
        <p:spPr bwMode="auto">
          <a:xfrm>
            <a:off x="4419600" y="3657600"/>
            <a:ext cx="434975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Modulation of the carrier</a:t>
            </a:r>
          </a:p>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creates sidebands. This</a:t>
            </a:r>
          </a:p>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requires more bandwidth.</a:t>
            </a:r>
          </a:p>
          <a:p>
            <a:pPr fontAlgn="base">
              <a:spcBef>
                <a:spcPct val="0"/>
              </a:spcBef>
              <a:spcAft>
                <a:spcPct val="0"/>
              </a:spcAft>
              <a:defRPr/>
            </a:pPr>
            <a:r>
              <a:rPr lang="en-US" sz="2800">
                <a:solidFill>
                  <a:srgbClr val="FFFFFF"/>
                </a:solidFill>
                <a:effectLst>
                  <a:outerShdw blurRad="38100" dist="38100" dir="2700000" algn="tl">
                    <a:srgbClr val="000000"/>
                  </a:outerShdw>
                </a:effectLst>
                <a:latin typeface="Tahoma" pitchFamily="34" charset="0"/>
              </a:rPr>
              <a:t>Transmitter power is spread across this bandwidth</a:t>
            </a:r>
          </a:p>
        </p:txBody>
      </p:sp>
    </p:spTree>
    <p:extLst>
      <p:ext uri="{BB962C8B-B14F-4D97-AF65-F5344CB8AC3E}">
        <p14:creationId xmlns:p14="http://schemas.microsoft.com/office/powerpoint/2010/main" val="301113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15" name="Slide Number Placeholder 4"/>
          <p:cNvSpPr>
            <a:spLocks noGrp="1"/>
          </p:cNvSpPr>
          <p:nvPr>
            <p:ph type="sldNum" sz="quarter" idx="10"/>
          </p:nvPr>
        </p:nvSpPr>
        <p:spPr>
          <a:xfrm>
            <a:off x="304800" y="6248400"/>
            <a:ext cx="5715000" cy="476250"/>
          </a:xfrm>
        </p:spPr>
        <p:txBody>
          <a:bodyPr/>
          <a:lstStyle/>
          <a:p>
            <a:pPr algn="l">
              <a:defRPr/>
            </a:pPr>
            <a:fld id="{E935DA24-F4DF-4AF9-942C-F45B3F4FD2A9}" type="slidenum">
              <a:rPr lang="en-US">
                <a:solidFill>
                  <a:srgbClr val="FFFFFF"/>
                </a:solidFill>
              </a:rPr>
              <a:pPr algn="l">
                <a:defRPr/>
              </a:pPr>
              <a:t>12</a:t>
            </a:fld>
            <a:endParaRPr lang="en-US">
              <a:solidFill>
                <a:srgbClr val="FFFFFF"/>
              </a:solidFill>
            </a:endParaRPr>
          </a:p>
        </p:txBody>
      </p:sp>
      <p:sp>
        <p:nvSpPr>
          <p:cNvPr id="1094658" name="Rectangle 2"/>
          <p:cNvSpPr>
            <a:spLocks noGrp="1" noRot="1" noChangeArrowheads="1"/>
          </p:cNvSpPr>
          <p:nvPr>
            <p:ph type="title"/>
          </p:nvPr>
        </p:nvSpPr>
        <p:spPr>
          <a:xfrm>
            <a:off x="152400" y="0"/>
            <a:ext cx="8839200" cy="1903413"/>
          </a:xfrm>
        </p:spPr>
        <p:txBody>
          <a:bodyPr/>
          <a:lstStyle/>
          <a:p>
            <a:pPr algn="ctr">
              <a:defRPr/>
            </a:pPr>
            <a:r>
              <a:rPr lang="en-US"/>
              <a:t>AM and SSB</a:t>
            </a:r>
          </a:p>
        </p:txBody>
      </p:sp>
      <p:grpSp>
        <p:nvGrpSpPr>
          <p:cNvPr id="10245" name="Group 3"/>
          <p:cNvGrpSpPr>
            <a:grpSpLocks/>
          </p:cNvGrpSpPr>
          <p:nvPr/>
        </p:nvGrpSpPr>
        <p:grpSpPr bwMode="auto">
          <a:xfrm>
            <a:off x="762000" y="1752600"/>
            <a:ext cx="3514725" cy="2552700"/>
            <a:chOff x="480" y="1200"/>
            <a:chExt cx="2214" cy="1608"/>
          </a:xfrm>
        </p:grpSpPr>
        <p:pic>
          <p:nvPicPr>
            <p:cNvPr id="1024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1200"/>
              <a:ext cx="2214" cy="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250" name="Group 5"/>
            <p:cNvGrpSpPr>
              <a:grpSpLocks/>
            </p:cNvGrpSpPr>
            <p:nvPr/>
          </p:nvGrpSpPr>
          <p:grpSpPr bwMode="auto">
            <a:xfrm>
              <a:off x="1200" y="2208"/>
              <a:ext cx="288" cy="240"/>
              <a:chOff x="960" y="1536"/>
              <a:chExt cx="288" cy="240"/>
            </a:xfrm>
          </p:grpSpPr>
          <p:sp>
            <p:nvSpPr>
              <p:cNvPr id="10254" name="Line 6"/>
              <p:cNvSpPr>
                <a:spLocks noChangeShapeType="1"/>
              </p:cNvSpPr>
              <p:nvPr/>
            </p:nvSpPr>
            <p:spPr bwMode="auto">
              <a:xfrm>
                <a:off x="960" y="1536"/>
                <a:ext cx="288" cy="240"/>
              </a:xfrm>
              <a:prstGeom prst="line">
                <a:avLst/>
              </a:prstGeom>
              <a:noFill/>
              <a:ln w="508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0255" name="Line 7"/>
              <p:cNvSpPr>
                <a:spLocks noChangeShapeType="1"/>
              </p:cNvSpPr>
              <p:nvPr/>
            </p:nvSpPr>
            <p:spPr bwMode="auto">
              <a:xfrm flipH="1">
                <a:off x="960" y="1536"/>
                <a:ext cx="240" cy="240"/>
              </a:xfrm>
              <a:prstGeom prst="line">
                <a:avLst/>
              </a:prstGeom>
              <a:noFill/>
              <a:ln w="508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nvGrpSpPr>
            <p:cNvPr id="10251" name="Group 8"/>
            <p:cNvGrpSpPr>
              <a:grpSpLocks/>
            </p:cNvGrpSpPr>
            <p:nvPr/>
          </p:nvGrpSpPr>
          <p:grpSpPr bwMode="auto">
            <a:xfrm>
              <a:off x="1440" y="1824"/>
              <a:ext cx="288" cy="240"/>
              <a:chOff x="1200" y="1056"/>
              <a:chExt cx="288" cy="240"/>
            </a:xfrm>
          </p:grpSpPr>
          <p:sp>
            <p:nvSpPr>
              <p:cNvPr id="10252" name="Line 9"/>
              <p:cNvSpPr>
                <a:spLocks noChangeShapeType="1"/>
              </p:cNvSpPr>
              <p:nvPr/>
            </p:nvSpPr>
            <p:spPr bwMode="auto">
              <a:xfrm flipH="1">
                <a:off x="1248" y="1056"/>
                <a:ext cx="240" cy="240"/>
              </a:xfrm>
              <a:prstGeom prst="line">
                <a:avLst/>
              </a:prstGeom>
              <a:noFill/>
              <a:ln w="508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0253" name="Line 10"/>
              <p:cNvSpPr>
                <a:spLocks noChangeShapeType="1"/>
              </p:cNvSpPr>
              <p:nvPr/>
            </p:nvSpPr>
            <p:spPr bwMode="auto">
              <a:xfrm>
                <a:off x="1200" y="1056"/>
                <a:ext cx="288" cy="240"/>
              </a:xfrm>
              <a:prstGeom prst="line">
                <a:avLst/>
              </a:prstGeom>
              <a:noFill/>
              <a:ln w="508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sp>
        <p:nvSpPr>
          <p:cNvPr id="1094667" name="Rectangle 11"/>
          <p:cNvSpPr>
            <a:spLocks noChangeArrowheads="1"/>
          </p:cNvSpPr>
          <p:nvPr/>
        </p:nvSpPr>
        <p:spPr bwMode="auto">
          <a:xfrm>
            <a:off x="4495800" y="1676400"/>
            <a:ext cx="41338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The carrier contains no</a:t>
            </a: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audio information.</a:t>
            </a:r>
          </a:p>
          <a:p>
            <a:pPr fontAlgn="base">
              <a:spcBef>
                <a:spcPct val="0"/>
              </a:spcBef>
              <a:spcAft>
                <a:spcPct val="0"/>
              </a:spcAft>
              <a:defRPr/>
            </a:pPr>
            <a:endParaRPr lang="en-US" sz="2400">
              <a:solidFill>
                <a:srgbClr val="FFFFFF"/>
              </a:solidFill>
              <a:effectLst>
                <a:outerShdw blurRad="38100" dist="38100" dir="2700000" algn="tl">
                  <a:srgbClr val="000000"/>
                </a:outerShdw>
              </a:effectLst>
              <a:latin typeface="Tahoma" pitchFamily="34" charset="0"/>
            </a:endParaRP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The sidebands contain</a:t>
            </a: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duplicate audio information</a:t>
            </a:r>
          </a:p>
        </p:txBody>
      </p:sp>
      <p:sp>
        <p:nvSpPr>
          <p:cNvPr id="1094668" name="Rectangle 12"/>
          <p:cNvSpPr>
            <a:spLocks noChangeArrowheads="1"/>
          </p:cNvSpPr>
          <p:nvPr/>
        </p:nvSpPr>
        <p:spPr bwMode="auto">
          <a:xfrm>
            <a:off x="838200" y="4572000"/>
            <a:ext cx="77628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By filtering out the carrier and one sideband,</a:t>
            </a: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we save spectrum and concentrate our RF</a:t>
            </a: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energy into a narrower bandwidth.  SSB is</a:t>
            </a:r>
          </a:p>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therefore more efficient.</a:t>
            </a:r>
          </a:p>
        </p:txBody>
      </p:sp>
      <p:pic>
        <p:nvPicPr>
          <p:cNvPr id="1094669" name="ssb.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7632700" y="401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3659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0252" fill="hold"/>
                                        <p:tgtEl>
                                          <p:spTgt spid="10946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94669"/>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Footer Placeholder 3"/>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99" name="Slide Number Placeholder 4"/>
          <p:cNvSpPr>
            <a:spLocks noGrp="1"/>
          </p:cNvSpPr>
          <p:nvPr>
            <p:ph type="sldNum" sz="quarter" idx="10"/>
          </p:nvPr>
        </p:nvSpPr>
        <p:spPr>
          <a:xfrm>
            <a:off x="304800" y="6248400"/>
            <a:ext cx="5715000" cy="476250"/>
          </a:xfrm>
        </p:spPr>
        <p:txBody>
          <a:bodyPr/>
          <a:lstStyle/>
          <a:p>
            <a:pPr algn="l">
              <a:defRPr/>
            </a:pPr>
            <a:fld id="{AEF5BE6B-D759-4671-8CB1-2587A39B8280}" type="slidenum">
              <a:rPr lang="en-US">
                <a:solidFill>
                  <a:srgbClr val="FFFFFF"/>
                </a:solidFill>
              </a:rPr>
              <a:pPr algn="l">
                <a:defRPr/>
              </a:pPr>
              <a:t>13</a:t>
            </a:fld>
            <a:endParaRPr lang="en-US">
              <a:solidFill>
                <a:srgbClr val="FFFFFF"/>
              </a:solidFill>
            </a:endParaRPr>
          </a:p>
        </p:txBody>
      </p:sp>
      <p:sp>
        <p:nvSpPr>
          <p:cNvPr id="1095682" name="Rectangle 2"/>
          <p:cNvSpPr>
            <a:spLocks noGrp="1" noRot="1" noChangeArrowheads="1"/>
          </p:cNvSpPr>
          <p:nvPr>
            <p:ph type="title"/>
          </p:nvPr>
        </p:nvSpPr>
        <p:spPr>
          <a:xfrm>
            <a:off x="152400" y="0"/>
            <a:ext cx="8839200" cy="1600200"/>
          </a:xfrm>
        </p:spPr>
        <p:txBody>
          <a:bodyPr/>
          <a:lstStyle/>
          <a:p>
            <a:pPr algn="ctr">
              <a:defRPr/>
            </a:pPr>
            <a:r>
              <a:rPr lang="en-US"/>
              <a:t>Frequency Modulation</a:t>
            </a:r>
          </a:p>
        </p:txBody>
      </p:sp>
      <p:sp>
        <p:nvSpPr>
          <p:cNvPr id="1095683" name="Rectangle 3"/>
          <p:cNvSpPr>
            <a:spLocks noChangeArrowheads="1"/>
          </p:cNvSpPr>
          <p:nvPr/>
        </p:nvSpPr>
        <p:spPr bwMode="auto">
          <a:xfrm>
            <a:off x="4038600" y="1981200"/>
            <a:ext cx="47069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Unmodulated carrier, full power at all times</a:t>
            </a:r>
          </a:p>
        </p:txBody>
      </p:sp>
      <p:sp>
        <p:nvSpPr>
          <p:cNvPr id="1095684" name="Rectangle 4"/>
          <p:cNvSpPr>
            <a:spLocks noChangeArrowheads="1"/>
          </p:cNvSpPr>
          <p:nvPr/>
        </p:nvSpPr>
        <p:spPr bwMode="auto">
          <a:xfrm>
            <a:off x="4038600" y="3352800"/>
            <a:ext cx="464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Waveform of modulating signal</a:t>
            </a:r>
          </a:p>
        </p:txBody>
      </p:sp>
      <p:sp>
        <p:nvSpPr>
          <p:cNvPr id="1095685" name="Rectangle 5"/>
          <p:cNvSpPr>
            <a:spLocks noChangeArrowheads="1"/>
          </p:cNvSpPr>
          <p:nvPr/>
        </p:nvSpPr>
        <p:spPr bwMode="auto">
          <a:xfrm>
            <a:off x="4038600" y="4343400"/>
            <a:ext cx="4800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fontAlgn="base">
              <a:spcBef>
                <a:spcPct val="0"/>
              </a:spcBef>
              <a:spcAft>
                <a:spcPct val="0"/>
              </a:spcAft>
              <a:defRPr/>
            </a:pPr>
            <a:r>
              <a:rPr lang="en-US" sz="2400">
                <a:solidFill>
                  <a:srgbClr val="FFFFFF"/>
                </a:solidFill>
                <a:effectLst>
                  <a:outerShdw blurRad="38100" dist="38100" dir="2700000" algn="tl">
                    <a:srgbClr val="000000"/>
                  </a:outerShdw>
                </a:effectLst>
                <a:latin typeface="Tahoma" pitchFamily="34" charset="0"/>
              </a:rPr>
              <a:t>Modulated carrier with frequency deviation and constant amplitude</a:t>
            </a:r>
          </a:p>
        </p:txBody>
      </p:sp>
      <p:grpSp>
        <p:nvGrpSpPr>
          <p:cNvPr id="11272" name="Group 98"/>
          <p:cNvGrpSpPr>
            <a:grpSpLocks/>
          </p:cNvGrpSpPr>
          <p:nvPr/>
        </p:nvGrpSpPr>
        <p:grpSpPr bwMode="auto">
          <a:xfrm>
            <a:off x="685800" y="1828800"/>
            <a:ext cx="3225800" cy="3463925"/>
            <a:chOff x="432" y="1248"/>
            <a:chExt cx="2032" cy="2182"/>
          </a:xfrm>
        </p:grpSpPr>
        <p:grpSp>
          <p:nvGrpSpPr>
            <p:cNvPr id="11274" name="Group 95"/>
            <p:cNvGrpSpPr>
              <a:grpSpLocks/>
            </p:cNvGrpSpPr>
            <p:nvPr/>
          </p:nvGrpSpPr>
          <p:grpSpPr bwMode="auto">
            <a:xfrm>
              <a:off x="432" y="2160"/>
              <a:ext cx="2016" cy="346"/>
              <a:chOff x="432" y="2459"/>
              <a:chExt cx="2016" cy="346"/>
            </a:xfrm>
          </p:grpSpPr>
          <p:sp>
            <p:nvSpPr>
              <p:cNvPr id="11362" name="Line 14"/>
              <p:cNvSpPr>
                <a:spLocks noChangeShapeType="1"/>
              </p:cNvSpPr>
              <p:nvPr/>
            </p:nvSpPr>
            <p:spPr bwMode="auto">
              <a:xfrm>
                <a:off x="432" y="2631"/>
                <a:ext cx="201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63" name="Freeform 18"/>
              <p:cNvSpPr>
                <a:spLocks/>
              </p:cNvSpPr>
              <p:nvPr/>
            </p:nvSpPr>
            <p:spPr bwMode="auto">
              <a:xfrm>
                <a:off x="458" y="2459"/>
                <a:ext cx="1964" cy="346"/>
              </a:xfrm>
              <a:custGeom>
                <a:avLst/>
                <a:gdLst>
                  <a:gd name="T0" fmla="*/ 28 w 1600"/>
                  <a:gd name="T1" fmla="*/ 142 h 346"/>
                  <a:gd name="T2" fmla="*/ 82 w 1600"/>
                  <a:gd name="T3" fmla="*/ 85 h 346"/>
                  <a:gd name="T4" fmla="*/ 136 w 1600"/>
                  <a:gd name="T5" fmla="*/ 40 h 346"/>
                  <a:gd name="T6" fmla="*/ 191 w 1600"/>
                  <a:gd name="T7" fmla="*/ 10 h 346"/>
                  <a:gd name="T8" fmla="*/ 246 w 1600"/>
                  <a:gd name="T9" fmla="*/ 0 h 346"/>
                  <a:gd name="T10" fmla="*/ 301 w 1600"/>
                  <a:gd name="T11" fmla="*/ 10 h 346"/>
                  <a:gd name="T12" fmla="*/ 355 w 1600"/>
                  <a:gd name="T13" fmla="*/ 40 h 346"/>
                  <a:gd name="T14" fmla="*/ 409 w 1600"/>
                  <a:gd name="T15" fmla="*/ 85 h 346"/>
                  <a:gd name="T16" fmla="*/ 464 w 1600"/>
                  <a:gd name="T17" fmla="*/ 142 h 346"/>
                  <a:gd name="T18" fmla="*/ 518 w 1600"/>
                  <a:gd name="T19" fmla="*/ 202 h 346"/>
                  <a:gd name="T20" fmla="*/ 573 w 1600"/>
                  <a:gd name="T21" fmla="*/ 258 h 346"/>
                  <a:gd name="T22" fmla="*/ 627 w 1600"/>
                  <a:gd name="T23" fmla="*/ 304 h 346"/>
                  <a:gd name="T24" fmla="*/ 681 w 1600"/>
                  <a:gd name="T25" fmla="*/ 334 h 346"/>
                  <a:gd name="T26" fmla="*/ 737 w 1600"/>
                  <a:gd name="T27" fmla="*/ 345 h 346"/>
                  <a:gd name="T28" fmla="*/ 791 w 1600"/>
                  <a:gd name="T29" fmla="*/ 334 h 346"/>
                  <a:gd name="T30" fmla="*/ 846 w 1600"/>
                  <a:gd name="T31" fmla="*/ 304 h 346"/>
                  <a:gd name="T32" fmla="*/ 900 w 1600"/>
                  <a:gd name="T33" fmla="*/ 258 h 346"/>
                  <a:gd name="T34" fmla="*/ 954 w 1600"/>
                  <a:gd name="T35" fmla="*/ 202 h 346"/>
                  <a:gd name="T36" fmla="*/ 1009 w 1600"/>
                  <a:gd name="T37" fmla="*/ 142 h 346"/>
                  <a:gd name="T38" fmla="*/ 1063 w 1600"/>
                  <a:gd name="T39" fmla="*/ 85 h 346"/>
                  <a:gd name="T40" fmla="*/ 1118 w 1600"/>
                  <a:gd name="T41" fmla="*/ 40 h 346"/>
                  <a:gd name="T42" fmla="*/ 1172 w 1600"/>
                  <a:gd name="T43" fmla="*/ 10 h 346"/>
                  <a:gd name="T44" fmla="*/ 1228 w 1600"/>
                  <a:gd name="T45" fmla="*/ 0 h 346"/>
                  <a:gd name="T46" fmla="*/ 1282 w 1600"/>
                  <a:gd name="T47" fmla="*/ 10 h 346"/>
                  <a:gd name="T48" fmla="*/ 1336 w 1600"/>
                  <a:gd name="T49" fmla="*/ 40 h 346"/>
                  <a:gd name="T50" fmla="*/ 1391 w 1600"/>
                  <a:gd name="T51" fmla="*/ 85 h 346"/>
                  <a:gd name="T52" fmla="*/ 1445 w 1600"/>
                  <a:gd name="T53" fmla="*/ 142 h 346"/>
                  <a:gd name="T54" fmla="*/ 1500 w 1600"/>
                  <a:gd name="T55" fmla="*/ 202 h 346"/>
                  <a:gd name="T56" fmla="*/ 1554 w 1600"/>
                  <a:gd name="T57" fmla="*/ 258 h 346"/>
                  <a:gd name="T58" fmla="*/ 1608 w 1600"/>
                  <a:gd name="T59" fmla="*/ 304 h 346"/>
                  <a:gd name="T60" fmla="*/ 1663 w 1600"/>
                  <a:gd name="T61" fmla="*/ 334 h 346"/>
                  <a:gd name="T62" fmla="*/ 1717 w 1600"/>
                  <a:gd name="T63" fmla="*/ 345 h 346"/>
                  <a:gd name="T64" fmla="*/ 1773 w 1600"/>
                  <a:gd name="T65" fmla="*/ 334 h 346"/>
                  <a:gd name="T66" fmla="*/ 1827 w 1600"/>
                  <a:gd name="T67" fmla="*/ 304 h 346"/>
                  <a:gd name="T68" fmla="*/ 1881 w 1600"/>
                  <a:gd name="T69" fmla="*/ 258 h 346"/>
                  <a:gd name="T70" fmla="*/ 1936 w 1600"/>
                  <a:gd name="T71" fmla="*/ 202 h 3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600" h="346">
                    <a:moveTo>
                      <a:pt x="0" y="172"/>
                    </a:moveTo>
                    <a:lnTo>
                      <a:pt x="23" y="142"/>
                    </a:lnTo>
                    <a:lnTo>
                      <a:pt x="45" y="112"/>
                    </a:lnTo>
                    <a:lnTo>
                      <a:pt x="67" y="85"/>
                    </a:lnTo>
                    <a:lnTo>
                      <a:pt x="89" y="61"/>
                    </a:lnTo>
                    <a:lnTo>
                      <a:pt x="111" y="40"/>
                    </a:lnTo>
                    <a:lnTo>
                      <a:pt x="134" y="22"/>
                    </a:lnTo>
                    <a:lnTo>
                      <a:pt x="156" y="10"/>
                    </a:lnTo>
                    <a:lnTo>
                      <a:pt x="178" y="2"/>
                    </a:lnTo>
                    <a:lnTo>
                      <a:pt x="200" y="0"/>
                    </a:lnTo>
                    <a:lnTo>
                      <a:pt x="222" y="2"/>
                    </a:lnTo>
                    <a:lnTo>
                      <a:pt x="245" y="10"/>
                    </a:lnTo>
                    <a:lnTo>
                      <a:pt x="267" y="22"/>
                    </a:lnTo>
                    <a:lnTo>
                      <a:pt x="289" y="40"/>
                    </a:lnTo>
                    <a:lnTo>
                      <a:pt x="311" y="61"/>
                    </a:lnTo>
                    <a:lnTo>
                      <a:pt x="333" y="85"/>
                    </a:lnTo>
                    <a:lnTo>
                      <a:pt x="356" y="112"/>
                    </a:lnTo>
                    <a:lnTo>
                      <a:pt x="378" y="142"/>
                    </a:lnTo>
                    <a:lnTo>
                      <a:pt x="400" y="172"/>
                    </a:lnTo>
                    <a:lnTo>
                      <a:pt x="422" y="202"/>
                    </a:lnTo>
                    <a:lnTo>
                      <a:pt x="444" y="231"/>
                    </a:lnTo>
                    <a:lnTo>
                      <a:pt x="467" y="258"/>
                    </a:lnTo>
                    <a:lnTo>
                      <a:pt x="489" y="283"/>
                    </a:lnTo>
                    <a:lnTo>
                      <a:pt x="511" y="304"/>
                    </a:lnTo>
                    <a:lnTo>
                      <a:pt x="533" y="321"/>
                    </a:lnTo>
                    <a:lnTo>
                      <a:pt x="555" y="334"/>
                    </a:lnTo>
                    <a:lnTo>
                      <a:pt x="578" y="342"/>
                    </a:lnTo>
                    <a:lnTo>
                      <a:pt x="600" y="345"/>
                    </a:lnTo>
                    <a:lnTo>
                      <a:pt x="622" y="342"/>
                    </a:lnTo>
                    <a:lnTo>
                      <a:pt x="644" y="334"/>
                    </a:lnTo>
                    <a:lnTo>
                      <a:pt x="666" y="321"/>
                    </a:lnTo>
                    <a:lnTo>
                      <a:pt x="689" y="304"/>
                    </a:lnTo>
                    <a:lnTo>
                      <a:pt x="711" y="283"/>
                    </a:lnTo>
                    <a:lnTo>
                      <a:pt x="733" y="258"/>
                    </a:lnTo>
                    <a:lnTo>
                      <a:pt x="755" y="231"/>
                    </a:lnTo>
                    <a:lnTo>
                      <a:pt x="777" y="202"/>
                    </a:lnTo>
                    <a:lnTo>
                      <a:pt x="800" y="172"/>
                    </a:lnTo>
                    <a:lnTo>
                      <a:pt x="822" y="142"/>
                    </a:lnTo>
                    <a:lnTo>
                      <a:pt x="844" y="112"/>
                    </a:lnTo>
                    <a:lnTo>
                      <a:pt x="866" y="85"/>
                    </a:lnTo>
                    <a:lnTo>
                      <a:pt x="889" y="61"/>
                    </a:lnTo>
                    <a:lnTo>
                      <a:pt x="911" y="40"/>
                    </a:lnTo>
                    <a:lnTo>
                      <a:pt x="933" y="22"/>
                    </a:lnTo>
                    <a:lnTo>
                      <a:pt x="955" y="10"/>
                    </a:lnTo>
                    <a:lnTo>
                      <a:pt x="977" y="2"/>
                    </a:lnTo>
                    <a:lnTo>
                      <a:pt x="1000" y="0"/>
                    </a:lnTo>
                    <a:lnTo>
                      <a:pt x="1022" y="2"/>
                    </a:lnTo>
                    <a:lnTo>
                      <a:pt x="1044" y="10"/>
                    </a:lnTo>
                    <a:lnTo>
                      <a:pt x="1066" y="22"/>
                    </a:lnTo>
                    <a:lnTo>
                      <a:pt x="1088" y="40"/>
                    </a:lnTo>
                    <a:lnTo>
                      <a:pt x="1111" y="61"/>
                    </a:lnTo>
                    <a:lnTo>
                      <a:pt x="1133" y="85"/>
                    </a:lnTo>
                    <a:lnTo>
                      <a:pt x="1155" y="112"/>
                    </a:lnTo>
                    <a:lnTo>
                      <a:pt x="1177" y="142"/>
                    </a:lnTo>
                    <a:lnTo>
                      <a:pt x="1199" y="172"/>
                    </a:lnTo>
                    <a:lnTo>
                      <a:pt x="1222" y="202"/>
                    </a:lnTo>
                    <a:lnTo>
                      <a:pt x="1244" y="231"/>
                    </a:lnTo>
                    <a:lnTo>
                      <a:pt x="1266" y="258"/>
                    </a:lnTo>
                    <a:lnTo>
                      <a:pt x="1288" y="283"/>
                    </a:lnTo>
                    <a:lnTo>
                      <a:pt x="1310" y="304"/>
                    </a:lnTo>
                    <a:lnTo>
                      <a:pt x="1333" y="321"/>
                    </a:lnTo>
                    <a:lnTo>
                      <a:pt x="1355" y="334"/>
                    </a:lnTo>
                    <a:lnTo>
                      <a:pt x="1377" y="342"/>
                    </a:lnTo>
                    <a:lnTo>
                      <a:pt x="1399" y="345"/>
                    </a:lnTo>
                    <a:lnTo>
                      <a:pt x="1421" y="342"/>
                    </a:lnTo>
                    <a:lnTo>
                      <a:pt x="1444" y="334"/>
                    </a:lnTo>
                    <a:lnTo>
                      <a:pt x="1466" y="321"/>
                    </a:lnTo>
                    <a:lnTo>
                      <a:pt x="1488" y="304"/>
                    </a:lnTo>
                    <a:lnTo>
                      <a:pt x="1510" y="283"/>
                    </a:lnTo>
                    <a:lnTo>
                      <a:pt x="1532" y="258"/>
                    </a:lnTo>
                    <a:lnTo>
                      <a:pt x="1555" y="231"/>
                    </a:lnTo>
                    <a:lnTo>
                      <a:pt x="1577" y="202"/>
                    </a:lnTo>
                    <a:lnTo>
                      <a:pt x="1599" y="172"/>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nvGrpSpPr>
            <p:cNvPr id="11275" name="Group 94"/>
            <p:cNvGrpSpPr>
              <a:grpSpLocks/>
            </p:cNvGrpSpPr>
            <p:nvPr/>
          </p:nvGrpSpPr>
          <p:grpSpPr bwMode="auto">
            <a:xfrm>
              <a:off x="432" y="1248"/>
              <a:ext cx="2032" cy="692"/>
              <a:chOff x="432" y="1248"/>
              <a:chExt cx="2032" cy="692"/>
            </a:xfrm>
          </p:grpSpPr>
          <p:sp>
            <p:nvSpPr>
              <p:cNvPr id="11303" name="Freeform 7"/>
              <p:cNvSpPr>
                <a:spLocks/>
              </p:cNvSpPr>
              <p:nvPr/>
            </p:nvSpPr>
            <p:spPr bwMode="auto">
              <a:xfrm>
                <a:off x="458" y="1254"/>
                <a:ext cx="373" cy="681"/>
              </a:xfrm>
              <a:custGeom>
                <a:avLst/>
                <a:gdLst>
                  <a:gd name="T0" fmla="*/ 4 w 304"/>
                  <a:gd name="T1" fmla="*/ 222 h 681"/>
                  <a:gd name="T2" fmla="*/ 11 w 304"/>
                  <a:gd name="T3" fmla="*/ 41 h 681"/>
                  <a:gd name="T4" fmla="*/ 18 w 304"/>
                  <a:gd name="T5" fmla="*/ 0 h 681"/>
                  <a:gd name="T6" fmla="*/ 26 w 304"/>
                  <a:gd name="T7" fmla="*/ 118 h 681"/>
                  <a:gd name="T8" fmla="*/ 33 w 304"/>
                  <a:gd name="T9" fmla="*/ 340 h 681"/>
                  <a:gd name="T10" fmla="*/ 40 w 304"/>
                  <a:gd name="T11" fmla="*/ 562 h 681"/>
                  <a:gd name="T12" fmla="*/ 48 w 304"/>
                  <a:gd name="T13" fmla="*/ 680 h 681"/>
                  <a:gd name="T14" fmla="*/ 55 w 304"/>
                  <a:gd name="T15" fmla="*/ 639 h 681"/>
                  <a:gd name="T16" fmla="*/ 63 w 304"/>
                  <a:gd name="T17" fmla="*/ 458 h 681"/>
                  <a:gd name="T18" fmla="*/ 70 w 304"/>
                  <a:gd name="T19" fmla="*/ 222 h 681"/>
                  <a:gd name="T20" fmla="*/ 77 w 304"/>
                  <a:gd name="T21" fmla="*/ 41 h 681"/>
                  <a:gd name="T22" fmla="*/ 85 w 304"/>
                  <a:gd name="T23" fmla="*/ 0 h 681"/>
                  <a:gd name="T24" fmla="*/ 92 w 304"/>
                  <a:gd name="T25" fmla="*/ 118 h 681"/>
                  <a:gd name="T26" fmla="*/ 98 w 304"/>
                  <a:gd name="T27" fmla="*/ 340 h 681"/>
                  <a:gd name="T28" fmla="*/ 106 w 304"/>
                  <a:gd name="T29" fmla="*/ 562 h 681"/>
                  <a:gd name="T30" fmla="*/ 113 w 304"/>
                  <a:gd name="T31" fmla="*/ 680 h 681"/>
                  <a:gd name="T32" fmla="*/ 120 w 304"/>
                  <a:gd name="T33" fmla="*/ 639 h 681"/>
                  <a:gd name="T34" fmla="*/ 128 w 304"/>
                  <a:gd name="T35" fmla="*/ 458 h 681"/>
                  <a:gd name="T36" fmla="*/ 135 w 304"/>
                  <a:gd name="T37" fmla="*/ 222 h 681"/>
                  <a:gd name="T38" fmla="*/ 142 w 304"/>
                  <a:gd name="T39" fmla="*/ 41 h 681"/>
                  <a:gd name="T40" fmla="*/ 150 w 304"/>
                  <a:gd name="T41" fmla="*/ 0 h 681"/>
                  <a:gd name="T42" fmla="*/ 157 w 304"/>
                  <a:gd name="T43" fmla="*/ 118 h 681"/>
                  <a:gd name="T44" fmla="*/ 164 w 304"/>
                  <a:gd name="T45" fmla="*/ 340 h 681"/>
                  <a:gd name="T46" fmla="*/ 172 w 304"/>
                  <a:gd name="T47" fmla="*/ 562 h 681"/>
                  <a:gd name="T48" fmla="*/ 179 w 304"/>
                  <a:gd name="T49" fmla="*/ 680 h 681"/>
                  <a:gd name="T50" fmla="*/ 187 w 304"/>
                  <a:gd name="T51" fmla="*/ 639 h 681"/>
                  <a:gd name="T52" fmla="*/ 194 w 304"/>
                  <a:gd name="T53" fmla="*/ 458 h 681"/>
                  <a:gd name="T54" fmla="*/ 201 w 304"/>
                  <a:gd name="T55" fmla="*/ 222 h 681"/>
                  <a:gd name="T56" fmla="*/ 207 w 304"/>
                  <a:gd name="T57" fmla="*/ 41 h 681"/>
                  <a:gd name="T58" fmla="*/ 215 w 304"/>
                  <a:gd name="T59" fmla="*/ 0 h 681"/>
                  <a:gd name="T60" fmla="*/ 222 w 304"/>
                  <a:gd name="T61" fmla="*/ 118 h 681"/>
                  <a:gd name="T62" fmla="*/ 229 w 304"/>
                  <a:gd name="T63" fmla="*/ 340 h 681"/>
                  <a:gd name="T64" fmla="*/ 237 w 304"/>
                  <a:gd name="T65" fmla="*/ 562 h 681"/>
                  <a:gd name="T66" fmla="*/ 244 w 304"/>
                  <a:gd name="T67" fmla="*/ 680 h 681"/>
                  <a:gd name="T68" fmla="*/ 250 w 304"/>
                  <a:gd name="T69" fmla="*/ 639 h 681"/>
                  <a:gd name="T70" fmla="*/ 259 w 304"/>
                  <a:gd name="T71" fmla="*/ 458 h 681"/>
                  <a:gd name="T72" fmla="*/ 265 w 304"/>
                  <a:gd name="T73" fmla="*/ 222 h 681"/>
                  <a:gd name="T74" fmla="*/ 272 w 304"/>
                  <a:gd name="T75" fmla="*/ 41 h 681"/>
                  <a:gd name="T76" fmla="*/ 280 w 304"/>
                  <a:gd name="T77" fmla="*/ 0 h 681"/>
                  <a:gd name="T78" fmla="*/ 287 w 304"/>
                  <a:gd name="T79" fmla="*/ 118 h 681"/>
                  <a:gd name="T80" fmla="*/ 294 w 304"/>
                  <a:gd name="T81" fmla="*/ 340 h 681"/>
                  <a:gd name="T82" fmla="*/ 302 w 304"/>
                  <a:gd name="T83" fmla="*/ 562 h 681"/>
                  <a:gd name="T84" fmla="*/ 309 w 304"/>
                  <a:gd name="T85" fmla="*/ 680 h 681"/>
                  <a:gd name="T86" fmla="*/ 317 w 304"/>
                  <a:gd name="T87" fmla="*/ 639 h 681"/>
                  <a:gd name="T88" fmla="*/ 324 w 304"/>
                  <a:gd name="T89" fmla="*/ 458 h 681"/>
                  <a:gd name="T90" fmla="*/ 331 w 304"/>
                  <a:gd name="T91" fmla="*/ 222 h 681"/>
                  <a:gd name="T92" fmla="*/ 339 w 304"/>
                  <a:gd name="T93" fmla="*/ 41 h 681"/>
                  <a:gd name="T94" fmla="*/ 346 w 304"/>
                  <a:gd name="T95" fmla="*/ 0 h 681"/>
                  <a:gd name="T96" fmla="*/ 353 w 304"/>
                  <a:gd name="T97" fmla="*/ 118 h 681"/>
                  <a:gd name="T98" fmla="*/ 360 w 304"/>
                  <a:gd name="T99" fmla="*/ 340 h 681"/>
                  <a:gd name="T100" fmla="*/ 368 w 304"/>
                  <a:gd name="T101" fmla="*/ 562 h 6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4" h="681">
                    <a:moveTo>
                      <a:pt x="0" y="340"/>
                    </a:moveTo>
                    <a:lnTo>
                      <a:pt x="3" y="222"/>
                    </a:lnTo>
                    <a:lnTo>
                      <a:pt x="6" y="118"/>
                    </a:lnTo>
                    <a:lnTo>
                      <a:pt x="9" y="41"/>
                    </a:lnTo>
                    <a:lnTo>
                      <a:pt x="12" y="0"/>
                    </a:lnTo>
                    <a:lnTo>
                      <a:pt x="15" y="0"/>
                    </a:lnTo>
                    <a:lnTo>
                      <a:pt x="18" y="41"/>
                    </a:lnTo>
                    <a:lnTo>
                      <a:pt x="21" y="118"/>
                    </a:lnTo>
                    <a:lnTo>
                      <a:pt x="24" y="222"/>
                    </a:lnTo>
                    <a:lnTo>
                      <a:pt x="27" y="340"/>
                    </a:lnTo>
                    <a:lnTo>
                      <a:pt x="30" y="458"/>
                    </a:lnTo>
                    <a:lnTo>
                      <a:pt x="33" y="562"/>
                    </a:lnTo>
                    <a:lnTo>
                      <a:pt x="36" y="639"/>
                    </a:lnTo>
                    <a:lnTo>
                      <a:pt x="39" y="680"/>
                    </a:lnTo>
                    <a:lnTo>
                      <a:pt x="42" y="680"/>
                    </a:lnTo>
                    <a:lnTo>
                      <a:pt x="45" y="639"/>
                    </a:lnTo>
                    <a:lnTo>
                      <a:pt x="48" y="562"/>
                    </a:lnTo>
                    <a:lnTo>
                      <a:pt x="51" y="458"/>
                    </a:lnTo>
                    <a:lnTo>
                      <a:pt x="54" y="340"/>
                    </a:lnTo>
                    <a:lnTo>
                      <a:pt x="57" y="222"/>
                    </a:lnTo>
                    <a:lnTo>
                      <a:pt x="60" y="118"/>
                    </a:lnTo>
                    <a:lnTo>
                      <a:pt x="63" y="41"/>
                    </a:lnTo>
                    <a:lnTo>
                      <a:pt x="65" y="0"/>
                    </a:lnTo>
                    <a:lnTo>
                      <a:pt x="69" y="0"/>
                    </a:lnTo>
                    <a:lnTo>
                      <a:pt x="72" y="41"/>
                    </a:lnTo>
                    <a:lnTo>
                      <a:pt x="75" y="118"/>
                    </a:lnTo>
                    <a:lnTo>
                      <a:pt x="77" y="222"/>
                    </a:lnTo>
                    <a:lnTo>
                      <a:pt x="80" y="340"/>
                    </a:lnTo>
                    <a:lnTo>
                      <a:pt x="84" y="458"/>
                    </a:lnTo>
                    <a:lnTo>
                      <a:pt x="86" y="562"/>
                    </a:lnTo>
                    <a:lnTo>
                      <a:pt x="89" y="639"/>
                    </a:lnTo>
                    <a:lnTo>
                      <a:pt x="92" y="680"/>
                    </a:lnTo>
                    <a:lnTo>
                      <a:pt x="95" y="680"/>
                    </a:lnTo>
                    <a:lnTo>
                      <a:pt x="98" y="639"/>
                    </a:lnTo>
                    <a:lnTo>
                      <a:pt x="101" y="562"/>
                    </a:lnTo>
                    <a:lnTo>
                      <a:pt x="104" y="458"/>
                    </a:lnTo>
                    <a:lnTo>
                      <a:pt x="107" y="340"/>
                    </a:lnTo>
                    <a:lnTo>
                      <a:pt x="110" y="222"/>
                    </a:lnTo>
                    <a:lnTo>
                      <a:pt x="113" y="118"/>
                    </a:lnTo>
                    <a:lnTo>
                      <a:pt x="116" y="41"/>
                    </a:lnTo>
                    <a:lnTo>
                      <a:pt x="119" y="0"/>
                    </a:lnTo>
                    <a:lnTo>
                      <a:pt x="122" y="0"/>
                    </a:lnTo>
                    <a:lnTo>
                      <a:pt x="125" y="41"/>
                    </a:lnTo>
                    <a:lnTo>
                      <a:pt x="128" y="118"/>
                    </a:lnTo>
                    <a:lnTo>
                      <a:pt x="131" y="222"/>
                    </a:lnTo>
                    <a:lnTo>
                      <a:pt x="134" y="340"/>
                    </a:lnTo>
                    <a:lnTo>
                      <a:pt x="137" y="458"/>
                    </a:lnTo>
                    <a:lnTo>
                      <a:pt x="140" y="562"/>
                    </a:lnTo>
                    <a:lnTo>
                      <a:pt x="143" y="639"/>
                    </a:lnTo>
                    <a:lnTo>
                      <a:pt x="146" y="680"/>
                    </a:lnTo>
                    <a:lnTo>
                      <a:pt x="149" y="680"/>
                    </a:lnTo>
                    <a:lnTo>
                      <a:pt x="152" y="639"/>
                    </a:lnTo>
                    <a:lnTo>
                      <a:pt x="154" y="562"/>
                    </a:lnTo>
                    <a:lnTo>
                      <a:pt x="158" y="458"/>
                    </a:lnTo>
                    <a:lnTo>
                      <a:pt x="161" y="340"/>
                    </a:lnTo>
                    <a:lnTo>
                      <a:pt x="164" y="222"/>
                    </a:lnTo>
                    <a:lnTo>
                      <a:pt x="166" y="118"/>
                    </a:lnTo>
                    <a:lnTo>
                      <a:pt x="169" y="41"/>
                    </a:lnTo>
                    <a:lnTo>
                      <a:pt x="172" y="0"/>
                    </a:lnTo>
                    <a:lnTo>
                      <a:pt x="175" y="0"/>
                    </a:lnTo>
                    <a:lnTo>
                      <a:pt x="178" y="41"/>
                    </a:lnTo>
                    <a:lnTo>
                      <a:pt x="181" y="118"/>
                    </a:lnTo>
                    <a:lnTo>
                      <a:pt x="184" y="222"/>
                    </a:lnTo>
                    <a:lnTo>
                      <a:pt x="187" y="340"/>
                    </a:lnTo>
                    <a:lnTo>
                      <a:pt x="190" y="458"/>
                    </a:lnTo>
                    <a:lnTo>
                      <a:pt x="193" y="562"/>
                    </a:lnTo>
                    <a:lnTo>
                      <a:pt x="196" y="639"/>
                    </a:lnTo>
                    <a:lnTo>
                      <a:pt x="199" y="680"/>
                    </a:lnTo>
                    <a:lnTo>
                      <a:pt x="202" y="680"/>
                    </a:lnTo>
                    <a:lnTo>
                      <a:pt x="204" y="639"/>
                    </a:lnTo>
                    <a:lnTo>
                      <a:pt x="207" y="562"/>
                    </a:lnTo>
                    <a:lnTo>
                      <a:pt x="211" y="458"/>
                    </a:lnTo>
                    <a:lnTo>
                      <a:pt x="214" y="340"/>
                    </a:lnTo>
                    <a:lnTo>
                      <a:pt x="216" y="222"/>
                    </a:lnTo>
                    <a:lnTo>
                      <a:pt x="219" y="118"/>
                    </a:lnTo>
                    <a:lnTo>
                      <a:pt x="222" y="41"/>
                    </a:lnTo>
                    <a:lnTo>
                      <a:pt x="225" y="0"/>
                    </a:lnTo>
                    <a:lnTo>
                      <a:pt x="228" y="0"/>
                    </a:lnTo>
                    <a:lnTo>
                      <a:pt x="231" y="41"/>
                    </a:lnTo>
                    <a:lnTo>
                      <a:pt x="234" y="118"/>
                    </a:lnTo>
                    <a:lnTo>
                      <a:pt x="237" y="222"/>
                    </a:lnTo>
                    <a:lnTo>
                      <a:pt x="240" y="340"/>
                    </a:lnTo>
                    <a:lnTo>
                      <a:pt x="243" y="458"/>
                    </a:lnTo>
                    <a:lnTo>
                      <a:pt x="246" y="562"/>
                    </a:lnTo>
                    <a:lnTo>
                      <a:pt x="249" y="639"/>
                    </a:lnTo>
                    <a:lnTo>
                      <a:pt x="252" y="680"/>
                    </a:lnTo>
                    <a:lnTo>
                      <a:pt x="255" y="680"/>
                    </a:lnTo>
                    <a:lnTo>
                      <a:pt x="258" y="639"/>
                    </a:lnTo>
                    <a:lnTo>
                      <a:pt x="261" y="562"/>
                    </a:lnTo>
                    <a:lnTo>
                      <a:pt x="264" y="458"/>
                    </a:lnTo>
                    <a:lnTo>
                      <a:pt x="267" y="340"/>
                    </a:lnTo>
                    <a:lnTo>
                      <a:pt x="270" y="222"/>
                    </a:lnTo>
                    <a:lnTo>
                      <a:pt x="273" y="118"/>
                    </a:lnTo>
                    <a:lnTo>
                      <a:pt x="276" y="41"/>
                    </a:lnTo>
                    <a:lnTo>
                      <a:pt x="279" y="0"/>
                    </a:lnTo>
                    <a:lnTo>
                      <a:pt x="282" y="0"/>
                    </a:lnTo>
                    <a:lnTo>
                      <a:pt x="285" y="41"/>
                    </a:lnTo>
                    <a:lnTo>
                      <a:pt x="288" y="118"/>
                    </a:lnTo>
                    <a:lnTo>
                      <a:pt x="291" y="222"/>
                    </a:lnTo>
                    <a:lnTo>
                      <a:pt x="293" y="340"/>
                    </a:lnTo>
                    <a:lnTo>
                      <a:pt x="296" y="458"/>
                    </a:lnTo>
                    <a:lnTo>
                      <a:pt x="300" y="562"/>
                    </a:lnTo>
                    <a:lnTo>
                      <a:pt x="303" y="639"/>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4" name="Freeform 8"/>
              <p:cNvSpPr>
                <a:spLocks/>
              </p:cNvSpPr>
              <p:nvPr/>
            </p:nvSpPr>
            <p:spPr bwMode="auto">
              <a:xfrm>
                <a:off x="830" y="1254"/>
                <a:ext cx="371" cy="681"/>
              </a:xfrm>
              <a:custGeom>
                <a:avLst/>
                <a:gdLst>
                  <a:gd name="T0" fmla="*/ 2 w 302"/>
                  <a:gd name="T1" fmla="*/ 680 h 681"/>
                  <a:gd name="T2" fmla="*/ 10 w 302"/>
                  <a:gd name="T3" fmla="*/ 639 h 681"/>
                  <a:gd name="T4" fmla="*/ 17 w 302"/>
                  <a:gd name="T5" fmla="*/ 458 h 681"/>
                  <a:gd name="T6" fmla="*/ 25 w 302"/>
                  <a:gd name="T7" fmla="*/ 222 h 681"/>
                  <a:gd name="T8" fmla="*/ 32 w 302"/>
                  <a:gd name="T9" fmla="*/ 41 h 681"/>
                  <a:gd name="T10" fmla="*/ 39 w 302"/>
                  <a:gd name="T11" fmla="*/ 0 h 681"/>
                  <a:gd name="T12" fmla="*/ 47 w 302"/>
                  <a:gd name="T13" fmla="*/ 118 h 681"/>
                  <a:gd name="T14" fmla="*/ 54 w 302"/>
                  <a:gd name="T15" fmla="*/ 340 h 681"/>
                  <a:gd name="T16" fmla="*/ 61 w 302"/>
                  <a:gd name="T17" fmla="*/ 562 h 681"/>
                  <a:gd name="T18" fmla="*/ 69 w 302"/>
                  <a:gd name="T19" fmla="*/ 680 h 681"/>
                  <a:gd name="T20" fmla="*/ 76 w 302"/>
                  <a:gd name="T21" fmla="*/ 639 h 681"/>
                  <a:gd name="T22" fmla="*/ 84 w 302"/>
                  <a:gd name="T23" fmla="*/ 458 h 681"/>
                  <a:gd name="T24" fmla="*/ 91 w 302"/>
                  <a:gd name="T25" fmla="*/ 222 h 681"/>
                  <a:gd name="T26" fmla="*/ 98 w 302"/>
                  <a:gd name="T27" fmla="*/ 41 h 681"/>
                  <a:gd name="T28" fmla="*/ 104 w 302"/>
                  <a:gd name="T29" fmla="*/ 0 h 681"/>
                  <a:gd name="T30" fmla="*/ 112 w 302"/>
                  <a:gd name="T31" fmla="*/ 118 h 681"/>
                  <a:gd name="T32" fmla="*/ 119 w 302"/>
                  <a:gd name="T33" fmla="*/ 340 h 681"/>
                  <a:gd name="T34" fmla="*/ 127 w 302"/>
                  <a:gd name="T35" fmla="*/ 562 h 681"/>
                  <a:gd name="T36" fmla="*/ 134 w 302"/>
                  <a:gd name="T37" fmla="*/ 680 h 681"/>
                  <a:gd name="T38" fmla="*/ 141 w 302"/>
                  <a:gd name="T39" fmla="*/ 639 h 681"/>
                  <a:gd name="T40" fmla="*/ 147 w 302"/>
                  <a:gd name="T41" fmla="*/ 458 h 681"/>
                  <a:gd name="T42" fmla="*/ 156 w 302"/>
                  <a:gd name="T43" fmla="*/ 222 h 681"/>
                  <a:gd name="T44" fmla="*/ 162 w 302"/>
                  <a:gd name="T45" fmla="*/ 41 h 681"/>
                  <a:gd name="T46" fmla="*/ 170 w 302"/>
                  <a:gd name="T47" fmla="*/ 0 h 681"/>
                  <a:gd name="T48" fmla="*/ 177 w 302"/>
                  <a:gd name="T49" fmla="*/ 118 h 681"/>
                  <a:gd name="T50" fmla="*/ 184 w 302"/>
                  <a:gd name="T51" fmla="*/ 340 h 681"/>
                  <a:gd name="T52" fmla="*/ 192 w 302"/>
                  <a:gd name="T53" fmla="*/ 562 h 681"/>
                  <a:gd name="T54" fmla="*/ 199 w 302"/>
                  <a:gd name="T55" fmla="*/ 680 h 681"/>
                  <a:gd name="T56" fmla="*/ 206 w 302"/>
                  <a:gd name="T57" fmla="*/ 639 h 681"/>
                  <a:gd name="T58" fmla="*/ 214 w 302"/>
                  <a:gd name="T59" fmla="*/ 458 h 681"/>
                  <a:gd name="T60" fmla="*/ 221 w 302"/>
                  <a:gd name="T61" fmla="*/ 222 h 681"/>
                  <a:gd name="T62" fmla="*/ 228 w 302"/>
                  <a:gd name="T63" fmla="*/ 41 h 681"/>
                  <a:gd name="T64" fmla="*/ 236 w 302"/>
                  <a:gd name="T65" fmla="*/ 0 h 681"/>
                  <a:gd name="T66" fmla="*/ 243 w 302"/>
                  <a:gd name="T67" fmla="*/ 118 h 681"/>
                  <a:gd name="T68" fmla="*/ 251 w 302"/>
                  <a:gd name="T69" fmla="*/ 340 h 681"/>
                  <a:gd name="T70" fmla="*/ 257 w 302"/>
                  <a:gd name="T71" fmla="*/ 562 h 681"/>
                  <a:gd name="T72" fmla="*/ 265 w 302"/>
                  <a:gd name="T73" fmla="*/ 680 h 681"/>
                  <a:gd name="T74" fmla="*/ 271 w 302"/>
                  <a:gd name="T75" fmla="*/ 639 h 681"/>
                  <a:gd name="T76" fmla="*/ 279 w 302"/>
                  <a:gd name="T77" fmla="*/ 458 h 681"/>
                  <a:gd name="T78" fmla="*/ 286 w 302"/>
                  <a:gd name="T79" fmla="*/ 222 h 681"/>
                  <a:gd name="T80" fmla="*/ 294 w 302"/>
                  <a:gd name="T81" fmla="*/ 41 h 681"/>
                  <a:gd name="T82" fmla="*/ 301 w 302"/>
                  <a:gd name="T83" fmla="*/ 0 h 681"/>
                  <a:gd name="T84" fmla="*/ 308 w 302"/>
                  <a:gd name="T85" fmla="*/ 118 h 681"/>
                  <a:gd name="T86" fmla="*/ 316 w 302"/>
                  <a:gd name="T87" fmla="*/ 340 h 681"/>
                  <a:gd name="T88" fmla="*/ 323 w 302"/>
                  <a:gd name="T89" fmla="*/ 562 h 681"/>
                  <a:gd name="T90" fmla="*/ 330 w 302"/>
                  <a:gd name="T91" fmla="*/ 680 h 681"/>
                  <a:gd name="T92" fmla="*/ 338 w 302"/>
                  <a:gd name="T93" fmla="*/ 639 h 681"/>
                  <a:gd name="T94" fmla="*/ 345 w 302"/>
                  <a:gd name="T95" fmla="*/ 458 h 681"/>
                  <a:gd name="T96" fmla="*/ 353 w 302"/>
                  <a:gd name="T97" fmla="*/ 222 h 681"/>
                  <a:gd name="T98" fmla="*/ 360 w 302"/>
                  <a:gd name="T99" fmla="*/ 41 h 681"/>
                  <a:gd name="T100" fmla="*/ 366 w 302"/>
                  <a:gd name="T101" fmla="*/ 0 h 6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2" h="681">
                    <a:moveTo>
                      <a:pt x="0" y="639"/>
                    </a:moveTo>
                    <a:lnTo>
                      <a:pt x="2" y="680"/>
                    </a:lnTo>
                    <a:lnTo>
                      <a:pt x="5" y="680"/>
                    </a:lnTo>
                    <a:lnTo>
                      <a:pt x="8" y="639"/>
                    </a:lnTo>
                    <a:lnTo>
                      <a:pt x="11" y="562"/>
                    </a:lnTo>
                    <a:lnTo>
                      <a:pt x="14" y="458"/>
                    </a:lnTo>
                    <a:lnTo>
                      <a:pt x="17" y="340"/>
                    </a:lnTo>
                    <a:lnTo>
                      <a:pt x="20" y="222"/>
                    </a:lnTo>
                    <a:lnTo>
                      <a:pt x="23" y="118"/>
                    </a:lnTo>
                    <a:lnTo>
                      <a:pt x="26" y="41"/>
                    </a:lnTo>
                    <a:lnTo>
                      <a:pt x="29" y="0"/>
                    </a:lnTo>
                    <a:lnTo>
                      <a:pt x="32" y="0"/>
                    </a:lnTo>
                    <a:lnTo>
                      <a:pt x="35" y="41"/>
                    </a:lnTo>
                    <a:lnTo>
                      <a:pt x="38" y="118"/>
                    </a:lnTo>
                    <a:lnTo>
                      <a:pt x="41" y="222"/>
                    </a:lnTo>
                    <a:lnTo>
                      <a:pt x="44" y="340"/>
                    </a:lnTo>
                    <a:lnTo>
                      <a:pt x="47" y="458"/>
                    </a:lnTo>
                    <a:lnTo>
                      <a:pt x="50" y="562"/>
                    </a:lnTo>
                    <a:lnTo>
                      <a:pt x="53" y="639"/>
                    </a:lnTo>
                    <a:lnTo>
                      <a:pt x="56" y="680"/>
                    </a:lnTo>
                    <a:lnTo>
                      <a:pt x="59" y="680"/>
                    </a:lnTo>
                    <a:lnTo>
                      <a:pt x="62" y="639"/>
                    </a:lnTo>
                    <a:lnTo>
                      <a:pt x="65" y="562"/>
                    </a:lnTo>
                    <a:lnTo>
                      <a:pt x="68" y="458"/>
                    </a:lnTo>
                    <a:lnTo>
                      <a:pt x="71" y="340"/>
                    </a:lnTo>
                    <a:lnTo>
                      <a:pt x="74" y="222"/>
                    </a:lnTo>
                    <a:lnTo>
                      <a:pt x="77" y="118"/>
                    </a:lnTo>
                    <a:lnTo>
                      <a:pt x="80" y="41"/>
                    </a:lnTo>
                    <a:lnTo>
                      <a:pt x="82" y="0"/>
                    </a:lnTo>
                    <a:lnTo>
                      <a:pt x="85" y="0"/>
                    </a:lnTo>
                    <a:lnTo>
                      <a:pt x="89" y="41"/>
                    </a:lnTo>
                    <a:lnTo>
                      <a:pt x="91" y="118"/>
                    </a:lnTo>
                    <a:lnTo>
                      <a:pt x="94" y="222"/>
                    </a:lnTo>
                    <a:lnTo>
                      <a:pt x="97" y="340"/>
                    </a:lnTo>
                    <a:lnTo>
                      <a:pt x="100" y="458"/>
                    </a:lnTo>
                    <a:lnTo>
                      <a:pt x="103" y="562"/>
                    </a:lnTo>
                    <a:lnTo>
                      <a:pt x="106" y="639"/>
                    </a:lnTo>
                    <a:lnTo>
                      <a:pt x="109" y="680"/>
                    </a:lnTo>
                    <a:lnTo>
                      <a:pt x="112" y="680"/>
                    </a:lnTo>
                    <a:lnTo>
                      <a:pt x="115" y="639"/>
                    </a:lnTo>
                    <a:lnTo>
                      <a:pt x="118" y="562"/>
                    </a:lnTo>
                    <a:lnTo>
                      <a:pt x="120" y="458"/>
                    </a:lnTo>
                    <a:lnTo>
                      <a:pt x="124" y="340"/>
                    </a:lnTo>
                    <a:lnTo>
                      <a:pt x="127" y="222"/>
                    </a:lnTo>
                    <a:lnTo>
                      <a:pt x="129" y="118"/>
                    </a:lnTo>
                    <a:lnTo>
                      <a:pt x="132" y="41"/>
                    </a:lnTo>
                    <a:lnTo>
                      <a:pt x="135" y="0"/>
                    </a:lnTo>
                    <a:lnTo>
                      <a:pt x="138" y="0"/>
                    </a:lnTo>
                    <a:lnTo>
                      <a:pt x="141" y="41"/>
                    </a:lnTo>
                    <a:lnTo>
                      <a:pt x="144" y="118"/>
                    </a:lnTo>
                    <a:lnTo>
                      <a:pt x="147" y="222"/>
                    </a:lnTo>
                    <a:lnTo>
                      <a:pt x="150" y="340"/>
                    </a:lnTo>
                    <a:lnTo>
                      <a:pt x="153" y="458"/>
                    </a:lnTo>
                    <a:lnTo>
                      <a:pt x="156" y="562"/>
                    </a:lnTo>
                    <a:lnTo>
                      <a:pt x="159" y="639"/>
                    </a:lnTo>
                    <a:lnTo>
                      <a:pt x="162" y="680"/>
                    </a:lnTo>
                    <a:lnTo>
                      <a:pt x="165" y="680"/>
                    </a:lnTo>
                    <a:lnTo>
                      <a:pt x="168" y="639"/>
                    </a:lnTo>
                    <a:lnTo>
                      <a:pt x="171" y="562"/>
                    </a:lnTo>
                    <a:lnTo>
                      <a:pt x="174" y="458"/>
                    </a:lnTo>
                    <a:lnTo>
                      <a:pt x="177" y="340"/>
                    </a:lnTo>
                    <a:lnTo>
                      <a:pt x="180" y="222"/>
                    </a:lnTo>
                    <a:lnTo>
                      <a:pt x="183" y="118"/>
                    </a:lnTo>
                    <a:lnTo>
                      <a:pt x="186" y="41"/>
                    </a:lnTo>
                    <a:lnTo>
                      <a:pt x="189" y="0"/>
                    </a:lnTo>
                    <a:lnTo>
                      <a:pt x="192" y="0"/>
                    </a:lnTo>
                    <a:lnTo>
                      <a:pt x="195" y="41"/>
                    </a:lnTo>
                    <a:lnTo>
                      <a:pt x="198" y="118"/>
                    </a:lnTo>
                    <a:lnTo>
                      <a:pt x="201" y="222"/>
                    </a:lnTo>
                    <a:lnTo>
                      <a:pt x="204" y="340"/>
                    </a:lnTo>
                    <a:lnTo>
                      <a:pt x="207" y="458"/>
                    </a:lnTo>
                    <a:lnTo>
                      <a:pt x="209" y="562"/>
                    </a:lnTo>
                    <a:lnTo>
                      <a:pt x="213" y="639"/>
                    </a:lnTo>
                    <a:lnTo>
                      <a:pt x="216" y="680"/>
                    </a:lnTo>
                    <a:lnTo>
                      <a:pt x="219" y="680"/>
                    </a:lnTo>
                    <a:lnTo>
                      <a:pt x="221" y="639"/>
                    </a:lnTo>
                    <a:lnTo>
                      <a:pt x="224" y="562"/>
                    </a:lnTo>
                    <a:lnTo>
                      <a:pt x="227" y="458"/>
                    </a:lnTo>
                    <a:lnTo>
                      <a:pt x="230" y="340"/>
                    </a:lnTo>
                    <a:lnTo>
                      <a:pt x="233" y="222"/>
                    </a:lnTo>
                    <a:lnTo>
                      <a:pt x="236" y="118"/>
                    </a:lnTo>
                    <a:lnTo>
                      <a:pt x="239" y="41"/>
                    </a:lnTo>
                    <a:lnTo>
                      <a:pt x="242" y="0"/>
                    </a:lnTo>
                    <a:lnTo>
                      <a:pt x="245" y="0"/>
                    </a:lnTo>
                    <a:lnTo>
                      <a:pt x="248" y="41"/>
                    </a:lnTo>
                    <a:lnTo>
                      <a:pt x="251" y="118"/>
                    </a:lnTo>
                    <a:lnTo>
                      <a:pt x="254" y="222"/>
                    </a:lnTo>
                    <a:lnTo>
                      <a:pt x="257" y="340"/>
                    </a:lnTo>
                    <a:lnTo>
                      <a:pt x="260" y="458"/>
                    </a:lnTo>
                    <a:lnTo>
                      <a:pt x="263" y="562"/>
                    </a:lnTo>
                    <a:lnTo>
                      <a:pt x="266" y="639"/>
                    </a:lnTo>
                    <a:lnTo>
                      <a:pt x="269" y="680"/>
                    </a:lnTo>
                    <a:lnTo>
                      <a:pt x="272" y="680"/>
                    </a:lnTo>
                    <a:lnTo>
                      <a:pt x="275" y="639"/>
                    </a:lnTo>
                    <a:lnTo>
                      <a:pt x="278" y="562"/>
                    </a:lnTo>
                    <a:lnTo>
                      <a:pt x="281" y="458"/>
                    </a:lnTo>
                    <a:lnTo>
                      <a:pt x="284" y="340"/>
                    </a:lnTo>
                    <a:lnTo>
                      <a:pt x="287" y="222"/>
                    </a:lnTo>
                    <a:lnTo>
                      <a:pt x="290" y="118"/>
                    </a:lnTo>
                    <a:lnTo>
                      <a:pt x="293" y="41"/>
                    </a:lnTo>
                    <a:lnTo>
                      <a:pt x="296" y="0"/>
                    </a:lnTo>
                    <a:lnTo>
                      <a:pt x="298" y="0"/>
                    </a:lnTo>
                    <a:lnTo>
                      <a:pt x="301" y="41"/>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5" name="Freeform 9"/>
              <p:cNvSpPr>
                <a:spLocks/>
              </p:cNvSpPr>
              <p:nvPr/>
            </p:nvSpPr>
            <p:spPr bwMode="auto">
              <a:xfrm>
                <a:off x="1199" y="1254"/>
                <a:ext cx="374" cy="681"/>
              </a:xfrm>
              <a:custGeom>
                <a:avLst/>
                <a:gdLst>
                  <a:gd name="T0" fmla="*/ 5 w 304"/>
                  <a:gd name="T1" fmla="*/ 118 h 681"/>
                  <a:gd name="T2" fmla="*/ 11 w 304"/>
                  <a:gd name="T3" fmla="*/ 340 h 681"/>
                  <a:gd name="T4" fmla="*/ 18 w 304"/>
                  <a:gd name="T5" fmla="*/ 562 h 681"/>
                  <a:gd name="T6" fmla="*/ 26 w 304"/>
                  <a:gd name="T7" fmla="*/ 680 h 681"/>
                  <a:gd name="T8" fmla="*/ 33 w 304"/>
                  <a:gd name="T9" fmla="*/ 639 h 681"/>
                  <a:gd name="T10" fmla="*/ 41 w 304"/>
                  <a:gd name="T11" fmla="*/ 458 h 681"/>
                  <a:gd name="T12" fmla="*/ 48 w 304"/>
                  <a:gd name="T13" fmla="*/ 222 h 681"/>
                  <a:gd name="T14" fmla="*/ 55 w 304"/>
                  <a:gd name="T15" fmla="*/ 41 h 681"/>
                  <a:gd name="T16" fmla="*/ 62 w 304"/>
                  <a:gd name="T17" fmla="*/ 0 h 681"/>
                  <a:gd name="T18" fmla="*/ 70 w 304"/>
                  <a:gd name="T19" fmla="*/ 118 h 681"/>
                  <a:gd name="T20" fmla="*/ 76 w 304"/>
                  <a:gd name="T21" fmla="*/ 340 h 681"/>
                  <a:gd name="T22" fmla="*/ 84 w 304"/>
                  <a:gd name="T23" fmla="*/ 562 h 681"/>
                  <a:gd name="T24" fmla="*/ 91 w 304"/>
                  <a:gd name="T25" fmla="*/ 680 h 681"/>
                  <a:gd name="T26" fmla="*/ 98 w 304"/>
                  <a:gd name="T27" fmla="*/ 639 h 681"/>
                  <a:gd name="T28" fmla="*/ 106 w 304"/>
                  <a:gd name="T29" fmla="*/ 458 h 681"/>
                  <a:gd name="T30" fmla="*/ 113 w 304"/>
                  <a:gd name="T31" fmla="*/ 222 h 681"/>
                  <a:gd name="T32" fmla="*/ 121 w 304"/>
                  <a:gd name="T33" fmla="*/ 41 h 681"/>
                  <a:gd name="T34" fmla="*/ 128 w 304"/>
                  <a:gd name="T35" fmla="*/ 0 h 681"/>
                  <a:gd name="T36" fmla="*/ 135 w 304"/>
                  <a:gd name="T37" fmla="*/ 118 h 681"/>
                  <a:gd name="T38" fmla="*/ 143 w 304"/>
                  <a:gd name="T39" fmla="*/ 340 h 681"/>
                  <a:gd name="T40" fmla="*/ 150 w 304"/>
                  <a:gd name="T41" fmla="*/ 562 h 681"/>
                  <a:gd name="T42" fmla="*/ 157 w 304"/>
                  <a:gd name="T43" fmla="*/ 680 h 681"/>
                  <a:gd name="T44" fmla="*/ 165 w 304"/>
                  <a:gd name="T45" fmla="*/ 639 h 681"/>
                  <a:gd name="T46" fmla="*/ 171 w 304"/>
                  <a:gd name="T47" fmla="*/ 458 h 681"/>
                  <a:gd name="T48" fmla="*/ 180 w 304"/>
                  <a:gd name="T49" fmla="*/ 222 h 681"/>
                  <a:gd name="T50" fmla="*/ 186 w 304"/>
                  <a:gd name="T51" fmla="*/ 41 h 681"/>
                  <a:gd name="T52" fmla="*/ 193 w 304"/>
                  <a:gd name="T53" fmla="*/ 0 h 681"/>
                  <a:gd name="T54" fmla="*/ 201 w 304"/>
                  <a:gd name="T55" fmla="*/ 118 h 681"/>
                  <a:gd name="T56" fmla="*/ 208 w 304"/>
                  <a:gd name="T57" fmla="*/ 340 h 681"/>
                  <a:gd name="T58" fmla="*/ 215 w 304"/>
                  <a:gd name="T59" fmla="*/ 562 h 681"/>
                  <a:gd name="T60" fmla="*/ 223 w 304"/>
                  <a:gd name="T61" fmla="*/ 680 h 681"/>
                  <a:gd name="T62" fmla="*/ 230 w 304"/>
                  <a:gd name="T63" fmla="*/ 639 h 681"/>
                  <a:gd name="T64" fmla="*/ 237 w 304"/>
                  <a:gd name="T65" fmla="*/ 458 h 681"/>
                  <a:gd name="T66" fmla="*/ 245 w 304"/>
                  <a:gd name="T67" fmla="*/ 222 h 681"/>
                  <a:gd name="T68" fmla="*/ 252 w 304"/>
                  <a:gd name="T69" fmla="*/ 41 h 681"/>
                  <a:gd name="T70" fmla="*/ 260 w 304"/>
                  <a:gd name="T71" fmla="*/ 0 h 681"/>
                  <a:gd name="T72" fmla="*/ 266 w 304"/>
                  <a:gd name="T73" fmla="*/ 118 h 681"/>
                  <a:gd name="T74" fmla="*/ 274 w 304"/>
                  <a:gd name="T75" fmla="*/ 340 h 681"/>
                  <a:gd name="T76" fmla="*/ 281 w 304"/>
                  <a:gd name="T77" fmla="*/ 562 h 681"/>
                  <a:gd name="T78" fmla="*/ 289 w 304"/>
                  <a:gd name="T79" fmla="*/ 680 h 681"/>
                  <a:gd name="T80" fmla="*/ 295 w 304"/>
                  <a:gd name="T81" fmla="*/ 639 h 681"/>
                  <a:gd name="T82" fmla="*/ 303 w 304"/>
                  <a:gd name="T83" fmla="*/ 458 h 681"/>
                  <a:gd name="T84" fmla="*/ 310 w 304"/>
                  <a:gd name="T85" fmla="*/ 222 h 681"/>
                  <a:gd name="T86" fmla="*/ 317 w 304"/>
                  <a:gd name="T87" fmla="*/ 41 h 681"/>
                  <a:gd name="T88" fmla="*/ 325 w 304"/>
                  <a:gd name="T89" fmla="*/ 0 h 681"/>
                  <a:gd name="T90" fmla="*/ 332 w 304"/>
                  <a:gd name="T91" fmla="*/ 118 h 681"/>
                  <a:gd name="T92" fmla="*/ 340 w 304"/>
                  <a:gd name="T93" fmla="*/ 340 h 681"/>
                  <a:gd name="T94" fmla="*/ 347 w 304"/>
                  <a:gd name="T95" fmla="*/ 562 h 681"/>
                  <a:gd name="T96" fmla="*/ 354 w 304"/>
                  <a:gd name="T97" fmla="*/ 680 h 681"/>
                  <a:gd name="T98" fmla="*/ 362 w 304"/>
                  <a:gd name="T99" fmla="*/ 639 h 681"/>
                  <a:gd name="T100" fmla="*/ 369 w 304"/>
                  <a:gd name="T101" fmla="*/ 458 h 6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4" h="681">
                    <a:moveTo>
                      <a:pt x="0" y="41"/>
                    </a:moveTo>
                    <a:lnTo>
                      <a:pt x="4" y="118"/>
                    </a:lnTo>
                    <a:lnTo>
                      <a:pt x="7" y="222"/>
                    </a:lnTo>
                    <a:lnTo>
                      <a:pt x="9" y="340"/>
                    </a:lnTo>
                    <a:lnTo>
                      <a:pt x="12" y="458"/>
                    </a:lnTo>
                    <a:lnTo>
                      <a:pt x="15" y="562"/>
                    </a:lnTo>
                    <a:lnTo>
                      <a:pt x="18" y="639"/>
                    </a:lnTo>
                    <a:lnTo>
                      <a:pt x="21" y="680"/>
                    </a:lnTo>
                    <a:lnTo>
                      <a:pt x="24" y="680"/>
                    </a:lnTo>
                    <a:lnTo>
                      <a:pt x="27" y="639"/>
                    </a:lnTo>
                    <a:lnTo>
                      <a:pt x="30" y="562"/>
                    </a:lnTo>
                    <a:lnTo>
                      <a:pt x="33" y="458"/>
                    </a:lnTo>
                    <a:lnTo>
                      <a:pt x="36" y="340"/>
                    </a:lnTo>
                    <a:lnTo>
                      <a:pt x="39" y="222"/>
                    </a:lnTo>
                    <a:lnTo>
                      <a:pt x="42" y="118"/>
                    </a:lnTo>
                    <a:lnTo>
                      <a:pt x="45" y="41"/>
                    </a:lnTo>
                    <a:lnTo>
                      <a:pt x="47" y="0"/>
                    </a:lnTo>
                    <a:lnTo>
                      <a:pt x="50" y="0"/>
                    </a:lnTo>
                    <a:lnTo>
                      <a:pt x="53" y="41"/>
                    </a:lnTo>
                    <a:lnTo>
                      <a:pt x="57" y="118"/>
                    </a:lnTo>
                    <a:lnTo>
                      <a:pt x="59" y="222"/>
                    </a:lnTo>
                    <a:lnTo>
                      <a:pt x="62" y="340"/>
                    </a:lnTo>
                    <a:lnTo>
                      <a:pt x="65" y="458"/>
                    </a:lnTo>
                    <a:lnTo>
                      <a:pt x="68" y="562"/>
                    </a:lnTo>
                    <a:lnTo>
                      <a:pt x="71" y="639"/>
                    </a:lnTo>
                    <a:lnTo>
                      <a:pt x="74" y="680"/>
                    </a:lnTo>
                    <a:lnTo>
                      <a:pt x="77" y="680"/>
                    </a:lnTo>
                    <a:lnTo>
                      <a:pt x="80" y="639"/>
                    </a:lnTo>
                    <a:lnTo>
                      <a:pt x="83" y="562"/>
                    </a:lnTo>
                    <a:lnTo>
                      <a:pt x="86" y="458"/>
                    </a:lnTo>
                    <a:lnTo>
                      <a:pt x="89" y="340"/>
                    </a:lnTo>
                    <a:lnTo>
                      <a:pt x="92" y="222"/>
                    </a:lnTo>
                    <a:lnTo>
                      <a:pt x="95" y="118"/>
                    </a:lnTo>
                    <a:lnTo>
                      <a:pt x="98" y="41"/>
                    </a:lnTo>
                    <a:lnTo>
                      <a:pt x="101" y="0"/>
                    </a:lnTo>
                    <a:lnTo>
                      <a:pt x="104" y="0"/>
                    </a:lnTo>
                    <a:lnTo>
                      <a:pt x="107" y="41"/>
                    </a:lnTo>
                    <a:lnTo>
                      <a:pt x="110" y="118"/>
                    </a:lnTo>
                    <a:lnTo>
                      <a:pt x="113" y="222"/>
                    </a:lnTo>
                    <a:lnTo>
                      <a:pt x="116" y="340"/>
                    </a:lnTo>
                    <a:lnTo>
                      <a:pt x="119" y="458"/>
                    </a:lnTo>
                    <a:lnTo>
                      <a:pt x="122" y="562"/>
                    </a:lnTo>
                    <a:lnTo>
                      <a:pt x="125" y="639"/>
                    </a:lnTo>
                    <a:lnTo>
                      <a:pt x="128" y="680"/>
                    </a:lnTo>
                    <a:lnTo>
                      <a:pt x="131" y="680"/>
                    </a:lnTo>
                    <a:lnTo>
                      <a:pt x="134" y="639"/>
                    </a:lnTo>
                    <a:lnTo>
                      <a:pt x="136" y="562"/>
                    </a:lnTo>
                    <a:lnTo>
                      <a:pt x="139" y="458"/>
                    </a:lnTo>
                    <a:lnTo>
                      <a:pt x="142" y="340"/>
                    </a:lnTo>
                    <a:lnTo>
                      <a:pt x="146" y="222"/>
                    </a:lnTo>
                    <a:lnTo>
                      <a:pt x="148" y="118"/>
                    </a:lnTo>
                    <a:lnTo>
                      <a:pt x="151" y="41"/>
                    </a:lnTo>
                    <a:lnTo>
                      <a:pt x="154" y="0"/>
                    </a:lnTo>
                    <a:lnTo>
                      <a:pt x="157" y="0"/>
                    </a:lnTo>
                    <a:lnTo>
                      <a:pt x="160" y="41"/>
                    </a:lnTo>
                    <a:lnTo>
                      <a:pt x="163" y="118"/>
                    </a:lnTo>
                    <a:lnTo>
                      <a:pt x="166" y="222"/>
                    </a:lnTo>
                    <a:lnTo>
                      <a:pt x="169" y="340"/>
                    </a:lnTo>
                    <a:lnTo>
                      <a:pt x="172" y="458"/>
                    </a:lnTo>
                    <a:lnTo>
                      <a:pt x="175" y="562"/>
                    </a:lnTo>
                    <a:lnTo>
                      <a:pt x="178" y="639"/>
                    </a:lnTo>
                    <a:lnTo>
                      <a:pt x="181" y="680"/>
                    </a:lnTo>
                    <a:lnTo>
                      <a:pt x="184" y="680"/>
                    </a:lnTo>
                    <a:lnTo>
                      <a:pt x="187" y="639"/>
                    </a:lnTo>
                    <a:lnTo>
                      <a:pt x="190" y="562"/>
                    </a:lnTo>
                    <a:lnTo>
                      <a:pt x="193" y="458"/>
                    </a:lnTo>
                    <a:lnTo>
                      <a:pt x="196" y="340"/>
                    </a:lnTo>
                    <a:lnTo>
                      <a:pt x="199" y="222"/>
                    </a:lnTo>
                    <a:lnTo>
                      <a:pt x="202" y="118"/>
                    </a:lnTo>
                    <a:lnTo>
                      <a:pt x="205" y="41"/>
                    </a:lnTo>
                    <a:lnTo>
                      <a:pt x="208" y="0"/>
                    </a:lnTo>
                    <a:lnTo>
                      <a:pt x="211" y="0"/>
                    </a:lnTo>
                    <a:lnTo>
                      <a:pt x="214" y="41"/>
                    </a:lnTo>
                    <a:lnTo>
                      <a:pt x="216" y="118"/>
                    </a:lnTo>
                    <a:lnTo>
                      <a:pt x="220" y="222"/>
                    </a:lnTo>
                    <a:lnTo>
                      <a:pt x="223" y="340"/>
                    </a:lnTo>
                    <a:lnTo>
                      <a:pt x="226" y="458"/>
                    </a:lnTo>
                    <a:lnTo>
                      <a:pt x="228" y="562"/>
                    </a:lnTo>
                    <a:lnTo>
                      <a:pt x="231" y="639"/>
                    </a:lnTo>
                    <a:lnTo>
                      <a:pt x="235" y="680"/>
                    </a:lnTo>
                    <a:lnTo>
                      <a:pt x="237" y="680"/>
                    </a:lnTo>
                    <a:lnTo>
                      <a:pt x="240" y="639"/>
                    </a:lnTo>
                    <a:lnTo>
                      <a:pt x="243" y="562"/>
                    </a:lnTo>
                    <a:lnTo>
                      <a:pt x="246" y="458"/>
                    </a:lnTo>
                    <a:lnTo>
                      <a:pt x="249" y="340"/>
                    </a:lnTo>
                    <a:lnTo>
                      <a:pt x="252" y="222"/>
                    </a:lnTo>
                    <a:lnTo>
                      <a:pt x="255" y="118"/>
                    </a:lnTo>
                    <a:lnTo>
                      <a:pt x="258" y="41"/>
                    </a:lnTo>
                    <a:lnTo>
                      <a:pt x="261" y="0"/>
                    </a:lnTo>
                    <a:lnTo>
                      <a:pt x="264" y="0"/>
                    </a:lnTo>
                    <a:lnTo>
                      <a:pt x="267" y="41"/>
                    </a:lnTo>
                    <a:lnTo>
                      <a:pt x="270" y="118"/>
                    </a:lnTo>
                    <a:lnTo>
                      <a:pt x="273" y="222"/>
                    </a:lnTo>
                    <a:lnTo>
                      <a:pt x="276" y="340"/>
                    </a:lnTo>
                    <a:lnTo>
                      <a:pt x="279" y="458"/>
                    </a:lnTo>
                    <a:lnTo>
                      <a:pt x="282" y="562"/>
                    </a:lnTo>
                    <a:lnTo>
                      <a:pt x="285" y="639"/>
                    </a:lnTo>
                    <a:lnTo>
                      <a:pt x="288" y="680"/>
                    </a:lnTo>
                    <a:lnTo>
                      <a:pt x="291" y="680"/>
                    </a:lnTo>
                    <a:lnTo>
                      <a:pt x="294" y="639"/>
                    </a:lnTo>
                    <a:lnTo>
                      <a:pt x="297" y="562"/>
                    </a:lnTo>
                    <a:lnTo>
                      <a:pt x="300" y="458"/>
                    </a:lnTo>
                    <a:lnTo>
                      <a:pt x="303" y="34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6" name="Freeform 10"/>
              <p:cNvSpPr>
                <a:spLocks/>
              </p:cNvSpPr>
              <p:nvPr/>
            </p:nvSpPr>
            <p:spPr bwMode="auto">
              <a:xfrm>
                <a:off x="1571" y="1254"/>
                <a:ext cx="371" cy="681"/>
              </a:xfrm>
              <a:custGeom>
                <a:avLst/>
                <a:gdLst>
                  <a:gd name="T0" fmla="*/ 2 w 302"/>
                  <a:gd name="T1" fmla="*/ 222 h 681"/>
                  <a:gd name="T2" fmla="*/ 11 w 302"/>
                  <a:gd name="T3" fmla="*/ 41 h 681"/>
                  <a:gd name="T4" fmla="*/ 17 w 302"/>
                  <a:gd name="T5" fmla="*/ 0 h 681"/>
                  <a:gd name="T6" fmla="*/ 26 w 302"/>
                  <a:gd name="T7" fmla="*/ 118 h 681"/>
                  <a:gd name="T8" fmla="*/ 32 w 302"/>
                  <a:gd name="T9" fmla="*/ 340 h 681"/>
                  <a:gd name="T10" fmla="*/ 39 w 302"/>
                  <a:gd name="T11" fmla="*/ 562 h 681"/>
                  <a:gd name="T12" fmla="*/ 47 w 302"/>
                  <a:gd name="T13" fmla="*/ 680 h 681"/>
                  <a:gd name="T14" fmla="*/ 54 w 302"/>
                  <a:gd name="T15" fmla="*/ 639 h 681"/>
                  <a:gd name="T16" fmla="*/ 61 w 302"/>
                  <a:gd name="T17" fmla="*/ 458 h 681"/>
                  <a:gd name="T18" fmla="*/ 68 w 302"/>
                  <a:gd name="T19" fmla="*/ 222 h 681"/>
                  <a:gd name="T20" fmla="*/ 76 w 302"/>
                  <a:gd name="T21" fmla="*/ 41 h 681"/>
                  <a:gd name="T22" fmla="*/ 82 w 302"/>
                  <a:gd name="T23" fmla="*/ 0 h 681"/>
                  <a:gd name="T24" fmla="*/ 90 w 302"/>
                  <a:gd name="T25" fmla="*/ 118 h 681"/>
                  <a:gd name="T26" fmla="*/ 97 w 302"/>
                  <a:gd name="T27" fmla="*/ 340 h 681"/>
                  <a:gd name="T28" fmla="*/ 104 w 302"/>
                  <a:gd name="T29" fmla="*/ 562 h 681"/>
                  <a:gd name="T30" fmla="*/ 112 w 302"/>
                  <a:gd name="T31" fmla="*/ 680 h 681"/>
                  <a:gd name="T32" fmla="*/ 119 w 302"/>
                  <a:gd name="T33" fmla="*/ 639 h 681"/>
                  <a:gd name="T34" fmla="*/ 127 w 302"/>
                  <a:gd name="T35" fmla="*/ 458 h 681"/>
                  <a:gd name="T36" fmla="*/ 134 w 302"/>
                  <a:gd name="T37" fmla="*/ 222 h 681"/>
                  <a:gd name="T38" fmla="*/ 141 w 302"/>
                  <a:gd name="T39" fmla="*/ 41 h 681"/>
                  <a:gd name="T40" fmla="*/ 149 w 302"/>
                  <a:gd name="T41" fmla="*/ 0 h 681"/>
                  <a:gd name="T42" fmla="*/ 156 w 302"/>
                  <a:gd name="T43" fmla="*/ 118 h 681"/>
                  <a:gd name="T44" fmla="*/ 163 w 302"/>
                  <a:gd name="T45" fmla="*/ 340 h 681"/>
                  <a:gd name="T46" fmla="*/ 171 w 302"/>
                  <a:gd name="T47" fmla="*/ 562 h 681"/>
                  <a:gd name="T48" fmla="*/ 177 w 302"/>
                  <a:gd name="T49" fmla="*/ 680 h 681"/>
                  <a:gd name="T50" fmla="*/ 186 w 302"/>
                  <a:gd name="T51" fmla="*/ 639 h 681"/>
                  <a:gd name="T52" fmla="*/ 192 w 302"/>
                  <a:gd name="T53" fmla="*/ 458 h 681"/>
                  <a:gd name="T54" fmla="*/ 199 w 302"/>
                  <a:gd name="T55" fmla="*/ 222 h 681"/>
                  <a:gd name="T56" fmla="*/ 206 w 302"/>
                  <a:gd name="T57" fmla="*/ 41 h 681"/>
                  <a:gd name="T58" fmla="*/ 214 w 302"/>
                  <a:gd name="T59" fmla="*/ 0 h 681"/>
                  <a:gd name="T60" fmla="*/ 221 w 302"/>
                  <a:gd name="T61" fmla="*/ 118 h 681"/>
                  <a:gd name="T62" fmla="*/ 228 w 302"/>
                  <a:gd name="T63" fmla="*/ 340 h 681"/>
                  <a:gd name="T64" fmla="*/ 236 w 302"/>
                  <a:gd name="T65" fmla="*/ 562 h 681"/>
                  <a:gd name="T66" fmla="*/ 243 w 302"/>
                  <a:gd name="T67" fmla="*/ 680 h 681"/>
                  <a:gd name="T68" fmla="*/ 251 w 302"/>
                  <a:gd name="T69" fmla="*/ 639 h 681"/>
                  <a:gd name="T70" fmla="*/ 258 w 302"/>
                  <a:gd name="T71" fmla="*/ 458 h 681"/>
                  <a:gd name="T72" fmla="*/ 265 w 302"/>
                  <a:gd name="T73" fmla="*/ 222 h 681"/>
                  <a:gd name="T74" fmla="*/ 273 w 302"/>
                  <a:gd name="T75" fmla="*/ 41 h 681"/>
                  <a:gd name="T76" fmla="*/ 280 w 302"/>
                  <a:gd name="T77" fmla="*/ 0 h 681"/>
                  <a:gd name="T78" fmla="*/ 286 w 302"/>
                  <a:gd name="T79" fmla="*/ 118 h 681"/>
                  <a:gd name="T80" fmla="*/ 295 w 302"/>
                  <a:gd name="T81" fmla="*/ 340 h 681"/>
                  <a:gd name="T82" fmla="*/ 301 w 302"/>
                  <a:gd name="T83" fmla="*/ 562 h 681"/>
                  <a:gd name="T84" fmla="*/ 308 w 302"/>
                  <a:gd name="T85" fmla="*/ 680 h 681"/>
                  <a:gd name="T86" fmla="*/ 316 w 302"/>
                  <a:gd name="T87" fmla="*/ 639 h 681"/>
                  <a:gd name="T88" fmla="*/ 323 w 302"/>
                  <a:gd name="T89" fmla="*/ 458 h 681"/>
                  <a:gd name="T90" fmla="*/ 330 w 302"/>
                  <a:gd name="T91" fmla="*/ 222 h 681"/>
                  <a:gd name="T92" fmla="*/ 338 w 302"/>
                  <a:gd name="T93" fmla="*/ 41 h 681"/>
                  <a:gd name="T94" fmla="*/ 344 w 302"/>
                  <a:gd name="T95" fmla="*/ 0 h 681"/>
                  <a:gd name="T96" fmla="*/ 351 w 302"/>
                  <a:gd name="T97" fmla="*/ 118 h 681"/>
                  <a:gd name="T98" fmla="*/ 359 w 302"/>
                  <a:gd name="T99" fmla="*/ 340 h 681"/>
                  <a:gd name="T100" fmla="*/ 366 w 302"/>
                  <a:gd name="T101" fmla="*/ 562 h 6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2" h="681">
                    <a:moveTo>
                      <a:pt x="0" y="340"/>
                    </a:moveTo>
                    <a:lnTo>
                      <a:pt x="2" y="222"/>
                    </a:lnTo>
                    <a:lnTo>
                      <a:pt x="6" y="118"/>
                    </a:lnTo>
                    <a:lnTo>
                      <a:pt x="9" y="41"/>
                    </a:lnTo>
                    <a:lnTo>
                      <a:pt x="12" y="0"/>
                    </a:lnTo>
                    <a:lnTo>
                      <a:pt x="14" y="0"/>
                    </a:lnTo>
                    <a:lnTo>
                      <a:pt x="17" y="41"/>
                    </a:lnTo>
                    <a:lnTo>
                      <a:pt x="21" y="118"/>
                    </a:lnTo>
                    <a:lnTo>
                      <a:pt x="23" y="222"/>
                    </a:lnTo>
                    <a:lnTo>
                      <a:pt x="26" y="340"/>
                    </a:lnTo>
                    <a:lnTo>
                      <a:pt x="29" y="458"/>
                    </a:lnTo>
                    <a:lnTo>
                      <a:pt x="32" y="562"/>
                    </a:lnTo>
                    <a:lnTo>
                      <a:pt x="35" y="639"/>
                    </a:lnTo>
                    <a:lnTo>
                      <a:pt x="38" y="680"/>
                    </a:lnTo>
                    <a:lnTo>
                      <a:pt x="41" y="680"/>
                    </a:lnTo>
                    <a:lnTo>
                      <a:pt x="44" y="639"/>
                    </a:lnTo>
                    <a:lnTo>
                      <a:pt x="47" y="562"/>
                    </a:lnTo>
                    <a:lnTo>
                      <a:pt x="50" y="458"/>
                    </a:lnTo>
                    <a:lnTo>
                      <a:pt x="52" y="340"/>
                    </a:lnTo>
                    <a:lnTo>
                      <a:pt x="55" y="222"/>
                    </a:lnTo>
                    <a:lnTo>
                      <a:pt x="59" y="118"/>
                    </a:lnTo>
                    <a:lnTo>
                      <a:pt x="62" y="41"/>
                    </a:lnTo>
                    <a:lnTo>
                      <a:pt x="64" y="0"/>
                    </a:lnTo>
                    <a:lnTo>
                      <a:pt x="67" y="0"/>
                    </a:lnTo>
                    <a:lnTo>
                      <a:pt x="70" y="41"/>
                    </a:lnTo>
                    <a:lnTo>
                      <a:pt x="73" y="118"/>
                    </a:lnTo>
                    <a:lnTo>
                      <a:pt x="76" y="222"/>
                    </a:lnTo>
                    <a:lnTo>
                      <a:pt x="79" y="340"/>
                    </a:lnTo>
                    <a:lnTo>
                      <a:pt x="82" y="458"/>
                    </a:lnTo>
                    <a:lnTo>
                      <a:pt x="85" y="562"/>
                    </a:lnTo>
                    <a:lnTo>
                      <a:pt x="88" y="639"/>
                    </a:lnTo>
                    <a:lnTo>
                      <a:pt x="91" y="680"/>
                    </a:lnTo>
                    <a:lnTo>
                      <a:pt x="94" y="680"/>
                    </a:lnTo>
                    <a:lnTo>
                      <a:pt x="97" y="639"/>
                    </a:lnTo>
                    <a:lnTo>
                      <a:pt x="100" y="562"/>
                    </a:lnTo>
                    <a:lnTo>
                      <a:pt x="103" y="458"/>
                    </a:lnTo>
                    <a:lnTo>
                      <a:pt x="106" y="340"/>
                    </a:lnTo>
                    <a:lnTo>
                      <a:pt x="109" y="222"/>
                    </a:lnTo>
                    <a:lnTo>
                      <a:pt x="112" y="118"/>
                    </a:lnTo>
                    <a:lnTo>
                      <a:pt x="115" y="41"/>
                    </a:lnTo>
                    <a:lnTo>
                      <a:pt x="118" y="0"/>
                    </a:lnTo>
                    <a:lnTo>
                      <a:pt x="121" y="0"/>
                    </a:lnTo>
                    <a:lnTo>
                      <a:pt x="124" y="41"/>
                    </a:lnTo>
                    <a:lnTo>
                      <a:pt x="127" y="118"/>
                    </a:lnTo>
                    <a:lnTo>
                      <a:pt x="130" y="222"/>
                    </a:lnTo>
                    <a:lnTo>
                      <a:pt x="133" y="340"/>
                    </a:lnTo>
                    <a:lnTo>
                      <a:pt x="136" y="458"/>
                    </a:lnTo>
                    <a:lnTo>
                      <a:pt x="139" y="562"/>
                    </a:lnTo>
                    <a:lnTo>
                      <a:pt x="141" y="639"/>
                    </a:lnTo>
                    <a:lnTo>
                      <a:pt x="144" y="680"/>
                    </a:lnTo>
                    <a:lnTo>
                      <a:pt x="148" y="680"/>
                    </a:lnTo>
                    <a:lnTo>
                      <a:pt x="151" y="639"/>
                    </a:lnTo>
                    <a:lnTo>
                      <a:pt x="153" y="562"/>
                    </a:lnTo>
                    <a:lnTo>
                      <a:pt x="156" y="458"/>
                    </a:lnTo>
                    <a:lnTo>
                      <a:pt x="159" y="340"/>
                    </a:lnTo>
                    <a:lnTo>
                      <a:pt x="162" y="222"/>
                    </a:lnTo>
                    <a:lnTo>
                      <a:pt x="165" y="118"/>
                    </a:lnTo>
                    <a:lnTo>
                      <a:pt x="168" y="41"/>
                    </a:lnTo>
                    <a:lnTo>
                      <a:pt x="171" y="0"/>
                    </a:lnTo>
                    <a:lnTo>
                      <a:pt x="174" y="0"/>
                    </a:lnTo>
                    <a:lnTo>
                      <a:pt x="177" y="41"/>
                    </a:lnTo>
                    <a:lnTo>
                      <a:pt x="180" y="118"/>
                    </a:lnTo>
                    <a:lnTo>
                      <a:pt x="183" y="222"/>
                    </a:lnTo>
                    <a:lnTo>
                      <a:pt x="186" y="340"/>
                    </a:lnTo>
                    <a:lnTo>
                      <a:pt x="189" y="458"/>
                    </a:lnTo>
                    <a:lnTo>
                      <a:pt x="192" y="562"/>
                    </a:lnTo>
                    <a:lnTo>
                      <a:pt x="195" y="639"/>
                    </a:lnTo>
                    <a:lnTo>
                      <a:pt x="198" y="680"/>
                    </a:lnTo>
                    <a:lnTo>
                      <a:pt x="201" y="680"/>
                    </a:lnTo>
                    <a:lnTo>
                      <a:pt x="204" y="639"/>
                    </a:lnTo>
                    <a:lnTo>
                      <a:pt x="207" y="562"/>
                    </a:lnTo>
                    <a:lnTo>
                      <a:pt x="210" y="458"/>
                    </a:lnTo>
                    <a:lnTo>
                      <a:pt x="213" y="340"/>
                    </a:lnTo>
                    <a:lnTo>
                      <a:pt x="216" y="222"/>
                    </a:lnTo>
                    <a:lnTo>
                      <a:pt x="219" y="118"/>
                    </a:lnTo>
                    <a:lnTo>
                      <a:pt x="222" y="41"/>
                    </a:lnTo>
                    <a:lnTo>
                      <a:pt x="225" y="0"/>
                    </a:lnTo>
                    <a:lnTo>
                      <a:pt x="228" y="0"/>
                    </a:lnTo>
                    <a:lnTo>
                      <a:pt x="231" y="41"/>
                    </a:lnTo>
                    <a:lnTo>
                      <a:pt x="233" y="118"/>
                    </a:lnTo>
                    <a:lnTo>
                      <a:pt x="237" y="222"/>
                    </a:lnTo>
                    <a:lnTo>
                      <a:pt x="240" y="340"/>
                    </a:lnTo>
                    <a:lnTo>
                      <a:pt x="242" y="458"/>
                    </a:lnTo>
                    <a:lnTo>
                      <a:pt x="245" y="562"/>
                    </a:lnTo>
                    <a:lnTo>
                      <a:pt x="248" y="639"/>
                    </a:lnTo>
                    <a:lnTo>
                      <a:pt x="251" y="680"/>
                    </a:lnTo>
                    <a:lnTo>
                      <a:pt x="254" y="680"/>
                    </a:lnTo>
                    <a:lnTo>
                      <a:pt x="257" y="639"/>
                    </a:lnTo>
                    <a:lnTo>
                      <a:pt x="260" y="562"/>
                    </a:lnTo>
                    <a:lnTo>
                      <a:pt x="263" y="458"/>
                    </a:lnTo>
                    <a:lnTo>
                      <a:pt x="266" y="340"/>
                    </a:lnTo>
                    <a:lnTo>
                      <a:pt x="269" y="222"/>
                    </a:lnTo>
                    <a:lnTo>
                      <a:pt x="271" y="118"/>
                    </a:lnTo>
                    <a:lnTo>
                      <a:pt x="275" y="41"/>
                    </a:lnTo>
                    <a:lnTo>
                      <a:pt x="278" y="0"/>
                    </a:lnTo>
                    <a:lnTo>
                      <a:pt x="280" y="0"/>
                    </a:lnTo>
                    <a:lnTo>
                      <a:pt x="283" y="41"/>
                    </a:lnTo>
                    <a:lnTo>
                      <a:pt x="286" y="118"/>
                    </a:lnTo>
                    <a:lnTo>
                      <a:pt x="290" y="222"/>
                    </a:lnTo>
                    <a:lnTo>
                      <a:pt x="292" y="340"/>
                    </a:lnTo>
                    <a:lnTo>
                      <a:pt x="295" y="458"/>
                    </a:lnTo>
                    <a:lnTo>
                      <a:pt x="298" y="562"/>
                    </a:lnTo>
                    <a:lnTo>
                      <a:pt x="301" y="639"/>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7" name="Freeform 11"/>
              <p:cNvSpPr>
                <a:spLocks/>
              </p:cNvSpPr>
              <p:nvPr/>
            </p:nvSpPr>
            <p:spPr bwMode="auto">
              <a:xfrm>
                <a:off x="1941" y="1254"/>
                <a:ext cx="372" cy="681"/>
              </a:xfrm>
              <a:custGeom>
                <a:avLst/>
                <a:gdLst>
                  <a:gd name="T0" fmla="*/ 4 w 303"/>
                  <a:gd name="T1" fmla="*/ 680 h 681"/>
                  <a:gd name="T2" fmla="*/ 11 w 303"/>
                  <a:gd name="T3" fmla="*/ 639 h 681"/>
                  <a:gd name="T4" fmla="*/ 18 w 303"/>
                  <a:gd name="T5" fmla="*/ 458 h 681"/>
                  <a:gd name="T6" fmla="*/ 26 w 303"/>
                  <a:gd name="T7" fmla="*/ 222 h 681"/>
                  <a:gd name="T8" fmla="*/ 33 w 303"/>
                  <a:gd name="T9" fmla="*/ 41 h 681"/>
                  <a:gd name="T10" fmla="*/ 41 w 303"/>
                  <a:gd name="T11" fmla="*/ 0 h 681"/>
                  <a:gd name="T12" fmla="*/ 48 w 303"/>
                  <a:gd name="T13" fmla="*/ 118 h 681"/>
                  <a:gd name="T14" fmla="*/ 55 w 303"/>
                  <a:gd name="T15" fmla="*/ 340 h 681"/>
                  <a:gd name="T16" fmla="*/ 63 w 303"/>
                  <a:gd name="T17" fmla="*/ 562 h 681"/>
                  <a:gd name="T18" fmla="*/ 70 w 303"/>
                  <a:gd name="T19" fmla="*/ 680 h 681"/>
                  <a:gd name="T20" fmla="*/ 77 w 303"/>
                  <a:gd name="T21" fmla="*/ 639 h 681"/>
                  <a:gd name="T22" fmla="*/ 83 w 303"/>
                  <a:gd name="T23" fmla="*/ 458 h 681"/>
                  <a:gd name="T24" fmla="*/ 91 w 303"/>
                  <a:gd name="T25" fmla="*/ 222 h 681"/>
                  <a:gd name="T26" fmla="*/ 98 w 303"/>
                  <a:gd name="T27" fmla="*/ 41 h 681"/>
                  <a:gd name="T28" fmla="*/ 106 w 303"/>
                  <a:gd name="T29" fmla="*/ 0 h 681"/>
                  <a:gd name="T30" fmla="*/ 113 w 303"/>
                  <a:gd name="T31" fmla="*/ 118 h 681"/>
                  <a:gd name="T32" fmla="*/ 120 w 303"/>
                  <a:gd name="T33" fmla="*/ 340 h 681"/>
                  <a:gd name="T34" fmla="*/ 128 w 303"/>
                  <a:gd name="T35" fmla="*/ 562 h 681"/>
                  <a:gd name="T36" fmla="*/ 135 w 303"/>
                  <a:gd name="T37" fmla="*/ 680 h 681"/>
                  <a:gd name="T38" fmla="*/ 142 w 303"/>
                  <a:gd name="T39" fmla="*/ 639 h 681"/>
                  <a:gd name="T40" fmla="*/ 150 w 303"/>
                  <a:gd name="T41" fmla="*/ 458 h 681"/>
                  <a:gd name="T42" fmla="*/ 157 w 303"/>
                  <a:gd name="T43" fmla="*/ 222 h 681"/>
                  <a:gd name="T44" fmla="*/ 165 w 303"/>
                  <a:gd name="T45" fmla="*/ 41 h 681"/>
                  <a:gd name="T46" fmla="*/ 172 w 303"/>
                  <a:gd name="T47" fmla="*/ 0 h 681"/>
                  <a:gd name="T48" fmla="*/ 179 w 303"/>
                  <a:gd name="T49" fmla="*/ 118 h 681"/>
                  <a:gd name="T50" fmla="*/ 187 w 303"/>
                  <a:gd name="T51" fmla="*/ 340 h 681"/>
                  <a:gd name="T52" fmla="*/ 194 w 303"/>
                  <a:gd name="T53" fmla="*/ 562 h 681"/>
                  <a:gd name="T54" fmla="*/ 200 w 303"/>
                  <a:gd name="T55" fmla="*/ 680 h 681"/>
                  <a:gd name="T56" fmla="*/ 207 w 303"/>
                  <a:gd name="T57" fmla="*/ 639 h 681"/>
                  <a:gd name="T58" fmla="*/ 215 w 303"/>
                  <a:gd name="T59" fmla="*/ 458 h 681"/>
                  <a:gd name="T60" fmla="*/ 222 w 303"/>
                  <a:gd name="T61" fmla="*/ 222 h 681"/>
                  <a:gd name="T62" fmla="*/ 230 w 303"/>
                  <a:gd name="T63" fmla="*/ 41 h 681"/>
                  <a:gd name="T64" fmla="*/ 237 w 303"/>
                  <a:gd name="T65" fmla="*/ 0 h 681"/>
                  <a:gd name="T66" fmla="*/ 243 w 303"/>
                  <a:gd name="T67" fmla="*/ 118 h 681"/>
                  <a:gd name="T68" fmla="*/ 252 w 303"/>
                  <a:gd name="T69" fmla="*/ 340 h 681"/>
                  <a:gd name="T70" fmla="*/ 258 w 303"/>
                  <a:gd name="T71" fmla="*/ 562 h 681"/>
                  <a:gd name="T72" fmla="*/ 265 w 303"/>
                  <a:gd name="T73" fmla="*/ 680 h 681"/>
                  <a:gd name="T74" fmla="*/ 273 w 303"/>
                  <a:gd name="T75" fmla="*/ 639 h 681"/>
                  <a:gd name="T76" fmla="*/ 280 w 303"/>
                  <a:gd name="T77" fmla="*/ 458 h 681"/>
                  <a:gd name="T78" fmla="*/ 287 w 303"/>
                  <a:gd name="T79" fmla="*/ 222 h 681"/>
                  <a:gd name="T80" fmla="*/ 295 w 303"/>
                  <a:gd name="T81" fmla="*/ 41 h 681"/>
                  <a:gd name="T82" fmla="*/ 302 w 303"/>
                  <a:gd name="T83" fmla="*/ 0 h 681"/>
                  <a:gd name="T84" fmla="*/ 309 w 303"/>
                  <a:gd name="T85" fmla="*/ 118 h 681"/>
                  <a:gd name="T86" fmla="*/ 317 w 303"/>
                  <a:gd name="T87" fmla="*/ 340 h 681"/>
                  <a:gd name="T88" fmla="*/ 324 w 303"/>
                  <a:gd name="T89" fmla="*/ 562 h 681"/>
                  <a:gd name="T90" fmla="*/ 331 w 303"/>
                  <a:gd name="T91" fmla="*/ 680 h 681"/>
                  <a:gd name="T92" fmla="*/ 339 w 303"/>
                  <a:gd name="T93" fmla="*/ 639 h 681"/>
                  <a:gd name="T94" fmla="*/ 346 w 303"/>
                  <a:gd name="T95" fmla="*/ 458 h 681"/>
                  <a:gd name="T96" fmla="*/ 352 w 303"/>
                  <a:gd name="T97" fmla="*/ 222 h 681"/>
                  <a:gd name="T98" fmla="*/ 360 w 303"/>
                  <a:gd name="T99" fmla="*/ 41 h 681"/>
                  <a:gd name="T100" fmla="*/ 367 w 303"/>
                  <a:gd name="T101" fmla="*/ 0 h 6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3" h="681">
                    <a:moveTo>
                      <a:pt x="0" y="639"/>
                    </a:moveTo>
                    <a:lnTo>
                      <a:pt x="3" y="680"/>
                    </a:lnTo>
                    <a:lnTo>
                      <a:pt x="6" y="680"/>
                    </a:lnTo>
                    <a:lnTo>
                      <a:pt x="9" y="639"/>
                    </a:lnTo>
                    <a:lnTo>
                      <a:pt x="12" y="562"/>
                    </a:lnTo>
                    <a:lnTo>
                      <a:pt x="15" y="458"/>
                    </a:lnTo>
                    <a:lnTo>
                      <a:pt x="18" y="340"/>
                    </a:lnTo>
                    <a:lnTo>
                      <a:pt x="21" y="222"/>
                    </a:lnTo>
                    <a:lnTo>
                      <a:pt x="24" y="118"/>
                    </a:lnTo>
                    <a:lnTo>
                      <a:pt x="27" y="41"/>
                    </a:lnTo>
                    <a:lnTo>
                      <a:pt x="30" y="0"/>
                    </a:lnTo>
                    <a:lnTo>
                      <a:pt x="33" y="0"/>
                    </a:lnTo>
                    <a:lnTo>
                      <a:pt x="36" y="41"/>
                    </a:lnTo>
                    <a:lnTo>
                      <a:pt x="39" y="118"/>
                    </a:lnTo>
                    <a:lnTo>
                      <a:pt x="42" y="222"/>
                    </a:lnTo>
                    <a:lnTo>
                      <a:pt x="45" y="340"/>
                    </a:lnTo>
                    <a:lnTo>
                      <a:pt x="48" y="458"/>
                    </a:lnTo>
                    <a:lnTo>
                      <a:pt x="51" y="562"/>
                    </a:lnTo>
                    <a:lnTo>
                      <a:pt x="54" y="639"/>
                    </a:lnTo>
                    <a:lnTo>
                      <a:pt x="57" y="680"/>
                    </a:lnTo>
                    <a:lnTo>
                      <a:pt x="59" y="680"/>
                    </a:lnTo>
                    <a:lnTo>
                      <a:pt x="63" y="639"/>
                    </a:lnTo>
                    <a:lnTo>
                      <a:pt x="66" y="562"/>
                    </a:lnTo>
                    <a:lnTo>
                      <a:pt x="68" y="458"/>
                    </a:lnTo>
                    <a:lnTo>
                      <a:pt x="71" y="340"/>
                    </a:lnTo>
                    <a:lnTo>
                      <a:pt x="74" y="222"/>
                    </a:lnTo>
                    <a:lnTo>
                      <a:pt x="77" y="118"/>
                    </a:lnTo>
                    <a:lnTo>
                      <a:pt x="80" y="41"/>
                    </a:lnTo>
                    <a:lnTo>
                      <a:pt x="83" y="0"/>
                    </a:lnTo>
                    <a:lnTo>
                      <a:pt x="86" y="0"/>
                    </a:lnTo>
                    <a:lnTo>
                      <a:pt x="89" y="41"/>
                    </a:lnTo>
                    <a:lnTo>
                      <a:pt x="92" y="118"/>
                    </a:lnTo>
                    <a:lnTo>
                      <a:pt x="95" y="222"/>
                    </a:lnTo>
                    <a:lnTo>
                      <a:pt x="98" y="340"/>
                    </a:lnTo>
                    <a:lnTo>
                      <a:pt x="101" y="458"/>
                    </a:lnTo>
                    <a:lnTo>
                      <a:pt x="104" y="562"/>
                    </a:lnTo>
                    <a:lnTo>
                      <a:pt x="107" y="639"/>
                    </a:lnTo>
                    <a:lnTo>
                      <a:pt x="110" y="680"/>
                    </a:lnTo>
                    <a:lnTo>
                      <a:pt x="113" y="680"/>
                    </a:lnTo>
                    <a:lnTo>
                      <a:pt x="116" y="639"/>
                    </a:lnTo>
                    <a:lnTo>
                      <a:pt x="119" y="562"/>
                    </a:lnTo>
                    <a:lnTo>
                      <a:pt x="122" y="458"/>
                    </a:lnTo>
                    <a:lnTo>
                      <a:pt x="125" y="340"/>
                    </a:lnTo>
                    <a:lnTo>
                      <a:pt x="128" y="222"/>
                    </a:lnTo>
                    <a:lnTo>
                      <a:pt x="131" y="118"/>
                    </a:lnTo>
                    <a:lnTo>
                      <a:pt x="134" y="41"/>
                    </a:lnTo>
                    <a:lnTo>
                      <a:pt x="137" y="0"/>
                    </a:lnTo>
                    <a:lnTo>
                      <a:pt x="140" y="0"/>
                    </a:lnTo>
                    <a:lnTo>
                      <a:pt x="143" y="41"/>
                    </a:lnTo>
                    <a:lnTo>
                      <a:pt x="146" y="118"/>
                    </a:lnTo>
                    <a:lnTo>
                      <a:pt x="148" y="222"/>
                    </a:lnTo>
                    <a:lnTo>
                      <a:pt x="152" y="340"/>
                    </a:lnTo>
                    <a:lnTo>
                      <a:pt x="155" y="458"/>
                    </a:lnTo>
                    <a:lnTo>
                      <a:pt x="158" y="562"/>
                    </a:lnTo>
                    <a:lnTo>
                      <a:pt x="160" y="639"/>
                    </a:lnTo>
                    <a:lnTo>
                      <a:pt x="163" y="680"/>
                    </a:lnTo>
                    <a:lnTo>
                      <a:pt x="166" y="680"/>
                    </a:lnTo>
                    <a:lnTo>
                      <a:pt x="169" y="639"/>
                    </a:lnTo>
                    <a:lnTo>
                      <a:pt x="172" y="562"/>
                    </a:lnTo>
                    <a:lnTo>
                      <a:pt x="175" y="458"/>
                    </a:lnTo>
                    <a:lnTo>
                      <a:pt x="178" y="340"/>
                    </a:lnTo>
                    <a:lnTo>
                      <a:pt x="181" y="222"/>
                    </a:lnTo>
                    <a:lnTo>
                      <a:pt x="184" y="118"/>
                    </a:lnTo>
                    <a:lnTo>
                      <a:pt x="187" y="41"/>
                    </a:lnTo>
                    <a:lnTo>
                      <a:pt x="190" y="0"/>
                    </a:lnTo>
                    <a:lnTo>
                      <a:pt x="193" y="0"/>
                    </a:lnTo>
                    <a:lnTo>
                      <a:pt x="196" y="41"/>
                    </a:lnTo>
                    <a:lnTo>
                      <a:pt x="198" y="118"/>
                    </a:lnTo>
                    <a:lnTo>
                      <a:pt x="201" y="222"/>
                    </a:lnTo>
                    <a:lnTo>
                      <a:pt x="205" y="340"/>
                    </a:lnTo>
                    <a:lnTo>
                      <a:pt x="207" y="458"/>
                    </a:lnTo>
                    <a:lnTo>
                      <a:pt x="210" y="562"/>
                    </a:lnTo>
                    <a:lnTo>
                      <a:pt x="213" y="639"/>
                    </a:lnTo>
                    <a:lnTo>
                      <a:pt x="216" y="680"/>
                    </a:lnTo>
                    <a:lnTo>
                      <a:pt x="219" y="680"/>
                    </a:lnTo>
                    <a:lnTo>
                      <a:pt x="222" y="639"/>
                    </a:lnTo>
                    <a:lnTo>
                      <a:pt x="225" y="562"/>
                    </a:lnTo>
                    <a:lnTo>
                      <a:pt x="228" y="458"/>
                    </a:lnTo>
                    <a:lnTo>
                      <a:pt x="231" y="340"/>
                    </a:lnTo>
                    <a:lnTo>
                      <a:pt x="234" y="222"/>
                    </a:lnTo>
                    <a:lnTo>
                      <a:pt x="237" y="118"/>
                    </a:lnTo>
                    <a:lnTo>
                      <a:pt x="240" y="41"/>
                    </a:lnTo>
                    <a:lnTo>
                      <a:pt x="243" y="0"/>
                    </a:lnTo>
                    <a:lnTo>
                      <a:pt x="246" y="0"/>
                    </a:lnTo>
                    <a:lnTo>
                      <a:pt x="249" y="41"/>
                    </a:lnTo>
                    <a:lnTo>
                      <a:pt x="252" y="118"/>
                    </a:lnTo>
                    <a:lnTo>
                      <a:pt x="255" y="222"/>
                    </a:lnTo>
                    <a:lnTo>
                      <a:pt x="258" y="340"/>
                    </a:lnTo>
                    <a:lnTo>
                      <a:pt x="261" y="458"/>
                    </a:lnTo>
                    <a:lnTo>
                      <a:pt x="264" y="562"/>
                    </a:lnTo>
                    <a:lnTo>
                      <a:pt x="267" y="639"/>
                    </a:lnTo>
                    <a:lnTo>
                      <a:pt x="270" y="680"/>
                    </a:lnTo>
                    <a:lnTo>
                      <a:pt x="273" y="680"/>
                    </a:lnTo>
                    <a:lnTo>
                      <a:pt x="276" y="639"/>
                    </a:lnTo>
                    <a:lnTo>
                      <a:pt x="279" y="562"/>
                    </a:lnTo>
                    <a:lnTo>
                      <a:pt x="282" y="458"/>
                    </a:lnTo>
                    <a:lnTo>
                      <a:pt x="285" y="340"/>
                    </a:lnTo>
                    <a:lnTo>
                      <a:pt x="287" y="222"/>
                    </a:lnTo>
                    <a:lnTo>
                      <a:pt x="290" y="118"/>
                    </a:lnTo>
                    <a:lnTo>
                      <a:pt x="293" y="41"/>
                    </a:lnTo>
                    <a:lnTo>
                      <a:pt x="297" y="0"/>
                    </a:lnTo>
                    <a:lnTo>
                      <a:pt x="299" y="0"/>
                    </a:lnTo>
                    <a:lnTo>
                      <a:pt x="302" y="41"/>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8" name="Freeform 12"/>
              <p:cNvSpPr>
                <a:spLocks/>
              </p:cNvSpPr>
              <p:nvPr/>
            </p:nvSpPr>
            <p:spPr bwMode="auto">
              <a:xfrm>
                <a:off x="2312" y="1254"/>
                <a:ext cx="110" cy="681"/>
              </a:xfrm>
              <a:custGeom>
                <a:avLst/>
                <a:gdLst>
                  <a:gd name="T0" fmla="*/ 0 w 90"/>
                  <a:gd name="T1" fmla="*/ 41 h 681"/>
                  <a:gd name="T2" fmla="*/ 4 w 90"/>
                  <a:gd name="T3" fmla="*/ 118 h 681"/>
                  <a:gd name="T4" fmla="*/ 7 w 90"/>
                  <a:gd name="T5" fmla="*/ 222 h 681"/>
                  <a:gd name="T6" fmla="*/ 11 w 90"/>
                  <a:gd name="T7" fmla="*/ 340 h 681"/>
                  <a:gd name="T8" fmla="*/ 15 w 90"/>
                  <a:gd name="T9" fmla="*/ 458 h 681"/>
                  <a:gd name="T10" fmla="*/ 18 w 90"/>
                  <a:gd name="T11" fmla="*/ 562 h 681"/>
                  <a:gd name="T12" fmla="*/ 22 w 90"/>
                  <a:gd name="T13" fmla="*/ 639 h 681"/>
                  <a:gd name="T14" fmla="*/ 26 w 90"/>
                  <a:gd name="T15" fmla="*/ 680 h 681"/>
                  <a:gd name="T16" fmla="*/ 29 w 90"/>
                  <a:gd name="T17" fmla="*/ 680 h 681"/>
                  <a:gd name="T18" fmla="*/ 33 w 90"/>
                  <a:gd name="T19" fmla="*/ 639 h 681"/>
                  <a:gd name="T20" fmla="*/ 37 w 90"/>
                  <a:gd name="T21" fmla="*/ 562 h 681"/>
                  <a:gd name="T22" fmla="*/ 40 w 90"/>
                  <a:gd name="T23" fmla="*/ 458 h 681"/>
                  <a:gd name="T24" fmla="*/ 44 w 90"/>
                  <a:gd name="T25" fmla="*/ 340 h 681"/>
                  <a:gd name="T26" fmla="*/ 48 w 90"/>
                  <a:gd name="T27" fmla="*/ 222 h 681"/>
                  <a:gd name="T28" fmla="*/ 51 w 90"/>
                  <a:gd name="T29" fmla="*/ 118 h 681"/>
                  <a:gd name="T30" fmla="*/ 55 w 90"/>
                  <a:gd name="T31" fmla="*/ 41 h 681"/>
                  <a:gd name="T32" fmla="*/ 59 w 90"/>
                  <a:gd name="T33" fmla="*/ 0 h 681"/>
                  <a:gd name="T34" fmla="*/ 62 w 90"/>
                  <a:gd name="T35" fmla="*/ 0 h 681"/>
                  <a:gd name="T36" fmla="*/ 66 w 90"/>
                  <a:gd name="T37" fmla="*/ 41 h 681"/>
                  <a:gd name="T38" fmla="*/ 70 w 90"/>
                  <a:gd name="T39" fmla="*/ 118 h 681"/>
                  <a:gd name="T40" fmla="*/ 73 w 90"/>
                  <a:gd name="T41" fmla="*/ 222 h 681"/>
                  <a:gd name="T42" fmla="*/ 77 w 90"/>
                  <a:gd name="T43" fmla="*/ 340 h 681"/>
                  <a:gd name="T44" fmla="*/ 81 w 90"/>
                  <a:gd name="T45" fmla="*/ 458 h 681"/>
                  <a:gd name="T46" fmla="*/ 84 w 90"/>
                  <a:gd name="T47" fmla="*/ 562 h 681"/>
                  <a:gd name="T48" fmla="*/ 88 w 90"/>
                  <a:gd name="T49" fmla="*/ 639 h 681"/>
                  <a:gd name="T50" fmla="*/ 90 w 90"/>
                  <a:gd name="T51" fmla="*/ 680 h 681"/>
                  <a:gd name="T52" fmla="*/ 94 w 90"/>
                  <a:gd name="T53" fmla="*/ 680 h 681"/>
                  <a:gd name="T54" fmla="*/ 98 w 90"/>
                  <a:gd name="T55" fmla="*/ 639 h 681"/>
                  <a:gd name="T56" fmla="*/ 103 w 90"/>
                  <a:gd name="T57" fmla="*/ 562 h 681"/>
                  <a:gd name="T58" fmla="*/ 105 w 90"/>
                  <a:gd name="T59" fmla="*/ 458 h 681"/>
                  <a:gd name="T60" fmla="*/ 109 w 90"/>
                  <a:gd name="T61" fmla="*/ 340 h 6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90" h="681">
                    <a:moveTo>
                      <a:pt x="0" y="41"/>
                    </a:moveTo>
                    <a:lnTo>
                      <a:pt x="3" y="118"/>
                    </a:lnTo>
                    <a:lnTo>
                      <a:pt x="6" y="222"/>
                    </a:lnTo>
                    <a:lnTo>
                      <a:pt x="9" y="340"/>
                    </a:lnTo>
                    <a:lnTo>
                      <a:pt x="12" y="458"/>
                    </a:lnTo>
                    <a:lnTo>
                      <a:pt x="15" y="562"/>
                    </a:lnTo>
                    <a:lnTo>
                      <a:pt x="18" y="639"/>
                    </a:lnTo>
                    <a:lnTo>
                      <a:pt x="21" y="680"/>
                    </a:lnTo>
                    <a:lnTo>
                      <a:pt x="24" y="680"/>
                    </a:lnTo>
                    <a:lnTo>
                      <a:pt x="27" y="639"/>
                    </a:lnTo>
                    <a:lnTo>
                      <a:pt x="30" y="562"/>
                    </a:lnTo>
                    <a:lnTo>
                      <a:pt x="33" y="458"/>
                    </a:lnTo>
                    <a:lnTo>
                      <a:pt x="36" y="340"/>
                    </a:lnTo>
                    <a:lnTo>
                      <a:pt x="39" y="222"/>
                    </a:lnTo>
                    <a:lnTo>
                      <a:pt x="42" y="118"/>
                    </a:lnTo>
                    <a:lnTo>
                      <a:pt x="45" y="41"/>
                    </a:lnTo>
                    <a:lnTo>
                      <a:pt x="48" y="0"/>
                    </a:lnTo>
                    <a:lnTo>
                      <a:pt x="51" y="0"/>
                    </a:lnTo>
                    <a:lnTo>
                      <a:pt x="54" y="41"/>
                    </a:lnTo>
                    <a:lnTo>
                      <a:pt x="57" y="118"/>
                    </a:lnTo>
                    <a:lnTo>
                      <a:pt x="60" y="222"/>
                    </a:lnTo>
                    <a:lnTo>
                      <a:pt x="63" y="340"/>
                    </a:lnTo>
                    <a:lnTo>
                      <a:pt x="66" y="458"/>
                    </a:lnTo>
                    <a:lnTo>
                      <a:pt x="69" y="562"/>
                    </a:lnTo>
                    <a:lnTo>
                      <a:pt x="72" y="639"/>
                    </a:lnTo>
                    <a:lnTo>
                      <a:pt x="74" y="680"/>
                    </a:lnTo>
                    <a:lnTo>
                      <a:pt x="77" y="680"/>
                    </a:lnTo>
                    <a:lnTo>
                      <a:pt x="80" y="639"/>
                    </a:lnTo>
                    <a:lnTo>
                      <a:pt x="84" y="562"/>
                    </a:lnTo>
                    <a:lnTo>
                      <a:pt x="86" y="458"/>
                    </a:lnTo>
                    <a:lnTo>
                      <a:pt x="89" y="34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9" name="Line 13"/>
              <p:cNvSpPr>
                <a:spLocks noChangeShapeType="1"/>
              </p:cNvSpPr>
              <p:nvPr/>
            </p:nvSpPr>
            <p:spPr bwMode="auto">
              <a:xfrm flipH="1">
                <a:off x="432" y="1594"/>
                <a:ext cx="201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0" name="Line 40"/>
              <p:cNvSpPr>
                <a:spLocks noChangeShapeType="1"/>
              </p:cNvSpPr>
              <p:nvPr/>
            </p:nvSpPr>
            <p:spPr bwMode="auto">
              <a:xfrm>
                <a:off x="458" y="1940"/>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1" name="Line 41"/>
              <p:cNvSpPr>
                <a:spLocks noChangeShapeType="1"/>
              </p:cNvSpPr>
              <p:nvPr/>
            </p:nvSpPr>
            <p:spPr bwMode="auto">
              <a:xfrm>
                <a:off x="538" y="1940"/>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2" name="Line 42"/>
              <p:cNvSpPr>
                <a:spLocks noChangeShapeType="1"/>
              </p:cNvSpPr>
              <p:nvPr/>
            </p:nvSpPr>
            <p:spPr bwMode="auto">
              <a:xfrm>
                <a:off x="617"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3" name="Line 43"/>
              <p:cNvSpPr>
                <a:spLocks noChangeShapeType="1"/>
              </p:cNvSpPr>
              <p:nvPr/>
            </p:nvSpPr>
            <p:spPr bwMode="auto">
              <a:xfrm>
                <a:off x="697"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4" name="Line 44"/>
              <p:cNvSpPr>
                <a:spLocks noChangeShapeType="1"/>
              </p:cNvSpPr>
              <p:nvPr/>
            </p:nvSpPr>
            <p:spPr bwMode="auto">
              <a:xfrm>
                <a:off x="777"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5" name="Line 45"/>
              <p:cNvSpPr>
                <a:spLocks noChangeShapeType="1"/>
              </p:cNvSpPr>
              <p:nvPr/>
            </p:nvSpPr>
            <p:spPr bwMode="auto">
              <a:xfrm>
                <a:off x="856" y="1940"/>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6" name="Line 46"/>
              <p:cNvSpPr>
                <a:spLocks noChangeShapeType="1"/>
              </p:cNvSpPr>
              <p:nvPr/>
            </p:nvSpPr>
            <p:spPr bwMode="auto">
              <a:xfrm>
                <a:off x="935"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7" name="Line 47"/>
              <p:cNvSpPr>
                <a:spLocks noChangeShapeType="1"/>
              </p:cNvSpPr>
              <p:nvPr/>
            </p:nvSpPr>
            <p:spPr bwMode="auto">
              <a:xfrm>
                <a:off x="1015"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8" name="Line 48"/>
              <p:cNvSpPr>
                <a:spLocks noChangeShapeType="1"/>
              </p:cNvSpPr>
              <p:nvPr/>
            </p:nvSpPr>
            <p:spPr bwMode="auto">
              <a:xfrm>
                <a:off x="1095"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19" name="Line 49"/>
              <p:cNvSpPr>
                <a:spLocks noChangeShapeType="1"/>
              </p:cNvSpPr>
              <p:nvPr/>
            </p:nvSpPr>
            <p:spPr bwMode="auto">
              <a:xfrm>
                <a:off x="1175"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0" name="Line 50"/>
              <p:cNvSpPr>
                <a:spLocks noChangeShapeType="1"/>
              </p:cNvSpPr>
              <p:nvPr/>
            </p:nvSpPr>
            <p:spPr bwMode="auto">
              <a:xfrm>
                <a:off x="1253" y="1940"/>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1" name="Line 51"/>
              <p:cNvSpPr>
                <a:spLocks noChangeShapeType="1"/>
              </p:cNvSpPr>
              <p:nvPr/>
            </p:nvSpPr>
            <p:spPr bwMode="auto">
              <a:xfrm>
                <a:off x="1333"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2" name="Line 52"/>
              <p:cNvSpPr>
                <a:spLocks noChangeShapeType="1"/>
              </p:cNvSpPr>
              <p:nvPr/>
            </p:nvSpPr>
            <p:spPr bwMode="auto">
              <a:xfrm>
                <a:off x="1413"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3" name="Line 53"/>
              <p:cNvSpPr>
                <a:spLocks noChangeShapeType="1"/>
              </p:cNvSpPr>
              <p:nvPr/>
            </p:nvSpPr>
            <p:spPr bwMode="auto">
              <a:xfrm>
                <a:off x="1493"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4" name="Line 54"/>
              <p:cNvSpPr>
                <a:spLocks noChangeShapeType="1"/>
              </p:cNvSpPr>
              <p:nvPr/>
            </p:nvSpPr>
            <p:spPr bwMode="auto">
              <a:xfrm>
                <a:off x="1573" y="1940"/>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5" name="Line 55"/>
              <p:cNvSpPr>
                <a:spLocks noChangeShapeType="1"/>
              </p:cNvSpPr>
              <p:nvPr/>
            </p:nvSpPr>
            <p:spPr bwMode="auto">
              <a:xfrm>
                <a:off x="1652"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6" name="Line 56"/>
              <p:cNvSpPr>
                <a:spLocks noChangeShapeType="1"/>
              </p:cNvSpPr>
              <p:nvPr/>
            </p:nvSpPr>
            <p:spPr bwMode="auto">
              <a:xfrm>
                <a:off x="1731" y="1940"/>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7" name="Line 57"/>
              <p:cNvSpPr>
                <a:spLocks noChangeShapeType="1"/>
              </p:cNvSpPr>
              <p:nvPr/>
            </p:nvSpPr>
            <p:spPr bwMode="auto">
              <a:xfrm>
                <a:off x="1811"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8" name="Line 58"/>
              <p:cNvSpPr>
                <a:spLocks noChangeShapeType="1"/>
              </p:cNvSpPr>
              <p:nvPr/>
            </p:nvSpPr>
            <p:spPr bwMode="auto">
              <a:xfrm>
                <a:off x="1891" y="1940"/>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29" name="Line 59"/>
              <p:cNvSpPr>
                <a:spLocks noChangeShapeType="1"/>
              </p:cNvSpPr>
              <p:nvPr/>
            </p:nvSpPr>
            <p:spPr bwMode="auto">
              <a:xfrm>
                <a:off x="1970"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0" name="Line 60"/>
              <p:cNvSpPr>
                <a:spLocks noChangeShapeType="1"/>
              </p:cNvSpPr>
              <p:nvPr/>
            </p:nvSpPr>
            <p:spPr bwMode="auto">
              <a:xfrm>
                <a:off x="2050"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1" name="Line 61"/>
              <p:cNvSpPr>
                <a:spLocks noChangeShapeType="1"/>
              </p:cNvSpPr>
              <p:nvPr/>
            </p:nvSpPr>
            <p:spPr bwMode="auto">
              <a:xfrm>
                <a:off x="2129" y="1940"/>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2" name="Line 62"/>
              <p:cNvSpPr>
                <a:spLocks noChangeShapeType="1"/>
              </p:cNvSpPr>
              <p:nvPr/>
            </p:nvSpPr>
            <p:spPr bwMode="auto">
              <a:xfrm>
                <a:off x="2209" y="1940"/>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3" name="Line 63"/>
              <p:cNvSpPr>
                <a:spLocks noChangeShapeType="1"/>
              </p:cNvSpPr>
              <p:nvPr/>
            </p:nvSpPr>
            <p:spPr bwMode="auto">
              <a:xfrm>
                <a:off x="2288"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4" name="Line 64"/>
              <p:cNvSpPr>
                <a:spLocks noChangeShapeType="1"/>
              </p:cNvSpPr>
              <p:nvPr/>
            </p:nvSpPr>
            <p:spPr bwMode="auto">
              <a:xfrm>
                <a:off x="2368" y="1940"/>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5" name="Line 65"/>
              <p:cNvSpPr>
                <a:spLocks noChangeShapeType="1"/>
              </p:cNvSpPr>
              <p:nvPr/>
            </p:nvSpPr>
            <p:spPr bwMode="auto">
              <a:xfrm flipH="1">
                <a:off x="458" y="1248"/>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6" name="Line 66"/>
              <p:cNvSpPr>
                <a:spLocks noChangeShapeType="1"/>
              </p:cNvSpPr>
              <p:nvPr/>
            </p:nvSpPr>
            <p:spPr bwMode="auto">
              <a:xfrm>
                <a:off x="538" y="1248"/>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7" name="Line 67"/>
              <p:cNvSpPr>
                <a:spLocks noChangeShapeType="1"/>
              </p:cNvSpPr>
              <p:nvPr/>
            </p:nvSpPr>
            <p:spPr bwMode="auto">
              <a:xfrm>
                <a:off x="617"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8" name="Line 68"/>
              <p:cNvSpPr>
                <a:spLocks noChangeShapeType="1"/>
              </p:cNvSpPr>
              <p:nvPr/>
            </p:nvSpPr>
            <p:spPr bwMode="auto">
              <a:xfrm>
                <a:off x="697"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39" name="Line 69"/>
              <p:cNvSpPr>
                <a:spLocks noChangeShapeType="1"/>
              </p:cNvSpPr>
              <p:nvPr/>
            </p:nvSpPr>
            <p:spPr bwMode="auto">
              <a:xfrm>
                <a:off x="777"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0" name="Line 70"/>
              <p:cNvSpPr>
                <a:spLocks noChangeShapeType="1"/>
              </p:cNvSpPr>
              <p:nvPr/>
            </p:nvSpPr>
            <p:spPr bwMode="auto">
              <a:xfrm>
                <a:off x="856" y="1248"/>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1" name="Line 71"/>
              <p:cNvSpPr>
                <a:spLocks noChangeShapeType="1"/>
              </p:cNvSpPr>
              <p:nvPr/>
            </p:nvSpPr>
            <p:spPr bwMode="auto">
              <a:xfrm>
                <a:off x="935"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2" name="Line 72"/>
              <p:cNvSpPr>
                <a:spLocks noChangeShapeType="1"/>
              </p:cNvSpPr>
              <p:nvPr/>
            </p:nvSpPr>
            <p:spPr bwMode="auto">
              <a:xfrm>
                <a:off x="1015"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3" name="Line 73"/>
              <p:cNvSpPr>
                <a:spLocks noChangeShapeType="1"/>
              </p:cNvSpPr>
              <p:nvPr/>
            </p:nvSpPr>
            <p:spPr bwMode="auto">
              <a:xfrm>
                <a:off x="1095"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4" name="Line 74"/>
              <p:cNvSpPr>
                <a:spLocks noChangeShapeType="1"/>
              </p:cNvSpPr>
              <p:nvPr/>
            </p:nvSpPr>
            <p:spPr bwMode="auto">
              <a:xfrm>
                <a:off x="1175"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5" name="Line 75"/>
              <p:cNvSpPr>
                <a:spLocks noChangeShapeType="1"/>
              </p:cNvSpPr>
              <p:nvPr/>
            </p:nvSpPr>
            <p:spPr bwMode="auto">
              <a:xfrm>
                <a:off x="1253" y="1248"/>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6" name="Line 76"/>
              <p:cNvSpPr>
                <a:spLocks noChangeShapeType="1"/>
              </p:cNvSpPr>
              <p:nvPr/>
            </p:nvSpPr>
            <p:spPr bwMode="auto">
              <a:xfrm>
                <a:off x="1333"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7" name="Line 77"/>
              <p:cNvSpPr>
                <a:spLocks noChangeShapeType="1"/>
              </p:cNvSpPr>
              <p:nvPr/>
            </p:nvSpPr>
            <p:spPr bwMode="auto">
              <a:xfrm>
                <a:off x="1413"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8" name="Line 78"/>
              <p:cNvSpPr>
                <a:spLocks noChangeShapeType="1"/>
              </p:cNvSpPr>
              <p:nvPr/>
            </p:nvSpPr>
            <p:spPr bwMode="auto">
              <a:xfrm>
                <a:off x="1493"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49" name="Line 79"/>
              <p:cNvSpPr>
                <a:spLocks noChangeShapeType="1"/>
              </p:cNvSpPr>
              <p:nvPr/>
            </p:nvSpPr>
            <p:spPr bwMode="auto">
              <a:xfrm>
                <a:off x="1573" y="1248"/>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0" name="Line 80"/>
              <p:cNvSpPr>
                <a:spLocks noChangeShapeType="1"/>
              </p:cNvSpPr>
              <p:nvPr/>
            </p:nvSpPr>
            <p:spPr bwMode="auto">
              <a:xfrm>
                <a:off x="1652"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1" name="Line 81"/>
              <p:cNvSpPr>
                <a:spLocks noChangeShapeType="1"/>
              </p:cNvSpPr>
              <p:nvPr/>
            </p:nvSpPr>
            <p:spPr bwMode="auto">
              <a:xfrm>
                <a:off x="1731" y="1248"/>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2" name="Line 82"/>
              <p:cNvSpPr>
                <a:spLocks noChangeShapeType="1"/>
              </p:cNvSpPr>
              <p:nvPr/>
            </p:nvSpPr>
            <p:spPr bwMode="auto">
              <a:xfrm>
                <a:off x="1811"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3" name="Line 83"/>
              <p:cNvSpPr>
                <a:spLocks noChangeShapeType="1"/>
              </p:cNvSpPr>
              <p:nvPr/>
            </p:nvSpPr>
            <p:spPr bwMode="auto">
              <a:xfrm>
                <a:off x="1891" y="1248"/>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4" name="Line 84"/>
              <p:cNvSpPr>
                <a:spLocks noChangeShapeType="1"/>
              </p:cNvSpPr>
              <p:nvPr/>
            </p:nvSpPr>
            <p:spPr bwMode="auto">
              <a:xfrm>
                <a:off x="1970"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5" name="Line 85"/>
              <p:cNvSpPr>
                <a:spLocks noChangeShapeType="1"/>
              </p:cNvSpPr>
              <p:nvPr/>
            </p:nvSpPr>
            <p:spPr bwMode="auto">
              <a:xfrm>
                <a:off x="2050"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6" name="Line 86"/>
              <p:cNvSpPr>
                <a:spLocks noChangeShapeType="1"/>
              </p:cNvSpPr>
              <p:nvPr/>
            </p:nvSpPr>
            <p:spPr bwMode="auto">
              <a:xfrm>
                <a:off x="2129" y="1248"/>
                <a:ext cx="5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7" name="Line 87"/>
              <p:cNvSpPr>
                <a:spLocks noChangeShapeType="1"/>
              </p:cNvSpPr>
              <p:nvPr/>
            </p:nvSpPr>
            <p:spPr bwMode="auto">
              <a:xfrm>
                <a:off x="2209" y="1248"/>
                <a:ext cx="5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8" name="Line 88"/>
              <p:cNvSpPr>
                <a:spLocks noChangeShapeType="1"/>
              </p:cNvSpPr>
              <p:nvPr/>
            </p:nvSpPr>
            <p:spPr bwMode="auto">
              <a:xfrm>
                <a:off x="2288" y="1248"/>
                <a:ext cx="53"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59" name="Line 89"/>
              <p:cNvSpPr>
                <a:spLocks noChangeShapeType="1"/>
              </p:cNvSpPr>
              <p:nvPr/>
            </p:nvSpPr>
            <p:spPr bwMode="auto">
              <a:xfrm>
                <a:off x="2336" y="1248"/>
                <a:ext cx="128"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60" name="Line 90"/>
              <p:cNvSpPr>
                <a:spLocks noChangeShapeType="1"/>
              </p:cNvSpPr>
              <p:nvPr/>
            </p:nvSpPr>
            <p:spPr bwMode="auto">
              <a:xfrm>
                <a:off x="432" y="1248"/>
                <a:ext cx="19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61" name="Line 91"/>
              <p:cNvSpPr>
                <a:spLocks noChangeShapeType="1"/>
              </p:cNvSpPr>
              <p:nvPr/>
            </p:nvSpPr>
            <p:spPr bwMode="auto">
              <a:xfrm>
                <a:off x="432" y="1940"/>
                <a:ext cx="20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nvGrpSpPr>
            <p:cNvPr id="11276" name="Group 96"/>
            <p:cNvGrpSpPr>
              <a:grpSpLocks/>
            </p:cNvGrpSpPr>
            <p:nvPr/>
          </p:nvGrpSpPr>
          <p:grpSpPr bwMode="auto">
            <a:xfrm>
              <a:off x="432" y="2736"/>
              <a:ext cx="2028" cy="694"/>
              <a:chOff x="420" y="3148"/>
              <a:chExt cx="2028" cy="694"/>
            </a:xfrm>
          </p:grpSpPr>
          <p:sp>
            <p:nvSpPr>
              <p:cNvPr id="11277" name="Line 15"/>
              <p:cNvSpPr>
                <a:spLocks noChangeShapeType="1"/>
              </p:cNvSpPr>
              <p:nvPr/>
            </p:nvSpPr>
            <p:spPr bwMode="auto">
              <a:xfrm flipH="1">
                <a:off x="432" y="3495"/>
                <a:ext cx="201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78" name="Freeform 16"/>
              <p:cNvSpPr>
                <a:spLocks/>
              </p:cNvSpPr>
              <p:nvPr/>
            </p:nvSpPr>
            <p:spPr bwMode="auto">
              <a:xfrm>
                <a:off x="458" y="3149"/>
                <a:ext cx="134" cy="692"/>
              </a:xfrm>
              <a:custGeom>
                <a:avLst/>
                <a:gdLst>
                  <a:gd name="T0" fmla="*/ 2 w 109"/>
                  <a:gd name="T1" fmla="*/ 286 h 692"/>
                  <a:gd name="T2" fmla="*/ 7 w 109"/>
                  <a:gd name="T3" fmla="*/ 173 h 692"/>
                  <a:gd name="T4" fmla="*/ 11 w 109"/>
                  <a:gd name="T5" fmla="*/ 81 h 692"/>
                  <a:gd name="T6" fmla="*/ 16 w 109"/>
                  <a:gd name="T7" fmla="*/ 21 h 692"/>
                  <a:gd name="T8" fmla="*/ 21 w 109"/>
                  <a:gd name="T9" fmla="*/ 0 h 692"/>
                  <a:gd name="T10" fmla="*/ 25 w 109"/>
                  <a:gd name="T11" fmla="*/ 21 h 692"/>
                  <a:gd name="T12" fmla="*/ 30 w 109"/>
                  <a:gd name="T13" fmla="*/ 81 h 692"/>
                  <a:gd name="T14" fmla="*/ 33 w 109"/>
                  <a:gd name="T15" fmla="*/ 173 h 692"/>
                  <a:gd name="T16" fmla="*/ 38 w 109"/>
                  <a:gd name="T17" fmla="*/ 286 h 692"/>
                  <a:gd name="T18" fmla="*/ 42 w 109"/>
                  <a:gd name="T19" fmla="*/ 406 h 692"/>
                  <a:gd name="T20" fmla="*/ 47 w 109"/>
                  <a:gd name="T21" fmla="*/ 519 h 692"/>
                  <a:gd name="T22" fmla="*/ 50 w 109"/>
                  <a:gd name="T23" fmla="*/ 610 h 692"/>
                  <a:gd name="T24" fmla="*/ 55 w 109"/>
                  <a:gd name="T25" fmla="*/ 670 h 692"/>
                  <a:gd name="T26" fmla="*/ 59 w 109"/>
                  <a:gd name="T27" fmla="*/ 691 h 692"/>
                  <a:gd name="T28" fmla="*/ 64 w 109"/>
                  <a:gd name="T29" fmla="*/ 670 h 692"/>
                  <a:gd name="T30" fmla="*/ 69 w 109"/>
                  <a:gd name="T31" fmla="*/ 610 h 692"/>
                  <a:gd name="T32" fmla="*/ 73 w 109"/>
                  <a:gd name="T33" fmla="*/ 519 h 692"/>
                  <a:gd name="T34" fmla="*/ 77 w 109"/>
                  <a:gd name="T35" fmla="*/ 406 h 692"/>
                  <a:gd name="T36" fmla="*/ 81 w 109"/>
                  <a:gd name="T37" fmla="*/ 286 h 692"/>
                  <a:gd name="T38" fmla="*/ 85 w 109"/>
                  <a:gd name="T39" fmla="*/ 173 h 692"/>
                  <a:gd name="T40" fmla="*/ 87 w 109"/>
                  <a:gd name="T41" fmla="*/ 81 h 692"/>
                  <a:gd name="T42" fmla="*/ 91 w 109"/>
                  <a:gd name="T43" fmla="*/ 21 h 692"/>
                  <a:gd name="T44" fmla="*/ 95 w 109"/>
                  <a:gd name="T45" fmla="*/ 0 h 692"/>
                  <a:gd name="T46" fmla="*/ 97 w 109"/>
                  <a:gd name="T47" fmla="*/ 21 h 692"/>
                  <a:gd name="T48" fmla="*/ 101 w 109"/>
                  <a:gd name="T49" fmla="*/ 81 h 692"/>
                  <a:gd name="T50" fmla="*/ 103 w 109"/>
                  <a:gd name="T51" fmla="*/ 173 h 692"/>
                  <a:gd name="T52" fmla="*/ 107 w 109"/>
                  <a:gd name="T53" fmla="*/ 286 h 692"/>
                  <a:gd name="T54" fmla="*/ 111 w 109"/>
                  <a:gd name="T55" fmla="*/ 406 h 692"/>
                  <a:gd name="T56" fmla="*/ 113 w 109"/>
                  <a:gd name="T57" fmla="*/ 519 h 692"/>
                  <a:gd name="T58" fmla="*/ 117 w 109"/>
                  <a:gd name="T59" fmla="*/ 610 h 692"/>
                  <a:gd name="T60" fmla="*/ 120 w 109"/>
                  <a:gd name="T61" fmla="*/ 670 h 692"/>
                  <a:gd name="T62" fmla="*/ 124 w 109"/>
                  <a:gd name="T63" fmla="*/ 691 h 692"/>
                  <a:gd name="T64" fmla="*/ 127 w 109"/>
                  <a:gd name="T65" fmla="*/ 670 h 692"/>
                  <a:gd name="T66" fmla="*/ 129 w 109"/>
                  <a:gd name="T67" fmla="*/ 610 h 692"/>
                  <a:gd name="T68" fmla="*/ 133 w 109"/>
                  <a:gd name="T69" fmla="*/ 519 h 6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692">
                    <a:moveTo>
                      <a:pt x="0" y="346"/>
                    </a:moveTo>
                    <a:lnTo>
                      <a:pt x="2" y="286"/>
                    </a:lnTo>
                    <a:lnTo>
                      <a:pt x="4" y="228"/>
                    </a:lnTo>
                    <a:lnTo>
                      <a:pt x="6" y="173"/>
                    </a:lnTo>
                    <a:lnTo>
                      <a:pt x="8" y="124"/>
                    </a:lnTo>
                    <a:lnTo>
                      <a:pt x="9" y="81"/>
                    </a:lnTo>
                    <a:lnTo>
                      <a:pt x="11" y="46"/>
                    </a:lnTo>
                    <a:lnTo>
                      <a:pt x="13" y="21"/>
                    </a:lnTo>
                    <a:lnTo>
                      <a:pt x="15" y="6"/>
                    </a:lnTo>
                    <a:lnTo>
                      <a:pt x="17" y="0"/>
                    </a:lnTo>
                    <a:lnTo>
                      <a:pt x="18" y="6"/>
                    </a:lnTo>
                    <a:lnTo>
                      <a:pt x="20" y="21"/>
                    </a:lnTo>
                    <a:lnTo>
                      <a:pt x="22" y="46"/>
                    </a:lnTo>
                    <a:lnTo>
                      <a:pt x="24" y="81"/>
                    </a:lnTo>
                    <a:lnTo>
                      <a:pt x="26" y="124"/>
                    </a:lnTo>
                    <a:lnTo>
                      <a:pt x="27" y="173"/>
                    </a:lnTo>
                    <a:lnTo>
                      <a:pt x="29" y="228"/>
                    </a:lnTo>
                    <a:lnTo>
                      <a:pt x="31" y="286"/>
                    </a:lnTo>
                    <a:lnTo>
                      <a:pt x="32" y="346"/>
                    </a:lnTo>
                    <a:lnTo>
                      <a:pt x="34" y="406"/>
                    </a:lnTo>
                    <a:lnTo>
                      <a:pt x="36" y="464"/>
                    </a:lnTo>
                    <a:lnTo>
                      <a:pt x="38" y="519"/>
                    </a:lnTo>
                    <a:lnTo>
                      <a:pt x="39" y="568"/>
                    </a:lnTo>
                    <a:lnTo>
                      <a:pt x="41" y="610"/>
                    </a:lnTo>
                    <a:lnTo>
                      <a:pt x="43" y="645"/>
                    </a:lnTo>
                    <a:lnTo>
                      <a:pt x="45" y="670"/>
                    </a:lnTo>
                    <a:lnTo>
                      <a:pt x="47" y="686"/>
                    </a:lnTo>
                    <a:lnTo>
                      <a:pt x="48" y="691"/>
                    </a:lnTo>
                    <a:lnTo>
                      <a:pt x="50" y="686"/>
                    </a:lnTo>
                    <a:lnTo>
                      <a:pt x="52" y="670"/>
                    </a:lnTo>
                    <a:lnTo>
                      <a:pt x="54" y="645"/>
                    </a:lnTo>
                    <a:lnTo>
                      <a:pt x="56" y="610"/>
                    </a:lnTo>
                    <a:lnTo>
                      <a:pt x="57" y="568"/>
                    </a:lnTo>
                    <a:lnTo>
                      <a:pt x="59" y="519"/>
                    </a:lnTo>
                    <a:lnTo>
                      <a:pt x="61" y="464"/>
                    </a:lnTo>
                    <a:lnTo>
                      <a:pt x="63" y="406"/>
                    </a:lnTo>
                    <a:lnTo>
                      <a:pt x="65" y="346"/>
                    </a:lnTo>
                    <a:lnTo>
                      <a:pt x="66" y="286"/>
                    </a:lnTo>
                    <a:lnTo>
                      <a:pt x="67" y="228"/>
                    </a:lnTo>
                    <a:lnTo>
                      <a:pt x="69" y="173"/>
                    </a:lnTo>
                    <a:lnTo>
                      <a:pt x="70" y="124"/>
                    </a:lnTo>
                    <a:lnTo>
                      <a:pt x="71" y="81"/>
                    </a:lnTo>
                    <a:lnTo>
                      <a:pt x="72" y="46"/>
                    </a:lnTo>
                    <a:lnTo>
                      <a:pt x="74" y="21"/>
                    </a:lnTo>
                    <a:lnTo>
                      <a:pt x="75" y="6"/>
                    </a:lnTo>
                    <a:lnTo>
                      <a:pt x="77" y="0"/>
                    </a:lnTo>
                    <a:lnTo>
                      <a:pt x="78" y="6"/>
                    </a:lnTo>
                    <a:lnTo>
                      <a:pt x="79" y="21"/>
                    </a:lnTo>
                    <a:lnTo>
                      <a:pt x="80" y="46"/>
                    </a:lnTo>
                    <a:lnTo>
                      <a:pt x="82" y="81"/>
                    </a:lnTo>
                    <a:lnTo>
                      <a:pt x="83" y="124"/>
                    </a:lnTo>
                    <a:lnTo>
                      <a:pt x="84" y="173"/>
                    </a:lnTo>
                    <a:lnTo>
                      <a:pt x="86" y="228"/>
                    </a:lnTo>
                    <a:lnTo>
                      <a:pt x="87" y="286"/>
                    </a:lnTo>
                    <a:lnTo>
                      <a:pt x="88" y="346"/>
                    </a:lnTo>
                    <a:lnTo>
                      <a:pt x="90" y="406"/>
                    </a:lnTo>
                    <a:lnTo>
                      <a:pt x="91" y="464"/>
                    </a:lnTo>
                    <a:lnTo>
                      <a:pt x="92" y="519"/>
                    </a:lnTo>
                    <a:lnTo>
                      <a:pt x="94" y="568"/>
                    </a:lnTo>
                    <a:lnTo>
                      <a:pt x="95" y="610"/>
                    </a:lnTo>
                    <a:lnTo>
                      <a:pt x="96" y="645"/>
                    </a:lnTo>
                    <a:lnTo>
                      <a:pt x="98" y="670"/>
                    </a:lnTo>
                    <a:lnTo>
                      <a:pt x="99" y="686"/>
                    </a:lnTo>
                    <a:lnTo>
                      <a:pt x="101" y="691"/>
                    </a:lnTo>
                    <a:lnTo>
                      <a:pt x="102" y="686"/>
                    </a:lnTo>
                    <a:lnTo>
                      <a:pt x="103" y="670"/>
                    </a:lnTo>
                    <a:lnTo>
                      <a:pt x="104" y="645"/>
                    </a:lnTo>
                    <a:lnTo>
                      <a:pt x="105" y="610"/>
                    </a:lnTo>
                    <a:lnTo>
                      <a:pt x="107" y="568"/>
                    </a:lnTo>
                    <a:lnTo>
                      <a:pt x="108" y="519"/>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79" name="Freeform 17"/>
              <p:cNvSpPr>
                <a:spLocks/>
              </p:cNvSpPr>
              <p:nvPr/>
            </p:nvSpPr>
            <p:spPr bwMode="auto">
              <a:xfrm>
                <a:off x="590" y="3149"/>
                <a:ext cx="149" cy="692"/>
              </a:xfrm>
              <a:custGeom>
                <a:avLst/>
                <a:gdLst>
                  <a:gd name="T0" fmla="*/ 2 w 121"/>
                  <a:gd name="T1" fmla="*/ 464 h 692"/>
                  <a:gd name="T2" fmla="*/ 6 w 121"/>
                  <a:gd name="T3" fmla="*/ 346 h 692"/>
                  <a:gd name="T4" fmla="*/ 7 w 121"/>
                  <a:gd name="T5" fmla="*/ 228 h 692"/>
                  <a:gd name="T6" fmla="*/ 11 w 121"/>
                  <a:gd name="T7" fmla="*/ 124 h 692"/>
                  <a:gd name="T8" fmla="*/ 14 w 121"/>
                  <a:gd name="T9" fmla="*/ 46 h 692"/>
                  <a:gd name="T10" fmla="*/ 16 w 121"/>
                  <a:gd name="T11" fmla="*/ 6 h 692"/>
                  <a:gd name="T12" fmla="*/ 18 w 121"/>
                  <a:gd name="T13" fmla="*/ 6 h 692"/>
                  <a:gd name="T14" fmla="*/ 22 w 121"/>
                  <a:gd name="T15" fmla="*/ 46 h 692"/>
                  <a:gd name="T16" fmla="*/ 25 w 121"/>
                  <a:gd name="T17" fmla="*/ 124 h 692"/>
                  <a:gd name="T18" fmla="*/ 27 w 121"/>
                  <a:gd name="T19" fmla="*/ 228 h 692"/>
                  <a:gd name="T20" fmla="*/ 30 w 121"/>
                  <a:gd name="T21" fmla="*/ 346 h 692"/>
                  <a:gd name="T22" fmla="*/ 33 w 121"/>
                  <a:gd name="T23" fmla="*/ 464 h 692"/>
                  <a:gd name="T24" fmla="*/ 36 w 121"/>
                  <a:gd name="T25" fmla="*/ 568 h 692"/>
                  <a:gd name="T26" fmla="*/ 38 w 121"/>
                  <a:gd name="T27" fmla="*/ 645 h 692"/>
                  <a:gd name="T28" fmla="*/ 41 w 121"/>
                  <a:gd name="T29" fmla="*/ 686 h 692"/>
                  <a:gd name="T30" fmla="*/ 43 w 121"/>
                  <a:gd name="T31" fmla="*/ 686 h 692"/>
                  <a:gd name="T32" fmla="*/ 47 w 121"/>
                  <a:gd name="T33" fmla="*/ 645 h 692"/>
                  <a:gd name="T34" fmla="*/ 49 w 121"/>
                  <a:gd name="T35" fmla="*/ 568 h 692"/>
                  <a:gd name="T36" fmla="*/ 52 w 121"/>
                  <a:gd name="T37" fmla="*/ 464 h 692"/>
                  <a:gd name="T38" fmla="*/ 54 w 121"/>
                  <a:gd name="T39" fmla="*/ 346 h 692"/>
                  <a:gd name="T40" fmla="*/ 58 w 121"/>
                  <a:gd name="T41" fmla="*/ 228 h 692"/>
                  <a:gd name="T42" fmla="*/ 59 w 121"/>
                  <a:gd name="T43" fmla="*/ 124 h 692"/>
                  <a:gd name="T44" fmla="*/ 63 w 121"/>
                  <a:gd name="T45" fmla="*/ 46 h 692"/>
                  <a:gd name="T46" fmla="*/ 65 w 121"/>
                  <a:gd name="T47" fmla="*/ 6 h 692"/>
                  <a:gd name="T48" fmla="*/ 69 w 121"/>
                  <a:gd name="T49" fmla="*/ 6 h 692"/>
                  <a:gd name="T50" fmla="*/ 71 w 121"/>
                  <a:gd name="T51" fmla="*/ 46 h 692"/>
                  <a:gd name="T52" fmla="*/ 74 w 121"/>
                  <a:gd name="T53" fmla="*/ 124 h 692"/>
                  <a:gd name="T54" fmla="*/ 76 w 121"/>
                  <a:gd name="T55" fmla="*/ 228 h 692"/>
                  <a:gd name="T56" fmla="*/ 79 w 121"/>
                  <a:gd name="T57" fmla="*/ 346 h 692"/>
                  <a:gd name="T58" fmla="*/ 81 w 121"/>
                  <a:gd name="T59" fmla="*/ 464 h 692"/>
                  <a:gd name="T60" fmla="*/ 85 w 121"/>
                  <a:gd name="T61" fmla="*/ 568 h 692"/>
                  <a:gd name="T62" fmla="*/ 87 w 121"/>
                  <a:gd name="T63" fmla="*/ 645 h 692"/>
                  <a:gd name="T64" fmla="*/ 90 w 121"/>
                  <a:gd name="T65" fmla="*/ 686 h 692"/>
                  <a:gd name="T66" fmla="*/ 92 w 121"/>
                  <a:gd name="T67" fmla="*/ 686 h 692"/>
                  <a:gd name="T68" fmla="*/ 96 w 121"/>
                  <a:gd name="T69" fmla="*/ 645 h 692"/>
                  <a:gd name="T70" fmla="*/ 99 w 121"/>
                  <a:gd name="T71" fmla="*/ 568 h 692"/>
                  <a:gd name="T72" fmla="*/ 101 w 121"/>
                  <a:gd name="T73" fmla="*/ 464 h 692"/>
                  <a:gd name="T74" fmla="*/ 103 w 121"/>
                  <a:gd name="T75" fmla="*/ 346 h 692"/>
                  <a:gd name="T76" fmla="*/ 107 w 121"/>
                  <a:gd name="T77" fmla="*/ 228 h 692"/>
                  <a:gd name="T78" fmla="*/ 111 w 121"/>
                  <a:gd name="T79" fmla="*/ 124 h 692"/>
                  <a:gd name="T80" fmla="*/ 113 w 121"/>
                  <a:gd name="T81" fmla="*/ 46 h 692"/>
                  <a:gd name="T82" fmla="*/ 117 w 121"/>
                  <a:gd name="T83" fmla="*/ 6 h 692"/>
                  <a:gd name="T84" fmla="*/ 121 w 121"/>
                  <a:gd name="T85" fmla="*/ 6 h 692"/>
                  <a:gd name="T86" fmla="*/ 124 w 121"/>
                  <a:gd name="T87" fmla="*/ 46 h 692"/>
                  <a:gd name="T88" fmla="*/ 127 w 121"/>
                  <a:gd name="T89" fmla="*/ 124 h 692"/>
                  <a:gd name="T90" fmla="*/ 131 w 121"/>
                  <a:gd name="T91" fmla="*/ 228 h 692"/>
                  <a:gd name="T92" fmla="*/ 133 w 121"/>
                  <a:gd name="T93" fmla="*/ 346 h 692"/>
                  <a:gd name="T94" fmla="*/ 137 w 121"/>
                  <a:gd name="T95" fmla="*/ 464 h 692"/>
                  <a:gd name="T96" fmla="*/ 140 w 121"/>
                  <a:gd name="T97" fmla="*/ 568 h 692"/>
                  <a:gd name="T98" fmla="*/ 143 w 121"/>
                  <a:gd name="T99" fmla="*/ 645 h 692"/>
                  <a:gd name="T100" fmla="*/ 147 w 121"/>
                  <a:gd name="T101" fmla="*/ 686 h 6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21" h="692">
                    <a:moveTo>
                      <a:pt x="0" y="519"/>
                    </a:moveTo>
                    <a:lnTo>
                      <a:pt x="2" y="464"/>
                    </a:lnTo>
                    <a:lnTo>
                      <a:pt x="3" y="406"/>
                    </a:lnTo>
                    <a:lnTo>
                      <a:pt x="5" y="346"/>
                    </a:lnTo>
                    <a:lnTo>
                      <a:pt x="5" y="286"/>
                    </a:lnTo>
                    <a:lnTo>
                      <a:pt x="6" y="228"/>
                    </a:lnTo>
                    <a:lnTo>
                      <a:pt x="8" y="173"/>
                    </a:lnTo>
                    <a:lnTo>
                      <a:pt x="9" y="124"/>
                    </a:lnTo>
                    <a:lnTo>
                      <a:pt x="10" y="81"/>
                    </a:lnTo>
                    <a:lnTo>
                      <a:pt x="11" y="46"/>
                    </a:lnTo>
                    <a:lnTo>
                      <a:pt x="12" y="21"/>
                    </a:lnTo>
                    <a:lnTo>
                      <a:pt x="13" y="6"/>
                    </a:lnTo>
                    <a:lnTo>
                      <a:pt x="14" y="0"/>
                    </a:lnTo>
                    <a:lnTo>
                      <a:pt x="15" y="6"/>
                    </a:lnTo>
                    <a:lnTo>
                      <a:pt x="17" y="21"/>
                    </a:lnTo>
                    <a:lnTo>
                      <a:pt x="18" y="46"/>
                    </a:lnTo>
                    <a:lnTo>
                      <a:pt x="19" y="81"/>
                    </a:lnTo>
                    <a:lnTo>
                      <a:pt x="20" y="124"/>
                    </a:lnTo>
                    <a:lnTo>
                      <a:pt x="21" y="173"/>
                    </a:lnTo>
                    <a:lnTo>
                      <a:pt x="22" y="228"/>
                    </a:lnTo>
                    <a:lnTo>
                      <a:pt x="23" y="286"/>
                    </a:lnTo>
                    <a:lnTo>
                      <a:pt x="24" y="346"/>
                    </a:lnTo>
                    <a:lnTo>
                      <a:pt x="26" y="406"/>
                    </a:lnTo>
                    <a:lnTo>
                      <a:pt x="27" y="464"/>
                    </a:lnTo>
                    <a:lnTo>
                      <a:pt x="27" y="519"/>
                    </a:lnTo>
                    <a:lnTo>
                      <a:pt x="29" y="568"/>
                    </a:lnTo>
                    <a:lnTo>
                      <a:pt x="30" y="610"/>
                    </a:lnTo>
                    <a:lnTo>
                      <a:pt x="31" y="645"/>
                    </a:lnTo>
                    <a:lnTo>
                      <a:pt x="32" y="670"/>
                    </a:lnTo>
                    <a:lnTo>
                      <a:pt x="33" y="686"/>
                    </a:lnTo>
                    <a:lnTo>
                      <a:pt x="35" y="691"/>
                    </a:lnTo>
                    <a:lnTo>
                      <a:pt x="35" y="686"/>
                    </a:lnTo>
                    <a:lnTo>
                      <a:pt x="37" y="670"/>
                    </a:lnTo>
                    <a:lnTo>
                      <a:pt x="38" y="645"/>
                    </a:lnTo>
                    <a:lnTo>
                      <a:pt x="39" y="610"/>
                    </a:lnTo>
                    <a:lnTo>
                      <a:pt x="40" y="568"/>
                    </a:lnTo>
                    <a:lnTo>
                      <a:pt x="41" y="519"/>
                    </a:lnTo>
                    <a:lnTo>
                      <a:pt x="42" y="464"/>
                    </a:lnTo>
                    <a:lnTo>
                      <a:pt x="43" y="406"/>
                    </a:lnTo>
                    <a:lnTo>
                      <a:pt x="44" y="346"/>
                    </a:lnTo>
                    <a:lnTo>
                      <a:pt x="45" y="286"/>
                    </a:lnTo>
                    <a:lnTo>
                      <a:pt x="47" y="228"/>
                    </a:lnTo>
                    <a:lnTo>
                      <a:pt x="48" y="173"/>
                    </a:lnTo>
                    <a:lnTo>
                      <a:pt x="48" y="124"/>
                    </a:lnTo>
                    <a:lnTo>
                      <a:pt x="50" y="81"/>
                    </a:lnTo>
                    <a:lnTo>
                      <a:pt x="51" y="46"/>
                    </a:lnTo>
                    <a:lnTo>
                      <a:pt x="52" y="21"/>
                    </a:lnTo>
                    <a:lnTo>
                      <a:pt x="53" y="6"/>
                    </a:lnTo>
                    <a:lnTo>
                      <a:pt x="54" y="0"/>
                    </a:lnTo>
                    <a:lnTo>
                      <a:pt x="56" y="6"/>
                    </a:lnTo>
                    <a:lnTo>
                      <a:pt x="56" y="21"/>
                    </a:lnTo>
                    <a:lnTo>
                      <a:pt x="58" y="46"/>
                    </a:lnTo>
                    <a:lnTo>
                      <a:pt x="59" y="81"/>
                    </a:lnTo>
                    <a:lnTo>
                      <a:pt x="60" y="124"/>
                    </a:lnTo>
                    <a:lnTo>
                      <a:pt x="61" y="173"/>
                    </a:lnTo>
                    <a:lnTo>
                      <a:pt x="62" y="228"/>
                    </a:lnTo>
                    <a:lnTo>
                      <a:pt x="63" y="286"/>
                    </a:lnTo>
                    <a:lnTo>
                      <a:pt x="64" y="346"/>
                    </a:lnTo>
                    <a:lnTo>
                      <a:pt x="65" y="406"/>
                    </a:lnTo>
                    <a:lnTo>
                      <a:pt x="66" y="464"/>
                    </a:lnTo>
                    <a:lnTo>
                      <a:pt x="68" y="519"/>
                    </a:lnTo>
                    <a:lnTo>
                      <a:pt x="69" y="568"/>
                    </a:lnTo>
                    <a:lnTo>
                      <a:pt x="70" y="610"/>
                    </a:lnTo>
                    <a:lnTo>
                      <a:pt x="71" y="645"/>
                    </a:lnTo>
                    <a:lnTo>
                      <a:pt x="72" y="670"/>
                    </a:lnTo>
                    <a:lnTo>
                      <a:pt x="73" y="686"/>
                    </a:lnTo>
                    <a:lnTo>
                      <a:pt x="74" y="691"/>
                    </a:lnTo>
                    <a:lnTo>
                      <a:pt x="75" y="686"/>
                    </a:lnTo>
                    <a:lnTo>
                      <a:pt x="77" y="670"/>
                    </a:lnTo>
                    <a:lnTo>
                      <a:pt x="78" y="645"/>
                    </a:lnTo>
                    <a:lnTo>
                      <a:pt x="79" y="610"/>
                    </a:lnTo>
                    <a:lnTo>
                      <a:pt x="80" y="568"/>
                    </a:lnTo>
                    <a:lnTo>
                      <a:pt x="81" y="519"/>
                    </a:lnTo>
                    <a:lnTo>
                      <a:pt x="82" y="464"/>
                    </a:lnTo>
                    <a:lnTo>
                      <a:pt x="83" y="406"/>
                    </a:lnTo>
                    <a:lnTo>
                      <a:pt x="84" y="346"/>
                    </a:lnTo>
                    <a:lnTo>
                      <a:pt x="86" y="286"/>
                    </a:lnTo>
                    <a:lnTo>
                      <a:pt x="87" y="228"/>
                    </a:lnTo>
                    <a:lnTo>
                      <a:pt x="89" y="173"/>
                    </a:lnTo>
                    <a:lnTo>
                      <a:pt x="90" y="124"/>
                    </a:lnTo>
                    <a:lnTo>
                      <a:pt x="91" y="81"/>
                    </a:lnTo>
                    <a:lnTo>
                      <a:pt x="92" y="46"/>
                    </a:lnTo>
                    <a:lnTo>
                      <a:pt x="93" y="21"/>
                    </a:lnTo>
                    <a:lnTo>
                      <a:pt x="95" y="6"/>
                    </a:lnTo>
                    <a:lnTo>
                      <a:pt x="96" y="0"/>
                    </a:lnTo>
                    <a:lnTo>
                      <a:pt x="98" y="6"/>
                    </a:lnTo>
                    <a:lnTo>
                      <a:pt x="99" y="21"/>
                    </a:lnTo>
                    <a:lnTo>
                      <a:pt x="101" y="46"/>
                    </a:lnTo>
                    <a:lnTo>
                      <a:pt x="102" y="81"/>
                    </a:lnTo>
                    <a:lnTo>
                      <a:pt x="103" y="124"/>
                    </a:lnTo>
                    <a:lnTo>
                      <a:pt x="104" y="173"/>
                    </a:lnTo>
                    <a:lnTo>
                      <a:pt x="106" y="228"/>
                    </a:lnTo>
                    <a:lnTo>
                      <a:pt x="107" y="286"/>
                    </a:lnTo>
                    <a:lnTo>
                      <a:pt x="108" y="346"/>
                    </a:lnTo>
                    <a:lnTo>
                      <a:pt x="110" y="406"/>
                    </a:lnTo>
                    <a:lnTo>
                      <a:pt x="111" y="464"/>
                    </a:lnTo>
                    <a:lnTo>
                      <a:pt x="112" y="519"/>
                    </a:lnTo>
                    <a:lnTo>
                      <a:pt x="114" y="568"/>
                    </a:lnTo>
                    <a:lnTo>
                      <a:pt x="115" y="610"/>
                    </a:lnTo>
                    <a:lnTo>
                      <a:pt x="116" y="645"/>
                    </a:lnTo>
                    <a:lnTo>
                      <a:pt x="117" y="670"/>
                    </a:lnTo>
                    <a:lnTo>
                      <a:pt x="119" y="686"/>
                    </a:lnTo>
                    <a:lnTo>
                      <a:pt x="120" y="691"/>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0" name="Freeform 19"/>
              <p:cNvSpPr>
                <a:spLocks/>
              </p:cNvSpPr>
              <p:nvPr/>
            </p:nvSpPr>
            <p:spPr bwMode="auto">
              <a:xfrm>
                <a:off x="738" y="3495"/>
                <a:ext cx="21" cy="346"/>
              </a:xfrm>
              <a:custGeom>
                <a:avLst/>
                <a:gdLst>
                  <a:gd name="T0" fmla="*/ 0 w 17"/>
                  <a:gd name="T1" fmla="*/ 345 h 346"/>
                  <a:gd name="T2" fmla="*/ 2 w 17"/>
                  <a:gd name="T3" fmla="*/ 340 h 346"/>
                  <a:gd name="T4" fmla="*/ 5 w 17"/>
                  <a:gd name="T5" fmla="*/ 324 h 346"/>
                  <a:gd name="T6" fmla="*/ 6 w 17"/>
                  <a:gd name="T7" fmla="*/ 299 h 346"/>
                  <a:gd name="T8" fmla="*/ 10 w 17"/>
                  <a:gd name="T9" fmla="*/ 264 h 346"/>
                  <a:gd name="T10" fmla="*/ 11 w 17"/>
                  <a:gd name="T11" fmla="*/ 222 h 346"/>
                  <a:gd name="T12" fmla="*/ 12 w 17"/>
                  <a:gd name="T13" fmla="*/ 173 h 346"/>
                  <a:gd name="T14" fmla="*/ 15 w 17"/>
                  <a:gd name="T15" fmla="*/ 118 h 346"/>
                  <a:gd name="T16" fmla="*/ 17 w 17"/>
                  <a:gd name="T17" fmla="*/ 60 h 346"/>
                  <a:gd name="T18" fmla="*/ 20 w 17"/>
                  <a:gd name="T19" fmla="*/ 0 h 3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 h="346">
                    <a:moveTo>
                      <a:pt x="0" y="345"/>
                    </a:moveTo>
                    <a:lnTo>
                      <a:pt x="2" y="340"/>
                    </a:lnTo>
                    <a:lnTo>
                      <a:pt x="4" y="324"/>
                    </a:lnTo>
                    <a:lnTo>
                      <a:pt x="5" y="299"/>
                    </a:lnTo>
                    <a:lnTo>
                      <a:pt x="8" y="264"/>
                    </a:lnTo>
                    <a:lnTo>
                      <a:pt x="9" y="222"/>
                    </a:lnTo>
                    <a:lnTo>
                      <a:pt x="10" y="173"/>
                    </a:lnTo>
                    <a:lnTo>
                      <a:pt x="12" y="118"/>
                    </a:lnTo>
                    <a:lnTo>
                      <a:pt x="14" y="60"/>
                    </a:lnTo>
                    <a:lnTo>
                      <a:pt x="16" y="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1" name="Freeform 20"/>
              <p:cNvSpPr>
                <a:spLocks/>
              </p:cNvSpPr>
              <p:nvPr/>
            </p:nvSpPr>
            <p:spPr bwMode="auto">
              <a:xfrm>
                <a:off x="755" y="3149"/>
                <a:ext cx="146" cy="692"/>
              </a:xfrm>
              <a:custGeom>
                <a:avLst/>
                <a:gdLst>
                  <a:gd name="T0" fmla="*/ 0 w 119"/>
                  <a:gd name="T1" fmla="*/ 228 h 692"/>
                  <a:gd name="T2" fmla="*/ 4 w 119"/>
                  <a:gd name="T3" fmla="*/ 124 h 692"/>
                  <a:gd name="T4" fmla="*/ 6 w 119"/>
                  <a:gd name="T5" fmla="*/ 46 h 692"/>
                  <a:gd name="T6" fmla="*/ 9 w 119"/>
                  <a:gd name="T7" fmla="*/ 6 h 692"/>
                  <a:gd name="T8" fmla="*/ 11 w 119"/>
                  <a:gd name="T9" fmla="*/ 6 h 692"/>
                  <a:gd name="T10" fmla="*/ 15 w 119"/>
                  <a:gd name="T11" fmla="*/ 46 h 692"/>
                  <a:gd name="T12" fmla="*/ 17 w 119"/>
                  <a:gd name="T13" fmla="*/ 124 h 692"/>
                  <a:gd name="T14" fmla="*/ 20 w 119"/>
                  <a:gd name="T15" fmla="*/ 228 h 692"/>
                  <a:gd name="T16" fmla="*/ 22 w 119"/>
                  <a:gd name="T17" fmla="*/ 346 h 692"/>
                  <a:gd name="T18" fmla="*/ 26 w 119"/>
                  <a:gd name="T19" fmla="*/ 464 h 692"/>
                  <a:gd name="T20" fmla="*/ 28 w 119"/>
                  <a:gd name="T21" fmla="*/ 568 h 692"/>
                  <a:gd name="T22" fmla="*/ 31 w 119"/>
                  <a:gd name="T23" fmla="*/ 645 h 692"/>
                  <a:gd name="T24" fmla="*/ 33 w 119"/>
                  <a:gd name="T25" fmla="*/ 686 h 692"/>
                  <a:gd name="T26" fmla="*/ 36 w 119"/>
                  <a:gd name="T27" fmla="*/ 686 h 692"/>
                  <a:gd name="T28" fmla="*/ 38 w 119"/>
                  <a:gd name="T29" fmla="*/ 645 h 692"/>
                  <a:gd name="T30" fmla="*/ 42 w 119"/>
                  <a:gd name="T31" fmla="*/ 568 h 692"/>
                  <a:gd name="T32" fmla="*/ 44 w 119"/>
                  <a:gd name="T33" fmla="*/ 464 h 692"/>
                  <a:gd name="T34" fmla="*/ 47 w 119"/>
                  <a:gd name="T35" fmla="*/ 346 h 692"/>
                  <a:gd name="T36" fmla="*/ 49 w 119"/>
                  <a:gd name="T37" fmla="*/ 228 h 692"/>
                  <a:gd name="T38" fmla="*/ 53 w 119"/>
                  <a:gd name="T39" fmla="*/ 124 h 692"/>
                  <a:gd name="T40" fmla="*/ 55 w 119"/>
                  <a:gd name="T41" fmla="*/ 46 h 692"/>
                  <a:gd name="T42" fmla="*/ 58 w 119"/>
                  <a:gd name="T43" fmla="*/ 6 h 692"/>
                  <a:gd name="T44" fmla="*/ 60 w 119"/>
                  <a:gd name="T45" fmla="*/ 6 h 692"/>
                  <a:gd name="T46" fmla="*/ 63 w 119"/>
                  <a:gd name="T47" fmla="*/ 46 h 692"/>
                  <a:gd name="T48" fmla="*/ 66 w 119"/>
                  <a:gd name="T49" fmla="*/ 124 h 692"/>
                  <a:gd name="T50" fmla="*/ 69 w 119"/>
                  <a:gd name="T51" fmla="*/ 228 h 692"/>
                  <a:gd name="T52" fmla="*/ 71 w 119"/>
                  <a:gd name="T53" fmla="*/ 346 h 692"/>
                  <a:gd name="T54" fmla="*/ 75 w 119"/>
                  <a:gd name="T55" fmla="*/ 464 h 692"/>
                  <a:gd name="T56" fmla="*/ 77 w 119"/>
                  <a:gd name="T57" fmla="*/ 568 h 692"/>
                  <a:gd name="T58" fmla="*/ 80 w 119"/>
                  <a:gd name="T59" fmla="*/ 645 h 692"/>
                  <a:gd name="T60" fmla="*/ 82 w 119"/>
                  <a:gd name="T61" fmla="*/ 686 h 692"/>
                  <a:gd name="T62" fmla="*/ 85 w 119"/>
                  <a:gd name="T63" fmla="*/ 686 h 692"/>
                  <a:gd name="T64" fmla="*/ 88 w 119"/>
                  <a:gd name="T65" fmla="*/ 645 h 692"/>
                  <a:gd name="T66" fmla="*/ 91 w 119"/>
                  <a:gd name="T67" fmla="*/ 568 h 692"/>
                  <a:gd name="T68" fmla="*/ 93 w 119"/>
                  <a:gd name="T69" fmla="*/ 464 h 692"/>
                  <a:gd name="T70" fmla="*/ 96 w 119"/>
                  <a:gd name="T71" fmla="*/ 346 h 692"/>
                  <a:gd name="T72" fmla="*/ 99 w 119"/>
                  <a:gd name="T73" fmla="*/ 228 h 692"/>
                  <a:gd name="T74" fmla="*/ 103 w 119"/>
                  <a:gd name="T75" fmla="*/ 124 h 692"/>
                  <a:gd name="T76" fmla="*/ 106 w 119"/>
                  <a:gd name="T77" fmla="*/ 46 h 692"/>
                  <a:gd name="T78" fmla="*/ 109 w 119"/>
                  <a:gd name="T79" fmla="*/ 6 h 692"/>
                  <a:gd name="T80" fmla="*/ 112 w 119"/>
                  <a:gd name="T81" fmla="*/ 6 h 692"/>
                  <a:gd name="T82" fmla="*/ 115 w 119"/>
                  <a:gd name="T83" fmla="*/ 46 h 692"/>
                  <a:gd name="T84" fmla="*/ 119 w 119"/>
                  <a:gd name="T85" fmla="*/ 124 h 692"/>
                  <a:gd name="T86" fmla="*/ 121 w 119"/>
                  <a:gd name="T87" fmla="*/ 228 h 692"/>
                  <a:gd name="T88" fmla="*/ 125 w 119"/>
                  <a:gd name="T89" fmla="*/ 346 h 692"/>
                  <a:gd name="T90" fmla="*/ 129 w 119"/>
                  <a:gd name="T91" fmla="*/ 464 h 692"/>
                  <a:gd name="T92" fmla="*/ 133 w 119"/>
                  <a:gd name="T93" fmla="*/ 568 h 692"/>
                  <a:gd name="T94" fmla="*/ 135 w 119"/>
                  <a:gd name="T95" fmla="*/ 645 h 692"/>
                  <a:gd name="T96" fmla="*/ 139 w 119"/>
                  <a:gd name="T97" fmla="*/ 686 h 692"/>
                  <a:gd name="T98" fmla="*/ 141 w 119"/>
                  <a:gd name="T99" fmla="*/ 686 h 692"/>
                  <a:gd name="T100" fmla="*/ 145 w 119"/>
                  <a:gd name="T101" fmla="*/ 645 h 6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19" h="692">
                    <a:moveTo>
                      <a:pt x="0" y="286"/>
                    </a:moveTo>
                    <a:lnTo>
                      <a:pt x="0" y="228"/>
                    </a:lnTo>
                    <a:lnTo>
                      <a:pt x="2" y="173"/>
                    </a:lnTo>
                    <a:lnTo>
                      <a:pt x="3" y="124"/>
                    </a:lnTo>
                    <a:lnTo>
                      <a:pt x="4" y="81"/>
                    </a:lnTo>
                    <a:lnTo>
                      <a:pt x="5" y="46"/>
                    </a:lnTo>
                    <a:lnTo>
                      <a:pt x="6" y="21"/>
                    </a:lnTo>
                    <a:lnTo>
                      <a:pt x="7" y="6"/>
                    </a:lnTo>
                    <a:lnTo>
                      <a:pt x="8" y="0"/>
                    </a:lnTo>
                    <a:lnTo>
                      <a:pt x="9" y="6"/>
                    </a:lnTo>
                    <a:lnTo>
                      <a:pt x="10" y="21"/>
                    </a:lnTo>
                    <a:lnTo>
                      <a:pt x="12" y="46"/>
                    </a:lnTo>
                    <a:lnTo>
                      <a:pt x="13" y="81"/>
                    </a:lnTo>
                    <a:lnTo>
                      <a:pt x="14" y="124"/>
                    </a:lnTo>
                    <a:lnTo>
                      <a:pt x="15" y="173"/>
                    </a:lnTo>
                    <a:lnTo>
                      <a:pt x="16" y="228"/>
                    </a:lnTo>
                    <a:lnTo>
                      <a:pt x="17" y="286"/>
                    </a:lnTo>
                    <a:lnTo>
                      <a:pt x="18" y="346"/>
                    </a:lnTo>
                    <a:lnTo>
                      <a:pt x="19" y="406"/>
                    </a:lnTo>
                    <a:lnTo>
                      <a:pt x="21" y="464"/>
                    </a:lnTo>
                    <a:lnTo>
                      <a:pt x="21" y="519"/>
                    </a:lnTo>
                    <a:lnTo>
                      <a:pt x="23" y="568"/>
                    </a:lnTo>
                    <a:lnTo>
                      <a:pt x="24" y="610"/>
                    </a:lnTo>
                    <a:lnTo>
                      <a:pt x="25" y="645"/>
                    </a:lnTo>
                    <a:lnTo>
                      <a:pt x="26" y="670"/>
                    </a:lnTo>
                    <a:lnTo>
                      <a:pt x="27" y="686"/>
                    </a:lnTo>
                    <a:lnTo>
                      <a:pt x="28" y="691"/>
                    </a:lnTo>
                    <a:lnTo>
                      <a:pt x="29" y="686"/>
                    </a:lnTo>
                    <a:lnTo>
                      <a:pt x="30" y="670"/>
                    </a:lnTo>
                    <a:lnTo>
                      <a:pt x="31" y="645"/>
                    </a:lnTo>
                    <a:lnTo>
                      <a:pt x="33" y="610"/>
                    </a:lnTo>
                    <a:lnTo>
                      <a:pt x="34" y="568"/>
                    </a:lnTo>
                    <a:lnTo>
                      <a:pt x="35" y="519"/>
                    </a:lnTo>
                    <a:lnTo>
                      <a:pt x="36" y="464"/>
                    </a:lnTo>
                    <a:lnTo>
                      <a:pt x="37" y="406"/>
                    </a:lnTo>
                    <a:lnTo>
                      <a:pt x="38" y="346"/>
                    </a:lnTo>
                    <a:lnTo>
                      <a:pt x="39" y="286"/>
                    </a:lnTo>
                    <a:lnTo>
                      <a:pt x="40" y="228"/>
                    </a:lnTo>
                    <a:lnTo>
                      <a:pt x="42" y="173"/>
                    </a:lnTo>
                    <a:lnTo>
                      <a:pt x="43" y="124"/>
                    </a:lnTo>
                    <a:lnTo>
                      <a:pt x="44" y="81"/>
                    </a:lnTo>
                    <a:lnTo>
                      <a:pt x="45" y="46"/>
                    </a:lnTo>
                    <a:lnTo>
                      <a:pt x="46" y="21"/>
                    </a:lnTo>
                    <a:lnTo>
                      <a:pt x="47" y="6"/>
                    </a:lnTo>
                    <a:lnTo>
                      <a:pt x="48" y="0"/>
                    </a:lnTo>
                    <a:lnTo>
                      <a:pt x="49" y="6"/>
                    </a:lnTo>
                    <a:lnTo>
                      <a:pt x="51" y="21"/>
                    </a:lnTo>
                    <a:lnTo>
                      <a:pt x="51" y="46"/>
                    </a:lnTo>
                    <a:lnTo>
                      <a:pt x="53" y="81"/>
                    </a:lnTo>
                    <a:lnTo>
                      <a:pt x="54" y="124"/>
                    </a:lnTo>
                    <a:lnTo>
                      <a:pt x="55" y="173"/>
                    </a:lnTo>
                    <a:lnTo>
                      <a:pt x="56" y="228"/>
                    </a:lnTo>
                    <a:lnTo>
                      <a:pt x="57" y="286"/>
                    </a:lnTo>
                    <a:lnTo>
                      <a:pt x="58" y="346"/>
                    </a:lnTo>
                    <a:lnTo>
                      <a:pt x="59" y="406"/>
                    </a:lnTo>
                    <a:lnTo>
                      <a:pt x="61" y="464"/>
                    </a:lnTo>
                    <a:lnTo>
                      <a:pt x="61" y="519"/>
                    </a:lnTo>
                    <a:lnTo>
                      <a:pt x="63" y="568"/>
                    </a:lnTo>
                    <a:lnTo>
                      <a:pt x="64" y="610"/>
                    </a:lnTo>
                    <a:lnTo>
                      <a:pt x="65" y="645"/>
                    </a:lnTo>
                    <a:lnTo>
                      <a:pt x="66" y="670"/>
                    </a:lnTo>
                    <a:lnTo>
                      <a:pt x="67" y="686"/>
                    </a:lnTo>
                    <a:lnTo>
                      <a:pt x="68" y="691"/>
                    </a:lnTo>
                    <a:lnTo>
                      <a:pt x="69" y="686"/>
                    </a:lnTo>
                    <a:lnTo>
                      <a:pt x="70" y="670"/>
                    </a:lnTo>
                    <a:lnTo>
                      <a:pt x="72" y="645"/>
                    </a:lnTo>
                    <a:lnTo>
                      <a:pt x="72" y="610"/>
                    </a:lnTo>
                    <a:lnTo>
                      <a:pt x="74" y="568"/>
                    </a:lnTo>
                    <a:lnTo>
                      <a:pt x="75" y="519"/>
                    </a:lnTo>
                    <a:lnTo>
                      <a:pt x="76" y="464"/>
                    </a:lnTo>
                    <a:lnTo>
                      <a:pt x="77" y="406"/>
                    </a:lnTo>
                    <a:lnTo>
                      <a:pt x="78" y="346"/>
                    </a:lnTo>
                    <a:lnTo>
                      <a:pt x="79" y="286"/>
                    </a:lnTo>
                    <a:lnTo>
                      <a:pt x="81" y="228"/>
                    </a:lnTo>
                    <a:lnTo>
                      <a:pt x="82" y="173"/>
                    </a:lnTo>
                    <a:lnTo>
                      <a:pt x="84" y="124"/>
                    </a:lnTo>
                    <a:lnTo>
                      <a:pt x="85" y="81"/>
                    </a:lnTo>
                    <a:lnTo>
                      <a:pt x="86" y="46"/>
                    </a:lnTo>
                    <a:lnTo>
                      <a:pt x="87" y="21"/>
                    </a:lnTo>
                    <a:lnTo>
                      <a:pt x="89" y="6"/>
                    </a:lnTo>
                    <a:lnTo>
                      <a:pt x="90" y="0"/>
                    </a:lnTo>
                    <a:lnTo>
                      <a:pt x="91" y="6"/>
                    </a:lnTo>
                    <a:lnTo>
                      <a:pt x="93" y="21"/>
                    </a:lnTo>
                    <a:lnTo>
                      <a:pt x="94" y="46"/>
                    </a:lnTo>
                    <a:lnTo>
                      <a:pt x="96" y="81"/>
                    </a:lnTo>
                    <a:lnTo>
                      <a:pt x="97" y="124"/>
                    </a:lnTo>
                    <a:lnTo>
                      <a:pt x="99" y="173"/>
                    </a:lnTo>
                    <a:lnTo>
                      <a:pt x="99" y="228"/>
                    </a:lnTo>
                    <a:lnTo>
                      <a:pt x="101" y="286"/>
                    </a:lnTo>
                    <a:lnTo>
                      <a:pt x="102" y="346"/>
                    </a:lnTo>
                    <a:lnTo>
                      <a:pt x="103" y="406"/>
                    </a:lnTo>
                    <a:lnTo>
                      <a:pt x="105" y="464"/>
                    </a:lnTo>
                    <a:lnTo>
                      <a:pt x="106" y="519"/>
                    </a:lnTo>
                    <a:lnTo>
                      <a:pt x="108" y="568"/>
                    </a:lnTo>
                    <a:lnTo>
                      <a:pt x="109" y="610"/>
                    </a:lnTo>
                    <a:lnTo>
                      <a:pt x="110" y="645"/>
                    </a:lnTo>
                    <a:lnTo>
                      <a:pt x="112" y="670"/>
                    </a:lnTo>
                    <a:lnTo>
                      <a:pt x="113" y="686"/>
                    </a:lnTo>
                    <a:lnTo>
                      <a:pt x="114" y="691"/>
                    </a:lnTo>
                    <a:lnTo>
                      <a:pt x="115" y="686"/>
                    </a:lnTo>
                    <a:lnTo>
                      <a:pt x="117" y="670"/>
                    </a:lnTo>
                    <a:lnTo>
                      <a:pt x="118" y="645"/>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2" name="Line 21"/>
              <p:cNvSpPr>
                <a:spLocks noChangeShapeType="1"/>
              </p:cNvSpPr>
              <p:nvPr/>
            </p:nvSpPr>
            <p:spPr bwMode="auto">
              <a:xfrm flipH="1">
                <a:off x="752" y="3435"/>
                <a:ext cx="3" cy="6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3" name="Freeform 22"/>
              <p:cNvSpPr>
                <a:spLocks/>
              </p:cNvSpPr>
              <p:nvPr/>
            </p:nvSpPr>
            <p:spPr bwMode="auto">
              <a:xfrm>
                <a:off x="900" y="3149"/>
                <a:ext cx="272" cy="692"/>
              </a:xfrm>
              <a:custGeom>
                <a:avLst/>
                <a:gdLst>
                  <a:gd name="T0" fmla="*/ 2 w 222"/>
                  <a:gd name="T1" fmla="*/ 610 h 692"/>
                  <a:gd name="T2" fmla="*/ 5 w 222"/>
                  <a:gd name="T3" fmla="*/ 519 h 692"/>
                  <a:gd name="T4" fmla="*/ 9 w 222"/>
                  <a:gd name="T5" fmla="*/ 406 h 692"/>
                  <a:gd name="T6" fmla="*/ 12 w 222"/>
                  <a:gd name="T7" fmla="*/ 286 h 692"/>
                  <a:gd name="T8" fmla="*/ 17 w 222"/>
                  <a:gd name="T9" fmla="*/ 173 h 692"/>
                  <a:gd name="T10" fmla="*/ 21 w 222"/>
                  <a:gd name="T11" fmla="*/ 81 h 692"/>
                  <a:gd name="T12" fmla="*/ 25 w 222"/>
                  <a:gd name="T13" fmla="*/ 21 h 692"/>
                  <a:gd name="T14" fmla="*/ 29 w 222"/>
                  <a:gd name="T15" fmla="*/ 0 h 692"/>
                  <a:gd name="T16" fmla="*/ 33 w 222"/>
                  <a:gd name="T17" fmla="*/ 21 h 692"/>
                  <a:gd name="T18" fmla="*/ 39 w 222"/>
                  <a:gd name="T19" fmla="*/ 81 h 692"/>
                  <a:gd name="T20" fmla="*/ 43 w 222"/>
                  <a:gd name="T21" fmla="*/ 173 h 692"/>
                  <a:gd name="T22" fmla="*/ 47 w 222"/>
                  <a:gd name="T23" fmla="*/ 286 h 692"/>
                  <a:gd name="T24" fmla="*/ 51 w 222"/>
                  <a:gd name="T25" fmla="*/ 406 h 692"/>
                  <a:gd name="T26" fmla="*/ 55 w 222"/>
                  <a:gd name="T27" fmla="*/ 519 h 692"/>
                  <a:gd name="T28" fmla="*/ 60 w 222"/>
                  <a:gd name="T29" fmla="*/ 610 h 692"/>
                  <a:gd name="T30" fmla="*/ 65 w 222"/>
                  <a:gd name="T31" fmla="*/ 670 h 692"/>
                  <a:gd name="T32" fmla="*/ 69 w 222"/>
                  <a:gd name="T33" fmla="*/ 691 h 692"/>
                  <a:gd name="T34" fmla="*/ 74 w 222"/>
                  <a:gd name="T35" fmla="*/ 670 h 692"/>
                  <a:gd name="T36" fmla="*/ 77 w 222"/>
                  <a:gd name="T37" fmla="*/ 610 h 692"/>
                  <a:gd name="T38" fmla="*/ 82 w 222"/>
                  <a:gd name="T39" fmla="*/ 519 h 692"/>
                  <a:gd name="T40" fmla="*/ 87 w 222"/>
                  <a:gd name="T41" fmla="*/ 406 h 692"/>
                  <a:gd name="T42" fmla="*/ 91 w 222"/>
                  <a:gd name="T43" fmla="*/ 286 h 692"/>
                  <a:gd name="T44" fmla="*/ 96 w 222"/>
                  <a:gd name="T45" fmla="*/ 173 h 692"/>
                  <a:gd name="T46" fmla="*/ 102 w 222"/>
                  <a:gd name="T47" fmla="*/ 81 h 692"/>
                  <a:gd name="T48" fmla="*/ 107 w 222"/>
                  <a:gd name="T49" fmla="*/ 21 h 692"/>
                  <a:gd name="T50" fmla="*/ 113 w 222"/>
                  <a:gd name="T51" fmla="*/ 0 h 692"/>
                  <a:gd name="T52" fmla="*/ 118 w 222"/>
                  <a:gd name="T53" fmla="*/ 21 h 692"/>
                  <a:gd name="T54" fmla="*/ 124 w 222"/>
                  <a:gd name="T55" fmla="*/ 81 h 692"/>
                  <a:gd name="T56" fmla="*/ 129 w 222"/>
                  <a:gd name="T57" fmla="*/ 173 h 692"/>
                  <a:gd name="T58" fmla="*/ 135 w 222"/>
                  <a:gd name="T59" fmla="*/ 286 h 692"/>
                  <a:gd name="T60" fmla="*/ 140 w 222"/>
                  <a:gd name="T61" fmla="*/ 406 h 692"/>
                  <a:gd name="T62" fmla="*/ 146 w 222"/>
                  <a:gd name="T63" fmla="*/ 519 h 692"/>
                  <a:gd name="T64" fmla="*/ 151 w 222"/>
                  <a:gd name="T65" fmla="*/ 610 h 692"/>
                  <a:gd name="T66" fmla="*/ 157 w 222"/>
                  <a:gd name="T67" fmla="*/ 670 h 692"/>
                  <a:gd name="T68" fmla="*/ 162 w 222"/>
                  <a:gd name="T69" fmla="*/ 691 h 692"/>
                  <a:gd name="T70" fmla="*/ 168 w 222"/>
                  <a:gd name="T71" fmla="*/ 670 h 692"/>
                  <a:gd name="T72" fmla="*/ 173 w 222"/>
                  <a:gd name="T73" fmla="*/ 610 h 692"/>
                  <a:gd name="T74" fmla="*/ 179 w 222"/>
                  <a:gd name="T75" fmla="*/ 519 h 692"/>
                  <a:gd name="T76" fmla="*/ 184 w 222"/>
                  <a:gd name="T77" fmla="*/ 406 h 692"/>
                  <a:gd name="T78" fmla="*/ 190 w 222"/>
                  <a:gd name="T79" fmla="*/ 286 h 692"/>
                  <a:gd name="T80" fmla="*/ 197 w 222"/>
                  <a:gd name="T81" fmla="*/ 173 h 692"/>
                  <a:gd name="T82" fmla="*/ 205 w 222"/>
                  <a:gd name="T83" fmla="*/ 81 h 692"/>
                  <a:gd name="T84" fmla="*/ 211 w 222"/>
                  <a:gd name="T85" fmla="*/ 21 h 692"/>
                  <a:gd name="T86" fmla="*/ 218 w 222"/>
                  <a:gd name="T87" fmla="*/ 0 h 692"/>
                  <a:gd name="T88" fmla="*/ 225 w 222"/>
                  <a:gd name="T89" fmla="*/ 21 h 692"/>
                  <a:gd name="T90" fmla="*/ 232 w 222"/>
                  <a:gd name="T91" fmla="*/ 81 h 692"/>
                  <a:gd name="T92" fmla="*/ 239 w 222"/>
                  <a:gd name="T93" fmla="*/ 173 h 692"/>
                  <a:gd name="T94" fmla="*/ 246 w 222"/>
                  <a:gd name="T95" fmla="*/ 286 h 692"/>
                  <a:gd name="T96" fmla="*/ 254 w 222"/>
                  <a:gd name="T97" fmla="*/ 406 h 692"/>
                  <a:gd name="T98" fmla="*/ 261 w 222"/>
                  <a:gd name="T99" fmla="*/ 519 h 692"/>
                  <a:gd name="T100" fmla="*/ 267 w 222"/>
                  <a:gd name="T101" fmla="*/ 610 h 6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2" h="692">
                    <a:moveTo>
                      <a:pt x="0" y="645"/>
                    </a:moveTo>
                    <a:lnTo>
                      <a:pt x="2" y="610"/>
                    </a:lnTo>
                    <a:lnTo>
                      <a:pt x="3" y="568"/>
                    </a:lnTo>
                    <a:lnTo>
                      <a:pt x="4" y="519"/>
                    </a:lnTo>
                    <a:lnTo>
                      <a:pt x="6" y="464"/>
                    </a:lnTo>
                    <a:lnTo>
                      <a:pt x="7" y="406"/>
                    </a:lnTo>
                    <a:lnTo>
                      <a:pt x="8" y="346"/>
                    </a:lnTo>
                    <a:lnTo>
                      <a:pt x="10" y="286"/>
                    </a:lnTo>
                    <a:lnTo>
                      <a:pt x="12" y="228"/>
                    </a:lnTo>
                    <a:lnTo>
                      <a:pt x="14" y="173"/>
                    </a:lnTo>
                    <a:lnTo>
                      <a:pt x="15" y="124"/>
                    </a:lnTo>
                    <a:lnTo>
                      <a:pt x="17" y="81"/>
                    </a:lnTo>
                    <a:lnTo>
                      <a:pt x="19" y="46"/>
                    </a:lnTo>
                    <a:lnTo>
                      <a:pt x="20" y="21"/>
                    </a:lnTo>
                    <a:lnTo>
                      <a:pt x="23" y="6"/>
                    </a:lnTo>
                    <a:lnTo>
                      <a:pt x="24" y="0"/>
                    </a:lnTo>
                    <a:lnTo>
                      <a:pt x="26" y="6"/>
                    </a:lnTo>
                    <a:lnTo>
                      <a:pt x="27" y="21"/>
                    </a:lnTo>
                    <a:lnTo>
                      <a:pt x="29" y="46"/>
                    </a:lnTo>
                    <a:lnTo>
                      <a:pt x="32" y="81"/>
                    </a:lnTo>
                    <a:lnTo>
                      <a:pt x="33" y="124"/>
                    </a:lnTo>
                    <a:lnTo>
                      <a:pt x="35" y="173"/>
                    </a:lnTo>
                    <a:lnTo>
                      <a:pt x="36" y="228"/>
                    </a:lnTo>
                    <a:lnTo>
                      <a:pt x="38" y="286"/>
                    </a:lnTo>
                    <a:lnTo>
                      <a:pt x="40" y="346"/>
                    </a:lnTo>
                    <a:lnTo>
                      <a:pt x="42" y="406"/>
                    </a:lnTo>
                    <a:lnTo>
                      <a:pt x="44" y="464"/>
                    </a:lnTo>
                    <a:lnTo>
                      <a:pt x="45" y="519"/>
                    </a:lnTo>
                    <a:lnTo>
                      <a:pt x="47" y="568"/>
                    </a:lnTo>
                    <a:lnTo>
                      <a:pt x="49" y="610"/>
                    </a:lnTo>
                    <a:lnTo>
                      <a:pt x="51" y="645"/>
                    </a:lnTo>
                    <a:lnTo>
                      <a:pt x="53" y="670"/>
                    </a:lnTo>
                    <a:lnTo>
                      <a:pt x="54" y="686"/>
                    </a:lnTo>
                    <a:lnTo>
                      <a:pt x="56" y="691"/>
                    </a:lnTo>
                    <a:lnTo>
                      <a:pt x="58" y="686"/>
                    </a:lnTo>
                    <a:lnTo>
                      <a:pt x="60" y="670"/>
                    </a:lnTo>
                    <a:lnTo>
                      <a:pt x="61" y="645"/>
                    </a:lnTo>
                    <a:lnTo>
                      <a:pt x="63" y="610"/>
                    </a:lnTo>
                    <a:lnTo>
                      <a:pt x="65" y="568"/>
                    </a:lnTo>
                    <a:lnTo>
                      <a:pt x="67" y="519"/>
                    </a:lnTo>
                    <a:lnTo>
                      <a:pt x="68" y="464"/>
                    </a:lnTo>
                    <a:lnTo>
                      <a:pt x="71" y="406"/>
                    </a:lnTo>
                    <a:lnTo>
                      <a:pt x="72" y="346"/>
                    </a:lnTo>
                    <a:lnTo>
                      <a:pt x="74" y="286"/>
                    </a:lnTo>
                    <a:lnTo>
                      <a:pt x="77" y="228"/>
                    </a:lnTo>
                    <a:lnTo>
                      <a:pt x="78" y="173"/>
                    </a:lnTo>
                    <a:lnTo>
                      <a:pt x="81" y="124"/>
                    </a:lnTo>
                    <a:lnTo>
                      <a:pt x="83" y="81"/>
                    </a:lnTo>
                    <a:lnTo>
                      <a:pt x="86" y="46"/>
                    </a:lnTo>
                    <a:lnTo>
                      <a:pt x="87" y="21"/>
                    </a:lnTo>
                    <a:lnTo>
                      <a:pt x="90" y="6"/>
                    </a:lnTo>
                    <a:lnTo>
                      <a:pt x="92" y="0"/>
                    </a:lnTo>
                    <a:lnTo>
                      <a:pt x="94" y="6"/>
                    </a:lnTo>
                    <a:lnTo>
                      <a:pt x="96" y="21"/>
                    </a:lnTo>
                    <a:lnTo>
                      <a:pt x="99" y="46"/>
                    </a:lnTo>
                    <a:lnTo>
                      <a:pt x="101" y="81"/>
                    </a:lnTo>
                    <a:lnTo>
                      <a:pt x="103" y="124"/>
                    </a:lnTo>
                    <a:lnTo>
                      <a:pt x="105" y="173"/>
                    </a:lnTo>
                    <a:lnTo>
                      <a:pt x="108" y="228"/>
                    </a:lnTo>
                    <a:lnTo>
                      <a:pt x="110" y="286"/>
                    </a:lnTo>
                    <a:lnTo>
                      <a:pt x="112" y="346"/>
                    </a:lnTo>
                    <a:lnTo>
                      <a:pt x="114" y="406"/>
                    </a:lnTo>
                    <a:lnTo>
                      <a:pt x="116" y="464"/>
                    </a:lnTo>
                    <a:lnTo>
                      <a:pt x="119" y="519"/>
                    </a:lnTo>
                    <a:lnTo>
                      <a:pt x="121" y="568"/>
                    </a:lnTo>
                    <a:lnTo>
                      <a:pt x="123" y="610"/>
                    </a:lnTo>
                    <a:lnTo>
                      <a:pt x="125" y="645"/>
                    </a:lnTo>
                    <a:lnTo>
                      <a:pt x="128" y="670"/>
                    </a:lnTo>
                    <a:lnTo>
                      <a:pt x="129" y="686"/>
                    </a:lnTo>
                    <a:lnTo>
                      <a:pt x="132" y="691"/>
                    </a:lnTo>
                    <a:lnTo>
                      <a:pt x="134" y="686"/>
                    </a:lnTo>
                    <a:lnTo>
                      <a:pt x="137" y="670"/>
                    </a:lnTo>
                    <a:lnTo>
                      <a:pt x="139" y="645"/>
                    </a:lnTo>
                    <a:lnTo>
                      <a:pt x="141" y="610"/>
                    </a:lnTo>
                    <a:lnTo>
                      <a:pt x="143" y="568"/>
                    </a:lnTo>
                    <a:lnTo>
                      <a:pt x="146" y="519"/>
                    </a:lnTo>
                    <a:lnTo>
                      <a:pt x="147" y="464"/>
                    </a:lnTo>
                    <a:lnTo>
                      <a:pt x="150" y="406"/>
                    </a:lnTo>
                    <a:lnTo>
                      <a:pt x="152" y="346"/>
                    </a:lnTo>
                    <a:lnTo>
                      <a:pt x="155" y="286"/>
                    </a:lnTo>
                    <a:lnTo>
                      <a:pt x="158" y="228"/>
                    </a:lnTo>
                    <a:lnTo>
                      <a:pt x="161" y="173"/>
                    </a:lnTo>
                    <a:lnTo>
                      <a:pt x="164" y="124"/>
                    </a:lnTo>
                    <a:lnTo>
                      <a:pt x="167" y="81"/>
                    </a:lnTo>
                    <a:lnTo>
                      <a:pt x="170" y="46"/>
                    </a:lnTo>
                    <a:lnTo>
                      <a:pt x="172" y="21"/>
                    </a:lnTo>
                    <a:lnTo>
                      <a:pt x="175" y="6"/>
                    </a:lnTo>
                    <a:lnTo>
                      <a:pt x="178" y="0"/>
                    </a:lnTo>
                    <a:lnTo>
                      <a:pt x="181" y="6"/>
                    </a:lnTo>
                    <a:lnTo>
                      <a:pt x="184" y="21"/>
                    </a:lnTo>
                    <a:lnTo>
                      <a:pt x="186" y="46"/>
                    </a:lnTo>
                    <a:lnTo>
                      <a:pt x="189" y="81"/>
                    </a:lnTo>
                    <a:lnTo>
                      <a:pt x="192" y="124"/>
                    </a:lnTo>
                    <a:lnTo>
                      <a:pt x="195" y="173"/>
                    </a:lnTo>
                    <a:lnTo>
                      <a:pt x="198" y="228"/>
                    </a:lnTo>
                    <a:lnTo>
                      <a:pt x="201" y="286"/>
                    </a:lnTo>
                    <a:lnTo>
                      <a:pt x="204" y="346"/>
                    </a:lnTo>
                    <a:lnTo>
                      <a:pt x="207" y="406"/>
                    </a:lnTo>
                    <a:lnTo>
                      <a:pt x="210" y="464"/>
                    </a:lnTo>
                    <a:lnTo>
                      <a:pt x="213" y="519"/>
                    </a:lnTo>
                    <a:lnTo>
                      <a:pt x="215" y="568"/>
                    </a:lnTo>
                    <a:lnTo>
                      <a:pt x="218" y="610"/>
                    </a:lnTo>
                    <a:lnTo>
                      <a:pt x="221" y="645"/>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4" name="Freeform 23"/>
              <p:cNvSpPr>
                <a:spLocks/>
              </p:cNvSpPr>
              <p:nvPr/>
            </p:nvSpPr>
            <p:spPr bwMode="auto">
              <a:xfrm>
                <a:off x="1171" y="3149"/>
                <a:ext cx="270" cy="692"/>
              </a:xfrm>
              <a:custGeom>
                <a:avLst/>
                <a:gdLst>
                  <a:gd name="T0" fmla="*/ 4 w 220"/>
                  <a:gd name="T1" fmla="*/ 670 h 692"/>
                  <a:gd name="T2" fmla="*/ 11 w 220"/>
                  <a:gd name="T3" fmla="*/ 691 h 692"/>
                  <a:gd name="T4" fmla="*/ 18 w 220"/>
                  <a:gd name="T5" fmla="*/ 670 h 692"/>
                  <a:gd name="T6" fmla="*/ 26 w 220"/>
                  <a:gd name="T7" fmla="*/ 610 h 692"/>
                  <a:gd name="T8" fmla="*/ 33 w 220"/>
                  <a:gd name="T9" fmla="*/ 519 h 692"/>
                  <a:gd name="T10" fmla="*/ 39 w 220"/>
                  <a:gd name="T11" fmla="*/ 406 h 692"/>
                  <a:gd name="T12" fmla="*/ 47 w 220"/>
                  <a:gd name="T13" fmla="*/ 286 h 692"/>
                  <a:gd name="T14" fmla="*/ 54 w 220"/>
                  <a:gd name="T15" fmla="*/ 173 h 692"/>
                  <a:gd name="T16" fmla="*/ 60 w 220"/>
                  <a:gd name="T17" fmla="*/ 81 h 692"/>
                  <a:gd name="T18" fmla="*/ 68 w 220"/>
                  <a:gd name="T19" fmla="*/ 21 h 692"/>
                  <a:gd name="T20" fmla="*/ 75 w 220"/>
                  <a:gd name="T21" fmla="*/ 0 h 692"/>
                  <a:gd name="T22" fmla="*/ 81 w 220"/>
                  <a:gd name="T23" fmla="*/ 21 h 692"/>
                  <a:gd name="T24" fmla="*/ 88 w 220"/>
                  <a:gd name="T25" fmla="*/ 81 h 692"/>
                  <a:gd name="T26" fmla="*/ 96 w 220"/>
                  <a:gd name="T27" fmla="*/ 173 h 692"/>
                  <a:gd name="T28" fmla="*/ 103 w 220"/>
                  <a:gd name="T29" fmla="*/ 286 h 692"/>
                  <a:gd name="T30" fmla="*/ 110 w 220"/>
                  <a:gd name="T31" fmla="*/ 406 h 692"/>
                  <a:gd name="T32" fmla="*/ 118 w 220"/>
                  <a:gd name="T33" fmla="*/ 519 h 692"/>
                  <a:gd name="T34" fmla="*/ 124 w 220"/>
                  <a:gd name="T35" fmla="*/ 610 h 692"/>
                  <a:gd name="T36" fmla="*/ 131 w 220"/>
                  <a:gd name="T37" fmla="*/ 670 h 692"/>
                  <a:gd name="T38" fmla="*/ 139 w 220"/>
                  <a:gd name="T39" fmla="*/ 691 h 692"/>
                  <a:gd name="T40" fmla="*/ 145 w 220"/>
                  <a:gd name="T41" fmla="*/ 670 h 692"/>
                  <a:gd name="T42" fmla="*/ 152 w 220"/>
                  <a:gd name="T43" fmla="*/ 610 h 692"/>
                  <a:gd name="T44" fmla="*/ 160 w 220"/>
                  <a:gd name="T45" fmla="*/ 519 h 692"/>
                  <a:gd name="T46" fmla="*/ 167 w 220"/>
                  <a:gd name="T47" fmla="*/ 406 h 692"/>
                  <a:gd name="T48" fmla="*/ 173 w 220"/>
                  <a:gd name="T49" fmla="*/ 286 h 692"/>
                  <a:gd name="T50" fmla="*/ 178 w 220"/>
                  <a:gd name="T51" fmla="*/ 173 h 692"/>
                  <a:gd name="T52" fmla="*/ 184 w 220"/>
                  <a:gd name="T53" fmla="*/ 81 h 692"/>
                  <a:gd name="T54" fmla="*/ 189 w 220"/>
                  <a:gd name="T55" fmla="*/ 21 h 692"/>
                  <a:gd name="T56" fmla="*/ 195 w 220"/>
                  <a:gd name="T57" fmla="*/ 0 h 692"/>
                  <a:gd name="T58" fmla="*/ 200 w 220"/>
                  <a:gd name="T59" fmla="*/ 21 h 692"/>
                  <a:gd name="T60" fmla="*/ 206 w 220"/>
                  <a:gd name="T61" fmla="*/ 81 h 692"/>
                  <a:gd name="T62" fmla="*/ 211 w 220"/>
                  <a:gd name="T63" fmla="*/ 173 h 692"/>
                  <a:gd name="T64" fmla="*/ 217 w 220"/>
                  <a:gd name="T65" fmla="*/ 286 h 692"/>
                  <a:gd name="T66" fmla="*/ 222 w 220"/>
                  <a:gd name="T67" fmla="*/ 406 h 692"/>
                  <a:gd name="T68" fmla="*/ 228 w 220"/>
                  <a:gd name="T69" fmla="*/ 519 h 692"/>
                  <a:gd name="T70" fmla="*/ 233 w 220"/>
                  <a:gd name="T71" fmla="*/ 610 h 692"/>
                  <a:gd name="T72" fmla="*/ 239 w 220"/>
                  <a:gd name="T73" fmla="*/ 670 h 692"/>
                  <a:gd name="T74" fmla="*/ 244 w 220"/>
                  <a:gd name="T75" fmla="*/ 691 h 692"/>
                  <a:gd name="T76" fmla="*/ 249 w 220"/>
                  <a:gd name="T77" fmla="*/ 670 h 692"/>
                  <a:gd name="T78" fmla="*/ 255 w 220"/>
                  <a:gd name="T79" fmla="*/ 610 h 692"/>
                  <a:gd name="T80" fmla="*/ 260 w 220"/>
                  <a:gd name="T81" fmla="*/ 519 h 692"/>
                  <a:gd name="T82" fmla="*/ 265 w 220"/>
                  <a:gd name="T83" fmla="*/ 406 h 6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20" h="692">
                    <a:moveTo>
                      <a:pt x="0" y="645"/>
                    </a:moveTo>
                    <a:lnTo>
                      <a:pt x="3" y="670"/>
                    </a:lnTo>
                    <a:lnTo>
                      <a:pt x="6" y="686"/>
                    </a:lnTo>
                    <a:lnTo>
                      <a:pt x="9" y="691"/>
                    </a:lnTo>
                    <a:lnTo>
                      <a:pt x="12" y="686"/>
                    </a:lnTo>
                    <a:lnTo>
                      <a:pt x="15" y="670"/>
                    </a:lnTo>
                    <a:lnTo>
                      <a:pt x="18" y="645"/>
                    </a:lnTo>
                    <a:lnTo>
                      <a:pt x="21" y="610"/>
                    </a:lnTo>
                    <a:lnTo>
                      <a:pt x="23" y="568"/>
                    </a:lnTo>
                    <a:lnTo>
                      <a:pt x="27" y="519"/>
                    </a:lnTo>
                    <a:lnTo>
                      <a:pt x="29" y="464"/>
                    </a:lnTo>
                    <a:lnTo>
                      <a:pt x="32" y="406"/>
                    </a:lnTo>
                    <a:lnTo>
                      <a:pt x="35" y="346"/>
                    </a:lnTo>
                    <a:lnTo>
                      <a:pt x="38" y="286"/>
                    </a:lnTo>
                    <a:lnTo>
                      <a:pt x="40" y="228"/>
                    </a:lnTo>
                    <a:lnTo>
                      <a:pt x="44" y="173"/>
                    </a:lnTo>
                    <a:lnTo>
                      <a:pt x="46" y="124"/>
                    </a:lnTo>
                    <a:lnTo>
                      <a:pt x="49" y="81"/>
                    </a:lnTo>
                    <a:lnTo>
                      <a:pt x="52" y="46"/>
                    </a:lnTo>
                    <a:lnTo>
                      <a:pt x="55" y="21"/>
                    </a:lnTo>
                    <a:lnTo>
                      <a:pt x="58" y="6"/>
                    </a:lnTo>
                    <a:lnTo>
                      <a:pt x="61" y="0"/>
                    </a:lnTo>
                    <a:lnTo>
                      <a:pt x="64" y="6"/>
                    </a:lnTo>
                    <a:lnTo>
                      <a:pt x="66" y="21"/>
                    </a:lnTo>
                    <a:lnTo>
                      <a:pt x="70" y="46"/>
                    </a:lnTo>
                    <a:lnTo>
                      <a:pt x="72" y="81"/>
                    </a:lnTo>
                    <a:lnTo>
                      <a:pt x="75" y="124"/>
                    </a:lnTo>
                    <a:lnTo>
                      <a:pt x="78" y="173"/>
                    </a:lnTo>
                    <a:lnTo>
                      <a:pt x="81" y="228"/>
                    </a:lnTo>
                    <a:lnTo>
                      <a:pt x="84" y="286"/>
                    </a:lnTo>
                    <a:lnTo>
                      <a:pt x="87" y="346"/>
                    </a:lnTo>
                    <a:lnTo>
                      <a:pt x="90" y="406"/>
                    </a:lnTo>
                    <a:lnTo>
                      <a:pt x="93" y="464"/>
                    </a:lnTo>
                    <a:lnTo>
                      <a:pt x="96" y="519"/>
                    </a:lnTo>
                    <a:lnTo>
                      <a:pt x="99" y="568"/>
                    </a:lnTo>
                    <a:lnTo>
                      <a:pt x="101" y="610"/>
                    </a:lnTo>
                    <a:lnTo>
                      <a:pt x="104" y="645"/>
                    </a:lnTo>
                    <a:lnTo>
                      <a:pt x="107" y="670"/>
                    </a:lnTo>
                    <a:lnTo>
                      <a:pt x="110" y="686"/>
                    </a:lnTo>
                    <a:lnTo>
                      <a:pt x="113" y="691"/>
                    </a:lnTo>
                    <a:lnTo>
                      <a:pt x="116" y="686"/>
                    </a:lnTo>
                    <a:lnTo>
                      <a:pt x="118" y="670"/>
                    </a:lnTo>
                    <a:lnTo>
                      <a:pt x="121" y="645"/>
                    </a:lnTo>
                    <a:lnTo>
                      <a:pt x="124" y="610"/>
                    </a:lnTo>
                    <a:lnTo>
                      <a:pt x="127" y="568"/>
                    </a:lnTo>
                    <a:lnTo>
                      <a:pt x="130" y="519"/>
                    </a:lnTo>
                    <a:lnTo>
                      <a:pt x="133" y="464"/>
                    </a:lnTo>
                    <a:lnTo>
                      <a:pt x="136" y="406"/>
                    </a:lnTo>
                    <a:lnTo>
                      <a:pt x="139" y="346"/>
                    </a:lnTo>
                    <a:lnTo>
                      <a:pt x="141" y="286"/>
                    </a:lnTo>
                    <a:lnTo>
                      <a:pt x="144" y="228"/>
                    </a:lnTo>
                    <a:lnTo>
                      <a:pt x="145" y="173"/>
                    </a:lnTo>
                    <a:lnTo>
                      <a:pt x="148" y="124"/>
                    </a:lnTo>
                    <a:lnTo>
                      <a:pt x="150" y="81"/>
                    </a:lnTo>
                    <a:lnTo>
                      <a:pt x="152" y="46"/>
                    </a:lnTo>
                    <a:lnTo>
                      <a:pt x="154" y="21"/>
                    </a:lnTo>
                    <a:lnTo>
                      <a:pt x="157" y="6"/>
                    </a:lnTo>
                    <a:lnTo>
                      <a:pt x="159" y="0"/>
                    </a:lnTo>
                    <a:lnTo>
                      <a:pt x="161" y="6"/>
                    </a:lnTo>
                    <a:lnTo>
                      <a:pt x="163" y="21"/>
                    </a:lnTo>
                    <a:lnTo>
                      <a:pt x="165" y="46"/>
                    </a:lnTo>
                    <a:lnTo>
                      <a:pt x="168" y="81"/>
                    </a:lnTo>
                    <a:lnTo>
                      <a:pt x="170" y="124"/>
                    </a:lnTo>
                    <a:lnTo>
                      <a:pt x="172" y="173"/>
                    </a:lnTo>
                    <a:lnTo>
                      <a:pt x="174" y="228"/>
                    </a:lnTo>
                    <a:lnTo>
                      <a:pt x="177" y="286"/>
                    </a:lnTo>
                    <a:lnTo>
                      <a:pt x="179" y="346"/>
                    </a:lnTo>
                    <a:lnTo>
                      <a:pt x="181" y="406"/>
                    </a:lnTo>
                    <a:lnTo>
                      <a:pt x="183" y="464"/>
                    </a:lnTo>
                    <a:lnTo>
                      <a:pt x="186" y="519"/>
                    </a:lnTo>
                    <a:lnTo>
                      <a:pt x="187" y="568"/>
                    </a:lnTo>
                    <a:lnTo>
                      <a:pt x="190" y="610"/>
                    </a:lnTo>
                    <a:lnTo>
                      <a:pt x="192" y="645"/>
                    </a:lnTo>
                    <a:lnTo>
                      <a:pt x="195" y="670"/>
                    </a:lnTo>
                    <a:lnTo>
                      <a:pt x="196" y="686"/>
                    </a:lnTo>
                    <a:lnTo>
                      <a:pt x="199" y="691"/>
                    </a:lnTo>
                    <a:lnTo>
                      <a:pt x="201" y="686"/>
                    </a:lnTo>
                    <a:lnTo>
                      <a:pt x="203" y="670"/>
                    </a:lnTo>
                    <a:lnTo>
                      <a:pt x="205" y="645"/>
                    </a:lnTo>
                    <a:lnTo>
                      <a:pt x="208" y="610"/>
                    </a:lnTo>
                    <a:lnTo>
                      <a:pt x="210" y="568"/>
                    </a:lnTo>
                    <a:lnTo>
                      <a:pt x="212" y="519"/>
                    </a:lnTo>
                    <a:lnTo>
                      <a:pt x="214" y="464"/>
                    </a:lnTo>
                    <a:lnTo>
                      <a:pt x="216" y="406"/>
                    </a:lnTo>
                    <a:lnTo>
                      <a:pt x="219"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5" name="Freeform 24"/>
              <p:cNvSpPr>
                <a:spLocks/>
              </p:cNvSpPr>
              <p:nvPr/>
            </p:nvSpPr>
            <p:spPr bwMode="auto">
              <a:xfrm>
                <a:off x="2323" y="3149"/>
                <a:ext cx="99" cy="692"/>
              </a:xfrm>
              <a:custGeom>
                <a:avLst/>
                <a:gdLst>
                  <a:gd name="T0" fmla="*/ 0 w 81"/>
                  <a:gd name="T1" fmla="*/ 346 h 692"/>
                  <a:gd name="T2" fmla="*/ 4 w 81"/>
                  <a:gd name="T3" fmla="*/ 286 h 692"/>
                  <a:gd name="T4" fmla="*/ 5 w 81"/>
                  <a:gd name="T5" fmla="*/ 228 h 692"/>
                  <a:gd name="T6" fmla="*/ 9 w 81"/>
                  <a:gd name="T7" fmla="*/ 173 h 692"/>
                  <a:gd name="T8" fmla="*/ 11 w 81"/>
                  <a:gd name="T9" fmla="*/ 124 h 692"/>
                  <a:gd name="T10" fmla="*/ 15 w 81"/>
                  <a:gd name="T11" fmla="*/ 81 h 692"/>
                  <a:gd name="T12" fmla="*/ 16 w 81"/>
                  <a:gd name="T13" fmla="*/ 46 h 692"/>
                  <a:gd name="T14" fmla="*/ 20 w 81"/>
                  <a:gd name="T15" fmla="*/ 21 h 692"/>
                  <a:gd name="T16" fmla="*/ 22 w 81"/>
                  <a:gd name="T17" fmla="*/ 6 h 692"/>
                  <a:gd name="T18" fmla="*/ 24 w 81"/>
                  <a:gd name="T19" fmla="*/ 0 h 692"/>
                  <a:gd name="T20" fmla="*/ 27 w 81"/>
                  <a:gd name="T21" fmla="*/ 6 h 692"/>
                  <a:gd name="T22" fmla="*/ 31 w 81"/>
                  <a:gd name="T23" fmla="*/ 21 h 692"/>
                  <a:gd name="T24" fmla="*/ 33 w 81"/>
                  <a:gd name="T25" fmla="*/ 46 h 692"/>
                  <a:gd name="T26" fmla="*/ 35 w 81"/>
                  <a:gd name="T27" fmla="*/ 81 h 692"/>
                  <a:gd name="T28" fmla="*/ 38 w 81"/>
                  <a:gd name="T29" fmla="*/ 124 h 692"/>
                  <a:gd name="T30" fmla="*/ 42 w 81"/>
                  <a:gd name="T31" fmla="*/ 173 h 692"/>
                  <a:gd name="T32" fmla="*/ 44 w 81"/>
                  <a:gd name="T33" fmla="*/ 228 h 692"/>
                  <a:gd name="T34" fmla="*/ 46 w 81"/>
                  <a:gd name="T35" fmla="*/ 286 h 692"/>
                  <a:gd name="T36" fmla="*/ 49 w 81"/>
                  <a:gd name="T37" fmla="*/ 346 h 692"/>
                  <a:gd name="T38" fmla="*/ 51 w 81"/>
                  <a:gd name="T39" fmla="*/ 406 h 692"/>
                  <a:gd name="T40" fmla="*/ 55 w 81"/>
                  <a:gd name="T41" fmla="*/ 464 h 692"/>
                  <a:gd name="T42" fmla="*/ 57 w 81"/>
                  <a:gd name="T43" fmla="*/ 519 h 692"/>
                  <a:gd name="T44" fmla="*/ 60 w 81"/>
                  <a:gd name="T45" fmla="*/ 568 h 692"/>
                  <a:gd name="T46" fmla="*/ 62 w 81"/>
                  <a:gd name="T47" fmla="*/ 610 h 692"/>
                  <a:gd name="T48" fmla="*/ 66 w 81"/>
                  <a:gd name="T49" fmla="*/ 645 h 692"/>
                  <a:gd name="T50" fmla="*/ 67 w 81"/>
                  <a:gd name="T51" fmla="*/ 670 h 692"/>
                  <a:gd name="T52" fmla="*/ 71 w 81"/>
                  <a:gd name="T53" fmla="*/ 686 h 692"/>
                  <a:gd name="T54" fmla="*/ 73 w 81"/>
                  <a:gd name="T55" fmla="*/ 691 h 692"/>
                  <a:gd name="T56" fmla="*/ 77 w 81"/>
                  <a:gd name="T57" fmla="*/ 686 h 692"/>
                  <a:gd name="T58" fmla="*/ 78 w 81"/>
                  <a:gd name="T59" fmla="*/ 670 h 692"/>
                  <a:gd name="T60" fmla="*/ 82 w 81"/>
                  <a:gd name="T61" fmla="*/ 645 h 692"/>
                  <a:gd name="T62" fmla="*/ 84 w 81"/>
                  <a:gd name="T63" fmla="*/ 610 h 692"/>
                  <a:gd name="T64" fmla="*/ 87 w 81"/>
                  <a:gd name="T65" fmla="*/ 568 h 692"/>
                  <a:gd name="T66" fmla="*/ 89 w 81"/>
                  <a:gd name="T67" fmla="*/ 519 h 692"/>
                  <a:gd name="T68" fmla="*/ 93 w 81"/>
                  <a:gd name="T69" fmla="*/ 464 h 692"/>
                  <a:gd name="T70" fmla="*/ 95 w 81"/>
                  <a:gd name="T71" fmla="*/ 406 h 692"/>
                  <a:gd name="T72" fmla="*/ 98 w 81"/>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 h="692">
                    <a:moveTo>
                      <a:pt x="0" y="346"/>
                    </a:moveTo>
                    <a:lnTo>
                      <a:pt x="3" y="286"/>
                    </a:lnTo>
                    <a:lnTo>
                      <a:pt x="4" y="228"/>
                    </a:lnTo>
                    <a:lnTo>
                      <a:pt x="7" y="173"/>
                    </a:lnTo>
                    <a:lnTo>
                      <a:pt x="9" y="124"/>
                    </a:lnTo>
                    <a:lnTo>
                      <a:pt x="12" y="81"/>
                    </a:lnTo>
                    <a:lnTo>
                      <a:pt x="13" y="46"/>
                    </a:lnTo>
                    <a:lnTo>
                      <a:pt x="16" y="21"/>
                    </a:lnTo>
                    <a:lnTo>
                      <a:pt x="18" y="6"/>
                    </a:lnTo>
                    <a:lnTo>
                      <a:pt x="20" y="0"/>
                    </a:lnTo>
                    <a:lnTo>
                      <a:pt x="22" y="6"/>
                    </a:lnTo>
                    <a:lnTo>
                      <a:pt x="25" y="21"/>
                    </a:lnTo>
                    <a:lnTo>
                      <a:pt x="27" y="46"/>
                    </a:lnTo>
                    <a:lnTo>
                      <a:pt x="29" y="81"/>
                    </a:lnTo>
                    <a:lnTo>
                      <a:pt x="31" y="124"/>
                    </a:lnTo>
                    <a:lnTo>
                      <a:pt x="34" y="173"/>
                    </a:lnTo>
                    <a:lnTo>
                      <a:pt x="36" y="228"/>
                    </a:lnTo>
                    <a:lnTo>
                      <a:pt x="38" y="286"/>
                    </a:lnTo>
                    <a:lnTo>
                      <a:pt x="40" y="346"/>
                    </a:lnTo>
                    <a:lnTo>
                      <a:pt x="42" y="406"/>
                    </a:lnTo>
                    <a:lnTo>
                      <a:pt x="45" y="464"/>
                    </a:lnTo>
                    <a:lnTo>
                      <a:pt x="47" y="519"/>
                    </a:lnTo>
                    <a:lnTo>
                      <a:pt x="49" y="568"/>
                    </a:lnTo>
                    <a:lnTo>
                      <a:pt x="51" y="610"/>
                    </a:lnTo>
                    <a:lnTo>
                      <a:pt x="54" y="645"/>
                    </a:lnTo>
                    <a:lnTo>
                      <a:pt x="55" y="670"/>
                    </a:lnTo>
                    <a:lnTo>
                      <a:pt x="58" y="686"/>
                    </a:lnTo>
                    <a:lnTo>
                      <a:pt x="60" y="691"/>
                    </a:lnTo>
                    <a:lnTo>
                      <a:pt x="63" y="686"/>
                    </a:lnTo>
                    <a:lnTo>
                      <a:pt x="64" y="670"/>
                    </a:lnTo>
                    <a:lnTo>
                      <a:pt x="67" y="645"/>
                    </a:lnTo>
                    <a:lnTo>
                      <a:pt x="69" y="610"/>
                    </a:lnTo>
                    <a:lnTo>
                      <a:pt x="71" y="568"/>
                    </a:lnTo>
                    <a:lnTo>
                      <a:pt x="73" y="519"/>
                    </a:lnTo>
                    <a:lnTo>
                      <a:pt x="76" y="464"/>
                    </a:lnTo>
                    <a:lnTo>
                      <a:pt x="78" y="406"/>
                    </a:lnTo>
                    <a:lnTo>
                      <a:pt x="80"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6" name="Freeform 25"/>
              <p:cNvSpPr>
                <a:spLocks/>
              </p:cNvSpPr>
              <p:nvPr/>
            </p:nvSpPr>
            <p:spPr bwMode="auto">
              <a:xfrm>
                <a:off x="2195" y="3149"/>
                <a:ext cx="129" cy="692"/>
              </a:xfrm>
              <a:custGeom>
                <a:avLst/>
                <a:gdLst>
                  <a:gd name="T0" fmla="*/ 0 w 105"/>
                  <a:gd name="T1" fmla="*/ 346 h 692"/>
                  <a:gd name="T2" fmla="*/ 4 w 105"/>
                  <a:gd name="T3" fmla="*/ 286 h 692"/>
                  <a:gd name="T4" fmla="*/ 7 w 105"/>
                  <a:gd name="T5" fmla="*/ 228 h 692"/>
                  <a:gd name="T6" fmla="*/ 11 w 105"/>
                  <a:gd name="T7" fmla="*/ 173 h 692"/>
                  <a:gd name="T8" fmla="*/ 15 w 105"/>
                  <a:gd name="T9" fmla="*/ 124 h 692"/>
                  <a:gd name="T10" fmla="*/ 18 w 105"/>
                  <a:gd name="T11" fmla="*/ 81 h 692"/>
                  <a:gd name="T12" fmla="*/ 22 w 105"/>
                  <a:gd name="T13" fmla="*/ 46 h 692"/>
                  <a:gd name="T14" fmla="*/ 25 w 105"/>
                  <a:gd name="T15" fmla="*/ 21 h 692"/>
                  <a:gd name="T16" fmla="*/ 28 w 105"/>
                  <a:gd name="T17" fmla="*/ 6 h 692"/>
                  <a:gd name="T18" fmla="*/ 32 w 105"/>
                  <a:gd name="T19" fmla="*/ 0 h 692"/>
                  <a:gd name="T20" fmla="*/ 36 w 105"/>
                  <a:gd name="T21" fmla="*/ 6 h 692"/>
                  <a:gd name="T22" fmla="*/ 39 w 105"/>
                  <a:gd name="T23" fmla="*/ 21 h 692"/>
                  <a:gd name="T24" fmla="*/ 43 w 105"/>
                  <a:gd name="T25" fmla="*/ 46 h 692"/>
                  <a:gd name="T26" fmla="*/ 47 w 105"/>
                  <a:gd name="T27" fmla="*/ 81 h 692"/>
                  <a:gd name="T28" fmla="*/ 50 w 105"/>
                  <a:gd name="T29" fmla="*/ 124 h 692"/>
                  <a:gd name="T30" fmla="*/ 54 w 105"/>
                  <a:gd name="T31" fmla="*/ 173 h 692"/>
                  <a:gd name="T32" fmla="*/ 58 w 105"/>
                  <a:gd name="T33" fmla="*/ 228 h 692"/>
                  <a:gd name="T34" fmla="*/ 61 w 105"/>
                  <a:gd name="T35" fmla="*/ 286 h 692"/>
                  <a:gd name="T36" fmla="*/ 64 w 105"/>
                  <a:gd name="T37" fmla="*/ 346 h 692"/>
                  <a:gd name="T38" fmla="*/ 68 w 105"/>
                  <a:gd name="T39" fmla="*/ 406 h 692"/>
                  <a:gd name="T40" fmla="*/ 71 w 105"/>
                  <a:gd name="T41" fmla="*/ 464 h 692"/>
                  <a:gd name="T42" fmla="*/ 75 w 105"/>
                  <a:gd name="T43" fmla="*/ 519 h 692"/>
                  <a:gd name="T44" fmla="*/ 77 w 105"/>
                  <a:gd name="T45" fmla="*/ 568 h 692"/>
                  <a:gd name="T46" fmla="*/ 82 w 105"/>
                  <a:gd name="T47" fmla="*/ 610 h 692"/>
                  <a:gd name="T48" fmla="*/ 85 w 105"/>
                  <a:gd name="T49" fmla="*/ 645 h 692"/>
                  <a:gd name="T50" fmla="*/ 88 w 105"/>
                  <a:gd name="T51" fmla="*/ 670 h 692"/>
                  <a:gd name="T52" fmla="*/ 92 w 105"/>
                  <a:gd name="T53" fmla="*/ 686 h 692"/>
                  <a:gd name="T54" fmla="*/ 96 w 105"/>
                  <a:gd name="T55" fmla="*/ 691 h 692"/>
                  <a:gd name="T56" fmla="*/ 100 w 105"/>
                  <a:gd name="T57" fmla="*/ 686 h 692"/>
                  <a:gd name="T58" fmla="*/ 103 w 105"/>
                  <a:gd name="T59" fmla="*/ 670 h 692"/>
                  <a:gd name="T60" fmla="*/ 107 w 105"/>
                  <a:gd name="T61" fmla="*/ 645 h 692"/>
                  <a:gd name="T62" fmla="*/ 111 w 105"/>
                  <a:gd name="T63" fmla="*/ 610 h 692"/>
                  <a:gd name="T64" fmla="*/ 114 w 105"/>
                  <a:gd name="T65" fmla="*/ 568 h 692"/>
                  <a:gd name="T66" fmla="*/ 118 w 105"/>
                  <a:gd name="T67" fmla="*/ 519 h 692"/>
                  <a:gd name="T68" fmla="*/ 120 w 105"/>
                  <a:gd name="T69" fmla="*/ 464 h 692"/>
                  <a:gd name="T70" fmla="*/ 124 w 105"/>
                  <a:gd name="T71" fmla="*/ 406 h 692"/>
                  <a:gd name="T72" fmla="*/ 128 w 105"/>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5" h="692">
                    <a:moveTo>
                      <a:pt x="0" y="346"/>
                    </a:moveTo>
                    <a:lnTo>
                      <a:pt x="3" y="286"/>
                    </a:lnTo>
                    <a:lnTo>
                      <a:pt x="6" y="228"/>
                    </a:lnTo>
                    <a:lnTo>
                      <a:pt x="9" y="173"/>
                    </a:lnTo>
                    <a:lnTo>
                      <a:pt x="12" y="124"/>
                    </a:lnTo>
                    <a:lnTo>
                      <a:pt x="15" y="81"/>
                    </a:lnTo>
                    <a:lnTo>
                      <a:pt x="18" y="46"/>
                    </a:lnTo>
                    <a:lnTo>
                      <a:pt x="20" y="21"/>
                    </a:lnTo>
                    <a:lnTo>
                      <a:pt x="23" y="6"/>
                    </a:lnTo>
                    <a:lnTo>
                      <a:pt x="26" y="0"/>
                    </a:lnTo>
                    <a:lnTo>
                      <a:pt x="29" y="6"/>
                    </a:lnTo>
                    <a:lnTo>
                      <a:pt x="32" y="21"/>
                    </a:lnTo>
                    <a:lnTo>
                      <a:pt x="35" y="46"/>
                    </a:lnTo>
                    <a:lnTo>
                      <a:pt x="38" y="81"/>
                    </a:lnTo>
                    <a:lnTo>
                      <a:pt x="41" y="124"/>
                    </a:lnTo>
                    <a:lnTo>
                      <a:pt x="44" y="173"/>
                    </a:lnTo>
                    <a:lnTo>
                      <a:pt x="47" y="228"/>
                    </a:lnTo>
                    <a:lnTo>
                      <a:pt x="50" y="286"/>
                    </a:lnTo>
                    <a:lnTo>
                      <a:pt x="52" y="346"/>
                    </a:lnTo>
                    <a:lnTo>
                      <a:pt x="55" y="406"/>
                    </a:lnTo>
                    <a:lnTo>
                      <a:pt x="58" y="464"/>
                    </a:lnTo>
                    <a:lnTo>
                      <a:pt x="61" y="519"/>
                    </a:lnTo>
                    <a:lnTo>
                      <a:pt x="63" y="568"/>
                    </a:lnTo>
                    <a:lnTo>
                      <a:pt x="67" y="610"/>
                    </a:lnTo>
                    <a:lnTo>
                      <a:pt x="69" y="645"/>
                    </a:lnTo>
                    <a:lnTo>
                      <a:pt x="72" y="670"/>
                    </a:lnTo>
                    <a:lnTo>
                      <a:pt x="75" y="686"/>
                    </a:lnTo>
                    <a:lnTo>
                      <a:pt x="78" y="691"/>
                    </a:lnTo>
                    <a:lnTo>
                      <a:pt x="81" y="686"/>
                    </a:lnTo>
                    <a:lnTo>
                      <a:pt x="84" y="670"/>
                    </a:lnTo>
                    <a:lnTo>
                      <a:pt x="87" y="645"/>
                    </a:lnTo>
                    <a:lnTo>
                      <a:pt x="90" y="610"/>
                    </a:lnTo>
                    <a:lnTo>
                      <a:pt x="93" y="568"/>
                    </a:lnTo>
                    <a:lnTo>
                      <a:pt x="96" y="519"/>
                    </a:lnTo>
                    <a:lnTo>
                      <a:pt x="98" y="464"/>
                    </a:lnTo>
                    <a:lnTo>
                      <a:pt x="101" y="406"/>
                    </a:lnTo>
                    <a:lnTo>
                      <a:pt x="104"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7" name="Freeform 26"/>
              <p:cNvSpPr>
                <a:spLocks/>
              </p:cNvSpPr>
              <p:nvPr/>
            </p:nvSpPr>
            <p:spPr bwMode="auto">
              <a:xfrm>
                <a:off x="2069" y="3149"/>
                <a:ext cx="106" cy="692"/>
              </a:xfrm>
              <a:custGeom>
                <a:avLst/>
                <a:gdLst>
                  <a:gd name="T0" fmla="*/ 0 w 87"/>
                  <a:gd name="T1" fmla="*/ 346 h 692"/>
                  <a:gd name="T2" fmla="*/ 4 w 87"/>
                  <a:gd name="T3" fmla="*/ 286 h 692"/>
                  <a:gd name="T4" fmla="*/ 6 w 87"/>
                  <a:gd name="T5" fmla="*/ 228 h 692"/>
                  <a:gd name="T6" fmla="*/ 10 w 87"/>
                  <a:gd name="T7" fmla="*/ 173 h 692"/>
                  <a:gd name="T8" fmla="*/ 13 w 87"/>
                  <a:gd name="T9" fmla="*/ 124 h 692"/>
                  <a:gd name="T10" fmla="*/ 17 w 87"/>
                  <a:gd name="T11" fmla="*/ 81 h 692"/>
                  <a:gd name="T12" fmla="*/ 19 w 87"/>
                  <a:gd name="T13" fmla="*/ 46 h 692"/>
                  <a:gd name="T14" fmla="*/ 24 w 87"/>
                  <a:gd name="T15" fmla="*/ 21 h 692"/>
                  <a:gd name="T16" fmla="*/ 27 w 87"/>
                  <a:gd name="T17" fmla="*/ 6 h 692"/>
                  <a:gd name="T18" fmla="*/ 30 w 87"/>
                  <a:gd name="T19" fmla="*/ 0 h 692"/>
                  <a:gd name="T20" fmla="*/ 34 w 87"/>
                  <a:gd name="T21" fmla="*/ 6 h 692"/>
                  <a:gd name="T22" fmla="*/ 38 w 87"/>
                  <a:gd name="T23" fmla="*/ 21 h 692"/>
                  <a:gd name="T24" fmla="*/ 41 w 87"/>
                  <a:gd name="T25" fmla="*/ 46 h 692"/>
                  <a:gd name="T26" fmla="*/ 45 w 87"/>
                  <a:gd name="T27" fmla="*/ 81 h 692"/>
                  <a:gd name="T28" fmla="*/ 49 w 87"/>
                  <a:gd name="T29" fmla="*/ 124 h 692"/>
                  <a:gd name="T30" fmla="*/ 52 w 87"/>
                  <a:gd name="T31" fmla="*/ 173 h 692"/>
                  <a:gd name="T32" fmla="*/ 56 w 87"/>
                  <a:gd name="T33" fmla="*/ 228 h 692"/>
                  <a:gd name="T34" fmla="*/ 58 w 87"/>
                  <a:gd name="T35" fmla="*/ 286 h 692"/>
                  <a:gd name="T36" fmla="*/ 62 w 87"/>
                  <a:gd name="T37" fmla="*/ 346 h 692"/>
                  <a:gd name="T38" fmla="*/ 66 w 87"/>
                  <a:gd name="T39" fmla="*/ 406 h 692"/>
                  <a:gd name="T40" fmla="*/ 69 w 87"/>
                  <a:gd name="T41" fmla="*/ 464 h 692"/>
                  <a:gd name="T42" fmla="*/ 73 w 87"/>
                  <a:gd name="T43" fmla="*/ 519 h 692"/>
                  <a:gd name="T44" fmla="*/ 77 w 87"/>
                  <a:gd name="T45" fmla="*/ 568 h 692"/>
                  <a:gd name="T46" fmla="*/ 80 w 87"/>
                  <a:gd name="T47" fmla="*/ 610 h 692"/>
                  <a:gd name="T48" fmla="*/ 84 w 87"/>
                  <a:gd name="T49" fmla="*/ 645 h 692"/>
                  <a:gd name="T50" fmla="*/ 88 w 87"/>
                  <a:gd name="T51" fmla="*/ 670 h 692"/>
                  <a:gd name="T52" fmla="*/ 91 w 87"/>
                  <a:gd name="T53" fmla="*/ 686 h 692"/>
                  <a:gd name="T54" fmla="*/ 94 w 87"/>
                  <a:gd name="T55" fmla="*/ 691 h 692"/>
                  <a:gd name="T56" fmla="*/ 97 w 87"/>
                  <a:gd name="T57" fmla="*/ 686 h 692"/>
                  <a:gd name="T58" fmla="*/ 101 w 87"/>
                  <a:gd name="T59" fmla="*/ 670 h 692"/>
                  <a:gd name="T60" fmla="*/ 105 w 87"/>
                  <a:gd name="T61" fmla="*/ 645 h 6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7" h="692">
                    <a:moveTo>
                      <a:pt x="0" y="346"/>
                    </a:moveTo>
                    <a:lnTo>
                      <a:pt x="3" y="286"/>
                    </a:lnTo>
                    <a:lnTo>
                      <a:pt x="5" y="228"/>
                    </a:lnTo>
                    <a:lnTo>
                      <a:pt x="8" y="173"/>
                    </a:lnTo>
                    <a:lnTo>
                      <a:pt x="11" y="124"/>
                    </a:lnTo>
                    <a:lnTo>
                      <a:pt x="14" y="81"/>
                    </a:lnTo>
                    <a:lnTo>
                      <a:pt x="16" y="46"/>
                    </a:lnTo>
                    <a:lnTo>
                      <a:pt x="20" y="21"/>
                    </a:lnTo>
                    <a:lnTo>
                      <a:pt x="22" y="6"/>
                    </a:lnTo>
                    <a:lnTo>
                      <a:pt x="25" y="0"/>
                    </a:lnTo>
                    <a:lnTo>
                      <a:pt x="28" y="6"/>
                    </a:lnTo>
                    <a:lnTo>
                      <a:pt x="31" y="21"/>
                    </a:lnTo>
                    <a:lnTo>
                      <a:pt x="34" y="46"/>
                    </a:lnTo>
                    <a:lnTo>
                      <a:pt x="37" y="81"/>
                    </a:lnTo>
                    <a:lnTo>
                      <a:pt x="40" y="124"/>
                    </a:lnTo>
                    <a:lnTo>
                      <a:pt x="43" y="173"/>
                    </a:lnTo>
                    <a:lnTo>
                      <a:pt x="46" y="228"/>
                    </a:lnTo>
                    <a:lnTo>
                      <a:pt x="48" y="286"/>
                    </a:lnTo>
                    <a:lnTo>
                      <a:pt x="51" y="346"/>
                    </a:lnTo>
                    <a:lnTo>
                      <a:pt x="54" y="406"/>
                    </a:lnTo>
                    <a:lnTo>
                      <a:pt x="57" y="464"/>
                    </a:lnTo>
                    <a:lnTo>
                      <a:pt x="60" y="519"/>
                    </a:lnTo>
                    <a:lnTo>
                      <a:pt x="63" y="568"/>
                    </a:lnTo>
                    <a:lnTo>
                      <a:pt x="66" y="610"/>
                    </a:lnTo>
                    <a:lnTo>
                      <a:pt x="69" y="645"/>
                    </a:lnTo>
                    <a:lnTo>
                      <a:pt x="72" y="670"/>
                    </a:lnTo>
                    <a:lnTo>
                      <a:pt x="75" y="686"/>
                    </a:lnTo>
                    <a:lnTo>
                      <a:pt x="77" y="691"/>
                    </a:lnTo>
                    <a:lnTo>
                      <a:pt x="80" y="686"/>
                    </a:lnTo>
                    <a:lnTo>
                      <a:pt x="83" y="670"/>
                    </a:lnTo>
                    <a:lnTo>
                      <a:pt x="86" y="645"/>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8" name="Freeform 27"/>
              <p:cNvSpPr>
                <a:spLocks/>
              </p:cNvSpPr>
              <p:nvPr/>
            </p:nvSpPr>
            <p:spPr bwMode="auto">
              <a:xfrm>
                <a:off x="2174" y="3495"/>
                <a:ext cx="22" cy="300"/>
              </a:xfrm>
              <a:custGeom>
                <a:avLst/>
                <a:gdLst>
                  <a:gd name="T0" fmla="*/ 0 w 18"/>
                  <a:gd name="T1" fmla="*/ 299 h 300"/>
                  <a:gd name="T2" fmla="*/ 4 w 18"/>
                  <a:gd name="T3" fmla="*/ 264 h 300"/>
                  <a:gd name="T4" fmla="*/ 7 w 18"/>
                  <a:gd name="T5" fmla="*/ 222 h 300"/>
                  <a:gd name="T6" fmla="*/ 10 w 18"/>
                  <a:gd name="T7" fmla="*/ 173 h 300"/>
                  <a:gd name="T8" fmla="*/ 13 w 18"/>
                  <a:gd name="T9" fmla="*/ 118 h 300"/>
                  <a:gd name="T10" fmla="*/ 17 w 18"/>
                  <a:gd name="T11" fmla="*/ 60 h 300"/>
                  <a:gd name="T12" fmla="*/ 21 w 18"/>
                  <a:gd name="T13" fmla="*/ 0 h 3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300">
                    <a:moveTo>
                      <a:pt x="0" y="299"/>
                    </a:moveTo>
                    <a:lnTo>
                      <a:pt x="3" y="264"/>
                    </a:lnTo>
                    <a:lnTo>
                      <a:pt x="6" y="222"/>
                    </a:lnTo>
                    <a:lnTo>
                      <a:pt x="8" y="173"/>
                    </a:lnTo>
                    <a:lnTo>
                      <a:pt x="11" y="118"/>
                    </a:lnTo>
                    <a:lnTo>
                      <a:pt x="14" y="60"/>
                    </a:lnTo>
                    <a:lnTo>
                      <a:pt x="17" y="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89" name="Freeform 28"/>
              <p:cNvSpPr>
                <a:spLocks/>
              </p:cNvSpPr>
              <p:nvPr/>
            </p:nvSpPr>
            <p:spPr bwMode="auto">
              <a:xfrm>
                <a:off x="1969" y="3149"/>
                <a:ext cx="101" cy="692"/>
              </a:xfrm>
              <a:custGeom>
                <a:avLst/>
                <a:gdLst>
                  <a:gd name="T0" fmla="*/ 0 w 82"/>
                  <a:gd name="T1" fmla="*/ 346 h 692"/>
                  <a:gd name="T2" fmla="*/ 4 w 82"/>
                  <a:gd name="T3" fmla="*/ 286 h 692"/>
                  <a:gd name="T4" fmla="*/ 6 w 82"/>
                  <a:gd name="T5" fmla="*/ 228 h 692"/>
                  <a:gd name="T6" fmla="*/ 9 w 82"/>
                  <a:gd name="T7" fmla="*/ 173 h 692"/>
                  <a:gd name="T8" fmla="*/ 11 w 82"/>
                  <a:gd name="T9" fmla="*/ 124 h 692"/>
                  <a:gd name="T10" fmla="*/ 15 w 82"/>
                  <a:gd name="T11" fmla="*/ 81 h 692"/>
                  <a:gd name="T12" fmla="*/ 16 w 82"/>
                  <a:gd name="T13" fmla="*/ 46 h 692"/>
                  <a:gd name="T14" fmla="*/ 20 w 82"/>
                  <a:gd name="T15" fmla="*/ 21 h 692"/>
                  <a:gd name="T16" fmla="*/ 22 w 82"/>
                  <a:gd name="T17" fmla="*/ 6 h 692"/>
                  <a:gd name="T18" fmla="*/ 26 w 82"/>
                  <a:gd name="T19" fmla="*/ 0 h 692"/>
                  <a:gd name="T20" fmla="*/ 27 w 82"/>
                  <a:gd name="T21" fmla="*/ 6 h 692"/>
                  <a:gd name="T22" fmla="*/ 31 w 82"/>
                  <a:gd name="T23" fmla="*/ 21 h 692"/>
                  <a:gd name="T24" fmla="*/ 33 w 82"/>
                  <a:gd name="T25" fmla="*/ 46 h 692"/>
                  <a:gd name="T26" fmla="*/ 37 w 82"/>
                  <a:gd name="T27" fmla="*/ 81 h 692"/>
                  <a:gd name="T28" fmla="*/ 38 w 82"/>
                  <a:gd name="T29" fmla="*/ 124 h 692"/>
                  <a:gd name="T30" fmla="*/ 42 w 82"/>
                  <a:gd name="T31" fmla="*/ 173 h 692"/>
                  <a:gd name="T32" fmla="*/ 44 w 82"/>
                  <a:gd name="T33" fmla="*/ 228 h 692"/>
                  <a:gd name="T34" fmla="*/ 47 w 82"/>
                  <a:gd name="T35" fmla="*/ 286 h 692"/>
                  <a:gd name="T36" fmla="*/ 49 w 82"/>
                  <a:gd name="T37" fmla="*/ 346 h 692"/>
                  <a:gd name="T38" fmla="*/ 53 w 82"/>
                  <a:gd name="T39" fmla="*/ 406 h 692"/>
                  <a:gd name="T40" fmla="*/ 55 w 82"/>
                  <a:gd name="T41" fmla="*/ 464 h 692"/>
                  <a:gd name="T42" fmla="*/ 58 w 82"/>
                  <a:gd name="T43" fmla="*/ 519 h 692"/>
                  <a:gd name="T44" fmla="*/ 60 w 82"/>
                  <a:gd name="T45" fmla="*/ 568 h 692"/>
                  <a:gd name="T46" fmla="*/ 63 w 82"/>
                  <a:gd name="T47" fmla="*/ 610 h 692"/>
                  <a:gd name="T48" fmla="*/ 67 w 82"/>
                  <a:gd name="T49" fmla="*/ 645 h 692"/>
                  <a:gd name="T50" fmla="*/ 69 w 82"/>
                  <a:gd name="T51" fmla="*/ 670 h 692"/>
                  <a:gd name="T52" fmla="*/ 71 w 82"/>
                  <a:gd name="T53" fmla="*/ 686 h 692"/>
                  <a:gd name="T54" fmla="*/ 74 w 82"/>
                  <a:gd name="T55" fmla="*/ 691 h 692"/>
                  <a:gd name="T56" fmla="*/ 78 w 82"/>
                  <a:gd name="T57" fmla="*/ 686 h 692"/>
                  <a:gd name="T58" fmla="*/ 79 w 82"/>
                  <a:gd name="T59" fmla="*/ 670 h 692"/>
                  <a:gd name="T60" fmla="*/ 83 w 82"/>
                  <a:gd name="T61" fmla="*/ 645 h 692"/>
                  <a:gd name="T62" fmla="*/ 85 w 82"/>
                  <a:gd name="T63" fmla="*/ 610 h 692"/>
                  <a:gd name="T64" fmla="*/ 89 w 82"/>
                  <a:gd name="T65" fmla="*/ 568 h 692"/>
                  <a:gd name="T66" fmla="*/ 91 w 82"/>
                  <a:gd name="T67" fmla="*/ 519 h 692"/>
                  <a:gd name="T68" fmla="*/ 94 w 82"/>
                  <a:gd name="T69" fmla="*/ 464 h 692"/>
                  <a:gd name="T70" fmla="*/ 96 w 82"/>
                  <a:gd name="T71" fmla="*/ 406 h 692"/>
                  <a:gd name="T72" fmla="*/ 100 w 82"/>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2" h="692">
                    <a:moveTo>
                      <a:pt x="0" y="346"/>
                    </a:moveTo>
                    <a:lnTo>
                      <a:pt x="3" y="286"/>
                    </a:lnTo>
                    <a:lnTo>
                      <a:pt x="5" y="228"/>
                    </a:lnTo>
                    <a:lnTo>
                      <a:pt x="7" y="173"/>
                    </a:lnTo>
                    <a:lnTo>
                      <a:pt x="9" y="124"/>
                    </a:lnTo>
                    <a:lnTo>
                      <a:pt x="12" y="81"/>
                    </a:lnTo>
                    <a:lnTo>
                      <a:pt x="13" y="46"/>
                    </a:lnTo>
                    <a:lnTo>
                      <a:pt x="16" y="21"/>
                    </a:lnTo>
                    <a:lnTo>
                      <a:pt x="18" y="6"/>
                    </a:lnTo>
                    <a:lnTo>
                      <a:pt x="21" y="0"/>
                    </a:lnTo>
                    <a:lnTo>
                      <a:pt x="22" y="6"/>
                    </a:lnTo>
                    <a:lnTo>
                      <a:pt x="25" y="21"/>
                    </a:lnTo>
                    <a:lnTo>
                      <a:pt x="27" y="46"/>
                    </a:lnTo>
                    <a:lnTo>
                      <a:pt x="30" y="81"/>
                    </a:lnTo>
                    <a:lnTo>
                      <a:pt x="31" y="124"/>
                    </a:lnTo>
                    <a:lnTo>
                      <a:pt x="34" y="173"/>
                    </a:lnTo>
                    <a:lnTo>
                      <a:pt x="36" y="228"/>
                    </a:lnTo>
                    <a:lnTo>
                      <a:pt x="38" y="286"/>
                    </a:lnTo>
                    <a:lnTo>
                      <a:pt x="40" y="346"/>
                    </a:lnTo>
                    <a:lnTo>
                      <a:pt x="43" y="406"/>
                    </a:lnTo>
                    <a:lnTo>
                      <a:pt x="45" y="464"/>
                    </a:lnTo>
                    <a:lnTo>
                      <a:pt x="47" y="519"/>
                    </a:lnTo>
                    <a:lnTo>
                      <a:pt x="49" y="568"/>
                    </a:lnTo>
                    <a:lnTo>
                      <a:pt x="51" y="610"/>
                    </a:lnTo>
                    <a:lnTo>
                      <a:pt x="54" y="645"/>
                    </a:lnTo>
                    <a:lnTo>
                      <a:pt x="56" y="670"/>
                    </a:lnTo>
                    <a:lnTo>
                      <a:pt x="58" y="686"/>
                    </a:lnTo>
                    <a:lnTo>
                      <a:pt x="60" y="691"/>
                    </a:lnTo>
                    <a:lnTo>
                      <a:pt x="63" y="686"/>
                    </a:lnTo>
                    <a:lnTo>
                      <a:pt x="64" y="670"/>
                    </a:lnTo>
                    <a:lnTo>
                      <a:pt x="67" y="645"/>
                    </a:lnTo>
                    <a:lnTo>
                      <a:pt x="69" y="610"/>
                    </a:lnTo>
                    <a:lnTo>
                      <a:pt x="72" y="568"/>
                    </a:lnTo>
                    <a:lnTo>
                      <a:pt x="74" y="519"/>
                    </a:lnTo>
                    <a:lnTo>
                      <a:pt x="76" y="464"/>
                    </a:lnTo>
                    <a:lnTo>
                      <a:pt x="78" y="406"/>
                    </a:lnTo>
                    <a:lnTo>
                      <a:pt x="81"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0" name="Freeform 29"/>
              <p:cNvSpPr>
                <a:spLocks/>
              </p:cNvSpPr>
              <p:nvPr/>
            </p:nvSpPr>
            <p:spPr bwMode="auto">
              <a:xfrm>
                <a:off x="1892" y="3149"/>
                <a:ext cx="78" cy="692"/>
              </a:xfrm>
              <a:custGeom>
                <a:avLst/>
                <a:gdLst>
                  <a:gd name="T0" fmla="*/ 0 w 64"/>
                  <a:gd name="T1" fmla="*/ 346 h 692"/>
                  <a:gd name="T2" fmla="*/ 1 w 64"/>
                  <a:gd name="T3" fmla="*/ 286 h 692"/>
                  <a:gd name="T4" fmla="*/ 4 w 64"/>
                  <a:gd name="T5" fmla="*/ 228 h 692"/>
                  <a:gd name="T6" fmla="*/ 6 w 64"/>
                  <a:gd name="T7" fmla="*/ 173 h 692"/>
                  <a:gd name="T8" fmla="*/ 9 w 64"/>
                  <a:gd name="T9" fmla="*/ 124 h 692"/>
                  <a:gd name="T10" fmla="*/ 10 w 64"/>
                  <a:gd name="T11" fmla="*/ 81 h 692"/>
                  <a:gd name="T12" fmla="*/ 12 w 64"/>
                  <a:gd name="T13" fmla="*/ 46 h 692"/>
                  <a:gd name="T14" fmla="*/ 15 w 64"/>
                  <a:gd name="T15" fmla="*/ 21 h 692"/>
                  <a:gd name="T16" fmla="*/ 17 w 64"/>
                  <a:gd name="T17" fmla="*/ 6 h 692"/>
                  <a:gd name="T18" fmla="*/ 18 w 64"/>
                  <a:gd name="T19" fmla="*/ 0 h 692"/>
                  <a:gd name="T20" fmla="*/ 21 w 64"/>
                  <a:gd name="T21" fmla="*/ 6 h 692"/>
                  <a:gd name="T22" fmla="*/ 23 w 64"/>
                  <a:gd name="T23" fmla="*/ 21 h 692"/>
                  <a:gd name="T24" fmla="*/ 26 w 64"/>
                  <a:gd name="T25" fmla="*/ 46 h 692"/>
                  <a:gd name="T26" fmla="*/ 27 w 64"/>
                  <a:gd name="T27" fmla="*/ 81 h 692"/>
                  <a:gd name="T28" fmla="*/ 29 w 64"/>
                  <a:gd name="T29" fmla="*/ 124 h 692"/>
                  <a:gd name="T30" fmla="*/ 33 w 64"/>
                  <a:gd name="T31" fmla="*/ 173 h 692"/>
                  <a:gd name="T32" fmla="*/ 34 w 64"/>
                  <a:gd name="T33" fmla="*/ 228 h 692"/>
                  <a:gd name="T34" fmla="*/ 37 w 64"/>
                  <a:gd name="T35" fmla="*/ 286 h 692"/>
                  <a:gd name="T36" fmla="*/ 38 w 64"/>
                  <a:gd name="T37" fmla="*/ 346 h 692"/>
                  <a:gd name="T38" fmla="*/ 40 w 64"/>
                  <a:gd name="T39" fmla="*/ 406 h 692"/>
                  <a:gd name="T40" fmla="*/ 43 w 64"/>
                  <a:gd name="T41" fmla="*/ 464 h 692"/>
                  <a:gd name="T42" fmla="*/ 45 w 64"/>
                  <a:gd name="T43" fmla="*/ 519 h 692"/>
                  <a:gd name="T44" fmla="*/ 48 w 64"/>
                  <a:gd name="T45" fmla="*/ 568 h 692"/>
                  <a:gd name="T46" fmla="*/ 49 w 64"/>
                  <a:gd name="T47" fmla="*/ 610 h 692"/>
                  <a:gd name="T48" fmla="*/ 51 w 64"/>
                  <a:gd name="T49" fmla="*/ 645 h 692"/>
                  <a:gd name="T50" fmla="*/ 54 w 64"/>
                  <a:gd name="T51" fmla="*/ 670 h 692"/>
                  <a:gd name="T52" fmla="*/ 56 w 64"/>
                  <a:gd name="T53" fmla="*/ 686 h 692"/>
                  <a:gd name="T54" fmla="*/ 59 w 64"/>
                  <a:gd name="T55" fmla="*/ 691 h 692"/>
                  <a:gd name="T56" fmla="*/ 60 w 64"/>
                  <a:gd name="T57" fmla="*/ 686 h 692"/>
                  <a:gd name="T58" fmla="*/ 62 w 64"/>
                  <a:gd name="T59" fmla="*/ 670 h 692"/>
                  <a:gd name="T60" fmla="*/ 65 w 64"/>
                  <a:gd name="T61" fmla="*/ 645 h 692"/>
                  <a:gd name="T62" fmla="*/ 67 w 64"/>
                  <a:gd name="T63" fmla="*/ 610 h 692"/>
                  <a:gd name="T64" fmla="*/ 68 w 64"/>
                  <a:gd name="T65" fmla="*/ 568 h 692"/>
                  <a:gd name="T66" fmla="*/ 71 w 64"/>
                  <a:gd name="T67" fmla="*/ 519 h 692"/>
                  <a:gd name="T68" fmla="*/ 73 w 64"/>
                  <a:gd name="T69" fmla="*/ 464 h 692"/>
                  <a:gd name="T70" fmla="*/ 76 w 64"/>
                  <a:gd name="T71" fmla="*/ 406 h 692"/>
                  <a:gd name="T72" fmla="*/ 77 w 64"/>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92">
                    <a:moveTo>
                      <a:pt x="0" y="346"/>
                    </a:moveTo>
                    <a:lnTo>
                      <a:pt x="1" y="286"/>
                    </a:lnTo>
                    <a:lnTo>
                      <a:pt x="3" y="228"/>
                    </a:lnTo>
                    <a:lnTo>
                      <a:pt x="5" y="173"/>
                    </a:lnTo>
                    <a:lnTo>
                      <a:pt x="7" y="124"/>
                    </a:lnTo>
                    <a:lnTo>
                      <a:pt x="8" y="81"/>
                    </a:lnTo>
                    <a:lnTo>
                      <a:pt x="10" y="46"/>
                    </a:lnTo>
                    <a:lnTo>
                      <a:pt x="12" y="21"/>
                    </a:lnTo>
                    <a:lnTo>
                      <a:pt x="14" y="6"/>
                    </a:lnTo>
                    <a:lnTo>
                      <a:pt x="15" y="0"/>
                    </a:lnTo>
                    <a:lnTo>
                      <a:pt x="17" y="6"/>
                    </a:lnTo>
                    <a:lnTo>
                      <a:pt x="19" y="21"/>
                    </a:lnTo>
                    <a:lnTo>
                      <a:pt x="21" y="46"/>
                    </a:lnTo>
                    <a:lnTo>
                      <a:pt x="22" y="81"/>
                    </a:lnTo>
                    <a:lnTo>
                      <a:pt x="24" y="124"/>
                    </a:lnTo>
                    <a:lnTo>
                      <a:pt x="27" y="173"/>
                    </a:lnTo>
                    <a:lnTo>
                      <a:pt x="28" y="228"/>
                    </a:lnTo>
                    <a:lnTo>
                      <a:pt x="30" y="286"/>
                    </a:lnTo>
                    <a:lnTo>
                      <a:pt x="31" y="346"/>
                    </a:lnTo>
                    <a:lnTo>
                      <a:pt x="33" y="406"/>
                    </a:lnTo>
                    <a:lnTo>
                      <a:pt x="35" y="464"/>
                    </a:lnTo>
                    <a:lnTo>
                      <a:pt x="37" y="519"/>
                    </a:lnTo>
                    <a:lnTo>
                      <a:pt x="39" y="568"/>
                    </a:lnTo>
                    <a:lnTo>
                      <a:pt x="40" y="610"/>
                    </a:lnTo>
                    <a:lnTo>
                      <a:pt x="42" y="645"/>
                    </a:lnTo>
                    <a:lnTo>
                      <a:pt x="44" y="670"/>
                    </a:lnTo>
                    <a:lnTo>
                      <a:pt x="46" y="686"/>
                    </a:lnTo>
                    <a:lnTo>
                      <a:pt x="48" y="691"/>
                    </a:lnTo>
                    <a:lnTo>
                      <a:pt x="49" y="686"/>
                    </a:lnTo>
                    <a:lnTo>
                      <a:pt x="51" y="670"/>
                    </a:lnTo>
                    <a:lnTo>
                      <a:pt x="53" y="645"/>
                    </a:lnTo>
                    <a:lnTo>
                      <a:pt x="55" y="610"/>
                    </a:lnTo>
                    <a:lnTo>
                      <a:pt x="56" y="568"/>
                    </a:lnTo>
                    <a:lnTo>
                      <a:pt x="58" y="519"/>
                    </a:lnTo>
                    <a:lnTo>
                      <a:pt x="60" y="464"/>
                    </a:lnTo>
                    <a:lnTo>
                      <a:pt x="62" y="406"/>
                    </a:lnTo>
                    <a:lnTo>
                      <a:pt x="63"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1" name="Freeform 30"/>
              <p:cNvSpPr>
                <a:spLocks/>
              </p:cNvSpPr>
              <p:nvPr/>
            </p:nvSpPr>
            <p:spPr bwMode="auto">
              <a:xfrm>
                <a:off x="1833" y="3149"/>
                <a:ext cx="39" cy="646"/>
              </a:xfrm>
              <a:custGeom>
                <a:avLst/>
                <a:gdLst>
                  <a:gd name="T0" fmla="*/ 0 w 32"/>
                  <a:gd name="T1" fmla="*/ 346 h 646"/>
                  <a:gd name="T2" fmla="*/ 1 w 32"/>
                  <a:gd name="T3" fmla="*/ 286 h 646"/>
                  <a:gd name="T4" fmla="*/ 2 w 32"/>
                  <a:gd name="T5" fmla="*/ 228 h 646"/>
                  <a:gd name="T6" fmla="*/ 5 w 32"/>
                  <a:gd name="T7" fmla="*/ 173 h 646"/>
                  <a:gd name="T8" fmla="*/ 6 w 32"/>
                  <a:gd name="T9" fmla="*/ 124 h 646"/>
                  <a:gd name="T10" fmla="*/ 7 w 32"/>
                  <a:gd name="T11" fmla="*/ 81 h 646"/>
                  <a:gd name="T12" fmla="*/ 9 w 32"/>
                  <a:gd name="T13" fmla="*/ 46 h 646"/>
                  <a:gd name="T14" fmla="*/ 11 w 32"/>
                  <a:gd name="T15" fmla="*/ 21 h 646"/>
                  <a:gd name="T16" fmla="*/ 12 w 32"/>
                  <a:gd name="T17" fmla="*/ 6 h 646"/>
                  <a:gd name="T18" fmla="*/ 15 w 32"/>
                  <a:gd name="T19" fmla="*/ 0 h 646"/>
                  <a:gd name="T20" fmla="*/ 16 w 32"/>
                  <a:gd name="T21" fmla="*/ 6 h 646"/>
                  <a:gd name="T22" fmla="*/ 17 w 32"/>
                  <a:gd name="T23" fmla="*/ 21 h 646"/>
                  <a:gd name="T24" fmla="*/ 18 w 32"/>
                  <a:gd name="T25" fmla="*/ 46 h 646"/>
                  <a:gd name="T26" fmla="*/ 21 w 32"/>
                  <a:gd name="T27" fmla="*/ 81 h 646"/>
                  <a:gd name="T28" fmla="*/ 22 w 32"/>
                  <a:gd name="T29" fmla="*/ 124 h 646"/>
                  <a:gd name="T30" fmla="*/ 23 w 32"/>
                  <a:gd name="T31" fmla="*/ 173 h 646"/>
                  <a:gd name="T32" fmla="*/ 26 w 32"/>
                  <a:gd name="T33" fmla="*/ 228 h 646"/>
                  <a:gd name="T34" fmla="*/ 27 w 32"/>
                  <a:gd name="T35" fmla="*/ 286 h 646"/>
                  <a:gd name="T36" fmla="*/ 29 w 32"/>
                  <a:gd name="T37" fmla="*/ 346 h 646"/>
                  <a:gd name="T38" fmla="*/ 30 w 32"/>
                  <a:gd name="T39" fmla="*/ 406 h 646"/>
                  <a:gd name="T40" fmla="*/ 33 w 32"/>
                  <a:gd name="T41" fmla="*/ 464 h 646"/>
                  <a:gd name="T42" fmla="*/ 34 w 32"/>
                  <a:gd name="T43" fmla="*/ 519 h 646"/>
                  <a:gd name="T44" fmla="*/ 35 w 32"/>
                  <a:gd name="T45" fmla="*/ 568 h 646"/>
                  <a:gd name="T46" fmla="*/ 37 w 32"/>
                  <a:gd name="T47" fmla="*/ 610 h 646"/>
                  <a:gd name="T48" fmla="*/ 38 w 32"/>
                  <a:gd name="T49" fmla="*/ 645 h 6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2" h="646">
                    <a:moveTo>
                      <a:pt x="0" y="346"/>
                    </a:moveTo>
                    <a:lnTo>
                      <a:pt x="1" y="286"/>
                    </a:lnTo>
                    <a:lnTo>
                      <a:pt x="2" y="228"/>
                    </a:lnTo>
                    <a:lnTo>
                      <a:pt x="4" y="173"/>
                    </a:lnTo>
                    <a:lnTo>
                      <a:pt x="5" y="124"/>
                    </a:lnTo>
                    <a:lnTo>
                      <a:pt x="6" y="81"/>
                    </a:lnTo>
                    <a:lnTo>
                      <a:pt x="7" y="46"/>
                    </a:lnTo>
                    <a:lnTo>
                      <a:pt x="9" y="21"/>
                    </a:lnTo>
                    <a:lnTo>
                      <a:pt x="10" y="6"/>
                    </a:lnTo>
                    <a:lnTo>
                      <a:pt x="12" y="0"/>
                    </a:lnTo>
                    <a:lnTo>
                      <a:pt x="13" y="6"/>
                    </a:lnTo>
                    <a:lnTo>
                      <a:pt x="14" y="21"/>
                    </a:lnTo>
                    <a:lnTo>
                      <a:pt x="15" y="46"/>
                    </a:lnTo>
                    <a:lnTo>
                      <a:pt x="17" y="81"/>
                    </a:lnTo>
                    <a:lnTo>
                      <a:pt x="18" y="124"/>
                    </a:lnTo>
                    <a:lnTo>
                      <a:pt x="19" y="173"/>
                    </a:lnTo>
                    <a:lnTo>
                      <a:pt x="21" y="228"/>
                    </a:lnTo>
                    <a:lnTo>
                      <a:pt x="22" y="286"/>
                    </a:lnTo>
                    <a:lnTo>
                      <a:pt x="24" y="346"/>
                    </a:lnTo>
                    <a:lnTo>
                      <a:pt x="25" y="406"/>
                    </a:lnTo>
                    <a:lnTo>
                      <a:pt x="27" y="464"/>
                    </a:lnTo>
                    <a:lnTo>
                      <a:pt x="28" y="519"/>
                    </a:lnTo>
                    <a:lnTo>
                      <a:pt x="29" y="568"/>
                    </a:lnTo>
                    <a:lnTo>
                      <a:pt x="30" y="610"/>
                    </a:lnTo>
                    <a:lnTo>
                      <a:pt x="31" y="645"/>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2" name="Freeform 31"/>
              <p:cNvSpPr>
                <a:spLocks/>
              </p:cNvSpPr>
              <p:nvPr/>
            </p:nvSpPr>
            <p:spPr bwMode="auto">
              <a:xfrm>
                <a:off x="1871" y="3495"/>
                <a:ext cx="22" cy="346"/>
              </a:xfrm>
              <a:custGeom>
                <a:avLst/>
                <a:gdLst>
                  <a:gd name="T0" fmla="*/ 0 w 18"/>
                  <a:gd name="T1" fmla="*/ 299 h 346"/>
                  <a:gd name="T2" fmla="*/ 2 w 18"/>
                  <a:gd name="T3" fmla="*/ 324 h 346"/>
                  <a:gd name="T4" fmla="*/ 4 w 18"/>
                  <a:gd name="T5" fmla="*/ 340 h 346"/>
                  <a:gd name="T6" fmla="*/ 6 w 18"/>
                  <a:gd name="T7" fmla="*/ 345 h 346"/>
                  <a:gd name="T8" fmla="*/ 7 w 18"/>
                  <a:gd name="T9" fmla="*/ 340 h 346"/>
                  <a:gd name="T10" fmla="*/ 9 w 18"/>
                  <a:gd name="T11" fmla="*/ 324 h 346"/>
                  <a:gd name="T12" fmla="*/ 11 w 18"/>
                  <a:gd name="T13" fmla="*/ 299 h 346"/>
                  <a:gd name="T14" fmla="*/ 12 w 18"/>
                  <a:gd name="T15" fmla="*/ 264 h 346"/>
                  <a:gd name="T16" fmla="*/ 13 w 18"/>
                  <a:gd name="T17" fmla="*/ 222 h 346"/>
                  <a:gd name="T18" fmla="*/ 16 w 18"/>
                  <a:gd name="T19" fmla="*/ 173 h 346"/>
                  <a:gd name="T20" fmla="*/ 17 w 18"/>
                  <a:gd name="T21" fmla="*/ 118 h 346"/>
                  <a:gd name="T22" fmla="*/ 18 w 18"/>
                  <a:gd name="T23" fmla="*/ 60 h 346"/>
                  <a:gd name="T24" fmla="*/ 21 w 18"/>
                  <a:gd name="T25" fmla="*/ 0 h 3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346">
                    <a:moveTo>
                      <a:pt x="0" y="299"/>
                    </a:moveTo>
                    <a:lnTo>
                      <a:pt x="2" y="324"/>
                    </a:lnTo>
                    <a:lnTo>
                      <a:pt x="3" y="340"/>
                    </a:lnTo>
                    <a:lnTo>
                      <a:pt x="5" y="345"/>
                    </a:lnTo>
                    <a:lnTo>
                      <a:pt x="6" y="340"/>
                    </a:lnTo>
                    <a:lnTo>
                      <a:pt x="7" y="324"/>
                    </a:lnTo>
                    <a:lnTo>
                      <a:pt x="9" y="299"/>
                    </a:lnTo>
                    <a:lnTo>
                      <a:pt x="10" y="264"/>
                    </a:lnTo>
                    <a:lnTo>
                      <a:pt x="11" y="222"/>
                    </a:lnTo>
                    <a:lnTo>
                      <a:pt x="13" y="173"/>
                    </a:lnTo>
                    <a:lnTo>
                      <a:pt x="14" y="118"/>
                    </a:lnTo>
                    <a:lnTo>
                      <a:pt x="15" y="60"/>
                    </a:lnTo>
                    <a:lnTo>
                      <a:pt x="17" y="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3" name="Freeform 32"/>
              <p:cNvSpPr>
                <a:spLocks/>
              </p:cNvSpPr>
              <p:nvPr/>
            </p:nvSpPr>
            <p:spPr bwMode="auto">
              <a:xfrm>
                <a:off x="1783" y="3149"/>
                <a:ext cx="51" cy="692"/>
              </a:xfrm>
              <a:custGeom>
                <a:avLst/>
                <a:gdLst>
                  <a:gd name="T0" fmla="*/ 0 w 42"/>
                  <a:gd name="T1" fmla="*/ 346 h 692"/>
                  <a:gd name="T2" fmla="*/ 2 w 42"/>
                  <a:gd name="T3" fmla="*/ 286 h 692"/>
                  <a:gd name="T4" fmla="*/ 4 w 42"/>
                  <a:gd name="T5" fmla="*/ 228 h 692"/>
                  <a:gd name="T6" fmla="*/ 5 w 42"/>
                  <a:gd name="T7" fmla="*/ 173 h 692"/>
                  <a:gd name="T8" fmla="*/ 6 w 42"/>
                  <a:gd name="T9" fmla="*/ 124 h 692"/>
                  <a:gd name="T10" fmla="*/ 7 w 42"/>
                  <a:gd name="T11" fmla="*/ 81 h 692"/>
                  <a:gd name="T12" fmla="*/ 9 w 42"/>
                  <a:gd name="T13" fmla="*/ 46 h 692"/>
                  <a:gd name="T14" fmla="*/ 11 w 42"/>
                  <a:gd name="T15" fmla="*/ 21 h 692"/>
                  <a:gd name="T16" fmla="*/ 11 w 42"/>
                  <a:gd name="T17" fmla="*/ 6 h 692"/>
                  <a:gd name="T18" fmla="*/ 13 w 42"/>
                  <a:gd name="T19" fmla="*/ 0 h 692"/>
                  <a:gd name="T20" fmla="*/ 15 w 42"/>
                  <a:gd name="T21" fmla="*/ 6 h 692"/>
                  <a:gd name="T22" fmla="*/ 16 w 42"/>
                  <a:gd name="T23" fmla="*/ 21 h 692"/>
                  <a:gd name="T24" fmla="*/ 17 w 42"/>
                  <a:gd name="T25" fmla="*/ 46 h 692"/>
                  <a:gd name="T26" fmla="*/ 18 w 42"/>
                  <a:gd name="T27" fmla="*/ 81 h 692"/>
                  <a:gd name="T28" fmla="*/ 21 w 42"/>
                  <a:gd name="T29" fmla="*/ 124 h 692"/>
                  <a:gd name="T30" fmla="*/ 21 w 42"/>
                  <a:gd name="T31" fmla="*/ 173 h 692"/>
                  <a:gd name="T32" fmla="*/ 22 w 42"/>
                  <a:gd name="T33" fmla="*/ 228 h 692"/>
                  <a:gd name="T34" fmla="*/ 24 w 42"/>
                  <a:gd name="T35" fmla="*/ 286 h 692"/>
                  <a:gd name="T36" fmla="*/ 26 w 42"/>
                  <a:gd name="T37" fmla="*/ 346 h 692"/>
                  <a:gd name="T38" fmla="*/ 27 w 42"/>
                  <a:gd name="T39" fmla="*/ 406 h 692"/>
                  <a:gd name="T40" fmla="*/ 28 w 42"/>
                  <a:gd name="T41" fmla="*/ 464 h 692"/>
                  <a:gd name="T42" fmla="*/ 29 w 42"/>
                  <a:gd name="T43" fmla="*/ 519 h 692"/>
                  <a:gd name="T44" fmla="*/ 30 w 42"/>
                  <a:gd name="T45" fmla="*/ 568 h 692"/>
                  <a:gd name="T46" fmla="*/ 32 w 42"/>
                  <a:gd name="T47" fmla="*/ 610 h 692"/>
                  <a:gd name="T48" fmla="*/ 33 w 42"/>
                  <a:gd name="T49" fmla="*/ 645 h 692"/>
                  <a:gd name="T50" fmla="*/ 34 w 42"/>
                  <a:gd name="T51" fmla="*/ 670 h 692"/>
                  <a:gd name="T52" fmla="*/ 36 w 42"/>
                  <a:gd name="T53" fmla="*/ 686 h 692"/>
                  <a:gd name="T54" fmla="*/ 36 w 42"/>
                  <a:gd name="T55" fmla="*/ 691 h 692"/>
                  <a:gd name="T56" fmla="*/ 39 w 42"/>
                  <a:gd name="T57" fmla="*/ 686 h 692"/>
                  <a:gd name="T58" fmla="*/ 40 w 42"/>
                  <a:gd name="T59" fmla="*/ 670 h 692"/>
                  <a:gd name="T60" fmla="*/ 41 w 42"/>
                  <a:gd name="T61" fmla="*/ 645 h 692"/>
                  <a:gd name="T62" fmla="*/ 43 w 42"/>
                  <a:gd name="T63" fmla="*/ 610 h 692"/>
                  <a:gd name="T64" fmla="*/ 44 w 42"/>
                  <a:gd name="T65" fmla="*/ 568 h 692"/>
                  <a:gd name="T66" fmla="*/ 46 w 42"/>
                  <a:gd name="T67" fmla="*/ 519 h 692"/>
                  <a:gd name="T68" fmla="*/ 46 w 42"/>
                  <a:gd name="T69" fmla="*/ 464 h 692"/>
                  <a:gd name="T70" fmla="*/ 47 w 42"/>
                  <a:gd name="T71" fmla="*/ 406 h 692"/>
                  <a:gd name="T72" fmla="*/ 50 w 42"/>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2" h="692">
                    <a:moveTo>
                      <a:pt x="0" y="346"/>
                    </a:moveTo>
                    <a:lnTo>
                      <a:pt x="2" y="286"/>
                    </a:lnTo>
                    <a:lnTo>
                      <a:pt x="3" y="228"/>
                    </a:lnTo>
                    <a:lnTo>
                      <a:pt x="4" y="173"/>
                    </a:lnTo>
                    <a:lnTo>
                      <a:pt x="5" y="124"/>
                    </a:lnTo>
                    <a:lnTo>
                      <a:pt x="6" y="81"/>
                    </a:lnTo>
                    <a:lnTo>
                      <a:pt x="7" y="46"/>
                    </a:lnTo>
                    <a:lnTo>
                      <a:pt x="9" y="21"/>
                    </a:lnTo>
                    <a:lnTo>
                      <a:pt x="9" y="6"/>
                    </a:lnTo>
                    <a:lnTo>
                      <a:pt x="11" y="0"/>
                    </a:lnTo>
                    <a:lnTo>
                      <a:pt x="12" y="6"/>
                    </a:lnTo>
                    <a:lnTo>
                      <a:pt x="13" y="21"/>
                    </a:lnTo>
                    <a:lnTo>
                      <a:pt x="14" y="46"/>
                    </a:lnTo>
                    <a:lnTo>
                      <a:pt x="15" y="81"/>
                    </a:lnTo>
                    <a:lnTo>
                      <a:pt x="17" y="124"/>
                    </a:lnTo>
                    <a:lnTo>
                      <a:pt x="17" y="173"/>
                    </a:lnTo>
                    <a:lnTo>
                      <a:pt x="18" y="228"/>
                    </a:lnTo>
                    <a:lnTo>
                      <a:pt x="20" y="286"/>
                    </a:lnTo>
                    <a:lnTo>
                      <a:pt x="21" y="346"/>
                    </a:lnTo>
                    <a:lnTo>
                      <a:pt x="22" y="406"/>
                    </a:lnTo>
                    <a:lnTo>
                      <a:pt x="23" y="464"/>
                    </a:lnTo>
                    <a:lnTo>
                      <a:pt x="24" y="519"/>
                    </a:lnTo>
                    <a:lnTo>
                      <a:pt x="25" y="568"/>
                    </a:lnTo>
                    <a:lnTo>
                      <a:pt x="26" y="610"/>
                    </a:lnTo>
                    <a:lnTo>
                      <a:pt x="27" y="645"/>
                    </a:lnTo>
                    <a:lnTo>
                      <a:pt x="28" y="670"/>
                    </a:lnTo>
                    <a:lnTo>
                      <a:pt x="30" y="686"/>
                    </a:lnTo>
                    <a:lnTo>
                      <a:pt x="30" y="691"/>
                    </a:lnTo>
                    <a:lnTo>
                      <a:pt x="32" y="686"/>
                    </a:lnTo>
                    <a:lnTo>
                      <a:pt x="33" y="670"/>
                    </a:lnTo>
                    <a:lnTo>
                      <a:pt x="34" y="645"/>
                    </a:lnTo>
                    <a:lnTo>
                      <a:pt x="35" y="610"/>
                    </a:lnTo>
                    <a:lnTo>
                      <a:pt x="36" y="568"/>
                    </a:lnTo>
                    <a:lnTo>
                      <a:pt x="38" y="519"/>
                    </a:lnTo>
                    <a:lnTo>
                      <a:pt x="38" y="464"/>
                    </a:lnTo>
                    <a:lnTo>
                      <a:pt x="39" y="406"/>
                    </a:lnTo>
                    <a:lnTo>
                      <a:pt x="41"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4" name="Freeform 33"/>
              <p:cNvSpPr>
                <a:spLocks/>
              </p:cNvSpPr>
              <p:nvPr/>
            </p:nvSpPr>
            <p:spPr bwMode="auto">
              <a:xfrm>
                <a:off x="1735" y="3149"/>
                <a:ext cx="49" cy="692"/>
              </a:xfrm>
              <a:custGeom>
                <a:avLst/>
                <a:gdLst>
                  <a:gd name="T0" fmla="*/ 0 w 40"/>
                  <a:gd name="T1" fmla="*/ 346 h 692"/>
                  <a:gd name="T2" fmla="*/ 1 w 40"/>
                  <a:gd name="T3" fmla="*/ 286 h 692"/>
                  <a:gd name="T4" fmla="*/ 2 w 40"/>
                  <a:gd name="T5" fmla="*/ 228 h 692"/>
                  <a:gd name="T6" fmla="*/ 4 w 40"/>
                  <a:gd name="T7" fmla="*/ 173 h 692"/>
                  <a:gd name="T8" fmla="*/ 5 w 40"/>
                  <a:gd name="T9" fmla="*/ 124 h 692"/>
                  <a:gd name="T10" fmla="*/ 6 w 40"/>
                  <a:gd name="T11" fmla="*/ 81 h 692"/>
                  <a:gd name="T12" fmla="*/ 7 w 40"/>
                  <a:gd name="T13" fmla="*/ 46 h 692"/>
                  <a:gd name="T14" fmla="*/ 10 w 40"/>
                  <a:gd name="T15" fmla="*/ 21 h 692"/>
                  <a:gd name="T16" fmla="*/ 10 w 40"/>
                  <a:gd name="T17" fmla="*/ 6 h 692"/>
                  <a:gd name="T18" fmla="*/ 12 w 40"/>
                  <a:gd name="T19" fmla="*/ 0 h 692"/>
                  <a:gd name="T20" fmla="*/ 13 w 40"/>
                  <a:gd name="T21" fmla="*/ 6 h 692"/>
                  <a:gd name="T22" fmla="*/ 15 w 40"/>
                  <a:gd name="T23" fmla="*/ 21 h 692"/>
                  <a:gd name="T24" fmla="*/ 16 w 40"/>
                  <a:gd name="T25" fmla="*/ 46 h 692"/>
                  <a:gd name="T26" fmla="*/ 17 w 40"/>
                  <a:gd name="T27" fmla="*/ 81 h 692"/>
                  <a:gd name="T28" fmla="*/ 18 w 40"/>
                  <a:gd name="T29" fmla="*/ 124 h 692"/>
                  <a:gd name="T30" fmla="*/ 20 w 40"/>
                  <a:gd name="T31" fmla="*/ 173 h 692"/>
                  <a:gd name="T32" fmla="*/ 22 w 40"/>
                  <a:gd name="T33" fmla="*/ 228 h 692"/>
                  <a:gd name="T34" fmla="*/ 22 w 40"/>
                  <a:gd name="T35" fmla="*/ 286 h 692"/>
                  <a:gd name="T36" fmla="*/ 25 w 40"/>
                  <a:gd name="T37" fmla="*/ 346 h 692"/>
                  <a:gd name="T38" fmla="*/ 26 w 40"/>
                  <a:gd name="T39" fmla="*/ 406 h 692"/>
                  <a:gd name="T40" fmla="*/ 27 w 40"/>
                  <a:gd name="T41" fmla="*/ 464 h 692"/>
                  <a:gd name="T42" fmla="*/ 28 w 40"/>
                  <a:gd name="T43" fmla="*/ 519 h 692"/>
                  <a:gd name="T44" fmla="*/ 29 w 40"/>
                  <a:gd name="T45" fmla="*/ 568 h 692"/>
                  <a:gd name="T46" fmla="*/ 31 w 40"/>
                  <a:gd name="T47" fmla="*/ 610 h 692"/>
                  <a:gd name="T48" fmla="*/ 32 w 40"/>
                  <a:gd name="T49" fmla="*/ 645 h 692"/>
                  <a:gd name="T50" fmla="*/ 33 w 40"/>
                  <a:gd name="T51" fmla="*/ 670 h 692"/>
                  <a:gd name="T52" fmla="*/ 36 w 40"/>
                  <a:gd name="T53" fmla="*/ 686 h 692"/>
                  <a:gd name="T54" fmla="*/ 36 w 40"/>
                  <a:gd name="T55" fmla="*/ 691 h 692"/>
                  <a:gd name="T56" fmla="*/ 38 w 40"/>
                  <a:gd name="T57" fmla="*/ 686 h 692"/>
                  <a:gd name="T58" fmla="*/ 39 w 40"/>
                  <a:gd name="T59" fmla="*/ 670 h 692"/>
                  <a:gd name="T60" fmla="*/ 40 w 40"/>
                  <a:gd name="T61" fmla="*/ 645 h 692"/>
                  <a:gd name="T62" fmla="*/ 42 w 40"/>
                  <a:gd name="T63" fmla="*/ 610 h 692"/>
                  <a:gd name="T64" fmla="*/ 43 w 40"/>
                  <a:gd name="T65" fmla="*/ 568 h 692"/>
                  <a:gd name="T66" fmla="*/ 44 w 40"/>
                  <a:gd name="T67" fmla="*/ 519 h 692"/>
                  <a:gd name="T68" fmla="*/ 47 w 40"/>
                  <a:gd name="T69" fmla="*/ 464 h 692"/>
                  <a:gd name="T70" fmla="*/ 48 w 40"/>
                  <a:gd name="T71" fmla="*/ 406 h 692"/>
                  <a:gd name="T72" fmla="*/ 48 w 40"/>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 h="692">
                    <a:moveTo>
                      <a:pt x="0" y="346"/>
                    </a:moveTo>
                    <a:lnTo>
                      <a:pt x="1" y="286"/>
                    </a:lnTo>
                    <a:lnTo>
                      <a:pt x="2" y="228"/>
                    </a:lnTo>
                    <a:lnTo>
                      <a:pt x="3" y="173"/>
                    </a:lnTo>
                    <a:lnTo>
                      <a:pt x="4" y="124"/>
                    </a:lnTo>
                    <a:lnTo>
                      <a:pt x="5" y="81"/>
                    </a:lnTo>
                    <a:lnTo>
                      <a:pt x="6" y="46"/>
                    </a:lnTo>
                    <a:lnTo>
                      <a:pt x="8" y="21"/>
                    </a:lnTo>
                    <a:lnTo>
                      <a:pt x="8" y="6"/>
                    </a:lnTo>
                    <a:lnTo>
                      <a:pt x="10" y="0"/>
                    </a:lnTo>
                    <a:lnTo>
                      <a:pt x="11" y="6"/>
                    </a:lnTo>
                    <a:lnTo>
                      <a:pt x="12" y="21"/>
                    </a:lnTo>
                    <a:lnTo>
                      <a:pt x="13" y="46"/>
                    </a:lnTo>
                    <a:lnTo>
                      <a:pt x="14" y="81"/>
                    </a:lnTo>
                    <a:lnTo>
                      <a:pt x="15" y="124"/>
                    </a:lnTo>
                    <a:lnTo>
                      <a:pt x="16" y="173"/>
                    </a:lnTo>
                    <a:lnTo>
                      <a:pt x="18" y="228"/>
                    </a:lnTo>
                    <a:lnTo>
                      <a:pt x="18" y="286"/>
                    </a:lnTo>
                    <a:lnTo>
                      <a:pt x="20" y="346"/>
                    </a:lnTo>
                    <a:lnTo>
                      <a:pt x="21" y="406"/>
                    </a:lnTo>
                    <a:lnTo>
                      <a:pt x="22" y="464"/>
                    </a:lnTo>
                    <a:lnTo>
                      <a:pt x="23" y="519"/>
                    </a:lnTo>
                    <a:lnTo>
                      <a:pt x="24" y="568"/>
                    </a:lnTo>
                    <a:lnTo>
                      <a:pt x="25" y="610"/>
                    </a:lnTo>
                    <a:lnTo>
                      <a:pt x="26" y="645"/>
                    </a:lnTo>
                    <a:lnTo>
                      <a:pt x="27" y="670"/>
                    </a:lnTo>
                    <a:lnTo>
                      <a:pt x="29" y="686"/>
                    </a:lnTo>
                    <a:lnTo>
                      <a:pt x="29" y="691"/>
                    </a:lnTo>
                    <a:lnTo>
                      <a:pt x="31" y="686"/>
                    </a:lnTo>
                    <a:lnTo>
                      <a:pt x="32" y="670"/>
                    </a:lnTo>
                    <a:lnTo>
                      <a:pt x="33" y="645"/>
                    </a:lnTo>
                    <a:lnTo>
                      <a:pt x="34" y="610"/>
                    </a:lnTo>
                    <a:lnTo>
                      <a:pt x="35" y="568"/>
                    </a:lnTo>
                    <a:lnTo>
                      <a:pt x="36" y="519"/>
                    </a:lnTo>
                    <a:lnTo>
                      <a:pt x="38" y="464"/>
                    </a:lnTo>
                    <a:lnTo>
                      <a:pt x="39" y="406"/>
                    </a:lnTo>
                    <a:lnTo>
                      <a:pt x="39"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5" name="Freeform 34"/>
              <p:cNvSpPr>
                <a:spLocks/>
              </p:cNvSpPr>
              <p:nvPr/>
            </p:nvSpPr>
            <p:spPr bwMode="auto">
              <a:xfrm>
                <a:off x="1676" y="3149"/>
                <a:ext cx="60" cy="692"/>
              </a:xfrm>
              <a:custGeom>
                <a:avLst/>
                <a:gdLst>
                  <a:gd name="T0" fmla="*/ 0 w 49"/>
                  <a:gd name="T1" fmla="*/ 346 h 692"/>
                  <a:gd name="T2" fmla="*/ 1 w 49"/>
                  <a:gd name="T3" fmla="*/ 286 h 692"/>
                  <a:gd name="T4" fmla="*/ 2 w 49"/>
                  <a:gd name="T5" fmla="*/ 228 h 692"/>
                  <a:gd name="T6" fmla="*/ 4 w 49"/>
                  <a:gd name="T7" fmla="*/ 173 h 692"/>
                  <a:gd name="T8" fmla="*/ 6 w 49"/>
                  <a:gd name="T9" fmla="*/ 124 h 692"/>
                  <a:gd name="T10" fmla="*/ 7 w 49"/>
                  <a:gd name="T11" fmla="*/ 81 h 692"/>
                  <a:gd name="T12" fmla="*/ 10 w 49"/>
                  <a:gd name="T13" fmla="*/ 46 h 692"/>
                  <a:gd name="T14" fmla="*/ 11 w 49"/>
                  <a:gd name="T15" fmla="*/ 21 h 692"/>
                  <a:gd name="T16" fmla="*/ 13 w 49"/>
                  <a:gd name="T17" fmla="*/ 6 h 692"/>
                  <a:gd name="T18" fmla="*/ 15 w 49"/>
                  <a:gd name="T19" fmla="*/ 0 h 692"/>
                  <a:gd name="T20" fmla="*/ 16 w 49"/>
                  <a:gd name="T21" fmla="*/ 6 h 692"/>
                  <a:gd name="T22" fmla="*/ 17 w 49"/>
                  <a:gd name="T23" fmla="*/ 21 h 692"/>
                  <a:gd name="T24" fmla="*/ 18 w 49"/>
                  <a:gd name="T25" fmla="*/ 46 h 692"/>
                  <a:gd name="T26" fmla="*/ 21 w 49"/>
                  <a:gd name="T27" fmla="*/ 81 h 692"/>
                  <a:gd name="T28" fmla="*/ 22 w 49"/>
                  <a:gd name="T29" fmla="*/ 124 h 692"/>
                  <a:gd name="T30" fmla="*/ 24 w 49"/>
                  <a:gd name="T31" fmla="*/ 173 h 692"/>
                  <a:gd name="T32" fmla="*/ 26 w 49"/>
                  <a:gd name="T33" fmla="*/ 228 h 692"/>
                  <a:gd name="T34" fmla="*/ 28 w 49"/>
                  <a:gd name="T35" fmla="*/ 286 h 692"/>
                  <a:gd name="T36" fmla="*/ 29 w 49"/>
                  <a:gd name="T37" fmla="*/ 346 h 692"/>
                  <a:gd name="T38" fmla="*/ 31 w 49"/>
                  <a:gd name="T39" fmla="*/ 406 h 692"/>
                  <a:gd name="T40" fmla="*/ 32 w 49"/>
                  <a:gd name="T41" fmla="*/ 464 h 692"/>
                  <a:gd name="T42" fmla="*/ 34 w 49"/>
                  <a:gd name="T43" fmla="*/ 519 h 692"/>
                  <a:gd name="T44" fmla="*/ 36 w 49"/>
                  <a:gd name="T45" fmla="*/ 568 h 692"/>
                  <a:gd name="T46" fmla="*/ 37 w 49"/>
                  <a:gd name="T47" fmla="*/ 610 h 692"/>
                  <a:gd name="T48" fmla="*/ 39 w 49"/>
                  <a:gd name="T49" fmla="*/ 645 h 692"/>
                  <a:gd name="T50" fmla="*/ 40 w 49"/>
                  <a:gd name="T51" fmla="*/ 670 h 692"/>
                  <a:gd name="T52" fmla="*/ 42 w 49"/>
                  <a:gd name="T53" fmla="*/ 686 h 692"/>
                  <a:gd name="T54" fmla="*/ 44 w 49"/>
                  <a:gd name="T55" fmla="*/ 691 h 692"/>
                  <a:gd name="T56" fmla="*/ 45 w 49"/>
                  <a:gd name="T57" fmla="*/ 686 h 692"/>
                  <a:gd name="T58" fmla="*/ 47 w 49"/>
                  <a:gd name="T59" fmla="*/ 670 h 692"/>
                  <a:gd name="T60" fmla="*/ 49 w 49"/>
                  <a:gd name="T61" fmla="*/ 645 h 692"/>
                  <a:gd name="T62" fmla="*/ 50 w 49"/>
                  <a:gd name="T63" fmla="*/ 610 h 692"/>
                  <a:gd name="T64" fmla="*/ 51 w 49"/>
                  <a:gd name="T65" fmla="*/ 568 h 692"/>
                  <a:gd name="T66" fmla="*/ 54 w 49"/>
                  <a:gd name="T67" fmla="*/ 519 h 692"/>
                  <a:gd name="T68" fmla="*/ 55 w 49"/>
                  <a:gd name="T69" fmla="*/ 464 h 692"/>
                  <a:gd name="T70" fmla="*/ 56 w 49"/>
                  <a:gd name="T71" fmla="*/ 406 h 692"/>
                  <a:gd name="T72" fmla="*/ 59 w 49"/>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9" h="692">
                    <a:moveTo>
                      <a:pt x="0" y="346"/>
                    </a:moveTo>
                    <a:lnTo>
                      <a:pt x="1" y="286"/>
                    </a:lnTo>
                    <a:lnTo>
                      <a:pt x="2" y="228"/>
                    </a:lnTo>
                    <a:lnTo>
                      <a:pt x="3" y="173"/>
                    </a:lnTo>
                    <a:lnTo>
                      <a:pt x="5" y="124"/>
                    </a:lnTo>
                    <a:lnTo>
                      <a:pt x="6" y="81"/>
                    </a:lnTo>
                    <a:lnTo>
                      <a:pt x="8" y="46"/>
                    </a:lnTo>
                    <a:lnTo>
                      <a:pt x="9" y="21"/>
                    </a:lnTo>
                    <a:lnTo>
                      <a:pt x="11" y="6"/>
                    </a:lnTo>
                    <a:lnTo>
                      <a:pt x="12" y="0"/>
                    </a:lnTo>
                    <a:lnTo>
                      <a:pt x="13" y="6"/>
                    </a:lnTo>
                    <a:lnTo>
                      <a:pt x="14" y="21"/>
                    </a:lnTo>
                    <a:lnTo>
                      <a:pt x="15" y="46"/>
                    </a:lnTo>
                    <a:lnTo>
                      <a:pt x="17" y="81"/>
                    </a:lnTo>
                    <a:lnTo>
                      <a:pt x="18" y="124"/>
                    </a:lnTo>
                    <a:lnTo>
                      <a:pt x="20" y="173"/>
                    </a:lnTo>
                    <a:lnTo>
                      <a:pt x="21" y="228"/>
                    </a:lnTo>
                    <a:lnTo>
                      <a:pt x="23" y="286"/>
                    </a:lnTo>
                    <a:lnTo>
                      <a:pt x="24" y="346"/>
                    </a:lnTo>
                    <a:lnTo>
                      <a:pt x="25" y="406"/>
                    </a:lnTo>
                    <a:lnTo>
                      <a:pt x="26" y="464"/>
                    </a:lnTo>
                    <a:lnTo>
                      <a:pt x="28" y="519"/>
                    </a:lnTo>
                    <a:lnTo>
                      <a:pt x="29" y="568"/>
                    </a:lnTo>
                    <a:lnTo>
                      <a:pt x="30" y="610"/>
                    </a:lnTo>
                    <a:lnTo>
                      <a:pt x="32" y="645"/>
                    </a:lnTo>
                    <a:lnTo>
                      <a:pt x="33" y="670"/>
                    </a:lnTo>
                    <a:lnTo>
                      <a:pt x="34" y="686"/>
                    </a:lnTo>
                    <a:lnTo>
                      <a:pt x="36" y="691"/>
                    </a:lnTo>
                    <a:lnTo>
                      <a:pt x="37" y="686"/>
                    </a:lnTo>
                    <a:lnTo>
                      <a:pt x="38" y="670"/>
                    </a:lnTo>
                    <a:lnTo>
                      <a:pt x="40" y="645"/>
                    </a:lnTo>
                    <a:lnTo>
                      <a:pt x="41" y="610"/>
                    </a:lnTo>
                    <a:lnTo>
                      <a:pt x="42" y="568"/>
                    </a:lnTo>
                    <a:lnTo>
                      <a:pt x="44" y="519"/>
                    </a:lnTo>
                    <a:lnTo>
                      <a:pt x="45" y="464"/>
                    </a:lnTo>
                    <a:lnTo>
                      <a:pt x="46" y="406"/>
                    </a:lnTo>
                    <a:lnTo>
                      <a:pt x="48"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6" name="Freeform 35"/>
              <p:cNvSpPr>
                <a:spLocks/>
              </p:cNvSpPr>
              <p:nvPr/>
            </p:nvSpPr>
            <p:spPr bwMode="auto">
              <a:xfrm>
                <a:off x="1627" y="3149"/>
                <a:ext cx="50" cy="692"/>
              </a:xfrm>
              <a:custGeom>
                <a:avLst/>
                <a:gdLst>
                  <a:gd name="T0" fmla="*/ 0 w 41"/>
                  <a:gd name="T1" fmla="*/ 346 h 692"/>
                  <a:gd name="T2" fmla="*/ 1 w 41"/>
                  <a:gd name="T3" fmla="*/ 286 h 692"/>
                  <a:gd name="T4" fmla="*/ 2 w 41"/>
                  <a:gd name="T5" fmla="*/ 228 h 692"/>
                  <a:gd name="T6" fmla="*/ 4 w 41"/>
                  <a:gd name="T7" fmla="*/ 173 h 692"/>
                  <a:gd name="T8" fmla="*/ 5 w 41"/>
                  <a:gd name="T9" fmla="*/ 124 h 692"/>
                  <a:gd name="T10" fmla="*/ 6 w 41"/>
                  <a:gd name="T11" fmla="*/ 81 h 692"/>
                  <a:gd name="T12" fmla="*/ 7 w 41"/>
                  <a:gd name="T13" fmla="*/ 46 h 692"/>
                  <a:gd name="T14" fmla="*/ 9 w 41"/>
                  <a:gd name="T15" fmla="*/ 21 h 692"/>
                  <a:gd name="T16" fmla="*/ 11 w 41"/>
                  <a:gd name="T17" fmla="*/ 6 h 692"/>
                  <a:gd name="T18" fmla="*/ 12 w 41"/>
                  <a:gd name="T19" fmla="*/ 0 h 692"/>
                  <a:gd name="T20" fmla="*/ 13 w 41"/>
                  <a:gd name="T21" fmla="*/ 6 h 692"/>
                  <a:gd name="T22" fmla="*/ 15 w 41"/>
                  <a:gd name="T23" fmla="*/ 21 h 692"/>
                  <a:gd name="T24" fmla="*/ 16 w 41"/>
                  <a:gd name="T25" fmla="*/ 46 h 692"/>
                  <a:gd name="T26" fmla="*/ 17 w 41"/>
                  <a:gd name="T27" fmla="*/ 81 h 692"/>
                  <a:gd name="T28" fmla="*/ 18 w 41"/>
                  <a:gd name="T29" fmla="*/ 124 h 692"/>
                  <a:gd name="T30" fmla="*/ 20 w 41"/>
                  <a:gd name="T31" fmla="*/ 173 h 692"/>
                  <a:gd name="T32" fmla="*/ 22 w 41"/>
                  <a:gd name="T33" fmla="*/ 228 h 692"/>
                  <a:gd name="T34" fmla="*/ 23 w 41"/>
                  <a:gd name="T35" fmla="*/ 286 h 692"/>
                  <a:gd name="T36" fmla="*/ 24 w 41"/>
                  <a:gd name="T37" fmla="*/ 346 h 692"/>
                  <a:gd name="T38" fmla="*/ 26 w 41"/>
                  <a:gd name="T39" fmla="*/ 406 h 692"/>
                  <a:gd name="T40" fmla="*/ 27 w 41"/>
                  <a:gd name="T41" fmla="*/ 464 h 692"/>
                  <a:gd name="T42" fmla="*/ 28 w 41"/>
                  <a:gd name="T43" fmla="*/ 519 h 692"/>
                  <a:gd name="T44" fmla="*/ 29 w 41"/>
                  <a:gd name="T45" fmla="*/ 568 h 692"/>
                  <a:gd name="T46" fmla="*/ 30 w 41"/>
                  <a:gd name="T47" fmla="*/ 610 h 692"/>
                  <a:gd name="T48" fmla="*/ 33 w 41"/>
                  <a:gd name="T49" fmla="*/ 645 h 692"/>
                  <a:gd name="T50" fmla="*/ 33 w 41"/>
                  <a:gd name="T51" fmla="*/ 670 h 692"/>
                  <a:gd name="T52" fmla="*/ 35 w 41"/>
                  <a:gd name="T53" fmla="*/ 686 h 692"/>
                  <a:gd name="T54" fmla="*/ 37 w 41"/>
                  <a:gd name="T55" fmla="*/ 691 h 692"/>
                  <a:gd name="T56" fmla="*/ 38 w 41"/>
                  <a:gd name="T57" fmla="*/ 686 h 692"/>
                  <a:gd name="T58" fmla="*/ 39 w 41"/>
                  <a:gd name="T59" fmla="*/ 670 h 692"/>
                  <a:gd name="T60" fmla="*/ 40 w 41"/>
                  <a:gd name="T61" fmla="*/ 645 h 692"/>
                  <a:gd name="T62" fmla="*/ 41 w 41"/>
                  <a:gd name="T63" fmla="*/ 610 h 692"/>
                  <a:gd name="T64" fmla="*/ 43 w 41"/>
                  <a:gd name="T65" fmla="*/ 568 h 692"/>
                  <a:gd name="T66" fmla="*/ 45 w 41"/>
                  <a:gd name="T67" fmla="*/ 519 h 692"/>
                  <a:gd name="T68" fmla="*/ 45 w 41"/>
                  <a:gd name="T69" fmla="*/ 464 h 692"/>
                  <a:gd name="T70" fmla="*/ 48 w 41"/>
                  <a:gd name="T71" fmla="*/ 406 h 692"/>
                  <a:gd name="T72" fmla="*/ 49 w 41"/>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1" h="692">
                    <a:moveTo>
                      <a:pt x="0" y="346"/>
                    </a:moveTo>
                    <a:lnTo>
                      <a:pt x="1" y="286"/>
                    </a:lnTo>
                    <a:lnTo>
                      <a:pt x="2" y="228"/>
                    </a:lnTo>
                    <a:lnTo>
                      <a:pt x="3" y="173"/>
                    </a:lnTo>
                    <a:lnTo>
                      <a:pt x="4" y="124"/>
                    </a:lnTo>
                    <a:lnTo>
                      <a:pt x="5" y="81"/>
                    </a:lnTo>
                    <a:lnTo>
                      <a:pt x="6" y="46"/>
                    </a:lnTo>
                    <a:lnTo>
                      <a:pt x="7" y="21"/>
                    </a:lnTo>
                    <a:lnTo>
                      <a:pt x="9" y="6"/>
                    </a:lnTo>
                    <a:lnTo>
                      <a:pt x="10" y="0"/>
                    </a:lnTo>
                    <a:lnTo>
                      <a:pt x="11" y="6"/>
                    </a:lnTo>
                    <a:lnTo>
                      <a:pt x="12" y="21"/>
                    </a:lnTo>
                    <a:lnTo>
                      <a:pt x="13" y="46"/>
                    </a:lnTo>
                    <a:lnTo>
                      <a:pt x="14" y="81"/>
                    </a:lnTo>
                    <a:lnTo>
                      <a:pt x="15" y="124"/>
                    </a:lnTo>
                    <a:lnTo>
                      <a:pt x="16" y="173"/>
                    </a:lnTo>
                    <a:lnTo>
                      <a:pt x="18" y="228"/>
                    </a:lnTo>
                    <a:lnTo>
                      <a:pt x="19" y="286"/>
                    </a:lnTo>
                    <a:lnTo>
                      <a:pt x="20" y="346"/>
                    </a:lnTo>
                    <a:lnTo>
                      <a:pt x="21" y="406"/>
                    </a:lnTo>
                    <a:lnTo>
                      <a:pt x="22" y="464"/>
                    </a:lnTo>
                    <a:lnTo>
                      <a:pt x="23" y="519"/>
                    </a:lnTo>
                    <a:lnTo>
                      <a:pt x="24" y="568"/>
                    </a:lnTo>
                    <a:lnTo>
                      <a:pt x="25" y="610"/>
                    </a:lnTo>
                    <a:lnTo>
                      <a:pt x="27" y="645"/>
                    </a:lnTo>
                    <a:lnTo>
                      <a:pt x="27" y="670"/>
                    </a:lnTo>
                    <a:lnTo>
                      <a:pt x="29" y="686"/>
                    </a:lnTo>
                    <a:lnTo>
                      <a:pt x="30" y="691"/>
                    </a:lnTo>
                    <a:lnTo>
                      <a:pt x="31" y="686"/>
                    </a:lnTo>
                    <a:lnTo>
                      <a:pt x="32" y="670"/>
                    </a:lnTo>
                    <a:lnTo>
                      <a:pt x="33" y="645"/>
                    </a:lnTo>
                    <a:lnTo>
                      <a:pt x="34" y="610"/>
                    </a:lnTo>
                    <a:lnTo>
                      <a:pt x="35" y="568"/>
                    </a:lnTo>
                    <a:lnTo>
                      <a:pt x="37" y="519"/>
                    </a:lnTo>
                    <a:lnTo>
                      <a:pt x="37" y="464"/>
                    </a:lnTo>
                    <a:lnTo>
                      <a:pt x="39" y="406"/>
                    </a:lnTo>
                    <a:lnTo>
                      <a:pt x="40"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7" name="Freeform 36"/>
              <p:cNvSpPr>
                <a:spLocks/>
              </p:cNvSpPr>
              <p:nvPr/>
            </p:nvSpPr>
            <p:spPr bwMode="auto">
              <a:xfrm>
                <a:off x="1576" y="3149"/>
                <a:ext cx="43" cy="692"/>
              </a:xfrm>
              <a:custGeom>
                <a:avLst/>
                <a:gdLst>
                  <a:gd name="T0" fmla="*/ 0 w 35"/>
                  <a:gd name="T1" fmla="*/ 346 h 692"/>
                  <a:gd name="T2" fmla="*/ 2 w 35"/>
                  <a:gd name="T3" fmla="*/ 286 h 692"/>
                  <a:gd name="T4" fmla="*/ 4 w 35"/>
                  <a:gd name="T5" fmla="*/ 228 h 692"/>
                  <a:gd name="T6" fmla="*/ 5 w 35"/>
                  <a:gd name="T7" fmla="*/ 173 h 692"/>
                  <a:gd name="T8" fmla="*/ 6 w 35"/>
                  <a:gd name="T9" fmla="*/ 124 h 692"/>
                  <a:gd name="T10" fmla="*/ 7 w 35"/>
                  <a:gd name="T11" fmla="*/ 81 h 692"/>
                  <a:gd name="T12" fmla="*/ 10 w 35"/>
                  <a:gd name="T13" fmla="*/ 46 h 692"/>
                  <a:gd name="T14" fmla="*/ 10 w 35"/>
                  <a:gd name="T15" fmla="*/ 21 h 692"/>
                  <a:gd name="T16" fmla="*/ 12 w 35"/>
                  <a:gd name="T17" fmla="*/ 6 h 692"/>
                  <a:gd name="T18" fmla="*/ 14 w 35"/>
                  <a:gd name="T19" fmla="*/ 0 h 692"/>
                  <a:gd name="T20" fmla="*/ 15 w 35"/>
                  <a:gd name="T21" fmla="*/ 6 h 692"/>
                  <a:gd name="T22" fmla="*/ 16 w 35"/>
                  <a:gd name="T23" fmla="*/ 21 h 692"/>
                  <a:gd name="T24" fmla="*/ 17 w 35"/>
                  <a:gd name="T25" fmla="*/ 46 h 692"/>
                  <a:gd name="T26" fmla="*/ 18 w 35"/>
                  <a:gd name="T27" fmla="*/ 81 h 692"/>
                  <a:gd name="T28" fmla="*/ 21 w 35"/>
                  <a:gd name="T29" fmla="*/ 124 h 692"/>
                  <a:gd name="T30" fmla="*/ 21 w 35"/>
                  <a:gd name="T31" fmla="*/ 173 h 692"/>
                  <a:gd name="T32" fmla="*/ 22 w 35"/>
                  <a:gd name="T33" fmla="*/ 228 h 692"/>
                  <a:gd name="T34" fmla="*/ 25 w 35"/>
                  <a:gd name="T35" fmla="*/ 286 h 692"/>
                  <a:gd name="T36" fmla="*/ 26 w 35"/>
                  <a:gd name="T37" fmla="*/ 346 h 692"/>
                  <a:gd name="T38" fmla="*/ 27 w 35"/>
                  <a:gd name="T39" fmla="*/ 406 h 692"/>
                  <a:gd name="T40" fmla="*/ 28 w 35"/>
                  <a:gd name="T41" fmla="*/ 464 h 692"/>
                  <a:gd name="T42" fmla="*/ 29 w 35"/>
                  <a:gd name="T43" fmla="*/ 519 h 692"/>
                  <a:gd name="T44" fmla="*/ 31 w 35"/>
                  <a:gd name="T45" fmla="*/ 568 h 692"/>
                  <a:gd name="T46" fmla="*/ 32 w 35"/>
                  <a:gd name="T47" fmla="*/ 610 h 692"/>
                  <a:gd name="T48" fmla="*/ 33 w 35"/>
                  <a:gd name="T49" fmla="*/ 645 h 692"/>
                  <a:gd name="T50" fmla="*/ 36 w 35"/>
                  <a:gd name="T51" fmla="*/ 670 h 692"/>
                  <a:gd name="T52" fmla="*/ 37 w 35"/>
                  <a:gd name="T53" fmla="*/ 686 h 692"/>
                  <a:gd name="T54" fmla="*/ 38 w 35"/>
                  <a:gd name="T55" fmla="*/ 691 h 692"/>
                  <a:gd name="T56" fmla="*/ 39 w 35"/>
                  <a:gd name="T57" fmla="*/ 686 h 692"/>
                  <a:gd name="T58" fmla="*/ 41 w 35"/>
                  <a:gd name="T59" fmla="*/ 670 h 692"/>
                  <a:gd name="T60" fmla="*/ 42 w 35"/>
                  <a:gd name="T61" fmla="*/ 645 h 6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5" h="692">
                    <a:moveTo>
                      <a:pt x="0" y="346"/>
                    </a:moveTo>
                    <a:lnTo>
                      <a:pt x="2" y="286"/>
                    </a:lnTo>
                    <a:lnTo>
                      <a:pt x="3" y="228"/>
                    </a:lnTo>
                    <a:lnTo>
                      <a:pt x="4" y="173"/>
                    </a:lnTo>
                    <a:lnTo>
                      <a:pt x="5" y="124"/>
                    </a:lnTo>
                    <a:lnTo>
                      <a:pt x="6" y="81"/>
                    </a:lnTo>
                    <a:lnTo>
                      <a:pt x="8" y="46"/>
                    </a:lnTo>
                    <a:lnTo>
                      <a:pt x="8" y="21"/>
                    </a:lnTo>
                    <a:lnTo>
                      <a:pt x="10" y="6"/>
                    </a:lnTo>
                    <a:lnTo>
                      <a:pt x="11" y="0"/>
                    </a:lnTo>
                    <a:lnTo>
                      <a:pt x="12" y="6"/>
                    </a:lnTo>
                    <a:lnTo>
                      <a:pt x="13" y="21"/>
                    </a:lnTo>
                    <a:lnTo>
                      <a:pt x="14" y="46"/>
                    </a:lnTo>
                    <a:lnTo>
                      <a:pt x="15" y="81"/>
                    </a:lnTo>
                    <a:lnTo>
                      <a:pt x="17" y="124"/>
                    </a:lnTo>
                    <a:lnTo>
                      <a:pt x="17" y="173"/>
                    </a:lnTo>
                    <a:lnTo>
                      <a:pt x="18" y="228"/>
                    </a:lnTo>
                    <a:lnTo>
                      <a:pt x="20" y="286"/>
                    </a:lnTo>
                    <a:lnTo>
                      <a:pt x="21" y="346"/>
                    </a:lnTo>
                    <a:lnTo>
                      <a:pt x="22" y="406"/>
                    </a:lnTo>
                    <a:lnTo>
                      <a:pt x="23" y="464"/>
                    </a:lnTo>
                    <a:lnTo>
                      <a:pt x="24" y="519"/>
                    </a:lnTo>
                    <a:lnTo>
                      <a:pt x="25" y="568"/>
                    </a:lnTo>
                    <a:lnTo>
                      <a:pt x="26" y="610"/>
                    </a:lnTo>
                    <a:lnTo>
                      <a:pt x="27" y="645"/>
                    </a:lnTo>
                    <a:lnTo>
                      <a:pt x="29" y="670"/>
                    </a:lnTo>
                    <a:lnTo>
                      <a:pt x="30" y="686"/>
                    </a:lnTo>
                    <a:lnTo>
                      <a:pt x="31" y="691"/>
                    </a:lnTo>
                    <a:lnTo>
                      <a:pt x="32" y="686"/>
                    </a:lnTo>
                    <a:lnTo>
                      <a:pt x="33" y="670"/>
                    </a:lnTo>
                    <a:lnTo>
                      <a:pt x="34" y="645"/>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8" name="Freeform 37"/>
              <p:cNvSpPr>
                <a:spLocks/>
              </p:cNvSpPr>
              <p:nvPr/>
            </p:nvSpPr>
            <p:spPr bwMode="auto">
              <a:xfrm>
                <a:off x="1618" y="3495"/>
                <a:ext cx="21" cy="300"/>
              </a:xfrm>
              <a:custGeom>
                <a:avLst/>
                <a:gdLst>
                  <a:gd name="T0" fmla="*/ 0 w 17"/>
                  <a:gd name="T1" fmla="*/ 299 h 300"/>
                  <a:gd name="T2" fmla="*/ 2 w 17"/>
                  <a:gd name="T3" fmla="*/ 264 h 300"/>
                  <a:gd name="T4" fmla="*/ 5 w 17"/>
                  <a:gd name="T5" fmla="*/ 222 h 300"/>
                  <a:gd name="T6" fmla="*/ 11 w 17"/>
                  <a:gd name="T7" fmla="*/ 173 h 300"/>
                  <a:gd name="T8" fmla="*/ 11 w 17"/>
                  <a:gd name="T9" fmla="*/ 118 h 300"/>
                  <a:gd name="T10" fmla="*/ 16 w 17"/>
                  <a:gd name="T11" fmla="*/ 60 h 300"/>
                  <a:gd name="T12" fmla="*/ 20 w 17"/>
                  <a:gd name="T13" fmla="*/ 0 h 3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300">
                    <a:moveTo>
                      <a:pt x="0" y="299"/>
                    </a:moveTo>
                    <a:lnTo>
                      <a:pt x="2" y="264"/>
                    </a:lnTo>
                    <a:lnTo>
                      <a:pt x="4" y="222"/>
                    </a:lnTo>
                    <a:lnTo>
                      <a:pt x="9" y="173"/>
                    </a:lnTo>
                    <a:lnTo>
                      <a:pt x="9" y="118"/>
                    </a:lnTo>
                    <a:lnTo>
                      <a:pt x="13" y="60"/>
                    </a:lnTo>
                    <a:lnTo>
                      <a:pt x="16" y="0"/>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299" name="Freeform 38"/>
              <p:cNvSpPr>
                <a:spLocks/>
              </p:cNvSpPr>
              <p:nvPr/>
            </p:nvSpPr>
            <p:spPr bwMode="auto">
              <a:xfrm>
                <a:off x="1517" y="3149"/>
                <a:ext cx="61" cy="692"/>
              </a:xfrm>
              <a:custGeom>
                <a:avLst/>
                <a:gdLst>
                  <a:gd name="T0" fmla="*/ 0 w 49"/>
                  <a:gd name="T1" fmla="*/ 346 h 692"/>
                  <a:gd name="T2" fmla="*/ 2 w 49"/>
                  <a:gd name="T3" fmla="*/ 286 h 692"/>
                  <a:gd name="T4" fmla="*/ 4 w 49"/>
                  <a:gd name="T5" fmla="*/ 228 h 692"/>
                  <a:gd name="T6" fmla="*/ 6 w 49"/>
                  <a:gd name="T7" fmla="*/ 173 h 692"/>
                  <a:gd name="T8" fmla="*/ 7 w 49"/>
                  <a:gd name="T9" fmla="*/ 124 h 692"/>
                  <a:gd name="T10" fmla="*/ 10 w 49"/>
                  <a:gd name="T11" fmla="*/ 81 h 692"/>
                  <a:gd name="T12" fmla="*/ 11 w 49"/>
                  <a:gd name="T13" fmla="*/ 46 h 692"/>
                  <a:gd name="T14" fmla="*/ 12 w 49"/>
                  <a:gd name="T15" fmla="*/ 21 h 692"/>
                  <a:gd name="T16" fmla="*/ 15 w 49"/>
                  <a:gd name="T17" fmla="*/ 6 h 692"/>
                  <a:gd name="T18" fmla="*/ 16 w 49"/>
                  <a:gd name="T19" fmla="*/ 0 h 692"/>
                  <a:gd name="T20" fmla="*/ 17 w 49"/>
                  <a:gd name="T21" fmla="*/ 6 h 692"/>
                  <a:gd name="T22" fmla="*/ 19 w 49"/>
                  <a:gd name="T23" fmla="*/ 21 h 692"/>
                  <a:gd name="T24" fmla="*/ 21 w 49"/>
                  <a:gd name="T25" fmla="*/ 46 h 692"/>
                  <a:gd name="T26" fmla="*/ 22 w 49"/>
                  <a:gd name="T27" fmla="*/ 81 h 692"/>
                  <a:gd name="T28" fmla="*/ 25 w 49"/>
                  <a:gd name="T29" fmla="*/ 124 h 692"/>
                  <a:gd name="T30" fmla="*/ 26 w 49"/>
                  <a:gd name="T31" fmla="*/ 173 h 692"/>
                  <a:gd name="T32" fmla="*/ 27 w 49"/>
                  <a:gd name="T33" fmla="*/ 228 h 692"/>
                  <a:gd name="T34" fmla="*/ 29 w 49"/>
                  <a:gd name="T35" fmla="*/ 286 h 692"/>
                  <a:gd name="T36" fmla="*/ 31 w 49"/>
                  <a:gd name="T37" fmla="*/ 346 h 692"/>
                  <a:gd name="T38" fmla="*/ 32 w 49"/>
                  <a:gd name="T39" fmla="*/ 406 h 692"/>
                  <a:gd name="T40" fmla="*/ 34 w 49"/>
                  <a:gd name="T41" fmla="*/ 464 h 692"/>
                  <a:gd name="T42" fmla="*/ 36 w 49"/>
                  <a:gd name="T43" fmla="*/ 519 h 692"/>
                  <a:gd name="T44" fmla="*/ 37 w 49"/>
                  <a:gd name="T45" fmla="*/ 568 h 692"/>
                  <a:gd name="T46" fmla="*/ 40 w 49"/>
                  <a:gd name="T47" fmla="*/ 610 h 692"/>
                  <a:gd name="T48" fmla="*/ 41 w 49"/>
                  <a:gd name="T49" fmla="*/ 645 h 692"/>
                  <a:gd name="T50" fmla="*/ 42 w 49"/>
                  <a:gd name="T51" fmla="*/ 670 h 692"/>
                  <a:gd name="T52" fmla="*/ 44 w 49"/>
                  <a:gd name="T53" fmla="*/ 686 h 692"/>
                  <a:gd name="T54" fmla="*/ 46 w 49"/>
                  <a:gd name="T55" fmla="*/ 691 h 692"/>
                  <a:gd name="T56" fmla="*/ 47 w 49"/>
                  <a:gd name="T57" fmla="*/ 686 h 692"/>
                  <a:gd name="T58" fmla="*/ 49 w 49"/>
                  <a:gd name="T59" fmla="*/ 670 h 692"/>
                  <a:gd name="T60" fmla="*/ 51 w 49"/>
                  <a:gd name="T61" fmla="*/ 645 h 692"/>
                  <a:gd name="T62" fmla="*/ 52 w 49"/>
                  <a:gd name="T63" fmla="*/ 610 h 692"/>
                  <a:gd name="T64" fmla="*/ 55 w 49"/>
                  <a:gd name="T65" fmla="*/ 568 h 692"/>
                  <a:gd name="T66" fmla="*/ 56 w 49"/>
                  <a:gd name="T67" fmla="*/ 519 h 692"/>
                  <a:gd name="T68" fmla="*/ 57 w 49"/>
                  <a:gd name="T69" fmla="*/ 464 h 692"/>
                  <a:gd name="T70" fmla="*/ 60 w 49"/>
                  <a:gd name="T71" fmla="*/ 406 h 692"/>
                  <a:gd name="T72" fmla="*/ 60 w 49"/>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9" h="692">
                    <a:moveTo>
                      <a:pt x="0" y="346"/>
                    </a:moveTo>
                    <a:lnTo>
                      <a:pt x="2" y="286"/>
                    </a:lnTo>
                    <a:lnTo>
                      <a:pt x="3" y="228"/>
                    </a:lnTo>
                    <a:lnTo>
                      <a:pt x="5" y="173"/>
                    </a:lnTo>
                    <a:lnTo>
                      <a:pt x="6" y="124"/>
                    </a:lnTo>
                    <a:lnTo>
                      <a:pt x="8" y="81"/>
                    </a:lnTo>
                    <a:lnTo>
                      <a:pt x="9" y="46"/>
                    </a:lnTo>
                    <a:lnTo>
                      <a:pt x="10" y="21"/>
                    </a:lnTo>
                    <a:lnTo>
                      <a:pt x="12" y="6"/>
                    </a:lnTo>
                    <a:lnTo>
                      <a:pt x="13" y="0"/>
                    </a:lnTo>
                    <a:lnTo>
                      <a:pt x="14" y="6"/>
                    </a:lnTo>
                    <a:lnTo>
                      <a:pt x="15" y="21"/>
                    </a:lnTo>
                    <a:lnTo>
                      <a:pt x="17" y="46"/>
                    </a:lnTo>
                    <a:lnTo>
                      <a:pt x="18" y="81"/>
                    </a:lnTo>
                    <a:lnTo>
                      <a:pt x="20" y="124"/>
                    </a:lnTo>
                    <a:lnTo>
                      <a:pt x="21" y="173"/>
                    </a:lnTo>
                    <a:lnTo>
                      <a:pt x="22" y="228"/>
                    </a:lnTo>
                    <a:lnTo>
                      <a:pt x="23" y="286"/>
                    </a:lnTo>
                    <a:lnTo>
                      <a:pt x="25" y="346"/>
                    </a:lnTo>
                    <a:lnTo>
                      <a:pt x="26" y="406"/>
                    </a:lnTo>
                    <a:lnTo>
                      <a:pt x="27" y="464"/>
                    </a:lnTo>
                    <a:lnTo>
                      <a:pt x="29" y="519"/>
                    </a:lnTo>
                    <a:lnTo>
                      <a:pt x="30" y="568"/>
                    </a:lnTo>
                    <a:lnTo>
                      <a:pt x="32" y="610"/>
                    </a:lnTo>
                    <a:lnTo>
                      <a:pt x="33" y="645"/>
                    </a:lnTo>
                    <a:lnTo>
                      <a:pt x="34" y="670"/>
                    </a:lnTo>
                    <a:lnTo>
                      <a:pt x="35" y="686"/>
                    </a:lnTo>
                    <a:lnTo>
                      <a:pt x="37" y="691"/>
                    </a:lnTo>
                    <a:lnTo>
                      <a:pt x="38" y="686"/>
                    </a:lnTo>
                    <a:lnTo>
                      <a:pt x="39" y="670"/>
                    </a:lnTo>
                    <a:lnTo>
                      <a:pt x="41" y="645"/>
                    </a:lnTo>
                    <a:lnTo>
                      <a:pt x="42" y="610"/>
                    </a:lnTo>
                    <a:lnTo>
                      <a:pt x="44" y="568"/>
                    </a:lnTo>
                    <a:lnTo>
                      <a:pt x="45" y="519"/>
                    </a:lnTo>
                    <a:lnTo>
                      <a:pt x="46" y="464"/>
                    </a:lnTo>
                    <a:lnTo>
                      <a:pt x="48" y="406"/>
                    </a:lnTo>
                    <a:lnTo>
                      <a:pt x="48"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0" name="Freeform 39"/>
              <p:cNvSpPr>
                <a:spLocks/>
              </p:cNvSpPr>
              <p:nvPr/>
            </p:nvSpPr>
            <p:spPr bwMode="auto">
              <a:xfrm>
                <a:off x="1440" y="3149"/>
                <a:ext cx="79" cy="692"/>
              </a:xfrm>
              <a:custGeom>
                <a:avLst/>
                <a:gdLst>
                  <a:gd name="T0" fmla="*/ 0 w 64"/>
                  <a:gd name="T1" fmla="*/ 346 h 692"/>
                  <a:gd name="T2" fmla="*/ 2 w 64"/>
                  <a:gd name="T3" fmla="*/ 286 h 692"/>
                  <a:gd name="T4" fmla="*/ 4 w 64"/>
                  <a:gd name="T5" fmla="*/ 228 h 692"/>
                  <a:gd name="T6" fmla="*/ 6 w 64"/>
                  <a:gd name="T7" fmla="*/ 173 h 692"/>
                  <a:gd name="T8" fmla="*/ 9 w 64"/>
                  <a:gd name="T9" fmla="*/ 124 h 692"/>
                  <a:gd name="T10" fmla="*/ 11 w 64"/>
                  <a:gd name="T11" fmla="*/ 81 h 692"/>
                  <a:gd name="T12" fmla="*/ 14 w 64"/>
                  <a:gd name="T13" fmla="*/ 46 h 692"/>
                  <a:gd name="T14" fmla="*/ 15 w 64"/>
                  <a:gd name="T15" fmla="*/ 21 h 692"/>
                  <a:gd name="T16" fmla="*/ 17 w 64"/>
                  <a:gd name="T17" fmla="*/ 6 h 692"/>
                  <a:gd name="T18" fmla="*/ 20 w 64"/>
                  <a:gd name="T19" fmla="*/ 0 h 692"/>
                  <a:gd name="T20" fmla="*/ 22 w 64"/>
                  <a:gd name="T21" fmla="*/ 6 h 692"/>
                  <a:gd name="T22" fmla="*/ 25 w 64"/>
                  <a:gd name="T23" fmla="*/ 21 h 692"/>
                  <a:gd name="T24" fmla="*/ 26 w 64"/>
                  <a:gd name="T25" fmla="*/ 46 h 692"/>
                  <a:gd name="T26" fmla="*/ 28 w 64"/>
                  <a:gd name="T27" fmla="*/ 81 h 692"/>
                  <a:gd name="T28" fmla="*/ 31 w 64"/>
                  <a:gd name="T29" fmla="*/ 124 h 692"/>
                  <a:gd name="T30" fmla="*/ 33 w 64"/>
                  <a:gd name="T31" fmla="*/ 173 h 692"/>
                  <a:gd name="T32" fmla="*/ 36 w 64"/>
                  <a:gd name="T33" fmla="*/ 228 h 692"/>
                  <a:gd name="T34" fmla="*/ 37 w 64"/>
                  <a:gd name="T35" fmla="*/ 286 h 692"/>
                  <a:gd name="T36" fmla="*/ 40 w 64"/>
                  <a:gd name="T37" fmla="*/ 346 h 692"/>
                  <a:gd name="T38" fmla="*/ 42 w 64"/>
                  <a:gd name="T39" fmla="*/ 406 h 692"/>
                  <a:gd name="T40" fmla="*/ 43 w 64"/>
                  <a:gd name="T41" fmla="*/ 464 h 692"/>
                  <a:gd name="T42" fmla="*/ 46 w 64"/>
                  <a:gd name="T43" fmla="*/ 519 h 692"/>
                  <a:gd name="T44" fmla="*/ 48 w 64"/>
                  <a:gd name="T45" fmla="*/ 568 h 692"/>
                  <a:gd name="T46" fmla="*/ 51 w 64"/>
                  <a:gd name="T47" fmla="*/ 610 h 692"/>
                  <a:gd name="T48" fmla="*/ 52 w 64"/>
                  <a:gd name="T49" fmla="*/ 645 h 692"/>
                  <a:gd name="T50" fmla="*/ 54 w 64"/>
                  <a:gd name="T51" fmla="*/ 670 h 692"/>
                  <a:gd name="T52" fmla="*/ 57 w 64"/>
                  <a:gd name="T53" fmla="*/ 686 h 692"/>
                  <a:gd name="T54" fmla="*/ 59 w 64"/>
                  <a:gd name="T55" fmla="*/ 691 h 692"/>
                  <a:gd name="T56" fmla="*/ 62 w 64"/>
                  <a:gd name="T57" fmla="*/ 686 h 692"/>
                  <a:gd name="T58" fmla="*/ 63 w 64"/>
                  <a:gd name="T59" fmla="*/ 670 h 692"/>
                  <a:gd name="T60" fmla="*/ 65 w 64"/>
                  <a:gd name="T61" fmla="*/ 645 h 692"/>
                  <a:gd name="T62" fmla="*/ 68 w 64"/>
                  <a:gd name="T63" fmla="*/ 610 h 692"/>
                  <a:gd name="T64" fmla="*/ 70 w 64"/>
                  <a:gd name="T65" fmla="*/ 568 h 692"/>
                  <a:gd name="T66" fmla="*/ 73 w 64"/>
                  <a:gd name="T67" fmla="*/ 519 h 692"/>
                  <a:gd name="T68" fmla="*/ 74 w 64"/>
                  <a:gd name="T69" fmla="*/ 464 h 692"/>
                  <a:gd name="T70" fmla="*/ 77 w 64"/>
                  <a:gd name="T71" fmla="*/ 406 h 692"/>
                  <a:gd name="T72" fmla="*/ 78 w 64"/>
                  <a:gd name="T73" fmla="*/ 346 h 6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692">
                    <a:moveTo>
                      <a:pt x="0" y="346"/>
                    </a:moveTo>
                    <a:lnTo>
                      <a:pt x="2" y="286"/>
                    </a:lnTo>
                    <a:lnTo>
                      <a:pt x="3" y="228"/>
                    </a:lnTo>
                    <a:lnTo>
                      <a:pt x="5" y="173"/>
                    </a:lnTo>
                    <a:lnTo>
                      <a:pt x="7" y="124"/>
                    </a:lnTo>
                    <a:lnTo>
                      <a:pt x="9" y="81"/>
                    </a:lnTo>
                    <a:lnTo>
                      <a:pt x="11" y="46"/>
                    </a:lnTo>
                    <a:lnTo>
                      <a:pt x="12" y="21"/>
                    </a:lnTo>
                    <a:lnTo>
                      <a:pt x="14" y="6"/>
                    </a:lnTo>
                    <a:lnTo>
                      <a:pt x="16" y="0"/>
                    </a:lnTo>
                    <a:lnTo>
                      <a:pt x="18" y="6"/>
                    </a:lnTo>
                    <a:lnTo>
                      <a:pt x="20" y="21"/>
                    </a:lnTo>
                    <a:lnTo>
                      <a:pt x="21" y="46"/>
                    </a:lnTo>
                    <a:lnTo>
                      <a:pt x="23" y="81"/>
                    </a:lnTo>
                    <a:lnTo>
                      <a:pt x="25" y="124"/>
                    </a:lnTo>
                    <a:lnTo>
                      <a:pt x="27" y="173"/>
                    </a:lnTo>
                    <a:lnTo>
                      <a:pt x="29" y="228"/>
                    </a:lnTo>
                    <a:lnTo>
                      <a:pt x="30" y="286"/>
                    </a:lnTo>
                    <a:lnTo>
                      <a:pt x="32" y="346"/>
                    </a:lnTo>
                    <a:lnTo>
                      <a:pt x="34" y="406"/>
                    </a:lnTo>
                    <a:lnTo>
                      <a:pt x="35" y="464"/>
                    </a:lnTo>
                    <a:lnTo>
                      <a:pt x="37" y="519"/>
                    </a:lnTo>
                    <a:lnTo>
                      <a:pt x="39" y="568"/>
                    </a:lnTo>
                    <a:lnTo>
                      <a:pt x="41" y="610"/>
                    </a:lnTo>
                    <a:lnTo>
                      <a:pt x="42" y="645"/>
                    </a:lnTo>
                    <a:lnTo>
                      <a:pt x="44" y="670"/>
                    </a:lnTo>
                    <a:lnTo>
                      <a:pt x="46" y="686"/>
                    </a:lnTo>
                    <a:lnTo>
                      <a:pt x="48" y="691"/>
                    </a:lnTo>
                    <a:lnTo>
                      <a:pt x="50" y="686"/>
                    </a:lnTo>
                    <a:lnTo>
                      <a:pt x="51" y="670"/>
                    </a:lnTo>
                    <a:lnTo>
                      <a:pt x="53" y="645"/>
                    </a:lnTo>
                    <a:lnTo>
                      <a:pt x="55" y="610"/>
                    </a:lnTo>
                    <a:lnTo>
                      <a:pt x="57" y="568"/>
                    </a:lnTo>
                    <a:lnTo>
                      <a:pt x="59" y="519"/>
                    </a:lnTo>
                    <a:lnTo>
                      <a:pt x="60" y="464"/>
                    </a:lnTo>
                    <a:lnTo>
                      <a:pt x="62" y="406"/>
                    </a:lnTo>
                    <a:lnTo>
                      <a:pt x="63" y="346"/>
                    </a:lnTo>
                  </a:path>
                </a:pathLst>
              </a:custGeom>
              <a:noFill/>
              <a:ln w="1905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1" name="Line 92"/>
              <p:cNvSpPr>
                <a:spLocks noChangeShapeType="1"/>
              </p:cNvSpPr>
              <p:nvPr/>
            </p:nvSpPr>
            <p:spPr bwMode="auto">
              <a:xfrm>
                <a:off x="420" y="3148"/>
                <a:ext cx="20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302" name="Line 93"/>
              <p:cNvSpPr>
                <a:spLocks noChangeShapeType="1"/>
              </p:cNvSpPr>
              <p:nvPr/>
            </p:nvSpPr>
            <p:spPr bwMode="auto">
              <a:xfrm>
                <a:off x="432" y="3842"/>
                <a:ext cx="20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sp>
        <p:nvSpPr>
          <p:cNvPr id="11273" name="Text Box 97"/>
          <p:cNvSpPr txBox="1">
            <a:spLocks noChangeArrowheads="1"/>
          </p:cNvSpPr>
          <p:nvPr/>
        </p:nvSpPr>
        <p:spPr bwMode="auto">
          <a:xfrm>
            <a:off x="457200" y="5486400"/>
            <a:ext cx="8458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z="2000">
                <a:solidFill>
                  <a:srgbClr val="FFFFFF"/>
                </a:solidFill>
                <a:latin typeface="Arial" charset="0"/>
              </a:rPr>
              <a:t>“Over modulation” called “over deviation” on FM, causes the signal to become wider and potentially cause adjacent channel interference</a:t>
            </a:r>
          </a:p>
        </p:txBody>
      </p:sp>
    </p:spTree>
    <p:extLst>
      <p:ext uri="{BB962C8B-B14F-4D97-AF65-F5344CB8AC3E}">
        <p14:creationId xmlns:p14="http://schemas.microsoft.com/office/powerpoint/2010/main" val="1628212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7" name="Slide Number Placeholder 5"/>
          <p:cNvSpPr>
            <a:spLocks noGrp="1"/>
          </p:cNvSpPr>
          <p:nvPr>
            <p:ph type="sldNum" sz="quarter" idx="10"/>
          </p:nvPr>
        </p:nvSpPr>
        <p:spPr>
          <a:xfrm>
            <a:off x="304800" y="6248400"/>
            <a:ext cx="5715000" cy="476250"/>
          </a:xfrm>
        </p:spPr>
        <p:txBody>
          <a:bodyPr/>
          <a:lstStyle/>
          <a:p>
            <a:pPr algn="l">
              <a:defRPr/>
            </a:pPr>
            <a:fld id="{4D07C9B0-442D-4B3B-A899-EB42A3FC2CB7}" type="slidenum">
              <a:rPr lang="en-US">
                <a:solidFill>
                  <a:srgbClr val="FFFFFF"/>
                </a:solidFill>
              </a:rPr>
              <a:pPr algn="l">
                <a:defRPr/>
              </a:pPr>
              <a:t>14</a:t>
            </a:fld>
            <a:endParaRPr lang="en-US">
              <a:solidFill>
                <a:srgbClr val="FFFFFF"/>
              </a:solidFill>
            </a:endParaRPr>
          </a:p>
        </p:txBody>
      </p:sp>
      <p:sp>
        <p:nvSpPr>
          <p:cNvPr id="1090562" name="Rectangle 2"/>
          <p:cNvSpPr>
            <a:spLocks noGrp="1" noRot="1" noChangeArrowheads="1"/>
          </p:cNvSpPr>
          <p:nvPr>
            <p:ph type="title"/>
          </p:nvPr>
        </p:nvSpPr>
        <p:spPr/>
        <p:txBody>
          <a:bodyPr/>
          <a:lstStyle/>
          <a:p>
            <a:pPr>
              <a:defRPr/>
            </a:pPr>
            <a:r>
              <a:rPr lang="en-US" sz="2600"/>
              <a:t>Common required Bandwidth</a:t>
            </a:r>
            <a:br>
              <a:rPr lang="en-US" sz="2600"/>
            </a:br>
            <a:endParaRPr lang="en-US" sz="2600"/>
          </a:p>
        </p:txBody>
      </p:sp>
      <p:sp>
        <p:nvSpPr>
          <p:cNvPr id="1090563" name="Rectangle 3"/>
          <p:cNvSpPr>
            <a:spLocks noGrp="1" noChangeArrowheads="1"/>
          </p:cNvSpPr>
          <p:nvPr>
            <p:ph type="body" sz="half" idx="1"/>
          </p:nvPr>
        </p:nvSpPr>
        <p:spPr>
          <a:xfrm>
            <a:off x="762000" y="1752600"/>
            <a:ext cx="3581400" cy="4114800"/>
          </a:xfrm>
        </p:spPr>
        <p:txBody>
          <a:bodyPr/>
          <a:lstStyle/>
          <a:p>
            <a:pPr marL="0" indent="0"/>
            <a:r>
              <a:rPr lang="en-US" sz="2200" smtClean="0"/>
              <a:t>CW </a:t>
            </a:r>
            <a:r>
              <a:rPr lang="en-US" sz="2200" smtClean="0">
                <a:solidFill>
                  <a:schemeClr val="tx1"/>
                </a:solidFill>
              </a:rPr>
              <a:t>– 5-10Hz</a:t>
            </a:r>
          </a:p>
          <a:p>
            <a:pPr marL="0" indent="0"/>
            <a:r>
              <a:rPr lang="en-US" sz="2200" smtClean="0"/>
              <a:t>Phone / Voice</a:t>
            </a:r>
          </a:p>
          <a:p>
            <a:pPr marL="457200" lvl="1" indent="4763"/>
            <a:r>
              <a:rPr lang="en-US" sz="2000" smtClean="0"/>
              <a:t>SSB  - 2-3 kHz</a:t>
            </a:r>
          </a:p>
          <a:p>
            <a:pPr marL="457200" lvl="1" indent="4763"/>
            <a:r>
              <a:rPr lang="en-US" sz="2000" smtClean="0"/>
              <a:t>AM –  4-6 kHz</a:t>
            </a:r>
          </a:p>
          <a:p>
            <a:pPr marL="457200" lvl="1" indent="4763"/>
            <a:r>
              <a:rPr lang="en-US" sz="2000" smtClean="0"/>
              <a:t>FM –  5-15 kHz</a:t>
            </a:r>
          </a:p>
          <a:p>
            <a:pPr marL="0" indent="0"/>
            <a:r>
              <a:rPr lang="en-US" sz="2200" smtClean="0"/>
              <a:t>Digital</a:t>
            </a:r>
          </a:p>
          <a:p>
            <a:pPr marL="457200" lvl="1" indent="4763"/>
            <a:r>
              <a:rPr lang="en-US" sz="2000" smtClean="0"/>
              <a:t>PSK31 – 31 Hz</a:t>
            </a:r>
          </a:p>
          <a:p>
            <a:pPr marL="457200" lvl="1" indent="4763"/>
            <a:r>
              <a:rPr lang="en-US" sz="2000" smtClean="0"/>
              <a:t>RTTY – 250 Hz</a:t>
            </a:r>
          </a:p>
          <a:p>
            <a:pPr marL="0" indent="0"/>
            <a:r>
              <a:rPr lang="en-US" sz="2200" smtClean="0"/>
              <a:t>Slow Scan TV </a:t>
            </a:r>
            <a:r>
              <a:rPr lang="en-US" sz="2200" smtClean="0">
                <a:solidFill>
                  <a:schemeClr val="tx1"/>
                </a:solidFill>
              </a:rPr>
              <a:t>– 3KHz</a:t>
            </a:r>
          </a:p>
          <a:p>
            <a:pPr marL="0" indent="0"/>
            <a:r>
              <a:rPr lang="en-US" sz="2200" smtClean="0"/>
              <a:t>Fast Scan TV </a:t>
            </a:r>
            <a:r>
              <a:rPr lang="en-US" sz="2200" smtClean="0">
                <a:solidFill>
                  <a:schemeClr val="tx1"/>
                </a:solidFill>
              </a:rPr>
              <a:t>– 6Mhz</a:t>
            </a:r>
          </a:p>
        </p:txBody>
      </p:sp>
      <p:sp>
        <p:nvSpPr>
          <p:cNvPr id="1090564" name="Rectangle 4"/>
          <p:cNvSpPr>
            <a:spLocks noGrp="1" noChangeArrowheads="1"/>
          </p:cNvSpPr>
          <p:nvPr>
            <p:ph type="body" sz="half" idx="2"/>
          </p:nvPr>
        </p:nvSpPr>
        <p:spPr>
          <a:xfrm>
            <a:off x="4660900" y="2514600"/>
            <a:ext cx="4483100" cy="4114800"/>
          </a:xfrm>
        </p:spPr>
        <p:txBody>
          <a:bodyPr/>
          <a:lstStyle/>
          <a:p>
            <a:pPr marL="0" indent="0"/>
            <a:endParaRPr lang="en-US" sz="2200" smtClean="0"/>
          </a:p>
          <a:p>
            <a:pPr marL="0" indent="0"/>
            <a:endParaRPr lang="en-US" sz="2200" smtClean="0"/>
          </a:p>
        </p:txBody>
      </p:sp>
      <p:pic>
        <p:nvPicPr>
          <p:cNvPr id="12295" name="Picture 5" descr="Fig8-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600200"/>
            <a:ext cx="5029200" cy="450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7696464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6553200" y="6248400"/>
            <a:ext cx="2133600" cy="476250"/>
          </a:xfrm>
        </p:spPr>
        <p:txBody>
          <a:bodyPr/>
          <a:lstStyle/>
          <a:p>
            <a:pPr algn="r">
              <a:defRPr/>
            </a:pPr>
            <a:r>
              <a:rPr lang="en-US">
                <a:solidFill>
                  <a:srgbClr val="FFFFFF"/>
                </a:solidFill>
              </a:rPr>
              <a:t>Communications Modes and Methods</a:t>
            </a:r>
          </a:p>
        </p:txBody>
      </p:sp>
      <p:sp>
        <p:nvSpPr>
          <p:cNvPr id="8" name="Slide Number Placeholder 5"/>
          <p:cNvSpPr>
            <a:spLocks noGrp="1"/>
          </p:cNvSpPr>
          <p:nvPr>
            <p:ph type="sldNum" sz="quarter" idx="10"/>
          </p:nvPr>
        </p:nvSpPr>
        <p:spPr>
          <a:xfrm>
            <a:off x="304800" y="6248400"/>
            <a:ext cx="5715000" cy="476250"/>
          </a:xfrm>
        </p:spPr>
        <p:txBody>
          <a:bodyPr/>
          <a:lstStyle/>
          <a:p>
            <a:pPr algn="l">
              <a:defRPr/>
            </a:pPr>
            <a:fld id="{6A31C026-11CC-410A-89A6-6EE3E1835632}" type="slidenum">
              <a:rPr lang="en-US">
                <a:solidFill>
                  <a:srgbClr val="FFFFFF"/>
                </a:solidFill>
              </a:rPr>
              <a:pPr algn="l">
                <a:defRPr/>
              </a:pPr>
              <a:t>15</a:t>
            </a:fld>
            <a:endParaRPr lang="en-US">
              <a:solidFill>
                <a:srgbClr val="FFFFFF"/>
              </a:solidFill>
            </a:endParaRPr>
          </a:p>
        </p:txBody>
      </p:sp>
      <p:sp>
        <p:nvSpPr>
          <p:cNvPr id="1100802" name="Rectangle 2"/>
          <p:cNvSpPr>
            <a:spLocks noGrp="1" noRot="1" noChangeArrowheads="1"/>
          </p:cNvSpPr>
          <p:nvPr>
            <p:ph type="title"/>
          </p:nvPr>
        </p:nvSpPr>
        <p:spPr>
          <a:xfrm>
            <a:off x="152400" y="0"/>
            <a:ext cx="8839200" cy="1600200"/>
          </a:xfrm>
        </p:spPr>
        <p:txBody>
          <a:bodyPr/>
          <a:lstStyle/>
          <a:p>
            <a:pPr algn="ctr">
              <a:defRPr/>
            </a:pPr>
            <a:r>
              <a:rPr lang="en-US"/>
              <a:t>Amateur Television Signal</a:t>
            </a:r>
          </a:p>
        </p:txBody>
      </p:sp>
      <p:pic>
        <p:nvPicPr>
          <p:cNvPr id="13317" name="Picture 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t="2222" r="4839" b="2222"/>
          <a:stretch>
            <a:fillRect/>
          </a:stretch>
        </p:blipFill>
        <p:spPr>
          <a:xfrm>
            <a:off x="4191000" y="1600200"/>
            <a:ext cx="4343400" cy="2971800"/>
          </a:xfrm>
        </p:spPr>
      </p:pic>
      <p:sp>
        <p:nvSpPr>
          <p:cNvPr id="13318" name="Text Box 4"/>
          <p:cNvSpPr txBox="1">
            <a:spLocks noChangeArrowheads="1"/>
          </p:cNvSpPr>
          <p:nvPr/>
        </p:nvSpPr>
        <p:spPr bwMode="auto">
          <a:xfrm>
            <a:off x="457200" y="1524000"/>
            <a:ext cx="3429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z="2000">
                <a:solidFill>
                  <a:srgbClr val="FFFFFF"/>
                </a:solidFill>
                <a:latin typeface="Arial" charset="0"/>
              </a:rPr>
              <a:t>A 6 MHz ATV video channel with the video carrier 1.25 MHz up from the lower edge.  The color subcarrier is at 3.58 MHz and the sound subcarrier at 4.5 MHz above the video carrier.</a:t>
            </a:r>
          </a:p>
        </p:txBody>
      </p:sp>
      <p:pic>
        <p:nvPicPr>
          <p:cNvPr id="13319" name="Picture 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3400" y="3962400"/>
            <a:ext cx="3352800" cy="2265363"/>
          </a:xfrm>
          <a:noFill/>
          <a:extLst>
            <a:ext uri="{909E8E84-426E-40DD-AFC4-6F175D3DCCD1}">
              <a14:hiddenFill xmlns:a14="http://schemas.microsoft.com/office/drawing/2010/main">
                <a:solidFill>
                  <a:srgbClr val="FFFFFF"/>
                </a:solidFill>
              </a14:hiddenFill>
            </a:ext>
          </a:extLst>
        </p:spPr>
      </p:pic>
      <p:sp>
        <p:nvSpPr>
          <p:cNvPr id="13320" name="Text Box 6"/>
          <p:cNvSpPr txBox="1">
            <a:spLocks noChangeArrowheads="1"/>
          </p:cNvSpPr>
          <p:nvPr/>
        </p:nvSpPr>
        <p:spPr bwMode="auto">
          <a:xfrm>
            <a:off x="4191000" y="5029200"/>
            <a:ext cx="4267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z="2000">
                <a:solidFill>
                  <a:srgbClr val="FFFFFF"/>
                </a:solidFill>
                <a:latin typeface="Arial" charset="0"/>
              </a:rPr>
              <a:t>The Luminance, Chrominance and Audio carriers are visible in the spectrum plot at left</a:t>
            </a:r>
          </a:p>
        </p:txBody>
      </p:sp>
    </p:spTree>
    <p:extLst>
      <p:ext uri="{BB962C8B-B14F-4D97-AF65-F5344CB8AC3E}">
        <p14:creationId xmlns:p14="http://schemas.microsoft.com/office/powerpoint/2010/main" val="19465297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p:txBody>
          <a:bodyPr/>
          <a:lstStyle/>
          <a:p>
            <a:pPr eaLnBrk="1" hangingPunct="1">
              <a:defRPr/>
            </a:pPr>
            <a:r>
              <a:rPr lang="en-US" smtClean="0"/>
              <a:t>T5B01 How many milliamperes is 1.5 amperes?</a:t>
            </a:r>
          </a:p>
        </p:txBody>
      </p:sp>
      <p:sp>
        <p:nvSpPr>
          <p:cNvPr id="114691" name="Rectangle 3"/>
          <p:cNvSpPr>
            <a:spLocks noGrp="1" noChangeArrowheads="1"/>
          </p:cNvSpPr>
          <p:nvPr>
            <p:ph type="body" idx="1"/>
          </p:nvPr>
        </p:nvSpPr>
        <p:spPr/>
        <p:txBody>
          <a:bodyPr/>
          <a:lstStyle/>
          <a:p>
            <a:pPr lvl="1" eaLnBrk="1" hangingPunct="1">
              <a:defRPr/>
            </a:pPr>
            <a:r>
              <a:rPr lang="en-US" b="0" smtClean="0"/>
              <a:t>A.	15 milliamperes</a:t>
            </a:r>
          </a:p>
          <a:p>
            <a:pPr lvl="1" eaLnBrk="1" hangingPunct="1">
              <a:defRPr/>
            </a:pPr>
            <a:r>
              <a:rPr lang="en-US" b="0" smtClean="0"/>
              <a:t>B.	150 milliamperes</a:t>
            </a:r>
          </a:p>
          <a:p>
            <a:pPr lvl="1" eaLnBrk="1" hangingPunct="1">
              <a:defRPr/>
            </a:pPr>
            <a:r>
              <a:rPr lang="en-US" b="0" smtClean="0"/>
              <a:t>C.	1,500 milliamperes</a:t>
            </a:r>
          </a:p>
          <a:p>
            <a:pPr lvl="1" eaLnBrk="1" hangingPunct="1">
              <a:defRPr/>
            </a:pPr>
            <a:r>
              <a:rPr lang="en-US" b="0" smtClean="0"/>
              <a:t>D.	15,000 milliamperes</a:t>
            </a:r>
          </a:p>
        </p:txBody>
      </p:sp>
    </p:spTree>
    <p:extLst>
      <p:ext uri="{BB962C8B-B14F-4D97-AF65-F5344CB8AC3E}">
        <p14:creationId xmlns:p14="http://schemas.microsoft.com/office/powerpoint/2010/main" val="3810271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p:txBody>
          <a:bodyPr/>
          <a:lstStyle/>
          <a:p>
            <a:pPr eaLnBrk="1" hangingPunct="1">
              <a:defRPr/>
            </a:pPr>
            <a:r>
              <a:rPr lang="en-US" dirty="0" smtClean="0"/>
              <a:t>T5B01 How many </a:t>
            </a:r>
            <a:r>
              <a:rPr lang="en-US" dirty="0" err="1" smtClean="0"/>
              <a:t>milliamperes</a:t>
            </a:r>
            <a:r>
              <a:rPr lang="en-US" dirty="0" smtClean="0"/>
              <a:t> is 1.5 amperes?</a:t>
            </a:r>
          </a:p>
        </p:txBody>
      </p:sp>
      <p:sp>
        <p:nvSpPr>
          <p:cNvPr id="119811" name="Rectangle 3"/>
          <p:cNvSpPr>
            <a:spLocks noGrp="1" noChangeArrowheads="1"/>
          </p:cNvSpPr>
          <p:nvPr>
            <p:ph type="body" idx="1"/>
          </p:nvPr>
        </p:nvSpPr>
        <p:spPr/>
        <p:txBody>
          <a:bodyPr/>
          <a:lstStyle/>
          <a:p>
            <a:pPr lvl="1" eaLnBrk="1" hangingPunct="1">
              <a:defRPr/>
            </a:pPr>
            <a:r>
              <a:rPr lang="en-US" b="0" smtClean="0"/>
              <a:t>A.	15 milliamperes</a:t>
            </a:r>
          </a:p>
          <a:p>
            <a:pPr lvl="1" eaLnBrk="1" hangingPunct="1">
              <a:defRPr/>
            </a:pPr>
            <a:r>
              <a:rPr lang="en-US" b="0" smtClean="0"/>
              <a:t>B.	150 milliamperes</a:t>
            </a:r>
          </a:p>
          <a:p>
            <a:pPr eaLnBrk="1" hangingPunct="1">
              <a:defRPr/>
            </a:pPr>
            <a:r>
              <a:rPr lang="en-US" smtClean="0"/>
              <a:t>C.	1,500 milliamperes</a:t>
            </a:r>
          </a:p>
          <a:p>
            <a:pPr lvl="1" eaLnBrk="1" hangingPunct="1">
              <a:defRPr/>
            </a:pPr>
            <a:r>
              <a:rPr lang="en-US" b="0" smtClean="0"/>
              <a:t>D.	15,000 milliamperes</a:t>
            </a:r>
          </a:p>
        </p:txBody>
      </p:sp>
    </p:spTree>
    <p:extLst>
      <p:ext uri="{BB962C8B-B14F-4D97-AF65-F5344CB8AC3E}">
        <p14:creationId xmlns:p14="http://schemas.microsoft.com/office/powerpoint/2010/main" val="1767049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p:txBody>
          <a:bodyPr/>
          <a:lstStyle/>
          <a:p>
            <a:pPr eaLnBrk="1" hangingPunct="1">
              <a:defRPr/>
            </a:pPr>
            <a:r>
              <a:rPr lang="en-US" smtClean="0"/>
              <a:t>T5B02 What is another way to specify a radio signal frequency of 1,500,000 hertz?</a:t>
            </a:r>
          </a:p>
        </p:txBody>
      </p:sp>
      <p:sp>
        <p:nvSpPr>
          <p:cNvPr id="124931" name="Rectangle 3"/>
          <p:cNvSpPr>
            <a:spLocks noGrp="1" noChangeArrowheads="1"/>
          </p:cNvSpPr>
          <p:nvPr>
            <p:ph type="body" idx="1"/>
          </p:nvPr>
        </p:nvSpPr>
        <p:spPr/>
        <p:txBody>
          <a:bodyPr/>
          <a:lstStyle/>
          <a:p>
            <a:pPr lvl="1" eaLnBrk="1" hangingPunct="1">
              <a:defRPr/>
            </a:pPr>
            <a:r>
              <a:rPr lang="en-US" b="0" smtClean="0"/>
              <a:t>A.	1500 kHz</a:t>
            </a:r>
          </a:p>
          <a:p>
            <a:pPr lvl="1" eaLnBrk="1" hangingPunct="1">
              <a:defRPr/>
            </a:pPr>
            <a:r>
              <a:rPr lang="en-US" b="0" smtClean="0"/>
              <a:t>B.	1500 MHz</a:t>
            </a:r>
          </a:p>
          <a:p>
            <a:pPr lvl="1" eaLnBrk="1" hangingPunct="1">
              <a:defRPr/>
            </a:pPr>
            <a:r>
              <a:rPr lang="en-US" b="0" smtClean="0"/>
              <a:t>C.	15 GHz</a:t>
            </a:r>
          </a:p>
          <a:p>
            <a:pPr lvl="1" eaLnBrk="1" hangingPunct="1">
              <a:defRPr/>
            </a:pPr>
            <a:r>
              <a:rPr lang="en-US" b="0" smtClean="0"/>
              <a:t>D.	150 kHz</a:t>
            </a:r>
          </a:p>
        </p:txBody>
      </p:sp>
    </p:spTree>
    <p:extLst>
      <p:ext uri="{BB962C8B-B14F-4D97-AF65-F5344CB8AC3E}">
        <p14:creationId xmlns:p14="http://schemas.microsoft.com/office/powerpoint/2010/main" val="2453351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rrowheads="1"/>
          </p:cNvSpPr>
          <p:nvPr>
            <p:ph type="title"/>
          </p:nvPr>
        </p:nvSpPr>
        <p:spPr/>
        <p:txBody>
          <a:bodyPr/>
          <a:lstStyle/>
          <a:p>
            <a:pPr eaLnBrk="1" hangingPunct="1">
              <a:defRPr/>
            </a:pPr>
            <a:r>
              <a:rPr lang="en-US" dirty="0" smtClean="0"/>
              <a:t>T5B02 What is another way to specify a radio signal frequency of 1,500,000 hertz?</a:t>
            </a:r>
          </a:p>
        </p:txBody>
      </p:sp>
      <p:sp>
        <p:nvSpPr>
          <p:cNvPr id="130051" name="Rectangle 3"/>
          <p:cNvSpPr>
            <a:spLocks noGrp="1" noChangeArrowheads="1"/>
          </p:cNvSpPr>
          <p:nvPr>
            <p:ph type="body" idx="1"/>
          </p:nvPr>
        </p:nvSpPr>
        <p:spPr/>
        <p:txBody>
          <a:bodyPr/>
          <a:lstStyle/>
          <a:p>
            <a:pPr eaLnBrk="1" hangingPunct="1">
              <a:defRPr/>
            </a:pPr>
            <a:r>
              <a:rPr lang="en-US" smtClean="0"/>
              <a:t>A.	1500 kHz</a:t>
            </a:r>
          </a:p>
          <a:p>
            <a:pPr lvl="1" eaLnBrk="1" hangingPunct="1">
              <a:defRPr/>
            </a:pPr>
            <a:r>
              <a:rPr lang="en-US" b="0" smtClean="0"/>
              <a:t>B.	1500 MHz</a:t>
            </a:r>
          </a:p>
          <a:p>
            <a:pPr lvl="1" eaLnBrk="1" hangingPunct="1">
              <a:defRPr/>
            </a:pPr>
            <a:r>
              <a:rPr lang="en-US" b="0" smtClean="0"/>
              <a:t>C.	15 GHz</a:t>
            </a:r>
          </a:p>
          <a:p>
            <a:pPr lvl="1" eaLnBrk="1" hangingPunct="1">
              <a:defRPr/>
            </a:pPr>
            <a:r>
              <a:rPr lang="en-US" b="0" smtClean="0"/>
              <a:t>D.	150 kHz</a:t>
            </a:r>
          </a:p>
        </p:txBody>
      </p:sp>
    </p:spTree>
    <p:extLst>
      <p:ext uri="{BB962C8B-B14F-4D97-AF65-F5344CB8AC3E}">
        <p14:creationId xmlns:p14="http://schemas.microsoft.com/office/powerpoint/2010/main" val="149009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3581400"/>
            <a:ext cx="7772400" cy="2187575"/>
          </a:xfrm>
        </p:spPr>
        <p:txBody>
          <a:bodyPr/>
          <a:lstStyle/>
          <a:p>
            <a:pPr algn="ctr"/>
            <a:r>
              <a:rPr lang="en-US" dirty="0" smtClean="0"/>
              <a:t>Background and concepts</a:t>
            </a:r>
            <a:endParaRPr lang="en-US" dirty="0"/>
          </a:p>
        </p:txBody>
      </p:sp>
      <p:sp>
        <p:nvSpPr>
          <p:cNvPr id="7" name="Text Placeholder 6"/>
          <p:cNvSpPr>
            <a:spLocks noGrp="1"/>
          </p:cNvSpPr>
          <p:nvPr>
            <p:ph type="body" idx="1"/>
          </p:nvPr>
        </p:nvSpPr>
        <p:spPr>
          <a:xfrm>
            <a:off x="722313" y="2209801"/>
            <a:ext cx="7772400" cy="1066799"/>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4356FB-112B-42A0-9796-10E3E09D5F3C}" type="slidenum">
              <a:rPr lang="en-US" smtClean="0">
                <a:solidFill>
                  <a:srgbClr val="FFFFFF"/>
                </a:solidFill>
              </a:rPr>
              <a:pPr>
                <a:defRPr/>
              </a:pPr>
              <a:t>2</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smtClean="0">
                <a:solidFill>
                  <a:srgbClr val="FFFFFF"/>
                </a:solidFill>
              </a:rPr>
              <a:t>Microhams 2010 Technician</a:t>
            </a:r>
            <a:endParaRPr lang="en-US">
              <a:solidFill>
                <a:srgbClr val="FFFFFF"/>
              </a:solidFill>
            </a:endParaRPr>
          </a:p>
        </p:txBody>
      </p:sp>
    </p:spTree>
    <p:extLst>
      <p:ext uri="{BB962C8B-B14F-4D97-AF65-F5344CB8AC3E}">
        <p14:creationId xmlns:p14="http://schemas.microsoft.com/office/powerpoint/2010/main" val="3731302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rrowheads="1"/>
          </p:cNvSpPr>
          <p:nvPr>
            <p:ph type="title"/>
          </p:nvPr>
        </p:nvSpPr>
        <p:spPr/>
        <p:txBody>
          <a:bodyPr/>
          <a:lstStyle/>
          <a:p>
            <a:pPr eaLnBrk="1" hangingPunct="1">
              <a:defRPr/>
            </a:pPr>
            <a:r>
              <a:rPr lang="en-US" smtClean="0"/>
              <a:t>T5B03 How many volts are equal to one kilovolt?</a:t>
            </a:r>
          </a:p>
        </p:txBody>
      </p:sp>
      <p:sp>
        <p:nvSpPr>
          <p:cNvPr id="135171" name="Rectangle 3"/>
          <p:cNvSpPr>
            <a:spLocks noGrp="1" noChangeArrowheads="1"/>
          </p:cNvSpPr>
          <p:nvPr>
            <p:ph type="body" idx="1"/>
          </p:nvPr>
        </p:nvSpPr>
        <p:spPr/>
        <p:txBody>
          <a:bodyPr/>
          <a:lstStyle/>
          <a:p>
            <a:pPr lvl="1" eaLnBrk="1" hangingPunct="1">
              <a:defRPr/>
            </a:pPr>
            <a:r>
              <a:rPr lang="en-US" b="0" smtClean="0"/>
              <a:t>A.	One one-thousandth of a volt</a:t>
            </a:r>
          </a:p>
          <a:p>
            <a:pPr lvl="1" eaLnBrk="1" hangingPunct="1">
              <a:defRPr/>
            </a:pPr>
            <a:r>
              <a:rPr lang="en-US" b="0" smtClean="0"/>
              <a:t>B.	One hundred volts</a:t>
            </a:r>
          </a:p>
          <a:p>
            <a:pPr lvl="1" eaLnBrk="1" hangingPunct="1">
              <a:defRPr/>
            </a:pPr>
            <a:r>
              <a:rPr lang="en-US" b="0" smtClean="0"/>
              <a:t>C.	One thousand volts</a:t>
            </a:r>
          </a:p>
          <a:p>
            <a:pPr lvl="1" eaLnBrk="1" hangingPunct="1">
              <a:defRPr/>
            </a:pPr>
            <a:r>
              <a:rPr lang="en-US" b="0" smtClean="0"/>
              <a:t>D.	One million volts</a:t>
            </a:r>
          </a:p>
        </p:txBody>
      </p:sp>
    </p:spTree>
    <p:extLst>
      <p:ext uri="{BB962C8B-B14F-4D97-AF65-F5344CB8AC3E}">
        <p14:creationId xmlns:p14="http://schemas.microsoft.com/office/powerpoint/2010/main" val="180376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p:txBody>
          <a:bodyPr/>
          <a:lstStyle/>
          <a:p>
            <a:pPr eaLnBrk="1" hangingPunct="1">
              <a:defRPr/>
            </a:pPr>
            <a:r>
              <a:rPr lang="en-US" dirty="0" smtClean="0"/>
              <a:t>T5B03 How many volts are equal to one kilovolt?</a:t>
            </a:r>
          </a:p>
        </p:txBody>
      </p:sp>
      <p:sp>
        <p:nvSpPr>
          <p:cNvPr id="140291" name="Rectangle 3"/>
          <p:cNvSpPr>
            <a:spLocks noGrp="1" noChangeArrowheads="1"/>
          </p:cNvSpPr>
          <p:nvPr>
            <p:ph type="body" idx="1"/>
          </p:nvPr>
        </p:nvSpPr>
        <p:spPr/>
        <p:txBody>
          <a:bodyPr/>
          <a:lstStyle/>
          <a:p>
            <a:pPr lvl="1" eaLnBrk="1" hangingPunct="1">
              <a:defRPr/>
            </a:pPr>
            <a:r>
              <a:rPr lang="en-US" b="0" smtClean="0"/>
              <a:t>A.	One one-thousandth of a volt</a:t>
            </a:r>
          </a:p>
          <a:p>
            <a:pPr lvl="1" eaLnBrk="1" hangingPunct="1">
              <a:defRPr/>
            </a:pPr>
            <a:r>
              <a:rPr lang="en-US" b="0" smtClean="0"/>
              <a:t>B.	One hundred volts</a:t>
            </a:r>
          </a:p>
          <a:p>
            <a:pPr eaLnBrk="1" hangingPunct="1">
              <a:defRPr/>
            </a:pPr>
            <a:r>
              <a:rPr lang="en-US" smtClean="0"/>
              <a:t>C.	One thousand volts</a:t>
            </a:r>
          </a:p>
          <a:p>
            <a:pPr lvl="1" eaLnBrk="1" hangingPunct="1">
              <a:defRPr/>
            </a:pPr>
            <a:r>
              <a:rPr lang="en-US" b="0" smtClean="0"/>
              <a:t>D.	One million volts</a:t>
            </a:r>
          </a:p>
        </p:txBody>
      </p:sp>
    </p:spTree>
    <p:extLst>
      <p:ext uri="{BB962C8B-B14F-4D97-AF65-F5344CB8AC3E}">
        <p14:creationId xmlns:p14="http://schemas.microsoft.com/office/powerpoint/2010/main" val="100099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rrowheads="1"/>
          </p:cNvSpPr>
          <p:nvPr>
            <p:ph type="title"/>
          </p:nvPr>
        </p:nvSpPr>
        <p:spPr/>
        <p:txBody>
          <a:bodyPr/>
          <a:lstStyle/>
          <a:p>
            <a:pPr eaLnBrk="1" hangingPunct="1">
              <a:defRPr/>
            </a:pPr>
            <a:r>
              <a:rPr lang="en-US" smtClean="0"/>
              <a:t>T5B04 How many volts are equal to one microvolt?</a:t>
            </a:r>
          </a:p>
        </p:txBody>
      </p:sp>
      <p:sp>
        <p:nvSpPr>
          <p:cNvPr id="145411" name="Rectangle 3"/>
          <p:cNvSpPr>
            <a:spLocks noGrp="1" noChangeArrowheads="1"/>
          </p:cNvSpPr>
          <p:nvPr>
            <p:ph type="body" idx="1"/>
          </p:nvPr>
        </p:nvSpPr>
        <p:spPr/>
        <p:txBody>
          <a:bodyPr/>
          <a:lstStyle/>
          <a:p>
            <a:pPr lvl="1" eaLnBrk="1" hangingPunct="1">
              <a:defRPr/>
            </a:pPr>
            <a:r>
              <a:rPr lang="en-US" b="0" smtClean="0"/>
              <a:t>A.	One one-millionth of a volt</a:t>
            </a:r>
          </a:p>
          <a:p>
            <a:pPr lvl="1" eaLnBrk="1" hangingPunct="1">
              <a:defRPr/>
            </a:pPr>
            <a:r>
              <a:rPr lang="en-US" b="0" smtClean="0"/>
              <a:t>B.	One million volts</a:t>
            </a:r>
          </a:p>
          <a:p>
            <a:pPr lvl="1" eaLnBrk="1" hangingPunct="1">
              <a:defRPr/>
            </a:pPr>
            <a:r>
              <a:rPr lang="en-US" b="0" smtClean="0"/>
              <a:t>C.	One thousand kilovolts</a:t>
            </a:r>
          </a:p>
          <a:p>
            <a:pPr lvl="1" eaLnBrk="1" hangingPunct="1">
              <a:defRPr/>
            </a:pPr>
            <a:r>
              <a:rPr lang="en-US" b="0" smtClean="0"/>
              <a:t>D.	One one-thousandth of a volt</a:t>
            </a:r>
          </a:p>
        </p:txBody>
      </p:sp>
    </p:spTree>
    <p:extLst>
      <p:ext uri="{BB962C8B-B14F-4D97-AF65-F5344CB8AC3E}">
        <p14:creationId xmlns:p14="http://schemas.microsoft.com/office/powerpoint/2010/main" val="1238080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p:txBody>
          <a:bodyPr/>
          <a:lstStyle/>
          <a:p>
            <a:pPr eaLnBrk="1" hangingPunct="1">
              <a:defRPr/>
            </a:pPr>
            <a:r>
              <a:rPr lang="en-US" dirty="0" smtClean="0"/>
              <a:t>T5B04 How many volts are equal to one microvolt?</a:t>
            </a:r>
          </a:p>
        </p:txBody>
      </p:sp>
      <p:sp>
        <p:nvSpPr>
          <p:cNvPr id="150531" name="Rectangle 3"/>
          <p:cNvSpPr>
            <a:spLocks noGrp="1" noChangeArrowheads="1"/>
          </p:cNvSpPr>
          <p:nvPr>
            <p:ph type="body" idx="1"/>
          </p:nvPr>
        </p:nvSpPr>
        <p:spPr/>
        <p:txBody>
          <a:bodyPr/>
          <a:lstStyle/>
          <a:p>
            <a:pPr eaLnBrk="1" hangingPunct="1">
              <a:defRPr/>
            </a:pPr>
            <a:r>
              <a:rPr lang="en-US" smtClean="0"/>
              <a:t>A.	One one-millionth of a volt</a:t>
            </a:r>
          </a:p>
          <a:p>
            <a:pPr lvl="1" eaLnBrk="1" hangingPunct="1">
              <a:defRPr/>
            </a:pPr>
            <a:r>
              <a:rPr lang="en-US" b="0" smtClean="0"/>
              <a:t>B.	One million volts</a:t>
            </a:r>
          </a:p>
          <a:p>
            <a:pPr lvl="1" eaLnBrk="1" hangingPunct="1">
              <a:defRPr/>
            </a:pPr>
            <a:r>
              <a:rPr lang="en-US" b="0" smtClean="0"/>
              <a:t>C.	One thousand kilovolts</a:t>
            </a:r>
          </a:p>
          <a:p>
            <a:pPr lvl="1" eaLnBrk="1" hangingPunct="1">
              <a:defRPr/>
            </a:pPr>
            <a:r>
              <a:rPr lang="en-US" b="0" smtClean="0"/>
              <a:t>D.	One one-thousandth of a volt</a:t>
            </a:r>
          </a:p>
        </p:txBody>
      </p:sp>
    </p:spTree>
    <p:extLst>
      <p:ext uri="{BB962C8B-B14F-4D97-AF65-F5344CB8AC3E}">
        <p14:creationId xmlns:p14="http://schemas.microsoft.com/office/powerpoint/2010/main" val="1460752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rrowheads="1"/>
          </p:cNvSpPr>
          <p:nvPr>
            <p:ph type="title"/>
          </p:nvPr>
        </p:nvSpPr>
        <p:spPr/>
        <p:txBody>
          <a:bodyPr/>
          <a:lstStyle/>
          <a:p>
            <a:pPr eaLnBrk="1" hangingPunct="1">
              <a:defRPr/>
            </a:pPr>
            <a:r>
              <a:rPr lang="en-US" smtClean="0"/>
              <a:t>T5B05 Which of the following is equivalent to 500 milliwatts?</a:t>
            </a:r>
          </a:p>
        </p:txBody>
      </p:sp>
      <p:sp>
        <p:nvSpPr>
          <p:cNvPr id="155651" name="Rectangle 3"/>
          <p:cNvSpPr>
            <a:spLocks noGrp="1" noChangeArrowheads="1"/>
          </p:cNvSpPr>
          <p:nvPr>
            <p:ph type="body" idx="1"/>
          </p:nvPr>
        </p:nvSpPr>
        <p:spPr/>
        <p:txBody>
          <a:bodyPr/>
          <a:lstStyle/>
          <a:p>
            <a:pPr lvl="1" eaLnBrk="1" hangingPunct="1">
              <a:defRPr/>
            </a:pPr>
            <a:r>
              <a:rPr lang="en-US" b="0" smtClean="0"/>
              <a:t>A.	0.02 watts</a:t>
            </a:r>
          </a:p>
          <a:p>
            <a:pPr lvl="1" eaLnBrk="1" hangingPunct="1">
              <a:defRPr/>
            </a:pPr>
            <a:r>
              <a:rPr lang="en-US" b="0" smtClean="0"/>
              <a:t>B.	0.5 watts</a:t>
            </a:r>
          </a:p>
          <a:p>
            <a:pPr lvl="1" eaLnBrk="1" hangingPunct="1">
              <a:defRPr/>
            </a:pPr>
            <a:r>
              <a:rPr lang="en-US" b="0" smtClean="0"/>
              <a:t>C.	5 watts</a:t>
            </a:r>
          </a:p>
          <a:p>
            <a:pPr lvl="1" eaLnBrk="1" hangingPunct="1">
              <a:defRPr/>
            </a:pPr>
            <a:r>
              <a:rPr lang="en-US" b="0" smtClean="0"/>
              <a:t>D.	50 watts</a:t>
            </a:r>
          </a:p>
        </p:txBody>
      </p:sp>
    </p:spTree>
    <p:extLst>
      <p:ext uri="{BB962C8B-B14F-4D97-AF65-F5344CB8AC3E}">
        <p14:creationId xmlns:p14="http://schemas.microsoft.com/office/powerpoint/2010/main" val="747570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p:txBody>
          <a:bodyPr/>
          <a:lstStyle/>
          <a:p>
            <a:pPr eaLnBrk="1" hangingPunct="1">
              <a:defRPr/>
            </a:pPr>
            <a:r>
              <a:rPr lang="en-US" dirty="0" smtClean="0"/>
              <a:t>T5B05 Which of the following is equivalent to 500 </a:t>
            </a:r>
            <a:r>
              <a:rPr lang="en-US" dirty="0" err="1" smtClean="0"/>
              <a:t>milliwatts</a:t>
            </a:r>
            <a:r>
              <a:rPr lang="en-US" dirty="0" smtClean="0"/>
              <a:t>?</a:t>
            </a:r>
          </a:p>
        </p:txBody>
      </p:sp>
      <p:sp>
        <p:nvSpPr>
          <p:cNvPr id="160771" name="Rectangle 3"/>
          <p:cNvSpPr>
            <a:spLocks noGrp="1" noChangeArrowheads="1"/>
          </p:cNvSpPr>
          <p:nvPr>
            <p:ph type="body" idx="1"/>
          </p:nvPr>
        </p:nvSpPr>
        <p:spPr/>
        <p:txBody>
          <a:bodyPr/>
          <a:lstStyle/>
          <a:p>
            <a:pPr lvl="1" eaLnBrk="1" hangingPunct="1">
              <a:defRPr/>
            </a:pPr>
            <a:r>
              <a:rPr lang="en-US" b="0" smtClean="0"/>
              <a:t>A.	0.02 watts</a:t>
            </a:r>
          </a:p>
          <a:p>
            <a:pPr eaLnBrk="1" hangingPunct="1">
              <a:defRPr/>
            </a:pPr>
            <a:r>
              <a:rPr lang="en-US" smtClean="0"/>
              <a:t>B.	0.5 watts</a:t>
            </a:r>
          </a:p>
          <a:p>
            <a:pPr lvl="1" eaLnBrk="1" hangingPunct="1">
              <a:defRPr/>
            </a:pPr>
            <a:r>
              <a:rPr lang="en-US" b="0" smtClean="0"/>
              <a:t>C.	5 watts</a:t>
            </a:r>
          </a:p>
          <a:p>
            <a:pPr lvl="1" eaLnBrk="1" hangingPunct="1">
              <a:defRPr/>
            </a:pPr>
            <a:r>
              <a:rPr lang="en-US" b="0" smtClean="0"/>
              <a:t>D.	50 watts</a:t>
            </a:r>
          </a:p>
        </p:txBody>
      </p:sp>
    </p:spTree>
    <p:extLst>
      <p:ext uri="{BB962C8B-B14F-4D97-AF65-F5344CB8AC3E}">
        <p14:creationId xmlns:p14="http://schemas.microsoft.com/office/powerpoint/2010/main" val="33479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rrowheads="1"/>
          </p:cNvSpPr>
          <p:nvPr>
            <p:ph type="title"/>
          </p:nvPr>
        </p:nvSpPr>
        <p:spPr/>
        <p:txBody>
          <a:bodyPr/>
          <a:lstStyle/>
          <a:p>
            <a:pPr eaLnBrk="1" hangingPunct="1">
              <a:defRPr/>
            </a:pPr>
            <a:r>
              <a:rPr lang="en-US" dirty="0" smtClean="0"/>
              <a:t>T5B06 If an ammeter calibrated in amperes is used to measure a 3000-milliampere current, what reading would it show?</a:t>
            </a:r>
          </a:p>
        </p:txBody>
      </p:sp>
      <p:sp>
        <p:nvSpPr>
          <p:cNvPr id="165891" name="Rectangle 3"/>
          <p:cNvSpPr>
            <a:spLocks noGrp="1" noChangeArrowheads="1"/>
          </p:cNvSpPr>
          <p:nvPr>
            <p:ph type="body" idx="1"/>
          </p:nvPr>
        </p:nvSpPr>
        <p:spPr/>
        <p:txBody>
          <a:bodyPr/>
          <a:lstStyle/>
          <a:p>
            <a:pPr lvl="1" eaLnBrk="1" hangingPunct="1">
              <a:defRPr/>
            </a:pPr>
            <a:r>
              <a:rPr lang="en-US" b="0" smtClean="0"/>
              <a:t>A.	0.003 amperes</a:t>
            </a:r>
          </a:p>
          <a:p>
            <a:pPr lvl="1" eaLnBrk="1" hangingPunct="1">
              <a:defRPr/>
            </a:pPr>
            <a:r>
              <a:rPr lang="en-US" b="0" smtClean="0"/>
              <a:t>B.	0.3 amperes</a:t>
            </a:r>
          </a:p>
          <a:p>
            <a:pPr lvl="1" eaLnBrk="1" hangingPunct="1">
              <a:defRPr/>
            </a:pPr>
            <a:r>
              <a:rPr lang="en-US" b="0" smtClean="0"/>
              <a:t>C.	3 amperes</a:t>
            </a:r>
          </a:p>
          <a:p>
            <a:pPr lvl="1" eaLnBrk="1" hangingPunct="1">
              <a:defRPr/>
            </a:pPr>
            <a:r>
              <a:rPr lang="en-US" b="0" smtClean="0"/>
              <a:t>D.	3,000,000 amperes</a:t>
            </a:r>
          </a:p>
        </p:txBody>
      </p:sp>
    </p:spTree>
    <p:extLst>
      <p:ext uri="{BB962C8B-B14F-4D97-AF65-F5344CB8AC3E}">
        <p14:creationId xmlns:p14="http://schemas.microsoft.com/office/powerpoint/2010/main" val="681656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rrowheads="1"/>
          </p:cNvSpPr>
          <p:nvPr>
            <p:ph type="title"/>
          </p:nvPr>
        </p:nvSpPr>
        <p:spPr/>
        <p:txBody>
          <a:bodyPr/>
          <a:lstStyle/>
          <a:p>
            <a:pPr eaLnBrk="1" hangingPunct="1">
              <a:defRPr/>
            </a:pPr>
            <a:r>
              <a:rPr lang="en-US" dirty="0" smtClean="0"/>
              <a:t>T5B06 If an ammeter calibrated in amperes is used to measure a 3000-milliampere current, what reading would it show?</a:t>
            </a:r>
          </a:p>
        </p:txBody>
      </p:sp>
      <p:sp>
        <p:nvSpPr>
          <p:cNvPr id="171011" name="Rectangle 3"/>
          <p:cNvSpPr>
            <a:spLocks noGrp="1" noChangeArrowheads="1"/>
          </p:cNvSpPr>
          <p:nvPr>
            <p:ph type="body" idx="1"/>
          </p:nvPr>
        </p:nvSpPr>
        <p:spPr/>
        <p:txBody>
          <a:bodyPr/>
          <a:lstStyle/>
          <a:p>
            <a:pPr lvl="1" eaLnBrk="1" hangingPunct="1">
              <a:defRPr/>
            </a:pPr>
            <a:r>
              <a:rPr lang="en-US" b="0" smtClean="0"/>
              <a:t>A.	0.003 amperes</a:t>
            </a:r>
          </a:p>
          <a:p>
            <a:pPr lvl="1" eaLnBrk="1" hangingPunct="1">
              <a:defRPr/>
            </a:pPr>
            <a:r>
              <a:rPr lang="en-US" b="0" smtClean="0"/>
              <a:t>B.	0.3 amperes</a:t>
            </a:r>
          </a:p>
          <a:p>
            <a:pPr eaLnBrk="1" hangingPunct="1">
              <a:defRPr/>
            </a:pPr>
            <a:r>
              <a:rPr lang="en-US" smtClean="0"/>
              <a:t>C.	3 amperes</a:t>
            </a:r>
          </a:p>
          <a:p>
            <a:pPr lvl="1" eaLnBrk="1" hangingPunct="1">
              <a:defRPr/>
            </a:pPr>
            <a:r>
              <a:rPr lang="en-US" b="0" smtClean="0"/>
              <a:t>D.	3,000,000 amperes</a:t>
            </a:r>
          </a:p>
        </p:txBody>
      </p:sp>
    </p:spTree>
    <p:extLst>
      <p:ext uri="{BB962C8B-B14F-4D97-AF65-F5344CB8AC3E}">
        <p14:creationId xmlns:p14="http://schemas.microsoft.com/office/powerpoint/2010/main" val="2837051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rrowheads="1"/>
          </p:cNvSpPr>
          <p:nvPr>
            <p:ph type="title"/>
          </p:nvPr>
        </p:nvSpPr>
        <p:spPr>
          <a:xfrm>
            <a:off x="304800" y="304800"/>
            <a:ext cx="8534400" cy="2209800"/>
          </a:xfrm>
        </p:spPr>
        <p:txBody>
          <a:bodyPr/>
          <a:lstStyle/>
          <a:p>
            <a:pPr eaLnBrk="1" hangingPunct="1">
              <a:defRPr/>
            </a:pPr>
            <a:r>
              <a:rPr lang="en-US" dirty="0" smtClean="0"/>
              <a:t>T5B07 If a frequency readout calibrated in megahertz shows a reading of 3.525 MHz, what would it show if it were calibrated in kilohertz?</a:t>
            </a:r>
          </a:p>
        </p:txBody>
      </p:sp>
      <p:sp>
        <p:nvSpPr>
          <p:cNvPr id="176131" name="Rectangle 3"/>
          <p:cNvSpPr>
            <a:spLocks noGrp="1" noChangeArrowheads="1"/>
          </p:cNvSpPr>
          <p:nvPr>
            <p:ph type="body" idx="1"/>
          </p:nvPr>
        </p:nvSpPr>
        <p:spPr>
          <a:xfrm>
            <a:off x="304800" y="2743200"/>
            <a:ext cx="8534400" cy="3382963"/>
          </a:xfrm>
        </p:spPr>
        <p:txBody>
          <a:bodyPr/>
          <a:lstStyle/>
          <a:p>
            <a:pPr lvl="1" eaLnBrk="1" hangingPunct="1">
              <a:defRPr/>
            </a:pPr>
            <a:r>
              <a:rPr lang="en-US" b="0" smtClean="0"/>
              <a:t>A.	0.003525 kHz</a:t>
            </a:r>
          </a:p>
          <a:p>
            <a:pPr lvl="1" eaLnBrk="1" hangingPunct="1">
              <a:defRPr/>
            </a:pPr>
            <a:r>
              <a:rPr lang="en-US" b="0" smtClean="0"/>
              <a:t>B.	35.25 kHz</a:t>
            </a:r>
          </a:p>
          <a:p>
            <a:pPr lvl="1" eaLnBrk="1" hangingPunct="1">
              <a:defRPr/>
            </a:pPr>
            <a:r>
              <a:rPr lang="en-US" b="0" smtClean="0"/>
              <a:t>C.	3525 kHz</a:t>
            </a:r>
          </a:p>
          <a:p>
            <a:pPr lvl="1" eaLnBrk="1" hangingPunct="1">
              <a:defRPr/>
            </a:pPr>
            <a:r>
              <a:rPr lang="en-US" b="0" smtClean="0"/>
              <a:t>D.	3,525,000 kHz</a:t>
            </a:r>
          </a:p>
        </p:txBody>
      </p:sp>
    </p:spTree>
    <p:extLst>
      <p:ext uri="{BB962C8B-B14F-4D97-AF65-F5344CB8AC3E}">
        <p14:creationId xmlns:p14="http://schemas.microsoft.com/office/powerpoint/2010/main" val="1656673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rrowheads="1"/>
          </p:cNvSpPr>
          <p:nvPr>
            <p:ph type="title"/>
          </p:nvPr>
        </p:nvSpPr>
        <p:spPr>
          <a:xfrm>
            <a:off x="304800" y="304800"/>
            <a:ext cx="8534400" cy="2286000"/>
          </a:xfrm>
        </p:spPr>
        <p:txBody>
          <a:bodyPr/>
          <a:lstStyle/>
          <a:p>
            <a:pPr eaLnBrk="1" hangingPunct="1">
              <a:defRPr/>
            </a:pPr>
            <a:r>
              <a:rPr lang="en-US" dirty="0" smtClean="0"/>
              <a:t>T5B07 If a frequency readout calibrated in megahertz shows a reading of 3.525 MHz, what would it show if it were calibrated in kilohertz?</a:t>
            </a:r>
          </a:p>
        </p:txBody>
      </p:sp>
      <p:sp>
        <p:nvSpPr>
          <p:cNvPr id="181251" name="Rectangle 3"/>
          <p:cNvSpPr>
            <a:spLocks noGrp="1" noChangeArrowheads="1"/>
          </p:cNvSpPr>
          <p:nvPr>
            <p:ph type="body" idx="1"/>
          </p:nvPr>
        </p:nvSpPr>
        <p:spPr>
          <a:xfrm>
            <a:off x="304800" y="2667000"/>
            <a:ext cx="8534400" cy="3459163"/>
          </a:xfrm>
        </p:spPr>
        <p:txBody>
          <a:bodyPr/>
          <a:lstStyle/>
          <a:p>
            <a:pPr lvl="1" eaLnBrk="1" hangingPunct="1">
              <a:defRPr/>
            </a:pPr>
            <a:r>
              <a:rPr lang="en-US" b="0" smtClean="0"/>
              <a:t>A.	0.003525 kHz</a:t>
            </a:r>
          </a:p>
          <a:p>
            <a:pPr lvl="1" eaLnBrk="1" hangingPunct="1">
              <a:defRPr/>
            </a:pPr>
            <a:r>
              <a:rPr lang="en-US" b="0" smtClean="0"/>
              <a:t>B.	35.25 kHz</a:t>
            </a:r>
          </a:p>
          <a:p>
            <a:pPr eaLnBrk="1" hangingPunct="1">
              <a:defRPr/>
            </a:pPr>
            <a:r>
              <a:rPr lang="en-US" smtClean="0"/>
              <a:t>C.	3525 kHz</a:t>
            </a:r>
          </a:p>
          <a:p>
            <a:pPr lvl="1" eaLnBrk="1" hangingPunct="1">
              <a:defRPr/>
            </a:pPr>
            <a:r>
              <a:rPr lang="en-US" b="0" smtClean="0"/>
              <a:t>D.	3,525,000 kHz</a:t>
            </a:r>
          </a:p>
        </p:txBody>
      </p:sp>
    </p:spTree>
    <p:extLst>
      <p:ext uri="{BB962C8B-B14F-4D97-AF65-F5344CB8AC3E}">
        <p14:creationId xmlns:p14="http://schemas.microsoft.com/office/powerpoint/2010/main" val="33866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Rot="1" noChangeArrowheads="1"/>
          </p:cNvSpPr>
          <p:nvPr>
            <p:ph type="title"/>
          </p:nvPr>
        </p:nvSpPr>
        <p:spPr/>
        <p:txBody>
          <a:bodyPr/>
          <a:lstStyle/>
          <a:p>
            <a:pPr algn="ctr" eaLnBrk="1" hangingPunct="1">
              <a:defRPr/>
            </a:pPr>
            <a:r>
              <a:rPr lang="en-US" dirty="0" smtClean="0"/>
              <a:t>Wavelength vs Frequency</a:t>
            </a:r>
          </a:p>
        </p:txBody>
      </p:sp>
      <p:sp>
        <p:nvSpPr>
          <p:cNvPr id="29701" name="Rectangle 3"/>
          <p:cNvSpPr>
            <a:spLocks noGrp="1" noChangeArrowheads="1"/>
          </p:cNvSpPr>
          <p:nvPr>
            <p:ph idx="1"/>
          </p:nvPr>
        </p:nvSpPr>
        <p:spPr>
          <a:noFill/>
          <a:extLst>
            <a:ext uri="{909E8E84-426E-40DD-AFC4-6F175D3DCCD1}">
              <a14:hiddenFill xmlns:a14="http://schemas.microsoft.com/office/drawing/2010/main">
                <a:solidFill>
                  <a:srgbClr val="FFFFFF"/>
                </a:solidFill>
              </a14:hiddenFill>
            </a:ext>
          </a:extLst>
        </p:spPr>
        <p:txBody>
          <a:bodyPr lIns="92075" tIns="46038" rIns="92075" bIns="46038"/>
          <a:lstStyle/>
          <a:p>
            <a:pPr algn="ctr" eaLnBrk="1" hangingPunct="1"/>
            <a:r>
              <a:rPr lang="en-US" sz="2000" b="0" dirty="0" smtClean="0">
                <a:solidFill>
                  <a:schemeClr val="tx1"/>
                </a:solidFill>
                <a:effectLst/>
              </a:rPr>
              <a:t>The distance a radio wave travels in one cycle is called </a:t>
            </a:r>
            <a:r>
              <a:rPr lang="en-US" sz="2000" b="0" dirty="0" smtClean="0">
                <a:effectLst/>
              </a:rPr>
              <a:t>wavelength</a:t>
            </a:r>
          </a:p>
          <a:p>
            <a:pPr algn="ctr" eaLnBrk="1" hangingPunct="1"/>
            <a:r>
              <a:rPr lang="en-US" sz="2000" b="0" dirty="0" smtClean="0">
                <a:solidFill>
                  <a:schemeClr val="tx1"/>
                </a:solidFill>
                <a:effectLst/>
              </a:rPr>
              <a:t>The number of cycles per second is </a:t>
            </a:r>
            <a:r>
              <a:rPr lang="en-US" sz="2000" b="0" dirty="0" smtClean="0">
                <a:effectLst/>
              </a:rPr>
              <a:t>frequency</a:t>
            </a:r>
          </a:p>
          <a:p>
            <a:pPr algn="ctr" eaLnBrk="1" hangingPunct="1"/>
            <a:r>
              <a:rPr lang="en-US" sz="2000" b="0" dirty="0" smtClean="0">
                <a:solidFill>
                  <a:schemeClr val="tx1"/>
                </a:solidFill>
                <a:effectLst/>
              </a:rPr>
              <a:t>The maximum displacement of wave from reference value is </a:t>
            </a:r>
            <a:r>
              <a:rPr lang="en-US" sz="2000" b="0" dirty="0" smtClean="0">
                <a:effectLst/>
              </a:rPr>
              <a:t>amplitude</a:t>
            </a:r>
          </a:p>
        </p:txBody>
      </p:sp>
      <p:sp>
        <p:nvSpPr>
          <p:cNvPr id="26627" name="Slide Number Placeholder 4"/>
          <p:cNvSpPr>
            <a:spLocks noGrp="1"/>
          </p:cNvSpPr>
          <p:nvPr>
            <p:ph type="sldNum" sz="quarter" idx="10"/>
          </p:nvPr>
        </p:nvSpPr>
        <p:spPr/>
        <p:txBody>
          <a:bodyPr/>
          <a:lstStyle/>
          <a:p>
            <a:pPr algn="l">
              <a:defRPr/>
            </a:pPr>
            <a:fld id="{73912030-311D-4F90-B859-2F560CEF2FB0}" type="slidenum">
              <a:rPr lang="en-US">
                <a:solidFill>
                  <a:srgbClr val="FFFFFF"/>
                </a:solidFill>
              </a:rPr>
              <a:pPr algn="l">
                <a:defRPr/>
              </a:pPr>
              <a:t>3</a:t>
            </a:fld>
            <a:endParaRPr lang="en-US">
              <a:solidFill>
                <a:srgbClr val="FFFFFF"/>
              </a:solidFill>
            </a:endParaRPr>
          </a:p>
        </p:txBody>
      </p:sp>
      <p:sp>
        <p:nvSpPr>
          <p:cNvPr id="26626" name="Footer Placeholder 3"/>
          <p:cNvSpPr>
            <a:spLocks noGrp="1"/>
          </p:cNvSpPr>
          <p:nvPr>
            <p:ph type="ftr" sz="quarter" idx="11"/>
          </p:nvPr>
        </p:nvSpPr>
        <p:spPr/>
        <p:txBody>
          <a:bodyPr/>
          <a:lstStyle/>
          <a:p>
            <a:pPr algn="r">
              <a:defRPr/>
            </a:pPr>
            <a:r>
              <a:rPr lang="en-US">
                <a:solidFill>
                  <a:srgbClr val="FFFFFF"/>
                </a:solidFill>
              </a:rPr>
              <a:t>Radio and Electronic Fundamentals</a:t>
            </a:r>
          </a:p>
        </p:txBody>
      </p:sp>
      <p:grpSp>
        <p:nvGrpSpPr>
          <p:cNvPr id="29702" name="Group 4"/>
          <p:cNvGrpSpPr>
            <a:grpSpLocks/>
          </p:cNvGrpSpPr>
          <p:nvPr/>
        </p:nvGrpSpPr>
        <p:grpSpPr bwMode="auto">
          <a:xfrm>
            <a:off x="1127125" y="2743200"/>
            <a:ext cx="6672263" cy="3505200"/>
            <a:chOff x="710" y="1728"/>
            <a:chExt cx="4203" cy="2208"/>
          </a:xfrm>
        </p:grpSpPr>
        <p:sp>
          <p:nvSpPr>
            <p:cNvPr id="29703" name="Line 5"/>
            <p:cNvSpPr>
              <a:spLocks noChangeShapeType="1"/>
            </p:cNvSpPr>
            <p:nvPr/>
          </p:nvSpPr>
          <p:spPr bwMode="auto">
            <a:xfrm>
              <a:off x="912" y="2640"/>
              <a:ext cx="3840" cy="0"/>
            </a:xfrm>
            <a:prstGeom prst="line">
              <a:avLst/>
            </a:prstGeom>
            <a:noFill/>
            <a:ln w="508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04" name="Arc 6"/>
            <p:cNvSpPr>
              <a:spLocks/>
            </p:cNvSpPr>
            <p:nvPr/>
          </p:nvSpPr>
          <p:spPr bwMode="auto">
            <a:xfrm rot="10800000">
              <a:off x="1201" y="2641"/>
              <a:ext cx="528" cy="864"/>
            </a:xfrm>
            <a:custGeom>
              <a:avLst/>
              <a:gdLst>
                <a:gd name="T0" fmla="*/ 0 w 21600"/>
                <a:gd name="T1" fmla="*/ 1 h 21600"/>
                <a:gd name="T2" fmla="*/ 0 w 21600"/>
                <a:gd name="T3" fmla="*/ 0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6"/>
                    <a:pt x="9645" y="22"/>
                    <a:pt x="21559" y="0"/>
                  </a:cubicBezTo>
                </a:path>
                <a:path w="21600" h="21600" stroke="0" extrusionOk="0">
                  <a:moveTo>
                    <a:pt x="0" y="21600"/>
                  </a:moveTo>
                  <a:cubicBezTo>
                    <a:pt x="0" y="9686"/>
                    <a:pt x="9645" y="22"/>
                    <a:pt x="21559" y="0"/>
                  </a:cubicBezTo>
                  <a:lnTo>
                    <a:pt x="21600" y="2160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grpSp>
          <p:nvGrpSpPr>
            <p:cNvPr id="29705" name="Group 7"/>
            <p:cNvGrpSpPr>
              <a:grpSpLocks/>
            </p:cNvGrpSpPr>
            <p:nvPr/>
          </p:nvGrpSpPr>
          <p:grpSpPr bwMode="auto">
            <a:xfrm>
              <a:off x="1728" y="1728"/>
              <a:ext cx="1009" cy="960"/>
              <a:chOff x="1728" y="1728"/>
              <a:chExt cx="1009" cy="960"/>
            </a:xfrm>
          </p:grpSpPr>
          <p:sp>
            <p:nvSpPr>
              <p:cNvPr id="29726" name="Arc 8"/>
              <p:cNvSpPr>
                <a:spLocks/>
              </p:cNvSpPr>
              <p:nvPr/>
            </p:nvSpPr>
            <p:spPr bwMode="auto">
              <a:xfrm rot="10800000">
                <a:off x="1728" y="1728"/>
                <a:ext cx="480" cy="960"/>
              </a:xfrm>
              <a:custGeom>
                <a:avLst/>
                <a:gdLst>
                  <a:gd name="T0" fmla="*/ 0 w 21600"/>
                  <a:gd name="T1" fmla="*/ 0 h 21600"/>
                  <a:gd name="T2" fmla="*/ 0 w 21600"/>
                  <a:gd name="T3" fmla="*/ 2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599" y="134"/>
                    </a:moveTo>
                    <a:cubicBezTo>
                      <a:pt x="21525" y="12011"/>
                      <a:pt x="11876" y="21599"/>
                      <a:pt x="0" y="21600"/>
                    </a:cubicBezTo>
                  </a:path>
                  <a:path w="21600" h="21600" stroke="0" extrusionOk="0">
                    <a:moveTo>
                      <a:pt x="21599" y="134"/>
                    </a:moveTo>
                    <a:cubicBezTo>
                      <a:pt x="21525" y="12011"/>
                      <a:pt x="11876" y="21599"/>
                      <a:pt x="0" y="21600"/>
                    </a:cubicBezTo>
                    <a:lnTo>
                      <a:pt x="0" y="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27" name="Arc 9"/>
              <p:cNvSpPr>
                <a:spLocks/>
              </p:cNvSpPr>
              <p:nvPr/>
            </p:nvSpPr>
            <p:spPr bwMode="auto">
              <a:xfrm rot="10800000">
                <a:off x="2209" y="1728"/>
                <a:ext cx="528" cy="960"/>
              </a:xfrm>
              <a:custGeom>
                <a:avLst/>
                <a:gdLst>
                  <a:gd name="T0" fmla="*/ 0 w 21600"/>
                  <a:gd name="T1" fmla="*/ 2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723" y="21600"/>
                      <a:pt x="74" y="12011"/>
                      <a:pt x="0" y="134"/>
                    </a:cubicBezTo>
                  </a:path>
                  <a:path w="21600" h="21600" stroke="0" extrusionOk="0">
                    <a:moveTo>
                      <a:pt x="21600" y="21600"/>
                    </a:moveTo>
                    <a:cubicBezTo>
                      <a:pt x="9723" y="21600"/>
                      <a:pt x="74" y="12011"/>
                      <a:pt x="0" y="134"/>
                    </a:cubicBezTo>
                    <a:lnTo>
                      <a:pt x="21600" y="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grpSp>
        <p:grpSp>
          <p:nvGrpSpPr>
            <p:cNvPr id="29706" name="Group 10"/>
            <p:cNvGrpSpPr>
              <a:grpSpLocks/>
            </p:cNvGrpSpPr>
            <p:nvPr/>
          </p:nvGrpSpPr>
          <p:grpSpPr bwMode="auto">
            <a:xfrm>
              <a:off x="2737" y="2640"/>
              <a:ext cx="1007" cy="864"/>
              <a:chOff x="2737" y="2640"/>
              <a:chExt cx="1007" cy="864"/>
            </a:xfrm>
          </p:grpSpPr>
          <p:sp>
            <p:nvSpPr>
              <p:cNvPr id="29724" name="Arc 11"/>
              <p:cNvSpPr>
                <a:spLocks/>
              </p:cNvSpPr>
              <p:nvPr/>
            </p:nvSpPr>
            <p:spPr bwMode="auto">
              <a:xfrm>
                <a:off x="2737" y="2640"/>
                <a:ext cx="480" cy="864"/>
              </a:xfrm>
              <a:custGeom>
                <a:avLst/>
                <a:gdLst>
                  <a:gd name="T0" fmla="*/ 0 w 21600"/>
                  <a:gd name="T1" fmla="*/ 1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719" y="21600"/>
                      <a:pt x="69" y="12005"/>
                      <a:pt x="0" y="124"/>
                    </a:cubicBezTo>
                  </a:path>
                  <a:path w="21600" h="21600" stroke="0" extrusionOk="0">
                    <a:moveTo>
                      <a:pt x="21600" y="21600"/>
                    </a:moveTo>
                    <a:cubicBezTo>
                      <a:pt x="9719" y="21600"/>
                      <a:pt x="69" y="12005"/>
                      <a:pt x="0" y="124"/>
                    </a:cubicBezTo>
                    <a:lnTo>
                      <a:pt x="21600" y="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25" name="Arc 12"/>
              <p:cNvSpPr>
                <a:spLocks/>
              </p:cNvSpPr>
              <p:nvPr/>
            </p:nvSpPr>
            <p:spPr bwMode="auto">
              <a:xfrm>
                <a:off x="3216" y="2640"/>
                <a:ext cx="528" cy="864"/>
              </a:xfrm>
              <a:custGeom>
                <a:avLst/>
                <a:gdLst>
                  <a:gd name="T0" fmla="*/ 0 w 21600"/>
                  <a:gd name="T1" fmla="*/ 0 h 21600"/>
                  <a:gd name="T2" fmla="*/ 0 w 21600"/>
                  <a:gd name="T3" fmla="*/ 1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599" y="124"/>
                    </a:moveTo>
                    <a:cubicBezTo>
                      <a:pt x="21530" y="12005"/>
                      <a:pt x="11880" y="21599"/>
                      <a:pt x="0" y="21600"/>
                    </a:cubicBezTo>
                  </a:path>
                  <a:path w="21600" h="21600" stroke="0" extrusionOk="0">
                    <a:moveTo>
                      <a:pt x="21599" y="124"/>
                    </a:moveTo>
                    <a:cubicBezTo>
                      <a:pt x="21530" y="12005"/>
                      <a:pt x="11880" y="21599"/>
                      <a:pt x="0" y="21600"/>
                    </a:cubicBezTo>
                    <a:lnTo>
                      <a:pt x="0" y="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grpSp>
        <p:sp>
          <p:nvSpPr>
            <p:cNvPr id="29707" name="Line 13"/>
            <p:cNvSpPr>
              <a:spLocks noChangeShapeType="1"/>
            </p:cNvSpPr>
            <p:nvPr/>
          </p:nvSpPr>
          <p:spPr bwMode="auto">
            <a:xfrm>
              <a:off x="912" y="3504"/>
              <a:ext cx="37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08" name="Line 14"/>
            <p:cNvSpPr>
              <a:spLocks noChangeShapeType="1"/>
            </p:cNvSpPr>
            <p:nvPr/>
          </p:nvSpPr>
          <p:spPr bwMode="auto">
            <a:xfrm>
              <a:off x="912" y="1728"/>
              <a:ext cx="37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09" name="Arc 15"/>
            <p:cNvSpPr>
              <a:spLocks/>
            </p:cNvSpPr>
            <p:nvPr/>
          </p:nvSpPr>
          <p:spPr bwMode="auto">
            <a:xfrm>
              <a:off x="3745" y="1729"/>
              <a:ext cx="576" cy="912"/>
            </a:xfrm>
            <a:custGeom>
              <a:avLst/>
              <a:gdLst>
                <a:gd name="T0" fmla="*/ 0 w 21600"/>
                <a:gd name="T1" fmla="*/ 2 h 21600"/>
                <a:gd name="T2" fmla="*/ 0 w 21600"/>
                <a:gd name="T3" fmla="*/ 0 h 21600"/>
                <a:gd name="T4" fmla="*/ 0 w 21600"/>
                <a:gd name="T5" fmla="*/ 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5"/>
                    <a:pt x="9647" y="20"/>
                    <a:pt x="21562" y="0"/>
                  </a:cubicBezTo>
                </a:path>
                <a:path w="21600" h="21600" stroke="0" extrusionOk="0">
                  <a:moveTo>
                    <a:pt x="0" y="21600"/>
                  </a:moveTo>
                  <a:cubicBezTo>
                    <a:pt x="0" y="9685"/>
                    <a:pt x="9647" y="20"/>
                    <a:pt x="21562" y="0"/>
                  </a:cubicBezTo>
                  <a:lnTo>
                    <a:pt x="21600" y="21600"/>
                  </a:lnTo>
                  <a:close/>
                </a:path>
              </a:pathLst>
            </a:custGeom>
            <a:noFill/>
            <a:ln w="25400" cap="rnd">
              <a:solidFill>
                <a:srgbClr val="FFFF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10" name="Line 16"/>
            <p:cNvSpPr>
              <a:spLocks noChangeShapeType="1"/>
            </p:cNvSpPr>
            <p:nvPr/>
          </p:nvSpPr>
          <p:spPr bwMode="auto">
            <a:xfrm>
              <a:off x="1728" y="2064"/>
              <a:ext cx="0" cy="187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11" name="Line 17"/>
            <p:cNvSpPr>
              <a:spLocks noChangeShapeType="1"/>
            </p:cNvSpPr>
            <p:nvPr/>
          </p:nvSpPr>
          <p:spPr bwMode="auto">
            <a:xfrm>
              <a:off x="3744" y="2064"/>
              <a:ext cx="0" cy="187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58162" name="Rectangle 18"/>
            <p:cNvSpPr>
              <a:spLocks noChangeArrowheads="1"/>
            </p:cNvSpPr>
            <p:nvPr/>
          </p:nvSpPr>
          <p:spPr bwMode="auto">
            <a:xfrm>
              <a:off x="1862" y="3561"/>
              <a:ext cx="1683"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 One Wavelength</a:t>
              </a:r>
            </a:p>
          </p:txBody>
        </p:sp>
        <p:sp>
          <p:nvSpPr>
            <p:cNvPr id="29713" name="Line 19"/>
            <p:cNvSpPr>
              <a:spLocks noChangeShapeType="1"/>
            </p:cNvSpPr>
            <p:nvPr/>
          </p:nvSpPr>
          <p:spPr bwMode="auto">
            <a:xfrm>
              <a:off x="3984" y="2928"/>
              <a:ext cx="720" cy="0"/>
            </a:xfrm>
            <a:prstGeom prst="line">
              <a:avLst/>
            </a:prstGeom>
            <a:noFill/>
            <a:ln w="508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58164" name="Rectangle 20"/>
            <p:cNvSpPr>
              <a:spLocks noChangeArrowheads="1"/>
            </p:cNvSpPr>
            <p:nvPr/>
          </p:nvSpPr>
          <p:spPr bwMode="auto">
            <a:xfrm>
              <a:off x="4022" y="2985"/>
              <a:ext cx="588"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Time</a:t>
              </a:r>
            </a:p>
          </p:txBody>
        </p:sp>
        <p:sp>
          <p:nvSpPr>
            <p:cNvPr id="1158165" name="Rectangle 21"/>
            <p:cNvSpPr>
              <a:spLocks noChangeArrowheads="1"/>
            </p:cNvSpPr>
            <p:nvPr/>
          </p:nvSpPr>
          <p:spPr bwMode="auto">
            <a:xfrm>
              <a:off x="720" y="1824"/>
              <a:ext cx="404"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V+</a:t>
              </a:r>
            </a:p>
          </p:txBody>
        </p:sp>
        <p:sp>
          <p:nvSpPr>
            <p:cNvPr id="1158166" name="Rectangle 22"/>
            <p:cNvSpPr>
              <a:spLocks noChangeArrowheads="1"/>
            </p:cNvSpPr>
            <p:nvPr/>
          </p:nvSpPr>
          <p:spPr bwMode="auto">
            <a:xfrm>
              <a:off x="710" y="3120"/>
              <a:ext cx="352" cy="327"/>
            </a:xfrm>
            <a:prstGeom prst="rect">
              <a:avLst/>
            </a:prstGeom>
            <a:noFill/>
            <a:ln w="9525">
              <a:noFill/>
              <a:miter lim="800000"/>
              <a:headEnd/>
              <a:tailEnd/>
            </a:ln>
            <a:effectLst/>
          </p:spPr>
          <p:txBody>
            <a:bodyPr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V-</a:t>
              </a:r>
            </a:p>
          </p:txBody>
        </p:sp>
        <p:sp>
          <p:nvSpPr>
            <p:cNvPr id="1158167" name="Rectangle 23"/>
            <p:cNvSpPr>
              <a:spLocks noChangeArrowheads="1"/>
            </p:cNvSpPr>
            <p:nvPr/>
          </p:nvSpPr>
          <p:spPr bwMode="auto">
            <a:xfrm>
              <a:off x="710" y="2457"/>
              <a:ext cx="390"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0V</a:t>
              </a:r>
            </a:p>
          </p:txBody>
        </p:sp>
        <p:sp>
          <p:nvSpPr>
            <p:cNvPr id="29718" name="Line 24"/>
            <p:cNvSpPr>
              <a:spLocks noChangeShapeType="1"/>
            </p:cNvSpPr>
            <p:nvPr/>
          </p:nvSpPr>
          <p:spPr bwMode="auto">
            <a:xfrm>
              <a:off x="1776" y="3888"/>
              <a:ext cx="1920" cy="0"/>
            </a:xfrm>
            <a:prstGeom prst="line">
              <a:avLst/>
            </a:prstGeom>
            <a:noFill/>
            <a:ln w="508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19" name="Line 25"/>
            <p:cNvSpPr>
              <a:spLocks noChangeShapeType="1"/>
            </p:cNvSpPr>
            <p:nvPr/>
          </p:nvSpPr>
          <p:spPr bwMode="auto">
            <a:xfrm>
              <a:off x="1776" y="2208"/>
              <a:ext cx="1920" cy="0"/>
            </a:xfrm>
            <a:prstGeom prst="line">
              <a:avLst/>
            </a:prstGeom>
            <a:noFill/>
            <a:ln w="508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1158170" name="Rectangle 26"/>
            <p:cNvSpPr>
              <a:spLocks noChangeArrowheads="1"/>
            </p:cNvSpPr>
            <p:nvPr/>
          </p:nvSpPr>
          <p:spPr bwMode="auto">
            <a:xfrm>
              <a:off x="2150" y="1881"/>
              <a:ext cx="1068"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One Cycle</a:t>
              </a:r>
            </a:p>
          </p:txBody>
        </p:sp>
        <p:sp>
          <p:nvSpPr>
            <p:cNvPr id="1158171" name="Rectangle 27"/>
            <p:cNvSpPr>
              <a:spLocks noChangeArrowheads="1"/>
            </p:cNvSpPr>
            <p:nvPr/>
          </p:nvSpPr>
          <p:spPr bwMode="auto">
            <a:xfrm>
              <a:off x="3840" y="1968"/>
              <a:ext cx="1073" cy="327"/>
            </a:xfrm>
            <a:prstGeom prst="rect">
              <a:avLst/>
            </a:prstGeom>
            <a:noFill/>
            <a:ln w="9525">
              <a:noFill/>
              <a:miter lim="800000"/>
              <a:headEnd/>
              <a:tailEnd/>
            </a:ln>
            <a:effectLst/>
          </p:spPr>
          <p:txBody>
            <a:bodyPr wrap="none" lIns="92075" tIns="46038" rIns="92075" bIns="46038">
              <a:spAutoFit/>
            </a:bodyPr>
            <a:lstStyle/>
            <a:p>
              <a:pPr fontAlgn="base">
                <a:spcBef>
                  <a:spcPct val="0"/>
                </a:spcBef>
                <a:spcAft>
                  <a:spcPct val="0"/>
                </a:spcAft>
                <a:defRPr/>
              </a:pPr>
              <a:r>
                <a:rPr lang="en-US" sz="2800">
                  <a:solidFill>
                    <a:srgbClr val="FFFFFF"/>
                  </a:solidFill>
                  <a:effectLst>
                    <a:outerShdw blurRad="38100" dist="38100" dir="2700000" algn="tl">
                      <a:srgbClr val="000000"/>
                    </a:outerShdw>
                  </a:effectLst>
                  <a:latin typeface="Times New Roman" pitchFamily="18" charset="0"/>
                </a:rPr>
                <a:t>Amplitude</a:t>
              </a:r>
            </a:p>
          </p:txBody>
        </p:sp>
        <p:sp>
          <p:nvSpPr>
            <p:cNvPr id="29722" name="Line 28"/>
            <p:cNvSpPr>
              <a:spLocks noChangeShapeType="1"/>
            </p:cNvSpPr>
            <p:nvPr/>
          </p:nvSpPr>
          <p:spPr bwMode="auto">
            <a:xfrm flipV="1">
              <a:off x="4224" y="1776"/>
              <a:ext cx="0" cy="288"/>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29723" name="Line 29"/>
            <p:cNvSpPr>
              <a:spLocks noChangeShapeType="1"/>
            </p:cNvSpPr>
            <p:nvPr/>
          </p:nvSpPr>
          <p:spPr bwMode="auto">
            <a:xfrm>
              <a:off x="4224" y="2304"/>
              <a:ext cx="0" cy="288"/>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grpSp>
    </p:spTree>
    <p:extLst>
      <p:ext uri="{BB962C8B-B14F-4D97-AF65-F5344CB8AC3E}">
        <p14:creationId xmlns:p14="http://schemas.microsoft.com/office/powerpoint/2010/main" val="871013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rrowheads="1"/>
          </p:cNvSpPr>
          <p:nvPr>
            <p:ph type="title"/>
          </p:nvPr>
        </p:nvSpPr>
        <p:spPr/>
        <p:txBody>
          <a:bodyPr/>
          <a:lstStyle/>
          <a:p>
            <a:pPr eaLnBrk="1" hangingPunct="1">
              <a:defRPr/>
            </a:pPr>
            <a:r>
              <a:rPr lang="en-US" dirty="0" smtClean="0"/>
              <a:t>T5B08 How many microfarads are 1,000,000 </a:t>
            </a:r>
            <a:r>
              <a:rPr lang="en-US" dirty="0" err="1" smtClean="0"/>
              <a:t>picofarads</a:t>
            </a:r>
            <a:r>
              <a:rPr lang="en-US" dirty="0" smtClean="0"/>
              <a:t>?</a:t>
            </a:r>
          </a:p>
        </p:txBody>
      </p:sp>
      <p:sp>
        <p:nvSpPr>
          <p:cNvPr id="186371" name="Rectangle 3"/>
          <p:cNvSpPr>
            <a:spLocks noGrp="1" noChangeArrowheads="1"/>
          </p:cNvSpPr>
          <p:nvPr>
            <p:ph type="body" idx="1"/>
          </p:nvPr>
        </p:nvSpPr>
        <p:spPr/>
        <p:txBody>
          <a:bodyPr/>
          <a:lstStyle/>
          <a:p>
            <a:pPr lvl="1" eaLnBrk="1" hangingPunct="1">
              <a:defRPr/>
            </a:pPr>
            <a:r>
              <a:rPr lang="en-US" b="0" smtClean="0"/>
              <a:t>A.	0.001 microfarads</a:t>
            </a:r>
          </a:p>
          <a:p>
            <a:pPr lvl="1" eaLnBrk="1" hangingPunct="1">
              <a:defRPr/>
            </a:pPr>
            <a:r>
              <a:rPr lang="en-US" b="0" smtClean="0"/>
              <a:t>B.	1 microfarad</a:t>
            </a:r>
          </a:p>
          <a:p>
            <a:pPr lvl="1" eaLnBrk="1" hangingPunct="1">
              <a:defRPr/>
            </a:pPr>
            <a:r>
              <a:rPr lang="en-US" b="0" smtClean="0"/>
              <a:t>C.	1000 microfarads</a:t>
            </a:r>
          </a:p>
          <a:p>
            <a:pPr lvl="1" eaLnBrk="1" hangingPunct="1">
              <a:defRPr/>
            </a:pPr>
            <a:r>
              <a:rPr lang="en-US" b="0" smtClean="0"/>
              <a:t>D.	1,000,000,000 microfarads</a:t>
            </a:r>
          </a:p>
        </p:txBody>
      </p:sp>
    </p:spTree>
    <p:extLst>
      <p:ext uri="{BB962C8B-B14F-4D97-AF65-F5344CB8AC3E}">
        <p14:creationId xmlns:p14="http://schemas.microsoft.com/office/powerpoint/2010/main" val="2855483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pPr eaLnBrk="1" hangingPunct="1">
              <a:defRPr/>
            </a:pPr>
            <a:r>
              <a:rPr lang="en-US" dirty="0" smtClean="0"/>
              <a:t>T5B08 How many microfarads are 1,000,000 </a:t>
            </a:r>
            <a:r>
              <a:rPr lang="en-US" dirty="0" err="1" smtClean="0"/>
              <a:t>picofarads</a:t>
            </a:r>
            <a:r>
              <a:rPr lang="en-US" dirty="0" smtClean="0"/>
              <a:t>?</a:t>
            </a:r>
          </a:p>
        </p:txBody>
      </p:sp>
      <p:sp>
        <p:nvSpPr>
          <p:cNvPr id="191491" name="Rectangle 3"/>
          <p:cNvSpPr>
            <a:spLocks noGrp="1" noChangeArrowheads="1"/>
          </p:cNvSpPr>
          <p:nvPr>
            <p:ph type="body" idx="1"/>
          </p:nvPr>
        </p:nvSpPr>
        <p:spPr/>
        <p:txBody>
          <a:bodyPr/>
          <a:lstStyle/>
          <a:p>
            <a:pPr lvl="1" eaLnBrk="1" hangingPunct="1">
              <a:defRPr/>
            </a:pPr>
            <a:r>
              <a:rPr lang="en-US" b="0" smtClean="0"/>
              <a:t>A.	0.001 microfarads</a:t>
            </a:r>
          </a:p>
          <a:p>
            <a:pPr eaLnBrk="1" hangingPunct="1">
              <a:defRPr/>
            </a:pPr>
            <a:r>
              <a:rPr lang="en-US" smtClean="0"/>
              <a:t>B.	1 microfarad</a:t>
            </a:r>
          </a:p>
          <a:p>
            <a:pPr lvl="1" eaLnBrk="1" hangingPunct="1">
              <a:defRPr/>
            </a:pPr>
            <a:r>
              <a:rPr lang="en-US" b="0" smtClean="0"/>
              <a:t>C.	1000 microfarads</a:t>
            </a:r>
          </a:p>
          <a:p>
            <a:pPr lvl="1" eaLnBrk="1" hangingPunct="1">
              <a:defRPr/>
            </a:pPr>
            <a:r>
              <a:rPr lang="en-US" b="0" smtClean="0"/>
              <a:t>D.	1,000,000,000 microfarads</a:t>
            </a:r>
          </a:p>
        </p:txBody>
      </p:sp>
    </p:spTree>
    <p:extLst>
      <p:ext uri="{BB962C8B-B14F-4D97-AF65-F5344CB8AC3E}">
        <p14:creationId xmlns:p14="http://schemas.microsoft.com/office/powerpoint/2010/main" val="2333479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T5B12 Which </a:t>
            </a:r>
            <a:r>
              <a:rPr lang="en-US" dirty="0"/>
              <a:t>of the following frequencies is equal to 28,400 kHz?</a:t>
            </a:r>
            <a:br>
              <a:rPr lang="en-US" dirty="0"/>
            </a:br>
            <a:endParaRPr lang="en-US" dirty="0"/>
          </a:p>
        </p:txBody>
      </p:sp>
      <p:sp>
        <p:nvSpPr>
          <p:cNvPr id="3" name="Content Placeholder 2"/>
          <p:cNvSpPr>
            <a:spLocks noGrp="1"/>
          </p:cNvSpPr>
          <p:nvPr>
            <p:ph idx="1"/>
          </p:nvPr>
        </p:nvSpPr>
        <p:spPr/>
        <p:txBody>
          <a:bodyPr/>
          <a:lstStyle/>
          <a:p>
            <a:r>
              <a:rPr lang="en-US" dirty="0"/>
              <a:t>A. 28.400 MHz</a:t>
            </a:r>
          </a:p>
          <a:p>
            <a:r>
              <a:rPr lang="en-US" dirty="0"/>
              <a:t>B. 2.800 MHz</a:t>
            </a:r>
          </a:p>
          <a:p>
            <a:r>
              <a:rPr lang="en-US" dirty="0"/>
              <a:t>C. 284.00 MHz</a:t>
            </a:r>
          </a:p>
          <a:p>
            <a:r>
              <a:rPr lang="en-US" dirty="0"/>
              <a:t>D. 28.400 kHz</a:t>
            </a:r>
          </a:p>
          <a:p>
            <a:endParaRPr lang="en-US" dirty="0"/>
          </a:p>
        </p:txBody>
      </p:sp>
    </p:spTree>
    <p:extLst>
      <p:ext uri="{BB962C8B-B14F-4D97-AF65-F5344CB8AC3E}">
        <p14:creationId xmlns:p14="http://schemas.microsoft.com/office/powerpoint/2010/main" val="910618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T5B12 Which </a:t>
            </a:r>
            <a:r>
              <a:rPr lang="en-US" dirty="0"/>
              <a:t>of the following frequencies is equal to 28,400 kHz?</a:t>
            </a:r>
            <a:br>
              <a:rPr lang="en-US" dirty="0"/>
            </a:br>
            <a:endParaRPr lang="en-US" dirty="0"/>
          </a:p>
        </p:txBody>
      </p:sp>
      <p:sp>
        <p:nvSpPr>
          <p:cNvPr id="3" name="Content Placeholder 2"/>
          <p:cNvSpPr>
            <a:spLocks noGrp="1"/>
          </p:cNvSpPr>
          <p:nvPr>
            <p:ph idx="1"/>
          </p:nvPr>
        </p:nvSpPr>
        <p:spPr/>
        <p:txBody>
          <a:bodyPr/>
          <a:lstStyle/>
          <a:p>
            <a:r>
              <a:rPr lang="en-US" dirty="0">
                <a:solidFill>
                  <a:srgbClr val="FFFF00"/>
                </a:solidFill>
              </a:rPr>
              <a:t>A</a:t>
            </a:r>
            <a:r>
              <a:rPr lang="en-US" dirty="0"/>
              <a:t>.</a:t>
            </a:r>
            <a:r>
              <a:rPr lang="en-US" dirty="0">
                <a:solidFill>
                  <a:srgbClr val="FFFF00"/>
                </a:solidFill>
              </a:rPr>
              <a:t> 28.400 MHz</a:t>
            </a:r>
          </a:p>
          <a:p>
            <a:r>
              <a:rPr lang="en-US" dirty="0" smtClean="0"/>
              <a:t>	B</a:t>
            </a:r>
            <a:r>
              <a:rPr lang="en-US" dirty="0"/>
              <a:t>. 2.800 MHz</a:t>
            </a:r>
          </a:p>
          <a:p>
            <a:r>
              <a:rPr lang="en-US" dirty="0" smtClean="0"/>
              <a:t>	C</a:t>
            </a:r>
            <a:r>
              <a:rPr lang="en-US" dirty="0"/>
              <a:t>. 284.00 MHz</a:t>
            </a:r>
          </a:p>
          <a:p>
            <a:r>
              <a:rPr lang="en-US" dirty="0" smtClean="0"/>
              <a:t>	D</a:t>
            </a:r>
            <a:r>
              <a:rPr lang="en-US" dirty="0"/>
              <a:t>. 28.400 kHz</a:t>
            </a:r>
          </a:p>
          <a:p>
            <a:endParaRPr lang="en-US" dirty="0"/>
          </a:p>
        </p:txBody>
      </p:sp>
    </p:spTree>
    <p:extLst>
      <p:ext uri="{BB962C8B-B14F-4D97-AF65-F5344CB8AC3E}">
        <p14:creationId xmlns:p14="http://schemas.microsoft.com/office/powerpoint/2010/main" val="1116297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T5B13 If </a:t>
            </a:r>
            <a:r>
              <a:rPr lang="en-US" dirty="0"/>
              <a:t>a frequency readout shows a reading of 2425 MHz, what frequency is that in GHz?</a:t>
            </a:r>
            <a:br>
              <a:rPr lang="en-US" dirty="0"/>
            </a:br>
            <a:endParaRPr lang="en-US" dirty="0"/>
          </a:p>
        </p:txBody>
      </p:sp>
      <p:sp>
        <p:nvSpPr>
          <p:cNvPr id="3" name="Content Placeholder 2"/>
          <p:cNvSpPr>
            <a:spLocks noGrp="1"/>
          </p:cNvSpPr>
          <p:nvPr>
            <p:ph idx="1"/>
          </p:nvPr>
        </p:nvSpPr>
        <p:spPr/>
        <p:txBody>
          <a:bodyPr/>
          <a:lstStyle/>
          <a:p>
            <a:r>
              <a:rPr lang="en-US" dirty="0"/>
              <a:t>A. 0.002425 GHZ</a:t>
            </a:r>
          </a:p>
          <a:p>
            <a:r>
              <a:rPr lang="en-US" dirty="0"/>
              <a:t>B. 24.25 GHz</a:t>
            </a:r>
          </a:p>
          <a:p>
            <a:r>
              <a:rPr lang="en-US" dirty="0"/>
              <a:t>C. 2.425 GHz</a:t>
            </a:r>
          </a:p>
          <a:p>
            <a:r>
              <a:rPr lang="en-US" dirty="0"/>
              <a:t>D. 2425 GHz</a:t>
            </a:r>
          </a:p>
          <a:p>
            <a:endParaRPr lang="en-US" dirty="0"/>
          </a:p>
        </p:txBody>
      </p:sp>
    </p:spTree>
    <p:extLst>
      <p:ext uri="{BB962C8B-B14F-4D97-AF65-F5344CB8AC3E}">
        <p14:creationId xmlns:p14="http://schemas.microsoft.com/office/powerpoint/2010/main" val="34878755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T5B13 If </a:t>
            </a:r>
            <a:r>
              <a:rPr lang="en-US" dirty="0"/>
              <a:t>a frequency readout shows a reading of 2425 MHz, what frequency is that in GHz?</a:t>
            </a:r>
            <a:br>
              <a:rPr lang="en-US" dirty="0"/>
            </a:br>
            <a:endParaRPr lang="en-US" dirty="0"/>
          </a:p>
        </p:txBody>
      </p:sp>
      <p:sp>
        <p:nvSpPr>
          <p:cNvPr id="3" name="Content Placeholder 2"/>
          <p:cNvSpPr>
            <a:spLocks noGrp="1"/>
          </p:cNvSpPr>
          <p:nvPr>
            <p:ph idx="1"/>
          </p:nvPr>
        </p:nvSpPr>
        <p:spPr/>
        <p:txBody>
          <a:bodyPr/>
          <a:lstStyle/>
          <a:p>
            <a:r>
              <a:rPr lang="en-US" dirty="0" smtClean="0"/>
              <a:t>	A</a:t>
            </a:r>
            <a:r>
              <a:rPr lang="en-US" dirty="0"/>
              <a:t>. 0.002425 GHZ</a:t>
            </a:r>
          </a:p>
          <a:p>
            <a:r>
              <a:rPr lang="en-US" dirty="0" smtClean="0"/>
              <a:t>	B</a:t>
            </a:r>
            <a:r>
              <a:rPr lang="en-US" dirty="0"/>
              <a:t>. 24.25 GHz</a:t>
            </a:r>
          </a:p>
          <a:p>
            <a:r>
              <a:rPr lang="en-US" dirty="0">
                <a:solidFill>
                  <a:srgbClr val="FFFF00"/>
                </a:solidFill>
              </a:rPr>
              <a:t>C. 2.425 GHz</a:t>
            </a:r>
          </a:p>
          <a:p>
            <a:r>
              <a:rPr lang="en-US" dirty="0" smtClean="0"/>
              <a:t>	D</a:t>
            </a:r>
            <a:r>
              <a:rPr lang="en-US" dirty="0"/>
              <a:t>. 2425 GHz</a:t>
            </a:r>
          </a:p>
          <a:p>
            <a:endParaRPr lang="en-US" dirty="0"/>
          </a:p>
        </p:txBody>
      </p:sp>
    </p:spTree>
    <p:extLst>
      <p:ext uri="{BB962C8B-B14F-4D97-AF65-F5344CB8AC3E}">
        <p14:creationId xmlns:p14="http://schemas.microsoft.com/office/powerpoint/2010/main" val="797018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62941ED-C4E8-45FA-9D65-D78578F8E492}" type="slidenum">
              <a:rPr lang="en-US">
                <a:solidFill>
                  <a:srgbClr val="FFFFFF"/>
                </a:solidFill>
              </a:rPr>
              <a:pPr>
                <a:defRPr/>
              </a:pPr>
              <a:t>36</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14690" name="Rectangle 2"/>
          <p:cNvSpPr>
            <a:spLocks noGrp="1" noRot="1" noChangeArrowheads="1"/>
          </p:cNvSpPr>
          <p:nvPr>
            <p:ph type="title"/>
          </p:nvPr>
        </p:nvSpPr>
        <p:spPr/>
        <p:txBody>
          <a:bodyPr/>
          <a:lstStyle/>
          <a:p>
            <a:pPr eaLnBrk="1" hangingPunct="1">
              <a:defRPr/>
            </a:pPr>
            <a:r>
              <a:rPr lang="en-US" smtClean="0"/>
              <a:t>T3B01 What is the name for the distance a radio wave travels during one complete cycle?</a:t>
            </a:r>
          </a:p>
        </p:txBody>
      </p:sp>
      <p:sp>
        <p:nvSpPr>
          <p:cNvPr id="114691" name="Rectangle 3"/>
          <p:cNvSpPr>
            <a:spLocks noGrp="1" noChangeArrowheads="1"/>
          </p:cNvSpPr>
          <p:nvPr>
            <p:ph type="body" idx="1"/>
          </p:nvPr>
        </p:nvSpPr>
        <p:spPr/>
        <p:txBody>
          <a:bodyPr/>
          <a:lstStyle/>
          <a:p>
            <a:pPr lvl="1" eaLnBrk="1" hangingPunct="1">
              <a:defRPr/>
            </a:pPr>
            <a:r>
              <a:rPr lang="en-US" b="0" smtClean="0"/>
              <a:t>A.	Wave speed</a:t>
            </a:r>
          </a:p>
          <a:p>
            <a:pPr lvl="1" eaLnBrk="1" hangingPunct="1">
              <a:defRPr/>
            </a:pPr>
            <a:r>
              <a:rPr lang="en-US" b="0" smtClean="0"/>
              <a:t>B.	Waveform</a:t>
            </a:r>
          </a:p>
          <a:p>
            <a:pPr lvl="1" eaLnBrk="1" hangingPunct="1">
              <a:defRPr/>
            </a:pPr>
            <a:r>
              <a:rPr lang="en-US" b="0" smtClean="0"/>
              <a:t>C.	Wavelength</a:t>
            </a:r>
          </a:p>
          <a:p>
            <a:pPr lvl="1" eaLnBrk="1" hangingPunct="1">
              <a:defRPr/>
            </a:pPr>
            <a:r>
              <a:rPr lang="en-US" b="0" smtClean="0"/>
              <a:t>D.	Wave spread</a:t>
            </a:r>
          </a:p>
        </p:txBody>
      </p:sp>
    </p:spTree>
    <p:extLst>
      <p:ext uri="{BB962C8B-B14F-4D97-AF65-F5344CB8AC3E}">
        <p14:creationId xmlns:p14="http://schemas.microsoft.com/office/powerpoint/2010/main" val="1346739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091947E-55A1-4EFB-A389-88352AC24702}" type="slidenum">
              <a:rPr lang="en-US">
                <a:solidFill>
                  <a:srgbClr val="FFFFFF"/>
                </a:solidFill>
              </a:rPr>
              <a:pPr>
                <a:defRPr/>
              </a:pPr>
              <a:t>37</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19810" name="Rectangle 2"/>
          <p:cNvSpPr>
            <a:spLocks noGrp="1" noRot="1" noChangeArrowheads="1"/>
          </p:cNvSpPr>
          <p:nvPr>
            <p:ph type="title"/>
          </p:nvPr>
        </p:nvSpPr>
        <p:spPr/>
        <p:txBody>
          <a:bodyPr/>
          <a:lstStyle/>
          <a:p>
            <a:pPr eaLnBrk="1" hangingPunct="1">
              <a:defRPr/>
            </a:pPr>
            <a:r>
              <a:rPr lang="en-US" b="0" smtClean="0"/>
              <a:t>T3B01 What is the name for the distance a radio wave travels during one complete cycle?</a:t>
            </a:r>
          </a:p>
        </p:txBody>
      </p:sp>
      <p:sp>
        <p:nvSpPr>
          <p:cNvPr id="119811" name="Rectangle 3"/>
          <p:cNvSpPr>
            <a:spLocks noGrp="1" noChangeArrowheads="1"/>
          </p:cNvSpPr>
          <p:nvPr>
            <p:ph type="body" idx="1"/>
          </p:nvPr>
        </p:nvSpPr>
        <p:spPr/>
        <p:txBody>
          <a:bodyPr/>
          <a:lstStyle/>
          <a:p>
            <a:pPr lvl="1" eaLnBrk="1" hangingPunct="1">
              <a:defRPr/>
            </a:pPr>
            <a:r>
              <a:rPr lang="en-US" b="0" smtClean="0"/>
              <a:t>A.	Wave speed</a:t>
            </a:r>
          </a:p>
          <a:p>
            <a:pPr lvl="1" eaLnBrk="1" hangingPunct="1">
              <a:defRPr/>
            </a:pPr>
            <a:r>
              <a:rPr lang="en-US" b="0" smtClean="0"/>
              <a:t>B.	Waveform</a:t>
            </a:r>
          </a:p>
          <a:p>
            <a:pPr eaLnBrk="1" hangingPunct="1">
              <a:defRPr/>
            </a:pPr>
            <a:r>
              <a:rPr lang="en-US" smtClean="0"/>
              <a:t>C.	Wavelength</a:t>
            </a:r>
          </a:p>
          <a:p>
            <a:pPr lvl="1" eaLnBrk="1" hangingPunct="1">
              <a:defRPr/>
            </a:pPr>
            <a:r>
              <a:rPr lang="en-US" b="0" smtClean="0"/>
              <a:t>D.	Wave spread</a:t>
            </a:r>
          </a:p>
        </p:txBody>
      </p:sp>
    </p:spTree>
    <p:extLst>
      <p:ext uri="{BB962C8B-B14F-4D97-AF65-F5344CB8AC3E}">
        <p14:creationId xmlns:p14="http://schemas.microsoft.com/office/powerpoint/2010/main" val="29014390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EA5C106-363D-4FCD-8BF5-D83BABB800BE}" type="slidenum">
              <a:rPr lang="en-US">
                <a:solidFill>
                  <a:srgbClr val="FFFFFF"/>
                </a:solidFill>
              </a:rPr>
              <a:pPr>
                <a:defRPr/>
              </a:pPr>
              <a:t>38</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45410" name="Rectangle 2"/>
          <p:cNvSpPr>
            <a:spLocks noGrp="1" noRot="1" noChangeArrowheads="1"/>
          </p:cNvSpPr>
          <p:nvPr>
            <p:ph type="title"/>
          </p:nvPr>
        </p:nvSpPr>
        <p:spPr/>
        <p:txBody>
          <a:bodyPr/>
          <a:lstStyle/>
          <a:p>
            <a:pPr eaLnBrk="1" hangingPunct="1">
              <a:defRPr/>
            </a:pPr>
            <a:r>
              <a:rPr lang="en-US" smtClean="0"/>
              <a:t>T3B04 How fast does a radio wave travel through free space?</a:t>
            </a:r>
          </a:p>
        </p:txBody>
      </p:sp>
      <p:sp>
        <p:nvSpPr>
          <p:cNvPr id="145411" name="Rectangle 3"/>
          <p:cNvSpPr>
            <a:spLocks noGrp="1" noChangeArrowheads="1"/>
          </p:cNvSpPr>
          <p:nvPr>
            <p:ph type="body" idx="1"/>
          </p:nvPr>
        </p:nvSpPr>
        <p:spPr/>
        <p:txBody>
          <a:bodyPr/>
          <a:lstStyle/>
          <a:p>
            <a:pPr lvl="1" eaLnBrk="1" hangingPunct="1">
              <a:defRPr/>
            </a:pPr>
            <a:r>
              <a:rPr lang="en-US" b="0" smtClean="0"/>
              <a:t>A.	At the speed of light</a:t>
            </a:r>
          </a:p>
          <a:p>
            <a:pPr lvl="1" eaLnBrk="1" hangingPunct="1">
              <a:defRPr/>
            </a:pPr>
            <a:r>
              <a:rPr lang="en-US" b="0" smtClean="0"/>
              <a:t>B.	At the speed of sound</a:t>
            </a:r>
          </a:p>
          <a:p>
            <a:pPr lvl="1" eaLnBrk="1" hangingPunct="1">
              <a:defRPr/>
            </a:pPr>
            <a:r>
              <a:rPr lang="en-US" b="0" smtClean="0"/>
              <a:t>C.	Its speed is inversely proportional to its wavelength</a:t>
            </a:r>
          </a:p>
          <a:p>
            <a:pPr lvl="1" eaLnBrk="1" hangingPunct="1">
              <a:defRPr/>
            </a:pPr>
            <a:r>
              <a:rPr lang="en-US" b="0" smtClean="0"/>
              <a:t>D.	Its speed increases as the frequency increases</a:t>
            </a:r>
          </a:p>
        </p:txBody>
      </p:sp>
    </p:spTree>
    <p:extLst>
      <p:ext uri="{BB962C8B-B14F-4D97-AF65-F5344CB8AC3E}">
        <p14:creationId xmlns:p14="http://schemas.microsoft.com/office/powerpoint/2010/main" val="14372457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BFD1E6-38D4-4A21-BF13-E20DF2C29F47}" type="slidenum">
              <a:rPr lang="en-US">
                <a:solidFill>
                  <a:srgbClr val="FFFFFF"/>
                </a:solidFill>
              </a:rPr>
              <a:pPr>
                <a:defRPr/>
              </a:pPr>
              <a:t>39</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50530" name="Rectangle 2"/>
          <p:cNvSpPr>
            <a:spLocks noGrp="1" noRot="1" noChangeArrowheads="1"/>
          </p:cNvSpPr>
          <p:nvPr>
            <p:ph type="title"/>
          </p:nvPr>
        </p:nvSpPr>
        <p:spPr/>
        <p:txBody>
          <a:bodyPr/>
          <a:lstStyle/>
          <a:p>
            <a:pPr eaLnBrk="1" hangingPunct="1">
              <a:defRPr/>
            </a:pPr>
            <a:r>
              <a:rPr lang="en-US" b="0" smtClean="0"/>
              <a:t>T3B04 How fast does a radio wave travel through free space?</a:t>
            </a:r>
          </a:p>
        </p:txBody>
      </p:sp>
      <p:sp>
        <p:nvSpPr>
          <p:cNvPr id="150531" name="Rectangle 3"/>
          <p:cNvSpPr>
            <a:spLocks noGrp="1" noChangeArrowheads="1"/>
          </p:cNvSpPr>
          <p:nvPr>
            <p:ph type="body" idx="1"/>
          </p:nvPr>
        </p:nvSpPr>
        <p:spPr/>
        <p:txBody>
          <a:bodyPr/>
          <a:lstStyle/>
          <a:p>
            <a:pPr eaLnBrk="1" hangingPunct="1">
              <a:defRPr/>
            </a:pPr>
            <a:r>
              <a:rPr lang="en-US" smtClean="0"/>
              <a:t>A.	At the speed of light</a:t>
            </a:r>
          </a:p>
          <a:p>
            <a:pPr lvl="1" eaLnBrk="1" hangingPunct="1">
              <a:defRPr/>
            </a:pPr>
            <a:r>
              <a:rPr lang="en-US" b="0" smtClean="0"/>
              <a:t>B.	At the speed of sound</a:t>
            </a:r>
          </a:p>
          <a:p>
            <a:pPr lvl="1" eaLnBrk="1" hangingPunct="1">
              <a:defRPr/>
            </a:pPr>
            <a:r>
              <a:rPr lang="en-US" b="0" smtClean="0"/>
              <a:t>C.	Its speed is inversely proportional to its wavelength</a:t>
            </a:r>
          </a:p>
          <a:p>
            <a:pPr lvl="1" eaLnBrk="1" hangingPunct="1">
              <a:defRPr/>
            </a:pPr>
            <a:r>
              <a:rPr lang="en-US" b="0" smtClean="0"/>
              <a:t>D.	Its speed increases as the frequency increases</a:t>
            </a:r>
          </a:p>
        </p:txBody>
      </p:sp>
    </p:spTree>
    <p:extLst>
      <p:ext uri="{BB962C8B-B14F-4D97-AF65-F5344CB8AC3E}">
        <p14:creationId xmlns:p14="http://schemas.microsoft.com/office/powerpoint/2010/main" val="1755174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1"/>
          </p:nvPr>
        </p:nvSpPr>
        <p:spPr>
          <a:xfrm>
            <a:off x="6553200" y="6248400"/>
            <a:ext cx="2133600" cy="476250"/>
          </a:xfrm>
        </p:spPr>
        <p:txBody>
          <a:bodyPr/>
          <a:lstStyle/>
          <a:p>
            <a:pPr algn="r">
              <a:defRPr/>
            </a:pPr>
            <a:r>
              <a:rPr lang="en-US">
                <a:solidFill>
                  <a:srgbClr val="FFFFFF"/>
                </a:solidFill>
              </a:rPr>
              <a:t>Radio and Electronic Fundamentals</a:t>
            </a:r>
          </a:p>
        </p:txBody>
      </p:sp>
      <p:sp>
        <p:nvSpPr>
          <p:cNvPr id="27651" name="Slide Number Placeholder 4"/>
          <p:cNvSpPr>
            <a:spLocks noGrp="1"/>
          </p:cNvSpPr>
          <p:nvPr>
            <p:ph type="sldNum" sz="quarter" idx="10"/>
          </p:nvPr>
        </p:nvSpPr>
        <p:spPr>
          <a:xfrm>
            <a:off x="304800" y="6248400"/>
            <a:ext cx="5715000" cy="476250"/>
          </a:xfrm>
        </p:spPr>
        <p:txBody>
          <a:bodyPr/>
          <a:lstStyle/>
          <a:p>
            <a:pPr algn="l">
              <a:defRPr/>
            </a:pPr>
            <a:fld id="{6797C16F-2FA2-4D8C-915F-1B1B9E02EE66}" type="slidenum">
              <a:rPr lang="en-US">
                <a:solidFill>
                  <a:srgbClr val="FFFFFF"/>
                </a:solidFill>
              </a:rPr>
              <a:pPr algn="l">
                <a:defRPr/>
              </a:pPr>
              <a:t>4</a:t>
            </a:fld>
            <a:endParaRPr lang="en-US">
              <a:solidFill>
                <a:srgbClr val="FFFFFF"/>
              </a:solidFill>
            </a:endParaRPr>
          </a:p>
        </p:txBody>
      </p:sp>
      <p:grpSp>
        <p:nvGrpSpPr>
          <p:cNvPr id="38916" name="Group 2"/>
          <p:cNvGrpSpPr>
            <a:grpSpLocks/>
          </p:cNvGrpSpPr>
          <p:nvPr/>
        </p:nvGrpSpPr>
        <p:grpSpPr bwMode="auto">
          <a:xfrm>
            <a:off x="1447800" y="2590800"/>
            <a:ext cx="5621338" cy="1066800"/>
            <a:chOff x="768" y="2016"/>
            <a:chExt cx="3541" cy="672"/>
          </a:xfrm>
        </p:grpSpPr>
        <p:sp>
          <p:nvSpPr>
            <p:cNvPr id="1159171" name="Rectangle 3"/>
            <p:cNvSpPr>
              <a:spLocks noChangeArrowheads="1"/>
            </p:cNvSpPr>
            <p:nvPr/>
          </p:nvSpPr>
          <p:spPr bwMode="auto">
            <a:xfrm>
              <a:off x="2547" y="2016"/>
              <a:ext cx="1762" cy="672"/>
            </a:xfrm>
            <a:prstGeom prst="rect">
              <a:avLst/>
            </a:prstGeom>
            <a:noFill/>
            <a:ln w="9525">
              <a:noFill/>
              <a:miter lim="800000"/>
              <a:headEnd/>
              <a:tailEnd/>
            </a:ln>
            <a:effectLst/>
          </p:spPr>
          <p:txBody>
            <a:bodyPr lIns="92075" tIns="46038" rIns="92075" bIns="46038">
              <a:spAutoFit/>
            </a:bodyPr>
            <a:lstStyle/>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     300</a:t>
              </a:r>
            </a:p>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Freq (</a:t>
              </a:r>
              <a:r>
                <a:rPr lang="en-US" sz="2800">
                  <a:solidFill>
                    <a:srgbClr val="FFFFFF"/>
                  </a:solidFill>
                  <a:effectLst>
                    <a:outerShdw blurRad="38100" dist="38100" dir="2700000" algn="tl">
                      <a:srgbClr val="000000"/>
                    </a:outerShdw>
                  </a:effectLst>
                  <a:latin typeface="Tahoma" pitchFamily="34" charset="0"/>
                </a:rPr>
                <a:t>MHz</a:t>
              </a:r>
              <a:r>
                <a:rPr lang="en-US" sz="3200">
                  <a:solidFill>
                    <a:srgbClr val="FFFFFF"/>
                  </a:solidFill>
                  <a:effectLst>
                    <a:outerShdw blurRad="38100" dist="38100" dir="2700000" algn="tl">
                      <a:srgbClr val="000000"/>
                    </a:outerShdw>
                  </a:effectLst>
                  <a:latin typeface="Tahoma" pitchFamily="34" charset="0"/>
                </a:rPr>
                <a:t>)</a:t>
              </a:r>
            </a:p>
          </p:txBody>
        </p:sp>
        <p:sp>
          <p:nvSpPr>
            <p:cNvPr id="1159172" name="Rectangle 4"/>
            <p:cNvSpPr>
              <a:spLocks noChangeArrowheads="1"/>
            </p:cNvSpPr>
            <p:nvPr/>
          </p:nvSpPr>
          <p:spPr bwMode="auto">
            <a:xfrm>
              <a:off x="768" y="2209"/>
              <a:ext cx="2078" cy="365"/>
            </a:xfrm>
            <a:prstGeom prst="rect">
              <a:avLst/>
            </a:prstGeom>
            <a:noFill/>
            <a:ln w="9525">
              <a:noFill/>
              <a:miter lim="800000"/>
              <a:headEnd/>
              <a:tailEnd/>
            </a:ln>
            <a:effectLst/>
          </p:spPr>
          <p:txBody>
            <a:bodyPr lIns="92075" tIns="46038" rIns="92075" bIns="46038">
              <a:spAutoFit/>
            </a:bodyPr>
            <a:lstStyle/>
            <a:p>
              <a:pPr fontAlgn="base">
                <a:spcBef>
                  <a:spcPct val="0"/>
                </a:spcBef>
                <a:spcAft>
                  <a:spcPct val="0"/>
                </a:spcAft>
                <a:defRPr/>
              </a:pPr>
              <a:r>
                <a:rPr lang="en-US" sz="3200">
                  <a:solidFill>
                    <a:srgbClr val="FFFFFF"/>
                  </a:solidFill>
                  <a:effectLst>
                    <a:outerShdw blurRad="38100" dist="38100" dir="2700000" algn="tl">
                      <a:srgbClr val="000000"/>
                    </a:outerShdw>
                  </a:effectLst>
                  <a:latin typeface="Tahoma" pitchFamily="34" charset="0"/>
                </a:rPr>
                <a:t>Wavelength =</a:t>
              </a:r>
            </a:p>
          </p:txBody>
        </p:sp>
      </p:grpSp>
      <p:sp>
        <p:nvSpPr>
          <p:cNvPr id="1159173" name="Rectangle 5"/>
          <p:cNvSpPr>
            <a:spLocks noGrp="1" noRot="1" noChangeArrowheads="1"/>
          </p:cNvSpPr>
          <p:nvPr>
            <p:ph type="title"/>
          </p:nvPr>
        </p:nvSpPr>
        <p:spPr>
          <a:xfrm>
            <a:off x="152400" y="0"/>
            <a:ext cx="8839200" cy="1828800"/>
          </a:xfrm>
        </p:spPr>
        <p:txBody>
          <a:bodyPr/>
          <a:lstStyle/>
          <a:p>
            <a:pPr algn="ctr" eaLnBrk="1" hangingPunct="1">
              <a:defRPr/>
            </a:pPr>
            <a:r>
              <a:rPr lang="en-US" dirty="0" smtClean="0"/>
              <a:t>Frequency to Wavelength Conversion</a:t>
            </a:r>
          </a:p>
        </p:txBody>
      </p:sp>
      <p:sp>
        <p:nvSpPr>
          <p:cNvPr id="1159174" name="Rectangle 6"/>
          <p:cNvSpPr>
            <a:spLocks noGrp="1" noChangeArrowheads="1"/>
          </p:cNvSpPr>
          <p:nvPr>
            <p:ph type="body" idx="1"/>
          </p:nvPr>
        </p:nvSpPr>
        <p:spPr>
          <a:xfrm>
            <a:off x="457200" y="1905000"/>
            <a:ext cx="8001000" cy="609600"/>
          </a:xfrm>
        </p:spPr>
        <p:txBody>
          <a:bodyPr lIns="92075" tIns="46038" rIns="92075" bIns="46038"/>
          <a:lstStyle/>
          <a:p>
            <a:pPr eaLnBrk="1" hangingPunct="1">
              <a:defRPr/>
            </a:pPr>
            <a:r>
              <a:rPr lang="en-US" b="0" smtClean="0"/>
              <a:t>To convert from frequency to wavelength in meters:</a:t>
            </a:r>
          </a:p>
          <a:p>
            <a:pPr eaLnBrk="1" hangingPunct="1">
              <a:defRPr/>
            </a:pPr>
            <a:endParaRPr lang="en-US" b="0" smtClean="0"/>
          </a:p>
          <a:p>
            <a:pPr eaLnBrk="1" hangingPunct="1">
              <a:defRPr/>
            </a:pPr>
            <a:endParaRPr lang="en-US" b="0" smtClean="0"/>
          </a:p>
        </p:txBody>
      </p:sp>
      <p:sp>
        <p:nvSpPr>
          <p:cNvPr id="38919" name="Line 7"/>
          <p:cNvSpPr>
            <a:spLocks noChangeShapeType="1"/>
          </p:cNvSpPr>
          <p:nvPr/>
        </p:nvSpPr>
        <p:spPr bwMode="auto">
          <a:xfrm>
            <a:off x="4343400" y="3124200"/>
            <a:ext cx="19812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38920" name="Text Box 8"/>
          <p:cNvSpPr txBox="1">
            <a:spLocks noChangeArrowheads="1"/>
          </p:cNvSpPr>
          <p:nvPr/>
        </p:nvSpPr>
        <p:spPr bwMode="auto">
          <a:xfrm>
            <a:off x="457200" y="3886200"/>
            <a:ext cx="8305800"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z="2600" dirty="0">
                <a:solidFill>
                  <a:srgbClr val="FFFF00"/>
                </a:solidFill>
                <a:latin typeface="Arial" charset="0"/>
              </a:rPr>
              <a:t>Frequency and wavelength are inversely proportional – as one increases, the other decreases</a:t>
            </a:r>
          </a:p>
          <a:p>
            <a:pPr eaLnBrk="1" fontAlgn="base" hangingPunct="1">
              <a:spcBef>
                <a:spcPct val="50000"/>
              </a:spcBef>
              <a:spcAft>
                <a:spcPct val="0"/>
              </a:spcAft>
            </a:pPr>
            <a:r>
              <a:rPr lang="en-US" sz="2600" dirty="0">
                <a:solidFill>
                  <a:srgbClr val="FFFFFF"/>
                </a:solidFill>
                <a:latin typeface="Arial" charset="0"/>
              </a:rPr>
              <a:t>Longer (wavelength) </a:t>
            </a:r>
            <a:r>
              <a:rPr lang="en-US" sz="2600" dirty="0" smtClean="0">
                <a:solidFill>
                  <a:srgbClr val="FFFFFF"/>
                </a:solidFill>
                <a:latin typeface="Arial" charset="0"/>
                <a:sym typeface="Symbol"/>
              </a:rPr>
              <a:t></a:t>
            </a:r>
            <a:r>
              <a:rPr lang="en-US" sz="2600" dirty="0" smtClean="0">
                <a:solidFill>
                  <a:srgbClr val="FFFFFF"/>
                </a:solidFill>
                <a:latin typeface="Arial" charset="0"/>
              </a:rPr>
              <a:t>Lower </a:t>
            </a:r>
            <a:r>
              <a:rPr lang="en-US" sz="2600" dirty="0">
                <a:solidFill>
                  <a:srgbClr val="FFFFFF"/>
                </a:solidFill>
                <a:latin typeface="Arial" charset="0"/>
              </a:rPr>
              <a:t>(frequency)</a:t>
            </a:r>
          </a:p>
        </p:txBody>
      </p:sp>
    </p:spTree>
    <p:extLst>
      <p:ext uri="{BB962C8B-B14F-4D97-AF65-F5344CB8AC3E}">
        <p14:creationId xmlns:p14="http://schemas.microsoft.com/office/powerpoint/2010/main" val="39918612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43B907C-4885-4069-822E-2913F047A84D}" type="slidenum">
              <a:rPr lang="en-US">
                <a:solidFill>
                  <a:srgbClr val="FFFFFF"/>
                </a:solidFill>
              </a:rPr>
              <a:pPr>
                <a:defRPr/>
              </a:pPr>
              <a:t>40</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55650" name="Rectangle 2"/>
          <p:cNvSpPr>
            <a:spLocks noGrp="1" noRot="1" noChangeArrowheads="1"/>
          </p:cNvSpPr>
          <p:nvPr>
            <p:ph type="title"/>
          </p:nvPr>
        </p:nvSpPr>
        <p:spPr/>
        <p:txBody>
          <a:bodyPr/>
          <a:lstStyle/>
          <a:p>
            <a:pPr eaLnBrk="1" hangingPunct="1">
              <a:defRPr/>
            </a:pPr>
            <a:r>
              <a:rPr lang="en-US" smtClean="0"/>
              <a:t>T3B05 How does the wavelength of a radio wave relate to its frequency?</a:t>
            </a:r>
          </a:p>
        </p:txBody>
      </p:sp>
      <p:sp>
        <p:nvSpPr>
          <p:cNvPr id="155651" name="Rectangle 3"/>
          <p:cNvSpPr>
            <a:spLocks noGrp="1" noChangeArrowheads="1"/>
          </p:cNvSpPr>
          <p:nvPr>
            <p:ph type="body" idx="1"/>
          </p:nvPr>
        </p:nvSpPr>
        <p:spPr/>
        <p:txBody>
          <a:bodyPr/>
          <a:lstStyle/>
          <a:p>
            <a:pPr lvl="1" eaLnBrk="1" hangingPunct="1">
              <a:defRPr/>
            </a:pPr>
            <a:r>
              <a:rPr lang="en-US" b="0" smtClean="0"/>
              <a:t>A.	The wavelength gets longer as the frequency increases</a:t>
            </a:r>
          </a:p>
          <a:p>
            <a:pPr lvl="1" eaLnBrk="1" hangingPunct="1">
              <a:defRPr/>
            </a:pPr>
            <a:r>
              <a:rPr lang="en-US" b="0" smtClean="0"/>
              <a:t>B.	The wavelength gets shorter as the frequency increases</a:t>
            </a:r>
          </a:p>
          <a:p>
            <a:pPr lvl="1" eaLnBrk="1" hangingPunct="1">
              <a:defRPr/>
            </a:pPr>
            <a:r>
              <a:rPr lang="en-US" b="0" smtClean="0"/>
              <a:t>C.	There is no relationship between wavelength and frequency</a:t>
            </a:r>
          </a:p>
          <a:p>
            <a:pPr lvl="1" eaLnBrk="1" hangingPunct="1">
              <a:defRPr/>
            </a:pPr>
            <a:r>
              <a:rPr lang="en-US" b="0" smtClean="0"/>
              <a:t>D.	The wavelength depends on the bandwidth of the signal</a:t>
            </a:r>
          </a:p>
        </p:txBody>
      </p:sp>
    </p:spTree>
    <p:extLst>
      <p:ext uri="{BB962C8B-B14F-4D97-AF65-F5344CB8AC3E}">
        <p14:creationId xmlns:p14="http://schemas.microsoft.com/office/powerpoint/2010/main" val="35950099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6CFF68C5-BBE3-4ADD-A092-2C8CECA23575}" type="slidenum">
              <a:rPr lang="en-US">
                <a:solidFill>
                  <a:srgbClr val="FFFFFF"/>
                </a:solidFill>
              </a:rPr>
              <a:pPr>
                <a:defRPr/>
              </a:pPr>
              <a:t>41</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60770" name="Rectangle 2"/>
          <p:cNvSpPr>
            <a:spLocks noGrp="1" noRot="1" noChangeArrowheads="1"/>
          </p:cNvSpPr>
          <p:nvPr>
            <p:ph type="title"/>
          </p:nvPr>
        </p:nvSpPr>
        <p:spPr/>
        <p:txBody>
          <a:bodyPr/>
          <a:lstStyle/>
          <a:p>
            <a:pPr eaLnBrk="1" hangingPunct="1">
              <a:defRPr/>
            </a:pPr>
            <a:r>
              <a:rPr lang="en-US" b="0" smtClean="0"/>
              <a:t>T3B05 How does the wavelength of a radio wave relate to its frequency?</a:t>
            </a:r>
          </a:p>
        </p:txBody>
      </p:sp>
      <p:sp>
        <p:nvSpPr>
          <p:cNvPr id="160771" name="Rectangle 3"/>
          <p:cNvSpPr>
            <a:spLocks noGrp="1" noChangeArrowheads="1"/>
          </p:cNvSpPr>
          <p:nvPr>
            <p:ph type="body" idx="1"/>
          </p:nvPr>
        </p:nvSpPr>
        <p:spPr/>
        <p:txBody>
          <a:bodyPr/>
          <a:lstStyle/>
          <a:p>
            <a:pPr lvl="1" eaLnBrk="1" hangingPunct="1">
              <a:defRPr/>
            </a:pPr>
            <a:r>
              <a:rPr lang="en-US" b="0" smtClean="0"/>
              <a:t>A.	The wavelength gets longer as the frequency increases</a:t>
            </a:r>
          </a:p>
          <a:p>
            <a:pPr eaLnBrk="1" hangingPunct="1">
              <a:defRPr/>
            </a:pPr>
            <a:r>
              <a:rPr lang="en-US" smtClean="0"/>
              <a:t>B.	The wavelength gets shorter as the frequency increases</a:t>
            </a:r>
          </a:p>
          <a:p>
            <a:pPr lvl="1" eaLnBrk="1" hangingPunct="1">
              <a:defRPr/>
            </a:pPr>
            <a:r>
              <a:rPr lang="en-US" b="0" smtClean="0"/>
              <a:t>C.	There is no relationship between wavelength and frequency</a:t>
            </a:r>
          </a:p>
          <a:p>
            <a:pPr lvl="1" eaLnBrk="1" hangingPunct="1">
              <a:defRPr/>
            </a:pPr>
            <a:r>
              <a:rPr lang="en-US" b="0" smtClean="0"/>
              <a:t>D.	The wavelength depends on the bandwidth of the signal</a:t>
            </a:r>
          </a:p>
        </p:txBody>
      </p:sp>
    </p:spTree>
    <p:extLst>
      <p:ext uri="{BB962C8B-B14F-4D97-AF65-F5344CB8AC3E}">
        <p14:creationId xmlns:p14="http://schemas.microsoft.com/office/powerpoint/2010/main" val="4150192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T3B06  What </a:t>
            </a:r>
            <a:r>
              <a:rPr lang="en-US" sz="2800" dirty="0"/>
              <a:t>is the formula for converting frequency to approximate wavelength in meters?</a:t>
            </a:r>
            <a:br>
              <a:rPr lang="en-US" sz="2800" dirty="0"/>
            </a:br>
            <a:endParaRPr lang="en-US" sz="2800" dirty="0"/>
          </a:p>
        </p:txBody>
      </p:sp>
      <p:sp>
        <p:nvSpPr>
          <p:cNvPr id="3" name="Content Placeholder 2"/>
          <p:cNvSpPr>
            <a:spLocks noGrp="1"/>
          </p:cNvSpPr>
          <p:nvPr>
            <p:ph idx="1"/>
          </p:nvPr>
        </p:nvSpPr>
        <p:spPr/>
        <p:txBody>
          <a:bodyPr/>
          <a:lstStyle/>
          <a:p>
            <a:r>
              <a:rPr lang="en-US" dirty="0">
                <a:solidFill>
                  <a:schemeClr val="tx1"/>
                </a:solidFill>
              </a:rPr>
              <a:t>A. Wavelength in meters equals frequency in hertz multiplied by 300</a:t>
            </a:r>
          </a:p>
          <a:p>
            <a:r>
              <a:rPr lang="en-US" dirty="0">
                <a:solidFill>
                  <a:schemeClr val="tx1"/>
                </a:solidFill>
              </a:rPr>
              <a:t>B. Wavelength in meters equals frequency in hertz divided by 300</a:t>
            </a:r>
          </a:p>
          <a:p>
            <a:r>
              <a:rPr lang="en-US" dirty="0">
                <a:solidFill>
                  <a:schemeClr val="tx1"/>
                </a:solidFill>
              </a:rPr>
              <a:t>C. Wavelength in meters equals frequency in megahertz divided by 300</a:t>
            </a:r>
          </a:p>
          <a:p>
            <a:r>
              <a:rPr lang="en-US" dirty="0">
                <a:solidFill>
                  <a:schemeClr val="tx1"/>
                </a:solidFill>
              </a:rPr>
              <a:t>D. Wavelength in meters equals 300 divided by frequency in megahertz</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0810971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T3B06  What </a:t>
            </a:r>
            <a:r>
              <a:rPr lang="en-US" sz="2800" dirty="0"/>
              <a:t>is the formula for converting frequency to approximate wavelength in meters?</a:t>
            </a:r>
            <a:br>
              <a:rPr lang="en-US" sz="2800" dirty="0"/>
            </a:br>
            <a:endParaRPr lang="en-US" sz="2800" dirty="0"/>
          </a:p>
        </p:txBody>
      </p:sp>
      <p:sp>
        <p:nvSpPr>
          <p:cNvPr id="3" name="Content Placeholder 2"/>
          <p:cNvSpPr>
            <a:spLocks noGrp="1"/>
          </p:cNvSpPr>
          <p:nvPr>
            <p:ph idx="1"/>
          </p:nvPr>
        </p:nvSpPr>
        <p:spPr/>
        <p:txBody>
          <a:bodyPr/>
          <a:lstStyle/>
          <a:p>
            <a:r>
              <a:rPr lang="en-US" dirty="0" smtClean="0">
                <a:solidFill>
                  <a:schemeClr val="tx1"/>
                </a:solidFill>
              </a:rPr>
              <a:t>	A</a:t>
            </a:r>
            <a:r>
              <a:rPr lang="en-US" dirty="0">
                <a:solidFill>
                  <a:schemeClr val="tx1"/>
                </a:solidFill>
              </a:rPr>
              <a:t>. Wavelength in meters equals frequency in hertz multiplied by 300</a:t>
            </a:r>
          </a:p>
          <a:p>
            <a:r>
              <a:rPr lang="en-US" dirty="0" smtClean="0">
                <a:solidFill>
                  <a:schemeClr val="tx1"/>
                </a:solidFill>
              </a:rPr>
              <a:t>	B</a:t>
            </a:r>
            <a:r>
              <a:rPr lang="en-US" dirty="0">
                <a:solidFill>
                  <a:schemeClr val="tx1"/>
                </a:solidFill>
              </a:rPr>
              <a:t>. Wavelength in meters equals frequency in hertz divided by 300</a:t>
            </a:r>
          </a:p>
          <a:p>
            <a:r>
              <a:rPr lang="en-US" dirty="0" smtClean="0">
                <a:solidFill>
                  <a:schemeClr val="tx1"/>
                </a:solidFill>
              </a:rPr>
              <a:t>	C</a:t>
            </a:r>
            <a:r>
              <a:rPr lang="en-US" dirty="0">
                <a:solidFill>
                  <a:schemeClr val="tx1"/>
                </a:solidFill>
              </a:rPr>
              <a:t>. Wavelength in meters equals frequency in megahertz divided by 300</a:t>
            </a:r>
          </a:p>
          <a:p>
            <a:r>
              <a:rPr lang="en-US" dirty="0">
                <a:solidFill>
                  <a:srgbClr val="FFFF00"/>
                </a:solidFill>
              </a:rPr>
              <a:t>D. Wavelength in meters equals 300 divided by frequency in megahertz</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3256770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A12AF06-08CF-44E0-AB53-FB30BCB76442}" type="slidenum">
              <a:rPr lang="en-US">
                <a:solidFill>
                  <a:srgbClr val="FFFFFF"/>
                </a:solidFill>
              </a:rPr>
              <a:pPr>
                <a:defRPr/>
              </a:pPr>
              <a:t>44</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76130" name="Rectangle 2"/>
          <p:cNvSpPr>
            <a:spLocks noGrp="1" noRot="1" noChangeArrowheads="1"/>
          </p:cNvSpPr>
          <p:nvPr>
            <p:ph type="title"/>
          </p:nvPr>
        </p:nvSpPr>
        <p:spPr/>
        <p:txBody>
          <a:bodyPr/>
          <a:lstStyle/>
          <a:p>
            <a:pPr eaLnBrk="1" hangingPunct="1">
              <a:defRPr/>
            </a:pPr>
            <a:r>
              <a:rPr lang="en-US" smtClean="0"/>
              <a:t>T3B07 What property of radio waves is often used to identify the different frequency bands?</a:t>
            </a:r>
          </a:p>
        </p:txBody>
      </p:sp>
      <p:sp>
        <p:nvSpPr>
          <p:cNvPr id="176131" name="Rectangle 3"/>
          <p:cNvSpPr>
            <a:spLocks noGrp="1" noChangeArrowheads="1"/>
          </p:cNvSpPr>
          <p:nvPr>
            <p:ph type="body" idx="1"/>
          </p:nvPr>
        </p:nvSpPr>
        <p:spPr/>
        <p:txBody>
          <a:bodyPr/>
          <a:lstStyle/>
          <a:p>
            <a:pPr lvl="1" eaLnBrk="1" hangingPunct="1">
              <a:defRPr/>
            </a:pPr>
            <a:r>
              <a:rPr lang="en-US" b="0" smtClean="0"/>
              <a:t>A.	The approximate wavelength</a:t>
            </a:r>
          </a:p>
          <a:p>
            <a:pPr lvl="1" eaLnBrk="1" hangingPunct="1">
              <a:defRPr/>
            </a:pPr>
            <a:r>
              <a:rPr lang="en-US" b="0" smtClean="0"/>
              <a:t>B.	The magnetic intensity of waves</a:t>
            </a:r>
          </a:p>
          <a:p>
            <a:pPr lvl="1" eaLnBrk="1" hangingPunct="1">
              <a:defRPr/>
            </a:pPr>
            <a:r>
              <a:rPr lang="en-US" b="0" smtClean="0"/>
              <a:t>C.	The time it takes for waves to travel one mile</a:t>
            </a:r>
          </a:p>
          <a:p>
            <a:pPr lvl="1" eaLnBrk="1" hangingPunct="1">
              <a:defRPr/>
            </a:pPr>
            <a:r>
              <a:rPr lang="en-US" b="0" smtClean="0"/>
              <a:t>D.	The voltage standing wave ratio of waves</a:t>
            </a:r>
          </a:p>
        </p:txBody>
      </p:sp>
    </p:spTree>
    <p:extLst>
      <p:ext uri="{BB962C8B-B14F-4D97-AF65-F5344CB8AC3E}">
        <p14:creationId xmlns:p14="http://schemas.microsoft.com/office/powerpoint/2010/main" val="2934666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BF5443F-04BB-4866-AD73-8F5E1EC0A0E6}" type="slidenum">
              <a:rPr lang="en-US">
                <a:solidFill>
                  <a:srgbClr val="FFFFFF"/>
                </a:solidFill>
              </a:rPr>
              <a:pPr>
                <a:defRPr/>
              </a:pPr>
              <a:t>45</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81250" name="Rectangle 2"/>
          <p:cNvSpPr>
            <a:spLocks noGrp="1" noRot="1" noChangeArrowheads="1"/>
          </p:cNvSpPr>
          <p:nvPr>
            <p:ph type="title"/>
          </p:nvPr>
        </p:nvSpPr>
        <p:spPr/>
        <p:txBody>
          <a:bodyPr/>
          <a:lstStyle/>
          <a:p>
            <a:pPr eaLnBrk="1" hangingPunct="1">
              <a:defRPr/>
            </a:pPr>
            <a:r>
              <a:rPr lang="en-US" b="0" smtClean="0"/>
              <a:t>T3B07 What property of radio waves is often used to identify the different frequency bands?</a:t>
            </a:r>
          </a:p>
        </p:txBody>
      </p:sp>
      <p:sp>
        <p:nvSpPr>
          <p:cNvPr id="181251" name="Rectangle 3"/>
          <p:cNvSpPr>
            <a:spLocks noGrp="1" noChangeArrowheads="1"/>
          </p:cNvSpPr>
          <p:nvPr>
            <p:ph type="body" idx="1"/>
          </p:nvPr>
        </p:nvSpPr>
        <p:spPr/>
        <p:txBody>
          <a:bodyPr/>
          <a:lstStyle/>
          <a:p>
            <a:pPr eaLnBrk="1" hangingPunct="1">
              <a:defRPr/>
            </a:pPr>
            <a:r>
              <a:rPr lang="en-US" smtClean="0"/>
              <a:t>A.	The approximate wavelength</a:t>
            </a:r>
          </a:p>
          <a:p>
            <a:pPr lvl="1" eaLnBrk="1" hangingPunct="1">
              <a:defRPr/>
            </a:pPr>
            <a:r>
              <a:rPr lang="en-US" b="0" smtClean="0"/>
              <a:t>B.	The magnetic intensity of waves</a:t>
            </a:r>
          </a:p>
          <a:p>
            <a:pPr lvl="1" eaLnBrk="1" hangingPunct="1">
              <a:defRPr/>
            </a:pPr>
            <a:r>
              <a:rPr lang="en-US" b="0" smtClean="0"/>
              <a:t>C.	The time it takes for waves to travel one mile</a:t>
            </a:r>
          </a:p>
          <a:p>
            <a:pPr lvl="1" eaLnBrk="1" hangingPunct="1">
              <a:defRPr/>
            </a:pPr>
            <a:r>
              <a:rPr lang="en-US" b="0" smtClean="0"/>
              <a:t>D.	The voltage standing wave ratio of waves</a:t>
            </a:r>
          </a:p>
        </p:txBody>
      </p:sp>
    </p:spTree>
    <p:extLst>
      <p:ext uri="{BB962C8B-B14F-4D97-AF65-F5344CB8AC3E}">
        <p14:creationId xmlns:p14="http://schemas.microsoft.com/office/powerpoint/2010/main" val="4949101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A3A8EF0-85AD-4986-AE66-8E23BCCDD65E}" type="slidenum">
              <a:rPr lang="en-US">
                <a:solidFill>
                  <a:srgbClr val="FFFFFF"/>
                </a:solidFill>
              </a:rPr>
              <a:pPr>
                <a:defRPr/>
              </a:pPr>
              <a:t>46</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86370" name="Rectangle 2"/>
          <p:cNvSpPr>
            <a:spLocks noGrp="1" noRot="1" noChangeArrowheads="1"/>
          </p:cNvSpPr>
          <p:nvPr>
            <p:ph type="title"/>
          </p:nvPr>
        </p:nvSpPr>
        <p:spPr/>
        <p:txBody>
          <a:bodyPr/>
          <a:lstStyle/>
          <a:p>
            <a:pPr eaLnBrk="1" hangingPunct="1">
              <a:defRPr/>
            </a:pPr>
            <a:r>
              <a:rPr lang="en-US" smtClean="0"/>
              <a:t>T3B08 What are the frequency limits of the VHF spectrum?</a:t>
            </a:r>
          </a:p>
        </p:txBody>
      </p:sp>
      <p:sp>
        <p:nvSpPr>
          <p:cNvPr id="186371" name="Rectangle 3"/>
          <p:cNvSpPr>
            <a:spLocks noGrp="1" noChangeArrowheads="1"/>
          </p:cNvSpPr>
          <p:nvPr>
            <p:ph type="body" idx="1"/>
          </p:nvPr>
        </p:nvSpPr>
        <p:spPr/>
        <p:txBody>
          <a:bodyPr/>
          <a:lstStyle/>
          <a:p>
            <a:pPr lvl="1" eaLnBrk="1" hangingPunct="1">
              <a:defRPr/>
            </a:pPr>
            <a:r>
              <a:rPr lang="en-US" b="0" smtClean="0"/>
              <a:t>A.	30 to 300 kHz</a:t>
            </a:r>
          </a:p>
          <a:p>
            <a:pPr lvl="1" eaLnBrk="1" hangingPunct="1">
              <a:defRPr/>
            </a:pPr>
            <a:r>
              <a:rPr lang="en-US" b="0" smtClean="0"/>
              <a:t>B.	30 to 300 MHz</a:t>
            </a:r>
          </a:p>
          <a:p>
            <a:pPr lvl="1" eaLnBrk="1" hangingPunct="1">
              <a:defRPr/>
            </a:pPr>
            <a:r>
              <a:rPr lang="en-US" b="0" smtClean="0"/>
              <a:t>C.	300 to 3000 kHz</a:t>
            </a:r>
          </a:p>
          <a:p>
            <a:pPr lvl="1" eaLnBrk="1" hangingPunct="1">
              <a:defRPr/>
            </a:pPr>
            <a:r>
              <a:rPr lang="en-US" b="0" smtClean="0"/>
              <a:t>D.	300 to 3000 MHz</a:t>
            </a:r>
          </a:p>
        </p:txBody>
      </p:sp>
    </p:spTree>
    <p:extLst>
      <p:ext uri="{BB962C8B-B14F-4D97-AF65-F5344CB8AC3E}">
        <p14:creationId xmlns:p14="http://schemas.microsoft.com/office/powerpoint/2010/main" val="26100198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502C116-9C4C-4BCE-AD9D-1D368A530ABB}" type="slidenum">
              <a:rPr lang="en-US">
                <a:solidFill>
                  <a:srgbClr val="FFFFFF"/>
                </a:solidFill>
              </a:rPr>
              <a:pPr>
                <a:defRPr/>
              </a:pPr>
              <a:t>47</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91490" name="Rectangle 2"/>
          <p:cNvSpPr>
            <a:spLocks noGrp="1" noRot="1" noChangeArrowheads="1"/>
          </p:cNvSpPr>
          <p:nvPr>
            <p:ph type="title"/>
          </p:nvPr>
        </p:nvSpPr>
        <p:spPr/>
        <p:txBody>
          <a:bodyPr/>
          <a:lstStyle/>
          <a:p>
            <a:pPr eaLnBrk="1" hangingPunct="1">
              <a:defRPr/>
            </a:pPr>
            <a:r>
              <a:rPr lang="en-US" b="0" smtClean="0"/>
              <a:t>T3B08 What are the frequency limits of the VHF spectrum?</a:t>
            </a:r>
          </a:p>
        </p:txBody>
      </p:sp>
      <p:sp>
        <p:nvSpPr>
          <p:cNvPr id="191491" name="Rectangle 3"/>
          <p:cNvSpPr>
            <a:spLocks noGrp="1" noChangeArrowheads="1"/>
          </p:cNvSpPr>
          <p:nvPr>
            <p:ph type="body" idx="1"/>
          </p:nvPr>
        </p:nvSpPr>
        <p:spPr/>
        <p:txBody>
          <a:bodyPr/>
          <a:lstStyle/>
          <a:p>
            <a:pPr lvl="1" eaLnBrk="1" hangingPunct="1">
              <a:defRPr/>
            </a:pPr>
            <a:r>
              <a:rPr lang="en-US" b="0" smtClean="0"/>
              <a:t>A.	30 to 300 kHz</a:t>
            </a:r>
          </a:p>
          <a:p>
            <a:pPr eaLnBrk="1" hangingPunct="1">
              <a:defRPr/>
            </a:pPr>
            <a:r>
              <a:rPr lang="en-US" smtClean="0"/>
              <a:t>B.	30 to 300 MHz</a:t>
            </a:r>
          </a:p>
          <a:p>
            <a:pPr lvl="1" eaLnBrk="1" hangingPunct="1">
              <a:defRPr/>
            </a:pPr>
            <a:r>
              <a:rPr lang="en-US" b="0" smtClean="0"/>
              <a:t>C.	300 to 3000 kHz</a:t>
            </a:r>
          </a:p>
          <a:p>
            <a:pPr lvl="1" eaLnBrk="1" hangingPunct="1">
              <a:defRPr/>
            </a:pPr>
            <a:r>
              <a:rPr lang="en-US" b="0" smtClean="0"/>
              <a:t>D.	300 to 3000 MHz</a:t>
            </a:r>
          </a:p>
        </p:txBody>
      </p:sp>
    </p:spTree>
    <p:extLst>
      <p:ext uri="{BB962C8B-B14F-4D97-AF65-F5344CB8AC3E}">
        <p14:creationId xmlns:p14="http://schemas.microsoft.com/office/powerpoint/2010/main" val="4145195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3400B9F-92FC-4DE2-8629-139F08841766}" type="slidenum">
              <a:rPr lang="en-US">
                <a:solidFill>
                  <a:srgbClr val="FFFFFF"/>
                </a:solidFill>
              </a:rPr>
              <a:pPr>
                <a:defRPr/>
              </a:pPr>
              <a:t>48</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96610" name="Rectangle 2"/>
          <p:cNvSpPr>
            <a:spLocks noGrp="1" noRot="1" noChangeArrowheads="1"/>
          </p:cNvSpPr>
          <p:nvPr>
            <p:ph type="title"/>
          </p:nvPr>
        </p:nvSpPr>
        <p:spPr/>
        <p:txBody>
          <a:bodyPr/>
          <a:lstStyle/>
          <a:p>
            <a:pPr eaLnBrk="1" hangingPunct="1">
              <a:defRPr/>
            </a:pPr>
            <a:r>
              <a:rPr lang="en-US" smtClean="0"/>
              <a:t>T3B09 What are the frequency limits of the UHF spectrum?</a:t>
            </a:r>
          </a:p>
        </p:txBody>
      </p:sp>
      <p:sp>
        <p:nvSpPr>
          <p:cNvPr id="196611" name="Rectangle 3"/>
          <p:cNvSpPr>
            <a:spLocks noGrp="1" noChangeArrowheads="1"/>
          </p:cNvSpPr>
          <p:nvPr>
            <p:ph type="body" idx="1"/>
          </p:nvPr>
        </p:nvSpPr>
        <p:spPr/>
        <p:txBody>
          <a:bodyPr/>
          <a:lstStyle/>
          <a:p>
            <a:pPr lvl="1" eaLnBrk="1" hangingPunct="1">
              <a:defRPr/>
            </a:pPr>
            <a:r>
              <a:rPr lang="en-US" b="0" smtClean="0"/>
              <a:t>A.	30 to 300 kHz</a:t>
            </a:r>
          </a:p>
          <a:p>
            <a:pPr lvl="1" eaLnBrk="1" hangingPunct="1">
              <a:defRPr/>
            </a:pPr>
            <a:r>
              <a:rPr lang="en-US" b="0" smtClean="0"/>
              <a:t>B.	30 to 300 MHz</a:t>
            </a:r>
          </a:p>
          <a:p>
            <a:pPr lvl="1" eaLnBrk="1" hangingPunct="1">
              <a:defRPr/>
            </a:pPr>
            <a:r>
              <a:rPr lang="en-US" b="0" smtClean="0"/>
              <a:t>C.	300 to 3000 kHz</a:t>
            </a:r>
          </a:p>
          <a:p>
            <a:pPr lvl="1" eaLnBrk="1" hangingPunct="1">
              <a:defRPr/>
            </a:pPr>
            <a:r>
              <a:rPr lang="en-US" b="0" smtClean="0"/>
              <a:t>D.	300 to 3000 MHz</a:t>
            </a:r>
          </a:p>
        </p:txBody>
      </p:sp>
    </p:spTree>
    <p:extLst>
      <p:ext uri="{BB962C8B-B14F-4D97-AF65-F5344CB8AC3E}">
        <p14:creationId xmlns:p14="http://schemas.microsoft.com/office/powerpoint/2010/main" val="34967442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FC46CE6-6CB6-47FA-AA7E-44EA2A602AD1}" type="slidenum">
              <a:rPr lang="en-US">
                <a:solidFill>
                  <a:srgbClr val="FFFFFF"/>
                </a:solidFill>
              </a:rPr>
              <a:pPr>
                <a:defRPr/>
              </a:pPr>
              <a:t>49</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01730" name="Rectangle 2"/>
          <p:cNvSpPr>
            <a:spLocks noGrp="1" noRot="1" noChangeArrowheads="1"/>
          </p:cNvSpPr>
          <p:nvPr>
            <p:ph type="title"/>
          </p:nvPr>
        </p:nvSpPr>
        <p:spPr/>
        <p:txBody>
          <a:bodyPr/>
          <a:lstStyle/>
          <a:p>
            <a:pPr eaLnBrk="1" hangingPunct="1">
              <a:defRPr/>
            </a:pPr>
            <a:r>
              <a:rPr lang="en-US" b="0" smtClean="0"/>
              <a:t>T3B09 What are the frequency limits of the UHF spectrum?</a:t>
            </a:r>
          </a:p>
        </p:txBody>
      </p:sp>
      <p:sp>
        <p:nvSpPr>
          <p:cNvPr id="201731" name="Rectangle 3"/>
          <p:cNvSpPr>
            <a:spLocks noGrp="1" noChangeArrowheads="1"/>
          </p:cNvSpPr>
          <p:nvPr>
            <p:ph type="body" idx="1"/>
          </p:nvPr>
        </p:nvSpPr>
        <p:spPr/>
        <p:txBody>
          <a:bodyPr/>
          <a:lstStyle/>
          <a:p>
            <a:pPr lvl="1" eaLnBrk="1" hangingPunct="1">
              <a:defRPr/>
            </a:pPr>
            <a:r>
              <a:rPr lang="en-US" b="0" smtClean="0"/>
              <a:t>A.	30 to 300 kHz</a:t>
            </a:r>
          </a:p>
          <a:p>
            <a:pPr lvl="1" eaLnBrk="1" hangingPunct="1">
              <a:defRPr/>
            </a:pPr>
            <a:r>
              <a:rPr lang="en-US" b="0" smtClean="0"/>
              <a:t>B.	30 to 300 MHz</a:t>
            </a:r>
          </a:p>
          <a:p>
            <a:pPr lvl="1" eaLnBrk="1" hangingPunct="1">
              <a:defRPr/>
            </a:pPr>
            <a:r>
              <a:rPr lang="en-US" b="0" smtClean="0"/>
              <a:t>C.	300 to 3000 kHz</a:t>
            </a:r>
          </a:p>
          <a:p>
            <a:pPr eaLnBrk="1" hangingPunct="1">
              <a:defRPr/>
            </a:pPr>
            <a:r>
              <a:rPr lang="en-US" smtClean="0"/>
              <a:t>D.	300 to 3000 MHz</a:t>
            </a:r>
          </a:p>
        </p:txBody>
      </p:sp>
    </p:spTree>
    <p:extLst>
      <p:ext uri="{BB962C8B-B14F-4D97-AF65-F5344CB8AC3E}">
        <p14:creationId xmlns:p14="http://schemas.microsoft.com/office/powerpoint/2010/main" val="105796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p:txBody>
          <a:bodyPr/>
          <a:lstStyle/>
          <a:p>
            <a:pPr>
              <a:defRPr/>
            </a:pPr>
            <a:r>
              <a:rPr lang="en-US" smtClean="0">
                <a:solidFill>
                  <a:srgbClr val="FFFFFF"/>
                </a:solidFill>
              </a:rPr>
              <a:t>Radio and Electronic Fundamentals</a:t>
            </a:r>
          </a:p>
        </p:txBody>
      </p:sp>
      <p:sp>
        <p:nvSpPr>
          <p:cNvPr id="8195" name="Slide Number Placeholder 4"/>
          <p:cNvSpPr>
            <a:spLocks noGrp="1"/>
          </p:cNvSpPr>
          <p:nvPr>
            <p:ph type="sldNum" sz="quarter" idx="11"/>
          </p:nvPr>
        </p:nvSpPr>
        <p:spPr/>
        <p:txBody>
          <a:bodyPr/>
          <a:lstStyle/>
          <a:p>
            <a:pPr>
              <a:defRPr/>
            </a:pPr>
            <a:fld id="{98F87688-E112-4849-B72F-C7622991F648}" type="slidenum">
              <a:rPr lang="en-US" smtClean="0">
                <a:solidFill>
                  <a:srgbClr val="FFFFFF"/>
                </a:solidFill>
              </a:rPr>
              <a:pPr>
                <a:defRPr/>
              </a:pPr>
              <a:t>5</a:t>
            </a:fld>
            <a:endParaRPr lang="en-US" smtClean="0">
              <a:solidFill>
                <a:srgbClr val="FFFFFF"/>
              </a:solidFill>
            </a:endParaRPr>
          </a:p>
        </p:txBody>
      </p:sp>
      <p:sp>
        <p:nvSpPr>
          <p:cNvPr id="1114114" name="Rectangle 2"/>
          <p:cNvSpPr>
            <a:spLocks noGrp="1" noRot="1" noChangeArrowheads="1"/>
          </p:cNvSpPr>
          <p:nvPr>
            <p:ph type="title"/>
          </p:nvPr>
        </p:nvSpPr>
        <p:spPr/>
        <p:txBody>
          <a:bodyPr/>
          <a:lstStyle/>
          <a:p>
            <a:pPr algn="ctr" eaLnBrk="1" hangingPunct="1">
              <a:defRPr/>
            </a:pPr>
            <a:r>
              <a:rPr lang="en-US" smtClean="0"/>
              <a:t>Units of Measure</a:t>
            </a:r>
          </a:p>
        </p:txBody>
      </p:sp>
      <p:graphicFrame>
        <p:nvGraphicFramePr>
          <p:cNvPr id="1114157" name="Group 45"/>
          <p:cNvGraphicFramePr>
            <a:graphicFrameLocks noGrp="1"/>
          </p:cNvGraphicFramePr>
          <p:nvPr>
            <p:ph idx="1"/>
          </p:nvPr>
        </p:nvGraphicFramePr>
        <p:xfrm>
          <a:off x="1371600" y="1981200"/>
          <a:ext cx="6400800" cy="2859088"/>
        </p:xfrm>
        <a:graphic>
          <a:graphicData uri="http://schemas.openxmlformats.org/drawingml/2006/table">
            <a:tbl>
              <a:tblPr/>
              <a:tblGrid>
                <a:gridCol w="3200400"/>
                <a:gridCol w="3200400"/>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Power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Resistance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Ohm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Voltage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Volt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0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Current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Ampere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Frequency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5953679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9952FBD-5120-4B76-B971-69D10878E2BB}" type="slidenum">
              <a:rPr lang="en-US">
                <a:solidFill>
                  <a:srgbClr val="FFFFFF"/>
                </a:solidFill>
              </a:rPr>
              <a:pPr>
                <a:defRPr/>
              </a:pPr>
              <a:t>50</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06850" name="Rectangle 2"/>
          <p:cNvSpPr>
            <a:spLocks noGrp="1" noRot="1" noChangeArrowheads="1"/>
          </p:cNvSpPr>
          <p:nvPr>
            <p:ph type="title"/>
          </p:nvPr>
        </p:nvSpPr>
        <p:spPr/>
        <p:txBody>
          <a:bodyPr/>
          <a:lstStyle/>
          <a:p>
            <a:pPr eaLnBrk="1" hangingPunct="1">
              <a:defRPr/>
            </a:pPr>
            <a:r>
              <a:rPr lang="en-US" smtClean="0"/>
              <a:t>T3B10 What frequency range is referred to as HF?</a:t>
            </a:r>
          </a:p>
        </p:txBody>
      </p:sp>
      <p:sp>
        <p:nvSpPr>
          <p:cNvPr id="206851" name="Rectangle 3"/>
          <p:cNvSpPr>
            <a:spLocks noGrp="1" noChangeArrowheads="1"/>
          </p:cNvSpPr>
          <p:nvPr>
            <p:ph type="body" idx="1"/>
          </p:nvPr>
        </p:nvSpPr>
        <p:spPr/>
        <p:txBody>
          <a:bodyPr/>
          <a:lstStyle/>
          <a:p>
            <a:pPr lvl="1" eaLnBrk="1" hangingPunct="1">
              <a:defRPr/>
            </a:pPr>
            <a:r>
              <a:rPr lang="en-US" b="0" smtClean="0"/>
              <a:t>A.	300 to 3000 MHz</a:t>
            </a:r>
          </a:p>
          <a:p>
            <a:pPr lvl="1" eaLnBrk="1" hangingPunct="1">
              <a:defRPr/>
            </a:pPr>
            <a:r>
              <a:rPr lang="en-US" b="0" smtClean="0"/>
              <a:t>B.	30 to 300 MHz</a:t>
            </a:r>
          </a:p>
          <a:p>
            <a:pPr lvl="1" eaLnBrk="1" hangingPunct="1">
              <a:defRPr/>
            </a:pPr>
            <a:r>
              <a:rPr lang="en-US" b="0" smtClean="0"/>
              <a:t>C.	3 to 30 MHz</a:t>
            </a:r>
          </a:p>
          <a:p>
            <a:pPr lvl="1" eaLnBrk="1" hangingPunct="1">
              <a:defRPr/>
            </a:pPr>
            <a:r>
              <a:rPr lang="en-US" b="0" smtClean="0"/>
              <a:t>D.	300 to 3000 kHz</a:t>
            </a:r>
          </a:p>
        </p:txBody>
      </p:sp>
    </p:spTree>
    <p:extLst>
      <p:ext uri="{BB962C8B-B14F-4D97-AF65-F5344CB8AC3E}">
        <p14:creationId xmlns:p14="http://schemas.microsoft.com/office/powerpoint/2010/main" val="18190238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305093C-12A0-4287-87A7-62F545B8532F}" type="slidenum">
              <a:rPr lang="en-US">
                <a:solidFill>
                  <a:srgbClr val="FFFFFF"/>
                </a:solidFill>
              </a:rPr>
              <a:pPr>
                <a:defRPr/>
              </a:pPr>
              <a:t>51</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11970" name="Rectangle 2"/>
          <p:cNvSpPr>
            <a:spLocks noGrp="1" noRot="1" noChangeArrowheads="1"/>
          </p:cNvSpPr>
          <p:nvPr>
            <p:ph type="title"/>
          </p:nvPr>
        </p:nvSpPr>
        <p:spPr/>
        <p:txBody>
          <a:bodyPr/>
          <a:lstStyle/>
          <a:p>
            <a:pPr eaLnBrk="1" hangingPunct="1">
              <a:defRPr/>
            </a:pPr>
            <a:r>
              <a:rPr lang="en-US" b="0" smtClean="0"/>
              <a:t>T3B10 What frequency range is referred to as HF?</a:t>
            </a:r>
          </a:p>
        </p:txBody>
      </p:sp>
      <p:sp>
        <p:nvSpPr>
          <p:cNvPr id="211971" name="Rectangle 3"/>
          <p:cNvSpPr>
            <a:spLocks noGrp="1" noChangeArrowheads="1"/>
          </p:cNvSpPr>
          <p:nvPr>
            <p:ph type="body" idx="1"/>
          </p:nvPr>
        </p:nvSpPr>
        <p:spPr/>
        <p:txBody>
          <a:bodyPr/>
          <a:lstStyle/>
          <a:p>
            <a:pPr lvl="1" eaLnBrk="1" hangingPunct="1">
              <a:defRPr/>
            </a:pPr>
            <a:r>
              <a:rPr lang="en-US" b="0" smtClean="0"/>
              <a:t>A.	300 to 3000 MHz</a:t>
            </a:r>
          </a:p>
          <a:p>
            <a:pPr lvl="1" eaLnBrk="1" hangingPunct="1">
              <a:defRPr/>
            </a:pPr>
            <a:r>
              <a:rPr lang="en-US" b="0" smtClean="0"/>
              <a:t>B.	30 to 300 MHz</a:t>
            </a:r>
          </a:p>
          <a:p>
            <a:pPr eaLnBrk="1" hangingPunct="1">
              <a:defRPr/>
            </a:pPr>
            <a:r>
              <a:rPr lang="en-US" smtClean="0"/>
              <a:t>C.	3 to 30 MHz</a:t>
            </a:r>
          </a:p>
          <a:p>
            <a:pPr lvl="1" eaLnBrk="1" hangingPunct="1">
              <a:defRPr/>
            </a:pPr>
            <a:r>
              <a:rPr lang="en-US" b="0" smtClean="0"/>
              <a:t>D.	300 to 3000 kHz</a:t>
            </a:r>
          </a:p>
        </p:txBody>
      </p:sp>
    </p:spTree>
    <p:extLst>
      <p:ext uri="{BB962C8B-B14F-4D97-AF65-F5344CB8AC3E}">
        <p14:creationId xmlns:p14="http://schemas.microsoft.com/office/powerpoint/2010/main" val="18945190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74EE0A4-727B-40AC-8BD7-368C7D1A305C}" type="slidenum">
              <a:rPr lang="en-US">
                <a:solidFill>
                  <a:srgbClr val="FFFFFF"/>
                </a:solidFill>
              </a:rPr>
              <a:pPr>
                <a:defRPr/>
              </a:pPr>
              <a:t>52</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17090" name="Rectangle 2"/>
          <p:cNvSpPr>
            <a:spLocks noGrp="1" noRot="1" noChangeArrowheads="1"/>
          </p:cNvSpPr>
          <p:nvPr>
            <p:ph type="title"/>
          </p:nvPr>
        </p:nvSpPr>
        <p:spPr/>
        <p:txBody>
          <a:bodyPr/>
          <a:lstStyle/>
          <a:p>
            <a:pPr eaLnBrk="1" hangingPunct="1">
              <a:defRPr/>
            </a:pPr>
            <a:r>
              <a:rPr lang="en-US" dirty="0" smtClean="0"/>
              <a:t>T3B11 What is the approximate velocity of a radio wave as it travels through free space?</a:t>
            </a:r>
          </a:p>
        </p:txBody>
      </p:sp>
      <p:sp>
        <p:nvSpPr>
          <p:cNvPr id="217091" name="Rectangle 3"/>
          <p:cNvSpPr>
            <a:spLocks noGrp="1" noChangeArrowheads="1"/>
          </p:cNvSpPr>
          <p:nvPr>
            <p:ph type="body" idx="1"/>
          </p:nvPr>
        </p:nvSpPr>
        <p:spPr/>
        <p:txBody>
          <a:bodyPr/>
          <a:lstStyle/>
          <a:p>
            <a:pPr lvl="1" eaLnBrk="1" hangingPunct="1">
              <a:defRPr/>
            </a:pPr>
            <a:r>
              <a:rPr lang="en-US" b="0" smtClean="0"/>
              <a:t>A.	3000 kilometers per second</a:t>
            </a:r>
          </a:p>
          <a:p>
            <a:pPr lvl="1" eaLnBrk="1" hangingPunct="1">
              <a:defRPr/>
            </a:pPr>
            <a:r>
              <a:rPr lang="en-US" b="0" smtClean="0"/>
              <a:t>B.	300,000,000 meters per second</a:t>
            </a:r>
          </a:p>
          <a:p>
            <a:pPr lvl="1" eaLnBrk="1" hangingPunct="1">
              <a:defRPr/>
            </a:pPr>
            <a:r>
              <a:rPr lang="en-US" b="0" smtClean="0"/>
              <a:t>C.	300,000 miles per hour</a:t>
            </a:r>
          </a:p>
          <a:p>
            <a:pPr lvl="1" eaLnBrk="1" hangingPunct="1">
              <a:defRPr/>
            </a:pPr>
            <a:r>
              <a:rPr lang="en-US" b="0" smtClean="0"/>
              <a:t>D.	186,000 miles per hour</a:t>
            </a:r>
          </a:p>
        </p:txBody>
      </p:sp>
    </p:spTree>
    <p:extLst>
      <p:ext uri="{BB962C8B-B14F-4D97-AF65-F5344CB8AC3E}">
        <p14:creationId xmlns:p14="http://schemas.microsoft.com/office/powerpoint/2010/main" val="10599450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CCD23A2-64CA-4EB0-A4B3-77F47E6195A5}" type="slidenum">
              <a:rPr lang="en-US">
                <a:solidFill>
                  <a:srgbClr val="FFFFFF"/>
                </a:solidFill>
              </a:rPr>
              <a:pPr>
                <a:defRPr/>
              </a:pPr>
              <a:t>53</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22210" name="Rectangle 2"/>
          <p:cNvSpPr>
            <a:spLocks noGrp="1" noRot="1" noChangeArrowheads="1"/>
          </p:cNvSpPr>
          <p:nvPr>
            <p:ph type="title"/>
          </p:nvPr>
        </p:nvSpPr>
        <p:spPr/>
        <p:txBody>
          <a:bodyPr/>
          <a:lstStyle/>
          <a:p>
            <a:pPr eaLnBrk="1" hangingPunct="1">
              <a:defRPr/>
            </a:pPr>
            <a:r>
              <a:rPr lang="en-US" b="0" smtClean="0"/>
              <a:t>T3B11 What is the approximate velocity of a radio wave as it travels through free space?</a:t>
            </a:r>
          </a:p>
        </p:txBody>
      </p:sp>
      <p:sp>
        <p:nvSpPr>
          <p:cNvPr id="222211" name="Rectangle 3"/>
          <p:cNvSpPr>
            <a:spLocks noGrp="1" noChangeArrowheads="1"/>
          </p:cNvSpPr>
          <p:nvPr>
            <p:ph type="body" idx="1"/>
          </p:nvPr>
        </p:nvSpPr>
        <p:spPr/>
        <p:txBody>
          <a:bodyPr/>
          <a:lstStyle/>
          <a:p>
            <a:pPr lvl="1" eaLnBrk="1" hangingPunct="1">
              <a:defRPr/>
            </a:pPr>
            <a:r>
              <a:rPr lang="en-US" b="0" smtClean="0"/>
              <a:t>A.	3000 kilometers per second</a:t>
            </a:r>
          </a:p>
          <a:p>
            <a:pPr eaLnBrk="1" hangingPunct="1">
              <a:defRPr/>
            </a:pPr>
            <a:r>
              <a:rPr lang="en-US" smtClean="0"/>
              <a:t>B.	300,000,000 meters per second</a:t>
            </a:r>
          </a:p>
          <a:p>
            <a:pPr lvl="1" eaLnBrk="1" hangingPunct="1">
              <a:defRPr/>
            </a:pPr>
            <a:r>
              <a:rPr lang="en-US" b="0" smtClean="0"/>
              <a:t>C.	300,000 miles per hour</a:t>
            </a:r>
          </a:p>
          <a:p>
            <a:pPr lvl="1" eaLnBrk="1" hangingPunct="1">
              <a:defRPr/>
            </a:pPr>
            <a:r>
              <a:rPr lang="en-US" b="0" smtClean="0"/>
              <a:t>D.	186,000 miles per hour</a:t>
            </a:r>
          </a:p>
        </p:txBody>
      </p:sp>
    </p:spTree>
    <p:extLst>
      <p:ext uri="{BB962C8B-B14F-4D97-AF65-F5344CB8AC3E}">
        <p14:creationId xmlns:p14="http://schemas.microsoft.com/office/powerpoint/2010/main" val="34829855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2057ECA4-9737-4A1E-B9E9-8101904D40B2}" type="slidenum">
              <a:rPr lang="en-US">
                <a:solidFill>
                  <a:srgbClr val="FFFFFF"/>
                </a:solidFill>
              </a:rPr>
              <a:pPr>
                <a:defRPr/>
              </a:pPr>
              <a:t>54</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24930" name="Rectangle 2"/>
          <p:cNvSpPr>
            <a:spLocks noGrp="1" noRot="1" noChangeArrowheads="1"/>
          </p:cNvSpPr>
          <p:nvPr>
            <p:ph type="title"/>
          </p:nvPr>
        </p:nvSpPr>
        <p:spPr/>
        <p:txBody>
          <a:bodyPr/>
          <a:lstStyle/>
          <a:p>
            <a:pPr eaLnBrk="1" hangingPunct="1">
              <a:defRPr/>
            </a:pPr>
            <a:r>
              <a:rPr lang="en-US" dirty="0" smtClean="0"/>
              <a:t>T5A12 </a:t>
            </a:r>
            <a:r>
              <a:rPr lang="en-US" dirty="0" smtClean="0"/>
              <a:t>What term describes the number of times per second that an alternating current reverses direction?</a:t>
            </a:r>
          </a:p>
        </p:txBody>
      </p:sp>
      <p:sp>
        <p:nvSpPr>
          <p:cNvPr id="124931" name="Rectangle 3"/>
          <p:cNvSpPr>
            <a:spLocks noGrp="1" noChangeArrowheads="1"/>
          </p:cNvSpPr>
          <p:nvPr>
            <p:ph type="body" idx="1"/>
          </p:nvPr>
        </p:nvSpPr>
        <p:spPr/>
        <p:txBody>
          <a:bodyPr/>
          <a:lstStyle/>
          <a:p>
            <a:pPr lvl="1" eaLnBrk="1" hangingPunct="1">
              <a:defRPr/>
            </a:pPr>
            <a:r>
              <a:rPr lang="en-US" b="0" dirty="0" smtClean="0"/>
              <a:t>A.	Pulse rate</a:t>
            </a:r>
          </a:p>
          <a:p>
            <a:pPr lvl="1" eaLnBrk="1" hangingPunct="1">
              <a:defRPr/>
            </a:pPr>
            <a:r>
              <a:rPr lang="en-US" b="0" dirty="0" smtClean="0"/>
              <a:t>B.	Speed</a:t>
            </a:r>
          </a:p>
          <a:p>
            <a:pPr lvl="1" eaLnBrk="1" hangingPunct="1">
              <a:defRPr/>
            </a:pPr>
            <a:r>
              <a:rPr lang="en-US" b="0" dirty="0" smtClean="0"/>
              <a:t>C.	Wavelength</a:t>
            </a:r>
          </a:p>
          <a:p>
            <a:pPr lvl="1" eaLnBrk="1" hangingPunct="1">
              <a:defRPr/>
            </a:pPr>
            <a:r>
              <a:rPr lang="en-US" b="0" dirty="0" smtClean="0"/>
              <a:t>D.	Frequency</a:t>
            </a:r>
          </a:p>
        </p:txBody>
      </p:sp>
    </p:spTree>
    <p:extLst>
      <p:ext uri="{BB962C8B-B14F-4D97-AF65-F5344CB8AC3E}">
        <p14:creationId xmlns:p14="http://schemas.microsoft.com/office/powerpoint/2010/main" val="26222159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22D8CECC-F6AD-4A00-AD72-A0A72DBBA56C}" type="slidenum">
              <a:rPr lang="en-US">
                <a:solidFill>
                  <a:srgbClr val="FFFFFF"/>
                </a:solidFill>
              </a:rPr>
              <a:pPr>
                <a:defRPr/>
              </a:pPr>
              <a:t>55</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30050" name="Rectangle 2"/>
          <p:cNvSpPr>
            <a:spLocks noGrp="1" noRot="1" noChangeArrowheads="1"/>
          </p:cNvSpPr>
          <p:nvPr>
            <p:ph type="title"/>
          </p:nvPr>
        </p:nvSpPr>
        <p:spPr/>
        <p:txBody>
          <a:bodyPr/>
          <a:lstStyle/>
          <a:p>
            <a:pPr eaLnBrk="1" hangingPunct="1">
              <a:defRPr/>
            </a:pPr>
            <a:r>
              <a:rPr lang="en-US" b="0" dirty="0" smtClean="0"/>
              <a:t>T5A12 </a:t>
            </a:r>
            <a:r>
              <a:rPr lang="en-US" b="0" dirty="0" smtClean="0"/>
              <a:t>What term describes the number of times per second that an alternating current reverses direction?</a:t>
            </a:r>
          </a:p>
        </p:txBody>
      </p:sp>
      <p:sp>
        <p:nvSpPr>
          <p:cNvPr id="130051" name="Rectangle 3"/>
          <p:cNvSpPr>
            <a:spLocks noGrp="1" noChangeArrowheads="1"/>
          </p:cNvSpPr>
          <p:nvPr>
            <p:ph type="body" idx="1"/>
          </p:nvPr>
        </p:nvSpPr>
        <p:spPr/>
        <p:txBody>
          <a:bodyPr/>
          <a:lstStyle/>
          <a:p>
            <a:pPr lvl="1" eaLnBrk="1" hangingPunct="1">
              <a:defRPr/>
            </a:pPr>
            <a:r>
              <a:rPr lang="en-US" b="0" dirty="0" smtClean="0"/>
              <a:t>A.	Pulse rate</a:t>
            </a:r>
          </a:p>
          <a:p>
            <a:pPr lvl="1" eaLnBrk="1" hangingPunct="1">
              <a:defRPr/>
            </a:pPr>
            <a:r>
              <a:rPr lang="en-US" b="0" dirty="0" smtClean="0"/>
              <a:t>B.	Speed</a:t>
            </a:r>
          </a:p>
          <a:p>
            <a:pPr lvl="1" eaLnBrk="1" hangingPunct="1">
              <a:defRPr/>
            </a:pPr>
            <a:r>
              <a:rPr lang="en-US" b="0" dirty="0" smtClean="0"/>
              <a:t>C.	Wavelength</a:t>
            </a:r>
          </a:p>
          <a:p>
            <a:pPr eaLnBrk="1" hangingPunct="1">
              <a:defRPr/>
            </a:pPr>
            <a:r>
              <a:rPr lang="en-US" dirty="0" smtClean="0"/>
              <a:t>D.	</a:t>
            </a:r>
            <a:r>
              <a:rPr lang="en-US" smtClean="0"/>
              <a:t>Frequency</a:t>
            </a:r>
          </a:p>
        </p:txBody>
      </p:sp>
    </p:spTree>
    <p:extLst>
      <p:ext uri="{BB962C8B-B14F-4D97-AF65-F5344CB8AC3E}">
        <p14:creationId xmlns:p14="http://schemas.microsoft.com/office/powerpoint/2010/main" val="26862506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Rot="1" noChangeArrowheads="1"/>
          </p:cNvSpPr>
          <p:nvPr>
            <p:ph type="title"/>
          </p:nvPr>
        </p:nvSpPr>
        <p:spPr/>
        <p:txBody>
          <a:bodyPr/>
          <a:lstStyle/>
          <a:p>
            <a:pPr eaLnBrk="1" hangingPunct="1">
              <a:defRPr/>
            </a:pPr>
            <a:r>
              <a:rPr lang="en-US" dirty="0" smtClean="0"/>
              <a:t>T5C05 What is the unit of frequency?</a:t>
            </a:r>
          </a:p>
        </p:txBody>
      </p:sp>
      <p:sp>
        <p:nvSpPr>
          <p:cNvPr id="268291" name="Rectangle 3"/>
          <p:cNvSpPr>
            <a:spLocks noGrp="1" noChangeArrowheads="1"/>
          </p:cNvSpPr>
          <p:nvPr>
            <p:ph type="body" idx="1"/>
          </p:nvPr>
        </p:nvSpPr>
        <p:spPr/>
        <p:txBody>
          <a:bodyPr/>
          <a:lstStyle/>
          <a:p>
            <a:pPr lvl="1" eaLnBrk="1" hangingPunct="1">
              <a:defRPr/>
            </a:pPr>
            <a:r>
              <a:rPr lang="en-US" b="0" smtClean="0"/>
              <a:t>A.	Hertz</a:t>
            </a:r>
          </a:p>
          <a:p>
            <a:pPr lvl="1" eaLnBrk="1" hangingPunct="1">
              <a:defRPr/>
            </a:pPr>
            <a:r>
              <a:rPr lang="en-US" b="0" smtClean="0"/>
              <a:t>B.	Henry</a:t>
            </a:r>
          </a:p>
          <a:p>
            <a:pPr lvl="1" eaLnBrk="1" hangingPunct="1">
              <a:defRPr/>
            </a:pPr>
            <a:r>
              <a:rPr lang="en-US" b="0" smtClean="0"/>
              <a:t>C.	Farad</a:t>
            </a:r>
          </a:p>
          <a:p>
            <a:pPr lvl="1" eaLnBrk="1" hangingPunct="1">
              <a:defRPr/>
            </a:pPr>
            <a:r>
              <a:rPr lang="en-US" b="0" smtClean="0"/>
              <a:t>D.	Tesla</a:t>
            </a:r>
          </a:p>
        </p:txBody>
      </p:sp>
    </p:spTree>
    <p:extLst>
      <p:ext uri="{BB962C8B-B14F-4D97-AF65-F5344CB8AC3E}">
        <p14:creationId xmlns:p14="http://schemas.microsoft.com/office/powerpoint/2010/main" val="34385085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Rot="1" noChangeArrowheads="1"/>
          </p:cNvSpPr>
          <p:nvPr>
            <p:ph type="title"/>
          </p:nvPr>
        </p:nvSpPr>
        <p:spPr/>
        <p:txBody>
          <a:bodyPr/>
          <a:lstStyle/>
          <a:p>
            <a:pPr eaLnBrk="1" hangingPunct="1">
              <a:defRPr/>
            </a:pPr>
            <a:r>
              <a:rPr lang="en-US" dirty="0" smtClean="0"/>
              <a:t>T5C05 What is the unit of frequency?</a:t>
            </a:r>
          </a:p>
        </p:txBody>
      </p:sp>
      <p:sp>
        <p:nvSpPr>
          <p:cNvPr id="273411" name="Rectangle 3"/>
          <p:cNvSpPr>
            <a:spLocks noGrp="1" noChangeArrowheads="1"/>
          </p:cNvSpPr>
          <p:nvPr>
            <p:ph type="body" idx="1"/>
          </p:nvPr>
        </p:nvSpPr>
        <p:spPr/>
        <p:txBody>
          <a:bodyPr/>
          <a:lstStyle/>
          <a:p>
            <a:pPr eaLnBrk="1" hangingPunct="1">
              <a:defRPr/>
            </a:pPr>
            <a:r>
              <a:rPr lang="en-US" smtClean="0"/>
              <a:t>A.	Hertz</a:t>
            </a:r>
          </a:p>
          <a:p>
            <a:pPr lvl="1" eaLnBrk="1" hangingPunct="1">
              <a:defRPr/>
            </a:pPr>
            <a:r>
              <a:rPr lang="en-US" b="0" smtClean="0"/>
              <a:t>B.	Henry</a:t>
            </a:r>
          </a:p>
          <a:p>
            <a:pPr lvl="1" eaLnBrk="1" hangingPunct="1">
              <a:defRPr/>
            </a:pPr>
            <a:r>
              <a:rPr lang="en-US" b="0" smtClean="0"/>
              <a:t>C.	Farad</a:t>
            </a:r>
          </a:p>
          <a:p>
            <a:pPr lvl="1" eaLnBrk="1" hangingPunct="1">
              <a:defRPr/>
            </a:pPr>
            <a:r>
              <a:rPr lang="en-US" b="0" smtClean="0"/>
              <a:t>D.	Tesla</a:t>
            </a:r>
          </a:p>
        </p:txBody>
      </p:sp>
    </p:spTree>
    <p:extLst>
      <p:ext uri="{BB962C8B-B14F-4D97-AF65-F5344CB8AC3E}">
        <p14:creationId xmlns:p14="http://schemas.microsoft.com/office/powerpoint/2010/main" val="38405252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T5C06 What </a:t>
            </a:r>
            <a:r>
              <a:rPr lang="en-US" dirty="0"/>
              <a:t>does the abbreviation “RF” refer to? </a:t>
            </a:r>
            <a:br>
              <a:rPr lang="en-US" dirty="0"/>
            </a:br>
            <a:endParaRPr lang="en-US" dirty="0"/>
          </a:p>
        </p:txBody>
      </p:sp>
      <p:sp>
        <p:nvSpPr>
          <p:cNvPr id="3" name="Content Placeholder 2"/>
          <p:cNvSpPr>
            <a:spLocks noGrp="1"/>
          </p:cNvSpPr>
          <p:nvPr>
            <p:ph idx="1"/>
          </p:nvPr>
        </p:nvSpPr>
        <p:spPr/>
        <p:txBody>
          <a:bodyPr/>
          <a:lstStyle/>
          <a:p>
            <a:r>
              <a:rPr lang="en-US" dirty="0">
                <a:solidFill>
                  <a:schemeClr val="tx1"/>
                </a:solidFill>
              </a:rPr>
              <a:t>A. Radio frequency signals of all types</a:t>
            </a:r>
          </a:p>
          <a:p>
            <a:r>
              <a:rPr lang="en-US" dirty="0" smtClean="0">
                <a:solidFill>
                  <a:schemeClr val="tx1"/>
                </a:solidFill>
              </a:rPr>
              <a:t>B</a:t>
            </a:r>
            <a:r>
              <a:rPr lang="en-US" dirty="0">
                <a:solidFill>
                  <a:schemeClr val="tx1"/>
                </a:solidFill>
              </a:rPr>
              <a:t>. The resonant frequency of a tuned circuit</a:t>
            </a:r>
          </a:p>
          <a:p>
            <a:r>
              <a:rPr lang="en-US" dirty="0" smtClean="0">
                <a:solidFill>
                  <a:schemeClr val="tx1"/>
                </a:solidFill>
              </a:rPr>
              <a:t>C</a:t>
            </a:r>
            <a:r>
              <a:rPr lang="en-US" dirty="0">
                <a:solidFill>
                  <a:schemeClr val="tx1"/>
                </a:solidFill>
              </a:rPr>
              <a:t>. The real frequency transmitted as opposed to the apparent frequency</a:t>
            </a:r>
          </a:p>
          <a:p>
            <a:r>
              <a:rPr lang="en-US" dirty="0" smtClean="0">
                <a:solidFill>
                  <a:schemeClr val="tx1"/>
                </a:solidFill>
              </a:rPr>
              <a:t>D</a:t>
            </a:r>
            <a:r>
              <a:rPr lang="en-US" dirty="0">
                <a:solidFill>
                  <a:schemeClr val="tx1"/>
                </a:solidFill>
              </a:rPr>
              <a:t>. Reflective force in antenna transmission lines </a:t>
            </a:r>
          </a:p>
          <a:p>
            <a:endParaRPr lang="en-US" dirty="0">
              <a:solidFill>
                <a:schemeClr val="tx1"/>
              </a:solidFill>
            </a:endParaRPr>
          </a:p>
        </p:txBody>
      </p:sp>
    </p:spTree>
    <p:extLst>
      <p:ext uri="{BB962C8B-B14F-4D97-AF65-F5344CB8AC3E}">
        <p14:creationId xmlns:p14="http://schemas.microsoft.com/office/powerpoint/2010/main" val="20693577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T5C06 What </a:t>
            </a:r>
            <a:r>
              <a:rPr lang="en-US" dirty="0"/>
              <a:t>does the abbreviation “RF” refer to? </a:t>
            </a:r>
            <a:br>
              <a:rPr lang="en-US" dirty="0"/>
            </a:br>
            <a:endParaRPr lang="en-US" dirty="0"/>
          </a:p>
        </p:txBody>
      </p:sp>
      <p:sp>
        <p:nvSpPr>
          <p:cNvPr id="3" name="Content Placeholder 2"/>
          <p:cNvSpPr>
            <a:spLocks noGrp="1"/>
          </p:cNvSpPr>
          <p:nvPr>
            <p:ph idx="1"/>
          </p:nvPr>
        </p:nvSpPr>
        <p:spPr/>
        <p:txBody>
          <a:bodyPr/>
          <a:lstStyle/>
          <a:p>
            <a:r>
              <a:rPr lang="en-US" dirty="0">
                <a:solidFill>
                  <a:srgbClr val="FFFF00"/>
                </a:solidFill>
              </a:rPr>
              <a:t>A. Radio frequency signals of all types</a:t>
            </a:r>
          </a:p>
          <a:p>
            <a:r>
              <a:rPr lang="en-US" dirty="0" smtClean="0">
                <a:solidFill>
                  <a:schemeClr val="tx1"/>
                </a:solidFill>
              </a:rPr>
              <a:t>	B</a:t>
            </a:r>
            <a:r>
              <a:rPr lang="en-US" dirty="0">
                <a:solidFill>
                  <a:schemeClr val="tx1"/>
                </a:solidFill>
              </a:rPr>
              <a:t>. The resonant frequency of a tuned circuit</a:t>
            </a:r>
          </a:p>
          <a:p>
            <a:r>
              <a:rPr lang="en-US" dirty="0" smtClean="0">
                <a:solidFill>
                  <a:schemeClr val="tx1"/>
                </a:solidFill>
              </a:rPr>
              <a:t>	C</a:t>
            </a:r>
            <a:r>
              <a:rPr lang="en-US" dirty="0">
                <a:solidFill>
                  <a:schemeClr val="tx1"/>
                </a:solidFill>
              </a:rPr>
              <a:t>. The real frequency transmitted as opposed to the apparent frequency</a:t>
            </a:r>
          </a:p>
          <a:p>
            <a:r>
              <a:rPr lang="en-US" dirty="0" smtClean="0">
                <a:solidFill>
                  <a:schemeClr val="tx1"/>
                </a:solidFill>
              </a:rPr>
              <a:t>	D</a:t>
            </a:r>
            <a:r>
              <a:rPr lang="en-US" dirty="0">
                <a:solidFill>
                  <a:schemeClr val="tx1"/>
                </a:solidFill>
              </a:rPr>
              <a:t>. Reflective force in antenna transmission lines </a:t>
            </a:r>
          </a:p>
          <a:p>
            <a:endParaRPr lang="en-US" dirty="0">
              <a:solidFill>
                <a:schemeClr val="tx1"/>
              </a:solidFill>
            </a:endParaRPr>
          </a:p>
        </p:txBody>
      </p:sp>
    </p:spTree>
    <p:extLst>
      <p:ext uri="{BB962C8B-B14F-4D97-AF65-F5344CB8AC3E}">
        <p14:creationId xmlns:p14="http://schemas.microsoft.com/office/powerpoint/2010/main" val="259865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1"/>
          <p:cNvSpPr>
            <a:spLocks noGrp="1"/>
          </p:cNvSpPr>
          <p:nvPr>
            <p:ph type="ftr" sz="quarter" idx="11"/>
          </p:nvPr>
        </p:nvSpPr>
        <p:spPr>
          <a:xfrm>
            <a:off x="6553200" y="6248400"/>
            <a:ext cx="2133600" cy="476250"/>
          </a:xfrm>
        </p:spPr>
        <p:txBody>
          <a:bodyPr/>
          <a:lstStyle/>
          <a:p>
            <a:pPr algn="r">
              <a:defRPr/>
            </a:pPr>
            <a:r>
              <a:rPr lang="en-US" smtClean="0">
                <a:solidFill>
                  <a:srgbClr val="FFFFFF"/>
                </a:solidFill>
              </a:rPr>
              <a:t>Radio and Electronic Fundamentals</a:t>
            </a:r>
          </a:p>
        </p:txBody>
      </p:sp>
      <p:sp>
        <p:nvSpPr>
          <p:cNvPr id="36867" name="Slide Number Placeholder 2"/>
          <p:cNvSpPr>
            <a:spLocks noGrp="1"/>
          </p:cNvSpPr>
          <p:nvPr>
            <p:ph type="sldNum" sz="quarter" idx="10"/>
          </p:nvPr>
        </p:nvSpPr>
        <p:spPr>
          <a:xfrm>
            <a:off x="304800" y="6248400"/>
            <a:ext cx="5715000" cy="476250"/>
          </a:xfrm>
        </p:spPr>
        <p:txBody>
          <a:bodyPr/>
          <a:lstStyle/>
          <a:p>
            <a:pPr algn="l">
              <a:defRPr/>
            </a:pPr>
            <a:fld id="{6CC20698-8070-4394-A491-FC3202D6D532}" type="slidenum">
              <a:rPr lang="en-US" smtClean="0">
                <a:solidFill>
                  <a:srgbClr val="FFFFFF"/>
                </a:solidFill>
              </a:rPr>
              <a:pPr algn="l">
                <a:defRPr/>
              </a:pPr>
              <a:t>6</a:t>
            </a:fld>
            <a:endParaRPr lang="en-US" smtClean="0">
              <a:solidFill>
                <a:srgbClr val="FFFFFF"/>
              </a:solidFill>
            </a:endParaRPr>
          </a:p>
        </p:txBody>
      </p:sp>
      <p:grpSp>
        <p:nvGrpSpPr>
          <p:cNvPr id="12292" name="Group 39"/>
          <p:cNvGrpSpPr>
            <a:grpSpLocks/>
          </p:cNvGrpSpPr>
          <p:nvPr/>
        </p:nvGrpSpPr>
        <p:grpSpPr bwMode="auto">
          <a:xfrm>
            <a:off x="685800" y="1714500"/>
            <a:ext cx="7772400" cy="1343025"/>
            <a:chOff x="432" y="1368"/>
            <a:chExt cx="4896" cy="846"/>
          </a:xfrm>
        </p:grpSpPr>
        <p:sp>
          <p:nvSpPr>
            <p:cNvPr id="12338" name="Rectangle 2"/>
            <p:cNvSpPr>
              <a:spLocks noChangeArrowheads="1"/>
            </p:cNvSpPr>
            <p:nvPr/>
          </p:nvSpPr>
          <p:spPr bwMode="auto">
            <a:xfrm>
              <a:off x="504" y="1368"/>
              <a:ext cx="476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US" sz="2200" smtClean="0">
                  <a:solidFill>
                    <a:srgbClr val="FFFFFF"/>
                  </a:solidFill>
                  <a:cs typeface="Times New Roman" pitchFamily="18" charset="0"/>
                </a:rPr>
                <a:t>10</a:t>
              </a:r>
              <a:r>
                <a:rPr lang="en-US" sz="2200" baseline="30000" smtClean="0">
                  <a:solidFill>
                    <a:srgbClr val="FFFFFF"/>
                  </a:solidFill>
                  <a:cs typeface="Times New Roman" pitchFamily="18" charset="0"/>
                </a:rPr>
                <a:t>9</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6</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3</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2</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1</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0</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-1</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-2</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-3</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-6</a:t>
              </a:r>
              <a:r>
                <a:rPr lang="en-US" sz="2200" smtClean="0">
                  <a:solidFill>
                    <a:srgbClr val="FFFFFF"/>
                  </a:solidFill>
                  <a:cs typeface="Times New Roman" pitchFamily="18" charset="0"/>
                </a:rPr>
                <a:t>   10</a:t>
              </a:r>
              <a:r>
                <a:rPr lang="en-US" sz="2200" baseline="30000" smtClean="0">
                  <a:solidFill>
                    <a:srgbClr val="FFFFFF"/>
                  </a:solidFill>
                  <a:cs typeface="Times New Roman" pitchFamily="18" charset="0"/>
                </a:rPr>
                <a:t>-9</a:t>
              </a:r>
              <a:endParaRPr lang="en-US" sz="2200" smtClean="0">
                <a:solidFill>
                  <a:srgbClr val="FFFFFF"/>
                </a:solidFill>
                <a:cs typeface="Times New Roman" pitchFamily="18" charset="0"/>
              </a:endParaRPr>
            </a:p>
            <a:p>
              <a:pPr fontAlgn="base">
                <a:spcBef>
                  <a:spcPct val="0"/>
                </a:spcBef>
                <a:spcAft>
                  <a:spcPct val="0"/>
                </a:spcAft>
              </a:pPr>
              <a:r>
                <a:rPr lang="en-US" sz="2200" smtClean="0">
                  <a:solidFill>
                    <a:srgbClr val="FFFFFF"/>
                  </a:solidFill>
                  <a:cs typeface="Times New Roman" pitchFamily="18" charset="0"/>
                </a:rPr>
                <a:t> G      M      k       h     da              d        c      m       </a:t>
              </a:r>
              <a:r>
                <a:rPr lang="en-US" sz="2200" i="1" smtClean="0">
                  <a:solidFill>
                    <a:srgbClr val="FFFFFF"/>
                  </a:solidFill>
                </a:rPr>
                <a:t>µ</a:t>
              </a:r>
              <a:r>
                <a:rPr lang="en-US" sz="2200" i="1" smtClean="0">
                  <a:solidFill>
                    <a:srgbClr val="FFFFFF"/>
                  </a:solidFill>
                  <a:cs typeface="Times New Roman" pitchFamily="18" charset="0"/>
                </a:rPr>
                <a:t>      </a:t>
              </a:r>
              <a:r>
                <a:rPr lang="en-US" sz="2200" smtClean="0">
                  <a:solidFill>
                    <a:srgbClr val="FFFFFF"/>
                  </a:solidFill>
                  <a:cs typeface="Times New Roman" pitchFamily="18" charset="0"/>
                </a:rPr>
                <a:t> n      </a:t>
              </a:r>
            </a:p>
          </p:txBody>
        </p:sp>
        <p:sp>
          <p:nvSpPr>
            <p:cNvPr id="12339" name="Text Box 3"/>
            <p:cNvSpPr txBox="1">
              <a:spLocks noChangeArrowheads="1"/>
            </p:cNvSpPr>
            <p:nvPr/>
          </p:nvSpPr>
          <p:spPr bwMode="auto">
            <a:xfrm>
              <a:off x="432" y="1848"/>
              <a:ext cx="4896"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0"/>
                </a:spcBef>
                <a:spcAft>
                  <a:spcPct val="0"/>
                </a:spcAft>
              </a:pPr>
              <a:r>
                <a:rPr lang="en-US" sz="1600" b="1" smtClean="0">
                  <a:solidFill>
                    <a:srgbClr val="FFFFFF"/>
                  </a:solidFill>
                  <a:latin typeface="Arial" charset="0"/>
                  <a:cs typeface="Times New Roman" pitchFamily="18" charset="0"/>
                </a:rPr>
                <a:t>giga    </a:t>
              </a:r>
              <a:r>
                <a:rPr lang="en-US" sz="1600" b="1" smtClean="0">
                  <a:solidFill>
                    <a:srgbClr val="FFFF00"/>
                  </a:solidFill>
                  <a:latin typeface="Arial" charset="0"/>
                  <a:cs typeface="Times New Roman" pitchFamily="18" charset="0"/>
                </a:rPr>
                <a:t>mega    kilo</a:t>
              </a:r>
              <a:r>
                <a:rPr lang="en-US" sz="1600" b="1" smtClean="0">
                  <a:solidFill>
                    <a:srgbClr val="FFFFFF"/>
                  </a:solidFill>
                  <a:latin typeface="Arial" charset="0"/>
                  <a:cs typeface="Times New Roman" pitchFamily="18" charset="0"/>
                </a:rPr>
                <a:t>    hecto   deca                deci     centi     </a:t>
              </a:r>
              <a:r>
                <a:rPr lang="en-US" sz="1600" b="1" smtClean="0">
                  <a:solidFill>
                    <a:srgbClr val="FFFF00"/>
                  </a:solidFill>
                  <a:latin typeface="Arial" charset="0"/>
                  <a:cs typeface="Times New Roman" pitchFamily="18" charset="0"/>
                </a:rPr>
                <a:t>milli</a:t>
              </a:r>
              <a:r>
                <a:rPr lang="en-US" sz="1600" b="1" smtClean="0">
                  <a:solidFill>
                    <a:srgbClr val="FFFFFF"/>
                  </a:solidFill>
                  <a:latin typeface="Arial" charset="0"/>
                  <a:cs typeface="Times New Roman" pitchFamily="18" charset="0"/>
                </a:rPr>
                <a:t>     </a:t>
              </a:r>
              <a:r>
                <a:rPr lang="en-US" sz="1600" b="1" smtClean="0">
                  <a:solidFill>
                    <a:srgbClr val="FFFF00"/>
                  </a:solidFill>
                  <a:latin typeface="Arial" charset="0"/>
                  <a:cs typeface="Times New Roman" pitchFamily="18" charset="0"/>
                </a:rPr>
                <a:t>micro</a:t>
              </a:r>
              <a:r>
                <a:rPr lang="en-US" sz="1600" b="1" smtClean="0">
                  <a:solidFill>
                    <a:srgbClr val="FFFFFF"/>
                  </a:solidFill>
                  <a:latin typeface="Arial" charset="0"/>
                  <a:cs typeface="Times New Roman" pitchFamily="18" charset="0"/>
                </a:rPr>
                <a:t>    nano</a:t>
              </a:r>
              <a:r>
                <a:rPr lang="en-US" sz="1600" smtClean="0">
                  <a:solidFill>
                    <a:srgbClr val="FFFF00"/>
                  </a:solidFill>
                  <a:latin typeface="Arial" charset="0"/>
                </a:rPr>
                <a:t> </a:t>
              </a:r>
            </a:p>
            <a:p>
              <a:pPr algn="ctr" eaLnBrk="1" fontAlgn="base" hangingPunct="1">
                <a:spcBef>
                  <a:spcPct val="0"/>
                </a:spcBef>
                <a:spcAft>
                  <a:spcPct val="0"/>
                </a:spcAft>
              </a:pPr>
              <a:endParaRPr lang="en-US" sz="1600" smtClean="0">
                <a:solidFill>
                  <a:srgbClr val="FFFFFF"/>
                </a:solidFill>
              </a:endParaRPr>
            </a:p>
          </p:txBody>
        </p:sp>
      </p:grpSp>
      <p:sp>
        <p:nvSpPr>
          <p:cNvPr id="12293" name="Text Box 4"/>
          <p:cNvSpPr txBox="1">
            <a:spLocks noChangeArrowheads="1"/>
          </p:cNvSpPr>
          <p:nvPr/>
        </p:nvSpPr>
        <p:spPr bwMode="auto">
          <a:xfrm>
            <a:off x="781050" y="685800"/>
            <a:ext cx="7620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sz="3000" b="1" smtClean="0">
                <a:solidFill>
                  <a:srgbClr val="FFFF00"/>
                </a:solidFill>
                <a:latin typeface="Arial" charset="0"/>
              </a:rPr>
              <a:t> Metric Units of Measure</a:t>
            </a:r>
          </a:p>
        </p:txBody>
      </p:sp>
      <p:graphicFrame>
        <p:nvGraphicFramePr>
          <p:cNvPr id="1154100" name="Group 52"/>
          <p:cNvGraphicFramePr>
            <a:graphicFrameLocks noGrp="1"/>
          </p:cNvGraphicFramePr>
          <p:nvPr/>
        </p:nvGraphicFramePr>
        <p:xfrm>
          <a:off x="457200" y="4114800"/>
          <a:ext cx="3649663" cy="1584704"/>
        </p:xfrm>
        <a:graphic>
          <a:graphicData uri="http://schemas.openxmlformats.org/drawingml/2006/table">
            <a:tbl>
              <a:tblPr/>
              <a:tblGrid>
                <a:gridCol w="1552575"/>
                <a:gridCol w="2097088"/>
              </a:tblGrid>
              <a:tr h="3960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Gigahertz</a:t>
                      </a:r>
                    </a:p>
                  </a:txBody>
                  <a:tcPr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1,000,000,000</a:t>
                      </a:r>
                    </a:p>
                  </a:txBody>
                  <a:tcPr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Megahertz</a:t>
                      </a:r>
                    </a:p>
                  </a:txBody>
                  <a:tcPr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1,000,000</a:t>
                      </a:r>
                    </a:p>
                  </a:txBody>
                  <a:tcPr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Kilohertz</a:t>
                      </a:r>
                    </a:p>
                  </a:txBody>
                  <a:tcPr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1,000</a:t>
                      </a:r>
                    </a:p>
                  </a:txBody>
                  <a:tcPr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Hertz</a:t>
                      </a:r>
                    </a:p>
                  </a:txBody>
                  <a:tcPr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a:t>
                      </a:r>
                    </a:p>
                  </a:txBody>
                  <a:tcPr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154101" name="Group 53"/>
          <p:cNvGraphicFramePr>
            <a:graphicFrameLocks noGrp="1"/>
          </p:cNvGraphicFramePr>
          <p:nvPr/>
        </p:nvGraphicFramePr>
        <p:xfrm>
          <a:off x="4745038" y="4114800"/>
          <a:ext cx="3802062" cy="1600200"/>
        </p:xfrm>
        <a:graphic>
          <a:graphicData uri="http://schemas.openxmlformats.org/drawingml/2006/table">
            <a:tbl>
              <a:tblPr/>
              <a:tblGrid>
                <a:gridCol w="1981200"/>
                <a:gridCol w="1820862"/>
              </a:tblGrid>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Ampere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Milliampere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0.001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Microampere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0.000001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Nanoampere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0.000000001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28" name="Text Box 40"/>
          <p:cNvSpPr txBox="1">
            <a:spLocks noChangeArrowheads="1"/>
          </p:cNvSpPr>
          <p:nvPr/>
        </p:nvSpPr>
        <p:spPr bwMode="auto">
          <a:xfrm rot="-2512672">
            <a:off x="157163" y="3073400"/>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mtClean="0">
                <a:solidFill>
                  <a:srgbClr val="FFFFFF"/>
                </a:solidFill>
                <a:latin typeface="Arial" charset="0"/>
              </a:rPr>
              <a:t>Billions</a:t>
            </a:r>
          </a:p>
        </p:txBody>
      </p:sp>
      <p:sp>
        <p:nvSpPr>
          <p:cNvPr id="12329" name="Text Box 41"/>
          <p:cNvSpPr txBox="1">
            <a:spLocks noChangeArrowheads="1"/>
          </p:cNvSpPr>
          <p:nvPr/>
        </p:nvSpPr>
        <p:spPr bwMode="auto">
          <a:xfrm rot="-2512672">
            <a:off x="869950" y="3068638"/>
            <a:ext cx="1008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mtClean="0">
                <a:solidFill>
                  <a:srgbClr val="FFFFFF"/>
                </a:solidFill>
                <a:latin typeface="Arial" charset="0"/>
              </a:rPr>
              <a:t>Millions</a:t>
            </a:r>
          </a:p>
        </p:txBody>
      </p:sp>
      <p:sp>
        <p:nvSpPr>
          <p:cNvPr id="12330" name="Text Box 42"/>
          <p:cNvSpPr txBox="1">
            <a:spLocks noChangeArrowheads="1"/>
          </p:cNvSpPr>
          <p:nvPr/>
        </p:nvSpPr>
        <p:spPr bwMode="auto">
          <a:xfrm rot="-2512672">
            <a:off x="1331913" y="3155950"/>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mtClean="0">
                <a:solidFill>
                  <a:srgbClr val="FFFFFF"/>
                </a:solidFill>
                <a:latin typeface="Arial" charset="0"/>
              </a:rPr>
              <a:t>Thousands</a:t>
            </a:r>
          </a:p>
        </p:txBody>
      </p:sp>
      <p:sp>
        <p:nvSpPr>
          <p:cNvPr id="12331" name="Text Box 43"/>
          <p:cNvSpPr txBox="1">
            <a:spLocks noChangeArrowheads="1"/>
          </p:cNvSpPr>
          <p:nvPr/>
        </p:nvSpPr>
        <p:spPr bwMode="auto">
          <a:xfrm rot="-2512672">
            <a:off x="2147888" y="3114675"/>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mtClean="0">
                <a:solidFill>
                  <a:srgbClr val="FFFFFF"/>
                </a:solidFill>
                <a:latin typeface="Arial" charset="0"/>
              </a:rPr>
              <a:t>Hundreds</a:t>
            </a:r>
          </a:p>
        </p:txBody>
      </p:sp>
      <p:sp>
        <p:nvSpPr>
          <p:cNvPr id="12332" name="Text Box 44"/>
          <p:cNvSpPr txBox="1">
            <a:spLocks noChangeArrowheads="1"/>
          </p:cNvSpPr>
          <p:nvPr/>
        </p:nvSpPr>
        <p:spPr bwMode="auto">
          <a:xfrm rot="-2512672">
            <a:off x="2841625" y="3141663"/>
            <a:ext cx="1219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mtClean="0">
                <a:solidFill>
                  <a:srgbClr val="FFFFFF"/>
                </a:solidFill>
                <a:latin typeface="Arial" charset="0"/>
              </a:rPr>
              <a:t>Tens</a:t>
            </a:r>
          </a:p>
        </p:txBody>
      </p:sp>
      <p:sp>
        <p:nvSpPr>
          <p:cNvPr id="12333" name="Text Box 47"/>
          <p:cNvSpPr txBox="1">
            <a:spLocks noChangeArrowheads="1"/>
          </p:cNvSpPr>
          <p:nvPr/>
        </p:nvSpPr>
        <p:spPr bwMode="auto">
          <a:xfrm rot="2512672" flipH="1">
            <a:off x="4764088" y="3197225"/>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mtClean="0">
                <a:solidFill>
                  <a:srgbClr val="FFFFFF"/>
                </a:solidFill>
                <a:latin typeface="Arial" charset="0"/>
              </a:rPr>
              <a:t>Tenths</a:t>
            </a:r>
          </a:p>
        </p:txBody>
      </p:sp>
      <p:sp>
        <p:nvSpPr>
          <p:cNvPr id="12334" name="Text Box 48"/>
          <p:cNvSpPr txBox="1">
            <a:spLocks noChangeArrowheads="1"/>
          </p:cNvSpPr>
          <p:nvPr/>
        </p:nvSpPr>
        <p:spPr bwMode="auto">
          <a:xfrm rot="2512672" flipH="1">
            <a:off x="6245225" y="3309938"/>
            <a:ext cx="1531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mtClean="0">
                <a:solidFill>
                  <a:srgbClr val="FFFFFF"/>
                </a:solidFill>
                <a:latin typeface="Arial" charset="0"/>
              </a:rPr>
              <a:t>Thousandths</a:t>
            </a:r>
          </a:p>
        </p:txBody>
      </p:sp>
      <p:sp>
        <p:nvSpPr>
          <p:cNvPr id="12335" name="Text Box 49"/>
          <p:cNvSpPr txBox="1">
            <a:spLocks noChangeArrowheads="1"/>
          </p:cNvSpPr>
          <p:nvPr/>
        </p:nvSpPr>
        <p:spPr bwMode="auto">
          <a:xfrm rot="2512672" flipH="1">
            <a:off x="5468938" y="3295650"/>
            <a:ext cx="1493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mtClean="0">
                <a:solidFill>
                  <a:srgbClr val="FFFFFF"/>
                </a:solidFill>
                <a:latin typeface="Arial" charset="0"/>
              </a:rPr>
              <a:t>Hundredths</a:t>
            </a:r>
          </a:p>
        </p:txBody>
      </p:sp>
      <p:sp>
        <p:nvSpPr>
          <p:cNvPr id="12336" name="Text Box 50"/>
          <p:cNvSpPr txBox="1">
            <a:spLocks noChangeArrowheads="1"/>
          </p:cNvSpPr>
          <p:nvPr/>
        </p:nvSpPr>
        <p:spPr bwMode="auto">
          <a:xfrm rot="2512672" flipH="1">
            <a:off x="7067550" y="3233738"/>
            <a:ext cx="1219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mtClean="0">
                <a:solidFill>
                  <a:srgbClr val="FFFFFF"/>
                </a:solidFill>
                <a:latin typeface="Arial" charset="0"/>
              </a:rPr>
              <a:t>Millionths</a:t>
            </a:r>
          </a:p>
        </p:txBody>
      </p:sp>
      <p:sp>
        <p:nvSpPr>
          <p:cNvPr id="12337" name="Text Box 51"/>
          <p:cNvSpPr txBox="1">
            <a:spLocks noChangeArrowheads="1"/>
          </p:cNvSpPr>
          <p:nvPr/>
        </p:nvSpPr>
        <p:spPr bwMode="auto">
          <a:xfrm rot="2512672" flipH="1">
            <a:off x="7780338" y="319405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mtClean="0">
                <a:solidFill>
                  <a:srgbClr val="FFFFFF"/>
                </a:solidFill>
                <a:latin typeface="Arial" charset="0"/>
              </a:rPr>
              <a:t>Billionths</a:t>
            </a:r>
          </a:p>
        </p:txBody>
      </p:sp>
    </p:spTree>
    <p:extLst>
      <p:ext uri="{BB962C8B-B14F-4D97-AF65-F5344CB8AC3E}">
        <p14:creationId xmlns:p14="http://schemas.microsoft.com/office/powerpoint/2010/main" val="27799053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00C3AB3-D0E9-4EE4-951D-DEF814E25ED0}" type="slidenum">
              <a:rPr lang="en-US">
                <a:solidFill>
                  <a:srgbClr val="FFFFFF"/>
                </a:solidFill>
              </a:rPr>
              <a:pPr>
                <a:defRPr/>
              </a:pPr>
              <a:t>60</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96610" name="Rectangle 2"/>
          <p:cNvSpPr>
            <a:spLocks noGrp="1" noRot="1" noChangeArrowheads="1"/>
          </p:cNvSpPr>
          <p:nvPr>
            <p:ph type="title"/>
          </p:nvPr>
        </p:nvSpPr>
        <p:spPr/>
        <p:txBody>
          <a:bodyPr/>
          <a:lstStyle/>
          <a:p>
            <a:pPr eaLnBrk="1" hangingPunct="1">
              <a:defRPr/>
            </a:pPr>
            <a:r>
              <a:rPr lang="en-US" dirty="0" smtClean="0"/>
              <a:t>T1B09 Why should you not set your transmit frequency to be exactly at the edge of an amateur band or sub-band?</a:t>
            </a:r>
          </a:p>
        </p:txBody>
      </p:sp>
      <p:sp>
        <p:nvSpPr>
          <p:cNvPr id="57349" name="Rectangle 3"/>
          <p:cNvSpPr>
            <a:spLocks noGrp="1" noChangeArrowheads="1"/>
          </p:cNvSpPr>
          <p:nvPr>
            <p:ph type="body" idx="1"/>
          </p:nvPr>
        </p:nvSpPr>
        <p:spPr/>
        <p:txBody>
          <a:bodyPr/>
          <a:lstStyle/>
          <a:p>
            <a:pPr lvl="1" eaLnBrk="1" hangingPunct="1"/>
            <a:r>
              <a:rPr lang="en-US" b="0" smtClean="0">
                <a:effectLst/>
              </a:rPr>
              <a:t>A.  To allow for calibration error in the transmitter frequency display</a:t>
            </a:r>
          </a:p>
          <a:p>
            <a:pPr lvl="1" eaLnBrk="1" hangingPunct="1"/>
            <a:r>
              <a:rPr lang="en-US" b="0" smtClean="0">
                <a:effectLst/>
              </a:rPr>
              <a:t>B.  So that modulation sidebands do not extend beyond the band edge</a:t>
            </a:r>
          </a:p>
          <a:p>
            <a:pPr lvl="1" eaLnBrk="1" hangingPunct="1"/>
            <a:r>
              <a:rPr lang="en-US" b="0" smtClean="0">
                <a:effectLst/>
              </a:rPr>
              <a:t>C.  To allow for transmitter frequency drift</a:t>
            </a:r>
          </a:p>
          <a:p>
            <a:pPr lvl="1" eaLnBrk="1" hangingPunct="1"/>
            <a:r>
              <a:rPr lang="en-US" b="0" smtClean="0">
                <a:effectLst/>
              </a:rPr>
              <a:t>D.  All of these choices are correct</a:t>
            </a:r>
          </a:p>
        </p:txBody>
      </p:sp>
    </p:spTree>
    <p:extLst>
      <p:ext uri="{BB962C8B-B14F-4D97-AF65-F5344CB8AC3E}">
        <p14:creationId xmlns:p14="http://schemas.microsoft.com/office/powerpoint/2010/main" val="13831566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356A099-0384-4D7B-B50F-ADBCC5613BE5}" type="slidenum">
              <a:rPr lang="en-US">
                <a:solidFill>
                  <a:srgbClr val="FFFFFF"/>
                </a:solidFill>
              </a:rPr>
              <a:pPr>
                <a:defRPr/>
              </a:pPr>
              <a:t>61</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201730" name="Rectangle 2"/>
          <p:cNvSpPr>
            <a:spLocks noGrp="1" noRot="1" noChangeArrowheads="1"/>
          </p:cNvSpPr>
          <p:nvPr>
            <p:ph type="title"/>
          </p:nvPr>
        </p:nvSpPr>
        <p:spPr/>
        <p:txBody>
          <a:bodyPr/>
          <a:lstStyle/>
          <a:p>
            <a:pPr eaLnBrk="1" hangingPunct="1">
              <a:defRPr/>
            </a:pPr>
            <a:r>
              <a:rPr lang="en-US" b="0" smtClean="0"/>
              <a:t>T1B09 Why should you not set your transmit frequency to be exactly at the edge of an amateur band or sub-band?</a:t>
            </a:r>
          </a:p>
        </p:txBody>
      </p:sp>
      <p:sp>
        <p:nvSpPr>
          <p:cNvPr id="201731" name="Rectangle 3"/>
          <p:cNvSpPr>
            <a:spLocks noGrp="1" noChangeArrowheads="1"/>
          </p:cNvSpPr>
          <p:nvPr>
            <p:ph type="body" idx="1"/>
          </p:nvPr>
        </p:nvSpPr>
        <p:spPr/>
        <p:txBody>
          <a:bodyPr/>
          <a:lstStyle/>
          <a:p>
            <a:pPr lvl="1" eaLnBrk="1" hangingPunct="1">
              <a:defRPr/>
            </a:pPr>
            <a:r>
              <a:rPr lang="en-US" b="0" smtClean="0">
                <a:effectLst/>
              </a:rPr>
              <a:t>A.  To allow for calibration error in the transmitter frequency display</a:t>
            </a:r>
          </a:p>
          <a:p>
            <a:pPr lvl="1" eaLnBrk="1" hangingPunct="1">
              <a:defRPr/>
            </a:pPr>
            <a:r>
              <a:rPr lang="en-US" b="0" smtClean="0">
                <a:effectLst/>
              </a:rPr>
              <a:t>B.  So that modulation sidebands do not extend beyond the band edge</a:t>
            </a:r>
          </a:p>
          <a:p>
            <a:pPr lvl="1" eaLnBrk="1" hangingPunct="1">
              <a:defRPr/>
            </a:pPr>
            <a:r>
              <a:rPr lang="en-US" b="0" smtClean="0">
                <a:effectLst/>
              </a:rPr>
              <a:t>C.  To allow for transmitter frequency drift</a:t>
            </a:r>
          </a:p>
          <a:p>
            <a:pPr eaLnBrk="1" hangingPunct="1">
              <a:defRPr/>
            </a:pPr>
            <a:r>
              <a:rPr lang="en-US" smtClean="0"/>
              <a:t>D.  All of these choices are correct</a:t>
            </a:r>
          </a:p>
        </p:txBody>
      </p:sp>
    </p:spTree>
    <p:extLst>
      <p:ext uri="{BB962C8B-B14F-4D97-AF65-F5344CB8AC3E}">
        <p14:creationId xmlns:p14="http://schemas.microsoft.com/office/powerpoint/2010/main" val="19673744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A8A0781-E155-4D16-847C-A33175AE1C3E}" type="slidenum">
              <a:rPr lang="en-US">
                <a:solidFill>
                  <a:srgbClr val="FFFFFF"/>
                </a:solidFill>
              </a:rPr>
              <a:pPr>
                <a:defRPr/>
              </a:pPr>
              <a:t>62</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55650" name="Rectangle 2"/>
          <p:cNvSpPr>
            <a:spLocks noGrp="1" noRot="1" noChangeArrowheads="1"/>
          </p:cNvSpPr>
          <p:nvPr>
            <p:ph type="title"/>
          </p:nvPr>
        </p:nvSpPr>
        <p:spPr/>
        <p:txBody>
          <a:bodyPr/>
          <a:lstStyle/>
          <a:p>
            <a:pPr eaLnBrk="1" hangingPunct="1">
              <a:defRPr/>
            </a:pPr>
            <a:r>
              <a:rPr lang="en-US" b="1" smtClean="0"/>
              <a:t>T2B05 What determines the amount of deviation of an FM signal?</a:t>
            </a:r>
          </a:p>
        </p:txBody>
      </p:sp>
      <p:sp>
        <p:nvSpPr>
          <p:cNvPr id="155651" name="Rectangle 3"/>
          <p:cNvSpPr>
            <a:spLocks noGrp="1" noChangeArrowheads="1"/>
          </p:cNvSpPr>
          <p:nvPr>
            <p:ph type="body" idx="1"/>
          </p:nvPr>
        </p:nvSpPr>
        <p:spPr/>
        <p:txBody>
          <a:bodyPr/>
          <a:lstStyle/>
          <a:p>
            <a:pPr lvl="1" eaLnBrk="1" hangingPunct="1">
              <a:defRPr/>
            </a:pPr>
            <a:r>
              <a:rPr lang="en-US" smtClean="0"/>
              <a:t>A.	Both the frequency and amplitude of the modulating signal</a:t>
            </a:r>
          </a:p>
          <a:p>
            <a:pPr lvl="1" eaLnBrk="1" hangingPunct="1">
              <a:defRPr/>
            </a:pPr>
            <a:r>
              <a:rPr lang="en-US" smtClean="0"/>
              <a:t>B.	The frequency of the modulating signal</a:t>
            </a:r>
          </a:p>
          <a:p>
            <a:pPr lvl="1" eaLnBrk="1" hangingPunct="1">
              <a:defRPr/>
            </a:pPr>
            <a:r>
              <a:rPr lang="en-US" smtClean="0"/>
              <a:t>C.	The amplitude of the modulating signal</a:t>
            </a:r>
          </a:p>
          <a:p>
            <a:pPr lvl="1" eaLnBrk="1" hangingPunct="1">
              <a:defRPr/>
            </a:pPr>
            <a:r>
              <a:rPr lang="en-US" smtClean="0"/>
              <a:t>D.	The relative phase of the modulating signal and the carrier</a:t>
            </a:r>
          </a:p>
        </p:txBody>
      </p:sp>
    </p:spTree>
    <p:extLst>
      <p:ext uri="{BB962C8B-B14F-4D97-AF65-F5344CB8AC3E}">
        <p14:creationId xmlns:p14="http://schemas.microsoft.com/office/powerpoint/2010/main" val="9170151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35E6655-F13D-41A3-A42F-B5B9B5C29450}" type="slidenum">
              <a:rPr lang="en-US">
                <a:solidFill>
                  <a:srgbClr val="FFFFFF"/>
                </a:solidFill>
              </a:rPr>
              <a:pPr>
                <a:defRPr/>
              </a:pPr>
              <a:t>63</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60770" name="Rectangle 2"/>
          <p:cNvSpPr>
            <a:spLocks noGrp="1" noRot="1" noChangeArrowheads="1"/>
          </p:cNvSpPr>
          <p:nvPr>
            <p:ph type="title"/>
          </p:nvPr>
        </p:nvSpPr>
        <p:spPr/>
        <p:txBody>
          <a:bodyPr/>
          <a:lstStyle/>
          <a:p>
            <a:pPr eaLnBrk="1" hangingPunct="1">
              <a:defRPr/>
            </a:pPr>
            <a:r>
              <a:rPr lang="en-US" smtClean="0"/>
              <a:t>T2B05 What determines the amount of deviation of an FM signal?</a:t>
            </a:r>
          </a:p>
        </p:txBody>
      </p:sp>
      <p:sp>
        <p:nvSpPr>
          <p:cNvPr id="160771" name="Rectangle 3"/>
          <p:cNvSpPr>
            <a:spLocks noGrp="1" noChangeArrowheads="1"/>
          </p:cNvSpPr>
          <p:nvPr>
            <p:ph type="body" idx="1"/>
          </p:nvPr>
        </p:nvSpPr>
        <p:spPr/>
        <p:txBody>
          <a:bodyPr/>
          <a:lstStyle/>
          <a:p>
            <a:pPr lvl="1" eaLnBrk="1" hangingPunct="1">
              <a:defRPr/>
            </a:pPr>
            <a:r>
              <a:rPr lang="en-US" smtClean="0"/>
              <a:t>A.	Both the frequency and amplitude of the modulating signal</a:t>
            </a:r>
          </a:p>
          <a:p>
            <a:pPr lvl="1" eaLnBrk="1" hangingPunct="1">
              <a:defRPr/>
            </a:pPr>
            <a:r>
              <a:rPr lang="en-US" smtClean="0"/>
              <a:t>B.	The frequency of the modulating signal</a:t>
            </a:r>
          </a:p>
          <a:p>
            <a:pPr eaLnBrk="1" hangingPunct="1">
              <a:defRPr/>
            </a:pPr>
            <a:r>
              <a:rPr lang="en-US" smtClean="0"/>
              <a:t>C.	The amplitude of the modulating signal</a:t>
            </a:r>
          </a:p>
          <a:p>
            <a:pPr lvl="1" eaLnBrk="1" hangingPunct="1">
              <a:defRPr/>
            </a:pPr>
            <a:r>
              <a:rPr lang="en-US" smtClean="0"/>
              <a:t>D.	The relative phase of the modulating signal and the carrier</a:t>
            </a:r>
          </a:p>
        </p:txBody>
      </p:sp>
    </p:spTree>
    <p:extLst>
      <p:ext uri="{BB962C8B-B14F-4D97-AF65-F5344CB8AC3E}">
        <p14:creationId xmlns:p14="http://schemas.microsoft.com/office/powerpoint/2010/main" val="42309173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4D7B9FC-97CD-4BA7-9E81-2661FDDDFF96}" type="slidenum">
              <a:rPr lang="en-US">
                <a:solidFill>
                  <a:srgbClr val="FFFFFF"/>
                </a:solidFill>
              </a:rPr>
              <a:pPr>
                <a:defRPr/>
              </a:pPr>
              <a:t>64</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65890" name="Rectangle 2"/>
          <p:cNvSpPr>
            <a:spLocks noGrp="1" noRot="1" noChangeArrowheads="1"/>
          </p:cNvSpPr>
          <p:nvPr>
            <p:ph type="title"/>
          </p:nvPr>
        </p:nvSpPr>
        <p:spPr/>
        <p:txBody>
          <a:bodyPr/>
          <a:lstStyle/>
          <a:p>
            <a:pPr eaLnBrk="1" hangingPunct="1">
              <a:defRPr/>
            </a:pPr>
            <a:r>
              <a:rPr lang="en-US" b="1" smtClean="0"/>
              <a:t>T2B06 What happens when the deviation of an FM transmitter is increased?</a:t>
            </a:r>
          </a:p>
        </p:txBody>
      </p:sp>
      <p:sp>
        <p:nvSpPr>
          <p:cNvPr id="165891" name="Rectangle 3"/>
          <p:cNvSpPr>
            <a:spLocks noGrp="1" noChangeArrowheads="1"/>
          </p:cNvSpPr>
          <p:nvPr>
            <p:ph type="body" idx="1"/>
          </p:nvPr>
        </p:nvSpPr>
        <p:spPr/>
        <p:txBody>
          <a:bodyPr/>
          <a:lstStyle/>
          <a:p>
            <a:pPr lvl="1" eaLnBrk="1" hangingPunct="1">
              <a:defRPr/>
            </a:pPr>
            <a:r>
              <a:rPr lang="en-US" smtClean="0"/>
              <a:t>A.	Its signal occupies more bandwidth</a:t>
            </a:r>
          </a:p>
          <a:p>
            <a:pPr lvl="1" eaLnBrk="1" hangingPunct="1">
              <a:defRPr/>
            </a:pPr>
            <a:r>
              <a:rPr lang="en-US" smtClean="0"/>
              <a:t>B.	Its output power increases</a:t>
            </a:r>
          </a:p>
          <a:p>
            <a:pPr lvl="1" eaLnBrk="1" hangingPunct="1">
              <a:defRPr/>
            </a:pPr>
            <a:r>
              <a:rPr lang="en-US" smtClean="0"/>
              <a:t>C.	Its output power and bandwidth increases</a:t>
            </a:r>
          </a:p>
          <a:p>
            <a:pPr lvl="1" eaLnBrk="1" hangingPunct="1">
              <a:defRPr/>
            </a:pPr>
            <a:r>
              <a:rPr lang="en-US" smtClean="0"/>
              <a:t>D.	Asymmetric modulation occurs</a:t>
            </a:r>
          </a:p>
        </p:txBody>
      </p:sp>
    </p:spTree>
    <p:extLst>
      <p:ext uri="{BB962C8B-B14F-4D97-AF65-F5344CB8AC3E}">
        <p14:creationId xmlns:p14="http://schemas.microsoft.com/office/powerpoint/2010/main" val="25033806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B158C08-BA13-4EDB-9BC5-C176C6410AA3}" type="slidenum">
              <a:rPr lang="en-US">
                <a:solidFill>
                  <a:srgbClr val="FFFFFF"/>
                </a:solidFill>
              </a:rPr>
              <a:pPr>
                <a:defRPr/>
              </a:pPr>
              <a:t>65</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171010" name="Rectangle 2"/>
          <p:cNvSpPr>
            <a:spLocks noGrp="1" noRot="1" noChangeArrowheads="1"/>
          </p:cNvSpPr>
          <p:nvPr>
            <p:ph type="title"/>
          </p:nvPr>
        </p:nvSpPr>
        <p:spPr/>
        <p:txBody>
          <a:bodyPr/>
          <a:lstStyle/>
          <a:p>
            <a:pPr eaLnBrk="1" hangingPunct="1">
              <a:defRPr/>
            </a:pPr>
            <a:r>
              <a:rPr lang="en-US" smtClean="0"/>
              <a:t>T2B06 What happens when the deviation of an FM transmitter is increased?</a:t>
            </a:r>
          </a:p>
        </p:txBody>
      </p:sp>
      <p:sp>
        <p:nvSpPr>
          <p:cNvPr id="171011" name="Rectangle 3"/>
          <p:cNvSpPr>
            <a:spLocks noGrp="1" noChangeArrowheads="1"/>
          </p:cNvSpPr>
          <p:nvPr>
            <p:ph type="body" idx="1"/>
          </p:nvPr>
        </p:nvSpPr>
        <p:spPr/>
        <p:txBody>
          <a:bodyPr/>
          <a:lstStyle/>
          <a:p>
            <a:pPr eaLnBrk="1" hangingPunct="1">
              <a:defRPr/>
            </a:pPr>
            <a:r>
              <a:rPr lang="en-US" smtClean="0"/>
              <a:t>A.	Its signal occupies more bandwidth</a:t>
            </a:r>
          </a:p>
          <a:p>
            <a:pPr lvl="1" eaLnBrk="1" hangingPunct="1">
              <a:defRPr/>
            </a:pPr>
            <a:r>
              <a:rPr lang="en-US" smtClean="0"/>
              <a:t>B.	Its output power increases</a:t>
            </a:r>
          </a:p>
          <a:p>
            <a:pPr lvl="1" eaLnBrk="1" hangingPunct="1">
              <a:defRPr/>
            </a:pPr>
            <a:r>
              <a:rPr lang="en-US" smtClean="0"/>
              <a:t>C.	Its output power and bandwidth increases</a:t>
            </a:r>
          </a:p>
          <a:p>
            <a:pPr lvl="1" eaLnBrk="1" hangingPunct="1">
              <a:defRPr/>
            </a:pPr>
            <a:r>
              <a:rPr lang="en-US" smtClean="0"/>
              <a:t>D.	Asymmetric modulation occurs</a:t>
            </a:r>
          </a:p>
        </p:txBody>
      </p:sp>
    </p:spTree>
    <p:extLst>
      <p:ext uri="{BB962C8B-B14F-4D97-AF65-F5344CB8AC3E}">
        <p14:creationId xmlns:p14="http://schemas.microsoft.com/office/powerpoint/2010/main" val="37016219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T2B07 </a:t>
            </a:r>
            <a:r>
              <a:rPr lang="en-US" dirty="0" smtClean="0"/>
              <a:t>  What </a:t>
            </a:r>
            <a:r>
              <a:rPr lang="en-US" dirty="0"/>
              <a:t>could cause your FM signal to interfere with stations on nearby frequencies?</a:t>
            </a:r>
            <a:br>
              <a:rPr lang="en-US" dirty="0"/>
            </a:br>
            <a:endParaRPr lang="en-US" dirty="0"/>
          </a:p>
        </p:txBody>
      </p:sp>
      <p:sp>
        <p:nvSpPr>
          <p:cNvPr id="3" name="Content Placeholder 2"/>
          <p:cNvSpPr>
            <a:spLocks noGrp="1"/>
          </p:cNvSpPr>
          <p:nvPr>
            <p:ph idx="1"/>
          </p:nvPr>
        </p:nvSpPr>
        <p:spPr/>
        <p:txBody>
          <a:bodyPr/>
          <a:lstStyle/>
          <a:p>
            <a:r>
              <a:rPr lang="en-US" dirty="0">
                <a:solidFill>
                  <a:schemeClr val="tx1"/>
                </a:solidFill>
              </a:rPr>
              <a:t>A. Microphone gain too high, causing over-deviation </a:t>
            </a:r>
          </a:p>
          <a:p>
            <a:r>
              <a:rPr lang="en-US" dirty="0">
                <a:solidFill>
                  <a:schemeClr val="tx1"/>
                </a:solidFill>
              </a:rPr>
              <a:t>B. SWR too high</a:t>
            </a:r>
          </a:p>
          <a:p>
            <a:r>
              <a:rPr lang="en-US" dirty="0">
                <a:solidFill>
                  <a:schemeClr val="tx1"/>
                </a:solidFill>
              </a:rPr>
              <a:t>C. Incorrect CTCSS Tone</a:t>
            </a:r>
          </a:p>
          <a:p>
            <a:r>
              <a:rPr lang="en-US" dirty="0">
                <a:solidFill>
                  <a:schemeClr val="tx1"/>
                </a:solidFill>
              </a:rPr>
              <a:t>D. All of these choices are correct</a:t>
            </a:r>
          </a:p>
          <a:p>
            <a:endParaRPr lang="en-US" dirty="0">
              <a:solidFill>
                <a:schemeClr val="tx1"/>
              </a:solidFill>
            </a:endParaRPr>
          </a:p>
        </p:txBody>
      </p:sp>
    </p:spTree>
    <p:extLst>
      <p:ext uri="{BB962C8B-B14F-4D97-AF65-F5344CB8AC3E}">
        <p14:creationId xmlns:p14="http://schemas.microsoft.com/office/powerpoint/2010/main" val="13333512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T2B07 </a:t>
            </a:r>
            <a:r>
              <a:rPr lang="en-US" dirty="0" smtClean="0"/>
              <a:t>  What </a:t>
            </a:r>
            <a:r>
              <a:rPr lang="en-US" dirty="0"/>
              <a:t>could cause your FM signal to interfere with stations on nearby frequencies?</a:t>
            </a:r>
            <a:br>
              <a:rPr lang="en-US" dirty="0"/>
            </a:br>
            <a:endParaRPr lang="en-US" dirty="0"/>
          </a:p>
        </p:txBody>
      </p:sp>
      <p:sp>
        <p:nvSpPr>
          <p:cNvPr id="3" name="Content Placeholder 2"/>
          <p:cNvSpPr>
            <a:spLocks noGrp="1"/>
          </p:cNvSpPr>
          <p:nvPr>
            <p:ph idx="1"/>
          </p:nvPr>
        </p:nvSpPr>
        <p:spPr>
          <a:xfrm>
            <a:off x="381000" y="2133600"/>
            <a:ext cx="8534400" cy="4068763"/>
          </a:xfrm>
        </p:spPr>
        <p:txBody>
          <a:bodyPr/>
          <a:lstStyle/>
          <a:p>
            <a:r>
              <a:rPr lang="en-US" dirty="0">
                <a:solidFill>
                  <a:srgbClr val="FFFF00"/>
                </a:solidFill>
              </a:rPr>
              <a:t>A. Microphone gain too high, causing over-deviation </a:t>
            </a:r>
          </a:p>
          <a:p>
            <a:r>
              <a:rPr lang="en-US" dirty="0" smtClean="0">
                <a:solidFill>
                  <a:schemeClr val="tx1"/>
                </a:solidFill>
              </a:rPr>
              <a:t>	B</a:t>
            </a:r>
            <a:r>
              <a:rPr lang="en-US" dirty="0">
                <a:solidFill>
                  <a:schemeClr val="tx1"/>
                </a:solidFill>
              </a:rPr>
              <a:t>. SWR too high</a:t>
            </a:r>
          </a:p>
          <a:p>
            <a:r>
              <a:rPr lang="en-US" dirty="0" smtClean="0">
                <a:solidFill>
                  <a:schemeClr val="tx1"/>
                </a:solidFill>
              </a:rPr>
              <a:t>	C</a:t>
            </a:r>
            <a:r>
              <a:rPr lang="en-US" dirty="0">
                <a:solidFill>
                  <a:schemeClr val="tx1"/>
                </a:solidFill>
              </a:rPr>
              <a:t>. Incorrect CTCSS Tone</a:t>
            </a:r>
          </a:p>
          <a:p>
            <a:r>
              <a:rPr lang="en-US" dirty="0" smtClean="0">
                <a:solidFill>
                  <a:schemeClr val="tx1"/>
                </a:solidFill>
              </a:rPr>
              <a:t>	D</a:t>
            </a:r>
            <a:r>
              <a:rPr lang="en-US" dirty="0">
                <a:solidFill>
                  <a:schemeClr val="tx1"/>
                </a:solidFill>
              </a:rPr>
              <a:t>. All of these choices are correct</a:t>
            </a:r>
          </a:p>
          <a:p>
            <a:endParaRPr lang="en-US" dirty="0">
              <a:solidFill>
                <a:schemeClr val="tx1"/>
              </a:solidFill>
            </a:endParaRPr>
          </a:p>
        </p:txBody>
      </p:sp>
    </p:spTree>
    <p:extLst>
      <p:ext uri="{BB962C8B-B14F-4D97-AF65-F5344CB8AC3E}">
        <p14:creationId xmlns:p14="http://schemas.microsoft.com/office/powerpoint/2010/main" val="9251385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title"/>
          </p:nvPr>
        </p:nvSpPr>
        <p:spPr/>
        <p:txBody>
          <a:bodyPr/>
          <a:lstStyle/>
          <a:p>
            <a:pPr eaLnBrk="1" hangingPunct="1">
              <a:defRPr/>
            </a:pPr>
            <a:r>
              <a:rPr lang="en-US" b="1" smtClean="0"/>
              <a:t>T8A01 Which of the following is a form of amplitude modulation?</a:t>
            </a:r>
          </a:p>
        </p:txBody>
      </p:sp>
      <p:sp>
        <p:nvSpPr>
          <p:cNvPr id="205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Spread-spectrum</a:t>
            </a:r>
          </a:p>
          <a:p>
            <a:pPr lvl="1" eaLnBrk="1" hangingPunct="1">
              <a:defRPr/>
            </a:pPr>
            <a:r>
              <a:rPr lang="en-US" dirty="0" smtClean="0"/>
              <a:t>B.	Packet radio</a:t>
            </a:r>
          </a:p>
          <a:p>
            <a:pPr lvl="1" eaLnBrk="1" hangingPunct="1">
              <a:defRPr/>
            </a:pPr>
            <a:r>
              <a:rPr lang="en-US" dirty="0" smtClean="0"/>
              <a:t>C.	Single sideband</a:t>
            </a:r>
          </a:p>
          <a:p>
            <a:pPr lvl="1" eaLnBrk="1" hangingPunct="1">
              <a:defRPr/>
            </a:pPr>
            <a:r>
              <a:rPr lang="en-US" dirty="0" smtClean="0"/>
              <a:t>D.	Phase shift keying</a:t>
            </a:r>
          </a:p>
        </p:txBody>
      </p:sp>
    </p:spTree>
    <p:extLst>
      <p:ext uri="{BB962C8B-B14F-4D97-AF65-F5344CB8AC3E}">
        <p14:creationId xmlns:p14="http://schemas.microsoft.com/office/powerpoint/2010/main" val="38131055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en-US" smtClean="0"/>
              <a:t>T8A01 Which of the following is a form of amplitude modulation?</a:t>
            </a:r>
          </a:p>
        </p:txBody>
      </p:sp>
      <p:sp>
        <p:nvSpPr>
          <p:cNvPr id="7171" name="Rectangle 3"/>
          <p:cNvSpPr>
            <a:spLocks noGrp="1" noChangeArrowheads="1"/>
          </p:cNvSpPr>
          <p:nvPr>
            <p:ph type="body" idx="1"/>
          </p:nvPr>
        </p:nvSpPr>
        <p:spPr>
          <a:xfrm>
            <a:off x="304800" y="2819400"/>
            <a:ext cx="8534400" cy="3306763"/>
          </a:xfrm>
        </p:spPr>
        <p:txBody>
          <a:bodyPr/>
          <a:lstStyle/>
          <a:p>
            <a:pPr lvl="1" eaLnBrk="1" hangingPunct="1">
              <a:defRPr/>
            </a:pPr>
            <a:r>
              <a:rPr lang="en-US" smtClean="0"/>
              <a:t>A.	Spread-spectrum</a:t>
            </a:r>
          </a:p>
          <a:p>
            <a:pPr lvl="1" eaLnBrk="1" hangingPunct="1">
              <a:defRPr/>
            </a:pPr>
            <a:r>
              <a:rPr lang="en-US" smtClean="0"/>
              <a:t>B.	Packet radio</a:t>
            </a:r>
          </a:p>
          <a:p>
            <a:pPr eaLnBrk="1" hangingPunct="1">
              <a:defRPr/>
            </a:pPr>
            <a:r>
              <a:rPr lang="en-US" b="1" smtClean="0"/>
              <a:t>C.	Single sideband</a:t>
            </a:r>
          </a:p>
          <a:p>
            <a:pPr lvl="1" eaLnBrk="1" hangingPunct="1">
              <a:defRPr/>
            </a:pPr>
            <a:r>
              <a:rPr lang="en-US" smtClean="0"/>
              <a:t>D.	Phase shift keying</a:t>
            </a:r>
          </a:p>
        </p:txBody>
      </p:sp>
    </p:spTree>
    <p:extLst>
      <p:ext uri="{BB962C8B-B14F-4D97-AF65-F5344CB8AC3E}">
        <p14:creationId xmlns:p14="http://schemas.microsoft.com/office/powerpoint/2010/main" val="183561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a:xfrm>
            <a:off x="6553200" y="6248400"/>
            <a:ext cx="2133600" cy="476250"/>
          </a:xfrm>
        </p:spPr>
        <p:txBody>
          <a:bodyPr/>
          <a:lstStyle/>
          <a:p>
            <a:pPr algn="r">
              <a:defRPr/>
            </a:pPr>
            <a:r>
              <a:rPr lang="en-US" smtClean="0">
                <a:solidFill>
                  <a:srgbClr val="FFFFFF"/>
                </a:solidFill>
              </a:rPr>
              <a:t>Radio and Electronic Fundamentals</a:t>
            </a:r>
          </a:p>
        </p:txBody>
      </p:sp>
      <p:sp>
        <p:nvSpPr>
          <p:cNvPr id="6147" name="Slide Number Placeholder 4"/>
          <p:cNvSpPr>
            <a:spLocks noGrp="1"/>
          </p:cNvSpPr>
          <p:nvPr>
            <p:ph type="sldNum" sz="quarter" idx="10"/>
          </p:nvPr>
        </p:nvSpPr>
        <p:spPr>
          <a:xfrm>
            <a:off x="304800" y="6248400"/>
            <a:ext cx="5715000" cy="476250"/>
          </a:xfrm>
        </p:spPr>
        <p:txBody>
          <a:bodyPr/>
          <a:lstStyle/>
          <a:p>
            <a:pPr algn="l">
              <a:defRPr/>
            </a:pPr>
            <a:fld id="{BE0D7302-6A3D-4554-BEF9-26AEB1C6D206}" type="slidenum">
              <a:rPr lang="en-US" smtClean="0">
                <a:solidFill>
                  <a:srgbClr val="FFFFFF"/>
                </a:solidFill>
              </a:rPr>
              <a:pPr algn="l">
                <a:defRPr/>
              </a:pPr>
              <a:t>7</a:t>
            </a:fld>
            <a:endParaRPr lang="en-US" smtClean="0">
              <a:solidFill>
                <a:srgbClr val="FFFFFF"/>
              </a:solidFill>
            </a:endParaRPr>
          </a:p>
        </p:txBody>
      </p:sp>
      <p:sp>
        <p:nvSpPr>
          <p:cNvPr id="1112066" name="Rectangle 2"/>
          <p:cNvSpPr>
            <a:spLocks noGrp="1" noRot="1" noChangeArrowheads="1"/>
          </p:cNvSpPr>
          <p:nvPr>
            <p:ph type="title"/>
          </p:nvPr>
        </p:nvSpPr>
        <p:spPr>
          <a:xfrm>
            <a:off x="152400" y="0"/>
            <a:ext cx="8839200" cy="1165225"/>
          </a:xfrm>
        </p:spPr>
        <p:txBody>
          <a:bodyPr/>
          <a:lstStyle/>
          <a:p>
            <a:pPr algn="ctr" eaLnBrk="1" hangingPunct="1">
              <a:defRPr/>
            </a:pPr>
            <a:r>
              <a:rPr lang="en-US" smtClean="0"/>
              <a:t>Voltage, Current, Resistance</a:t>
            </a:r>
          </a:p>
        </p:txBody>
      </p:sp>
      <p:sp>
        <p:nvSpPr>
          <p:cNvPr id="13317" name="Freeform 102"/>
          <p:cNvSpPr>
            <a:spLocks/>
          </p:cNvSpPr>
          <p:nvPr/>
        </p:nvSpPr>
        <p:spPr bwMode="auto">
          <a:xfrm>
            <a:off x="7037388" y="3635375"/>
            <a:ext cx="381000" cy="1058863"/>
          </a:xfrm>
          <a:custGeom>
            <a:avLst/>
            <a:gdLst>
              <a:gd name="T0" fmla="*/ 2147483647 w 93"/>
              <a:gd name="T1" fmla="*/ 0 h 253"/>
              <a:gd name="T2" fmla="*/ 2147483647 w 93"/>
              <a:gd name="T3" fmla="*/ 2147483647 h 253"/>
              <a:gd name="T4" fmla="*/ 0 w 93"/>
              <a:gd name="T5" fmla="*/ 2147483647 h 253"/>
              <a:gd name="T6" fmla="*/ 2147483647 w 93"/>
              <a:gd name="T7" fmla="*/ 2147483647 h 253"/>
              <a:gd name="T8" fmla="*/ 0 w 93"/>
              <a:gd name="T9" fmla="*/ 2147483647 h 253"/>
              <a:gd name="T10" fmla="*/ 2147483647 w 93"/>
              <a:gd name="T11" fmla="*/ 2147483647 h 253"/>
              <a:gd name="T12" fmla="*/ 0 w 93"/>
              <a:gd name="T13" fmla="*/ 2147483647 h 253"/>
              <a:gd name="T14" fmla="*/ 2147483647 w 93"/>
              <a:gd name="T15" fmla="*/ 2147483647 h 253"/>
              <a:gd name="T16" fmla="*/ 0 60000 65536"/>
              <a:gd name="T17" fmla="*/ 0 60000 65536"/>
              <a:gd name="T18" fmla="*/ 0 60000 65536"/>
              <a:gd name="T19" fmla="*/ 0 60000 65536"/>
              <a:gd name="T20" fmla="*/ 0 60000 65536"/>
              <a:gd name="T21" fmla="*/ 0 60000 65536"/>
              <a:gd name="T22" fmla="*/ 0 60000 65536"/>
              <a:gd name="T23" fmla="*/ 0 60000 65536"/>
              <a:gd name="T24" fmla="*/ 0 w 93"/>
              <a:gd name="T25" fmla="*/ 0 h 253"/>
              <a:gd name="T26" fmla="*/ 93 w 93"/>
              <a:gd name="T27" fmla="*/ 253 h 2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 h="253">
                <a:moveTo>
                  <a:pt x="46" y="0"/>
                </a:moveTo>
                <a:lnTo>
                  <a:pt x="92" y="21"/>
                </a:lnTo>
                <a:lnTo>
                  <a:pt x="0" y="63"/>
                </a:lnTo>
                <a:lnTo>
                  <a:pt x="92" y="105"/>
                </a:lnTo>
                <a:lnTo>
                  <a:pt x="0" y="147"/>
                </a:lnTo>
                <a:lnTo>
                  <a:pt x="92" y="189"/>
                </a:lnTo>
                <a:lnTo>
                  <a:pt x="0" y="231"/>
                </a:lnTo>
                <a:lnTo>
                  <a:pt x="46" y="252"/>
                </a:lnTo>
              </a:path>
            </a:pathLst>
          </a:custGeom>
          <a:noFill/>
          <a:ln w="28575"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18" name="Line 103"/>
          <p:cNvSpPr>
            <a:spLocks noChangeShapeType="1"/>
          </p:cNvSpPr>
          <p:nvPr/>
        </p:nvSpPr>
        <p:spPr bwMode="auto">
          <a:xfrm flipV="1">
            <a:off x="7219950" y="2868613"/>
            <a:ext cx="1588" cy="773112"/>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19" name="Line 116"/>
          <p:cNvSpPr>
            <a:spLocks noChangeShapeType="1"/>
          </p:cNvSpPr>
          <p:nvPr/>
        </p:nvSpPr>
        <p:spPr bwMode="auto">
          <a:xfrm flipH="1">
            <a:off x="7239000" y="4684713"/>
            <a:ext cx="0" cy="981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20" name="Rectangle 119"/>
          <p:cNvSpPr>
            <a:spLocks noChangeArrowheads="1"/>
          </p:cNvSpPr>
          <p:nvPr/>
        </p:nvSpPr>
        <p:spPr bwMode="auto">
          <a:xfrm>
            <a:off x="1217613" y="3395663"/>
            <a:ext cx="819150" cy="16414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FFFFFF"/>
              </a:solidFill>
              <a:latin typeface="Garamond" pitchFamily="18" charset="0"/>
            </a:endParaRPr>
          </a:p>
        </p:txBody>
      </p:sp>
      <p:sp>
        <p:nvSpPr>
          <p:cNvPr id="13321" name="Rectangle 120"/>
          <p:cNvSpPr>
            <a:spLocks noChangeArrowheads="1"/>
          </p:cNvSpPr>
          <p:nvPr/>
        </p:nvSpPr>
        <p:spPr bwMode="auto">
          <a:xfrm>
            <a:off x="1490663" y="3305175"/>
            <a:ext cx="273050" cy="90488"/>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FFFFFF"/>
              </a:solidFill>
              <a:latin typeface="Garamond" pitchFamily="18" charset="0"/>
            </a:endParaRPr>
          </a:p>
        </p:txBody>
      </p:sp>
      <p:sp>
        <p:nvSpPr>
          <p:cNvPr id="13322" name="Line 121"/>
          <p:cNvSpPr>
            <a:spLocks noChangeShapeType="1"/>
          </p:cNvSpPr>
          <p:nvPr/>
        </p:nvSpPr>
        <p:spPr bwMode="auto">
          <a:xfrm flipH="1">
            <a:off x="1628775" y="2882900"/>
            <a:ext cx="55943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23" name="Line 122"/>
          <p:cNvSpPr>
            <a:spLocks noChangeShapeType="1"/>
          </p:cNvSpPr>
          <p:nvPr/>
        </p:nvSpPr>
        <p:spPr bwMode="auto">
          <a:xfrm flipV="1">
            <a:off x="1631950" y="2870200"/>
            <a:ext cx="0" cy="4349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24" name="Text Box 124"/>
          <p:cNvSpPr txBox="1">
            <a:spLocks noChangeArrowheads="1"/>
          </p:cNvSpPr>
          <p:nvPr/>
        </p:nvSpPr>
        <p:spPr bwMode="auto">
          <a:xfrm>
            <a:off x="1187450" y="3013075"/>
            <a:ext cx="33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b="1" smtClean="0">
                <a:solidFill>
                  <a:srgbClr val="FFFFFF"/>
                </a:solidFill>
              </a:rPr>
              <a:t>+</a:t>
            </a:r>
          </a:p>
        </p:txBody>
      </p:sp>
      <p:sp>
        <p:nvSpPr>
          <p:cNvPr id="1112189" name="Text Box 125"/>
          <p:cNvSpPr txBox="1">
            <a:spLocks noChangeArrowheads="1"/>
          </p:cNvSpPr>
          <p:nvPr/>
        </p:nvSpPr>
        <p:spPr bwMode="auto">
          <a:xfrm>
            <a:off x="1195388" y="4981575"/>
            <a:ext cx="420687" cy="366713"/>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b="1">
                <a:solidFill>
                  <a:srgbClr val="FFFFFF"/>
                </a:solidFill>
                <a:effectLst>
                  <a:outerShdw blurRad="38100" dist="38100" dir="2700000" algn="tl">
                    <a:srgbClr val="000000"/>
                  </a:outerShdw>
                </a:effectLst>
                <a:latin typeface="Garamond" pitchFamily="18" charset="0"/>
              </a:rPr>
              <a:t>-</a:t>
            </a:r>
          </a:p>
        </p:txBody>
      </p:sp>
      <p:grpSp>
        <p:nvGrpSpPr>
          <p:cNvPr id="13326" name="Group 138"/>
          <p:cNvGrpSpPr>
            <a:grpSpLocks/>
          </p:cNvGrpSpPr>
          <p:nvPr/>
        </p:nvGrpSpPr>
        <p:grpSpPr bwMode="auto">
          <a:xfrm>
            <a:off x="2752725" y="3646488"/>
            <a:ext cx="1068388" cy="1060450"/>
            <a:chOff x="1572" y="2748"/>
            <a:chExt cx="564" cy="558"/>
          </a:xfrm>
        </p:grpSpPr>
        <p:sp>
          <p:nvSpPr>
            <p:cNvPr id="13349" name="Oval 123"/>
            <p:cNvSpPr>
              <a:spLocks noChangeArrowheads="1"/>
            </p:cNvSpPr>
            <p:nvPr/>
          </p:nvSpPr>
          <p:spPr bwMode="auto">
            <a:xfrm>
              <a:off x="1572" y="2748"/>
              <a:ext cx="564" cy="558"/>
            </a:xfrm>
            <a:prstGeom prst="ellipse">
              <a:avLst/>
            </a:prstGeom>
            <a:solidFill>
              <a:schemeClr val="accent1"/>
            </a:solidFill>
            <a:ln w="19050">
              <a:solidFill>
                <a:schemeClr val="tx1"/>
              </a:solidFill>
              <a:round/>
              <a:headEnd/>
              <a:tailEnd/>
            </a:ln>
          </p:spPr>
          <p:txBody>
            <a:bodyPr wrap="none" anchor="ctr"/>
            <a:lstStyle/>
            <a:p>
              <a:pPr fontAlgn="base">
                <a:spcBef>
                  <a:spcPct val="0"/>
                </a:spcBef>
                <a:spcAft>
                  <a:spcPct val="0"/>
                </a:spcAft>
              </a:pPr>
              <a:endParaRPr lang="en-US" smtClean="0">
                <a:solidFill>
                  <a:srgbClr val="FFFFFF"/>
                </a:solidFill>
                <a:latin typeface="Garamond" pitchFamily="18" charset="0"/>
              </a:endParaRPr>
            </a:p>
          </p:txBody>
        </p:sp>
        <p:sp>
          <p:nvSpPr>
            <p:cNvPr id="13350" name="Line 127"/>
            <p:cNvSpPr>
              <a:spLocks noChangeShapeType="1"/>
            </p:cNvSpPr>
            <p:nvPr/>
          </p:nvSpPr>
          <p:spPr bwMode="auto">
            <a:xfrm>
              <a:off x="1852" y="2782"/>
              <a:ext cx="0"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1" name="Line 129"/>
            <p:cNvSpPr>
              <a:spLocks noChangeShapeType="1"/>
            </p:cNvSpPr>
            <p:nvPr/>
          </p:nvSpPr>
          <p:spPr bwMode="auto">
            <a:xfrm rot="3042635">
              <a:off x="2028" y="2878"/>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2" name="Line 131"/>
            <p:cNvSpPr>
              <a:spLocks noChangeShapeType="1"/>
            </p:cNvSpPr>
            <p:nvPr/>
          </p:nvSpPr>
          <p:spPr bwMode="auto">
            <a:xfrm rot="2052373">
              <a:off x="1982" y="2832"/>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3" name="Line 133"/>
            <p:cNvSpPr>
              <a:spLocks noChangeShapeType="1"/>
            </p:cNvSpPr>
            <p:nvPr/>
          </p:nvSpPr>
          <p:spPr bwMode="auto">
            <a:xfrm rot="996366" flipH="1">
              <a:off x="1922" y="2798"/>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4" name="Line 134"/>
            <p:cNvSpPr>
              <a:spLocks noChangeShapeType="1"/>
            </p:cNvSpPr>
            <p:nvPr/>
          </p:nvSpPr>
          <p:spPr bwMode="auto">
            <a:xfrm rot="18557365" flipH="1">
              <a:off x="1679" y="2873"/>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5" name="Line 135"/>
            <p:cNvSpPr>
              <a:spLocks noChangeShapeType="1"/>
            </p:cNvSpPr>
            <p:nvPr/>
          </p:nvSpPr>
          <p:spPr bwMode="auto">
            <a:xfrm rot="19547627" flipH="1">
              <a:off x="1731" y="2831"/>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6" name="Line 136"/>
            <p:cNvSpPr>
              <a:spLocks noChangeShapeType="1"/>
            </p:cNvSpPr>
            <p:nvPr/>
          </p:nvSpPr>
          <p:spPr bwMode="auto">
            <a:xfrm rot="-996366">
              <a:off x="1787" y="2797"/>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57" name="Line 137"/>
            <p:cNvSpPr>
              <a:spLocks noChangeShapeType="1"/>
            </p:cNvSpPr>
            <p:nvPr/>
          </p:nvSpPr>
          <p:spPr bwMode="auto">
            <a:xfrm flipV="1">
              <a:off x="1850" y="2844"/>
              <a:ext cx="94" cy="20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grpSp>
        <p:nvGrpSpPr>
          <p:cNvPr id="13327" name="Group 142"/>
          <p:cNvGrpSpPr>
            <a:grpSpLocks/>
          </p:cNvGrpSpPr>
          <p:nvPr/>
        </p:nvGrpSpPr>
        <p:grpSpPr bwMode="auto">
          <a:xfrm>
            <a:off x="5011738" y="5138738"/>
            <a:ext cx="1068387" cy="1060450"/>
            <a:chOff x="1572" y="2748"/>
            <a:chExt cx="564" cy="558"/>
          </a:xfrm>
        </p:grpSpPr>
        <p:sp>
          <p:nvSpPr>
            <p:cNvPr id="13340" name="Oval 143"/>
            <p:cNvSpPr>
              <a:spLocks noChangeArrowheads="1"/>
            </p:cNvSpPr>
            <p:nvPr/>
          </p:nvSpPr>
          <p:spPr bwMode="auto">
            <a:xfrm>
              <a:off x="1572" y="2748"/>
              <a:ext cx="564" cy="558"/>
            </a:xfrm>
            <a:prstGeom prst="ellipse">
              <a:avLst/>
            </a:prstGeom>
            <a:solidFill>
              <a:schemeClr val="accent1"/>
            </a:solidFill>
            <a:ln w="19050">
              <a:solidFill>
                <a:schemeClr val="tx1"/>
              </a:solidFill>
              <a:round/>
              <a:headEnd/>
              <a:tailEnd/>
            </a:ln>
          </p:spPr>
          <p:txBody>
            <a:bodyPr wrap="none" anchor="ctr"/>
            <a:lstStyle/>
            <a:p>
              <a:pPr fontAlgn="base">
                <a:spcBef>
                  <a:spcPct val="0"/>
                </a:spcBef>
                <a:spcAft>
                  <a:spcPct val="0"/>
                </a:spcAft>
              </a:pPr>
              <a:endParaRPr lang="en-US" smtClean="0">
                <a:solidFill>
                  <a:srgbClr val="FFFFFF"/>
                </a:solidFill>
                <a:latin typeface="Garamond" pitchFamily="18" charset="0"/>
              </a:endParaRPr>
            </a:p>
          </p:txBody>
        </p:sp>
        <p:sp>
          <p:nvSpPr>
            <p:cNvPr id="13341" name="Line 144"/>
            <p:cNvSpPr>
              <a:spLocks noChangeShapeType="1"/>
            </p:cNvSpPr>
            <p:nvPr/>
          </p:nvSpPr>
          <p:spPr bwMode="auto">
            <a:xfrm>
              <a:off x="1852" y="2782"/>
              <a:ext cx="0"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2" name="Line 145"/>
            <p:cNvSpPr>
              <a:spLocks noChangeShapeType="1"/>
            </p:cNvSpPr>
            <p:nvPr/>
          </p:nvSpPr>
          <p:spPr bwMode="auto">
            <a:xfrm rot="3042635">
              <a:off x="2028" y="2878"/>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3" name="Line 146"/>
            <p:cNvSpPr>
              <a:spLocks noChangeShapeType="1"/>
            </p:cNvSpPr>
            <p:nvPr/>
          </p:nvSpPr>
          <p:spPr bwMode="auto">
            <a:xfrm rot="2052373">
              <a:off x="1982" y="2832"/>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4" name="Line 147"/>
            <p:cNvSpPr>
              <a:spLocks noChangeShapeType="1"/>
            </p:cNvSpPr>
            <p:nvPr/>
          </p:nvSpPr>
          <p:spPr bwMode="auto">
            <a:xfrm rot="996366" flipH="1">
              <a:off x="1922" y="2798"/>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5" name="Line 148"/>
            <p:cNvSpPr>
              <a:spLocks noChangeShapeType="1"/>
            </p:cNvSpPr>
            <p:nvPr/>
          </p:nvSpPr>
          <p:spPr bwMode="auto">
            <a:xfrm rot="18557365" flipH="1">
              <a:off x="1679" y="2873"/>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6" name="Line 149"/>
            <p:cNvSpPr>
              <a:spLocks noChangeShapeType="1"/>
            </p:cNvSpPr>
            <p:nvPr/>
          </p:nvSpPr>
          <p:spPr bwMode="auto">
            <a:xfrm rot="19547627" flipH="1">
              <a:off x="1731" y="2831"/>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7" name="Line 150"/>
            <p:cNvSpPr>
              <a:spLocks noChangeShapeType="1"/>
            </p:cNvSpPr>
            <p:nvPr/>
          </p:nvSpPr>
          <p:spPr bwMode="auto">
            <a:xfrm rot="-996366">
              <a:off x="1787" y="2797"/>
              <a:ext cx="1" cy="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48" name="Line 151"/>
            <p:cNvSpPr>
              <a:spLocks noChangeShapeType="1"/>
            </p:cNvSpPr>
            <p:nvPr/>
          </p:nvSpPr>
          <p:spPr bwMode="auto">
            <a:xfrm flipV="1">
              <a:off x="1850" y="2844"/>
              <a:ext cx="94" cy="20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grpSp>
      <p:sp>
        <p:nvSpPr>
          <p:cNvPr id="13328" name="Line 152"/>
          <p:cNvSpPr>
            <a:spLocks noChangeShapeType="1"/>
          </p:cNvSpPr>
          <p:nvPr/>
        </p:nvSpPr>
        <p:spPr bwMode="auto">
          <a:xfrm flipH="1">
            <a:off x="6070600" y="5653088"/>
            <a:ext cx="116046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29" name="Line 153"/>
          <p:cNvSpPr>
            <a:spLocks noChangeShapeType="1"/>
          </p:cNvSpPr>
          <p:nvPr/>
        </p:nvSpPr>
        <p:spPr bwMode="auto">
          <a:xfrm flipV="1">
            <a:off x="3278188" y="2882900"/>
            <a:ext cx="0" cy="7635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0" name="Line 154"/>
          <p:cNvSpPr>
            <a:spLocks noChangeShapeType="1"/>
          </p:cNvSpPr>
          <p:nvPr/>
        </p:nvSpPr>
        <p:spPr bwMode="auto">
          <a:xfrm flipH="1">
            <a:off x="1624013" y="5665788"/>
            <a:ext cx="338296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1" name="Line 155"/>
          <p:cNvSpPr>
            <a:spLocks noChangeShapeType="1"/>
          </p:cNvSpPr>
          <p:nvPr/>
        </p:nvSpPr>
        <p:spPr bwMode="auto">
          <a:xfrm>
            <a:off x="1627188" y="5037138"/>
            <a:ext cx="0" cy="8683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2" name="Line 156"/>
          <p:cNvSpPr>
            <a:spLocks noChangeShapeType="1"/>
          </p:cNvSpPr>
          <p:nvPr/>
        </p:nvSpPr>
        <p:spPr bwMode="auto">
          <a:xfrm>
            <a:off x="3286125" y="4718050"/>
            <a:ext cx="0" cy="939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3" name="Text Box 158"/>
          <p:cNvSpPr txBox="1">
            <a:spLocks noChangeArrowheads="1"/>
          </p:cNvSpPr>
          <p:nvPr/>
        </p:nvSpPr>
        <p:spPr bwMode="auto">
          <a:xfrm>
            <a:off x="3390900" y="3225800"/>
            <a:ext cx="1333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sz="2000" smtClean="0">
                <a:solidFill>
                  <a:srgbClr val="FFFFFF"/>
                </a:solidFill>
                <a:latin typeface="Verdana" pitchFamily="34" charset="0"/>
              </a:rPr>
              <a:t>Voltage</a:t>
            </a:r>
          </a:p>
        </p:txBody>
      </p:sp>
      <p:sp>
        <p:nvSpPr>
          <p:cNvPr id="13334" name="Text Box 159"/>
          <p:cNvSpPr txBox="1">
            <a:spLocks noChangeArrowheads="1"/>
          </p:cNvSpPr>
          <p:nvPr/>
        </p:nvSpPr>
        <p:spPr bwMode="auto">
          <a:xfrm>
            <a:off x="4051300" y="49022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sz="2000" smtClean="0">
                <a:solidFill>
                  <a:srgbClr val="FFFFFF"/>
                </a:solidFill>
                <a:latin typeface="Verdana" pitchFamily="34" charset="0"/>
              </a:rPr>
              <a:t>Current</a:t>
            </a:r>
          </a:p>
        </p:txBody>
      </p:sp>
      <p:sp>
        <p:nvSpPr>
          <p:cNvPr id="13335" name="Text Box 160"/>
          <p:cNvSpPr txBox="1">
            <a:spLocks noChangeArrowheads="1"/>
          </p:cNvSpPr>
          <p:nvPr/>
        </p:nvSpPr>
        <p:spPr bwMode="auto">
          <a:xfrm>
            <a:off x="5384800" y="3695700"/>
            <a:ext cx="1600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2000" smtClean="0">
                <a:solidFill>
                  <a:srgbClr val="FFFFFF"/>
                </a:solidFill>
                <a:latin typeface="Verdana" pitchFamily="34" charset="0"/>
              </a:rPr>
              <a:t>Resistance</a:t>
            </a:r>
            <a:br>
              <a:rPr lang="en-US" sz="2000" smtClean="0">
                <a:solidFill>
                  <a:srgbClr val="FFFFFF"/>
                </a:solidFill>
                <a:latin typeface="Verdana" pitchFamily="34" charset="0"/>
              </a:rPr>
            </a:br>
            <a:r>
              <a:rPr lang="en-US" sz="2000" smtClean="0">
                <a:solidFill>
                  <a:srgbClr val="FFFFFF"/>
                </a:solidFill>
                <a:latin typeface="Verdana" pitchFamily="34" charset="0"/>
              </a:rPr>
              <a:t>(Load)</a:t>
            </a:r>
          </a:p>
        </p:txBody>
      </p:sp>
      <p:sp>
        <p:nvSpPr>
          <p:cNvPr id="1112226" name="Rectangle 162"/>
          <p:cNvSpPr>
            <a:spLocks noChangeArrowheads="1"/>
          </p:cNvSpPr>
          <p:nvPr/>
        </p:nvSpPr>
        <p:spPr bwMode="auto">
          <a:xfrm>
            <a:off x="261938" y="1360488"/>
            <a:ext cx="8591550" cy="1174750"/>
          </a:xfrm>
          <a:prstGeom prst="rect">
            <a:avLst/>
          </a:prstGeom>
          <a:noFill/>
          <a:ln w="9525">
            <a:noFill/>
            <a:miter lim="800000"/>
            <a:headEnd/>
            <a:tailEnd/>
          </a:ln>
          <a:effectLst/>
        </p:spPr>
        <p:txBody>
          <a:bodyPr/>
          <a:lstStyle/>
          <a:p>
            <a:pPr marL="342900" indent="-342900" fontAlgn="base">
              <a:spcBef>
                <a:spcPct val="20000"/>
              </a:spcBef>
              <a:spcAft>
                <a:spcPct val="0"/>
              </a:spcAft>
              <a:buClr>
                <a:srgbClr val="FFCC00"/>
              </a:buClr>
              <a:buSzPct val="70000"/>
              <a:buFont typeface="Wingdings" pitchFamily="2" charset="2"/>
              <a:buNone/>
              <a:defRPr/>
            </a:pPr>
            <a:r>
              <a:rPr lang="en-US" sz="2600" b="1">
                <a:solidFill>
                  <a:srgbClr val="FFFF00"/>
                </a:solidFill>
                <a:effectLst>
                  <a:outerShdw blurRad="38100" dist="38100" dir="2700000" algn="tl">
                    <a:srgbClr val="000000"/>
                  </a:outerShdw>
                </a:effectLst>
                <a:latin typeface="Tahoma" pitchFamily="34" charset="0"/>
              </a:rPr>
              <a:t>You need a circuit for electricity to flow</a:t>
            </a:r>
          </a:p>
          <a:p>
            <a:pPr marL="342900" indent="-342900" fontAlgn="base">
              <a:spcBef>
                <a:spcPct val="20000"/>
              </a:spcBef>
              <a:spcAft>
                <a:spcPct val="0"/>
              </a:spcAft>
              <a:buClr>
                <a:srgbClr val="FFCC00"/>
              </a:buClr>
              <a:buSzPct val="70000"/>
              <a:buFont typeface="Wingdings" pitchFamily="2" charset="2"/>
              <a:buNone/>
              <a:defRPr/>
            </a:pPr>
            <a:r>
              <a:rPr lang="en-US" sz="2000">
                <a:solidFill>
                  <a:srgbClr val="FFFFFF"/>
                </a:solidFill>
                <a:effectLst>
                  <a:outerShdw blurRad="38100" dist="38100" dir="2700000" algn="tl">
                    <a:srgbClr val="000000"/>
                  </a:outerShdw>
                </a:effectLst>
                <a:latin typeface="Tahoma" pitchFamily="34" charset="0"/>
              </a:rPr>
              <a:t>Components of a circuit: Source, Conductors, Load, Sink (Ground)</a:t>
            </a:r>
          </a:p>
          <a:p>
            <a:pPr marL="742950" lvl="1" indent="-285750" fontAlgn="base">
              <a:spcBef>
                <a:spcPct val="20000"/>
              </a:spcBef>
              <a:spcAft>
                <a:spcPct val="0"/>
              </a:spcAft>
              <a:buClr>
                <a:srgbClr val="A886E0"/>
              </a:buClr>
              <a:buSzPct val="70000"/>
              <a:buFont typeface="Wingdings" pitchFamily="2" charset="2"/>
              <a:buNone/>
              <a:defRPr/>
            </a:pPr>
            <a:endParaRPr lang="en-US" sz="2400">
              <a:solidFill>
                <a:srgbClr val="FFFFFF"/>
              </a:solidFill>
              <a:effectLst>
                <a:outerShdw blurRad="38100" dist="38100" dir="2700000" algn="tl">
                  <a:srgbClr val="000000"/>
                </a:outerShdw>
              </a:effectLst>
              <a:latin typeface="Tahoma" pitchFamily="34" charset="0"/>
            </a:endParaRPr>
          </a:p>
        </p:txBody>
      </p:sp>
      <p:sp>
        <p:nvSpPr>
          <p:cNvPr id="13337" name="Line 163"/>
          <p:cNvSpPr>
            <a:spLocks noChangeShapeType="1"/>
          </p:cNvSpPr>
          <p:nvPr/>
        </p:nvSpPr>
        <p:spPr bwMode="auto">
          <a:xfrm>
            <a:off x="1428750" y="5915025"/>
            <a:ext cx="4000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8" name="Line 164"/>
          <p:cNvSpPr>
            <a:spLocks noChangeShapeType="1"/>
          </p:cNvSpPr>
          <p:nvPr/>
        </p:nvSpPr>
        <p:spPr bwMode="auto">
          <a:xfrm>
            <a:off x="1500188" y="5995988"/>
            <a:ext cx="2619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
        <p:nvSpPr>
          <p:cNvPr id="13339" name="Line 165"/>
          <p:cNvSpPr>
            <a:spLocks noChangeShapeType="1"/>
          </p:cNvSpPr>
          <p:nvPr/>
        </p:nvSpPr>
        <p:spPr bwMode="auto">
          <a:xfrm flipV="1">
            <a:off x="1581150" y="6076950"/>
            <a:ext cx="10001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FFFFFF"/>
              </a:solidFill>
              <a:latin typeface="Garamond" pitchFamily="18" charset="0"/>
            </a:endParaRPr>
          </a:p>
        </p:txBody>
      </p:sp>
    </p:spTree>
    <p:extLst>
      <p:ext uri="{BB962C8B-B14F-4D97-AF65-F5344CB8AC3E}">
        <p14:creationId xmlns:p14="http://schemas.microsoft.com/office/powerpoint/2010/main" val="31926727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r>
              <a:rPr lang="en-US" b="1" smtClean="0"/>
              <a:t>T8A02 What type of modulation is most commonly used for VHF packet radio transmissions?</a:t>
            </a:r>
          </a:p>
        </p:txBody>
      </p:sp>
      <p:sp>
        <p:nvSpPr>
          <p:cNvPr id="1229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FM</a:t>
            </a:r>
          </a:p>
          <a:p>
            <a:pPr lvl="1" eaLnBrk="1" hangingPunct="1">
              <a:defRPr/>
            </a:pPr>
            <a:r>
              <a:rPr lang="en-US" dirty="0" smtClean="0"/>
              <a:t>B.	SSB</a:t>
            </a:r>
          </a:p>
          <a:p>
            <a:pPr lvl="1" eaLnBrk="1" hangingPunct="1">
              <a:defRPr/>
            </a:pPr>
            <a:r>
              <a:rPr lang="en-US" dirty="0" smtClean="0"/>
              <a:t>C.	AM</a:t>
            </a:r>
          </a:p>
          <a:p>
            <a:pPr lvl="1" eaLnBrk="1" hangingPunct="1">
              <a:defRPr/>
            </a:pPr>
            <a:r>
              <a:rPr lang="en-US" dirty="0" smtClean="0"/>
              <a:t>D.	Spread Spectrum</a:t>
            </a:r>
          </a:p>
        </p:txBody>
      </p:sp>
    </p:spTree>
    <p:extLst>
      <p:ext uri="{BB962C8B-B14F-4D97-AF65-F5344CB8AC3E}">
        <p14:creationId xmlns:p14="http://schemas.microsoft.com/office/powerpoint/2010/main" val="2582692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en-US" smtClean="0"/>
              <a:t>T8A02 What type of modulation is most commonly used for VHF packet radio transmissions?</a:t>
            </a:r>
          </a:p>
        </p:txBody>
      </p:sp>
      <p:sp>
        <p:nvSpPr>
          <p:cNvPr id="17411" name="Rectangle 3"/>
          <p:cNvSpPr>
            <a:spLocks noGrp="1" noChangeArrowheads="1"/>
          </p:cNvSpPr>
          <p:nvPr>
            <p:ph type="body" idx="1"/>
          </p:nvPr>
        </p:nvSpPr>
        <p:spPr>
          <a:xfrm>
            <a:off x="304800" y="2895600"/>
            <a:ext cx="8534400" cy="3230563"/>
          </a:xfrm>
        </p:spPr>
        <p:txBody>
          <a:bodyPr/>
          <a:lstStyle/>
          <a:p>
            <a:pPr eaLnBrk="1" hangingPunct="1">
              <a:defRPr/>
            </a:pPr>
            <a:r>
              <a:rPr lang="en-US" b="1" dirty="0" smtClean="0"/>
              <a:t>A.	FM</a:t>
            </a:r>
          </a:p>
          <a:p>
            <a:pPr lvl="1" eaLnBrk="1" hangingPunct="1">
              <a:defRPr/>
            </a:pPr>
            <a:r>
              <a:rPr lang="en-US" dirty="0" smtClean="0"/>
              <a:t>B.	SSB</a:t>
            </a:r>
          </a:p>
          <a:p>
            <a:pPr lvl="1" eaLnBrk="1" hangingPunct="1">
              <a:defRPr/>
            </a:pPr>
            <a:r>
              <a:rPr lang="en-US" dirty="0" smtClean="0"/>
              <a:t>C.	AM</a:t>
            </a:r>
          </a:p>
          <a:p>
            <a:pPr lvl="1" eaLnBrk="1" hangingPunct="1">
              <a:defRPr/>
            </a:pPr>
            <a:r>
              <a:rPr lang="en-US" dirty="0" smtClean="0"/>
              <a:t>D.	Spread Spectrum</a:t>
            </a:r>
          </a:p>
        </p:txBody>
      </p:sp>
    </p:spTree>
    <p:extLst>
      <p:ext uri="{BB962C8B-B14F-4D97-AF65-F5344CB8AC3E}">
        <p14:creationId xmlns:p14="http://schemas.microsoft.com/office/powerpoint/2010/main" val="13508916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1752600"/>
          </a:xfrm>
        </p:spPr>
        <p:txBody>
          <a:bodyPr/>
          <a:lstStyle/>
          <a:p>
            <a:r>
              <a:rPr lang="en-US" dirty="0" smtClean="0"/>
              <a:t>T8A03 Which </a:t>
            </a:r>
            <a:r>
              <a:rPr lang="en-US" dirty="0"/>
              <a:t>type of voice mode is most often used for long-distance (weak signal) contacts on the VHF and UHF bands?</a:t>
            </a:r>
            <a:br>
              <a:rPr lang="en-US" dirty="0"/>
            </a:br>
            <a:endParaRPr lang="en-US" dirty="0"/>
          </a:p>
        </p:txBody>
      </p:sp>
      <p:sp>
        <p:nvSpPr>
          <p:cNvPr id="3" name="Content Placeholder 2"/>
          <p:cNvSpPr>
            <a:spLocks noGrp="1"/>
          </p:cNvSpPr>
          <p:nvPr>
            <p:ph idx="1"/>
          </p:nvPr>
        </p:nvSpPr>
        <p:spPr/>
        <p:txBody>
          <a:bodyPr/>
          <a:lstStyle/>
          <a:p>
            <a:r>
              <a:rPr lang="en-US" dirty="0">
                <a:solidFill>
                  <a:schemeClr val="tx1"/>
                </a:solidFill>
              </a:rPr>
              <a:t>A. FM</a:t>
            </a:r>
          </a:p>
          <a:p>
            <a:r>
              <a:rPr lang="en-US" dirty="0">
                <a:solidFill>
                  <a:schemeClr val="tx1"/>
                </a:solidFill>
              </a:rPr>
              <a:t>B. DRM</a:t>
            </a:r>
          </a:p>
          <a:p>
            <a:r>
              <a:rPr lang="en-US" dirty="0">
                <a:solidFill>
                  <a:schemeClr val="tx1"/>
                </a:solidFill>
              </a:rPr>
              <a:t>C. SSB</a:t>
            </a:r>
          </a:p>
          <a:p>
            <a:r>
              <a:rPr lang="en-US" dirty="0">
                <a:solidFill>
                  <a:schemeClr val="tx1"/>
                </a:solidFill>
              </a:rPr>
              <a:t>D. PM</a:t>
            </a:r>
          </a:p>
          <a:p>
            <a:endParaRPr lang="en-US" dirty="0">
              <a:solidFill>
                <a:schemeClr val="tx1"/>
              </a:solidFill>
            </a:endParaRPr>
          </a:p>
        </p:txBody>
      </p:sp>
    </p:spTree>
    <p:extLst>
      <p:ext uri="{BB962C8B-B14F-4D97-AF65-F5344CB8AC3E}">
        <p14:creationId xmlns:p14="http://schemas.microsoft.com/office/powerpoint/2010/main" val="31280029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1752600"/>
          </a:xfrm>
        </p:spPr>
        <p:txBody>
          <a:bodyPr/>
          <a:lstStyle/>
          <a:p>
            <a:r>
              <a:rPr lang="en-US" dirty="0" smtClean="0"/>
              <a:t>T8A03 Which </a:t>
            </a:r>
            <a:r>
              <a:rPr lang="en-US" dirty="0"/>
              <a:t>type of voice mode is most often used for long-distance (weak signal) contacts on the VHF and UHF bands?</a:t>
            </a:r>
            <a:br>
              <a:rPr lang="en-US" dirty="0"/>
            </a:br>
            <a:endParaRPr lang="en-US" dirty="0"/>
          </a:p>
        </p:txBody>
      </p:sp>
      <p:sp>
        <p:nvSpPr>
          <p:cNvPr id="3" name="Content Placeholder 2"/>
          <p:cNvSpPr>
            <a:spLocks noGrp="1"/>
          </p:cNvSpPr>
          <p:nvPr>
            <p:ph idx="1"/>
          </p:nvPr>
        </p:nvSpPr>
        <p:spPr/>
        <p:txBody>
          <a:bodyPr/>
          <a:lstStyle/>
          <a:p>
            <a:r>
              <a:rPr lang="en-US" dirty="0" smtClean="0">
                <a:solidFill>
                  <a:schemeClr val="tx1"/>
                </a:solidFill>
              </a:rPr>
              <a:t>	A</a:t>
            </a:r>
            <a:r>
              <a:rPr lang="en-US" dirty="0">
                <a:solidFill>
                  <a:schemeClr val="tx1"/>
                </a:solidFill>
              </a:rPr>
              <a:t>. FM</a:t>
            </a:r>
          </a:p>
          <a:p>
            <a:r>
              <a:rPr lang="en-US" dirty="0" smtClean="0">
                <a:solidFill>
                  <a:schemeClr val="tx1"/>
                </a:solidFill>
              </a:rPr>
              <a:t>	B</a:t>
            </a:r>
            <a:r>
              <a:rPr lang="en-US" dirty="0">
                <a:solidFill>
                  <a:schemeClr val="tx1"/>
                </a:solidFill>
              </a:rPr>
              <a:t>. DRM</a:t>
            </a:r>
          </a:p>
          <a:p>
            <a:r>
              <a:rPr lang="en-US" dirty="0">
                <a:solidFill>
                  <a:srgbClr val="FFFF00"/>
                </a:solidFill>
              </a:rPr>
              <a:t>C. SSB</a:t>
            </a:r>
          </a:p>
          <a:p>
            <a:r>
              <a:rPr lang="en-US" dirty="0" smtClean="0">
                <a:solidFill>
                  <a:schemeClr val="tx1"/>
                </a:solidFill>
              </a:rPr>
              <a:t>	D</a:t>
            </a:r>
            <a:r>
              <a:rPr lang="en-US" dirty="0">
                <a:solidFill>
                  <a:schemeClr val="tx1"/>
                </a:solidFill>
              </a:rPr>
              <a:t>. PM</a:t>
            </a:r>
          </a:p>
          <a:p>
            <a:endParaRPr lang="en-US" dirty="0">
              <a:solidFill>
                <a:schemeClr val="tx1"/>
              </a:solidFill>
            </a:endParaRPr>
          </a:p>
        </p:txBody>
      </p:sp>
    </p:spTree>
    <p:extLst>
      <p:ext uri="{BB962C8B-B14F-4D97-AF65-F5344CB8AC3E}">
        <p14:creationId xmlns:p14="http://schemas.microsoft.com/office/powerpoint/2010/main" val="28867184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defRPr/>
            </a:pPr>
            <a:r>
              <a:rPr lang="en-US" b="1" smtClean="0"/>
              <a:t>T8A04 Which type of modulation is most commonly used for VHF and UHF voice repeaters?</a:t>
            </a:r>
          </a:p>
        </p:txBody>
      </p:sp>
      <p:sp>
        <p:nvSpPr>
          <p:cNvPr id="32771" name="Rectangle 3"/>
          <p:cNvSpPr>
            <a:spLocks noGrp="1" noChangeArrowheads="1"/>
          </p:cNvSpPr>
          <p:nvPr>
            <p:ph type="body" idx="1"/>
          </p:nvPr>
        </p:nvSpPr>
        <p:spPr>
          <a:xfrm>
            <a:off x="304800" y="2895600"/>
            <a:ext cx="8534400" cy="3230563"/>
          </a:xfrm>
        </p:spPr>
        <p:txBody>
          <a:bodyPr/>
          <a:lstStyle/>
          <a:p>
            <a:pPr lvl="1" eaLnBrk="1" hangingPunct="1">
              <a:defRPr/>
            </a:pPr>
            <a:r>
              <a:rPr lang="en-US" dirty="0" smtClean="0"/>
              <a:t>A.	AM</a:t>
            </a:r>
          </a:p>
          <a:p>
            <a:pPr lvl="1" eaLnBrk="1" hangingPunct="1">
              <a:defRPr/>
            </a:pPr>
            <a:r>
              <a:rPr lang="en-US" dirty="0" smtClean="0"/>
              <a:t>B.	SSB</a:t>
            </a:r>
          </a:p>
          <a:p>
            <a:pPr lvl="1" eaLnBrk="1" hangingPunct="1">
              <a:defRPr/>
            </a:pPr>
            <a:r>
              <a:rPr lang="en-US" dirty="0" smtClean="0"/>
              <a:t>C.	PSK</a:t>
            </a:r>
          </a:p>
          <a:p>
            <a:pPr lvl="1" eaLnBrk="1" hangingPunct="1">
              <a:defRPr/>
            </a:pPr>
            <a:r>
              <a:rPr lang="en-US" dirty="0" smtClean="0"/>
              <a:t>D.	FM</a:t>
            </a:r>
          </a:p>
        </p:txBody>
      </p:sp>
    </p:spTree>
    <p:extLst>
      <p:ext uri="{BB962C8B-B14F-4D97-AF65-F5344CB8AC3E}">
        <p14:creationId xmlns:p14="http://schemas.microsoft.com/office/powerpoint/2010/main" val="599566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r>
              <a:rPr lang="en-US" smtClean="0"/>
              <a:t>T8A04 Which type of modulation is most commonly used for VHF and UHF voice repeaters?</a:t>
            </a:r>
          </a:p>
        </p:txBody>
      </p:sp>
      <p:sp>
        <p:nvSpPr>
          <p:cNvPr id="3789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AM</a:t>
            </a:r>
          </a:p>
          <a:p>
            <a:pPr lvl="1" eaLnBrk="1" hangingPunct="1">
              <a:defRPr/>
            </a:pPr>
            <a:r>
              <a:rPr lang="en-US" dirty="0" smtClean="0"/>
              <a:t>B.	SSB</a:t>
            </a:r>
          </a:p>
          <a:p>
            <a:pPr lvl="1" eaLnBrk="1" hangingPunct="1">
              <a:defRPr/>
            </a:pPr>
            <a:r>
              <a:rPr lang="en-US" dirty="0" smtClean="0"/>
              <a:t>C.	PSK</a:t>
            </a:r>
          </a:p>
          <a:p>
            <a:pPr eaLnBrk="1" hangingPunct="1">
              <a:defRPr/>
            </a:pPr>
            <a:r>
              <a:rPr lang="en-US" b="1" dirty="0" smtClean="0"/>
              <a:t>D.	FM</a:t>
            </a:r>
          </a:p>
        </p:txBody>
      </p:sp>
    </p:spTree>
    <p:extLst>
      <p:ext uri="{BB962C8B-B14F-4D97-AF65-F5344CB8AC3E}">
        <p14:creationId xmlns:p14="http://schemas.microsoft.com/office/powerpoint/2010/main" val="10421631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en-US" b="1" smtClean="0"/>
              <a:t>T8A05 Which of the following types of emission has the narrowest bandwidth?</a:t>
            </a:r>
          </a:p>
        </p:txBody>
      </p:sp>
      <p:sp>
        <p:nvSpPr>
          <p:cNvPr id="43011" name="Rectangle 3"/>
          <p:cNvSpPr>
            <a:spLocks noGrp="1" noChangeArrowheads="1"/>
          </p:cNvSpPr>
          <p:nvPr>
            <p:ph type="body" idx="1"/>
          </p:nvPr>
        </p:nvSpPr>
        <p:spPr>
          <a:xfrm>
            <a:off x="304800" y="2819400"/>
            <a:ext cx="8534400" cy="3306763"/>
          </a:xfrm>
        </p:spPr>
        <p:txBody>
          <a:bodyPr/>
          <a:lstStyle/>
          <a:p>
            <a:pPr lvl="1" eaLnBrk="1" hangingPunct="1">
              <a:defRPr/>
            </a:pPr>
            <a:r>
              <a:rPr lang="en-US" smtClean="0"/>
              <a:t>A.	FM voice</a:t>
            </a:r>
          </a:p>
          <a:p>
            <a:pPr lvl="1" eaLnBrk="1" hangingPunct="1">
              <a:defRPr/>
            </a:pPr>
            <a:r>
              <a:rPr lang="en-US" smtClean="0"/>
              <a:t>B.	SSB voice</a:t>
            </a:r>
          </a:p>
          <a:p>
            <a:pPr lvl="1" eaLnBrk="1" hangingPunct="1">
              <a:defRPr/>
            </a:pPr>
            <a:r>
              <a:rPr lang="en-US" smtClean="0"/>
              <a:t>C.	CW</a:t>
            </a:r>
          </a:p>
          <a:p>
            <a:pPr lvl="1" eaLnBrk="1" hangingPunct="1">
              <a:defRPr/>
            </a:pPr>
            <a:r>
              <a:rPr lang="en-US" smtClean="0"/>
              <a:t>D.	Slow-scan TV</a:t>
            </a:r>
          </a:p>
        </p:txBody>
      </p:sp>
    </p:spTree>
    <p:extLst>
      <p:ext uri="{BB962C8B-B14F-4D97-AF65-F5344CB8AC3E}">
        <p14:creationId xmlns:p14="http://schemas.microsoft.com/office/powerpoint/2010/main" val="13197263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eaLnBrk="1" hangingPunct="1">
              <a:defRPr/>
            </a:pPr>
            <a:r>
              <a:rPr lang="en-US" smtClean="0"/>
              <a:t>T8A05 Which of the following types of emission has the narrowest bandwidth?</a:t>
            </a:r>
          </a:p>
        </p:txBody>
      </p:sp>
      <p:sp>
        <p:nvSpPr>
          <p:cNvPr id="48131" name="Rectangle 3"/>
          <p:cNvSpPr>
            <a:spLocks noGrp="1" noChangeArrowheads="1"/>
          </p:cNvSpPr>
          <p:nvPr>
            <p:ph type="body" idx="1"/>
          </p:nvPr>
        </p:nvSpPr>
        <p:spPr>
          <a:xfrm>
            <a:off x="304800" y="2895600"/>
            <a:ext cx="8534400" cy="3230563"/>
          </a:xfrm>
        </p:spPr>
        <p:txBody>
          <a:bodyPr/>
          <a:lstStyle/>
          <a:p>
            <a:pPr lvl="1" eaLnBrk="1" hangingPunct="1">
              <a:defRPr/>
            </a:pPr>
            <a:r>
              <a:rPr lang="en-US" dirty="0" smtClean="0"/>
              <a:t>A.	FM voice</a:t>
            </a:r>
          </a:p>
          <a:p>
            <a:pPr lvl="1" eaLnBrk="1" hangingPunct="1">
              <a:defRPr/>
            </a:pPr>
            <a:r>
              <a:rPr lang="en-US" dirty="0" smtClean="0"/>
              <a:t>B.	SSB voice</a:t>
            </a:r>
          </a:p>
          <a:p>
            <a:pPr eaLnBrk="1" hangingPunct="1">
              <a:defRPr/>
            </a:pPr>
            <a:r>
              <a:rPr lang="en-US" b="1" dirty="0" smtClean="0"/>
              <a:t>C.	CW</a:t>
            </a:r>
          </a:p>
          <a:p>
            <a:pPr lvl="1" eaLnBrk="1" hangingPunct="1">
              <a:defRPr/>
            </a:pPr>
            <a:r>
              <a:rPr lang="en-US" dirty="0" smtClean="0"/>
              <a:t>D.	Slow-scan TV</a:t>
            </a:r>
          </a:p>
        </p:txBody>
      </p:sp>
    </p:spTree>
    <p:extLst>
      <p:ext uri="{BB962C8B-B14F-4D97-AF65-F5344CB8AC3E}">
        <p14:creationId xmlns:p14="http://schemas.microsoft.com/office/powerpoint/2010/main" val="5397996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eaLnBrk="1" hangingPunct="1">
              <a:defRPr/>
            </a:pPr>
            <a:r>
              <a:rPr lang="en-US" b="1" smtClean="0"/>
              <a:t>T8A06 Which sideband is normally used for 10 meter HF, VHF and UHF single-sideband communications?</a:t>
            </a:r>
          </a:p>
        </p:txBody>
      </p:sp>
      <p:sp>
        <p:nvSpPr>
          <p:cNvPr id="53251" name="Rectangle 3"/>
          <p:cNvSpPr>
            <a:spLocks noGrp="1" noChangeArrowheads="1"/>
          </p:cNvSpPr>
          <p:nvPr>
            <p:ph type="body" idx="1"/>
          </p:nvPr>
        </p:nvSpPr>
        <p:spPr>
          <a:xfrm>
            <a:off x="304800" y="2895600"/>
            <a:ext cx="8534400" cy="3230563"/>
          </a:xfrm>
        </p:spPr>
        <p:txBody>
          <a:bodyPr/>
          <a:lstStyle/>
          <a:p>
            <a:pPr lvl="1" eaLnBrk="1" hangingPunct="1">
              <a:defRPr/>
            </a:pPr>
            <a:r>
              <a:rPr lang="en-US" dirty="0" smtClean="0"/>
              <a:t>A.	Upper sideband</a:t>
            </a:r>
          </a:p>
          <a:p>
            <a:pPr lvl="1" eaLnBrk="1" hangingPunct="1">
              <a:defRPr/>
            </a:pPr>
            <a:r>
              <a:rPr lang="en-US" dirty="0" smtClean="0"/>
              <a:t>B.	Lower sideband</a:t>
            </a:r>
          </a:p>
          <a:p>
            <a:pPr lvl="1" eaLnBrk="1" hangingPunct="1">
              <a:defRPr/>
            </a:pPr>
            <a:r>
              <a:rPr lang="en-US" dirty="0" smtClean="0"/>
              <a:t>C.	Suppressed sideband</a:t>
            </a:r>
          </a:p>
          <a:p>
            <a:pPr lvl="1" eaLnBrk="1" hangingPunct="1">
              <a:defRPr/>
            </a:pPr>
            <a:r>
              <a:rPr lang="en-US" dirty="0" smtClean="0"/>
              <a:t>D.	Inverted sideband</a:t>
            </a:r>
          </a:p>
        </p:txBody>
      </p:sp>
    </p:spTree>
    <p:extLst>
      <p:ext uri="{BB962C8B-B14F-4D97-AF65-F5344CB8AC3E}">
        <p14:creationId xmlns:p14="http://schemas.microsoft.com/office/powerpoint/2010/main" val="37086260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hangingPunct="1">
              <a:defRPr/>
            </a:pPr>
            <a:r>
              <a:rPr lang="en-US" smtClean="0"/>
              <a:t>T8A06 Which sideband is normally used for 10 meter HF, VHF and UHF single-sideband communications?</a:t>
            </a:r>
          </a:p>
        </p:txBody>
      </p:sp>
      <p:sp>
        <p:nvSpPr>
          <p:cNvPr id="58371" name="Rectangle 3"/>
          <p:cNvSpPr>
            <a:spLocks noGrp="1" noChangeArrowheads="1"/>
          </p:cNvSpPr>
          <p:nvPr>
            <p:ph type="body" idx="1"/>
          </p:nvPr>
        </p:nvSpPr>
        <p:spPr>
          <a:xfrm>
            <a:off x="304800" y="2819400"/>
            <a:ext cx="8534400" cy="3306763"/>
          </a:xfrm>
        </p:spPr>
        <p:txBody>
          <a:bodyPr/>
          <a:lstStyle/>
          <a:p>
            <a:pPr eaLnBrk="1" hangingPunct="1">
              <a:defRPr/>
            </a:pPr>
            <a:r>
              <a:rPr lang="en-US" b="1" smtClean="0"/>
              <a:t>A.	Upper sideband</a:t>
            </a:r>
          </a:p>
          <a:p>
            <a:pPr lvl="1" eaLnBrk="1" hangingPunct="1">
              <a:defRPr/>
            </a:pPr>
            <a:r>
              <a:rPr lang="en-US" smtClean="0"/>
              <a:t>B.	Lower sideband</a:t>
            </a:r>
          </a:p>
          <a:p>
            <a:pPr lvl="1" eaLnBrk="1" hangingPunct="1">
              <a:defRPr/>
            </a:pPr>
            <a:r>
              <a:rPr lang="en-US" smtClean="0"/>
              <a:t>C.	Suppressed sideband</a:t>
            </a:r>
          </a:p>
          <a:p>
            <a:pPr lvl="1" eaLnBrk="1" hangingPunct="1">
              <a:defRPr/>
            </a:pPr>
            <a:r>
              <a:rPr lang="en-US" smtClean="0"/>
              <a:t>D.	Inverted sideband</a:t>
            </a:r>
          </a:p>
        </p:txBody>
      </p:sp>
    </p:spTree>
    <p:extLst>
      <p:ext uri="{BB962C8B-B14F-4D97-AF65-F5344CB8AC3E}">
        <p14:creationId xmlns:p14="http://schemas.microsoft.com/office/powerpoint/2010/main" val="3577521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p:txBody>
          <a:bodyPr/>
          <a:lstStyle/>
          <a:p>
            <a:pPr>
              <a:defRPr/>
            </a:pPr>
            <a:r>
              <a:rPr lang="en-US" smtClean="0">
                <a:solidFill>
                  <a:srgbClr val="FFFFFF"/>
                </a:solidFill>
              </a:rPr>
              <a:t>Radio and Electronic Fundamentals</a:t>
            </a:r>
          </a:p>
        </p:txBody>
      </p:sp>
      <p:sp>
        <p:nvSpPr>
          <p:cNvPr id="32771" name="Slide Number Placeholder 4"/>
          <p:cNvSpPr>
            <a:spLocks noGrp="1"/>
          </p:cNvSpPr>
          <p:nvPr>
            <p:ph type="sldNum" sz="quarter" idx="11"/>
          </p:nvPr>
        </p:nvSpPr>
        <p:spPr/>
        <p:txBody>
          <a:bodyPr/>
          <a:lstStyle/>
          <a:p>
            <a:pPr>
              <a:defRPr/>
            </a:pPr>
            <a:fld id="{37A339F9-CFDF-4B6F-A4C8-0FEE399FDC01}" type="slidenum">
              <a:rPr lang="en-US" smtClean="0">
                <a:solidFill>
                  <a:srgbClr val="FFFFFF"/>
                </a:solidFill>
              </a:rPr>
              <a:pPr>
                <a:defRPr/>
              </a:pPr>
              <a:t>8</a:t>
            </a:fld>
            <a:endParaRPr lang="en-US" smtClean="0">
              <a:solidFill>
                <a:srgbClr val="FFFFFF"/>
              </a:solidFill>
            </a:endParaRPr>
          </a:p>
        </p:txBody>
      </p:sp>
      <p:sp>
        <p:nvSpPr>
          <p:cNvPr id="1164290" name="Rectangle 2"/>
          <p:cNvSpPr>
            <a:spLocks noGrp="1" noRot="1" noChangeArrowheads="1"/>
          </p:cNvSpPr>
          <p:nvPr>
            <p:ph type="title"/>
          </p:nvPr>
        </p:nvSpPr>
        <p:spPr>
          <a:xfrm>
            <a:off x="152400" y="0"/>
            <a:ext cx="8839200" cy="2065338"/>
          </a:xfrm>
        </p:spPr>
        <p:txBody>
          <a:bodyPr/>
          <a:lstStyle/>
          <a:p>
            <a:pPr algn="ctr" eaLnBrk="1" hangingPunct="1">
              <a:defRPr/>
            </a:pPr>
            <a:r>
              <a:rPr lang="en-US" smtClean="0"/>
              <a:t>Radio Spectrum</a:t>
            </a:r>
          </a:p>
        </p:txBody>
      </p:sp>
      <p:graphicFrame>
        <p:nvGraphicFramePr>
          <p:cNvPr id="1164328" name="Group 40"/>
          <p:cNvGraphicFramePr>
            <a:graphicFrameLocks noGrp="1"/>
          </p:cNvGraphicFramePr>
          <p:nvPr>
            <p:ph idx="1"/>
          </p:nvPr>
        </p:nvGraphicFramePr>
        <p:xfrm>
          <a:off x="174625" y="2282825"/>
          <a:ext cx="8766175" cy="2725738"/>
        </p:xfrm>
        <a:graphic>
          <a:graphicData uri="http://schemas.openxmlformats.org/drawingml/2006/table">
            <a:tbl>
              <a:tblPr/>
              <a:tblGrid>
                <a:gridCol w="2192338"/>
                <a:gridCol w="2190750"/>
                <a:gridCol w="2192337"/>
                <a:gridCol w="2190750"/>
              </a:tblGrid>
              <a:tr h="2014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Medium Wave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(MF)</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Wave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(HF)</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Very High Frequency</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(VHF)</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Ultra High Frequency</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(UHF)</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6102" name="Group 47"/>
          <p:cNvGrpSpPr>
            <a:grpSpLocks/>
          </p:cNvGrpSpPr>
          <p:nvPr/>
        </p:nvGrpSpPr>
        <p:grpSpPr bwMode="auto">
          <a:xfrm>
            <a:off x="733425" y="2265363"/>
            <a:ext cx="755650" cy="2032000"/>
            <a:chOff x="462" y="1573"/>
            <a:chExt cx="476" cy="1280"/>
          </a:xfrm>
        </p:grpSpPr>
        <p:sp>
          <p:nvSpPr>
            <p:cNvPr id="46151" name="Line 41"/>
            <p:cNvSpPr>
              <a:spLocks noChangeShapeType="1"/>
            </p:cNvSpPr>
            <p:nvPr/>
          </p:nvSpPr>
          <p:spPr bwMode="auto">
            <a:xfrm>
              <a:off x="466" y="1591"/>
              <a:ext cx="0" cy="1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52" name="Line 42"/>
            <p:cNvSpPr>
              <a:spLocks noChangeShapeType="1"/>
            </p:cNvSpPr>
            <p:nvPr/>
          </p:nvSpPr>
          <p:spPr bwMode="auto">
            <a:xfrm>
              <a:off x="933" y="1582"/>
              <a:ext cx="0" cy="12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53" name="Text Box 44"/>
            <p:cNvSpPr txBox="1">
              <a:spLocks noChangeArrowheads="1"/>
            </p:cNvSpPr>
            <p:nvPr/>
          </p:nvSpPr>
          <p:spPr bwMode="auto">
            <a:xfrm rot="-5400000">
              <a:off x="175" y="2192"/>
              <a:ext cx="10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a:solidFill>
                    <a:srgbClr val="FFFFFF"/>
                  </a:solidFill>
                  <a:latin typeface="Arial" charset="0"/>
                </a:rPr>
                <a:t>AM Broadcast</a:t>
              </a:r>
            </a:p>
          </p:txBody>
        </p:sp>
        <p:sp>
          <p:nvSpPr>
            <p:cNvPr id="46154" name="Text Box 45"/>
            <p:cNvSpPr txBox="1">
              <a:spLocks noChangeArrowheads="1"/>
            </p:cNvSpPr>
            <p:nvPr/>
          </p:nvSpPr>
          <p:spPr bwMode="auto">
            <a:xfrm rot="-5400000">
              <a:off x="402" y="1634"/>
              <a:ext cx="29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540</a:t>
              </a:r>
            </a:p>
          </p:txBody>
        </p:sp>
        <p:sp>
          <p:nvSpPr>
            <p:cNvPr id="46155" name="Text Box 46"/>
            <p:cNvSpPr txBox="1">
              <a:spLocks noChangeArrowheads="1"/>
            </p:cNvSpPr>
            <p:nvPr/>
          </p:nvSpPr>
          <p:spPr bwMode="auto">
            <a:xfrm rot="-5400000">
              <a:off x="685" y="1653"/>
              <a:ext cx="33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1630</a:t>
              </a:r>
            </a:p>
          </p:txBody>
        </p:sp>
      </p:grpSp>
      <p:sp>
        <p:nvSpPr>
          <p:cNvPr id="46103" name="Line 49"/>
          <p:cNvSpPr>
            <a:spLocks noChangeShapeType="1"/>
          </p:cNvSpPr>
          <p:nvPr/>
        </p:nvSpPr>
        <p:spPr bwMode="auto">
          <a:xfrm>
            <a:off x="4983163" y="2282825"/>
            <a:ext cx="0" cy="2022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04" name="Line 50"/>
          <p:cNvSpPr>
            <a:spLocks noChangeShapeType="1"/>
          </p:cNvSpPr>
          <p:nvPr/>
        </p:nvSpPr>
        <p:spPr bwMode="auto">
          <a:xfrm>
            <a:off x="5337175" y="2287588"/>
            <a:ext cx="0" cy="200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05" name="Text Box 51"/>
          <p:cNvSpPr txBox="1">
            <a:spLocks noChangeArrowheads="1"/>
          </p:cNvSpPr>
          <p:nvPr/>
        </p:nvSpPr>
        <p:spPr bwMode="auto">
          <a:xfrm rot="-5400000">
            <a:off x="4472781" y="3399632"/>
            <a:ext cx="13811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a:solidFill>
                  <a:srgbClr val="FFFFFF"/>
                </a:solidFill>
                <a:latin typeface="Arial" charset="0"/>
              </a:rPr>
              <a:t>TV 2-6</a:t>
            </a:r>
          </a:p>
        </p:txBody>
      </p:sp>
      <p:sp>
        <p:nvSpPr>
          <p:cNvPr id="46106" name="Text Box 52"/>
          <p:cNvSpPr txBox="1">
            <a:spLocks noChangeArrowheads="1"/>
          </p:cNvSpPr>
          <p:nvPr/>
        </p:nvSpPr>
        <p:spPr bwMode="auto">
          <a:xfrm rot="-5400000">
            <a:off x="4861719" y="2307432"/>
            <a:ext cx="371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54</a:t>
            </a:r>
          </a:p>
        </p:txBody>
      </p:sp>
      <p:sp>
        <p:nvSpPr>
          <p:cNvPr id="46107" name="Text Box 53"/>
          <p:cNvSpPr txBox="1">
            <a:spLocks noChangeArrowheads="1"/>
          </p:cNvSpPr>
          <p:nvPr/>
        </p:nvSpPr>
        <p:spPr bwMode="auto">
          <a:xfrm rot="-5400000">
            <a:off x="4987925" y="2387600"/>
            <a:ext cx="5286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88</a:t>
            </a:r>
          </a:p>
        </p:txBody>
      </p:sp>
      <p:sp>
        <p:nvSpPr>
          <p:cNvPr id="46108" name="Line 54"/>
          <p:cNvSpPr>
            <a:spLocks noChangeShapeType="1"/>
          </p:cNvSpPr>
          <p:nvPr/>
        </p:nvSpPr>
        <p:spPr bwMode="auto">
          <a:xfrm>
            <a:off x="5681663" y="2289175"/>
            <a:ext cx="0" cy="200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09" name="Text Box 55"/>
          <p:cNvSpPr txBox="1">
            <a:spLocks noChangeArrowheads="1"/>
          </p:cNvSpPr>
          <p:nvPr/>
        </p:nvSpPr>
        <p:spPr bwMode="auto">
          <a:xfrm rot="-5400000">
            <a:off x="4661694" y="3237706"/>
            <a:ext cx="1711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a:solidFill>
                  <a:srgbClr val="FFFFFF"/>
                </a:solidFill>
                <a:latin typeface="Arial" charset="0"/>
              </a:rPr>
              <a:t>FM Broadcast</a:t>
            </a:r>
          </a:p>
        </p:txBody>
      </p:sp>
      <p:sp>
        <p:nvSpPr>
          <p:cNvPr id="46110" name="Text Box 56"/>
          <p:cNvSpPr txBox="1">
            <a:spLocks noChangeArrowheads="1"/>
          </p:cNvSpPr>
          <p:nvPr/>
        </p:nvSpPr>
        <p:spPr bwMode="auto">
          <a:xfrm rot="-5400000">
            <a:off x="5319713" y="2382838"/>
            <a:ext cx="5286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108</a:t>
            </a:r>
          </a:p>
        </p:txBody>
      </p:sp>
      <p:sp>
        <p:nvSpPr>
          <p:cNvPr id="46111" name="Line 57"/>
          <p:cNvSpPr>
            <a:spLocks noChangeShapeType="1"/>
          </p:cNvSpPr>
          <p:nvPr/>
        </p:nvSpPr>
        <p:spPr bwMode="auto">
          <a:xfrm>
            <a:off x="5937250" y="2297113"/>
            <a:ext cx="0" cy="199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12" name="Line 58"/>
          <p:cNvSpPr>
            <a:spLocks noChangeShapeType="1"/>
          </p:cNvSpPr>
          <p:nvPr/>
        </p:nvSpPr>
        <p:spPr bwMode="auto">
          <a:xfrm>
            <a:off x="6291263" y="2301875"/>
            <a:ext cx="0" cy="19875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13" name="Text Box 59"/>
          <p:cNvSpPr txBox="1">
            <a:spLocks noChangeArrowheads="1"/>
          </p:cNvSpPr>
          <p:nvPr/>
        </p:nvSpPr>
        <p:spPr bwMode="auto">
          <a:xfrm rot="-5400000">
            <a:off x="5426869" y="3413919"/>
            <a:ext cx="1381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a:solidFill>
                  <a:srgbClr val="FFFFFF"/>
                </a:solidFill>
                <a:latin typeface="Arial" charset="0"/>
              </a:rPr>
              <a:t>TV 7-13</a:t>
            </a:r>
          </a:p>
        </p:txBody>
      </p:sp>
      <p:sp>
        <p:nvSpPr>
          <p:cNvPr id="46114" name="Text Box 60"/>
          <p:cNvSpPr txBox="1">
            <a:spLocks noChangeArrowheads="1"/>
          </p:cNvSpPr>
          <p:nvPr/>
        </p:nvSpPr>
        <p:spPr bwMode="auto">
          <a:xfrm rot="-5400000">
            <a:off x="5799931" y="2342357"/>
            <a:ext cx="4413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174</a:t>
            </a:r>
          </a:p>
        </p:txBody>
      </p:sp>
      <p:sp>
        <p:nvSpPr>
          <p:cNvPr id="46115" name="Text Box 61"/>
          <p:cNvSpPr txBox="1">
            <a:spLocks noChangeArrowheads="1"/>
          </p:cNvSpPr>
          <p:nvPr/>
        </p:nvSpPr>
        <p:spPr bwMode="auto">
          <a:xfrm rot="-5400000">
            <a:off x="5935663" y="2389188"/>
            <a:ext cx="5286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216</a:t>
            </a:r>
          </a:p>
        </p:txBody>
      </p:sp>
      <p:sp>
        <p:nvSpPr>
          <p:cNvPr id="46116" name="Line 62"/>
          <p:cNvSpPr>
            <a:spLocks noChangeShapeType="1"/>
          </p:cNvSpPr>
          <p:nvPr/>
        </p:nvSpPr>
        <p:spPr bwMode="auto">
          <a:xfrm>
            <a:off x="7162800" y="2284413"/>
            <a:ext cx="0" cy="2022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17" name="Line 63"/>
          <p:cNvSpPr>
            <a:spLocks noChangeShapeType="1"/>
          </p:cNvSpPr>
          <p:nvPr/>
        </p:nvSpPr>
        <p:spPr bwMode="auto">
          <a:xfrm>
            <a:off x="7516813" y="2289175"/>
            <a:ext cx="0" cy="200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FFFFFF"/>
              </a:solidFill>
              <a:latin typeface="Garamond" pitchFamily="18" charset="0"/>
            </a:endParaRPr>
          </a:p>
        </p:txBody>
      </p:sp>
      <p:sp>
        <p:nvSpPr>
          <p:cNvPr id="46118" name="Text Box 64"/>
          <p:cNvSpPr txBox="1">
            <a:spLocks noChangeArrowheads="1"/>
          </p:cNvSpPr>
          <p:nvPr/>
        </p:nvSpPr>
        <p:spPr bwMode="auto">
          <a:xfrm rot="-5400000">
            <a:off x="6593681" y="3337720"/>
            <a:ext cx="1501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a:solidFill>
                  <a:srgbClr val="FFFFFF"/>
                </a:solidFill>
                <a:latin typeface="Arial" charset="0"/>
              </a:rPr>
              <a:t>TV 14-69</a:t>
            </a:r>
          </a:p>
        </p:txBody>
      </p:sp>
      <p:sp>
        <p:nvSpPr>
          <p:cNvPr id="46119" name="Text Box 65"/>
          <p:cNvSpPr txBox="1">
            <a:spLocks noChangeArrowheads="1"/>
          </p:cNvSpPr>
          <p:nvPr/>
        </p:nvSpPr>
        <p:spPr bwMode="auto">
          <a:xfrm rot="-5400000">
            <a:off x="7015956" y="2359819"/>
            <a:ext cx="4667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470</a:t>
            </a:r>
          </a:p>
        </p:txBody>
      </p:sp>
      <p:sp>
        <p:nvSpPr>
          <p:cNvPr id="46120" name="Text Box 66"/>
          <p:cNvSpPr txBox="1">
            <a:spLocks noChangeArrowheads="1"/>
          </p:cNvSpPr>
          <p:nvPr/>
        </p:nvSpPr>
        <p:spPr bwMode="auto">
          <a:xfrm rot="-5400000">
            <a:off x="7148513" y="2382838"/>
            <a:ext cx="5286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sz="1200">
                <a:solidFill>
                  <a:srgbClr val="FFFFFF"/>
                </a:solidFill>
                <a:latin typeface="Arial" charset="0"/>
              </a:rPr>
              <a:t>806</a:t>
            </a:r>
          </a:p>
        </p:txBody>
      </p:sp>
      <p:grpSp>
        <p:nvGrpSpPr>
          <p:cNvPr id="46121" name="Group 75"/>
          <p:cNvGrpSpPr>
            <a:grpSpLocks/>
          </p:cNvGrpSpPr>
          <p:nvPr/>
        </p:nvGrpSpPr>
        <p:grpSpPr bwMode="auto">
          <a:xfrm>
            <a:off x="0" y="1581150"/>
            <a:ext cx="9144000" cy="673100"/>
            <a:chOff x="0" y="1142"/>
            <a:chExt cx="5760" cy="424"/>
          </a:xfrm>
        </p:grpSpPr>
        <p:grpSp>
          <p:nvGrpSpPr>
            <p:cNvPr id="46144" name="Group 43"/>
            <p:cNvGrpSpPr>
              <a:grpSpLocks/>
            </p:cNvGrpSpPr>
            <p:nvPr/>
          </p:nvGrpSpPr>
          <p:grpSpPr bwMode="auto">
            <a:xfrm>
              <a:off x="0" y="1334"/>
              <a:ext cx="5760" cy="232"/>
              <a:chOff x="0" y="1353"/>
              <a:chExt cx="5760" cy="232"/>
            </a:xfrm>
          </p:grpSpPr>
          <p:sp>
            <p:nvSpPr>
              <p:cNvPr id="46146" name="Text Box 31"/>
              <p:cNvSpPr txBox="1">
                <a:spLocks noChangeArrowheads="1"/>
              </p:cNvSpPr>
              <p:nvPr/>
            </p:nvSpPr>
            <p:spPr bwMode="auto">
              <a:xfrm>
                <a:off x="0" y="1353"/>
                <a:ext cx="66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b="1">
                    <a:solidFill>
                      <a:srgbClr val="FFFFFF"/>
                    </a:solidFill>
                    <a:latin typeface="Arial" charset="0"/>
                  </a:rPr>
                  <a:t>300 kHz</a:t>
                </a:r>
              </a:p>
            </p:txBody>
          </p:sp>
          <p:sp>
            <p:nvSpPr>
              <p:cNvPr id="46147" name="Text Box 33"/>
              <p:cNvSpPr txBox="1">
                <a:spLocks noChangeArrowheads="1"/>
              </p:cNvSpPr>
              <p:nvPr/>
            </p:nvSpPr>
            <p:spPr bwMode="auto">
              <a:xfrm>
                <a:off x="1189" y="1354"/>
                <a:ext cx="6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3 MHz</a:t>
                </a:r>
              </a:p>
            </p:txBody>
          </p:sp>
          <p:sp>
            <p:nvSpPr>
              <p:cNvPr id="46148" name="Text Box 36"/>
              <p:cNvSpPr txBox="1">
                <a:spLocks noChangeArrowheads="1"/>
              </p:cNvSpPr>
              <p:nvPr/>
            </p:nvSpPr>
            <p:spPr bwMode="auto">
              <a:xfrm>
                <a:off x="2551" y="1353"/>
                <a:ext cx="64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30 MHz</a:t>
                </a:r>
              </a:p>
            </p:txBody>
          </p:sp>
          <p:sp>
            <p:nvSpPr>
              <p:cNvPr id="46149" name="Text Box 37"/>
              <p:cNvSpPr txBox="1">
                <a:spLocks noChangeArrowheads="1"/>
              </p:cNvSpPr>
              <p:nvPr/>
            </p:nvSpPr>
            <p:spPr bwMode="auto">
              <a:xfrm>
                <a:off x="3877" y="1353"/>
                <a:ext cx="74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300 MHz</a:t>
                </a:r>
              </a:p>
            </p:txBody>
          </p:sp>
          <p:sp>
            <p:nvSpPr>
              <p:cNvPr id="46150" name="Text Box 38"/>
              <p:cNvSpPr txBox="1">
                <a:spLocks noChangeArrowheads="1"/>
              </p:cNvSpPr>
              <p:nvPr/>
            </p:nvSpPr>
            <p:spPr bwMode="auto">
              <a:xfrm>
                <a:off x="5065" y="1353"/>
                <a:ext cx="69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b="1">
                    <a:solidFill>
                      <a:srgbClr val="FFFFFF"/>
                    </a:solidFill>
                    <a:latin typeface="Arial" charset="0"/>
                  </a:rPr>
                  <a:t>3 GHz</a:t>
                </a:r>
              </a:p>
            </p:txBody>
          </p:sp>
        </p:grpSp>
        <p:sp>
          <p:nvSpPr>
            <p:cNvPr id="46145" name="Text Box 72"/>
            <p:cNvSpPr txBox="1">
              <a:spLocks noChangeArrowheads="1"/>
            </p:cNvSpPr>
            <p:nvPr/>
          </p:nvSpPr>
          <p:spPr bwMode="auto">
            <a:xfrm>
              <a:off x="0" y="1142"/>
              <a:ext cx="107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b="1">
                  <a:solidFill>
                    <a:srgbClr val="FFFFFF"/>
                  </a:solidFill>
                  <a:latin typeface="Arial" charset="0"/>
                </a:rPr>
                <a:t>Frequency</a:t>
              </a:r>
            </a:p>
          </p:txBody>
        </p:sp>
      </p:grpSp>
      <p:grpSp>
        <p:nvGrpSpPr>
          <p:cNvPr id="46122" name="Group 74"/>
          <p:cNvGrpSpPr>
            <a:grpSpLocks/>
          </p:cNvGrpSpPr>
          <p:nvPr/>
        </p:nvGrpSpPr>
        <p:grpSpPr bwMode="auto">
          <a:xfrm>
            <a:off x="0" y="5054600"/>
            <a:ext cx="9144000" cy="682625"/>
            <a:chOff x="0" y="3330"/>
            <a:chExt cx="5760" cy="430"/>
          </a:xfrm>
        </p:grpSpPr>
        <p:grpSp>
          <p:nvGrpSpPr>
            <p:cNvPr id="46137" name="Group 71"/>
            <p:cNvGrpSpPr>
              <a:grpSpLocks/>
            </p:cNvGrpSpPr>
            <p:nvPr/>
          </p:nvGrpSpPr>
          <p:grpSpPr bwMode="auto">
            <a:xfrm>
              <a:off x="0" y="3330"/>
              <a:ext cx="5760" cy="240"/>
              <a:chOff x="0" y="3294"/>
              <a:chExt cx="5760" cy="240"/>
            </a:xfrm>
          </p:grpSpPr>
          <p:sp>
            <p:nvSpPr>
              <p:cNvPr id="46139" name="Text Box 32"/>
              <p:cNvSpPr txBox="1">
                <a:spLocks noChangeArrowheads="1"/>
              </p:cNvSpPr>
              <p:nvPr/>
            </p:nvSpPr>
            <p:spPr bwMode="auto">
              <a:xfrm>
                <a:off x="0" y="3300"/>
                <a:ext cx="5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b="1">
                    <a:solidFill>
                      <a:srgbClr val="FFFFFF"/>
                    </a:solidFill>
                    <a:latin typeface="Arial" charset="0"/>
                  </a:rPr>
                  <a:t>1 Km</a:t>
                </a:r>
              </a:p>
            </p:txBody>
          </p:sp>
          <p:sp>
            <p:nvSpPr>
              <p:cNvPr id="46140" name="Text Box 67"/>
              <p:cNvSpPr txBox="1">
                <a:spLocks noChangeArrowheads="1"/>
              </p:cNvSpPr>
              <p:nvPr/>
            </p:nvSpPr>
            <p:spPr bwMode="auto">
              <a:xfrm>
                <a:off x="1219" y="3303"/>
                <a:ext cx="5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100 m</a:t>
                </a:r>
              </a:p>
            </p:txBody>
          </p:sp>
          <p:sp>
            <p:nvSpPr>
              <p:cNvPr id="46141" name="Text Box 68"/>
              <p:cNvSpPr txBox="1">
                <a:spLocks noChangeArrowheads="1"/>
              </p:cNvSpPr>
              <p:nvPr/>
            </p:nvSpPr>
            <p:spPr bwMode="auto">
              <a:xfrm>
                <a:off x="2618" y="3294"/>
                <a:ext cx="5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10 m</a:t>
                </a:r>
              </a:p>
            </p:txBody>
          </p:sp>
          <p:sp>
            <p:nvSpPr>
              <p:cNvPr id="46142" name="Text Box 69"/>
              <p:cNvSpPr txBox="1">
                <a:spLocks noChangeArrowheads="1"/>
              </p:cNvSpPr>
              <p:nvPr/>
            </p:nvSpPr>
            <p:spPr bwMode="auto">
              <a:xfrm>
                <a:off x="3999" y="3303"/>
                <a:ext cx="5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FFFF"/>
                    </a:solidFill>
                    <a:latin typeface="Arial" charset="0"/>
                  </a:rPr>
                  <a:t>1 m</a:t>
                </a:r>
              </a:p>
            </p:txBody>
          </p:sp>
          <p:sp>
            <p:nvSpPr>
              <p:cNvPr id="46143" name="Text Box 70"/>
              <p:cNvSpPr txBox="1">
                <a:spLocks noChangeArrowheads="1"/>
              </p:cNvSpPr>
              <p:nvPr/>
            </p:nvSpPr>
            <p:spPr bwMode="auto">
              <a:xfrm>
                <a:off x="5229" y="3303"/>
                <a:ext cx="5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r" eaLnBrk="1" fontAlgn="base" hangingPunct="1">
                  <a:spcBef>
                    <a:spcPct val="50000"/>
                  </a:spcBef>
                  <a:spcAft>
                    <a:spcPct val="0"/>
                  </a:spcAft>
                </a:pPr>
                <a:r>
                  <a:rPr lang="en-US" b="1">
                    <a:solidFill>
                      <a:srgbClr val="FFFFFF"/>
                    </a:solidFill>
                    <a:latin typeface="Arial" charset="0"/>
                  </a:rPr>
                  <a:t>10 cm</a:t>
                </a:r>
              </a:p>
            </p:txBody>
          </p:sp>
        </p:grpSp>
        <p:sp>
          <p:nvSpPr>
            <p:cNvPr id="46138" name="Text Box 73"/>
            <p:cNvSpPr txBox="1">
              <a:spLocks noChangeArrowheads="1"/>
            </p:cNvSpPr>
            <p:nvPr/>
          </p:nvSpPr>
          <p:spPr bwMode="auto">
            <a:xfrm>
              <a:off x="0" y="3529"/>
              <a:ext cx="11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base" hangingPunct="1">
                <a:spcBef>
                  <a:spcPct val="50000"/>
                </a:spcBef>
                <a:spcAft>
                  <a:spcPct val="0"/>
                </a:spcAft>
              </a:pPr>
              <a:r>
                <a:rPr lang="en-US" b="1">
                  <a:solidFill>
                    <a:srgbClr val="FFFFFF"/>
                  </a:solidFill>
                  <a:latin typeface="Arial" charset="0"/>
                </a:rPr>
                <a:t>Wavelength</a:t>
              </a:r>
            </a:p>
          </p:txBody>
        </p:sp>
      </p:grpSp>
      <p:sp>
        <p:nvSpPr>
          <p:cNvPr id="46123" name="Text Box 76"/>
          <p:cNvSpPr txBox="1">
            <a:spLocks noChangeArrowheads="1"/>
          </p:cNvSpPr>
          <p:nvPr/>
        </p:nvSpPr>
        <p:spPr bwMode="auto">
          <a:xfrm>
            <a:off x="0" y="57610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fontAlgn="base" hangingPunct="1">
              <a:spcBef>
                <a:spcPct val="50000"/>
              </a:spcBef>
              <a:spcAft>
                <a:spcPct val="0"/>
              </a:spcAft>
            </a:pPr>
            <a:r>
              <a:rPr lang="en-US" b="1">
                <a:solidFill>
                  <a:srgbClr val="FFCC00"/>
                </a:solidFill>
                <a:latin typeface="Arial" charset="0"/>
              </a:rPr>
              <a:t> Major Amateur Bands in Amber</a:t>
            </a:r>
          </a:p>
        </p:txBody>
      </p:sp>
      <p:sp>
        <p:nvSpPr>
          <p:cNvPr id="46124" name="Rectangle 77"/>
          <p:cNvSpPr>
            <a:spLocks noChangeArrowheads="1"/>
          </p:cNvSpPr>
          <p:nvPr/>
        </p:nvSpPr>
        <p:spPr bwMode="auto">
          <a:xfrm>
            <a:off x="1697038" y="2303463"/>
            <a:ext cx="203200" cy="1979612"/>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25" name="Rectangle 79"/>
          <p:cNvSpPr>
            <a:spLocks noChangeArrowheads="1"/>
          </p:cNvSpPr>
          <p:nvPr/>
        </p:nvSpPr>
        <p:spPr bwMode="auto">
          <a:xfrm>
            <a:off x="2425700" y="2298700"/>
            <a:ext cx="889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26" name="Rectangle 80"/>
          <p:cNvSpPr>
            <a:spLocks noChangeArrowheads="1"/>
          </p:cNvSpPr>
          <p:nvPr/>
        </p:nvSpPr>
        <p:spPr bwMode="auto">
          <a:xfrm>
            <a:off x="2895600" y="2298700"/>
            <a:ext cx="889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27" name="Rectangle 81"/>
          <p:cNvSpPr>
            <a:spLocks noChangeArrowheads="1"/>
          </p:cNvSpPr>
          <p:nvPr/>
        </p:nvSpPr>
        <p:spPr bwMode="auto">
          <a:xfrm>
            <a:off x="3362325" y="2301875"/>
            <a:ext cx="88900" cy="1971675"/>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28" name="Rectangle 82"/>
          <p:cNvSpPr>
            <a:spLocks noChangeArrowheads="1"/>
          </p:cNvSpPr>
          <p:nvPr/>
        </p:nvSpPr>
        <p:spPr bwMode="auto">
          <a:xfrm>
            <a:off x="4384675" y="2298700"/>
            <a:ext cx="1397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29" name="Rectangle 83"/>
          <p:cNvSpPr>
            <a:spLocks noChangeArrowheads="1"/>
          </p:cNvSpPr>
          <p:nvPr/>
        </p:nvSpPr>
        <p:spPr bwMode="auto">
          <a:xfrm>
            <a:off x="3854450" y="2298700"/>
            <a:ext cx="889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0" name="Rectangle 84"/>
          <p:cNvSpPr>
            <a:spLocks noChangeArrowheads="1"/>
          </p:cNvSpPr>
          <p:nvPr/>
        </p:nvSpPr>
        <p:spPr bwMode="auto">
          <a:xfrm>
            <a:off x="4864100" y="2298700"/>
            <a:ext cx="1016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1" name="Rectangle 85"/>
          <p:cNvSpPr>
            <a:spLocks noChangeArrowheads="1"/>
          </p:cNvSpPr>
          <p:nvPr/>
        </p:nvSpPr>
        <p:spPr bwMode="auto">
          <a:xfrm>
            <a:off x="5803900" y="2298700"/>
            <a:ext cx="50800" cy="198120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2" name="Rectangle 86"/>
          <p:cNvSpPr>
            <a:spLocks noChangeArrowheads="1"/>
          </p:cNvSpPr>
          <p:nvPr/>
        </p:nvSpPr>
        <p:spPr bwMode="auto">
          <a:xfrm>
            <a:off x="6326188" y="2300288"/>
            <a:ext cx="50800" cy="198120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3" name="Rectangle 87"/>
          <p:cNvSpPr>
            <a:spLocks noChangeArrowheads="1"/>
          </p:cNvSpPr>
          <p:nvPr/>
        </p:nvSpPr>
        <p:spPr bwMode="auto">
          <a:xfrm>
            <a:off x="6953250" y="2298700"/>
            <a:ext cx="1397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4" name="Rectangle 88"/>
          <p:cNvSpPr>
            <a:spLocks noChangeArrowheads="1"/>
          </p:cNvSpPr>
          <p:nvPr/>
        </p:nvSpPr>
        <p:spPr bwMode="auto">
          <a:xfrm>
            <a:off x="7581900" y="2298700"/>
            <a:ext cx="50800" cy="198120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5" name="Rectangle 89"/>
          <p:cNvSpPr>
            <a:spLocks noChangeArrowheads="1"/>
          </p:cNvSpPr>
          <p:nvPr/>
        </p:nvSpPr>
        <p:spPr bwMode="auto">
          <a:xfrm>
            <a:off x="7829550" y="2298700"/>
            <a:ext cx="88900" cy="198120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
        <p:nvSpPr>
          <p:cNvPr id="46136" name="Rectangle 90"/>
          <p:cNvSpPr>
            <a:spLocks noChangeArrowheads="1"/>
          </p:cNvSpPr>
          <p:nvPr/>
        </p:nvSpPr>
        <p:spPr bwMode="auto">
          <a:xfrm>
            <a:off x="8267700" y="2298700"/>
            <a:ext cx="114300" cy="1974850"/>
          </a:xfrm>
          <a:prstGeom prst="rect">
            <a:avLst/>
          </a:prstGeom>
          <a:solidFill>
            <a:schemeClr val="hlink"/>
          </a:solidFill>
          <a:ln w="9525">
            <a:solidFill>
              <a:schemeClr val="hlink"/>
            </a:solidFill>
            <a:miter lim="800000"/>
            <a:headEnd/>
            <a:tailEnd/>
          </a:ln>
        </p:spPr>
        <p:txBody>
          <a:bodyPr wrap="none" anchor="ctr"/>
          <a:lstStyle/>
          <a:p>
            <a:pPr fontAlgn="base">
              <a:spcBef>
                <a:spcPct val="0"/>
              </a:spcBef>
              <a:spcAft>
                <a:spcPct val="0"/>
              </a:spcAft>
            </a:pPr>
            <a:endParaRPr lang="en-US">
              <a:solidFill>
                <a:srgbClr val="FFFFFF"/>
              </a:solidFill>
              <a:latin typeface="Garamond" pitchFamily="18" charset="0"/>
            </a:endParaRPr>
          </a:p>
        </p:txBody>
      </p:sp>
    </p:spTree>
    <p:extLst>
      <p:ext uri="{BB962C8B-B14F-4D97-AF65-F5344CB8AC3E}">
        <p14:creationId xmlns:p14="http://schemas.microsoft.com/office/powerpoint/2010/main" val="17480194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hangingPunct="1">
              <a:defRPr/>
            </a:pPr>
            <a:r>
              <a:rPr lang="en-US" b="1" smtClean="0"/>
              <a:t>T8A07 What is the primary advantage of single sideband over FM for voice transmissions?</a:t>
            </a:r>
          </a:p>
        </p:txBody>
      </p:sp>
      <p:sp>
        <p:nvSpPr>
          <p:cNvPr id="6349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SSB signals are easier to tune</a:t>
            </a:r>
          </a:p>
          <a:p>
            <a:pPr lvl="1" eaLnBrk="1" hangingPunct="1">
              <a:defRPr/>
            </a:pPr>
            <a:r>
              <a:rPr lang="en-US" dirty="0" smtClean="0"/>
              <a:t>B.	SSB signals are less susceptible to interference</a:t>
            </a:r>
          </a:p>
          <a:p>
            <a:pPr lvl="1" eaLnBrk="1" hangingPunct="1">
              <a:defRPr/>
            </a:pPr>
            <a:r>
              <a:rPr lang="en-US" dirty="0" smtClean="0"/>
              <a:t>C.	SSB signals have narrower bandwidth</a:t>
            </a:r>
          </a:p>
          <a:p>
            <a:pPr lvl="1" eaLnBrk="1" hangingPunct="1">
              <a:defRPr/>
            </a:pPr>
            <a:r>
              <a:rPr lang="en-US" dirty="0" smtClean="0"/>
              <a:t>D.	All of these choices are correct</a:t>
            </a:r>
          </a:p>
        </p:txBody>
      </p:sp>
    </p:spTree>
    <p:extLst>
      <p:ext uri="{BB962C8B-B14F-4D97-AF65-F5344CB8AC3E}">
        <p14:creationId xmlns:p14="http://schemas.microsoft.com/office/powerpoint/2010/main" val="9078406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hangingPunct="1">
              <a:defRPr/>
            </a:pPr>
            <a:r>
              <a:rPr lang="en-US" smtClean="0"/>
              <a:t>T8A07 What is the primary advantage of single sideband over FM for voice transmissions?</a:t>
            </a:r>
          </a:p>
        </p:txBody>
      </p:sp>
      <p:sp>
        <p:nvSpPr>
          <p:cNvPr id="6861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SSB signals are easier to tune</a:t>
            </a:r>
          </a:p>
          <a:p>
            <a:pPr lvl="1" eaLnBrk="1" hangingPunct="1">
              <a:defRPr/>
            </a:pPr>
            <a:r>
              <a:rPr lang="en-US" dirty="0" smtClean="0"/>
              <a:t>B.	SSB signals are less susceptible to interference</a:t>
            </a:r>
          </a:p>
          <a:p>
            <a:pPr eaLnBrk="1" hangingPunct="1">
              <a:defRPr/>
            </a:pPr>
            <a:r>
              <a:rPr lang="en-US" b="1" dirty="0" smtClean="0"/>
              <a:t>C.	SSB signals have narrower bandwidth</a:t>
            </a:r>
          </a:p>
          <a:p>
            <a:pPr lvl="1" eaLnBrk="1" hangingPunct="1">
              <a:defRPr/>
            </a:pPr>
            <a:r>
              <a:rPr lang="en-US" dirty="0" smtClean="0"/>
              <a:t>D.	All of these choices are correct</a:t>
            </a:r>
          </a:p>
        </p:txBody>
      </p:sp>
    </p:spTree>
    <p:extLst>
      <p:ext uri="{BB962C8B-B14F-4D97-AF65-F5344CB8AC3E}">
        <p14:creationId xmlns:p14="http://schemas.microsoft.com/office/powerpoint/2010/main" val="31249571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pPr eaLnBrk="1" hangingPunct="1">
              <a:defRPr/>
            </a:pPr>
            <a:r>
              <a:rPr lang="en-US" b="1" smtClean="0"/>
              <a:t>T8A08 What is the approximate bandwidth of a single sideband voice signal?</a:t>
            </a:r>
          </a:p>
        </p:txBody>
      </p:sp>
      <p:sp>
        <p:nvSpPr>
          <p:cNvPr id="7373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1 kHz</a:t>
            </a:r>
          </a:p>
          <a:p>
            <a:pPr lvl="1" eaLnBrk="1" hangingPunct="1">
              <a:defRPr/>
            </a:pPr>
            <a:r>
              <a:rPr lang="en-US" dirty="0" smtClean="0"/>
              <a:t>B.	3 kHz</a:t>
            </a:r>
          </a:p>
          <a:p>
            <a:pPr lvl="1" eaLnBrk="1" hangingPunct="1">
              <a:defRPr/>
            </a:pPr>
            <a:r>
              <a:rPr lang="en-US" dirty="0" smtClean="0"/>
              <a:t>C.	6 kHz</a:t>
            </a:r>
          </a:p>
          <a:p>
            <a:pPr lvl="1" eaLnBrk="1" hangingPunct="1">
              <a:defRPr/>
            </a:pPr>
            <a:r>
              <a:rPr lang="en-US" dirty="0" smtClean="0"/>
              <a:t>D.	15 kHz</a:t>
            </a:r>
          </a:p>
        </p:txBody>
      </p:sp>
    </p:spTree>
    <p:extLst>
      <p:ext uri="{BB962C8B-B14F-4D97-AF65-F5344CB8AC3E}">
        <p14:creationId xmlns:p14="http://schemas.microsoft.com/office/powerpoint/2010/main" val="360550951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hangingPunct="1">
              <a:defRPr/>
            </a:pPr>
            <a:r>
              <a:rPr lang="en-US" smtClean="0"/>
              <a:t>T8A08 What is the approximate bandwidth of a single sideband voice signal?</a:t>
            </a:r>
          </a:p>
        </p:txBody>
      </p:sp>
      <p:sp>
        <p:nvSpPr>
          <p:cNvPr id="7885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1 kHz</a:t>
            </a:r>
          </a:p>
          <a:p>
            <a:pPr eaLnBrk="1" hangingPunct="1">
              <a:defRPr/>
            </a:pPr>
            <a:r>
              <a:rPr lang="en-US" b="1" dirty="0" smtClean="0"/>
              <a:t>B.	3 kHz</a:t>
            </a:r>
          </a:p>
          <a:p>
            <a:pPr lvl="1" eaLnBrk="1" hangingPunct="1">
              <a:defRPr/>
            </a:pPr>
            <a:r>
              <a:rPr lang="en-US" dirty="0" smtClean="0"/>
              <a:t>C.	6 kHz</a:t>
            </a:r>
          </a:p>
          <a:p>
            <a:pPr lvl="1" eaLnBrk="1" hangingPunct="1">
              <a:defRPr/>
            </a:pPr>
            <a:r>
              <a:rPr lang="en-US" dirty="0" smtClean="0"/>
              <a:t>D.	15 kHz</a:t>
            </a:r>
          </a:p>
        </p:txBody>
      </p:sp>
    </p:spTree>
    <p:extLst>
      <p:ext uri="{BB962C8B-B14F-4D97-AF65-F5344CB8AC3E}">
        <p14:creationId xmlns:p14="http://schemas.microsoft.com/office/powerpoint/2010/main" val="39756801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T8A09 What </a:t>
            </a:r>
            <a:r>
              <a:rPr lang="en-US" dirty="0"/>
              <a:t>is the approximate bandwidth of a VHF repeater FM phone signal?</a:t>
            </a:r>
            <a:br>
              <a:rPr lang="en-US" dirty="0"/>
            </a:br>
            <a:endParaRPr lang="en-US" dirty="0"/>
          </a:p>
        </p:txBody>
      </p:sp>
      <p:sp>
        <p:nvSpPr>
          <p:cNvPr id="3" name="Content Placeholder 2"/>
          <p:cNvSpPr>
            <a:spLocks noGrp="1"/>
          </p:cNvSpPr>
          <p:nvPr>
            <p:ph idx="1"/>
          </p:nvPr>
        </p:nvSpPr>
        <p:spPr/>
        <p:txBody>
          <a:bodyPr/>
          <a:lstStyle/>
          <a:p>
            <a:r>
              <a:rPr lang="en-US" dirty="0" smtClean="0">
                <a:solidFill>
                  <a:schemeClr val="tx1"/>
                </a:solidFill>
              </a:rPr>
              <a:t>A</a:t>
            </a:r>
            <a:r>
              <a:rPr lang="en-US" dirty="0">
                <a:solidFill>
                  <a:schemeClr val="tx1"/>
                </a:solidFill>
              </a:rPr>
              <a:t>. Less than 500 Hz </a:t>
            </a:r>
            <a:endParaRPr lang="en-US" dirty="0" smtClean="0">
              <a:solidFill>
                <a:schemeClr val="tx1"/>
              </a:solidFill>
            </a:endParaRPr>
          </a:p>
          <a:p>
            <a:r>
              <a:rPr lang="en-US" dirty="0" smtClean="0">
                <a:solidFill>
                  <a:schemeClr val="tx1"/>
                </a:solidFill>
              </a:rPr>
              <a:t>B</a:t>
            </a:r>
            <a:r>
              <a:rPr lang="en-US" dirty="0">
                <a:solidFill>
                  <a:schemeClr val="tx1"/>
                </a:solidFill>
              </a:rPr>
              <a:t>. About 150 kHz</a:t>
            </a:r>
          </a:p>
          <a:p>
            <a:r>
              <a:rPr lang="en-US" dirty="0">
                <a:solidFill>
                  <a:schemeClr val="tx1"/>
                </a:solidFill>
              </a:rPr>
              <a:t>C. Between 10 and 15 kHz</a:t>
            </a:r>
          </a:p>
          <a:p>
            <a:r>
              <a:rPr lang="en-US" dirty="0" smtClean="0">
                <a:solidFill>
                  <a:schemeClr val="tx1"/>
                </a:solidFill>
              </a:rPr>
              <a:t>D</a:t>
            </a:r>
            <a:r>
              <a:rPr lang="en-US" dirty="0">
                <a:solidFill>
                  <a:schemeClr val="tx1"/>
                </a:solidFill>
              </a:rPr>
              <a:t>. Between 50 and 125 kHz</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7941566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T8A09 What </a:t>
            </a:r>
            <a:r>
              <a:rPr lang="en-US" dirty="0"/>
              <a:t>is the approximate bandwidth of a VHF repeater FM phone signal?</a:t>
            </a:r>
            <a:br>
              <a:rPr lang="en-US" dirty="0"/>
            </a:br>
            <a:endParaRPr lang="en-US" dirty="0"/>
          </a:p>
        </p:txBody>
      </p:sp>
      <p:sp>
        <p:nvSpPr>
          <p:cNvPr id="3" name="Content Placeholder 2"/>
          <p:cNvSpPr>
            <a:spLocks noGrp="1"/>
          </p:cNvSpPr>
          <p:nvPr>
            <p:ph idx="1"/>
          </p:nvPr>
        </p:nvSpPr>
        <p:spPr/>
        <p:txBody>
          <a:bodyPr/>
          <a:lstStyle/>
          <a:p>
            <a:r>
              <a:rPr lang="en-US" dirty="0" smtClean="0">
                <a:solidFill>
                  <a:schemeClr val="tx1"/>
                </a:solidFill>
              </a:rPr>
              <a:t>	A</a:t>
            </a:r>
            <a:r>
              <a:rPr lang="en-US" dirty="0">
                <a:solidFill>
                  <a:schemeClr val="tx1"/>
                </a:solidFill>
              </a:rPr>
              <a:t>. Less than 500 Hz </a:t>
            </a:r>
            <a:endParaRPr lang="en-US" dirty="0" smtClean="0">
              <a:solidFill>
                <a:schemeClr val="tx1"/>
              </a:solidFill>
            </a:endParaRPr>
          </a:p>
          <a:p>
            <a:r>
              <a:rPr lang="en-US" dirty="0">
                <a:solidFill>
                  <a:schemeClr val="tx1"/>
                </a:solidFill>
              </a:rPr>
              <a:t>	</a:t>
            </a:r>
            <a:r>
              <a:rPr lang="en-US" dirty="0" smtClean="0">
                <a:solidFill>
                  <a:schemeClr val="tx1"/>
                </a:solidFill>
              </a:rPr>
              <a:t>B</a:t>
            </a:r>
            <a:r>
              <a:rPr lang="en-US" dirty="0">
                <a:solidFill>
                  <a:schemeClr val="tx1"/>
                </a:solidFill>
              </a:rPr>
              <a:t>. About 150 kHz</a:t>
            </a:r>
          </a:p>
          <a:p>
            <a:r>
              <a:rPr lang="en-US" dirty="0">
                <a:solidFill>
                  <a:srgbClr val="FFFF00"/>
                </a:solidFill>
              </a:rPr>
              <a:t>C. Between 10 and 15 kHz</a:t>
            </a:r>
          </a:p>
          <a:p>
            <a:r>
              <a:rPr lang="en-US" dirty="0" smtClean="0">
                <a:solidFill>
                  <a:schemeClr val="tx1"/>
                </a:solidFill>
              </a:rPr>
              <a:t>	D</a:t>
            </a:r>
            <a:r>
              <a:rPr lang="en-US" dirty="0">
                <a:solidFill>
                  <a:schemeClr val="tx1"/>
                </a:solidFill>
              </a:rPr>
              <a:t>. Between 50 and 125 kHz</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415091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pPr eaLnBrk="1" hangingPunct="1">
              <a:defRPr/>
            </a:pPr>
            <a:r>
              <a:rPr lang="en-US" b="1" smtClean="0"/>
              <a:t>T8A10 What is the typical bandwidth of analog fast-scan TV transmissions on the 70 cm band?</a:t>
            </a:r>
          </a:p>
        </p:txBody>
      </p:sp>
      <p:sp>
        <p:nvSpPr>
          <p:cNvPr id="9421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More than 10 MHz</a:t>
            </a:r>
          </a:p>
          <a:p>
            <a:pPr lvl="1" eaLnBrk="1" hangingPunct="1">
              <a:defRPr/>
            </a:pPr>
            <a:r>
              <a:rPr lang="en-US" dirty="0" smtClean="0"/>
              <a:t>B.	About 6 MHz</a:t>
            </a:r>
          </a:p>
          <a:p>
            <a:pPr lvl="1" eaLnBrk="1" hangingPunct="1">
              <a:defRPr/>
            </a:pPr>
            <a:r>
              <a:rPr lang="en-US" dirty="0" smtClean="0"/>
              <a:t>C.	About 3 MHz</a:t>
            </a:r>
          </a:p>
          <a:p>
            <a:pPr lvl="1" eaLnBrk="1" hangingPunct="1">
              <a:defRPr/>
            </a:pPr>
            <a:r>
              <a:rPr lang="en-US" dirty="0" smtClean="0"/>
              <a:t>D.	About 1 MHz</a:t>
            </a:r>
          </a:p>
        </p:txBody>
      </p:sp>
    </p:spTree>
    <p:extLst>
      <p:ext uri="{BB962C8B-B14F-4D97-AF65-F5344CB8AC3E}">
        <p14:creationId xmlns:p14="http://schemas.microsoft.com/office/powerpoint/2010/main" val="11379881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pPr eaLnBrk="1" hangingPunct="1">
              <a:defRPr/>
            </a:pPr>
            <a:r>
              <a:rPr lang="en-US" smtClean="0"/>
              <a:t>T8A10 What is the typical bandwidth of analog fast-scan TV transmissions on the 70 cm band?</a:t>
            </a:r>
          </a:p>
        </p:txBody>
      </p:sp>
      <p:sp>
        <p:nvSpPr>
          <p:cNvPr id="9933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More than 10 MHz</a:t>
            </a:r>
          </a:p>
          <a:p>
            <a:pPr eaLnBrk="1" hangingPunct="1">
              <a:defRPr/>
            </a:pPr>
            <a:r>
              <a:rPr lang="en-US" b="1" dirty="0" smtClean="0"/>
              <a:t>B.	About 6 MHz</a:t>
            </a:r>
          </a:p>
          <a:p>
            <a:pPr lvl="1" eaLnBrk="1" hangingPunct="1">
              <a:defRPr/>
            </a:pPr>
            <a:r>
              <a:rPr lang="en-US" dirty="0" smtClean="0"/>
              <a:t>C.	About 3 MHz</a:t>
            </a:r>
          </a:p>
          <a:p>
            <a:pPr lvl="1" eaLnBrk="1" hangingPunct="1">
              <a:defRPr/>
            </a:pPr>
            <a:r>
              <a:rPr lang="en-US" dirty="0" smtClean="0"/>
              <a:t>D.	About 1 MHz</a:t>
            </a:r>
          </a:p>
        </p:txBody>
      </p:sp>
    </p:spTree>
    <p:extLst>
      <p:ext uri="{BB962C8B-B14F-4D97-AF65-F5344CB8AC3E}">
        <p14:creationId xmlns:p14="http://schemas.microsoft.com/office/powerpoint/2010/main" val="20853397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lstStyle/>
          <a:p>
            <a:pPr eaLnBrk="1" hangingPunct="1">
              <a:defRPr/>
            </a:pPr>
            <a:r>
              <a:rPr lang="en-US" b="1" smtClean="0"/>
              <a:t>T8A11 What is the approximate maximum bandwidth required to transmit a CW signal?</a:t>
            </a:r>
          </a:p>
        </p:txBody>
      </p:sp>
      <p:sp>
        <p:nvSpPr>
          <p:cNvPr id="104451" name="Rectangle 3"/>
          <p:cNvSpPr>
            <a:spLocks noGrp="1" noChangeArrowheads="1"/>
          </p:cNvSpPr>
          <p:nvPr>
            <p:ph type="body" idx="1"/>
          </p:nvPr>
        </p:nvSpPr>
        <p:spPr>
          <a:xfrm>
            <a:off x="304800" y="2895600"/>
            <a:ext cx="8534400" cy="3230563"/>
          </a:xfrm>
        </p:spPr>
        <p:txBody>
          <a:bodyPr/>
          <a:lstStyle/>
          <a:p>
            <a:pPr lvl="1" eaLnBrk="1" hangingPunct="1">
              <a:defRPr/>
            </a:pPr>
            <a:r>
              <a:rPr lang="en-US" dirty="0" smtClean="0"/>
              <a:t>A.	2.4 kHz</a:t>
            </a:r>
          </a:p>
          <a:p>
            <a:pPr lvl="1" eaLnBrk="1" hangingPunct="1">
              <a:defRPr/>
            </a:pPr>
            <a:r>
              <a:rPr lang="en-US" dirty="0" smtClean="0"/>
              <a:t>B.	150 Hz</a:t>
            </a:r>
          </a:p>
          <a:p>
            <a:pPr lvl="1" eaLnBrk="1" hangingPunct="1">
              <a:defRPr/>
            </a:pPr>
            <a:r>
              <a:rPr lang="en-US" dirty="0" smtClean="0"/>
              <a:t>C.	1000 Hz</a:t>
            </a:r>
          </a:p>
          <a:p>
            <a:pPr lvl="1" eaLnBrk="1" hangingPunct="1">
              <a:defRPr/>
            </a:pPr>
            <a:r>
              <a:rPr lang="en-US" dirty="0" smtClean="0"/>
              <a:t>D.	15 kHz</a:t>
            </a:r>
          </a:p>
        </p:txBody>
      </p:sp>
    </p:spTree>
    <p:extLst>
      <p:ext uri="{BB962C8B-B14F-4D97-AF65-F5344CB8AC3E}">
        <p14:creationId xmlns:p14="http://schemas.microsoft.com/office/powerpoint/2010/main" val="1797281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p:txBody>
          <a:bodyPr/>
          <a:lstStyle/>
          <a:p>
            <a:pPr eaLnBrk="1" hangingPunct="1">
              <a:defRPr/>
            </a:pPr>
            <a:r>
              <a:rPr lang="en-US" smtClean="0"/>
              <a:t>T8A11 What is the approximate maximum bandwidth required to transmit a CW signal?</a:t>
            </a:r>
          </a:p>
        </p:txBody>
      </p:sp>
      <p:sp>
        <p:nvSpPr>
          <p:cNvPr id="109571" name="Rectangle 3"/>
          <p:cNvSpPr>
            <a:spLocks noGrp="1" noChangeArrowheads="1"/>
          </p:cNvSpPr>
          <p:nvPr>
            <p:ph type="body" idx="1"/>
          </p:nvPr>
        </p:nvSpPr>
        <p:spPr>
          <a:xfrm>
            <a:off x="304800" y="2819400"/>
            <a:ext cx="8534400" cy="3306763"/>
          </a:xfrm>
        </p:spPr>
        <p:txBody>
          <a:bodyPr/>
          <a:lstStyle/>
          <a:p>
            <a:pPr lvl="1" eaLnBrk="1" hangingPunct="1">
              <a:defRPr/>
            </a:pPr>
            <a:r>
              <a:rPr lang="en-US" dirty="0" smtClean="0"/>
              <a:t>A.	2.4 kHz</a:t>
            </a:r>
          </a:p>
          <a:p>
            <a:pPr eaLnBrk="1" hangingPunct="1">
              <a:defRPr/>
            </a:pPr>
            <a:r>
              <a:rPr lang="en-US" b="1" dirty="0" smtClean="0"/>
              <a:t>B.	150 Hz</a:t>
            </a:r>
          </a:p>
          <a:p>
            <a:pPr lvl="1" eaLnBrk="1" hangingPunct="1">
              <a:defRPr/>
            </a:pPr>
            <a:r>
              <a:rPr lang="en-US" dirty="0" smtClean="0"/>
              <a:t>C.	1000 Hz</a:t>
            </a:r>
          </a:p>
          <a:p>
            <a:pPr lvl="1" eaLnBrk="1" hangingPunct="1">
              <a:defRPr/>
            </a:pPr>
            <a:r>
              <a:rPr lang="en-US" dirty="0" smtClean="0"/>
              <a:t>D.	15 kHz</a:t>
            </a:r>
          </a:p>
        </p:txBody>
      </p:sp>
    </p:spTree>
    <p:extLst>
      <p:ext uri="{BB962C8B-B14F-4D97-AF65-F5344CB8AC3E}">
        <p14:creationId xmlns:p14="http://schemas.microsoft.com/office/powerpoint/2010/main" val="233705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ooter Placeholder 4"/>
          <p:cNvSpPr>
            <a:spLocks noGrp="1"/>
          </p:cNvSpPr>
          <p:nvPr>
            <p:ph type="ftr" sz="quarter" idx="10"/>
          </p:nvPr>
        </p:nvSpPr>
        <p:spPr/>
        <p:txBody>
          <a:bodyPr/>
          <a:lstStyle/>
          <a:p>
            <a:pPr>
              <a:defRPr/>
            </a:pPr>
            <a:r>
              <a:rPr lang="en-US">
                <a:solidFill>
                  <a:srgbClr val="FFFFFF"/>
                </a:solidFill>
              </a:rPr>
              <a:t>Communications Modes and Methods</a:t>
            </a:r>
          </a:p>
        </p:txBody>
      </p:sp>
      <p:sp>
        <p:nvSpPr>
          <p:cNvPr id="66" name="Slide Number Placeholder 5"/>
          <p:cNvSpPr>
            <a:spLocks noGrp="1"/>
          </p:cNvSpPr>
          <p:nvPr>
            <p:ph type="sldNum" sz="quarter" idx="11"/>
          </p:nvPr>
        </p:nvSpPr>
        <p:spPr/>
        <p:txBody>
          <a:bodyPr/>
          <a:lstStyle/>
          <a:p>
            <a:pPr>
              <a:defRPr/>
            </a:pPr>
            <a:fld id="{3E005369-9699-4445-8C98-7A29A859F517}" type="slidenum">
              <a:rPr lang="en-US">
                <a:solidFill>
                  <a:srgbClr val="FFFFFF"/>
                </a:solidFill>
              </a:rPr>
              <a:pPr>
                <a:defRPr/>
              </a:pPr>
              <a:t>9</a:t>
            </a:fld>
            <a:endParaRPr lang="en-US">
              <a:solidFill>
                <a:srgbClr val="FFFFFF"/>
              </a:solidFill>
            </a:endParaRPr>
          </a:p>
        </p:txBody>
      </p:sp>
      <p:sp>
        <p:nvSpPr>
          <p:cNvPr id="1082370" name="Rectangle 2"/>
          <p:cNvSpPr>
            <a:spLocks noGrp="1" noRot="1" noChangeArrowheads="1"/>
          </p:cNvSpPr>
          <p:nvPr>
            <p:ph type="title"/>
          </p:nvPr>
        </p:nvSpPr>
        <p:spPr>
          <a:xfrm>
            <a:off x="152400" y="0"/>
            <a:ext cx="8839200" cy="1600200"/>
          </a:xfrm>
        </p:spPr>
        <p:txBody>
          <a:bodyPr/>
          <a:lstStyle/>
          <a:p>
            <a:pPr algn="ctr">
              <a:defRPr/>
            </a:pPr>
            <a:r>
              <a:rPr lang="en-US"/>
              <a:t> Sample Emission Modes</a:t>
            </a:r>
            <a:endParaRPr lang="en-US" sz="1500"/>
          </a:p>
        </p:txBody>
      </p:sp>
      <p:graphicFrame>
        <p:nvGraphicFramePr>
          <p:cNvPr id="1082485" name="Group 117"/>
          <p:cNvGraphicFramePr>
            <a:graphicFrameLocks noGrp="1"/>
          </p:cNvGraphicFramePr>
          <p:nvPr>
            <p:ph sz="half" idx="1"/>
          </p:nvPr>
        </p:nvGraphicFramePr>
        <p:xfrm>
          <a:off x="457200" y="1600200"/>
          <a:ext cx="8153400" cy="4819649"/>
        </p:xfrm>
        <a:graphic>
          <a:graphicData uri="http://schemas.openxmlformats.org/drawingml/2006/table">
            <a:tbl>
              <a:tblPr/>
              <a:tblGrid>
                <a:gridCol w="2038350"/>
                <a:gridCol w="2038350"/>
                <a:gridCol w="2038350"/>
                <a:gridCol w="2038350"/>
              </a:tblGrid>
              <a:tr h="42677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Mode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Type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Bandwidth</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Content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CW</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Telegraphy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10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Text Data</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SSB</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Telephony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2800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Voice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AM</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Telephony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6 kHz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Voice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FM</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Telephony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5-15 kHz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Voice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21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SSTV / Fax</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Image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2800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Image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ATV</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Image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6 MHz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Image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PSK31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Data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31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Text Data</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RTTY</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Data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250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Text Data</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13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Pactor</a:t>
                      </a:r>
                      <a:br>
                        <a:rPr kumimoji="0" lang="en-US" sz="2000" b="1" i="0" u="none" strike="noStrike" cap="none" normalizeH="0" baseline="0" smtClean="0">
                          <a:ln>
                            <a:noFill/>
                          </a:ln>
                          <a:solidFill>
                            <a:schemeClr val="tx1"/>
                          </a:solidFill>
                          <a:effectLst/>
                          <a:latin typeface="Tahoma" pitchFamily="34" charset="0"/>
                        </a:rPr>
                      </a:br>
                      <a:r>
                        <a:rPr kumimoji="0" lang="en-US" sz="2000" b="1" i="0" u="none" strike="noStrike" cap="none" normalizeH="0" baseline="0" smtClean="0">
                          <a:ln>
                            <a:noFill/>
                          </a:ln>
                          <a:solidFill>
                            <a:schemeClr val="tx1"/>
                          </a:solidFill>
                          <a:effectLst/>
                          <a:latin typeface="Tahoma" pitchFamily="34" charset="0"/>
                        </a:rPr>
                        <a:t>(I, II, III)</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Data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500-2800 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Binary Data</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648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AX.25 Packet</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Data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10-20 kHz</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Binary Data</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061799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46E262B-6276-437C-B1DA-F8BCF0E092F6}" type="slidenum">
              <a:rPr lang="en-US">
                <a:solidFill>
                  <a:srgbClr val="FFFFFF"/>
                </a:solidFill>
              </a:rPr>
              <a:pPr>
                <a:defRPr/>
              </a:pPr>
              <a:t>90</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649218" name="Rectangle 2"/>
          <p:cNvSpPr>
            <a:spLocks noGrp="1" noRot="1" noChangeArrowheads="1"/>
          </p:cNvSpPr>
          <p:nvPr>
            <p:ph type="title"/>
          </p:nvPr>
        </p:nvSpPr>
        <p:spPr/>
        <p:txBody>
          <a:bodyPr/>
          <a:lstStyle/>
          <a:p>
            <a:pPr eaLnBrk="1" hangingPunct="1">
              <a:defRPr/>
            </a:pPr>
            <a:r>
              <a:rPr lang="en-US" smtClean="0"/>
              <a:t>T1F09 What type of amateur station simultaneously retransmits the signal of another amateur station on a different channel or channels?</a:t>
            </a:r>
          </a:p>
        </p:txBody>
      </p:sp>
      <p:sp>
        <p:nvSpPr>
          <p:cNvPr id="152581" name="Rectangle 3"/>
          <p:cNvSpPr>
            <a:spLocks noGrp="1" noChangeArrowheads="1"/>
          </p:cNvSpPr>
          <p:nvPr>
            <p:ph type="body" idx="1"/>
          </p:nvPr>
        </p:nvSpPr>
        <p:spPr>
          <a:xfrm>
            <a:off x="304800" y="2286000"/>
            <a:ext cx="8534400" cy="3840163"/>
          </a:xfrm>
        </p:spPr>
        <p:txBody>
          <a:bodyPr/>
          <a:lstStyle/>
          <a:p>
            <a:pPr lvl="1" eaLnBrk="1" hangingPunct="1"/>
            <a:r>
              <a:rPr lang="en-US" b="0" smtClean="0">
                <a:effectLst/>
              </a:rPr>
              <a:t>A.  Beacon station</a:t>
            </a:r>
          </a:p>
          <a:p>
            <a:pPr lvl="1" eaLnBrk="1" hangingPunct="1"/>
            <a:r>
              <a:rPr lang="en-US" b="0" smtClean="0">
                <a:effectLst/>
              </a:rPr>
              <a:t>B.  Earth station</a:t>
            </a:r>
          </a:p>
          <a:p>
            <a:pPr lvl="1" eaLnBrk="1" hangingPunct="1"/>
            <a:r>
              <a:rPr lang="en-US" b="0" smtClean="0">
                <a:effectLst/>
              </a:rPr>
              <a:t>C.  Repeater station</a:t>
            </a:r>
          </a:p>
          <a:p>
            <a:pPr lvl="1" eaLnBrk="1" hangingPunct="1"/>
            <a:r>
              <a:rPr lang="en-US" b="0" smtClean="0">
                <a:effectLst/>
              </a:rPr>
              <a:t>D.  Message forwarding station</a:t>
            </a:r>
          </a:p>
        </p:txBody>
      </p:sp>
    </p:spTree>
    <p:extLst>
      <p:ext uri="{BB962C8B-B14F-4D97-AF65-F5344CB8AC3E}">
        <p14:creationId xmlns:p14="http://schemas.microsoft.com/office/powerpoint/2010/main" val="1510163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6D2E2BD-EA89-4CF4-AE81-70C927F6EE3E}" type="slidenum">
              <a:rPr lang="en-US">
                <a:solidFill>
                  <a:srgbClr val="FFFFFF"/>
                </a:solidFill>
              </a:rPr>
              <a:pPr>
                <a:defRPr/>
              </a:pPr>
              <a:t>91</a:t>
            </a:fld>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a:solidFill>
                  <a:srgbClr val="FFFFFF"/>
                </a:solidFill>
              </a:rPr>
              <a:t>Microhams 2010 Technician</a:t>
            </a:r>
          </a:p>
        </p:txBody>
      </p:sp>
      <p:sp>
        <p:nvSpPr>
          <p:cNvPr id="654338" name="Rectangle 2"/>
          <p:cNvSpPr>
            <a:spLocks noGrp="1" noRot="1" noChangeArrowheads="1"/>
          </p:cNvSpPr>
          <p:nvPr>
            <p:ph type="title"/>
          </p:nvPr>
        </p:nvSpPr>
        <p:spPr/>
        <p:txBody>
          <a:bodyPr/>
          <a:lstStyle/>
          <a:p>
            <a:pPr eaLnBrk="1" hangingPunct="1">
              <a:defRPr/>
            </a:pPr>
            <a:r>
              <a:rPr lang="en-US" b="0" smtClean="0"/>
              <a:t>T1F09 What type of amateur station simultaneously retransmits the signal of another amateur station on a different channel or channels?</a:t>
            </a:r>
          </a:p>
        </p:txBody>
      </p:sp>
      <p:sp>
        <p:nvSpPr>
          <p:cNvPr id="654339" name="Rectangle 3"/>
          <p:cNvSpPr>
            <a:spLocks noGrp="1" noChangeArrowheads="1"/>
          </p:cNvSpPr>
          <p:nvPr>
            <p:ph type="body" idx="1"/>
          </p:nvPr>
        </p:nvSpPr>
        <p:spPr>
          <a:xfrm>
            <a:off x="304800" y="2286000"/>
            <a:ext cx="8534400" cy="3840163"/>
          </a:xfrm>
        </p:spPr>
        <p:txBody>
          <a:bodyPr/>
          <a:lstStyle/>
          <a:p>
            <a:pPr lvl="1" eaLnBrk="1" hangingPunct="1">
              <a:defRPr/>
            </a:pPr>
            <a:r>
              <a:rPr lang="en-US" b="0" smtClean="0">
                <a:effectLst/>
              </a:rPr>
              <a:t>A.  Beacon station</a:t>
            </a:r>
          </a:p>
          <a:p>
            <a:pPr lvl="1" eaLnBrk="1" hangingPunct="1">
              <a:defRPr/>
            </a:pPr>
            <a:r>
              <a:rPr lang="en-US" b="0" smtClean="0">
                <a:effectLst/>
              </a:rPr>
              <a:t>B.  Earth station</a:t>
            </a:r>
          </a:p>
          <a:p>
            <a:pPr eaLnBrk="1" hangingPunct="1">
              <a:defRPr/>
            </a:pPr>
            <a:r>
              <a:rPr lang="en-US" smtClean="0"/>
              <a:t>C.  Repeater station</a:t>
            </a:r>
          </a:p>
          <a:p>
            <a:pPr lvl="1" eaLnBrk="1" hangingPunct="1">
              <a:defRPr/>
            </a:pPr>
            <a:r>
              <a:rPr lang="en-US" b="0" smtClean="0">
                <a:effectLst/>
              </a:rPr>
              <a:t>D.  Message forwarding station</a:t>
            </a:r>
          </a:p>
        </p:txBody>
      </p:sp>
    </p:spTree>
    <p:extLst>
      <p:ext uri="{BB962C8B-B14F-4D97-AF65-F5344CB8AC3E}">
        <p14:creationId xmlns:p14="http://schemas.microsoft.com/office/powerpoint/2010/main" val="27217225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T7A02 What </a:t>
            </a:r>
            <a:r>
              <a:rPr lang="en-US" dirty="0"/>
              <a:t>is a transceiver?</a:t>
            </a:r>
            <a:br>
              <a:rPr lang="en-US" dirty="0"/>
            </a:br>
            <a:endParaRPr lang="en-US" dirty="0"/>
          </a:p>
        </p:txBody>
      </p:sp>
      <p:sp>
        <p:nvSpPr>
          <p:cNvPr id="3" name="Content Placeholder 2"/>
          <p:cNvSpPr>
            <a:spLocks noGrp="1"/>
          </p:cNvSpPr>
          <p:nvPr>
            <p:ph idx="1"/>
          </p:nvPr>
        </p:nvSpPr>
        <p:spPr/>
        <p:txBody>
          <a:bodyPr/>
          <a:lstStyle/>
          <a:p>
            <a:r>
              <a:rPr lang="en-US" dirty="0" smtClean="0">
                <a:solidFill>
                  <a:schemeClr val="tx1"/>
                </a:solidFill>
              </a:rPr>
              <a:t>A</a:t>
            </a:r>
            <a:r>
              <a:rPr lang="en-US" dirty="0">
                <a:solidFill>
                  <a:schemeClr val="tx1"/>
                </a:solidFill>
              </a:rPr>
              <a:t>. A type of antenna switch</a:t>
            </a:r>
          </a:p>
          <a:p>
            <a:r>
              <a:rPr lang="en-US" dirty="0">
                <a:solidFill>
                  <a:schemeClr val="tx1"/>
                </a:solidFill>
              </a:rPr>
              <a:t>B</a:t>
            </a:r>
            <a:r>
              <a:rPr lang="en-US" dirty="0">
                <a:solidFill>
                  <a:srgbClr val="FFFF00"/>
                </a:solidFill>
              </a:rPr>
              <a:t>. </a:t>
            </a:r>
            <a:r>
              <a:rPr lang="en-US" dirty="0">
                <a:solidFill>
                  <a:schemeClr val="tx1"/>
                </a:solidFill>
              </a:rPr>
              <a:t>A unit combining the functions of a transmitter and a receiver</a:t>
            </a:r>
          </a:p>
          <a:p>
            <a:r>
              <a:rPr lang="en-US" dirty="0" smtClean="0">
                <a:solidFill>
                  <a:schemeClr val="tx1"/>
                </a:solidFill>
              </a:rPr>
              <a:t>C</a:t>
            </a:r>
            <a:r>
              <a:rPr lang="en-US" dirty="0">
                <a:solidFill>
                  <a:schemeClr val="tx1"/>
                </a:solidFill>
              </a:rPr>
              <a:t>. A component in a repeater which filters out unwanted interference</a:t>
            </a:r>
          </a:p>
          <a:p>
            <a:r>
              <a:rPr lang="en-US" dirty="0" smtClean="0">
                <a:solidFill>
                  <a:schemeClr val="tx1"/>
                </a:solidFill>
              </a:rPr>
              <a:t>D</a:t>
            </a:r>
            <a:r>
              <a:rPr lang="en-US" dirty="0">
                <a:solidFill>
                  <a:schemeClr val="tx1"/>
                </a:solidFill>
              </a:rPr>
              <a:t>. A type of antenna matching network</a:t>
            </a:r>
          </a:p>
          <a:p>
            <a:endParaRPr lang="en-US" dirty="0"/>
          </a:p>
        </p:txBody>
      </p:sp>
    </p:spTree>
    <p:extLst>
      <p:ext uri="{BB962C8B-B14F-4D97-AF65-F5344CB8AC3E}">
        <p14:creationId xmlns:p14="http://schemas.microsoft.com/office/powerpoint/2010/main" val="118640762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T7A02 What </a:t>
            </a:r>
            <a:r>
              <a:rPr lang="en-US" dirty="0"/>
              <a:t>is a transceiver?</a:t>
            </a:r>
            <a:br>
              <a:rPr lang="en-US" dirty="0"/>
            </a:br>
            <a:endParaRPr lang="en-US" dirty="0"/>
          </a:p>
        </p:txBody>
      </p:sp>
      <p:sp>
        <p:nvSpPr>
          <p:cNvPr id="3" name="Content Placeholder 2"/>
          <p:cNvSpPr>
            <a:spLocks noGrp="1"/>
          </p:cNvSpPr>
          <p:nvPr>
            <p:ph idx="1"/>
          </p:nvPr>
        </p:nvSpPr>
        <p:spPr/>
        <p:txBody>
          <a:bodyPr/>
          <a:lstStyle/>
          <a:p>
            <a:r>
              <a:rPr lang="en-US" dirty="0" smtClean="0"/>
              <a:t>	</a:t>
            </a:r>
            <a:r>
              <a:rPr lang="en-US" dirty="0" smtClean="0">
                <a:solidFill>
                  <a:schemeClr val="tx1"/>
                </a:solidFill>
              </a:rPr>
              <a:t>A</a:t>
            </a:r>
            <a:r>
              <a:rPr lang="en-US" dirty="0">
                <a:solidFill>
                  <a:schemeClr val="tx1"/>
                </a:solidFill>
              </a:rPr>
              <a:t>. A type of antenna switch</a:t>
            </a:r>
          </a:p>
          <a:p>
            <a:r>
              <a:rPr lang="en-US" dirty="0">
                <a:solidFill>
                  <a:srgbClr val="FFFF00"/>
                </a:solidFill>
              </a:rPr>
              <a:t>B. A unit combining the functions of a transmitter and a receiver</a:t>
            </a:r>
          </a:p>
          <a:p>
            <a:r>
              <a:rPr lang="en-US" dirty="0" smtClean="0"/>
              <a:t>	</a:t>
            </a:r>
            <a:r>
              <a:rPr lang="en-US" dirty="0" smtClean="0">
                <a:solidFill>
                  <a:schemeClr val="tx1"/>
                </a:solidFill>
              </a:rPr>
              <a:t>C</a:t>
            </a:r>
            <a:r>
              <a:rPr lang="en-US" dirty="0">
                <a:solidFill>
                  <a:schemeClr val="tx1"/>
                </a:solidFill>
              </a:rPr>
              <a:t>. A component in a repeater which filters out unwanted interference</a:t>
            </a:r>
          </a:p>
          <a:p>
            <a:r>
              <a:rPr lang="en-US" dirty="0" smtClean="0">
                <a:solidFill>
                  <a:schemeClr val="tx1"/>
                </a:solidFill>
              </a:rPr>
              <a:t>	D</a:t>
            </a:r>
            <a:r>
              <a:rPr lang="en-US" dirty="0">
                <a:solidFill>
                  <a:schemeClr val="tx1"/>
                </a:solidFill>
              </a:rPr>
              <a:t>. A type of antenna matching network</a:t>
            </a:r>
          </a:p>
          <a:p>
            <a:endParaRPr lang="en-US" dirty="0"/>
          </a:p>
        </p:txBody>
      </p:sp>
    </p:spTree>
    <p:extLst>
      <p:ext uri="{BB962C8B-B14F-4D97-AF65-F5344CB8AC3E}">
        <p14:creationId xmlns:p14="http://schemas.microsoft.com/office/powerpoint/2010/main" val="858028447"/>
      </p:ext>
    </p:extLst>
  </p:cSld>
  <p:clrMapOvr>
    <a:masterClrMapping/>
  </p:clrMapOvr>
</p:sld>
</file>

<file path=ppt/theme/theme1.xml><?xml version="1.0" encoding="utf-8"?>
<a:theme xmlns:a="http://schemas.openxmlformats.org/drawingml/2006/main" name="1_Stream">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NCh9">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Stream">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Stream">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Stream">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Stream">
  <a:themeElements>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2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2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2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2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2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2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2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2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2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Stream">
  <a:themeElements>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2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2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2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2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2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2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2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2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2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Stream">
  <a:themeElements>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2_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2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2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2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2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2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2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2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2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519</TotalTime>
  <Words>2519</Words>
  <Application>Microsoft Office PowerPoint</Application>
  <PresentationFormat>On-screen Show (4:3)</PresentationFormat>
  <Paragraphs>675</Paragraphs>
  <Slides>93</Slides>
  <Notes>4</Notes>
  <HiddenSlides>0</HiddenSlides>
  <MMClips>1</MMClips>
  <ScaleCrop>false</ScaleCrop>
  <HeadingPairs>
    <vt:vector size="4" baseType="variant">
      <vt:variant>
        <vt:lpstr>Theme</vt:lpstr>
      </vt:variant>
      <vt:variant>
        <vt:i4>10</vt:i4>
      </vt:variant>
      <vt:variant>
        <vt:lpstr>Slide Titles</vt:lpstr>
      </vt:variant>
      <vt:variant>
        <vt:i4>93</vt:i4>
      </vt:variant>
    </vt:vector>
  </HeadingPairs>
  <TitlesOfParts>
    <vt:vector size="103" baseType="lpstr">
      <vt:lpstr>1_Stream</vt:lpstr>
      <vt:lpstr>4_Stream</vt:lpstr>
      <vt:lpstr>6_Stream</vt:lpstr>
      <vt:lpstr>7_Stream</vt:lpstr>
      <vt:lpstr>8_Stream</vt:lpstr>
      <vt:lpstr>10_Stream</vt:lpstr>
      <vt:lpstr>Stream</vt:lpstr>
      <vt:lpstr>3_Stream</vt:lpstr>
      <vt:lpstr>2_Stream</vt:lpstr>
      <vt:lpstr>NCh9</vt:lpstr>
      <vt:lpstr>CHAPTER 2</vt:lpstr>
      <vt:lpstr>Background and concepts</vt:lpstr>
      <vt:lpstr>Wavelength vs Frequency</vt:lpstr>
      <vt:lpstr>Frequency to Wavelength Conversion</vt:lpstr>
      <vt:lpstr>Units of Measure</vt:lpstr>
      <vt:lpstr>PowerPoint Presentation</vt:lpstr>
      <vt:lpstr>Voltage, Current, Resistance</vt:lpstr>
      <vt:lpstr>Radio Spectrum</vt:lpstr>
      <vt:lpstr> Sample Emission Modes</vt:lpstr>
      <vt:lpstr>Amplitude Modulation</vt:lpstr>
      <vt:lpstr>Amplitude Modulation</vt:lpstr>
      <vt:lpstr>AM and SSB</vt:lpstr>
      <vt:lpstr>Frequency Modulation</vt:lpstr>
      <vt:lpstr>Common required Bandwidth </vt:lpstr>
      <vt:lpstr>Amateur Television Signal</vt:lpstr>
      <vt:lpstr>T5B01 How many milliamperes is 1.5 amperes?</vt:lpstr>
      <vt:lpstr>T5B01 How many milliamperes is 1.5 amperes?</vt:lpstr>
      <vt:lpstr>T5B02 What is another way to specify a radio signal frequency of 1,500,000 hertz?</vt:lpstr>
      <vt:lpstr>T5B02 What is another way to specify a radio signal frequency of 1,500,000 hertz?</vt:lpstr>
      <vt:lpstr>T5B03 How many volts are equal to one kilovolt?</vt:lpstr>
      <vt:lpstr>T5B03 How many volts are equal to one kilovolt?</vt:lpstr>
      <vt:lpstr>T5B04 How many volts are equal to one microvolt?</vt:lpstr>
      <vt:lpstr>T5B04 How many volts are equal to one microvolt?</vt:lpstr>
      <vt:lpstr>T5B05 Which of the following is equivalent to 500 milliwatts?</vt:lpstr>
      <vt:lpstr>T5B05 Which of the following is equivalent to 500 milliwatts?</vt:lpstr>
      <vt:lpstr>T5B06 If an ammeter calibrated in amperes is used to measure a 3000-milliampere current, what reading would it show?</vt:lpstr>
      <vt:lpstr>T5B06 If an ammeter calibrated in amperes is used to measure a 3000-milliampere current, what reading would it show?</vt:lpstr>
      <vt:lpstr>T5B07 If a frequency readout calibrated in megahertz shows a reading of 3.525 MHz, what would it show if it were calibrated in kilohertz?</vt:lpstr>
      <vt:lpstr>T5B07 If a frequency readout calibrated in megahertz shows a reading of 3.525 MHz, what would it show if it were calibrated in kilohertz?</vt:lpstr>
      <vt:lpstr>T5B08 How many microfarads are 1,000,000 picofarads?</vt:lpstr>
      <vt:lpstr>T5B08 How many microfarads are 1,000,000 picofarads?</vt:lpstr>
      <vt:lpstr>T5B12 Which of the following frequencies is equal to 28,400 kHz? </vt:lpstr>
      <vt:lpstr>T5B12 Which of the following frequencies is equal to 28,400 kHz? </vt:lpstr>
      <vt:lpstr>T5B13 If a frequency readout shows a reading of 2425 MHz, what frequency is that in GHz? </vt:lpstr>
      <vt:lpstr>T5B13 If a frequency readout shows a reading of 2425 MHz, what frequency is that in GHz? </vt:lpstr>
      <vt:lpstr>T3B01 What is the name for the distance a radio wave travels during one complete cycle?</vt:lpstr>
      <vt:lpstr>T3B01 What is the name for the distance a radio wave travels during one complete cycle?</vt:lpstr>
      <vt:lpstr>T3B04 How fast does a radio wave travel through free space?</vt:lpstr>
      <vt:lpstr>T3B04 How fast does a radio wave travel through free space?</vt:lpstr>
      <vt:lpstr>T3B05 How does the wavelength of a radio wave relate to its frequency?</vt:lpstr>
      <vt:lpstr>T3B05 How does the wavelength of a radio wave relate to its frequency?</vt:lpstr>
      <vt:lpstr>T3B06  What is the formula for converting frequency to approximate wavelength in meters? </vt:lpstr>
      <vt:lpstr>T3B06  What is the formula for converting frequency to approximate wavelength in meters? </vt:lpstr>
      <vt:lpstr>T3B07 What property of radio waves is often used to identify the different frequency bands?</vt:lpstr>
      <vt:lpstr>T3B07 What property of radio waves is often used to identify the different frequency bands?</vt:lpstr>
      <vt:lpstr>T3B08 What are the frequency limits of the VHF spectrum?</vt:lpstr>
      <vt:lpstr>T3B08 What are the frequency limits of the VHF spectrum?</vt:lpstr>
      <vt:lpstr>T3B09 What are the frequency limits of the UHF spectrum?</vt:lpstr>
      <vt:lpstr>T3B09 What are the frequency limits of the UHF spectrum?</vt:lpstr>
      <vt:lpstr>T3B10 What frequency range is referred to as HF?</vt:lpstr>
      <vt:lpstr>T3B10 What frequency range is referred to as HF?</vt:lpstr>
      <vt:lpstr>T3B11 What is the approximate velocity of a radio wave as it travels through free space?</vt:lpstr>
      <vt:lpstr>T3B11 What is the approximate velocity of a radio wave as it travels through free space?</vt:lpstr>
      <vt:lpstr>T5A12 What term describes the number of times per second that an alternating current reverses direction?</vt:lpstr>
      <vt:lpstr>T5A12 What term describes the number of times per second that an alternating current reverses direction?</vt:lpstr>
      <vt:lpstr>T5C05 What is the unit of frequency?</vt:lpstr>
      <vt:lpstr>T5C05 What is the unit of frequency?</vt:lpstr>
      <vt:lpstr>T5C06 What does the abbreviation “RF” refer to?  </vt:lpstr>
      <vt:lpstr>T5C06 What does the abbreviation “RF” refer to?  </vt:lpstr>
      <vt:lpstr>T1B09 Why should you not set your transmit frequency to be exactly at the edge of an amateur band or sub-band?</vt:lpstr>
      <vt:lpstr>T1B09 Why should you not set your transmit frequency to be exactly at the edge of an amateur band or sub-band?</vt:lpstr>
      <vt:lpstr>T2B05 What determines the amount of deviation of an FM signal?</vt:lpstr>
      <vt:lpstr>T2B05 What determines the amount of deviation of an FM signal?</vt:lpstr>
      <vt:lpstr>T2B06 What happens when the deviation of an FM transmitter is increased?</vt:lpstr>
      <vt:lpstr>T2B06 What happens when the deviation of an FM transmitter is increased?</vt:lpstr>
      <vt:lpstr>T2B07   What could cause your FM signal to interfere with stations on nearby frequencies? </vt:lpstr>
      <vt:lpstr>T2B07   What could cause your FM signal to interfere with stations on nearby frequencies? </vt:lpstr>
      <vt:lpstr>T8A01 Which of the following is a form of amplitude modulation?</vt:lpstr>
      <vt:lpstr>T8A01 Which of the following is a form of amplitude modulation?</vt:lpstr>
      <vt:lpstr>T8A02 What type of modulation is most commonly used for VHF packet radio transmissions?</vt:lpstr>
      <vt:lpstr>T8A02 What type of modulation is most commonly used for VHF packet radio transmissions?</vt:lpstr>
      <vt:lpstr>T8A03 Which type of voice mode is most often used for long-distance (weak signal) contacts on the VHF and UHF bands? </vt:lpstr>
      <vt:lpstr>T8A03 Which type of voice mode is most often used for long-distance (weak signal) contacts on the VHF and UHF bands? </vt:lpstr>
      <vt:lpstr>T8A04 Which type of modulation is most commonly used for VHF and UHF voice repeaters?</vt:lpstr>
      <vt:lpstr>T8A04 Which type of modulation is most commonly used for VHF and UHF voice repeaters?</vt:lpstr>
      <vt:lpstr>T8A05 Which of the following types of emission has the narrowest bandwidth?</vt:lpstr>
      <vt:lpstr>T8A05 Which of the following types of emission has the narrowest bandwidth?</vt:lpstr>
      <vt:lpstr>T8A06 Which sideband is normally used for 10 meter HF, VHF and UHF single-sideband communications?</vt:lpstr>
      <vt:lpstr>T8A06 Which sideband is normally used for 10 meter HF, VHF and UHF single-sideband communications?</vt:lpstr>
      <vt:lpstr>T8A07 What is the primary advantage of single sideband over FM for voice transmissions?</vt:lpstr>
      <vt:lpstr>T8A07 What is the primary advantage of single sideband over FM for voice transmissions?</vt:lpstr>
      <vt:lpstr>T8A08 What is the approximate bandwidth of a single sideband voice signal?</vt:lpstr>
      <vt:lpstr>T8A08 What is the approximate bandwidth of a single sideband voice signal?</vt:lpstr>
      <vt:lpstr>T8A09 What is the approximate bandwidth of a VHF repeater FM phone signal? </vt:lpstr>
      <vt:lpstr>T8A09 What is the approximate bandwidth of a VHF repeater FM phone signal? </vt:lpstr>
      <vt:lpstr>T8A10 What is the typical bandwidth of analog fast-scan TV transmissions on the 70 cm band?</vt:lpstr>
      <vt:lpstr>T8A10 What is the typical bandwidth of analog fast-scan TV transmissions on the 70 cm band?</vt:lpstr>
      <vt:lpstr>T8A11 What is the approximate maximum bandwidth required to transmit a CW signal?</vt:lpstr>
      <vt:lpstr>T8A11 What is the approximate maximum bandwidth required to transmit a CW signal?</vt:lpstr>
      <vt:lpstr>T1F09 What type of amateur station simultaneously retransmits the signal of another amateur station on a different channel or channels?</vt:lpstr>
      <vt:lpstr>T1F09 What type of amateur station simultaneously retransmits the signal of another amateur station on a different channel or channels?</vt:lpstr>
      <vt:lpstr>T7A02 What is a transceiver? </vt:lpstr>
      <vt:lpstr>T7A02 What is a transceiver?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aat3gz</dc:creator>
  <cp:lastModifiedBy>Dad2</cp:lastModifiedBy>
  <cp:revision>28</cp:revision>
  <dcterms:created xsi:type="dcterms:W3CDTF">2012-01-10T20:40:50Z</dcterms:created>
  <dcterms:modified xsi:type="dcterms:W3CDTF">2014-11-11T01:08:02Z</dcterms:modified>
</cp:coreProperties>
</file>