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6" r:id="rId4"/>
    <p:sldId id="258" r:id="rId5"/>
    <p:sldId id="259" r:id="rId6"/>
    <p:sldId id="260" r:id="rId7"/>
    <p:sldId id="261" r:id="rId8"/>
    <p:sldId id="263" r:id="rId9"/>
    <p:sldId id="257" r:id="rId10"/>
    <p:sldId id="269" r:id="rId11"/>
    <p:sldId id="265" r:id="rId12"/>
    <p:sldId id="268" r:id="rId13"/>
    <p:sldId id="264"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4/18/2022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395C-D94B-4005-A6AC-9E97484D48F9}"/>
              </a:ext>
            </a:extLst>
          </p:cNvPr>
          <p:cNvSpPr>
            <a:spLocks noGrp="1"/>
          </p:cNvSpPr>
          <p:nvPr>
            <p:ph type="ctrTitle"/>
          </p:nvPr>
        </p:nvSpPr>
        <p:spPr/>
        <p:txBody>
          <a:bodyPr/>
          <a:lstStyle/>
          <a:p>
            <a:r>
              <a:rPr lang="en-US" dirty="0"/>
              <a:t>echoes</a:t>
            </a:r>
          </a:p>
        </p:txBody>
      </p:sp>
      <p:sp>
        <p:nvSpPr>
          <p:cNvPr id="3" name="Subtitle 2">
            <a:extLst>
              <a:ext uri="{FF2B5EF4-FFF2-40B4-BE49-F238E27FC236}">
                <a16:creationId xmlns:a16="http://schemas.microsoft.com/office/drawing/2014/main" id="{58B50EA0-D0E1-4BF6-8495-A712343EA74B}"/>
              </a:ext>
            </a:extLst>
          </p:cNvPr>
          <p:cNvSpPr>
            <a:spLocks noGrp="1"/>
          </p:cNvSpPr>
          <p:nvPr>
            <p:ph type="subTitle" idx="1"/>
          </p:nvPr>
        </p:nvSpPr>
        <p:spPr/>
        <p:txBody>
          <a:bodyPr/>
          <a:lstStyle/>
          <a:p>
            <a:r>
              <a:rPr lang="en-US" dirty="0"/>
              <a:t>Meteor scatter detection program</a:t>
            </a:r>
          </a:p>
          <a:p>
            <a:r>
              <a:rPr lang="en-US" dirty="0"/>
              <a:t>Clint Parrish</a:t>
            </a:r>
          </a:p>
          <a:p>
            <a:r>
              <a:rPr lang="en-US" dirty="0"/>
              <a:t>4/18/2022</a:t>
            </a:r>
          </a:p>
        </p:txBody>
      </p:sp>
    </p:spTree>
    <p:extLst>
      <p:ext uri="{BB962C8B-B14F-4D97-AF65-F5344CB8AC3E}">
        <p14:creationId xmlns:p14="http://schemas.microsoft.com/office/powerpoint/2010/main" val="155724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38AE-52D9-449F-B7FF-1A586FD7E84C}"/>
              </a:ext>
            </a:extLst>
          </p:cNvPr>
          <p:cNvSpPr>
            <a:spLocks noGrp="1"/>
          </p:cNvSpPr>
          <p:nvPr>
            <p:ph type="title"/>
          </p:nvPr>
        </p:nvSpPr>
        <p:spPr>
          <a:xfrm>
            <a:off x="544399" y="-118534"/>
            <a:ext cx="10131425" cy="1456267"/>
          </a:xfrm>
        </p:spPr>
        <p:txBody>
          <a:bodyPr/>
          <a:lstStyle/>
          <a:p>
            <a:r>
              <a:rPr lang="en-US" dirty="0"/>
              <a:t>Visual Reports FROM AMS</a:t>
            </a:r>
          </a:p>
        </p:txBody>
      </p:sp>
      <p:pic>
        <p:nvPicPr>
          <p:cNvPr id="5" name="Content Placeholder 4" descr="Graphical user interface, map&#10;&#10;Description automatically generated">
            <a:extLst>
              <a:ext uri="{FF2B5EF4-FFF2-40B4-BE49-F238E27FC236}">
                <a16:creationId xmlns:a16="http://schemas.microsoft.com/office/drawing/2014/main" id="{7EDFBE03-F6D8-49FF-B4F1-F67785BBDFC6}"/>
              </a:ext>
            </a:extLst>
          </p:cNvPr>
          <p:cNvPicPr>
            <a:picLocks noGrp="1" noChangeAspect="1"/>
          </p:cNvPicPr>
          <p:nvPr>
            <p:ph idx="1"/>
          </p:nvPr>
        </p:nvPicPr>
        <p:blipFill>
          <a:blip r:embed="rId2"/>
          <a:stretch>
            <a:fillRect/>
          </a:stretch>
        </p:blipFill>
        <p:spPr>
          <a:xfrm>
            <a:off x="62976" y="895628"/>
            <a:ext cx="12066048" cy="5835109"/>
          </a:xfrm>
        </p:spPr>
      </p:pic>
    </p:spTree>
    <p:extLst>
      <p:ext uri="{BB962C8B-B14F-4D97-AF65-F5344CB8AC3E}">
        <p14:creationId xmlns:p14="http://schemas.microsoft.com/office/powerpoint/2010/main" val="234272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4C2C-81EA-4E1C-BD05-D06697137768}"/>
              </a:ext>
            </a:extLst>
          </p:cNvPr>
          <p:cNvSpPr>
            <a:spLocks noGrp="1"/>
          </p:cNvSpPr>
          <p:nvPr>
            <p:ph type="title"/>
          </p:nvPr>
        </p:nvSpPr>
        <p:spPr/>
        <p:txBody>
          <a:bodyPr/>
          <a:lstStyle/>
          <a:p>
            <a:r>
              <a:rPr lang="en-US" dirty="0"/>
              <a:t>Observations	</a:t>
            </a:r>
          </a:p>
        </p:txBody>
      </p:sp>
      <p:sp>
        <p:nvSpPr>
          <p:cNvPr id="3" name="Content Placeholder 2">
            <a:extLst>
              <a:ext uri="{FF2B5EF4-FFF2-40B4-BE49-F238E27FC236}">
                <a16:creationId xmlns:a16="http://schemas.microsoft.com/office/drawing/2014/main" id="{CE363A4D-4B01-45AB-A414-6FB9FFC1C27A}"/>
              </a:ext>
            </a:extLst>
          </p:cNvPr>
          <p:cNvSpPr>
            <a:spLocks noGrp="1"/>
          </p:cNvSpPr>
          <p:nvPr>
            <p:ph idx="1"/>
          </p:nvPr>
        </p:nvSpPr>
        <p:spPr/>
        <p:txBody>
          <a:bodyPr/>
          <a:lstStyle/>
          <a:p>
            <a:r>
              <a:rPr lang="en-US" dirty="0"/>
              <a:t>Picking up meteor trails on both 55.240 MHz and 55.260 </a:t>
            </a:r>
            <a:r>
              <a:rPr lang="en-US" dirty="0" err="1"/>
              <a:t>MHz.</a:t>
            </a:r>
            <a:endParaRPr lang="en-US" dirty="0"/>
          </a:p>
          <a:p>
            <a:pPr lvl="1"/>
            <a:r>
              <a:rPr lang="en-US" dirty="0"/>
              <a:t>This does not appear to be “ghosting” or “splatter” as the signals are independent.</a:t>
            </a:r>
          </a:p>
          <a:p>
            <a:pPr lvl="1"/>
            <a:r>
              <a:rPr lang="en-US" dirty="0"/>
              <a:t>My theory…</a:t>
            </a:r>
          </a:p>
          <a:p>
            <a:r>
              <a:rPr lang="en-US" dirty="0"/>
              <a:t>The radio signature of the meteor sometimes resembles meteors that I have observed visually.  </a:t>
            </a:r>
          </a:p>
          <a:p>
            <a:r>
              <a:rPr lang="en-US" dirty="0"/>
              <a:t>There are typically over 1200 events per day during times when there is no shower.  Only about half of these are likely real meteors.  This averages to 25 meteors per hour during non-shower days.</a:t>
            </a:r>
          </a:p>
        </p:txBody>
      </p:sp>
    </p:spTree>
    <p:extLst>
      <p:ext uri="{BB962C8B-B14F-4D97-AF65-F5344CB8AC3E}">
        <p14:creationId xmlns:p14="http://schemas.microsoft.com/office/powerpoint/2010/main" val="400387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D928-8297-4059-A230-1F2522030D12}"/>
              </a:ext>
            </a:extLst>
          </p:cNvPr>
          <p:cNvSpPr>
            <a:spLocks noGrp="1"/>
          </p:cNvSpPr>
          <p:nvPr>
            <p:ph type="title"/>
          </p:nvPr>
        </p:nvSpPr>
        <p:spPr>
          <a:xfrm>
            <a:off x="528782" y="-184727"/>
            <a:ext cx="10131425" cy="1456267"/>
          </a:xfrm>
        </p:spPr>
        <p:txBody>
          <a:bodyPr/>
          <a:lstStyle/>
          <a:p>
            <a:r>
              <a:rPr lang="en-US" dirty="0"/>
              <a:t>DOUBLE DETECTION</a:t>
            </a:r>
          </a:p>
        </p:txBody>
      </p:sp>
      <p:pic>
        <p:nvPicPr>
          <p:cNvPr id="5" name="Content Placeholder 4" descr="Graphical user interface&#10;&#10;Description automatically generated">
            <a:extLst>
              <a:ext uri="{FF2B5EF4-FFF2-40B4-BE49-F238E27FC236}">
                <a16:creationId xmlns:a16="http://schemas.microsoft.com/office/drawing/2014/main" id="{F4C3E844-024A-4E7B-800E-9CFB34D0E63F}"/>
              </a:ext>
            </a:extLst>
          </p:cNvPr>
          <p:cNvPicPr>
            <a:picLocks noGrp="1" noChangeAspect="1"/>
          </p:cNvPicPr>
          <p:nvPr>
            <p:ph idx="1"/>
          </p:nvPr>
        </p:nvPicPr>
        <p:blipFill>
          <a:blip r:embed="rId2"/>
          <a:stretch>
            <a:fillRect/>
          </a:stretch>
        </p:blipFill>
        <p:spPr>
          <a:xfrm>
            <a:off x="1998085" y="821058"/>
            <a:ext cx="8781007" cy="6036942"/>
          </a:xfrm>
        </p:spPr>
      </p:pic>
      <p:sp>
        <p:nvSpPr>
          <p:cNvPr id="6" name="Oval 5">
            <a:extLst>
              <a:ext uri="{FF2B5EF4-FFF2-40B4-BE49-F238E27FC236}">
                <a16:creationId xmlns:a16="http://schemas.microsoft.com/office/drawing/2014/main" id="{293A6F41-681C-4DA7-B11B-39BC0E74AE9F}"/>
              </a:ext>
            </a:extLst>
          </p:cNvPr>
          <p:cNvSpPr/>
          <p:nvPr/>
        </p:nvSpPr>
        <p:spPr>
          <a:xfrm>
            <a:off x="4904509" y="3094182"/>
            <a:ext cx="508000" cy="1154545"/>
          </a:xfrm>
          <a:prstGeom prst="ellipse">
            <a:avLst/>
          </a:prstGeom>
          <a:noFill/>
          <a:ln w="349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7" name="Oval 6">
            <a:extLst>
              <a:ext uri="{FF2B5EF4-FFF2-40B4-BE49-F238E27FC236}">
                <a16:creationId xmlns:a16="http://schemas.microsoft.com/office/drawing/2014/main" id="{1C860EDF-AA17-4ECB-B04D-7E989FA8288A}"/>
              </a:ext>
            </a:extLst>
          </p:cNvPr>
          <p:cNvSpPr/>
          <p:nvPr/>
        </p:nvSpPr>
        <p:spPr>
          <a:xfrm>
            <a:off x="6779493" y="3094182"/>
            <a:ext cx="508000" cy="1154545"/>
          </a:xfrm>
          <a:prstGeom prst="ellipse">
            <a:avLst/>
          </a:prstGeom>
          <a:noFill/>
          <a:ln w="349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58749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9193-1D43-41C2-9FC3-1B6D8CA548FD}"/>
              </a:ext>
            </a:extLst>
          </p:cNvPr>
          <p:cNvSpPr>
            <a:spLocks noGrp="1"/>
          </p:cNvSpPr>
          <p:nvPr>
            <p:ph type="title"/>
          </p:nvPr>
        </p:nvSpPr>
        <p:spPr/>
        <p:txBody>
          <a:bodyPr/>
          <a:lstStyle/>
          <a:p>
            <a:r>
              <a:rPr lang="en-US" dirty="0"/>
              <a:t>Why is this important?	</a:t>
            </a:r>
          </a:p>
        </p:txBody>
      </p:sp>
      <p:sp>
        <p:nvSpPr>
          <p:cNvPr id="3" name="Content Placeholder 2">
            <a:extLst>
              <a:ext uri="{FF2B5EF4-FFF2-40B4-BE49-F238E27FC236}">
                <a16:creationId xmlns:a16="http://schemas.microsoft.com/office/drawing/2014/main" id="{14B87970-6E0A-4802-AE3A-37928F17179C}"/>
              </a:ext>
            </a:extLst>
          </p:cNvPr>
          <p:cNvSpPr>
            <a:spLocks noGrp="1"/>
          </p:cNvSpPr>
          <p:nvPr>
            <p:ph idx="1"/>
          </p:nvPr>
        </p:nvSpPr>
        <p:spPr/>
        <p:txBody>
          <a:bodyPr/>
          <a:lstStyle/>
          <a:p>
            <a:r>
              <a:rPr lang="en-US" dirty="0"/>
              <a:t>Low power modes such as FT8 and CW benefit greatly from Meteor Scatter Propagation.</a:t>
            </a:r>
          </a:p>
          <a:p>
            <a:r>
              <a:rPr lang="en-US" dirty="0"/>
              <a:t>These effects are found primarily on 6m and 2m due to ionized trails in the E layer.</a:t>
            </a:r>
          </a:p>
          <a:p>
            <a:r>
              <a:rPr lang="en-US" dirty="0"/>
              <a:t>Programs like Echoes could run in the background while operating FT8 and other digital modes to see when Meteor Scatter conditions are present.</a:t>
            </a:r>
          </a:p>
          <a:p>
            <a:r>
              <a:rPr lang="en-US" dirty="0"/>
              <a:t>On the astronomy side, programs like Echoes and contributions from amateur radio astronomers could track meteor outbursts and meteor “storms”.  </a:t>
            </a:r>
          </a:p>
          <a:p>
            <a:r>
              <a:rPr lang="en-US" dirty="0"/>
              <a:t>Visible confirmation of meteors is useful at night but useless in the daytime.  Echoes helps to bridge the gap.</a:t>
            </a:r>
          </a:p>
        </p:txBody>
      </p:sp>
    </p:spTree>
    <p:extLst>
      <p:ext uri="{BB962C8B-B14F-4D97-AF65-F5344CB8AC3E}">
        <p14:creationId xmlns:p14="http://schemas.microsoft.com/office/powerpoint/2010/main" val="77083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42D4-D6D2-4038-862C-E0E10F737354}"/>
              </a:ext>
            </a:extLst>
          </p:cNvPr>
          <p:cNvSpPr>
            <a:spLocks noGrp="1"/>
          </p:cNvSpPr>
          <p:nvPr>
            <p:ph type="title"/>
          </p:nvPr>
        </p:nvSpPr>
        <p:spPr/>
        <p:txBody>
          <a:bodyPr/>
          <a:lstStyle/>
          <a:p>
            <a:r>
              <a:rPr lang="en-US" dirty="0"/>
              <a:t>ANY QUESTIONS?	</a:t>
            </a:r>
          </a:p>
        </p:txBody>
      </p:sp>
      <p:sp>
        <p:nvSpPr>
          <p:cNvPr id="3" name="Content Placeholder 2">
            <a:extLst>
              <a:ext uri="{FF2B5EF4-FFF2-40B4-BE49-F238E27FC236}">
                <a16:creationId xmlns:a16="http://schemas.microsoft.com/office/drawing/2014/main" id="{46B3E027-A117-476C-9A99-81ACF05412CD}"/>
              </a:ext>
            </a:extLst>
          </p:cNvPr>
          <p:cNvSpPr>
            <a:spLocks noGrp="1"/>
          </p:cNvSpPr>
          <p:nvPr>
            <p:ph idx="1"/>
          </p:nvPr>
        </p:nvSpPr>
        <p:spPr/>
        <p:txBody>
          <a:bodyPr/>
          <a:lstStyle/>
          <a:p>
            <a:r>
              <a:rPr lang="en-US" dirty="0"/>
              <a:t>Happy World Amateur Radio Day (April 18).</a:t>
            </a:r>
          </a:p>
          <a:p>
            <a:r>
              <a:rPr lang="en-US" dirty="0"/>
              <a:t>Thank you!</a:t>
            </a:r>
          </a:p>
        </p:txBody>
      </p:sp>
    </p:spTree>
    <p:extLst>
      <p:ext uri="{BB962C8B-B14F-4D97-AF65-F5344CB8AC3E}">
        <p14:creationId xmlns:p14="http://schemas.microsoft.com/office/powerpoint/2010/main" val="268741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59F7-EDBC-4363-B4AC-76B4121F16B9}"/>
              </a:ext>
            </a:extLst>
          </p:cNvPr>
          <p:cNvSpPr>
            <a:spLocks noGrp="1"/>
          </p:cNvSpPr>
          <p:nvPr>
            <p:ph type="title"/>
          </p:nvPr>
        </p:nvSpPr>
        <p:spPr/>
        <p:txBody>
          <a:bodyPr/>
          <a:lstStyle/>
          <a:p>
            <a:r>
              <a:rPr lang="en-US" dirty="0"/>
              <a:t>Some of my favorite hobbies</a:t>
            </a:r>
          </a:p>
        </p:txBody>
      </p:sp>
      <p:sp>
        <p:nvSpPr>
          <p:cNvPr id="3" name="Content Placeholder 2">
            <a:extLst>
              <a:ext uri="{FF2B5EF4-FFF2-40B4-BE49-F238E27FC236}">
                <a16:creationId xmlns:a16="http://schemas.microsoft.com/office/drawing/2014/main" id="{F35F7AEC-10D6-4162-9E23-322FCA742337}"/>
              </a:ext>
            </a:extLst>
          </p:cNvPr>
          <p:cNvSpPr>
            <a:spLocks noGrp="1"/>
          </p:cNvSpPr>
          <p:nvPr>
            <p:ph idx="1"/>
          </p:nvPr>
        </p:nvSpPr>
        <p:spPr>
          <a:xfrm>
            <a:off x="685800" y="1828169"/>
            <a:ext cx="10131425" cy="3649133"/>
          </a:xfrm>
        </p:spPr>
        <p:txBody>
          <a:bodyPr/>
          <a:lstStyle/>
          <a:p>
            <a:r>
              <a:rPr lang="en-US" dirty="0"/>
              <a:t>Meteorology</a:t>
            </a:r>
          </a:p>
          <a:p>
            <a:r>
              <a:rPr lang="en-US" dirty="0"/>
              <a:t>Astronomy</a:t>
            </a:r>
          </a:p>
          <a:p>
            <a:r>
              <a:rPr lang="en-US" dirty="0"/>
              <a:t>Amateur Radio</a:t>
            </a:r>
          </a:p>
          <a:p>
            <a:r>
              <a:rPr lang="en-US" dirty="0"/>
              <a:t>Computers</a:t>
            </a:r>
          </a:p>
          <a:p>
            <a:r>
              <a:rPr lang="en-US" dirty="0"/>
              <a:t>Music</a:t>
            </a:r>
          </a:p>
          <a:p>
            <a:endParaRPr lang="en-US" dirty="0"/>
          </a:p>
          <a:p>
            <a:r>
              <a:rPr lang="en-US" dirty="0"/>
              <a:t>Where do these hobbies meet?</a:t>
            </a:r>
          </a:p>
          <a:p>
            <a:r>
              <a:rPr lang="en-US" dirty="0"/>
              <a:t>METEORS!</a:t>
            </a:r>
          </a:p>
        </p:txBody>
      </p:sp>
      <p:pic>
        <p:nvPicPr>
          <p:cNvPr id="9" name="Picture 8" descr="A picture containing nature, cloud&#10;&#10;Description automatically generated">
            <a:extLst>
              <a:ext uri="{FF2B5EF4-FFF2-40B4-BE49-F238E27FC236}">
                <a16:creationId xmlns:a16="http://schemas.microsoft.com/office/drawing/2014/main" id="{19B2416D-66E9-4837-91F3-CE01FC51F590}"/>
              </a:ext>
            </a:extLst>
          </p:cNvPr>
          <p:cNvPicPr>
            <a:picLocks noChangeAspect="1"/>
          </p:cNvPicPr>
          <p:nvPr/>
        </p:nvPicPr>
        <p:blipFill>
          <a:blip r:embed="rId2"/>
          <a:stretch>
            <a:fillRect/>
          </a:stretch>
        </p:blipFill>
        <p:spPr>
          <a:xfrm>
            <a:off x="6758730" y="3700973"/>
            <a:ext cx="5317460" cy="2844223"/>
          </a:xfrm>
          <a:prstGeom prst="rect">
            <a:avLst/>
          </a:prstGeom>
        </p:spPr>
      </p:pic>
      <p:pic>
        <p:nvPicPr>
          <p:cNvPr id="7" name="Picture 6" descr="A close-up of a circuit board&#10;&#10;Description automatically generated with medium confidence">
            <a:extLst>
              <a:ext uri="{FF2B5EF4-FFF2-40B4-BE49-F238E27FC236}">
                <a16:creationId xmlns:a16="http://schemas.microsoft.com/office/drawing/2014/main" id="{E306C67A-94E4-4EF3-8B22-D72FEEDB1FDD}"/>
              </a:ext>
            </a:extLst>
          </p:cNvPr>
          <p:cNvPicPr>
            <a:picLocks noChangeAspect="1"/>
          </p:cNvPicPr>
          <p:nvPr/>
        </p:nvPicPr>
        <p:blipFill>
          <a:blip r:embed="rId3"/>
          <a:stretch>
            <a:fillRect/>
          </a:stretch>
        </p:blipFill>
        <p:spPr>
          <a:xfrm>
            <a:off x="5198154" y="2114104"/>
            <a:ext cx="3121152" cy="2340864"/>
          </a:xfrm>
          <a:prstGeom prst="rect">
            <a:avLst/>
          </a:prstGeom>
        </p:spPr>
      </p:pic>
      <p:pic>
        <p:nvPicPr>
          <p:cNvPr id="5" name="Picture 4" descr="A picture containing text, electronics, circuit&#10;&#10;Description automatically generated">
            <a:extLst>
              <a:ext uri="{FF2B5EF4-FFF2-40B4-BE49-F238E27FC236}">
                <a16:creationId xmlns:a16="http://schemas.microsoft.com/office/drawing/2014/main" id="{EA61EC73-3D1D-43E6-9ADE-41FA793C4C90}"/>
              </a:ext>
            </a:extLst>
          </p:cNvPr>
          <p:cNvPicPr>
            <a:picLocks noChangeAspect="1"/>
          </p:cNvPicPr>
          <p:nvPr/>
        </p:nvPicPr>
        <p:blipFill>
          <a:blip r:embed="rId4"/>
          <a:stretch>
            <a:fillRect/>
          </a:stretch>
        </p:blipFill>
        <p:spPr>
          <a:xfrm>
            <a:off x="7425739" y="466845"/>
            <a:ext cx="4152381" cy="2619048"/>
          </a:xfrm>
          <a:prstGeom prst="rect">
            <a:avLst/>
          </a:prstGeom>
        </p:spPr>
      </p:pic>
      <p:pic>
        <p:nvPicPr>
          <p:cNvPr id="11" name="Picture 10" descr="A bright light in the sky&#10;&#10;Description automatically generated with low confidence">
            <a:extLst>
              <a:ext uri="{FF2B5EF4-FFF2-40B4-BE49-F238E27FC236}">
                <a16:creationId xmlns:a16="http://schemas.microsoft.com/office/drawing/2014/main" id="{C7BCFB2D-135E-4DB6-86BC-01AA97319D6E}"/>
              </a:ext>
            </a:extLst>
          </p:cNvPr>
          <p:cNvPicPr>
            <a:picLocks noChangeAspect="1"/>
          </p:cNvPicPr>
          <p:nvPr/>
        </p:nvPicPr>
        <p:blipFill>
          <a:blip r:embed="rId5"/>
          <a:stretch>
            <a:fillRect/>
          </a:stretch>
        </p:blipFill>
        <p:spPr>
          <a:xfrm>
            <a:off x="2198265" y="4814504"/>
            <a:ext cx="3048000" cy="1993900"/>
          </a:xfrm>
          <a:prstGeom prst="rect">
            <a:avLst/>
          </a:prstGeom>
        </p:spPr>
      </p:pic>
    </p:spTree>
    <p:extLst>
      <p:ext uri="{BB962C8B-B14F-4D97-AF65-F5344CB8AC3E}">
        <p14:creationId xmlns:p14="http://schemas.microsoft.com/office/powerpoint/2010/main" val="642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4067-B6C8-4880-9874-F6B5EC6B777A}"/>
              </a:ext>
            </a:extLst>
          </p:cNvPr>
          <p:cNvSpPr>
            <a:spLocks noGrp="1"/>
          </p:cNvSpPr>
          <p:nvPr>
            <p:ph type="title"/>
          </p:nvPr>
        </p:nvSpPr>
        <p:spPr/>
        <p:txBody>
          <a:bodyPr/>
          <a:lstStyle/>
          <a:p>
            <a:r>
              <a:rPr lang="en-US" dirty="0"/>
              <a:t>METEORS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E64333E-5580-46F3-843F-FD1BAAC93FF7}"/>
                  </a:ext>
                </a:extLst>
              </p:cNvPr>
              <p:cNvSpPr>
                <a:spLocks noGrp="1"/>
              </p:cNvSpPr>
              <p:nvPr>
                <p:ph idx="1"/>
              </p:nvPr>
            </p:nvSpPr>
            <p:spPr/>
            <p:txBody>
              <a:bodyPr>
                <a:normAutofit lnSpcReduction="10000"/>
              </a:bodyPr>
              <a:lstStyle/>
              <a:p>
                <a:r>
                  <a:rPr lang="en-US" dirty="0"/>
                  <a:t>Meteors are space dust and occasionally small asteroids that burn up in the upper atmosphere.</a:t>
                </a:r>
              </a:p>
              <a:p>
                <a:r>
                  <a:rPr lang="en-US" dirty="0"/>
                  <a:t>About 56 to 93 miles above the surface.</a:t>
                </a:r>
              </a:p>
              <a:p>
                <a:r>
                  <a:rPr lang="en-US" dirty="0"/>
                  <a:t>Small mass but incredible energy due to high velocity (25,000 mph – 160,000 mph!).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a14:m>
                <a:endParaRPr lang="en-US" dirty="0"/>
              </a:p>
              <a:p>
                <a:r>
                  <a:rPr lang="en-US" dirty="0"/>
                  <a:t>Some of that energy becomes light, some may become sound, and some of that energy ionizes atoms.</a:t>
                </a:r>
              </a:p>
              <a:p>
                <a:r>
                  <a:rPr lang="en-US" dirty="0"/>
                  <a:t>Most meteors originated from comets.  Some comets have orbits around the Sun and even though many of those orbits have long periods, the dust that they have left behind continue to follow the comet’s orbit for many years.  </a:t>
                </a:r>
              </a:p>
              <a:p>
                <a:r>
                  <a:rPr lang="en-US" dirty="0"/>
                  <a:t>If Astronomers can determine the orbit of the comet, they can determine where the dust intersects with our own orbit and figure out when and where in the sky Meteor Showers will occur.</a:t>
                </a:r>
              </a:p>
              <a:p>
                <a:r>
                  <a:rPr lang="en-US" dirty="0"/>
                  <a:t>Current shower: Lyrids (mid to late April every year).</a:t>
                </a:r>
              </a:p>
            </p:txBody>
          </p:sp>
        </mc:Choice>
        <mc:Fallback>
          <p:sp>
            <p:nvSpPr>
              <p:cNvPr id="3" name="Content Placeholder 2">
                <a:extLst>
                  <a:ext uri="{FF2B5EF4-FFF2-40B4-BE49-F238E27FC236}">
                    <a16:creationId xmlns:a16="http://schemas.microsoft.com/office/drawing/2014/main" id="{6E64333E-5580-46F3-843F-FD1BAAC93FF7}"/>
                  </a:ext>
                </a:extLst>
              </p:cNvPr>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en-US">
                    <a:noFill/>
                  </a:rPr>
                  <a:t> </a:t>
                </a:r>
              </a:p>
            </p:txBody>
          </p:sp>
        </mc:Fallback>
      </mc:AlternateContent>
    </p:spTree>
    <p:extLst>
      <p:ext uri="{BB962C8B-B14F-4D97-AF65-F5344CB8AC3E}">
        <p14:creationId xmlns:p14="http://schemas.microsoft.com/office/powerpoint/2010/main" val="126475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BE9F-7496-4BAE-A6C5-4F8D33CADEF9}"/>
              </a:ext>
            </a:extLst>
          </p:cNvPr>
          <p:cNvSpPr>
            <a:spLocks noGrp="1"/>
          </p:cNvSpPr>
          <p:nvPr>
            <p:ph type="title"/>
          </p:nvPr>
        </p:nvSpPr>
        <p:spPr/>
        <p:txBody>
          <a:bodyPr/>
          <a:lstStyle/>
          <a:p>
            <a:r>
              <a:rPr lang="en-US" dirty="0"/>
              <a:t>What is echoes?	</a:t>
            </a:r>
          </a:p>
        </p:txBody>
      </p:sp>
      <p:sp>
        <p:nvSpPr>
          <p:cNvPr id="3" name="Content Placeholder 2">
            <a:extLst>
              <a:ext uri="{FF2B5EF4-FFF2-40B4-BE49-F238E27FC236}">
                <a16:creationId xmlns:a16="http://schemas.microsoft.com/office/drawing/2014/main" id="{D6B8D0A6-97EF-489F-A202-1AFB9E0B5824}"/>
              </a:ext>
            </a:extLst>
          </p:cNvPr>
          <p:cNvSpPr>
            <a:spLocks noGrp="1"/>
          </p:cNvSpPr>
          <p:nvPr>
            <p:ph idx="1"/>
          </p:nvPr>
        </p:nvSpPr>
        <p:spPr/>
        <p:txBody>
          <a:bodyPr/>
          <a:lstStyle/>
          <a:p>
            <a:r>
              <a:rPr lang="en-US" dirty="0"/>
              <a:t>Software for Linux and Windows for monitoring and recording of meteor scatter events.</a:t>
            </a:r>
          </a:p>
          <a:p>
            <a:r>
              <a:rPr lang="en-US" dirty="0"/>
              <a:t>Download location: sourceforge.net/projects/echoes/</a:t>
            </a:r>
          </a:p>
          <a:p>
            <a:r>
              <a:rPr lang="en-US" dirty="0"/>
              <a:t>Mainly written by Giuseppe M. Bertani of Italy.</a:t>
            </a:r>
          </a:p>
          <a:p>
            <a:r>
              <a:rPr lang="en-US" dirty="0"/>
              <a:t>The software only works with RTL-SDR dongles.</a:t>
            </a:r>
          </a:p>
          <a:p>
            <a:r>
              <a:rPr lang="en-US" dirty="0"/>
              <a:t>It requires a computer, a dongle, and an antenna designed for the frequency used to monitor for meteors.</a:t>
            </a:r>
          </a:p>
        </p:txBody>
      </p:sp>
      <p:pic>
        <p:nvPicPr>
          <p:cNvPr id="5" name="Picture 4" descr="A picture containing text, clock&#10;&#10;Description automatically generated">
            <a:extLst>
              <a:ext uri="{FF2B5EF4-FFF2-40B4-BE49-F238E27FC236}">
                <a16:creationId xmlns:a16="http://schemas.microsoft.com/office/drawing/2014/main" id="{4992788B-05FA-45D6-8AF7-6AAFD9031C5E}"/>
              </a:ext>
            </a:extLst>
          </p:cNvPr>
          <p:cNvPicPr>
            <a:picLocks noChangeAspect="1"/>
          </p:cNvPicPr>
          <p:nvPr/>
        </p:nvPicPr>
        <p:blipFill>
          <a:blip r:embed="rId2"/>
          <a:stretch>
            <a:fillRect/>
          </a:stretch>
        </p:blipFill>
        <p:spPr>
          <a:xfrm>
            <a:off x="4690945" y="831015"/>
            <a:ext cx="1714286" cy="1714286"/>
          </a:xfrm>
          <a:prstGeom prst="rect">
            <a:avLst/>
          </a:prstGeom>
        </p:spPr>
      </p:pic>
    </p:spTree>
    <p:extLst>
      <p:ext uri="{BB962C8B-B14F-4D97-AF65-F5344CB8AC3E}">
        <p14:creationId xmlns:p14="http://schemas.microsoft.com/office/powerpoint/2010/main" val="182680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3445-2AC5-4687-A269-DBA83AD88FBF}"/>
              </a:ext>
            </a:extLst>
          </p:cNvPr>
          <p:cNvSpPr>
            <a:spLocks noGrp="1"/>
          </p:cNvSpPr>
          <p:nvPr>
            <p:ph type="title"/>
          </p:nvPr>
        </p:nvSpPr>
        <p:spPr/>
        <p:txBody>
          <a:bodyPr/>
          <a:lstStyle/>
          <a:p>
            <a:r>
              <a:rPr lang="en-US" dirty="0"/>
              <a:t>My setup…</a:t>
            </a:r>
          </a:p>
        </p:txBody>
      </p:sp>
      <p:sp>
        <p:nvSpPr>
          <p:cNvPr id="3" name="Content Placeholder 2">
            <a:extLst>
              <a:ext uri="{FF2B5EF4-FFF2-40B4-BE49-F238E27FC236}">
                <a16:creationId xmlns:a16="http://schemas.microsoft.com/office/drawing/2014/main" id="{3E7DA157-9C99-400E-9BC8-6E0B1BF13F20}"/>
              </a:ext>
            </a:extLst>
          </p:cNvPr>
          <p:cNvSpPr>
            <a:spLocks noGrp="1"/>
          </p:cNvSpPr>
          <p:nvPr>
            <p:ph idx="1"/>
          </p:nvPr>
        </p:nvSpPr>
        <p:spPr/>
        <p:txBody>
          <a:bodyPr/>
          <a:lstStyle/>
          <a:p>
            <a:r>
              <a:rPr lang="en-US" dirty="0"/>
              <a:t>Raspberry Pi 4 running the Bullseye version of Raspbian (Raspbian 11).</a:t>
            </a:r>
          </a:p>
          <a:p>
            <a:r>
              <a:rPr lang="en-US" dirty="0"/>
              <a:t>RTL-SDR dongle</a:t>
            </a:r>
          </a:p>
          <a:p>
            <a:r>
              <a:rPr lang="en-US" dirty="0"/>
              <a:t>6 meter </a:t>
            </a:r>
            <a:r>
              <a:rPr lang="en-US" dirty="0" err="1"/>
              <a:t>ringo</a:t>
            </a:r>
            <a:r>
              <a:rPr lang="en-US" dirty="0"/>
              <a:t> ranger antenna (AR-6)</a:t>
            </a:r>
          </a:p>
          <a:p>
            <a:r>
              <a:rPr lang="en-US" dirty="0" err="1"/>
              <a:t>Winegard</a:t>
            </a:r>
            <a:r>
              <a:rPr lang="en-US" dirty="0"/>
              <a:t> 82 channel TV preamp</a:t>
            </a:r>
          </a:p>
        </p:txBody>
      </p:sp>
      <p:pic>
        <p:nvPicPr>
          <p:cNvPr id="7" name="Picture 6" descr="A picture containing electronics&#10;&#10;Description automatically generated">
            <a:extLst>
              <a:ext uri="{FF2B5EF4-FFF2-40B4-BE49-F238E27FC236}">
                <a16:creationId xmlns:a16="http://schemas.microsoft.com/office/drawing/2014/main" id="{3B74C7A1-4AFD-4A33-AF41-9235CCC0F6F0}"/>
              </a:ext>
            </a:extLst>
          </p:cNvPr>
          <p:cNvPicPr>
            <a:picLocks noChangeAspect="1"/>
          </p:cNvPicPr>
          <p:nvPr/>
        </p:nvPicPr>
        <p:blipFill>
          <a:blip r:embed="rId2"/>
          <a:stretch>
            <a:fillRect/>
          </a:stretch>
        </p:blipFill>
        <p:spPr>
          <a:xfrm>
            <a:off x="9448801" y="353338"/>
            <a:ext cx="2586182" cy="2586182"/>
          </a:xfrm>
          <a:prstGeom prst="rect">
            <a:avLst/>
          </a:prstGeom>
        </p:spPr>
      </p:pic>
      <p:pic>
        <p:nvPicPr>
          <p:cNvPr id="8" name="Picture 7" descr="A picture containing text, electronics, circuit&#10;&#10;Description automatically generated">
            <a:extLst>
              <a:ext uri="{FF2B5EF4-FFF2-40B4-BE49-F238E27FC236}">
                <a16:creationId xmlns:a16="http://schemas.microsoft.com/office/drawing/2014/main" id="{7F4F8027-1054-4963-8475-7A029F14F9BD}"/>
              </a:ext>
            </a:extLst>
          </p:cNvPr>
          <p:cNvPicPr>
            <a:picLocks noChangeAspect="1"/>
          </p:cNvPicPr>
          <p:nvPr/>
        </p:nvPicPr>
        <p:blipFill>
          <a:blip r:embed="rId3"/>
          <a:stretch>
            <a:fillRect/>
          </a:stretch>
        </p:blipFill>
        <p:spPr>
          <a:xfrm>
            <a:off x="5015048" y="353338"/>
            <a:ext cx="4152381" cy="2619048"/>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6B4CA5B5-D93F-4D31-8B77-56550168EEBC}"/>
              </a:ext>
            </a:extLst>
          </p:cNvPr>
          <p:cNvPicPr>
            <a:picLocks noChangeAspect="1"/>
          </p:cNvPicPr>
          <p:nvPr/>
        </p:nvPicPr>
        <p:blipFill>
          <a:blip r:embed="rId4"/>
          <a:stretch>
            <a:fillRect/>
          </a:stretch>
        </p:blipFill>
        <p:spPr>
          <a:xfrm>
            <a:off x="5128078" y="3666837"/>
            <a:ext cx="1701309" cy="2918690"/>
          </a:xfrm>
          <a:prstGeom prst="rect">
            <a:avLst/>
          </a:prstGeom>
        </p:spPr>
      </p:pic>
      <p:pic>
        <p:nvPicPr>
          <p:cNvPr id="12" name="Picture 11" descr="A picture containing text, electronics, camera&#10;&#10;Description automatically generated">
            <a:extLst>
              <a:ext uri="{FF2B5EF4-FFF2-40B4-BE49-F238E27FC236}">
                <a16:creationId xmlns:a16="http://schemas.microsoft.com/office/drawing/2014/main" id="{B4E79C3E-94FA-472F-804B-A09CB5EBE021}"/>
              </a:ext>
            </a:extLst>
          </p:cNvPr>
          <p:cNvPicPr>
            <a:picLocks noChangeAspect="1"/>
          </p:cNvPicPr>
          <p:nvPr/>
        </p:nvPicPr>
        <p:blipFill>
          <a:blip r:embed="rId5"/>
          <a:stretch>
            <a:fillRect/>
          </a:stretch>
        </p:blipFill>
        <p:spPr>
          <a:xfrm>
            <a:off x="8139548" y="3717233"/>
            <a:ext cx="3895435" cy="2820295"/>
          </a:xfrm>
          <a:prstGeom prst="rect">
            <a:avLst/>
          </a:prstGeom>
        </p:spPr>
      </p:pic>
    </p:spTree>
    <p:extLst>
      <p:ext uri="{BB962C8B-B14F-4D97-AF65-F5344CB8AC3E}">
        <p14:creationId xmlns:p14="http://schemas.microsoft.com/office/powerpoint/2010/main" val="14126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9D7E-5336-4707-84DE-9184FFFA97A7}"/>
              </a:ext>
            </a:extLst>
          </p:cNvPr>
          <p:cNvSpPr>
            <a:spLocks noGrp="1"/>
          </p:cNvSpPr>
          <p:nvPr>
            <p:ph type="title"/>
          </p:nvPr>
        </p:nvSpPr>
        <p:spPr/>
        <p:txBody>
          <a:bodyPr/>
          <a:lstStyle/>
          <a:p>
            <a:r>
              <a:rPr lang="en-US" dirty="0"/>
              <a:t>Wait, did he say tv preamp?</a:t>
            </a:r>
          </a:p>
        </p:txBody>
      </p:sp>
      <p:sp>
        <p:nvSpPr>
          <p:cNvPr id="3" name="Content Placeholder 2">
            <a:extLst>
              <a:ext uri="{FF2B5EF4-FFF2-40B4-BE49-F238E27FC236}">
                <a16:creationId xmlns:a16="http://schemas.microsoft.com/office/drawing/2014/main" id="{9573B96A-040A-4376-A2D7-8EE408CECA60}"/>
              </a:ext>
            </a:extLst>
          </p:cNvPr>
          <p:cNvSpPr>
            <a:spLocks noGrp="1"/>
          </p:cNvSpPr>
          <p:nvPr>
            <p:ph idx="1"/>
          </p:nvPr>
        </p:nvSpPr>
        <p:spPr/>
        <p:txBody>
          <a:bodyPr/>
          <a:lstStyle/>
          <a:p>
            <a:r>
              <a:rPr lang="en-US" dirty="0"/>
              <a:t>In order to detect meteors a constant signal must be monitored.</a:t>
            </a:r>
          </a:p>
          <a:p>
            <a:pPr lvl="1"/>
            <a:r>
              <a:rPr lang="en-US" dirty="0"/>
              <a:t>FM Broadcast Radio Stations (somewhat useful)</a:t>
            </a:r>
          </a:p>
          <a:p>
            <a:pPr lvl="1"/>
            <a:r>
              <a:rPr lang="en-US" dirty="0"/>
              <a:t>WWV (preferably 25 MHz signal which is intermittent)</a:t>
            </a:r>
          </a:p>
          <a:p>
            <a:pPr lvl="1"/>
            <a:r>
              <a:rPr lang="en-US" u="sng" dirty="0"/>
              <a:t>Analog</a:t>
            </a:r>
            <a:r>
              <a:rPr lang="en-US" dirty="0"/>
              <a:t> TV channels</a:t>
            </a:r>
          </a:p>
          <a:p>
            <a:pPr lvl="1"/>
            <a:endParaRPr lang="en-US" dirty="0"/>
          </a:p>
          <a:p>
            <a:r>
              <a:rPr lang="en-US" dirty="0"/>
              <a:t>Because of physics, frequencies from 30 MHz – 70 MHz are the best suited to pick up meteor reflections.</a:t>
            </a:r>
          </a:p>
          <a:p>
            <a:r>
              <a:rPr lang="en-US" dirty="0"/>
              <a:t>TV Channel 2 (pilot frequency 55.25 MHz) is the best for picking up meteors.</a:t>
            </a:r>
          </a:p>
        </p:txBody>
      </p:sp>
    </p:spTree>
    <p:extLst>
      <p:ext uri="{BB962C8B-B14F-4D97-AF65-F5344CB8AC3E}">
        <p14:creationId xmlns:p14="http://schemas.microsoft.com/office/powerpoint/2010/main" val="313589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BC6F-0BC8-4610-9341-7CC8223B19C9}"/>
              </a:ext>
            </a:extLst>
          </p:cNvPr>
          <p:cNvSpPr>
            <a:spLocks noGrp="1"/>
          </p:cNvSpPr>
          <p:nvPr>
            <p:ph type="title"/>
          </p:nvPr>
        </p:nvSpPr>
        <p:spPr/>
        <p:txBody>
          <a:bodyPr/>
          <a:lstStyle/>
          <a:p>
            <a:r>
              <a:rPr lang="en-US" dirty="0"/>
              <a:t>BUT ALL THE ANALOG STATIONS ARE GONE, RIGHT?</a:t>
            </a:r>
          </a:p>
        </p:txBody>
      </p:sp>
      <p:sp>
        <p:nvSpPr>
          <p:cNvPr id="3" name="Content Placeholder 2">
            <a:extLst>
              <a:ext uri="{FF2B5EF4-FFF2-40B4-BE49-F238E27FC236}">
                <a16:creationId xmlns:a16="http://schemas.microsoft.com/office/drawing/2014/main" id="{EE692370-0ECF-4453-AAA9-BCF77071DE91}"/>
              </a:ext>
            </a:extLst>
          </p:cNvPr>
          <p:cNvSpPr>
            <a:spLocks noGrp="1"/>
          </p:cNvSpPr>
          <p:nvPr>
            <p:ph idx="1"/>
          </p:nvPr>
        </p:nvSpPr>
        <p:spPr>
          <a:xfrm>
            <a:off x="685801" y="2599267"/>
            <a:ext cx="10131425" cy="3649133"/>
          </a:xfrm>
        </p:spPr>
        <p:txBody>
          <a:bodyPr>
            <a:normAutofit fontScale="92500"/>
          </a:bodyPr>
          <a:lstStyle/>
          <a:p>
            <a:r>
              <a:rPr lang="en-US" dirty="0"/>
              <a:t>There remains one analog TV station left in North America, CTV affiliate CHBX in Sault Sainte Marie, Ontario, Canada.</a:t>
            </a:r>
          </a:p>
          <a:p>
            <a:r>
              <a:rPr lang="en-US" dirty="0"/>
              <a:t>100 kW ERP on 55.25 </a:t>
            </a:r>
            <a:r>
              <a:rPr lang="en-US" dirty="0" err="1"/>
              <a:t>MHz.</a:t>
            </a:r>
            <a:endParaRPr lang="en-US" dirty="0"/>
          </a:p>
          <a:p>
            <a:r>
              <a:rPr lang="en-US" dirty="0"/>
              <a:t>Digital stations have been proven to work however their power is lower.  One of the closest TV Channel 2 stations to Central IL, WDPN-TV in Wilmington, DE, has an ERP of 34 kW.</a:t>
            </a:r>
          </a:p>
          <a:p>
            <a:r>
              <a:rPr lang="en-US" dirty="0"/>
              <a:t>CHBX is widely used by North American meteor detectors and can cover most of the U.S. east of the Rockies.</a:t>
            </a:r>
          </a:p>
          <a:p>
            <a:r>
              <a:rPr lang="en-US" dirty="0"/>
              <a:t>There have been threats in the last few years to pull the plug on this station but for now it is the “light” that shines on the meteor “mirrors”.</a:t>
            </a:r>
          </a:p>
          <a:p>
            <a:r>
              <a:rPr lang="en-US" dirty="0"/>
              <a:t>GRAVES is used in Europe.  This is a continuous “space radar” that is transmitted up into space on 143.050 MHz and is used to detect reflections from man-made objects entering the atmosphere as well as meteors.</a:t>
            </a:r>
          </a:p>
        </p:txBody>
      </p:sp>
      <p:pic>
        <p:nvPicPr>
          <p:cNvPr id="5" name="Picture 4" descr="Icon&#10;&#10;Description automatically generated">
            <a:extLst>
              <a:ext uri="{FF2B5EF4-FFF2-40B4-BE49-F238E27FC236}">
                <a16:creationId xmlns:a16="http://schemas.microsoft.com/office/drawing/2014/main" id="{4414E965-C5E1-4071-9F8F-D9A1E660DF0A}"/>
              </a:ext>
            </a:extLst>
          </p:cNvPr>
          <p:cNvPicPr>
            <a:picLocks noChangeAspect="1"/>
          </p:cNvPicPr>
          <p:nvPr/>
        </p:nvPicPr>
        <p:blipFill>
          <a:blip r:embed="rId2"/>
          <a:stretch>
            <a:fillRect/>
          </a:stretch>
        </p:blipFill>
        <p:spPr>
          <a:xfrm>
            <a:off x="4816559" y="1787622"/>
            <a:ext cx="2558881" cy="811645"/>
          </a:xfrm>
          <a:prstGeom prst="rect">
            <a:avLst/>
          </a:prstGeom>
        </p:spPr>
      </p:pic>
    </p:spTree>
    <p:extLst>
      <p:ext uri="{BB962C8B-B14F-4D97-AF65-F5344CB8AC3E}">
        <p14:creationId xmlns:p14="http://schemas.microsoft.com/office/powerpoint/2010/main" val="24822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1CBF-1429-4B26-87B3-560ECE164317}"/>
              </a:ext>
            </a:extLst>
          </p:cNvPr>
          <p:cNvSpPr>
            <a:spLocks noGrp="1"/>
          </p:cNvSpPr>
          <p:nvPr>
            <p:ph type="title"/>
          </p:nvPr>
        </p:nvSpPr>
        <p:spPr>
          <a:xfrm>
            <a:off x="491837" y="0"/>
            <a:ext cx="10131425" cy="1456267"/>
          </a:xfrm>
        </p:spPr>
        <p:txBody>
          <a:bodyPr/>
          <a:lstStyle/>
          <a:p>
            <a:r>
              <a:rPr lang="en-US" dirty="0"/>
              <a:t>WHAT DOES ECHOES LOOK LIKE?</a:t>
            </a:r>
          </a:p>
        </p:txBody>
      </p:sp>
      <p:pic>
        <p:nvPicPr>
          <p:cNvPr id="5" name="Content Placeholder 4" descr="Graphical user interface&#10;&#10;Description automatically generated">
            <a:extLst>
              <a:ext uri="{FF2B5EF4-FFF2-40B4-BE49-F238E27FC236}">
                <a16:creationId xmlns:a16="http://schemas.microsoft.com/office/drawing/2014/main" id="{CD50BDA1-0524-40FE-82E6-926981625BBE}"/>
              </a:ext>
            </a:extLst>
          </p:cNvPr>
          <p:cNvPicPr>
            <a:picLocks noGrp="1" noChangeAspect="1"/>
          </p:cNvPicPr>
          <p:nvPr>
            <p:ph idx="1"/>
          </p:nvPr>
        </p:nvPicPr>
        <p:blipFill>
          <a:blip r:embed="rId2"/>
          <a:stretch>
            <a:fillRect/>
          </a:stretch>
        </p:blipFill>
        <p:spPr>
          <a:xfrm>
            <a:off x="2201292" y="1133614"/>
            <a:ext cx="8163358" cy="5612308"/>
          </a:xfrm>
        </p:spPr>
      </p:pic>
      <p:sp>
        <p:nvSpPr>
          <p:cNvPr id="6" name="Oval 5">
            <a:extLst>
              <a:ext uri="{FF2B5EF4-FFF2-40B4-BE49-F238E27FC236}">
                <a16:creationId xmlns:a16="http://schemas.microsoft.com/office/drawing/2014/main" id="{A657E395-332F-43A4-91B3-FEF7186DF595}"/>
              </a:ext>
            </a:extLst>
          </p:cNvPr>
          <p:cNvSpPr/>
          <p:nvPr/>
        </p:nvSpPr>
        <p:spPr>
          <a:xfrm>
            <a:off x="4821382" y="3429000"/>
            <a:ext cx="618836" cy="8751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80640B9-AA9D-4E88-B0EC-5A921C439917}"/>
              </a:ext>
            </a:extLst>
          </p:cNvPr>
          <p:cNvSpPr/>
          <p:nvPr/>
        </p:nvSpPr>
        <p:spPr>
          <a:xfrm>
            <a:off x="8986734" y="2768366"/>
            <a:ext cx="878140" cy="187074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E7EAE88-5763-4CA8-8F5C-DAB739E98F50}"/>
              </a:ext>
            </a:extLst>
          </p:cNvPr>
          <p:cNvSpPr/>
          <p:nvPr/>
        </p:nvSpPr>
        <p:spPr>
          <a:xfrm>
            <a:off x="2533475" y="4488110"/>
            <a:ext cx="6194647" cy="8751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CE6728-19C0-4D99-8EED-6A02F1E95E7F}"/>
              </a:ext>
            </a:extLst>
          </p:cNvPr>
          <p:cNvSpPr txBox="1"/>
          <p:nvPr/>
        </p:nvSpPr>
        <p:spPr>
          <a:xfrm>
            <a:off x="218114" y="1456267"/>
            <a:ext cx="198317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Waterfall – plot of frequency (horizontal axis) and time (vertical axis).</a:t>
            </a:r>
          </a:p>
          <a:p>
            <a:pPr marL="285750" indent="-285750">
              <a:buFont typeface="Arial" panose="020B0604020202020204" pitchFamily="34" charset="0"/>
              <a:buChar char="•"/>
            </a:pPr>
            <a:r>
              <a:rPr lang="en-US" dirty="0"/>
              <a:t>Power plot.</a:t>
            </a:r>
          </a:p>
        </p:txBody>
      </p:sp>
    </p:spTree>
    <p:extLst>
      <p:ext uri="{BB962C8B-B14F-4D97-AF65-F5344CB8AC3E}">
        <p14:creationId xmlns:p14="http://schemas.microsoft.com/office/powerpoint/2010/main" val="349595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3858-7C22-4FD9-AA7C-049E166AB0D5}"/>
              </a:ext>
            </a:extLst>
          </p:cNvPr>
          <p:cNvSpPr>
            <a:spLocks noGrp="1"/>
          </p:cNvSpPr>
          <p:nvPr>
            <p:ph type="title"/>
          </p:nvPr>
        </p:nvSpPr>
        <p:spPr>
          <a:xfrm>
            <a:off x="198920" y="139337"/>
            <a:ext cx="10131425" cy="1456267"/>
          </a:xfrm>
        </p:spPr>
        <p:txBody>
          <a:bodyPr/>
          <a:lstStyle/>
          <a:p>
            <a:r>
              <a:rPr lang="en-US" dirty="0"/>
              <a:t>Correlation</a:t>
            </a:r>
          </a:p>
        </p:txBody>
      </p:sp>
      <p:pic>
        <p:nvPicPr>
          <p:cNvPr id="13" name="Content Placeholder 12" descr="Graphical user interface&#10;&#10;Description automatically generated">
            <a:extLst>
              <a:ext uri="{FF2B5EF4-FFF2-40B4-BE49-F238E27FC236}">
                <a16:creationId xmlns:a16="http://schemas.microsoft.com/office/drawing/2014/main" id="{68947C8D-CEEB-46E9-A758-9B5D7016A39E}"/>
              </a:ext>
            </a:extLst>
          </p:cNvPr>
          <p:cNvPicPr>
            <a:picLocks noGrp="1" noChangeAspect="1"/>
          </p:cNvPicPr>
          <p:nvPr>
            <p:ph idx="1"/>
          </p:nvPr>
        </p:nvPicPr>
        <p:blipFill>
          <a:blip r:embed="rId2"/>
          <a:stretch>
            <a:fillRect/>
          </a:stretch>
        </p:blipFill>
        <p:spPr>
          <a:xfrm>
            <a:off x="63293" y="1088591"/>
            <a:ext cx="12038991" cy="4979700"/>
          </a:xfrm>
        </p:spPr>
      </p:pic>
      <p:sp>
        <p:nvSpPr>
          <p:cNvPr id="16" name="Oval 15">
            <a:extLst>
              <a:ext uri="{FF2B5EF4-FFF2-40B4-BE49-F238E27FC236}">
                <a16:creationId xmlns:a16="http://schemas.microsoft.com/office/drawing/2014/main" id="{677003EF-638F-408F-B896-692D32E56A23}"/>
              </a:ext>
            </a:extLst>
          </p:cNvPr>
          <p:cNvSpPr/>
          <p:nvPr/>
        </p:nvSpPr>
        <p:spPr>
          <a:xfrm>
            <a:off x="6936509" y="3195782"/>
            <a:ext cx="1016000" cy="56341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59710E-1DC4-432B-9B3A-17FEDA6867F3}"/>
              </a:ext>
            </a:extLst>
          </p:cNvPr>
          <p:cNvSpPr/>
          <p:nvPr/>
        </p:nvSpPr>
        <p:spPr>
          <a:xfrm>
            <a:off x="4496499" y="5620624"/>
            <a:ext cx="2273417" cy="44766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A2EE03-02E9-48D6-AE17-AC6091F7BB3A}"/>
              </a:ext>
            </a:extLst>
          </p:cNvPr>
          <p:cNvSpPr/>
          <p:nvPr/>
        </p:nvSpPr>
        <p:spPr>
          <a:xfrm>
            <a:off x="10330345" y="1409350"/>
            <a:ext cx="1798362" cy="35233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7B11D3-8BB3-4FDF-8B28-F290D48949E6}"/>
              </a:ext>
            </a:extLst>
          </p:cNvPr>
          <p:cNvSpPr/>
          <p:nvPr/>
        </p:nvSpPr>
        <p:spPr>
          <a:xfrm>
            <a:off x="10570128" y="2927758"/>
            <a:ext cx="1325461" cy="10150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85A9BE-65F7-4A7E-8E43-FB2F5DD9662B}"/>
              </a:ext>
            </a:extLst>
          </p:cNvPr>
          <p:cNvSpPr/>
          <p:nvPr/>
        </p:nvSpPr>
        <p:spPr>
          <a:xfrm>
            <a:off x="36870" y="3109265"/>
            <a:ext cx="4996524" cy="44766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3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{C10CF3AF-5E38-49D2-9A8B-CA26087DC983}tf03457452</Template>
  <TotalTime>249</TotalTime>
  <Words>782</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Celestial</vt:lpstr>
      <vt:lpstr>echoes</vt:lpstr>
      <vt:lpstr>Some of my favorite hobbies</vt:lpstr>
      <vt:lpstr>METEORS </vt:lpstr>
      <vt:lpstr>What is echoes? </vt:lpstr>
      <vt:lpstr>My setup…</vt:lpstr>
      <vt:lpstr>Wait, did he say tv preamp?</vt:lpstr>
      <vt:lpstr>BUT ALL THE ANALOG STATIONS ARE GONE, RIGHT?</vt:lpstr>
      <vt:lpstr>WHAT DOES ECHOES LOOK LIKE?</vt:lpstr>
      <vt:lpstr>Correlation</vt:lpstr>
      <vt:lpstr>Visual Reports FROM AMS</vt:lpstr>
      <vt:lpstr>Observations </vt:lpstr>
      <vt:lpstr>DOUBLE DETECTION</vt:lpstr>
      <vt:lpstr>Why is this important?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echoes</dc:title>
  <dc:creator>Clint Parrish</dc:creator>
  <cp:lastModifiedBy>Clint Parrish</cp:lastModifiedBy>
  <cp:revision>21</cp:revision>
  <dcterms:created xsi:type="dcterms:W3CDTF">2022-03-17T16:58:57Z</dcterms:created>
  <dcterms:modified xsi:type="dcterms:W3CDTF">2022-04-18T16:03:20Z</dcterms:modified>
</cp:coreProperties>
</file>