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58" r:id="rId6"/>
    <p:sldId id="264" r:id="rId7"/>
    <p:sldId id="262" r:id="rId8"/>
    <p:sldId id="259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hyperlink" Target="https://www.openwebrx.de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5" Type="http://schemas.openxmlformats.org/officeDocument/2006/relationships/hyperlink" Target="https://www.openwebrx.de/" TargetMode="External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46696-E0E7-46D3-AE06-BC9656D5FCA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8FBFACE-00C8-4956-A90C-0A806AB8983E}">
      <dgm:prSet/>
      <dgm:spPr/>
      <dgm:t>
        <a:bodyPr/>
        <a:lstStyle/>
        <a:p>
          <a:r>
            <a:rPr lang="en-US" dirty="0"/>
            <a:t>Installing and operating your own </a:t>
          </a:r>
          <a:r>
            <a:rPr lang="en-US" dirty="0" err="1"/>
            <a:t>OpenWebRX</a:t>
          </a:r>
          <a:r>
            <a:rPr lang="en-US" dirty="0"/>
            <a:t> server is not for the faint of heart.  It is recommended that you get your feet wet with the Linux operating system and running a Raspberry Pi before you install </a:t>
          </a:r>
          <a:r>
            <a:rPr lang="en-US" dirty="0" err="1"/>
            <a:t>OpenWebRX</a:t>
          </a:r>
          <a:r>
            <a:rPr lang="en-US" dirty="0"/>
            <a:t>.  If you need help setting up your own server let me know.</a:t>
          </a:r>
        </a:p>
      </dgm:t>
    </dgm:pt>
    <dgm:pt modelId="{71B819F0-C436-44CD-9EC3-4F6EACEFCA27}" type="parTrans" cxnId="{AD4BAB53-55AF-4E62-8998-EF5E83875CE4}">
      <dgm:prSet/>
      <dgm:spPr/>
      <dgm:t>
        <a:bodyPr/>
        <a:lstStyle/>
        <a:p>
          <a:endParaRPr lang="en-US"/>
        </a:p>
      </dgm:t>
    </dgm:pt>
    <dgm:pt modelId="{2DA1E0DE-D657-4D3D-AFE9-F38D7300D42E}" type="sibTrans" cxnId="{AD4BAB53-55AF-4E62-8998-EF5E83875CE4}">
      <dgm:prSet/>
      <dgm:spPr/>
      <dgm:t>
        <a:bodyPr/>
        <a:lstStyle/>
        <a:p>
          <a:endParaRPr lang="en-US"/>
        </a:p>
      </dgm:t>
    </dgm:pt>
    <dgm:pt modelId="{5B32B25A-A8D5-49B7-A72A-7CE801CFC7E8}">
      <dgm:prSet/>
      <dgm:spPr/>
      <dgm:t>
        <a:bodyPr/>
        <a:lstStyle/>
        <a:p>
          <a:r>
            <a:rPr lang="en-US"/>
            <a:t>Visit </a:t>
          </a:r>
          <a:r>
            <a:rPr lang="en-US">
              <a:hlinkClick xmlns:r="http://schemas.openxmlformats.org/officeDocument/2006/relationships" r:id="rId1"/>
            </a:rPr>
            <a:t>https://www.openwebrx.de/</a:t>
          </a:r>
          <a:r>
            <a:rPr lang="en-US"/>
            <a:t> for documentation and how to download and install OpenWebRX.</a:t>
          </a:r>
        </a:p>
      </dgm:t>
    </dgm:pt>
    <dgm:pt modelId="{4328C372-4813-4E4A-B330-692F15585353}" type="parTrans" cxnId="{62CDF810-4513-465C-8E2F-175A7AFCA419}">
      <dgm:prSet/>
      <dgm:spPr/>
      <dgm:t>
        <a:bodyPr/>
        <a:lstStyle/>
        <a:p>
          <a:endParaRPr lang="en-US"/>
        </a:p>
      </dgm:t>
    </dgm:pt>
    <dgm:pt modelId="{F68484E5-1406-4193-A59F-8B73A18A58DC}" type="sibTrans" cxnId="{62CDF810-4513-465C-8E2F-175A7AFCA419}">
      <dgm:prSet/>
      <dgm:spPr/>
      <dgm:t>
        <a:bodyPr/>
        <a:lstStyle/>
        <a:p>
          <a:endParaRPr lang="en-US"/>
        </a:p>
      </dgm:t>
    </dgm:pt>
    <dgm:pt modelId="{E7F4011E-B00D-44CD-B7DD-722246827A1B}" type="pres">
      <dgm:prSet presAssocID="{86046696-E0E7-46D3-AE06-BC9656D5FCA9}" presName="root" presStyleCnt="0">
        <dgm:presLayoutVars>
          <dgm:dir/>
          <dgm:resizeHandles val="exact"/>
        </dgm:presLayoutVars>
      </dgm:prSet>
      <dgm:spPr/>
    </dgm:pt>
    <dgm:pt modelId="{105D58BF-E975-4229-AFDF-43988A54CA96}" type="pres">
      <dgm:prSet presAssocID="{F8FBFACE-00C8-4956-A90C-0A806AB8983E}" presName="compNode" presStyleCnt="0"/>
      <dgm:spPr/>
    </dgm:pt>
    <dgm:pt modelId="{1D51AC7C-F935-479A-B55A-18AEDEB2A939}" type="pres">
      <dgm:prSet presAssocID="{F8FBFACE-00C8-4956-A90C-0A806AB8983E}" presName="bgRect" presStyleLbl="bgShp" presStyleIdx="0" presStyleCnt="2"/>
      <dgm:spPr/>
    </dgm:pt>
    <dgm:pt modelId="{AA8C1CAD-C84A-4A7C-A036-F68C05DDCE5D}" type="pres">
      <dgm:prSet presAssocID="{F8FBFACE-00C8-4956-A90C-0A806AB8983E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18AAAB67-6CA6-4962-A6BF-0C7F2F857000}" type="pres">
      <dgm:prSet presAssocID="{F8FBFACE-00C8-4956-A90C-0A806AB8983E}" presName="spaceRect" presStyleCnt="0"/>
      <dgm:spPr/>
    </dgm:pt>
    <dgm:pt modelId="{481EAA41-3C48-4E86-9830-BA96D797C754}" type="pres">
      <dgm:prSet presAssocID="{F8FBFACE-00C8-4956-A90C-0A806AB8983E}" presName="parTx" presStyleLbl="revTx" presStyleIdx="0" presStyleCnt="2">
        <dgm:presLayoutVars>
          <dgm:chMax val="0"/>
          <dgm:chPref val="0"/>
        </dgm:presLayoutVars>
      </dgm:prSet>
      <dgm:spPr/>
    </dgm:pt>
    <dgm:pt modelId="{B023DA38-A961-40AD-B59D-215B0BF065BC}" type="pres">
      <dgm:prSet presAssocID="{2DA1E0DE-D657-4D3D-AFE9-F38D7300D42E}" presName="sibTrans" presStyleCnt="0"/>
      <dgm:spPr/>
    </dgm:pt>
    <dgm:pt modelId="{67F96734-0D81-4CB4-A5FE-D9332C0AF3BC}" type="pres">
      <dgm:prSet presAssocID="{5B32B25A-A8D5-49B7-A72A-7CE801CFC7E8}" presName="compNode" presStyleCnt="0"/>
      <dgm:spPr/>
    </dgm:pt>
    <dgm:pt modelId="{79A83C0C-56B9-4064-AC11-1BA2DEDB4CC9}" type="pres">
      <dgm:prSet presAssocID="{5B32B25A-A8D5-49B7-A72A-7CE801CFC7E8}" presName="bgRect" presStyleLbl="bgShp" presStyleIdx="1" presStyleCnt="2"/>
      <dgm:spPr/>
    </dgm:pt>
    <dgm:pt modelId="{76C07CB2-0021-4CEA-BAA0-164C2EB5AD18}" type="pres">
      <dgm:prSet presAssocID="{5B32B25A-A8D5-49B7-A72A-7CE801CFC7E8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5157EEEC-F102-4764-BE44-64844E78625A}" type="pres">
      <dgm:prSet presAssocID="{5B32B25A-A8D5-49B7-A72A-7CE801CFC7E8}" presName="spaceRect" presStyleCnt="0"/>
      <dgm:spPr/>
    </dgm:pt>
    <dgm:pt modelId="{39A9CC15-4CA3-4761-8E5A-8BEDB42FF689}" type="pres">
      <dgm:prSet presAssocID="{5B32B25A-A8D5-49B7-A72A-7CE801CFC7E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2CDF810-4513-465C-8E2F-175A7AFCA419}" srcId="{86046696-E0E7-46D3-AE06-BC9656D5FCA9}" destId="{5B32B25A-A8D5-49B7-A72A-7CE801CFC7E8}" srcOrd="1" destOrd="0" parTransId="{4328C372-4813-4E4A-B330-692F15585353}" sibTransId="{F68484E5-1406-4193-A59F-8B73A18A58DC}"/>
    <dgm:cxn modelId="{AD4BAB53-55AF-4E62-8998-EF5E83875CE4}" srcId="{86046696-E0E7-46D3-AE06-BC9656D5FCA9}" destId="{F8FBFACE-00C8-4956-A90C-0A806AB8983E}" srcOrd="0" destOrd="0" parTransId="{71B819F0-C436-44CD-9EC3-4F6EACEFCA27}" sibTransId="{2DA1E0DE-D657-4D3D-AFE9-F38D7300D42E}"/>
    <dgm:cxn modelId="{76362982-859D-43E4-9445-D45A348010DF}" type="presOf" srcId="{86046696-E0E7-46D3-AE06-BC9656D5FCA9}" destId="{E7F4011E-B00D-44CD-B7DD-722246827A1B}" srcOrd="0" destOrd="0" presId="urn:microsoft.com/office/officeart/2018/2/layout/IconVerticalSolidList"/>
    <dgm:cxn modelId="{96E7BCCC-12B1-42D9-8D5D-773A89B91054}" type="presOf" srcId="{F8FBFACE-00C8-4956-A90C-0A806AB8983E}" destId="{481EAA41-3C48-4E86-9830-BA96D797C754}" srcOrd="0" destOrd="0" presId="urn:microsoft.com/office/officeart/2018/2/layout/IconVerticalSolidList"/>
    <dgm:cxn modelId="{B5CAA0F9-10F9-4A8B-A19B-5E88F9759DB1}" type="presOf" srcId="{5B32B25A-A8D5-49B7-A72A-7CE801CFC7E8}" destId="{39A9CC15-4CA3-4761-8E5A-8BEDB42FF689}" srcOrd="0" destOrd="0" presId="urn:microsoft.com/office/officeart/2018/2/layout/IconVerticalSolidList"/>
    <dgm:cxn modelId="{B31C4C29-A7D4-48B0-BA6F-83D056F9B572}" type="presParOf" srcId="{E7F4011E-B00D-44CD-B7DD-722246827A1B}" destId="{105D58BF-E975-4229-AFDF-43988A54CA96}" srcOrd="0" destOrd="0" presId="urn:microsoft.com/office/officeart/2018/2/layout/IconVerticalSolidList"/>
    <dgm:cxn modelId="{19CFB12F-FC98-479B-8F3D-FB844AA200B0}" type="presParOf" srcId="{105D58BF-E975-4229-AFDF-43988A54CA96}" destId="{1D51AC7C-F935-479A-B55A-18AEDEB2A939}" srcOrd="0" destOrd="0" presId="urn:microsoft.com/office/officeart/2018/2/layout/IconVerticalSolidList"/>
    <dgm:cxn modelId="{B1965E6E-90C3-4276-8B75-3ADED9C56D58}" type="presParOf" srcId="{105D58BF-E975-4229-AFDF-43988A54CA96}" destId="{AA8C1CAD-C84A-4A7C-A036-F68C05DDCE5D}" srcOrd="1" destOrd="0" presId="urn:microsoft.com/office/officeart/2018/2/layout/IconVerticalSolidList"/>
    <dgm:cxn modelId="{88221AA1-A73F-4BB6-9CF1-9829D7EC9CC8}" type="presParOf" srcId="{105D58BF-E975-4229-AFDF-43988A54CA96}" destId="{18AAAB67-6CA6-4962-A6BF-0C7F2F857000}" srcOrd="2" destOrd="0" presId="urn:microsoft.com/office/officeart/2018/2/layout/IconVerticalSolidList"/>
    <dgm:cxn modelId="{21AB7D36-3866-426B-8D5B-5683185273A0}" type="presParOf" srcId="{105D58BF-E975-4229-AFDF-43988A54CA96}" destId="{481EAA41-3C48-4E86-9830-BA96D797C754}" srcOrd="3" destOrd="0" presId="urn:microsoft.com/office/officeart/2018/2/layout/IconVerticalSolidList"/>
    <dgm:cxn modelId="{4041CD90-1D65-45DA-BABA-5A1DCD872FE0}" type="presParOf" srcId="{E7F4011E-B00D-44CD-B7DD-722246827A1B}" destId="{B023DA38-A961-40AD-B59D-215B0BF065BC}" srcOrd="1" destOrd="0" presId="urn:microsoft.com/office/officeart/2018/2/layout/IconVerticalSolidList"/>
    <dgm:cxn modelId="{DC2B4E8A-E658-4788-84E0-45BCB8315446}" type="presParOf" srcId="{E7F4011E-B00D-44CD-B7DD-722246827A1B}" destId="{67F96734-0D81-4CB4-A5FE-D9332C0AF3BC}" srcOrd="2" destOrd="0" presId="urn:microsoft.com/office/officeart/2018/2/layout/IconVerticalSolidList"/>
    <dgm:cxn modelId="{55049CD0-3BDE-4F65-9EBC-E435F057D569}" type="presParOf" srcId="{67F96734-0D81-4CB4-A5FE-D9332C0AF3BC}" destId="{79A83C0C-56B9-4064-AC11-1BA2DEDB4CC9}" srcOrd="0" destOrd="0" presId="urn:microsoft.com/office/officeart/2018/2/layout/IconVerticalSolidList"/>
    <dgm:cxn modelId="{5A91F884-A156-4303-9823-2C48C80BCABB}" type="presParOf" srcId="{67F96734-0D81-4CB4-A5FE-D9332C0AF3BC}" destId="{76C07CB2-0021-4CEA-BAA0-164C2EB5AD18}" srcOrd="1" destOrd="0" presId="urn:microsoft.com/office/officeart/2018/2/layout/IconVerticalSolidList"/>
    <dgm:cxn modelId="{5B897A1E-A1E0-4559-9191-8F26ABF5E00B}" type="presParOf" srcId="{67F96734-0D81-4CB4-A5FE-D9332C0AF3BC}" destId="{5157EEEC-F102-4764-BE44-64844E78625A}" srcOrd="2" destOrd="0" presId="urn:microsoft.com/office/officeart/2018/2/layout/IconVerticalSolidList"/>
    <dgm:cxn modelId="{06B2D76E-0FE0-4477-9383-A8B9281F5BC8}" type="presParOf" srcId="{67F96734-0D81-4CB4-A5FE-D9332C0AF3BC}" destId="{39A9CC15-4CA3-4761-8E5A-8BEDB42FF6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1AC7C-F935-479A-B55A-18AEDEB2A939}">
      <dsp:nvSpPr>
        <dsp:cNvPr id="0" name=""/>
        <dsp:cNvSpPr/>
      </dsp:nvSpPr>
      <dsp:spPr>
        <a:xfrm>
          <a:off x="0" y="619820"/>
          <a:ext cx="11029950" cy="1144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C1CAD-C84A-4A7C-A036-F68C05DDCE5D}">
      <dsp:nvSpPr>
        <dsp:cNvPr id="0" name=""/>
        <dsp:cNvSpPr/>
      </dsp:nvSpPr>
      <dsp:spPr>
        <a:xfrm>
          <a:off x="346146" y="877284"/>
          <a:ext cx="629356" cy="6293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EAA41-3C48-4E86-9830-BA96D797C754}">
      <dsp:nvSpPr>
        <dsp:cNvPr id="0" name=""/>
        <dsp:cNvSpPr/>
      </dsp:nvSpPr>
      <dsp:spPr>
        <a:xfrm>
          <a:off x="1321648" y="619820"/>
          <a:ext cx="9708301" cy="114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03" tIns="121103" rIns="121103" bIns="1211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Installing and operating your own </a:t>
          </a:r>
          <a:r>
            <a:rPr lang="en-US" sz="1800" kern="1200" dirty="0" err="1"/>
            <a:t>OpenWebRX</a:t>
          </a:r>
          <a:r>
            <a:rPr lang="en-US" sz="1800" kern="1200" dirty="0"/>
            <a:t> server is not for the faint of heart.  It is recommended that you get your feet wet with the Linux operating system and running a Raspberry Pi before you install </a:t>
          </a:r>
          <a:r>
            <a:rPr lang="en-US" sz="1800" kern="1200" dirty="0" err="1"/>
            <a:t>OpenWebRX</a:t>
          </a:r>
          <a:r>
            <a:rPr lang="en-US" sz="1800" kern="1200" dirty="0"/>
            <a:t>.  If you need help setting up your own server let me know.</a:t>
          </a:r>
        </a:p>
      </dsp:txBody>
      <dsp:txXfrm>
        <a:off x="1321648" y="619820"/>
        <a:ext cx="9708301" cy="1144284"/>
      </dsp:txXfrm>
    </dsp:sp>
    <dsp:sp modelId="{79A83C0C-56B9-4064-AC11-1BA2DEDB4CC9}">
      <dsp:nvSpPr>
        <dsp:cNvPr id="0" name=""/>
        <dsp:cNvSpPr/>
      </dsp:nvSpPr>
      <dsp:spPr>
        <a:xfrm>
          <a:off x="0" y="2050176"/>
          <a:ext cx="11029950" cy="1144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07CB2-0021-4CEA-BAA0-164C2EB5AD18}">
      <dsp:nvSpPr>
        <dsp:cNvPr id="0" name=""/>
        <dsp:cNvSpPr/>
      </dsp:nvSpPr>
      <dsp:spPr>
        <a:xfrm>
          <a:off x="346146" y="2307640"/>
          <a:ext cx="629356" cy="6293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9CC15-4CA3-4761-8E5A-8BEDB42FF689}">
      <dsp:nvSpPr>
        <dsp:cNvPr id="0" name=""/>
        <dsp:cNvSpPr/>
      </dsp:nvSpPr>
      <dsp:spPr>
        <a:xfrm>
          <a:off x="1321648" y="2050176"/>
          <a:ext cx="9708301" cy="114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03" tIns="121103" rIns="121103" bIns="1211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Visit </a:t>
          </a:r>
          <a:r>
            <a:rPr lang="en-US" sz="1800" kern="1200">
              <a:hlinkClick xmlns:r="http://schemas.openxmlformats.org/officeDocument/2006/relationships" r:id="rId5"/>
            </a:rPr>
            <a:t>https://www.openwebrx.de/</a:t>
          </a:r>
          <a:r>
            <a:rPr lang="en-US" sz="1800" kern="1200"/>
            <a:t> for documentation and how to download and install OpenWebRX.</a:t>
          </a:r>
        </a:p>
      </dsp:txBody>
      <dsp:txXfrm>
        <a:off x="1321648" y="2050176"/>
        <a:ext cx="9708301" cy="1144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kc9s.ddns.net:10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roups.io/g/openwebr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OPENWEBRX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Autofit/>
          </a:bodyPr>
          <a:lstStyle/>
          <a:p>
            <a:r>
              <a:rPr lang="en-US" sz="1200" dirty="0"/>
              <a:t>Remote SDR CONTROL USING RASPBERRY PI</a:t>
            </a:r>
          </a:p>
          <a:p>
            <a:r>
              <a:rPr lang="en-US" sz="1200" dirty="0"/>
              <a:t>Clint </a:t>
            </a:r>
            <a:r>
              <a:rPr lang="en-US" sz="1200" dirty="0" err="1"/>
              <a:t>parrish</a:t>
            </a:r>
            <a:r>
              <a:rPr lang="en-US" sz="1200" dirty="0"/>
              <a:t>, kc9s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openwebrx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EEEEE0-67C4-4986-871F-00C93A5FE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OpenWebRX</a:t>
            </a:r>
            <a:r>
              <a:rPr lang="en-US" dirty="0"/>
              <a:t> is an open-source program for Linux systems that allows users all over the world to control a radio receiver via the internet. Users may control, listen, and decode signals from a single receiver and any frequency within bands.  These bands are setup by the administrator.  The administrator also determines the number of users allowed.</a:t>
            </a:r>
          </a:p>
          <a:p>
            <a:r>
              <a:rPr lang="en-US" dirty="0"/>
              <a:t>In my case, I allow 4 users to control the receiver at the same time but I may open it up to more users as my internet has been recently upgraded.</a:t>
            </a: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06EE-F309-4CE5-B369-EF39FD4FB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6265D-CA53-4F7C-B4E8-724225E10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Digital voice decoding including </a:t>
            </a:r>
          </a:p>
          <a:p>
            <a:pPr lvl="1"/>
            <a:r>
              <a:rPr lang="en-US" dirty="0"/>
              <a:t>D-STAR, C4FM (Fusion), P25, NXDN, DMR, DRM, </a:t>
            </a:r>
            <a:r>
              <a:rPr lang="en-US" dirty="0" err="1"/>
              <a:t>FreeDV</a:t>
            </a:r>
            <a:r>
              <a:rPr lang="en-US" dirty="0"/>
              <a:t>, M17</a:t>
            </a:r>
          </a:p>
          <a:p>
            <a:r>
              <a:rPr lang="en-US" dirty="0"/>
              <a:t>Digital mode decoding including</a:t>
            </a:r>
          </a:p>
          <a:p>
            <a:pPr lvl="1"/>
            <a:r>
              <a:rPr lang="en-US" dirty="0"/>
              <a:t>PSK31, FT4, FT8, WSPR, JT65, CW, Packet, PSK63, JT9, </a:t>
            </a:r>
            <a:r>
              <a:rPr lang="en-US" dirty="0" err="1"/>
              <a:t>Pocsag</a:t>
            </a:r>
            <a:endParaRPr lang="en-US" dirty="0"/>
          </a:p>
          <a:p>
            <a:r>
              <a:rPr lang="en-US" dirty="0"/>
              <a:t>Analog voice</a:t>
            </a:r>
          </a:p>
          <a:p>
            <a:pPr lvl="1"/>
            <a:r>
              <a:rPr lang="en-US" dirty="0"/>
              <a:t>AM, FM, USB, LSB</a:t>
            </a:r>
          </a:p>
          <a:p>
            <a:r>
              <a:rPr lang="en-US" dirty="0"/>
              <a:t>Users may set bookmarks</a:t>
            </a:r>
          </a:p>
          <a:p>
            <a:r>
              <a:rPr lang="en-US" dirty="0"/>
              <a:t>Waterfall</a:t>
            </a:r>
          </a:p>
          <a:p>
            <a:r>
              <a:rPr lang="en-US" dirty="0"/>
              <a:t>Multiple users may get on and listen to the same band.  Once one user changes the band, however, the other users migrate to the new band.</a:t>
            </a:r>
          </a:p>
          <a:p>
            <a:r>
              <a:rPr lang="en-US" dirty="0"/>
              <a:t>All of the features that modern software defined radios have.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1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FBC75CB-7D0F-4FA6-8CF0-B4D3F6B60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2B7FE1-7C65-43D0-B408-6986D65BA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E90FFC-D91A-4F4A-88DC-42BF266F8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38FB0B-EBC4-4A9F-9698-4C81FC8CA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9284BC-C899-463C-B6A0-5BDECC0E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My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AF341-B4C1-49D3-A3EC-D60C62FDD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Computer: Raspberry Pi 4 with 2 GB RAM.</a:t>
            </a:r>
          </a:p>
          <a:p>
            <a:r>
              <a:rPr lang="en-US" dirty="0">
                <a:solidFill>
                  <a:srgbClr val="FFFFFF"/>
                </a:solidFill>
              </a:rPr>
              <a:t>Radios: SDR Play RSP1 and RTL SDR </a:t>
            </a:r>
          </a:p>
          <a:p>
            <a:r>
              <a:rPr lang="en-US" dirty="0">
                <a:solidFill>
                  <a:srgbClr val="FFFFFF"/>
                </a:solidFill>
              </a:rPr>
              <a:t>Currently 60 bands from AM broadcast to 933 MHz with the ability to add more.</a:t>
            </a:r>
          </a:p>
          <a:p>
            <a:r>
              <a:rPr lang="en-US" dirty="0">
                <a:solidFill>
                  <a:srgbClr val="FFFFFF"/>
                </a:solidFill>
              </a:rPr>
              <a:t>Antennas: </a:t>
            </a:r>
            <a:r>
              <a:rPr lang="en-US" dirty="0" err="1">
                <a:solidFill>
                  <a:srgbClr val="FFFFFF"/>
                </a:solidFill>
              </a:rPr>
              <a:t>Sloper</a:t>
            </a:r>
            <a:r>
              <a:rPr lang="en-US" dirty="0">
                <a:solidFill>
                  <a:srgbClr val="FFFFFF"/>
                </a:solidFill>
              </a:rPr>
              <a:t> and </a:t>
            </a:r>
            <a:r>
              <a:rPr lang="en-US" dirty="0" err="1">
                <a:solidFill>
                  <a:srgbClr val="FFFFFF"/>
                </a:solidFill>
              </a:rPr>
              <a:t>Discone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URL: 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http://kc9s.ddns.net:100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432AF2A0-40CB-4A34-ACCC-68E9CF52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214" y="618067"/>
            <a:ext cx="2732341" cy="5782733"/>
          </a:xfrm>
          <a:prstGeom prst="rect">
            <a:avLst/>
          </a:prstGeom>
        </p:spPr>
      </p:pic>
      <p:pic>
        <p:nvPicPr>
          <p:cNvPr id="7" name="Picture 6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A9C4B784-95A0-472A-B806-107931C22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565" y="2304172"/>
            <a:ext cx="3480901" cy="24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47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E257265-0B22-4F30-AABE-F8FE466A2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6571"/>
            <a:ext cx="12192000" cy="6335486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E83E44-2715-4E75-AFBC-67B8F1A948B6}"/>
              </a:ext>
            </a:extLst>
          </p:cNvPr>
          <p:cNvSpPr txBox="1"/>
          <p:nvPr/>
        </p:nvSpPr>
        <p:spPr>
          <a:xfrm>
            <a:off x="10580913" y="3854887"/>
            <a:ext cx="13249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Receiver Settings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98061B5-B1E7-43D9-AC9D-48F9D7359C9F}"/>
              </a:ext>
            </a:extLst>
          </p:cNvPr>
          <p:cNvCxnSpPr>
            <a:cxnSpLocks/>
          </p:cNvCxnSpPr>
          <p:nvPr/>
        </p:nvCxnSpPr>
        <p:spPr>
          <a:xfrm flipV="1">
            <a:off x="10136928" y="6269323"/>
            <a:ext cx="29936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C78394D-0C4C-42BD-8F60-EE0779A91BF2}"/>
              </a:ext>
            </a:extLst>
          </p:cNvPr>
          <p:cNvCxnSpPr>
            <a:cxnSpLocks/>
          </p:cNvCxnSpPr>
          <p:nvPr/>
        </p:nvCxnSpPr>
        <p:spPr>
          <a:xfrm flipV="1">
            <a:off x="10286608" y="6441817"/>
            <a:ext cx="1283351" cy="126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C261795-1E13-4F9E-A2FE-5E63E03A2564}"/>
              </a:ext>
            </a:extLst>
          </p:cNvPr>
          <p:cNvSpPr txBox="1"/>
          <p:nvPr/>
        </p:nvSpPr>
        <p:spPr>
          <a:xfrm>
            <a:off x="1309395" y="5944017"/>
            <a:ext cx="13249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Server Settings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7FB487-0EFB-4D70-B592-72B9F2B4CCC9}"/>
              </a:ext>
            </a:extLst>
          </p:cNvPr>
          <p:cNvSpPr txBox="1"/>
          <p:nvPr/>
        </p:nvSpPr>
        <p:spPr>
          <a:xfrm>
            <a:off x="6245289" y="786234"/>
            <a:ext cx="13249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Frequency Dial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38652C-5964-4F23-8A17-D23A6EBF3978}"/>
              </a:ext>
            </a:extLst>
          </p:cNvPr>
          <p:cNvSpPr txBox="1"/>
          <p:nvPr/>
        </p:nvSpPr>
        <p:spPr>
          <a:xfrm>
            <a:off x="5013648" y="2810978"/>
            <a:ext cx="13249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Waterfall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993302-BF9A-4840-9C5A-56C84F6284AD}"/>
              </a:ext>
            </a:extLst>
          </p:cNvPr>
          <p:cNvSpPr txBox="1"/>
          <p:nvPr/>
        </p:nvSpPr>
        <p:spPr>
          <a:xfrm>
            <a:off x="4606212" y="2039647"/>
            <a:ext cx="15613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FT8 Transmissions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A9A16E-2A8C-49C3-8940-FD0363D490EF}"/>
              </a:ext>
            </a:extLst>
          </p:cNvPr>
          <p:cNvSpPr txBox="1"/>
          <p:nvPr/>
        </p:nvSpPr>
        <p:spPr>
          <a:xfrm>
            <a:off x="8086529" y="2002552"/>
            <a:ext cx="15613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Voice Transmissions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AF82DE-4F8A-421F-BBBB-67306E0CE5CE}"/>
              </a:ext>
            </a:extLst>
          </p:cNvPr>
          <p:cNvSpPr txBox="1"/>
          <p:nvPr/>
        </p:nvSpPr>
        <p:spPr>
          <a:xfrm>
            <a:off x="982825" y="2279551"/>
            <a:ext cx="15613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CW Transmissions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89258A5-9E15-4D85-9291-E31412F6C097}"/>
              </a:ext>
            </a:extLst>
          </p:cNvPr>
          <p:cNvCxnSpPr/>
          <p:nvPr/>
        </p:nvCxnSpPr>
        <p:spPr>
          <a:xfrm flipH="1">
            <a:off x="4301412" y="2178146"/>
            <a:ext cx="304800" cy="101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73609F9-0685-4BC9-8375-DB0077E42C15}"/>
              </a:ext>
            </a:extLst>
          </p:cNvPr>
          <p:cNvCxnSpPr/>
          <p:nvPr/>
        </p:nvCxnSpPr>
        <p:spPr>
          <a:xfrm flipH="1" flipV="1">
            <a:off x="7464490" y="2002552"/>
            <a:ext cx="622039" cy="13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1BFAE8-753B-4E1D-BB31-98B9E1DA88F7}"/>
              </a:ext>
            </a:extLst>
          </p:cNvPr>
          <p:cNvCxnSpPr/>
          <p:nvPr/>
        </p:nvCxnSpPr>
        <p:spPr>
          <a:xfrm>
            <a:off x="8867190" y="2279551"/>
            <a:ext cx="607264" cy="43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F806357-9FF7-40B0-836F-EB26E6530DC1}"/>
              </a:ext>
            </a:extLst>
          </p:cNvPr>
          <p:cNvCxnSpPr>
            <a:stCxn id="56" idx="3"/>
          </p:cNvCxnSpPr>
          <p:nvPr/>
        </p:nvCxnSpPr>
        <p:spPr>
          <a:xfrm flipV="1">
            <a:off x="2544148" y="2039647"/>
            <a:ext cx="842864" cy="378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5F50C35-828C-40A1-B804-D424CF686BA9}"/>
              </a:ext>
            </a:extLst>
          </p:cNvPr>
          <p:cNvCxnSpPr/>
          <p:nvPr/>
        </p:nvCxnSpPr>
        <p:spPr>
          <a:xfrm>
            <a:off x="2211355" y="2556550"/>
            <a:ext cx="506191" cy="392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FBFAE20-A4F4-4582-A0E7-B2D075B84B30}"/>
              </a:ext>
            </a:extLst>
          </p:cNvPr>
          <p:cNvSpPr txBox="1"/>
          <p:nvPr/>
        </p:nvSpPr>
        <p:spPr>
          <a:xfrm>
            <a:off x="2724538" y="1368260"/>
            <a:ext cx="13249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Current Position and Bandwidth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AD90952-0C73-4FE4-896A-1BBFC99F7727}"/>
              </a:ext>
            </a:extLst>
          </p:cNvPr>
          <p:cNvCxnSpPr>
            <a:stCxn id="67" idx="3"/>
          </p:cNvCxnSpPr>
          <p:nvPr/>
        </p:nvCxnSpPr>
        <p:spPr>
          <a:xfrm flipV="1">
            <a:off x="4049485" y="1130830"/>
            <a:ext cx="121299" cy="468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7208FAD-CF7C-4001-9B70-929BB0694590}"/>
              </a:ext>
            </a:extLst>
          </p:cNvPr>
          <p:cNvSpPr txBox="1"/>
          <p:nvPr/>
        </p:nvSpPr>
        <p:spPr>
          <a:xfrm>
            <a:off x="2460171" y="788719"/>
            <a:ext cx="13249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Bookmarks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2426F8E-09E1-435C-A850-AA04B4236378}"/>
              </a:ext>
            </a:extLst>
          </p:cNvPr>
          <p:cNvCxnSpPr>
            <a:cxnSpLocks/>
            <a:stCxn id="70" idx="3"/>
          </p:cNvCxnSpPr>
          <p:nvPr/>
        </p:nvCxnSpPr>
        <p:spPr>
          <a:xfrm flipV="1">
            <a:off x="3785118" y="924733"/>
            <a:ext cx="325016" cy="2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1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7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77B535-EE10-49BD-92CE-1A228D9B1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1948"/>
            <a:ext cx="12192000" cy="625106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802B4-E776-4970-8AFB-7D1024270884}"/>
              </a:ext>
            </a:extLst>
          </p:cNvPr>
          <p:cNvSpPr txBox="1"/>
          <p:nvPr/>
        </p:nvSpPr>
        <p:spPr>
          <a:xfrm>
            <a:off x="8990045" y="3722372"/>
            <a:ext cx="13249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Frequency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4B5C5-EA1F-42FF-89C6-B752475B8DE0}"/>
              </a:ext>
            </a:extLst>
          </p:cNvPr>
          <p:cNvSpPr txBox="1"/>
          <p:nvPr/>
        </p:nvSpPr>
        <p:spPr>
          <a:xfrm>
            <a:off x="8762605" y="4549570"/>
            <a:ext cx="13249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Mode Selection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E4B4D-760F-4765-A3B7-7067ED5D6CDB}"/>
              </a:ext>
            </a:extLst>
          </p:cNvPr>
          <p:cNvSpPr txBox="1"/>
          <p:nvPr/>
        </p:nvSpPr>
        <p:spPr>
          <a:xfrm>
            <a:off x="8381218" y="4873071"/>
            <a:ext cx="17557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Digital Mode Drop-Down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5ADE6-BB5D-4A11-82B0-786747DAC787}"/>
              </a:ext>
            </a:extLst>
          </p:cNvPr>
          <p:cNvSpPr txBox="1"/>
          <p:nvPr/>
        </p:nvSpPr>
        <p:spPr>
          <a:xfrm>
            <a:off x="8409789" y="5475163"/>
            <a:ext cx="17557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Volume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2F2BA-11A4-462D-8574-52F3FB9E8A6D}"/>
              </a:ext>
            </a:extLst>
          </p:cNvPr>
          <p:cNvSpPr txBox="1"/>
          <p:nvPr/>
        </p:nvSpPr>
        <p:spPr>
          <a:xfrm>
            <a:off x="8299963" y="5805450"/>
            <a:ext cx="17557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Squelch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A20569-E420-4AB6-9B18-64EB13AC0592}"/>
              </a:ext>
            </a:extLst>
          </p:cNvPr>
          <p:cNvSpPr txBox="1"/>
          <p:nvPr/>
        </p:nvSpPr>
        <p:spPr>
          <a:xfrm>
            <a:off x="8762605" y="4163950"/>
            <a:ext cx="13249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Band Selection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E4DC0-715F-49DE-9402-26A0E417EF78}"/>
              </a:ext>
            </a:extLst>
          </p:cNvPr>
          <p:cNvSpPr txBox="1"/>
          <p:nvPr/>
        </p:nvSpPr>
        <p:spPr>
          <a:xfrm>
            <a:off x="8381218" y="6130824"/>
            <a:ext cx="17557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Zoom Settings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62A62F-5FB1-4B49-A049-1D79F2181362}"/>
              </a:ext>
            </a:extLst>
          </p:cNvPr>
          <p:cNvSpPr txBox="1"/>
          <p:nvPr/>
        </p:nvSpPr>
        <p:spPr>
          <a:xfrm>
            <a:off x="8530898" y="6429642"/>
            <a:ext cx="17557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Signal Strength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0CA440-6D9B-4DF2-A6F7-C14E7841B6DF}"/>
              </a:ext>
            </a:extLst>
          </p:cNvPr>
          <p:cNvSpPr txBox="1"/>
          <p:nvPr/>
        </p:nvSpPr>
        <p:spPr>
          <a:xfrm>
            <a:off x="10711543" y="3808919"/>
            <a:ext cx="13249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Bookmarks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8D8F39-3508-420D-A635-BCC34A810A75}"/>
              </a:ext>
            </a:extLst>
          </p:cNvPr>
          <p:cNvCxnSpPr>
            <a:cxnSpLocks/>
          </p:cNvCxnSpPr>
          <p:nvPr/>
        </p:nvCxnSpPr>
        <p:spPr>
          <a:xfrm>
            <a:off x="11644604" y="4090446"/>
            <a:ext cx="242595" cy="344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35A8C97-D2E6-4E5C-B5AF-20FDA617FCBF}"/>
              </a:ext>
            </a:extLst>
          </p:cNvPr>
          <p:cNvCxnSpPr>
            <a:cxnSpLocks/>
          </p:cNvCxnSpPr>
          <p:nvPr/>
        </p:nvCxnSpPr>
        <p:spPr>
          <a:xfrm>
            <a:off x="10228292" y="4011984"/>
            <a:ext cx="401217" cy="312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0F8A78-BB74-4BD1-B2CE-757450934D3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0087552" y="4302450"/>
            <a:ext cx="541957" cy="439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647FD7-CBB7-4E2E-B04E-B03AA953877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0087552" y="4688070"/>
            <a:ext cx="959893" cy="40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9BB6D01-3299-4070-A37C-E58955C5B71B}"/>
              </a:ext>
            </a:extLst>
          </p:cNvPr>
          <p:cNvCxnSpPr>
            <a:cxnSpLocks/>
          </p:cNvCxnSpPr>
          <p:nvPr/>
        </p:nvCxnSpPr>
        <p:spPr>
          <a:xfrm>
            <a:off x="10136928" y="5011570"/>
            <a:ext cx="910517" cy="587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F4F48A-96CC-432B-9A69-51C2261F872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0165499" y="5613663"/>
            <a:ext cx="333568" cy="184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212CCB-4260-4800-B3E8-E65ADE630384}"/>
              </a:ext>
            </a:extLst>
          </p:cNvPr>
          <p:cNvCxnSpPr/>
          <p:nvPr/>
        </p:nvCxnSpPr>
        <p:spPr>
          <a:xfrm>
            <a:off x="10055673" y="5962261"/>
            <a:ext cx="394613" cy="120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C6D5990-07D3-4239-96A1-E1882E5F7915}"/>
              </a:ext>
            </a:extLst>
          </p:cNvPr>
          <p:cNvCxnSpPr>
            <a:stCxn id="12" idx="3"/>
          </p:cNvCxnSpPr>
          <p:nvPr/>
        </p:nvCxnSpPr>
        <p:spPr>
          <a:xfrm>
            <a:off x="10136928" y="6269324"/>
            <a:ext cx="313358" cy="47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D081CB-FECF-4846-A7C9-8D3C181C7494}"/>
              </a:ext>
            </a:extLst>
          </p:cNvPr>
          <p:cNvCxnSpPr>
            <a:stCxn id="13" idx="3"/>
          </p:cNvCxnSpPr>
          <p:nvPr/>
        </p:nvCxnSpPr>
        <p:spPr>
          <a:xfrm flipV="1">
            <a:off x="10286608" y="6407823"/>
            <a:ext cx="1367327" cy="160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E3F63E9-47DF-4537-8379-F6A1EE1B1FA7}"/>
              </a:ext>
            </a:extLst>
          </p:cNvPr>
          <p:cNvSpPr txBox="1"/>
          <p:nvPr/>
        </p:nvSpPr>
        <p:spPr>
          <a:xfrm>
            <a:off x="8366057" y="5183729"/>
            <a:ext cx="16896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Waterfall Adjustments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D095D1-F069-42E0-AAE6-7BBE3A442994}"/>
              </a:ext>
            </a:extLst>
          </p:cNvPr>
          <p:cNvCxnSpPr>
            <a:cxnSpLocks/>
          </p:cNvCxnSpPr>
          <p:nvPr/>
        </p:nvCxnSpPr>
        <p:spPr>
          <a:xfrm>
            <a:off x="10055673" y="5366849"/>
            <a:ext cx="1426232" cy="416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36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C0FED-1E57-493C-926D-9105863A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Setup your own openwebrx server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9CF46C-F31B-4E44-A1B7-02306054C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50254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02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CB4B-5458-434D-A367-65E7232D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0EBEC-B816-4EA5-80F0-B5E76A69D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ever have trouble using my </a:t>
            </a:r>
            <a:r>
              <a:rPr lang="en-US" dirty="0" err="1"/>
              <a:t>OpenWebRX</a:t>
            </a:r>
            <a:r>
              <a:rPr lang="en-US" dirty="0"/>
              <a:t> remember to hit “refresh” on your web browser.</a:t>
            </a:r>
          </a:p>
          <a:p>
            <a:pPr lvl="1"/>
            <a:r>
              <a:rPr lang="en-US" dirty="0"/>
              <a:t>Attenuated reception</a:t>
            </a:r>
          </a:p>
          <a:p>
            <a:pPr lvl="1"/>
            <a:r>
              <a:rPr lang="en-US" dirty="0"/>
              <a:t>Audio sounds distorted</a:t>
            </a:r>
          </a:p>
          <a:p>
            <a:r>
              <a:rPr lang="en-US" dirty="0" err="1"/>
              <a:t>Openwebrx</a:t>
            </a:r>
            <a:r>
              <a:rPr lang="en-US" dirty="0"/>
              <a:t> Groups.io site</a:t>
            </a:r>
            <a:r>
              <a:rPr lang="en-US"/>
              <a:t>: </a:t>
            </a:r>
            <a:r>
              <a:rPr lang="en-US">
                <a:hlinkClick r:id="rId2"/>
              </a:rPr>
              <a:t>https://groups.io/g/openwebrx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7347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{1CE41EA7-AAB9-416D-AEB9-7910F33EE706}tf33552983_win32</Template>
  <TotalTime>76</TotalTime>
  <Words>414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Franklin Gothic Book</vt:lpstr>
      <vt:lpstr>Franklin Gothic Demi</vt:lpstr>
      <vt:lpstr>Gill Sans MT</vt:lpstr>
      <vt:lpstr>Wingdings 2</vt:lpstr>
      <vt:lpstr>DividendVTI</vt:lpstr>
      <vt:lpstr>OPENWEBRX</vt:lpstr>
      <vt:lpstr>What is openwebrx?</vt:lpstr>
      <vt:lpstr>features</vt:lpstr>
      <vt:lpstr>My setup</vt:lpstr>
      <vt:lpstr>PowerPoint Presentation</vt:lpstr>
      <vt:lpstr>PowerPoint Presentation</vt:lpstr>
      <vt:lpstr>Setup your own openwebrx server </vt:lpstr>
      <vt:lpstr>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OPENWEBRX</dc:title>
  <dc:creator>Clint Parrish</dc:creator>
  <cp:lastModifiedBy>Clint Parrish</cp:lastModifiedBy>
  <cp:revision>13</cp:revision>
  <dcterms:created xsi:type="dcterms:W3CDTF">2021-06-30T21:19:03Z</dcterms:created>
  <dcterms:modified xsi:type="dcterms:W3CDTF">2021-07-15T20:47:24Z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