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72" r:id="rId6"/>
    <p:sldId id="275" r:id="rId7"/>
    <p:sldId id="276" r:id="rId8"/>
    <p:sldId id="270" r:id="rId9"/>
    <p:sldId id="261" r:id="rId1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Rg st="1" end="1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94737" autoAdjust="0"/>
  </p:normalViewPr>
  <p:slideViewPr>
    <p:cSldViewPr>
      <p:cViewPr varScale="1">
        <p:scale>
          <a:sx n="80" d="100"/>
          <a:sy n="80" d="100"/>
        </p:scale>
        <p:origin x="-17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57D4BF-54E5-44E0-BB23-C776081BD7E2}" type="datetimeFigureOut">
              <a:rPr lang="en-US" smtClean="0"/>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C41CC-225A-4358-B88A-85E7C3BF543B}" type="slidenum">
              <a:rPr lang="en-US" smtClean="0"/>
              <a:t>‹#›</a:t>
            </a:fld>
            <a:endParaRPr lang="en-US"/>
          </a:p>
        </p:txBody>
      </p:sp>
    </p:spTree>
    <p:extLst>
      <p:ext uri="{BB962C8B-B14F-4D97-AF65-F5344CB8AC3E}">
        <p14:creationId xmlns:p14="http://schemas.microsoft.com/office/powerpoint/2010/main" val="314804168"/>
      </p:ext>
    </p:extLst>
  </p:cSld>
  <p:clrMapOvr>
    <a:masterClrMapping/>
  </p:clrMapOvr>
  <p:transition advTm="10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57D4BF-54E5-44E0-BB23-C776081BD7E2}" type="datetimeFigureOut">
              <a:rPr lang="en-US" smtClean="0"/>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C41CC-225A-4358-B88A-85E7C3BF543B}" type="slidenum">
              <a:rPr lang="en-US" smtClean="0"/>
              <a:t>‹#›</a:t>
            </a:fld>
            <a:endParaRPr lang="en-US"/>
          </a:p>
        </p:txBody>
      </p:sp>
    </p:spTree>
    <p:extLst>
      <p:ext uri="{BB962C8B-B14F-4D97-AF65-F5344CB8AC3E}">
        <p14:creationId xmlns:p14="http://schemas.microsoft.com/office/powerpoint/2010/main" val="3559397754"/>
      </p:ext>
    </p:extLst>
  </p:cSld>
  <p:clrMapOvr>
    <a:masterClrMapping/>
  </p:clrMapOvr>
  <p:transition advTm="10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57D4BF-54E5-44E0-BB23-C776081BD7E2}" type="datetimeFigureOut">
              <a:rPr lang="en-US" smtClean="0"/>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C41CC-225A-4358-B88A-85E7C3BF543B}" type="slidenum">
              <a:rPr lang="en-US" smtClean="0"/>
              <a:t>‹#›</a:t>
            </a:fld>
            <a:endParaRPr lang="en-US"/>
          </a:p>
        </p:txBody>
      </p:sp>
    </p:spTree>
    <p:extLst>
      <p:ext uri="{BB962C8B-B14F-4D97-AF65-F5344CB8AC3E}">
        <p14:creationId xmlns:p14="http://schemas.microsoft.com/office/powerpoint/2010/main" val="2923986764"/>
      </p:ext>
    </p:extLst>
  </p:cSld>
  <p:clrMapOvr>
    <a:masterClrMapping/>
  </p:clrMapOvr>
  <p:transition advTm="1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57D4BF-54E5-44E0-BB23-C776081BD7E2}" type="datetimeFigureOut">
              <a:rPr lang="en-US" smtClean="0"/>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C41CC-225A-4358-B88A-85E7C3BF543B}" type="slidenum">
              <a:rPr lang="en-US" smtClean="0"/>
              <a:t>‹#›</a:t>
            </a:fld>
            <a:endParaRPr lang="en-US"/>
          </a:p>
        </p:txBody>
      </p:sp>
    </p:spTree>
    <p:extLst>
      <p:ext uri="{BB962C8B-B14F-4D97-AF65-F5344CB8AC3E}">
        <p14:creationId xmlns:p14="http://schemas.microsoft.com/office/powerpoint/2010/main" val="3220646093"/>
      </p:ext>
    </p:extLst>
  </p:cSld>
  <p:clrMapOvr>
    <a:masterClrMapping/>
  </p:clrMapOvr>
  <p:transition advTm="1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57D4BF-54E5-44E0-BB23-C776081BD7E2}" type="datetimeFigureOut">
              <a:rPr lang="en-US" smtClean="0"/>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C41CC-225A-4358-B88A-85E7C3BF543B}" type="slidenum">
              <a:rPr lang="en-US" smtClean="0"/>
              <a:t>‹#›</a:t>
            </a:fld>
            <a:endParaRPr lang="en-US"/>
          </a:p>
        </p:txBody>
      </p:sp>
    </p:spTree>
    <p:extLst>
      <p:ext uri="{BB962C8B-B14F-4D97-AF65-F5344CB8AC3E}">
        <p14:creationId xmlns:p14="http://schemas.microsoft.com/office/powerpoint/2010/main" val="3242050589"/>
      </p:ext>
    </p:extLst>
  </p:cSld>
  <p:clrMapOvr>
    <a:masterClrMapping/>
  </p:clrMapOvr>
  <p:transition advTm="1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57D4BF-54E5-44E0-BB23-C776081BD7E2}" type="datetimeFigureOut">
              <a:rPr lang="en-US" smtClean="0"/>
              <a:t>9/3/2014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FC41CC-225A-4358-B88A-85E7C3BF543B}" type="slidenum">
              <a:rPr lang="en-US" smtClean="0"/>
              <a:t>‹#›</a:t>
            </a:fld>
            <a:endParaRPr lang="en-US"/>
          </a:p>
        </p:txBody>
      </p:sp>
    </p:spTree>
    <p:extLst>
      <p:ext uri="{BB962C8B-B14F-4D97-AF65-F5344CB8AC3E}">
        <p14:creationId xmlns:p14="http://schemas.microsoft.com/office/powerpoint/2010/main" val="1225309390"/>
      </p:ext>
    </p:extLst>
  </p:cSld>
  <p:clrMapOvr>
    <a:masterClrMapping/>
  </p:clrMapOvr>
  <p:transition advTm="10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57D4BF-54E5-44E0-BB23-C776081BD7E2}" type="datetimeFigureOut">
              <a:rPr lang="en-US" smtClean="0"/>
              <a:t>9/3/2014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FC41CC-225A-4358-B88A-85E7C3BF543B}" type="slidenum">
              <a:rPr lang="en-US" smtClean="0"/>
              <a:t>‹#›</a:t>
            </a:fld>
            <a:endParaRPr lang="en-US"/>
          </a:p>
        </p:txBody>
      </p:sp>
    </p:spTree>
    <p:extLst>
      <p:ext uri="{BB962C8B-B14F-4D97-AF65-F5344CB8AC3E}">
        <p14:creationId xmlns:p14="http://schemas.microsoft.com/office/powerpoint/2010/main" val="3853684"/>
      </p:ext>
    </p:extLst>
  </p:cSld>
  <p:clrMapOvr>
    <a:masterClrMapping/>
  </p:clrMapOvr>
  <p:transition advTm="10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57D4BF-54E5-44E0-BB23-C776081BD7E2}" type="datetimeFigureOut">
              <a:rPr lang="en-US" smtClean="0"/>
              <a:t>9/3/2014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FC41CC-225A-4358-B88A-85E7C3BF543B}" type="slidenum">
              <a:rPr lang="en-US" smtClean="0"/>
              <a:t>‹#›</a:t>
            </a:fld>
            <a:endParaRPr lang="en-US"/>
          </a:p>
        </p:txBody>
      </p:sp>
    </p:spTree>
    <p:extLst>
      <p:ext uri="{BB962C8B-B14F-4D97-AF65-F5344CB8AC3E}">
        <p14:creationId xmlns:p14="http://schemas.microsoft.com/office/powerpoint/2010/main" val="412301456"/>
      </p:ext>
    </p:extLst>
  </p:cSld>
  <p:clrMapOvr>
    <a:masterClrMapping/>
  </p:clrMapOvr>
  <p:transition advTm="10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7D4BF-54E5-44E0-BB23-C776081BD7E2}" type="datetimeFigureOut">
              <a:rPr lang="en-US" smtClean="0"/>
              <a:t>9/3/2014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FC41CC-225A-4358-B88A-85E7C3BF543B}" type="slidenum">
              <a:rPr lang="en-US" smtClean="0"/>
              <a:t>‹#›</a:t>
            </a:fld>
            <a:endParaRPr lang="en-US"/>
          </a:p>
        </p:txBody>
      </p:sp>
    </p:spTree>
    <p:extLst>
      <p:ext uri="{BB962C8B-B14F-4D97-AF65-F5344CB8AC3E}">
        <p14:creationId xmlns:p14="http://schemas.microsoft.com/office/powerpoint/2010/main" val="1498187592"/>
      </p:ext>
    </p:extLst>
  </p:cSld>
  <p:clrMapOvr>
    <a:masterClrMapping/>
  </p:clrMapOvr>
  <p:transition advTm="10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7D4BF-54E5-44E0-BB23-C776081BD7E2}" type="datetimeFigureOut">
              <a:rPr lang="en-US" smtClean="0"/>
              <a:t>9/3/2014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FC41CC-225A-4358-B88A-85E7C3BF543B}" type="slidenum">
              <a:rPr lang="en-US" smtClean="0"/>
              <a:t>‹#›</a:t>
            </a:fld>
            <a:endParaRPr lang="en-US"/>
          </a:p>
        </p:txBody>
      </p:sp>
    </p:spTree>
    <p:extLst>
      <p:ext uri="{BB962C8B-B14F-4D97-AF65-F5344CB8AC3E}">
        <p14:creationId xmlns:p14="http://schemas.microsoft.com/office/powerpoint/2010/main" val="2662001396"/>
      </p:ext>
    </p:extLst>
  </p:cSld>
  <p:clrMapOvr>
    <a:masterClrMapping/>
  </p:clrMapOvr>
  <p:transition advTm="10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7D4BF-54E5-44E0-BB23-C776081BD7E2}" type="datetimeFigureOut">
              <a:rPr lang="en-US" smtClean="0"/>
              <a:t>9/3/2014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FC41CC-225A-4358-B88A-85E7C3BF543B}" type="slidenum">
              <a:rPr lang="en-US" smtClean="0"/>
              <a:t>‹#›</a:t>
            </a:fld>
            <a:endParaRPr lang="en-US"/>
          </a:p>
        </p:txBody>
      </p:sp>
    </p:spTree>
    <p:extLst>
      <p:ext uri="{BB962C8B-B14F-4D97-AF65-F5344CB8AC3E}">
        <p14:creationId xmlns:p14="http://schemas.microsoft.com/office/powerpoint/2010/main" val="3028878515"/>
      </p:ext>
    </p:extLst>
  </p:cSld>
  <p:clrMapOvr>
    <a:masterClrMapping/>
  </p:clrMapOvr>
  <p:transition advTm="10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7D4BF-54E5-44E0-BB23-C776081BD7E2}" type="datetimeFigureOut">
              <a:rPr lang="en-US" smtClean="0"/>
              <a:t>9/3/2014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FC41CC-225A-4358-B88A-85E7C3BF543B}" type="slidenum">
              <a:rPr lang="en-US" smtClean="0"/>
              <a:t>‹#›</a:t>
            </a:fld>
            <a:endParaRPr lang="en-US"/>
          </a:p>
        </p:txBody>
      </p:sp>
    </p:spTree>
    <p:extLst>
      <p:ext uri="{BB962C8B-B14F-4D97-AF65-F5344CB8AC3E}">
        <p14:creationId xmlns:p14="http://schemas.microsoft.com/office/powerpoint/2010/main" val="10862237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advTm="1000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gif"/><Relationship Id="rId4" Type="http://schemas.openxmlformats.org/officeDocument/2006/relationships/image" Target="../media/image1.gi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3.png"/><Relationship Id="rId4" Type="http://schemas.openxmlformats.org/officeDocument/2006/relationships/hyperlink" Target="http://www.ncarrl.org/ares/training.html"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3.png"/><Relationship Id="rId4" Type="http://schemas.openxmlformats.org/officeDocument/2006/relationships/hyperlink" Target="mailto:w4chx@arrl.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0"/>
            <a:ext cx="7772400" cy="2286000"/>
          </a:xfrm>
        </p:spPr>
        <p:txBody>
          <a:bodyPr>
            <a:normAutofit fontScale="90000"/>
          </a:bodyPr>
          <a:lstStyle/>
          <a:p>
            <a:r>
              <a:rPr lang="en-US" b="1" dirty="0" smtClean="0">
                <a:solidFill>
                  <a:srgbClr val="0070C0"/>
                </a:solidFill>
              </a:rPr>
              <a:t>North Carolina A.R.E.S.</a:t>
            </a:r>
            <a:r>
              <a:rPr lang="en-US" b="1" dirty="0" smtClean="0">
                <a:solidFill>
                  <a:srgbClr val="00B050"/>
                </a:solidFill>
              </a:rPr>
              <a:t/>
            </a:r>
            <a:br>
              <a:rPr lang="en-US" b="1" dirty="0" smtClean="0">
                <a:solidFill>
                  <a:srgbClr val="00B050"/>
                </a:solidFill>
              </a:rPr>
            </a:br>
            <a:r>
              <a:rPr lang="en-US" b="1" dirty="0" smtClean="0">
                <a:solidFill>
                  <a:srgbClr val="00B050"/>
                </a:solidFill>
              </a:rPr>
              <a:t>What Is A.R.E.S.</a:t>
            </a: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1371600" y="2971800"/>
            <a:ext cx="6400800" cy="2667000"/>
          </a:xfrm>
        </p:spPr>
        <p:txBody>
          <a:bodyPr/>
          <a:lstStyle/>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73567888"/>
              </p:ext>
            </p:extLst>
          </p:nvPr>
        </p:nvGraphicFramePr>
        <p:xfrm>
          <a:off x="304800" y="2971800"/>
          <a:ext cx="8229600" cy="2042160"/>
        </p:xfrm>
        <a:graphic>
          <a:graphicData uri="http://schemas.openxmlformats.org/drawingml/2006/table">
            <a:tbl>
              <a:tblPr/>
              <a:tblGrid>
                <a:gridCol w="6172200"/>
                <a:gridCol w="2057400"/>
              </a:tblGrid>
              <a:tr h="0">
                <a:tc>
                  <a:txBody>
                    <a:bodyPr/>
                    <a:lstStyle/>
                    <a:p>
                      <a:pPr algn="ctr"/>
                      <a:r>
                        <a:rPr lang="en-US" sz="3200" dirty="0" smtClean="0">
                          <a:latin typeface="Times New Roman" panose="02020603050405020304" pitchFamily="18" charset="0"/>
                          <a:cs typeface="Times New Roman" panose="02020603050405020304" pitchFamily="18" charset="0"/>
                        </a:rPr>
                        <a:t>           </a:t>
                      </a:r>
                      <a:r>
                        <a:rPr lang="en-US" sz="3200" b="1" i="0" baseline="0" dirty="0" smtClean="0">
                          <a:solidFill>
                            <a:srgbClr val="FF0000"/>
                          </a:solidFill>
                          <a:latin typeface="Times New Roman" panose="02020603050405020304" pitchFamily="18" charset="0"/>
                          <a:cs typeface="Times New Roman" panose="02020603050405020304" pitchFamily="18" charset="0"/>
                        </a:rPr>
                        <a:t>    Amateur  </a:t>
                      </a:r>
                    </a:p>
                    <a:p>
                      <a:pPr algn="ctr"/>
                      <a:r>
                        <a:rPr lang="en-US" sz="3200" b="1" i="0" baseline="0" dirty="0" smtClean="0">
                          <a:solidFill>
                            <a:srgbClr val="FF0000"/>
                          </a:solidFill>
                          <a:latin typeface="Times New Roman" panose="02020603050405020304" pitchFamily="18" charset="0"/>
                          <a:cs typeface="Times New Roman" panose="02020603050405020304" pitchFamily="18" charset="0"/>
                        </a:rPr>
                        <a:t>             Radio </a:t>
                      </a:r>
                    </a:p>
                    <a:p>
                      <a:pPr algn="ctr"/>
                      <a:r>
                        <a:rPr lang="en-US" sz="3200" b="1" i="0" baseline="0" dirty="0" smtClean="0">
                          <a:solidFill>
                            <a:srgbClr val="FF0000"/>
                          </a:solidFill>
                          <a:latin typeface="Times New Roman" panose="02020603050405020304" pitchFamily="18" charset="0"/>
                          <a:cs typeface="Times New Roman" panose="02020603050405020304" pitchFamily="18" charset="0"/>
                        </a:rPr>
                        <a:t>                        Emergency </a:t>
                      </a:r>
                    </a:p>
                    <a:p>
                      <a:pPr algn="ctr"/>
                      <a:r>
                        <a:rPr lang="en-US" sz="3200" b="0" i="0" baseline="0" dirty="0" smtClean="0">
                          <a:solidFill>
                            <a:srgbClr val="FF0000"/>
                          </a:solidFill>
                          <a:latin typeface="Times New Roman" panose="02020603050405020304" pitchFamily="18" charset="0"/>
                          <a:cs typeface="Times New Roman" panose="02020603050405020304" pitchFamily="18" charset="0"/>
                        </a:rPr>
                        <a:t>                    </a:t>
                      </a:r>
                      <a:r>
                        <a:rPr lang="en-US" sz="3200" b="1" i="0" baseline="0" dirty="0" smtClean="0">
                          <a:solidFill>
                            <a:srgbClr val="FF0000"/>
                          </a:solidFill>
                          <a:latin typeface="Times New Roman" panose="02020603050405020304" pitchFamily="18" charset="0"/>
                          <a:cs typeface="Times New Roman" panose="02020603050405020304" pitchFamily="18" charset="0"/>
                        </a:rPr>
                        <a:t>Service</a:t>
                      </a:r>
                      <a:endParaRPr lang="en-US" sz="3200" b="1" i="0" baseline="0" dirty="0">
                        <a:solidFill>
                          <a:srgbClr val="FF0000"/>
                        </a:solidFill>
                      </a:endParaRPr>
                    </a:p>
                  </a:txBody>
                  <a:tcPr anchor="ctr">
                    <a:lnL>
                      <a:noFill/>
                    </a:lnL>
                    <a:lnR>
                      <a:noFill/>
                    </a:lnR>
                    <a:lnT>
                      <a:noFill/>
                    </a:lnT>
                    <a:lnB>
                      <a:noFill/>
                    </a:lnB>
                  </a:tcPr>
                </a:tc>
                <a:tc>
                  <a:txBody>
                    <a:bodyPr/>
                    <a:lstStyle/>
                    <a:p>
                      <a:pPr algn="r"/>
                      <a:endParaRPr lang="en-US" dirty="0"/>
                    </a:p>
                  </a:txBody>
                  <a:tcPr anchor="ctr">
                    <a:lnL>
                      <a:noFill/>
                    </a:lnL>
                    <a:lnR>
                      <a:noFill/>
                    </a:lnR>
                    <a:lnT>
                      <a:noFill/>
                    </a:lnT>
                    <a:lnB>
                      <a:noFill/>
                    </a:lnB>
                  </a:tcPr>
                </a:tc>
              </a:tr>
            </a:tbl>
          </a:graphicData>
        </a:graphic>
      </p:graphicFrame>
      <p:pic>
        <p:nvPicPr>
          <p:cNvPr id="1025" name="Picture 1" descr="North Carolina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71600"/>
            <a:ext cx="1247775" cy="9334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RES(R)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1019175"/>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77815574"/>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B050"/>
                </a:solidFill>
              </a:rPr>
              <a:t>What Is The Purpose Of A.R.E.S.</a:t>
            </a:r>
            <a:endParaRPr lang="en-US" b="1" dirty="0">
              <a:solidFill>
                <a:srgbClr val="00B050"/>
              </a:solidFill>
            </a:endParaRPr>
          </a:p>
        </p:txBody>
      </p:sp>
      <p:sp>
        <p:nvSpPr>
          <p:cNvPr id="3" name="Content Placeholder 2"/>
          <p:cNvSpPr>
            <a:spLocks noGrp="1"/>
          </p:cNvSpPr>
          <p:nvPr>
            <p:ph idx="1"/>
          </p:nvPr>
        </p:nvSpPr>
        <p:spPr>
          <a:xfrm>
            <a:off x="228600" y="1219200"/>
            <a:ext cx="8610600" cy="5257800"/>
          </a:xfrm>
        </p:spPr>
        <p:txBody>
          <a:bodyPr>
            <a:normAutofit fontScale="62500" lnSpcReduction="20000"/>
          </a:bodyPr>
          <a:lstStyle/>
          <a:p>
            <a:endParaRPr lang="en-US" sz="2500" dirty="0" smtClean="0">
              <a:latin typeface="Times New Roman" panose="02020603050405020304" pitchFamily="18" charset="0"/>
              <a:cs typeface="Times New Roman" panose="02020603050405020304" pitchFamily="18" charset="0"/>
            </a:endParaRPr>
          </a:p>
          <a:p>
            <a:r>
              <a:rPr lang="en-US" sz="2500" b="1" dirty="0" smtClean="0">
                <a:solidFill>
                  <a:srgbClr val="0070C0"/>
                </a:solidFill>
                <a:latin typeface="Times New Roman" panose="02020603050405020304" pitchFamily="18" charset="0"/>
                <a:cs typeface="Times New Roman" panose="02020603050405020304" pitchFamily="18" charset="0"/>
              </a:rPr>
              <a:t>Purpose of ARES</a:t>
            </a:r>
            <a:r>
              <a:rPr lang="en-US" sz="2500" b="1" baseline="30000" dirty="0" smtClean="0">
                <a:solidFill>
                  <a:srgbClr val="0070C0"/>
                </a:solidFill>
                <a:latin typeface="Times New Roman" panose="02020603050405020304" pitchFamily="18" charset="0"/>
                <a:cs typeface="Times New Roman" panose="02020603050405020304" pitchFamily="18" charset="0"/>
              </a:rPr>
              <a:t>®</a:t>
            </a:r>
            <a:endParaRPr lang="en-US" sz="2500" b="1" dirty="0" smtClean="0">
              <a:solidFill>
                <a:srgbClr val="0070C0"/>
              </a:solidFill>
              <a:latin typeface="Times New Roman" panose="02020603050405020304" pitchFamily="18" charset="0"/>
              <a:cs typeface="Times New Roman" panose="02020603050405020304" pitchFamily="18" charset="0"/>
            </a:endParaRPr>
          </a:p>
          <a:p>
            <a:r>
              <a:rPr lang="en-US" sz="2500" dirty="0" smtClean="0">
                <a:latin typeface="Times New Roman" panose="02020603050405020304" pitchFamily="18" charset="0"/>
                <a:cs typeface="Times New Roman" panose="02020603050405020304" pitchFamily="18" charset="0"/>
              </a:rPr>
              <a:t>Amateur Radio Emergency Service, which has developed since 1935, is a part of the American Radio Relay League (ARRL) Field Organization.</a:t>
            </a:r>
          </a:p>
          <a:p>
            <a:r>
              <a:rPr lang="en-US" sz="2500" dirty="0" smtClean="0">
                <a:latin typeface="Times New Roman" panose="02020603050405020304" pitchFamily="18" charset="0"/>
                <a:cs typeface="Times New Roman" panose="02020603050405020304" pitchFamily="18" charset="0"/>
              </a:rPr>
              <a:t>Part 97 of the FCC's RULES and REGULATION, which covers the Amateur Radio Service ,states under "Basis and Purpose" in 97.1 (a) that: "Recognition and enhancement of the value of the amateur service to the public as a voluntary non-commercial communication service, particularly with respect to providing emergency communications." </a:t>
            </a:r>
          </a:p>
          <a:p>
            <a:r>
              <a:rPr lang="en-US" sz="2500" dirty="0" smtClean="0">
                <a:latin typeface="Times New Roman" panose="02020603050405020304" pitchFamily="18" charset="0"/>
                <a:cs typeface="Times New Roman" panose="02020603050405020304" pitchFamily="18" charset="0"/>
              </a:rPr>
              <a:t>Amateurs have been involved with Public-service communications, emergency communications, since 1913. In the early days the involvement was unprepared and without any coordination. As stated in the PUBLIC SERVICE COMMUNICATIONS MANUAL, published by the ARRL, "As time progressed, the need for and value of organization became evident, resulting in the establishment of organized trunk lines and net systems; later the Amateur Radio Emergency Service (ARES) and the National Traffic System (NTS) were formed to complete the organization." </a:t>
            </a:r>
          </a:p>
          <a:p>
            <a:r>
              <a:rPr lang="en-US" b="1" dirty="0" smtClean="0">
                <a:solidFill>
                  <a:srgbClr val="FF0000"/>
                </a:solidFill>
                <a:latin typeface="Times New Roman" panose="02020603050405020304" pitchFamily="18" charset="0"/>
                <a:cs typeface="Times New Roman" panose="02020603050405020304" pitchFamily="18" charset="0"/>
              </a:rPr>
              <a:t>Today</a:t>
            </a:r>
            <a:r>
              <a:rPr lang="en-US" dirty="0" smtClean="0">
                <a:latin typeface="Times New Roman" panose="02020603050405020304" pitchFamily="18" charset="0"/>
                <a:cs typeface="Times New Roman" panose="02020603050405020304" pitchFamily="18" charset="0"/>
              </a:rPr>
              <a:t>,</a:t>
            </a:r>
            <a:r>
              <a:rPr lang="en-US" sz="2500" dirty="0" smtClean="0">
                <a:latin typeface="Times New Roman" panose="02020603050405020304" pitchFamily="18" charset="0"/>
                <a:cs typeface="Times New Roman" panose="02020603050405020304" pitchFamily="18" charset="0"/>
              </a:rPr>
              <a:t> "The Amateur Radio Emergency Service (ARES) consists of licensed amateurs who have voluntarily registered their qualifications and equipment for communications duty in the public service when disaster strikes. Every licensed amateur, regardless of membership in ARRL or any other local or national organization, is eligible for membership in the ARES. The only qualification, other than the possession of an Amateur Radio license, is a sincere desire to serve. Because ARES is an amateur service, only amateurs are eligible for membership. The possession of emergency-powered equipment is desirable, but is not a requirement for membership". </a:t>
            </a:r>
          </a:p>
          <a:p>
            <a:endParaRPr lang="en-US"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181422693"/>
      </p:ext>
    </p:extLst>
  </p:cSld>
  <p:clrMapOvr>
    <a:masterClrMapping/>
  </p:clrMapOvr>
  <p:transition spd="slow"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solidFill>
                  <a:srgbClr val="00B050"/>
                </a:solidFill>
              </a:rPr>
              <a:t>Training</a:t>
            </a:r>
            <a:endParaRPr lang="en-US" b="1" dirty="0">
              <a:solidFill>
                <a:srgbClr val="00B050"/>
              </a:solidFill>
            </a:endParaRPr>
          </a:p>
        </p:txBody>
      </p:sp>
      <p:sp>
        <p:nvSpPr>
          <p:cNvPr id="3" name="Content Placeholder 2"/>
          <p:cNvSpPr>
            <a:spLocks noGrp="1"/>
          </p:cNvSpPr>
          <p:nvPr>
            <p:ph idx="1"/>
          </p:nvPr>
        </p:nvSpPr>
        <p:spPr>
          <a:xfrm>
            <a:off x="457200" y="1219200"/>
            <a:ext cx="8229600" cy="4906963"/>
          </a:xfrm>
        </p:spPr>
        <p:txBody>
          <a:bodyPr>
            <a:normAutofit/>
          </a:bodyPr>
          <a:lstStyle/>
          <a:p>
            <a:r>
              <a:rPr lang="en-US" b="1" dirty="0" smtClean="0"/>
              <a:t>Training for ARES and RACES Required by North Carolina Emergency Management</a:t>
            </a:r>
          </a:p>
          <a:p>
            <a:r>
              <a:rPr lang="en-US" b="1" dirty="0" smtClean="0"/>
              <a:t>NC Section ARES/RACES Training Policy</a:t>
            </a:r>
          </a:p>
          <a:p>
            <a:r>
              <a:rPr lang="en-US" dirty="0" smtClean="0"/>
              <a:t>For more information </a:t>
            </a:r>
          </a:p>
          <a:p>
            <a:r>
              <a:rPr lang="en-US" dirty="0" smtClean="0">
                <a:hlinkClick r:id="rId4"/>
              </a:rPr>
              <a:t>http://www.ncarrl.org/ares/training.html</a:t>
            </a:r>
            <a:endParaRPr lang="en-US" dirty="0" smtClean="0"/>
          </a:p>
          <a:p>
            <a:r>
              <a:rPr lang="en-US" dirty="0" smtClean="0"/>
              <a:t>NC Emergency Managers require.</a:t>
            </a:r>
          </a:p>
          <a:p>
            <a:pPr marL="0" indent="0">
              <a:buNone/>
            </a:pPr>
            <a:r>
              <a:rPr lang="en-US" dirty="0" smtClean="0"/>
              <a:t>FEMA Classes  ICS – 100, ICS-200, ICS-700 and ICS-800</a:t>
            </a:r>
            <a:endParaRPr lang="en-US" dirty="0"/>
          </a:p>
          <a:p>
            <a:endParaRPr lang="en-US" dirty="0" smtClean="0"/>
          </a:p>
          <a:p>
            <a:endParaRPr lang="en-US"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56297619"/>
      </p:ext>
    </p:extLst>
  </p:cSld>
  <p:clrMapOvr>
    <a:masterClrMapping/>
  </p:clrMapOvr>
  <p:transition spd="slow" advTm="8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Section Manager</a:t>
            </a:r>
            <a:endParaRPr lang="en-US" b="1" dirty="0">
              <a:solidFill>
                <a:srgbClr val="00B050"/>
              </a:solidFill>
            </a:endParaRPr>
          </a:p>
        </p:txBody>
      </p:sp>
      <p:sp>
        <p:nvSpPr>
          <p:cNvPr id="3" name="Content Placeholder 2"/>
          <p:cNvSpPr>
            <a:spLocks noGrp="1"/>
          </p:cNvSpPr>
          <p:nvPr>
            <p:ph idx="1"/>
          </p:nvPr>
        </p:nvSpPr>
        <p:spPr>
          <a:xfrm>
            <a:off x="457200" y="1600201"/>
            <a:ext cx="8229600" cy="2895600"/>
          </a:xfrm>
        </p:spPr>
        <p:txBody>
          <a:bodyPr/>
          <a:lstStyle/>
          <a:p>
            <a:pPr marL="0" indent="0" algn="ctr">
              <a:buNone/>
            </a:pPr>
            <a:r>
              <a:rPr lang="en-US" b="1" dirty="0" smtClean="0">
                <a:solidFill>
                  <a:srgbClr val="C00000"/>
                </a:solidFill>
              </a:rPr>
              <a:t>Karl F. Bowman – W4CHX</a:t>
            </a:r>
            <a:br>
              <a:rPr lang="en-US" b="1" dirty="0" smtClean="0">
                <a:solidFill>
                  <a:srgbClr val="C00000"/>
                </a:solidFill>
              </a:rPr>
            </a:br>
            <a:r>
              <a:rPr lang="en-US" b="1" dirty="0" smtClean="0">
                <a:solidFill>
                  <a:srgbClr val="C00000"/>
                </a:solidFill>
              </a:rPr>
              <a:t>5509 </a:t>
            </a:r>
            <a:r>
              <a:rPr lang="en-US" b="1" dirty="0">
                <a:solidFill>
                  <a:srgbClr val="C00000"/>
                </a:solidFill>
              </a:rPr>
              <a:t>SHIMER FARM LANE</a:t>
            </a:r>
            <a:r>
              <a:rPr lang="en-US" b="1" dirty="0" smtClean="0">
                <a:solidFill>
                  <a:srgbClr val="C00000"/>
                </a:solidFill>
              </a:rPr>
              <a:t> </a:t>
            </a:r>
            <a:br>
              <a:rPr lang="en-US" b="1" dirty="0" smtClean="0">
                <a:solidFill>
                  <a:srgbClr val="C00000"/>
                </a:solidFill>
              </a:rPr>
            </a:br>
            <a:r>
              <a:rPr lang="en-US" b="1" dirty="0" smtClean="0">
                <a:solidFill>
                  <a:srgbClr val="C00000"/>
                </a:solidFill>
              </a:rPr>
              <a:t>Raleigh, NC 27614-6301</a:t>
            </a:r>
            <a:br>
              <a:rPr lang="en-US" b="1" dirty="0" smtClean="0">
                <a:solidFill>
                  <a:srgbClr val="C00000"/>
                </a:solidFill>
              </a:rPr>
            </a:br>
            <a:r>
              <a:rPr lang="en-US" b="1" dirty="0" smtClean="0">
                <a:solidFill>
                  <a:srgbClr val="C00000"/>
                </a:solidFill>
              </a:rPr>
              <a:t>(919) 669-6068 (cell)</a:t>
            </a:r>
            <a:r>
              <a:rPr lang="en-US" dirty="0" smtClean="0"/>
              <a:t/>
            </a:r>
            <a:br>
              <a:rPr lang="en-US" dirty="0" smtClean="0"/>
            </a:br>
            <a:r>
              <a:rPr lang="en-US" dirty="0" smtClean="0">
                <a:hlinkClick r:id="rId4"/>
              </a:rPr>
              <a:t>w4chx@arrl.org</a:t>
            </a:r>
            <a:endParaRPr lang="en-US"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27840761"/>
      </p:ext>
    </p:extLst>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rPr>
              <a:t>North Carolina Section Officials</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01483089"/>
              </p:ext>
            </p:extLst>
          </p:nvPr>
        </p:nvGraphicFramePr>
        <p:xfrm>
          <a:off x="727528" y="1599336"/>
          <a:ext cx="7688943" cy="4612466"/>
        </p:xfrm>
        <a:graphic>
          <a:graphicData uri="http://schemas.openxmlformats.org/drawingml/2006/table">
            <a:tbl>
              <a:tblPr>
                <a:tableStyleId>{5C22544A-7EE6-4342-B048-85BDC9FD1C3A}</a:tableStyleId>
              </a:tblPr>
              <a:tblGrid>
                <a:gridCol w="1812892"/>
                <a:gridCol w="532458"/>
                <a:gridCol w="456392"/>
                <a:gridCol w="522950"/>
                <a:gridCol w="465901"/>
                <a:gridCol w="494425"/>
                <a:gridCol w="503933"/>
                <a:gridCol w="751145"/>
                <a:gridCol w="627539"/>
                <a:gridCol w="760654"/>
                <a:gridCol w="760654"/>
              </a:tblGrid>
              <a:tr h="190007">
                <a:tc>
                  <a:txBody>
                    <a:bodyPr/>
                    <a:lstStyle/>
                    <a:p>
                      <a:pPr algn="l" fontAlgn="b"/>
                      <a:endParaRPr lang="en-US" sz="1100" b="0" i="0" u="none" strike="noStrike" dirty="0">
                        <a:effectLst/>
                        <a:latin typeface="Arial"/>
                      </a:endParaRPr>
                    </a:p>
                  </a:txBody>
                  <a:tcPr marL="9500" marR="9500" marT="9500" marB="0" anchor="b"/>
                </a:tc>
                <a:tc>
                  <a:txBody>
                    <a:bodyPr/>
                    <a:lstStyle/>
                    <a:p>
                      <a:pPr algn="l" fontAlgn="b"/>
                      <a:endParaRPr lang="en-US" sz="1260" b="1" i="1" u="none" strike="noStrike" baseline="0">
                        <a:solidFill>
                          <a:srgbClr val="FF0000"/>
                        </a:solidFill>
                        <a:effectLst/>
                        <a:latin typeface="Arial"/>
                      </a:endParaRPr>
                    </a:p>
                  </a:txBody>
                  <a:tcPr marL="9500" marR="9500" marT="9500" marB="0" anchor="b"/>
                </a:tc>
                <a:tc gridSpan="7">
                  <a:txBody>
                    <a:bodyPr/>
                    <a:lstStyle/>
                    <a:p>
                      <a:pPr algn="l" fontAlgn="b"/>
                      <a:r>
                        <a:rPr lang="en-US" sz="1260" b="1" i="1" u="none" strike="noStrike" baseline="0" dirty="0" smtClean="0">
                          <a:solidFill>
                            <a:srgbClr val="FF0000"/>
                          </a:solidFill>
                          <a:effectLst/>
                        </a:rPr>
                        <a:t>S.M. </a:t>
                      </a:r>
                      <a:r>
                        <a:rPr lang="en-US" sz="1260" b="1" i="1" u="none" strike="noStrike" baseline="0" dirty="0">
                          <a:solidFill>
                            <a:srgbClr val="FF0000"/>
                          </a:solidFill>
                          <a:effectLst/>
                        </a:rPr>
                        <a:t>Karl F. Bowman, W4CHX (Karl)</a:t>
                      </a:r>
                      <a:endParaRPr lang="en-US" sz="1260" b="1" i="1" u="none" strike="noStrike" baseline="0" dirty="0">
                        <a:solidFill>
                          <a:srgbClr val="FF0000"/>
                        </a:solidFill>
                        <a:effectLst/>
                        <a:latin typeface="Arial"/>
                      </a:endParaRPr>
                    </a:p>
                  </a:txBody>
                  <a:tcPr marL="9500" marR="9500" marT="950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r>
              <a:tr h="190007">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260" b="1" i="1" u="none" strike="noStrike" baseline="0">
                        <a:solidFill>
                          <a:srgbClr val="FF0000"/>
                        </a:solidFill>
                        <a:effectLst/>
                        <a:latin typeface="Arial"/>
                      </a:endParaRPr>
                    </a:p>
                  </a:txBody>
                  <a:tcPr marL="9500" marR="9500" marT="9500" marB="0" anchor="b"/>
                </a:tc>
                <a:tc gridSpan="4">
                  <a:txBody>
                    <a:bodyPr/>
                    <a:lstStyle/>
                    <a:p>
                      <a:pPr algn="l" fontAlgn="b"/>
                      <a:r>
                        <a:rPr lang="en-US" sz="1260" b="1" i="1" u="none" strike="noStrike" baseline="0" dirty="0">
                          <a:solidFill>
                            <a:srgbClr val="FF0000"/>
                          </a:solidFill>
                          <a:effectLst/>
                        </a:rPr>
                        <a:t>5509 Shimer Farm Lane</a:t>
                      </a:r>
                      <a:endParaRPr lang="en-US" sz="1260" b="1" i="1" u="none" strike="noStrike" baseline="0" dirty="0">
                        <a:solidFill>
                          <a:srgbClr val="FF0000"/>
                        </a:solidFill>
                        <a:effectLst/>
                        <a:latin typeface="Arial"/>
                      </a:endParaRPr>
                    </a:p>
                  </a:txBody>
                  <a:tcPr marL="9500" marR="9500" marT="950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1" i="0" u="none" strike="noStrike">
                        <a:solidFill>
                          <a:srgbClr val="FF0000"/>
                        </a:solidFill>
                        <a:effectLst/>
                        <a:latin typeface="Arial"/>
                      </a:endParaRPr>
                    </a:p>
                  </a:txBody>
                  <a:tcPr marL="9500" marR="9500" marT="9500" marB="0" anchor="b"/>
                </a:tc>
                <a:tc>
                  <a:txBody>
                    <a:bodyPr/>
                    <a:lstStyle/>
                    <a:p>
                      <a:pPr algn="l" fontAlgn="b"/>
                      <a:endParaRPr lang="en-US" sz="1100" b="1" i="0" u="none" strike="noStrike">
                        <a:solidFill>
                          <a:srgbClr val="FF0000"/>
                        </a:solidFill>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r>
              <a:tr h="230450">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260" b="1" i="1" u="none" strike="noStrike" baseline="0">
                        <a:solidFill>
                          <a:srgbClr val="FF0000"/>
                        </a:solidFill>
                        <a:effectLst/>
                        <a:latin typeface="Arial"/>
                      </a:endParaRPr>
                    </a:p>
                  </a:txBody>
                  <a:tcPr marL="9500" marR="9500" marT="9500" marB="0" anchor="b"/>
                </a:tc>
                <a:tc gridSpan="4">
                  <a:txBody>
                    <a:bodyPr/>
                    <a:lstStyle/>
                    <a:p>
                      <a:pPr algn="l" fontAlgn="b"/>
                      <a:r>
                        <a:rPr lang="en-US" sz="1260" b="1" i="1" u="none" strike="noStrike" baseline="0">
                          <a:solidFill>
                            <a:srgbClr val="FF0000"/>
                          </a:solidFill>
                          <a:effectLst/>
                        </a:rPr>
                        <a:t>Raleigh, NC 27614-6301</a:t>
                      </a:r>
                      <a:endParaRPr lang="en-US" sz="1260" b="1" i="1" u="none" strike="noStrike" baseline="0">
                        <a:solidFill>
                          <a:srgbClr val="FF0000"/>
                        </a:solidFill>
                        <a:effectLst/>
                        <a:latin typeface="Arial"/>
                      </a:endParaRPr>
                    </a:p>
                  </a:txBody>
                  <a:tcPr marL="9500" marR="9500" marT="950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1" i="0" u="none" strike="noStrike">
                        <a:solidFill>
                          <a:srgbClr val="FF0000"/>
                        </a:solidFill>
                        <a:effectLst/>
                        <a:latin typeface="Arial"/>
                      </a:endParaRPr>
                    </a:p>
                  </a:txBody>
                  <a:tcPr marL="9500" marR="9500" marT="9500" marB="0" anchor="b"/>
                </a:tc>
                <a:tc>
                  <a:txBody>
                    <a:bodyPr/>
                    <a:lstStyle/>
                    <a:p>
                      <a:pPr algn="l" fontAlgn="b"/>
                      <a:endParaRPr lang="en-US" sz="1100" b="1" i="0" u="none" strike="noStrike">
                        <a:solidFill>
                          <a:srgbClr val="FF0000"/>
                        </a:solidFill>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r>
              <a:tr h="190007">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260" b="1" i="1" u="none" strike="noStrike" baseline="0">
                        <a:solidFill>
                          <a:srgbClr val="FF0000"/>
                        </a:solidFill>
                        <a:effectLst/>
                        <a:latin typeface="Arial"/>
                      </a:endParaRPr>
                    </a:p>
                  </a:txBody>
                  <a:tcPr marL="9500" marR="9500" marT="9500" marB="0" anchor="b"/>
                </a:tc>
                <a:tc gridSpan="3">
                  <a:txBody>
                    <a:bodyPr/>
                    <a:lstStyle/>
                    <a:p>
                      <a:pPr algn="l" fontAlgn="b"/>
                      <a:r>
                        <a:rPr lang="en-US" sz="1260" b="1" i="1" u="none" strike="noStrike" baseline="0">
                          <a:solidFill>
                            <a:srgbClr val="FF0000"/>
                          </a:solidFill>
                          <a:effectLst/>
                        </a:rPr>
                        <a:t>(919) 669-6068 (cell)</a:t>
                      </a:r>
                      <a:endParaRPr lang="en-US" sz="1260" b="1" i="1" u="none" strike="noStrike" baseline="0">
                        <a:solidFill>
                          <a:srgbClr val="FF0000"/>
                        </a:solidFill>
                        <a:effectLst/>
                        <a:latin typeface="Arial"/>
                      </a:endParaRPr>
                    </a:p>
                  </a:txBody>
                  <a:tcPr marL="9500" marR="9500" marT="9500" marB="0" anchor="b"/>
                </a:tc>
                <a:tc hMerge="1">
                  <a:txBody>
                    <a:bodyPr/>
                    <a:lstStyle/>
                    <a:p>
                      <a:endParaRPr lang="en-US"/>
                    </a:p>
                  </a:txBody>
                  <a:tcPr/>
                </a:tc>
                <a:tc hMerge="1">
                  <a:txBody>
                    <a:bodyPr/>
                    <a:lstStyle/>
                    <a:p>
                      <a:endParaRPr lang="en-US"/>
                    </a:p>
                  </a:txBody>
                  <a:tcPr/>
                </a:tc>
                <a:tc>
                  <a:txBody>
                    <a:bodyPr/>
                    <a:lstStyle/>
                    <a:p>
                      <a:pPr algn="l" fontAlgn="b"/>
                      <a:endParaRPr lang="en-US" sz="1100" b="1" i="0" u="none" strike="noStrike">
                        <a:solidFill>
                          <a:srgbClr val="FF0000"/>
                        </a:solidFill>
                        <a:effectLst/>
                        <a:latin typeface="Arial"/>
                      </a:endParaRPr>
                    </a:p>
                  </a:txBody>
                  <a:tcPr marL="9500" marR="9500" marT="9500" marB="0" anchor="b"/>
                </a:tc>
                <a:tc>
                  <a:txBody>
                    <a:bodyPr/>
                    <a:lstStyle/>
                    <a:p>
                      <a:pPr algn="l" fontAlgn="b"/>
                      <a:endParaRPr lang="en-US" sz="1100" b="1" i="0" u="none" strike="noStrike" dirty="0">
                        <a:solidFill>
                          <a:srgbClr val="FF0000"/>
                        </a:solidFill>
                        <a:effectLst/>
                        <a:latin typeface="Arial"/>
                      </a:endParaRPr>
                    </a:p>
                  </a:txBody>
                  <a:tcPr marL="9500" marR="9500" marT="9500" marB="0" anchor="b"/>
                </a:tc>
                <a:tc>
                  <a:txBody>
                    <a:bodyPr/>
                    <a:lstStyle/>
                    <a:p>
                      <a:pPr algn="l" fontAlgn="b"/>
                      <a:endParaRPr lang="en-US" sz="1100" b="1" i="0" u="none" strike="noStrike">
                        <a:solidFill>
                          <a:srgbClr val="FF0000"/>
                        </a:solidFill>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r>
              <a:tr h="190993">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260" b="1" i="1" u="none" strike="noStrike" baseline="0">
                        <a:solidFill>
                          <a:srgbClr val="FF0000"/>
                        </a:solidFill>
                        <a:effectLst/>
                        <a:latin typeface="Arial"/>
                      </a:endParaRPr>
                    </a:p>
                  </a:txBody>
                  <a:tcPr marL="9500" marR="9500" marT="9500" marB="0" anchor="b"/>
                </a:tc>
                <a:tc gridSpan="3">
                  <a:txBody>
                    <a:bodyPr/>
                    <a:lstStyle/>
                    <a:p>
                      <a:pPr algn="l" fontAlgn="b"/>
                      <a:r>
                        <a:rPr lang="en-US" sz="1260" b="1" i="1" u="none" strike="noStrike" baseline="0" dirty="0">
                          <a:solidFill>
                            <a:srgbClr val="FF0000"/>
                          </a:solidFill>
                          <a:effectLst/>
                        </a:rPr>
                        <a:t>w4chx@arrl.org</a:t>
                      </a:r>
                      <a:endParaRPr lang="en-US" sz="1260" b="1" i="1" u="none" strike="noStrike" baseline="0" dirty="0">
                        <a:solidFill>
                          <a:srgbClr val="FF0000"/>
                        </a:solidFill>
                        <a:effectLst/>
                        <a:latin typeface="Arial"/>
                      </a:endParaRPr>
                    </a:p>
                  </a:txBody>
                  <a:tcPr marL="9500" marR="9500" marT="9500" marB="0" anchor="b"/>
                </a:tc>
                <a:tc hMerge="1">
                  <a:txBody>
                    <a:bodyPr/>
                    <a:lstStyle/>
                    <a:p>
                      <a:endParaRPr lang="en-US"/>
                    </a:p>
                  </a:txBody>
                  <a:tcPr/>
                </a:tc>
                <a:tc hMerge="1">
                  <a:txBody>
                    <a:bodyPr/>
                    <a:lstStyle/>
                    <a:p>
                      <a:endParaRPr lang="en-US"/>
                    </a:p>
                  </a:txBody>
                  <a:tcPr/>
                </a:tc>
                <a:tc>
                  <a:txBody>
                    <a:bodyPr/>
                    <a:lstStyle/>
                    <a:p>
                      <a:pPr algn="l" fontAlgn="b"/>
                      <a:endParaRPr lang="en-US" sz="1100" b="1" i="0" u="none" strike="noStrike" dirty="0">
                        <a:solidFill>
                          <a:srgbClr val="FF0000"/>
                        </a:solidFill>
                        <a:effectLst/>
                        <a:latin typeface="Arial"/>
                      </a:endParaRPr>
                    </a:p>
                  </a:txBody>
                  <a:tcPr marL="9500" marR="9500" marT="9500" marB="0" anchor="b"/>
                </a:tc>
                <a:tc>
                  <a:txBody>
                    <a:bodyPr/>
                    <a:lstStyle/>
                    <a:p>
                      <a:pPr algn="l" fontAlgn="b"/>
                      <a:endParaRPr lang="en-US" sz="1100" b="1" i="0" u="none" strike="noStrike">
                        <a:solidFill>
                          <a:srgbClr val="FF0000"/>
                        </a:solidFill>
                        <a:effectLst/>
                        <a:latin typeface="Arial"/>
                      </a:endParaRPr>
                    </a:p>
                  </a:txBody>
                  <a:tcPr marL="9500" marR="9500" marT="9500" marB="0" anchor="b"/>
                </a:tc>
                <a:tc>
                  <a:txBody>
                    <a:bodyPr/>
                    <a:lstStyle/>
                    <a:p>
                      <a:pPr algn="l" fontAlgn="b"/>
                      <a:endParaRPr lang="en-US" sz="1100" b="1" i="0" u="none" strike="noStrike">
                        <a:solidFill>
                          <a:srgbClr val="FF0000"/>
                        </a:solidFill>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r>
              <a:tr h="180506">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r>
              <a:tr h="343912">
                <a:tc gridSpan="5">
                  <a:txBody>
                    <a:bodyPr/>
                    <a:lstStyle/>
                    <a:p>
                      <a:pPr algn="l" fontAlgn="b"/>
                      <a:r>
                        <a:rPr lang="en-US" sz="1100" u="none" strike="noStrike">
                          <a:effectLst/>
                        </a:rPr>
                        <a:t>Assistant Section Manager William C. Morine, N2COP (Bill)</a:t>
                      </a:r>
                      <a:endParaRPr lang="en-US" sz="1100" b="0" i="0" u="none" strike="noStrike">
                        <a:effectLst/>
                        <a:latin typeface="Arial"/>
                      </a:endParaRPr>
                    </a:p>
                  </a:txBody>
                  <a:tcPr marL="9500" marR="9500" marT="950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n-US" sz="1100" u="none" strike="noStrike">
                          <a:effectLst/>
                        </a:rPr>
                        <a:t>Assistant Section Manager Tim Slay, N4IB</a:t>
                      </a:r>
                      <a:endParaRPr lang="en-US" sz="1100" b="0" i="0" u="none" strike="noStrike">
                        <a:effectLst/>
                        <a:latin typeface="Arial"/>
                      </a:endParaRPr>
                    </a:p>
                  </a:txBody>
                  <a:tcPr marL="9500" marR="9500" marT="950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r>
              <a:tr h="180506">
                <a:tc>
                  <a:txBody>
                    <a:bodyPr/>
                    <a:lstStyle/>
                    <a:p>
                      <a:pPr algn="l" fontAlgn="b"/>
                      <a:r>
                        <a:rPr lang="en-US" sz="1100" u="none" strike="noStrike">
                          <a:effectLst/>
                        </a:rPr>
                        <a:t>101 Windlass Dr.</a:t>
                      </a:r>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gridSpan="3">
                  <a:txBody>
                    <a:bodyPr/>
                    <a:lstStyle/>
                    <a:p>
                      <a:pPr algn="l" fontAlgn="b"/>
                      <a:r>
                        <a:rPr lang="en-US" sz="1100" u="none" strike="noStrike">
                          <a:effectLst/>
                        </a:rPr>
                        <a:t>141 Queens Cove Rd</a:t>
                      </a:r>
                      <a:endParaRPr lang="en-US" sz="1100" b="0" i="0" u="none" strike="noStrike">
                        <a:effectLst/>
                        <a:latin typeface="Arial"/>
                      </a:endParaRPr>
                    </a:p>
                  </a:txBody>
                  <a:tcPr marL="9500" marR="9500" marT="9500"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r>
              <a:tr h="180506">
                <a:tc>
                  <a:txBody>
                    <a:bodyPr/>
                    <a:lstStyle/>
                    <a:p>
                      <a:pPr algn="l" fontAlgn="b"/>
                      <a:r>
                        <a:rPr lang="en-US" sz="1100" u="none" strike="noStrike">
                          <a:effectLst/>
                        </a:rPr>
                        <a:t>Wilmington, NC 28409-2030</a:t>
                      </a:r>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gridSpan="4">
                  <a:txBody>
                    <a:bodyPr/>
                    <a:lstStyle/>
                    <a:p>
                      <a:pPr algn="l" fontAlgn="b"/>
                      <a:r>
                        <a:rPr lang="en-US" sz="1100" u="none" strike="noStrike">
                          <a:effectLst/>
                        </a:rPr>
                        <a:t>Mooresville, NC 28117-9609</a:t>
                      </a:r>
                      <a:endParaRPr lang="en-US" sz="1100" b="0" i="0" u="none" strike="noStrike">
                        <a:effectLst/>
                        <a:latin typeface="Arial"/>
                      </a:endParaRPr>
                    </a:p>
                  </a:txBody>
                  <a:tcPr marL="9500" marR="9500" marT="950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r>
              <a:tr h="180506">
                <a:tc gridSpan="3">
                  <a:txBody>
                    <a:bodyPr/>
                    <a:lstStyle/>
                    <a:p>
                      <a:pPr algn="l" fontAlgn="b"/>
                      <a:r>
                        <a:rPr lang="en-US" sz="1100" u="none" strike="noStrike">
                          <a:effectLst/>
                        </a:rPr>
                        <a:t>(910) 799-7800, (910) 452-1770 HOME</a:t>
                      </a:r>
                      <a:endParaRPr lang="en-US" sz="1100" b="0" i="0" u="none" strike="noStrike">
                        <a:effectLst/>
                        <a:latin typeface="Arial"/>
                      </a:endParaRPr>
                    </a:p>
                  </a:txBody>
                  <a:tcPr marL="9500" marR="9500" marT="9500"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gridSpan="4">
                  <a:txBody>
                    <a:bodyPr/>
                    <a:lstStyle/>
                    <a:p>
                      <a:pPr algn="l" fontAlgn="b"/>
                      <a:r>
                        <a:rPr lang="en-US" sz="1100" u="none" strike="noStrike">
                          <a:effectLst/>
                        </a:rPr>
                        <a:t>704-382-4646 (D), 704-799-7800 (N)</a:t>
                      </a:r>
                      <a:endParaRPr lang="en-US" sz="1100" b="0" i="0" u="none" strike="noStrike">
                        <a:effectLst/>
                        <a:latin typeface="Arial"/>
                      </a:endParaRPr>
                    </a:p>
                  </a:txBody>
                  <a:tcPr marL="9500" marR="9500" marT="950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r>
              <a:tr h="180506">
                <a:tc>
                  <a:txBody>
                    <a:bodyPr/>
                    <a:lstStyle/>
                    <a:p>
                      <a:pPr algn="l" fontAlgn="b"/>
                      <a:r>
                        <a:rPr lang="en-US" sz="1100" u="none" strike="noStrike">
                          <a:effectLst/>
                        </a:rPr>
                        <a:t>n2cop@arrl.org</a:t>
                      </a:r>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gridSpan="2">
                  <a:txBody>
                    <a:bodyPr/>
                    <a:lstStyle/>
                    <a:p>
                      <a:pPr algn="l" fontAlgn="b"/>
                      <a:r>
                        <a:rPr lang="en-US" sz="1100" u="none" strike="noStrike">
                          <a:effectLst/>
                        </a:rPr>
                        <a:t>n4ib@arrl.org</a:t>
                      </a:r>
                      <a:endParaRPr lang="en-US" sz="1100" b="0" i="0" u="none" strike="noStrike">
                        <a:effectLst/>
                        <a:latin typeface="Arial"/>
                      </a:endParaRPr>
                    </a:p>
                  </a:txBody>
                  <a:tcPr marL="9500" marR="9500" marT="9500" marB="0" anchor="b"/>
                </a:tc>
                <a:tc hMerge="1">
                  <a:txBody>
                    <a:bodyPr/>
                    <a:lstStyle/>
                    <a:p>
                      <a:endParaRPr lang="en-US"/>
                    </a:p>
                  </a:txBody>
                  <a:tcPr/>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r>
              <a:tr h="180506">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r>
              <a:tr h="343912">
                <a:tc gridSpan="4">
                  <a:txBody>
                    <a:bodyPr/>
                    <a:lstStyle/>
                    <a:p>
                      <a:pPr algn="l" fontAlgn="b"/>
                      <a:r>
                        <a:rPr lang="en-US" sz="1100" u="none" strike="noStrike">
                          <a:effectLst/>
                        </a:rPr>
                        <a:t>Section Emergency Coordinator Tom Brown, N4TAB</a:t>
                      </a:r>
                      <a:endParaRPr lang="en-US" sz="1100" b="0" i="0" u="none" strike="noStrike">
                        <a:effectLst/>
                        <a:latin typeface="Arial"/>
                      </a:endParaRPr>
                    </a:p>
                  </a:txBody>
                  <a:tcPr marL="9500" marR="9500" marT="950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effectLst/>
                        <a:latin typeface="Arial"/>
                      </a:endParaRPr>
                    </a:p>
                  </a:txBody>
                  <a:tcPr marL="9500" marR="9500" marT="9500" marB="0" anchor="b"/>
                </a:tc>
                <a:tc gridSpan="4">
                  <a:txBody>
                    <a:bodyPr/>
                    <a:lstStyle/>
                    <a:p>
                      <a:pPr algn="l" fontAlgn="b"/>
                      <a:r>
                        <a:rPr lang="en-US" sz="1100" u="none" strike="noStrike">
                          <a:effectLst/>
                        </a:rPr>
                        <a:t>Affiliated Club Coordinator Tim Slay, N4IB</a:t>
                      </a:r>
                      <a:endParaRPr lang="en-US" sz="1100" b="0" i="0" u="none" strike="noStrike">
                        <a:effectLst/>
                        <a:latin typeface="Arial"/>
                      </a:endParaRPr>
                    </a:p>
                  </a:txBody>
                  <a:tcPr marL="9500" marR="9500" marT="950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r>
              <a:tr h="180506">
                <a:tc>
                  <a:txBody>
                    <a:bodyPr/>
                    <a:lstStyle/>
                    <a:p>
                      <a:pPr algn="l" fontAlgn="b"/>
                      <a:r>
                        <a:rPr lang="en-US" sz="1100" u="none" strike="noStrike">
                          <a:effectLst/>
                        </a:rPr>
                        <a:t>5525 Old Still Rd.</a:t>
                      </a:r>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gridSpan="3">
                  <a:txBody>
                    <a:bodyPr/>
                    <a:lstStyle/>
                    <a:p>
                      <a:pPr algn="l" fontAlgn="b"/>
                      <a:r>
                        <a:rPr lang="en-US" sz="1100" u="none" strike="noStrike">
                          <a:effectLst/>
                        </a:rPr>
                        <a:t>141 Queens Cove Rd</a:t>
                      </a:r>
                      <a:endParaRPr lang="en-US" sz="1100" b="0" i="0" u="none" strike="noStrike">
                        <a:effectLst/>
                        <a:latin typeface="Arial"/>
                      </a:endParaRPr>
                    </a:p>
                  </a:txBody>
                  <a:tcPr marL="9500" marR="9500" marT="9500"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r>
              <a:tr h="180506">
                <a:tc>
                  <a:txBody>
                    <a:bodyPr/>
                    <a:lstStyle/>
                    <a:p>
                      <a:pPr algn="l" fontAlgn="b"/>
                      <a:r>
                        <a:rPr lang="en-US" sz="1100" u="none" strike="noStrike">
                          <a:effectLst/>
                        </a:rPr>
                        <a:t>Wake Forest, NC 27587</a:t>
                      </a:r>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gridSpan="4">
                  <a:txBody>
                    <a:bodyPr/>
                    <a:lstStyle/>
                    <a:p>
                      <a:pPr algn="l" fontAlgn="b"/>
                      <a:r>
                        <a:rPr lang="en-US" sz="1100" u="none" strike="noStrike">
                          <a:effectLst/>
                        </a:rPr>
                        <a:t>Mooresville, NC 28117-9609</a:t>
                      </a:r>
                      <a:endParaRPr lang="en-US" sz="1100" b="0" i="0" u="none" strike="noStrike">
                        <a:effectLst/>
                        <a:latin typeface="Arial"/>
                      </a:endParaRPr>
                    </a:p>
                  </a:txBody>
                  <a:tcPr marL="9500" marR="9500" marT="950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r>
              <a:tr h="180506">
                <a:tc gridSpan="4">
                  <a:txBody>
                    <a:bodyPr/>
                    <a:lstStyle/>
                    <a:p>
                      <a:pPr algn="l" fontAlgn="b"/>
                      <a:r>
                        <a:rPr lang="en-US" sz="1100" u="none" strike="noStrike">
                          <a:effectLst/>
                        </a:rPr>
                        <a:t>(919) 528-3104 (Home) (919) 971-3100(Cell)</a:t>
                      </a:r>
                      <a:endParaRPr lang="en-US" sz="1100" b="0" i="0" u="none" strike="noStrike">
                        <a:effectLst/>
                        <a:latin typeface="Arial"/>
                      </a:endParaRPr>
                    </a:p>
                  </a:txBody>
                  <a:tcPr marL="9500" marR="9500" marT="950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effectLst/>
                        <a:latin typeface="Arial"/>
                      </a:endParaRPr>
                    </a:p>
                  </a:txBody>
                  <a:tcPr marL="9500" marR="9500" marT="9500" marB="0" anchor="b"/>
                </a:tc>
                <a:tc gridSpan="4">
                  <a:txBody>
                    <a:bodyPr/>
                    <a:lstStyle/>
                    <a:p>
                      <a:pPr algn="l" fontAlgn="b"/>
                      <a:r>
                        <a:rPr lang="en-US" sz="1100" u="none" strike="noStrike">
                          <a:effectLst/>
                        </a:rPr>
                        <a:t>704-382-4646 (D), 704-799-7800 (N)</a:t>
                      </a:r>
                      <a:endParaRPr lang="en-US" sz="1100" b="0" i="0" u="none" strike="noStrike">
                        <a:effectLst/>
                        <a:latin typeface="Arial"/>
                      </a:endParaRPr>
                    </a:p>
                  </a:txBody>
                  <a:tcPr marL="9500" marR="9500" marT="950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r>
              <a:tr h="180506">
                <a:tc>
                  <a:txBody>
                    <a:bodyPr/>
                    <a:lstStyle/>
                    <a:p>
                      <a:pPr algn="l" fontAlgn="b"/>
                      <a:r>
                        <a:rPr lang="en-US" sz="1100" u="none" strike="noStrike">
                          <a:effectLst/>
                        </a:rPr>
                        <a:t>n4tab@earthlink.net</a:t>
                      </a:r>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gridSpan="2">
                  <a:txBody>
                    <a:bodyPr/>
                    <a:lstStyle/>
                    <a:p>
                      <a:pPr algn="l" fontAlgn="b"/>
                      <a:r>
                        <a:rPr lang="en-US" sz="1100" u="none" strike="noStrike">
                          <a:effectLst/>
                        </a:rPr>
                        <a:t>n4ib@arrl.org</a:t>
                      </a:r>
                      <a:endParaRPr lang="en-US" sz="1100" b="0" i="0" u="none" strike="noStrike">
                        <a:effectLst/>
                        <a:latin typeface="Arial"/>
                      </a:endParaRPr>
                    </a:p>
                  </a:txBody>
                  <a:tcPr marL="9500" marR="9500" marT="9500" marB="0" anchor="b"/>
                </a:tc>
                <a:tc hMerge="1">
                  <a:txBody>
                    <a:bodyPr/>
                    <a:lstStyle/>
                    <a:p>
                      <a:endParaRPr lang="en-US"/>
                    </a:p>
                  </a:txBody>
                  <a:tcPr/>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r>
              <a:tr h="180506">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r>
              <a:tr h="180506">
                <a:tc gridSpan="3">
                  <a:txBody>
                    <a:bodyPr/>
                    <a:lstStyle/>
                    <a:p>
                      <a:pPr algn="l" fontAlgn="b"/>
                      <a:r>
                        <a:rPr lang="en-US" sz="1100" u="none" strike="noStrike">
                          <a:effectLst/>
                        </a:rPr>
                        <a:t>Section Traffic Manager David Roy, W4DNA</a:t>
                      </a:r>
                      <a:endParaRPr lang="en-US" sz="1100" b="0" i="0" u="none" strike="noStrike">
                        <a:effectLst/>
                        <a:latin typeface="Arial"/>
                      </a:endParaRPr>
                    </a:p>
                  </a:txBody>
                  <a:tcPr marL="9500" marR="9500" marT="9500"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gridSpan="6">
                  <a:txBody>
                    <a:bodyPr/>
                    <a:lstStyle/>
                    <a:p>
                      <a:pPr algn="l" fontAlgn="b"/>
                      <a:r>
                        <a:rPr lang="en-US" sz="1100" u="none" strike="noStrike">
                          <a:effectLst/>
                        </a:rPr>
                        <a:t>State Government Liasion Chuck de Court, W3WZN</a:t>
                      </a:r>
                      <a:endParaRPr lang="en-US" sz="1100" b="0" i="0" u="none" strike="noStrike">
                        <a:effectLst/>
                        <a:latin typeface="Arial"/>
                      </a:endParaRPr>
                    </a:p>
                  </a:txBody>
                  <a:tcPr marL="9500" marR="9500" marT="950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0506">
                <a:tc>
                  <a:txBody>
                    <a:bodyPr/>
                    <a:lstStyle/>
                    <a:p>
                      <a:pPr algn="l" fontAlgn="b"/>
                      <a:r>
                        <a:rPr lang="en-US" sz="1100" u="none" strike="noStrike">
                          <a:effectLst/>
                        </a:rPr>
                        <a:t>120 Doris Dr.</a:t>
                      </a:r>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gridSpan="3">
                  <a:txBody>
                    <a:bodyPr/>
                    <a:lstStyle/>
                    <a:p>
                      <a:pPr algn="l" fontAlgn="b"/>
                      <a:r>
                        <a:rPr lang="en-US" sz="1100" u="none" strike="noStrike">
                          <a:effectLst/>
                        </a:rPr>
                        <a:t>10620 Silverwood Creek Dr</a:t>
                      </a:r>
                      <a:endParaRPr lang="en-US" sz="1100" b="0" i="0" u="none" strike="noStrike">
                        <a:effectLst/>
                        <a:latin typeface="Arial"/>
                      </a:endParaRPr>
                    </a:p>
                  </a:txBody>
                  <a:tcPr marL="9500" marR="9500" marT="9500"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r>
              <a:tr h="180506">
                <a:tc>
                  <a:txBody>
                    <a:bodyPr/>
                    <a:lstStyle/>
                    <a:p>
                      <a:pPr algn="l" fontAlgn="b"/>
                      <a:r>
                        <a:rPr lang="en-US" sz="1100" u="none" strike="noStrike">
                          <a:effectLst/>
                        </a:rPr>
                        <a:t>Goldsboro, NC 27534</a:t>
                      </a:r>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gridSpan="3">
                  <a:txBody>
                    <a:bodyPr/>
                    <a:lstStyle/>
                    <a:p>
                      <a:pPr algn="l" fontAlgn="b"/>
                      <a:r>
                        <a:rPr lang="en-US" sz="1100" u="none" strike="noStrike">
                          <a:effectLst/>
                        </a:rPr>
                        <a:t>Raleigh, NC, 27614-8632</a:t>
                      </a:r>
                      <a:endParaRPr lang="en-US" sz="1100" b="0" i="0" u="none" strike="noStrike">
                        <a:effectLst/>
                        <a:latin typeface="Arial"/>
                      </a:endParaRPr>
                    </a:p>
                  </a:txBody>
                  <a:tcPr marL="9500" marR="9500" marT="9500"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r>
              <a:tr h="180506">
                <a:tc>
                  <a:txBody>
                    <a:bodyPr/>
                    <a:lstStyle/>
                    <a:p>
                      <a:pPr algn="l" fontAlgn="b"/>
                      <a:r>
                        <a:rPr lang="en-US" sz="1100" u="none" strike="noStrike">
                          <a:effectLst/>
                        </a:rPr>
                        <a:t>Home Phone: 919-778-8316</a:t>
                      </a:r>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gridSpan="3">
                  <a:txBody>
                    <a:bodyPr/>
                    <a:lstStyle/>
                    <a:p>
                      <a:pPr algn="l" fontAlgn="b"/>
                      <a:r>
                        <a:rPr lang="en-US" sz="1100" u="none" strike="noStrike">
                          <a:effectLst/>
                        </a:rPr>
                        <a:t>W3WZN@arrl.net</a:t>
                      </a:r>
                      <a:endParaRPr lang="en-US" sz="1100" b="0" i="0" u="none" strike="noStrike">
                        <a:effectLst/>
                        <a:latin typeface="Arial"/>
                      </a:endParaRPr>
                    </a:p>
                  </a:txBody>
                  <a:tcPr marL="9500" marR="9500" marT="9500"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r>
              <a:tr h="180506">
                <a:tc gridSpan="2">
                  <a:txBody>
                    <a:bodyPr/>
                    <a:lstStyle/>
                    <a:p>
                      <a:pPr algn="l" fontAlgn="b"/>
                      <a:r>
                        <a:rPr lang="en-US" sz="1100" u="none" strike="noStrike">
                          <a:effectLst/>
                        </a:rPr>
                        <a:t>Home Email: w4dna@nc.rr.com</a:t>
                      </a:r>
                      <a:endParaRPr lang="en-US" sz="1100" b="0" i="0" u="none" strike="noStrike">
                        <a:effectLst/>
                        <a:latin typeface="Arial"/>
                      </a:endParaRPr>
                    </a:p>
                  </a:txBody>
                  <a:tcPr marL="9500" marR="9500" marT="9500" marB="0" anchor="b"/>
                </a:tc>
                <a:tc hMerge="1">
                  <a:txBody>
                    <a:bodyPr/>
                    <a:lstStyle/>
                    <a:p>
                      <a:endParaRPr lang="en-US"/>
                    </a:p>
                  </a:txBody>
                  <a:tcPr/>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a:txBody>
                    <a:bodyPr/>
                    <a:lstStyle/>
                    <a:p>
                      <a:pPr algn="l" fontAlgn="b"/>
                      <a:endParaRPr lang="en-US" sz="1100" b="0" i="0" u="none" strike="noStrike">
                        <a:effectLst/>
                        <a:latin typeface="Arial"/>
                      </a:endParaRPr>
                    </a:p>
                  </a:txBody>
                  <a:tcPr marL="9500" marR="9500" marT="9500" marB="0" anchor="b"/>
                </a:tc>
                <a:tc gridSpan="6">
                  <a:txBody>
                    <a:bodyPr/>
                    <a:lstStyle/>
                    <a:p>
                      <a:pPr algn="l" fontAlgn="b"/>
                      <a:r>
                        <a:rPr lang="en-US" sz="1100" u="none" strike="noStrike" dirty="0">
                          <a:effectLst/>
                        </a:rPr>
                        <a:t>Official Observer Coordinator Enrico G. La Monica, W4ZRA</a:t>
                      </a:r>
                      <a:endParaRPr lang="en-US" sz="1100" b="0" i="0" u="none" strike="noStrike" dirty="0">
                        <a:effectLst/>
                        <a:latin typeface="Arial"/>
                      </a:endParaRPr>
                    </a:p>
                  </a:txBody>
                  <a:tcPr marL="9500" marR="9500" marT="950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736246962"/>
      </p:ext>
    </p:extLst>
  </p:cSld>
  <p:clrMapOvr>
    <a:masterClrMapping/>
  </p:clrMapOvr>
  <p:transition spd="slow" advTm="12000">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563562"/>
          </a:xfrm>
        </p:spPr>
        <p:txBody>
          <a:bodyPr>
            <a:normAutofit fontScale="90000"/>
          </a:bodyPr>
          <a:lstStyle/>
          <a:p>
            <a:r>
              <a:rPr lang="en-US" b="1" dirty="0" smtClean="0">
                <a:solidFill>
                  <a:srgbClr val="FF0000"/>
                </a:solidFill>
              </a:rPr>
              <a:t/>
            </a:r>
            <a:br>
              <a:rPr lang="en-US" b="1" dirty="0" smtClean="0">
                <a:solidFill>
                  <a:srgbClr val="FF0000"/>
                </a:solidFill>
              </a:rPr>
            </a:br>
            <a:r>
              <a:rPr lang="en-US" b="1" dirty="0" smtClean="0">
                <a:solidFill>
                  <a:srgbClr val="FF0000"/>
                </a:solidFill>
              </a:rPr>
              <a:t>What Is</a:t>
            </a:r>
            <a:r>
              <a:rPr lang="en-US" dirty="0" smtClean="0"/>
              <a:t/>
            </a:r>
            <a:br>
              <a:rPr lang="en-US" dirty="0" smtClean="0"/>
            </a:b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1143000"/>
            <a:ext cx="4876800" cy="4525963"/>
          </a:xfrm>
        </p:spPr>
      </p:pic>
    </p:spTree>
    <p:extLst>
      <p:ext uri="{BB962C8B-B14F-4D97-AF65-F5344CB8AC3E}">
        <p14:creationId xmlns:p14="http://schemas.microsoft.com/office/powerpoint/2010/main" val="3117039307"/>
      </p:ext>
    </p:extLst>
  </p:cSld>
  <p:clrMapOvr>
    <a:masterClrMapping/>
  </p:clrMapOvr>
  <p:transition spd="slow" advTm="6000">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B050"/>
                </a:solidFill>
              </a:rPr>
              <a:t>Carolina Mountain </a:t>
            </a:r>
            <a:r>
              <a:rPr lang="en-US" b="1" dirty="0" smtClean="0">
                <a:solidFill>
                  <a:srgbClr val="00B050"/>
                </a:solidFill>
              </a:rPr>
              <a:t>Area</a:t>
            </a:r>
            <a:br>
              <a:rPr lang="en-US" b="1" dirty="0" smtClean="0">
                <a:solidFill>
                  <a:srgbClr val="00B050"/>
                </a:solidFill>
              </a:rPr>
            </a:br>
            <a:r>
              <a:rPr lang="en-US" b="1" dirty="0" smtClean="0">
                <a:solidFill>
                  <a:srgbClr val="00B050"/>
                </a:solidFill>
              </a:rPr>
              <a:t> </a:t>
            </a:r>
            <a:r>
              <a:rPr lang="en-US" b="1" dirty="0">
                <a:solidFill>
                  <a:srgbClr val="00B050"/>
                </a:solidFill>
              </a:rPr>
              <a:t>(CMA) </a:t>
            </a:r>
            <a:r>
              <a:rPr lang="en-US" b="1" dirty="0" err="1">
                <a:solidFill>
                  <a:srgbClr val="00B050"/>
                </a:solidFill>
              </a:rPr>
              <a:t>Skywarn</a:t>
            </a:r>
            <a:endParaRPr lang="en-US" b="1" dirty="0">
              <a:solidFill>
                <a:srgbClr val="00B050"/>
              </a:solidFill>
            </a:endParaRPr>
          </a:p>
        </p:txBody>
      </p:sp>
      <p:sp>
        <p:nvSpPr>
          <p:cNvPr id="3" name="Content Placeholder 2"/>
          <p:cNvSpPr>
            <a:spLocks noGrp="1"/>
          </p:cNvSpPr>
          <p:nvPr>
            <p:ph idx="1"/>
          </p:nvPr>
        </p:nvSpPr>
        <p:spPr>
          <a:xfrm>
            <a:off x="304800" y="1600200"/>
            <a:ext cx="8610600" cy="4525963"/>
          </a:xfrm>
        </p:spPr>
        <p:txBody>
          <a:bodyPr>
            <a:normAutofit fontScale="85000" lnSpcReduction="20000"/>
          </a:bodyPr>
          <a:lstStyle/>
          <a:p>
            <a:r>
              <a:rPr lang="en-US" dirty="0" err="1" smtClean="0"/>
              <a:t>Skywarn</a:t>
            </a:r>
            <a:r>
              <a:rPr lang="en-US" dirty="0" smtClean="0"/>
              <a:t> </a:t>
            </a:r>
            <a:r>
              <a:rPr lang="en-US" dirty="0"/>
              <a:t>Net will activate anytime the National Weather Service issues a weather alert that affects our area, to include counties adjacent to Buncombe, not just in Buncombe County Amateur Radio Service (BCARES) area, or within area 14 for that matter. The CMA includes any area that may be accessed by the primary repeater we use, 443.900 on Spivey Mountain. We may also use any or several others prominently located for wide area coverage.</a:t>
            </a:r>
          </a:p>
          <a:p>
            <a:r>
              <a:rPr lang="en-US" dirty="0" smtClean="0"/>
              <a:t>Questions on Buncombe </a:t>
            </a:r>
            <a:r>
              <a:rPr lang="en-US" dirty="0"/>
              <a:t>County </a:t>
            </a:r>
            <a:r>
              <a:rPr lang="en-US" dirty="0" smtClean="0"/>
              <a:t>CMA </a:t>
            </a:r>
            <a:r>
              <a:rPr lang="en-US" dirty="0" err="1" smtClean="0"/>
              <a:t>Skywarn</a:t>
            </a:r>
            <a:endParaRPr lang="en-US" dirty="0" smtClean="0"/>
          </a:p>
          <a:p>
            <a:pPr marL="0" indent="0">
              <a:buNone/>
            </a:pPr>
            <a:r>
              <a:rPr lang="en-US" dirty="0" smtClean="0"/>
              <a:t> </a:t>
            </a:r>
            <a:r>
              <a:rPr lang="en-US" dirty="0"/>
              <a:t>- Paul Tilley - </a:t>
            </a:r>
            <a:r>
              <a:rPr lang="en-US" dirty="0" smtClean="0"/>
              <a:t>KK4BRD, Black Mountain (828-669-8311) </a:t>
            </a:r>
            <a:r>
              <a:rPr lang="en-US" dirty="0"/>
              <a:t/>
            </a:r>
            <a:br>
              <a:rPr lang="en-US" dirty="0"/>
            </a:br>
            <a:r>
              <a:rPr lang="en-US" dirty="0"/>
              <a:t> </a:t>
            </a:r>
            <a:r>
              <a:rPr lang="en-US" dirty="0" smtClean="0"/>
              <a:t>- </a:t>
            </a:r>
            <a:r>
              <a:rPr lang="en-US" dirty="0"/>
              <a:t>Dwight Danner - </a:t>
            </a:r>
            <a:r>
              <a:rPr lang="en-US" dirty="0" smtClean="0"/>
              <a:t>W4DCD, Asheville (828-505-0556)</a:t>
            </a:r>
            <a:endParaRPr lang="en-US" dirty="0"/>
          </a:p>
        </p:txBody>
      </p:sp>
    </p:spTree>
    <p:extLst>
      <p:ext uri="{BB962C8B-B14F-4D97-AF65-F5344CB8AC3E}">
        <p14:creationId xmlns:p14="http://schemas.microsoft.com/office/powerpoint/2010/main" val="2471392404"/>
      </p:ext>
    </p:extLst>
  </p:cSld>
  <p:clrMapOvr>
    <a:masterClrMapping/>
  </p:clrMapOvr>
  <p:transition spd="slow" advTm="8000">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63562"/>
          </a:xfrm>
        </p:spPr>
        <p:txBody>
          <a:bodyPr>
            <a:normAutofit fontScale="90000"/>
          </a:bodyPr>
          <a:lstStyle/>
          <a:p>
            <a:r>
              <a:rPr lang="en-US" dirty="0" smtClean="0">
                <a:solidFill>
                  <a:srgbClr val="00B050"/>
                </a:solidFill>
              </a:rPr>
              <a:t>What Can </a:t>
            </a:r>
            <a:r>
              <a:rPr lang="en-US" b="1" u="heavy" dirty="0" smtClean="0">
                <a:solidFill>
                  <a:srgbClr val="00B050"/>
                </a:solidFill>
              </a:rPr>
              <a:t>You</a:t>
            </a:r>
            <a:r>
              <a:rPr lang="en-US" dirty="0" smtClean="0">
                <a:solidFill>
                  <a:srgbClr val="00B050"/>
                </a:solidFill>
              </a:rPr>
              <a:t> Do?</a:t>
            </a:r>
            <a:endParaRPr lang="en-US" dirty="0">
              <a:solidFill>
                <a:srgbClr val="00B050"/>
              </a:solidFill>
            </a:endParaRPr>
          </a:p>
        </p:txBody>
      </p:sp>
      <p:sp>
        <p:nvSpPr>
          <p:cNvPr id="3" name="Content Placeholder 2"/>
          <p:cNvSpPr>
            <a:spLocks noGrp="1"/>
          </p:cNvSpPr>
          <p:nvPr>
            <p:ph idx="1"/>
          </p:nvPr>
        </p:nvSpPr>
        <p:spPr>
          <a:xfrm>
            <a:off x="457200" y="990600"/>
            <a:ext cx="8229600" cy="5135563"/>
          </a:xfrm>
        </p:spPr>
        <p:txBody>
          <a:bodyPr/>
          <a:lstStyle/>
          <a:p>
            <a:r>
              <a:rPr lang="en-US" sz="2000" dirty="0" smtClean="0"/>
              <a:t>If your are interested in Becoming an Amateur (Ham) Radio Operator?              Contact your Area D.E.C.</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92374029"/>
              </p:ext>
            </p:extLst>
          </p:nvPr>
        </p:nvGraphicFramePr>
        <p:xfrm>
          <a:off x="304801" y="1752600"/>
          <a:ext cx="8610599" cy="3862778"/>
        </p:xfrm>
        <a:graphic>
          <a:graphicData uri="http://schemas.openxmlformats.org/drawingml/2006/table">
            <a:tbl>
              <a:tblPr>
                <a:tableStyleId>{5C22544A-7EE6-4342-B048-85BDC9FD1C3A}</a:tableStyleId>
              </a:tblPr>
              <a:tblGrid>
                <a:gridCol w="990599"/>
                <a:gridCol w="1344107"/>
                <a:gridCol w="837029"/>
                <a:gridCol w="875076"/>
                <a:gridCol w="925805"/>
                <a:gridCol w="1199583"/>
                <a:gridCol w="762000"/>
                <a:gridCol w="1676400"/>
              </a:tblGrid>
              <a:tr h="135593">
                <a:tc>
                  <a:txBody>
                    <a:bodyPr/>
                    <a:lstStyle/>
                    <a:p>
                      <a:pPr algn="l" fontAlgn="b"/>
                      <a:endParaRPr lang="en-US" sz="1000" b="0" i="0" u="none" strike="noStrike" dirty="0">
                        <a:solidFill>
                          <a:srgbClr val="000000"/>
                        </a:solidFill>
                        <a:effectLst/>
                        <a:latin typeface="Calibri"/>
                      </a:endParaRPr>
                    </a:p>
                  </a:txBody>
                  <a:tcPr marL="9525" marR="9525" marT="9525" marB="0" anchor="b"/>
                </a:tc>
                <a:tc>
                  <a:txBody>
                    <a:bodyPr/>
                    <a:lstStyle/>
                    <a:p>
                      <a:pPr algn="l" fontAlgn="b"/>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b="0" i="0" u="none" strike="noStrike">
                          <a:solidFill>
                            <a:srgbClr val="000000"/>
                          </a:solidFill>
                          <a:effectLst/>
                          <a:latin typeface="Calibri"/>
                        </a:rPr>
                        <a:t>First</a:t>
                      </a:r>
                    </a:p>
                  </a:txBody>
                  <a:tcPr marL="9525" marR="9525" marT="9525" marB="0" anchor="b"/>
                </a:tc>
                <a:tc>
                  <a:txBody>
                    <a:bodyPr/>
                    <a:lstStyle/>
                    <a:p>
                      <a:pPr algn="ctr" fontAlgn="b"/>
                      <a:r>
                        <a:rPr lang="en-US" sz="1000" b="0" i="0" u="none" strike="noStrike">
                          <a:solidFill>
                            <a:srgbClr val="000000"/>
                          </a:solidFill>
                          <a:effectLst/>
                          <a:latin typeface="Calibri"/>
                        </a:rPr>
                        <a:t>Last</a:t>
                      </a:r>
                    </a:p>
                  </a:txBody>
                  <a:tcPr marL="9525" marR="9525" marT="9525" marB="0" anchor="b"/>
                </a:tc>
                <a:tc>
                  <a:txBody>
                    <a:bodyPr/>
                    <a:lstStyle/>
                    <a:p>
                      <a:pPr algn="ctr" fontAlgn="b"/>
                      <a:r>
                        <a:rPr lang="en-US" sz="1000" b="0" i="0" u="none" strike="noStrike">
                          <a:solidFill>
                            <a:srgbClr val="000000"/>
                          </a:solidFill>
                          <a:effectLst/>
                          <a:latin typeface="Calibri"/>
                        </a:rPr>
                        <a:t>Call</a:t>
                      </a:r>
                    </a:p>
                  </a:txBody>
                  <a:tcPr marL="9525" marR="9525" marT="9525" marB="0" anchor="b"/>
                </a:tc>
                <a:tc>
                  <a:txBody>
                    <a:bodyPr/>
                    <a:lstStyle/>
                    <a:p>
                      <a:pPr algn="ctr" fontAlgn="b"/>
                      <a:r>
                        <a:rPr lang="en-US" sz="1000" b="0" i="0" u="none" strike="noStrike" dirty="0">
                          <a:solidFill>
                            <a:srgbClr val="000000"/>
                          </a:solidFill>
                          <a:effectLst/>
                          <a:latin typeface="Calibri"/>
                        </a:rPr>
                        <a:t>City</a:t>
                      </a:r>
                    </a:p>
                  </a:txBody>
                  <a:tcPr marL="9525" marR="9525" marT="9525" marB="0" anchor="b"/>
                </a:tc>
                <a:tc>
                  <a:txBody>
                    <a:bodyPr/>
                    <a:lstStyle/>
                    <a:p>
                      <a:pPr algn="l" fontAlgn="b"/>
                      <a:r>
                        <a:rPr lang="en-US" sz="1000" b="0" i="0" u="none" strike="noStrike">
                          <a:solidFill>
                            <a:srgbClr val="000000"/>
                          </a:solidFill>
                          <a:effectLst/>
                          <a:latin typeface="Calibri"/>
                        </a:rPr>
                        <a:t> </a:t>
                      </a: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r>
              <a:tr h="211791">
                <a:tc>
                  <a:txBody>
                    <a:bodyPr/>
                    <a:lstStyle/>
                    <a:p>
                      <a:pPr algn="ctr" fontAlgn="b"/>
                      <a:r>
                        <a:rPr lang="en-US" sz="1400" b="1" i="0" u="none" strike="noStrike">
                          <a:solidFill>
                            <a:srgbClr val="000000"/>
                          </a:solidFill>
                          <a:effectLst/>
                          <a:latin typeface="Times New Roman"/>
                        </a:rPr>
                        <a:t>ASEC</a:t>
                      </a:r>
                    </a:p>
                  </a:txBody>
                  <a:tcPr marL="9525" marR="9525" marT="9525" marB="0" anchor="b"/>
                </a:tc>
                <a:tc>
                  <a:txBody>
                    <a:bodyPr/>
                    <a:lstStyle/>
                    <a:p>
                      <a:pPr algn="ctr" fontAlgn="b"/>
                      <a:r>
                        <a:rPr lang="en-US" sz="1400" b="1" i="0" u="none" strike="noStrike">
                          <a:solidFill>
                            <a:srgbClr val="000000"/>
                          </a:solidFill>
                          <a:effectLst/>
                          <a:latin typeface="Times New Roman"/>
                        </a:rPr>
                        <a:t>Western Branch</a:t>
                      </a:r>
                    </a:p>
                  </a:txBody>
                  <a:tcPr marL="9525" marR="9525" marT="9525" marB="0" anchor="b"/>
                </a:tc>
                <a:tc>
                  <a:txBody>
                    <a:bodyPr/>
                    <a:lstStyle/>
                    <a:p>
                      <a:pPr algn="ctr" fontAlgn="b"/>
                      <a:r>
                        <a:rPr lang="en-US" sz="1400" b="1" i="0" u="none" strike="noStrike">
                          <a:solidFill>
                            <a:srgbClr val="000000"/>
                          </a:solidFill>
                          <a:effectLst/>
                          <a:latin typeface="Times New Roman"/>
                        </a:rPr>
                        <a:t>Paul</a:t>
                      </a:r>
                    </a:p>
                  </a:txBody>
                  <a:tcPr marL="9525" marR="9525" marT="9525" marB="0" anchor="b"/>
                </a:tc>
                <a:tc>
                  <a:txBody>
                    <a:bodyPr/>
                    <a:lstStyle/>
                    <a:p>
                      <a:pPr algn="ctr" fontAlgn="b"/>
                      <a:r>
                        <a:rPr lang="en-US" sz="1400" b="1" i="0" u="none" strike="noStrike">
                          <a:solidFill>
                            <a:srgbClr val="000000"/>
                          </a:solidFill>
                          <a:effectLst/>
                          <a:latin typeface="Times New Roman"/>
                        </a:rPr>
                        <a:t>Robinette</a:t>
                      </a:r>
                    </a:p>
                  </a:txBody>
                  <a:tcPr marL="9525" marR="9525" marT="9525" marB="0" anchor="b"/>
                </a:tc>
                <a:tc>
                  <a:txBody>
                    <a:bodyPr/>
                    <a:lstStyle/>
                    <a:p>
                      <a:pPr algn="ctr" fontAlgn="b"/>
                      <a:r>
                        <a:rPr lang="en-US" sz="1400" b="1" i="0" u="none" strike="noStrike">
                          <a:solidFill>
                            <a:srgbClr val="000000"/>
                          </a:solidFill>
                          <a:effectLst/>
                          <a:latin typeface="Times New Roman"/>
                        </a:rPr>
                        <a:t>KD4OZI</a:t>
                      </a:r>
                    </a:p>
                  </a:txBody>
                  <a:tcPr marL="9525" marR="9525" marT="9525" marB="0" anchor="b"/>
                </a:tc>
                <a:tc>
                  <a:txBody>
                    <a:bodyPr/>
                    <a:lstStyle/>
                    <a:p>
                      <a:pPr algn="ctr" fontAlgn="b"/>
                      <a:r>
                        <a:rPr lang="en-US" sz="1400" b="1" i="0" u="none" strike="noStrike">
                          <a:solidFill>
                            <a:srgbClr val="000000"/>
                          </a:solidFill>
                          <a:effectLst/>
                          <a:latin typeface="Times New Roman"/>
                        </a:rPr>
                        <a:t>Fairview </a:t>
                      </a:r>
                    </a:p>
                  </a:txBody>
                  <a:tcPr marL="9525" marR="9525" marT="9525" marB="0" anchor="b"/>
                </a:tc>
                <a:tc>
                  <a:txBody>
                    <a:bodyPr/>
                    <a:lstStyle/>
                    <a:p>
                      <a:pPr algn="ctr" fontAlgn="b"/>
                      <a:r>
                        <a:rPr lang="en-US" sz="1400" b="1" i="0" u="none" strike="noStrike">
                          <a:solidFill>
                            <a:srgbClr val="000000"/>
                          </a:solidFill>
                          <a:effectLst/>
                          <a:latin typeface="Times New Roman"/>
                        </a:rPr>
                        <a:t>NC</a:t>
                      </a:r>
                    </a:p>
                  </a:txBody>
                  <a:tcPr marL="9525" marR="9525" marT="9525" marB="0" anchor="b"/>
                </a:tc>
                <a:tc>
                  <a:txBody>
                    <a:bodyPr/>
                    <a:lstStyle/>
                    <a:p>
                      <a:pPr algn="ctr" fontAlgn="b"/>
                      <a:r>
                        <a:rPr lang="en-US" sz="1400" b="1" i="0" u="none" strike="noStrike" smtClean="0">
                          <a:solidFill>
                            <a:srgbClr val="000000"/>
                          </a:solidFill>
                          <a:effectLst/>
                          <a:latin typeface="Times New Roman"/>
                        </a:rPr>
                        <a:t>828.776.0829</a:t>
                      </a:r>
                      <a:endParaRPr lang="en-US" sz="1400" b="1" i="0" u="none" strike="noStrike">
                        <a:solidFill>
                          <a:srgbClr val="000000"/>
                        </a:solidFill>
                        <a:effectLst/>
                        <a:latin typeface="Times New Roman"/>
                      </a:endParaRPr>
                    </a:p>
                  </a:txBody>
                  <a:tcPr marL="9525" marR="9525" marT="9525" marB="0" anchor="b"/>
                </a:tc>
              </a:tr>
              <a:tr h="211791">
                <a:tc>
                  <a:txBody>
                    <a:bodyPr/>
                    <a:lstStyle/>
                    <a:p>
                      <a:pPr algn="ctr" fontAlgn="b"/>
                      <a:endParaRPr lang="en-US" sz="1200" b="0" i="0" u="none" strike="noStrike">
                        <a:solidFill>
                          <a:srgbClr val="000000"/>
                        </a:solidFill>
                        <a:effectLst/>
                        <a:latin typeface="Times New Roman"/>
                      </a:endParaRPr>
                    </a:p>
                  </a:txBody>
                  <a:tcPr marL="9525" marR="9525" marT="9525" marB="0" anchor="b"/>
                </a:tc>
                <a:tc>
                  <a:txBody>
                    <a:bodyPr/>
                    <a:lstStyle/>
                    <a:p>
                      <a:pPr algn="ctr" fontAlgn="b"/>
                      <a:endParaRPr lang="en-US" sz="1200" b="0" i="0" u="none" strike="noStrike">
                        <a:solidFill>
                          <a:srgbClr val="000000"/>
                        </a:solidFill>
                        <a:effectLst/>
                        <a:latin typeface="Times New Roman"/>
                      </a:endParaRPr>
                    </a:p>
                  </a:txBody>
                  <a:tcPr marL="9525" marR="9525" marT="9525" marB="0" anchor="b"/>
                </a:tc>
                <a:tc>
                  <a:txBody>
                    <a:bodyPr/>
                    <a:lstStyle/>
                    <a:p>
                      <a:pPr algn="ctr" fontAlgn="b"/>
                      <a:endParaRPr lang="en-US" sz="1200" b="0" i="0" u="none" strike="noStrike">
                        <a:solidFill>
                          <a:srgbClr val="000000"/>
                        </a:solidFill>
                        <a:effectLst/>
                        <a:latin typeface="Times New Roman"/>
                      </a:endParaRPr>
                    </a:p>
                  </a:txBody>
                  <a:tcPr marL="9525" marR="9525" marT="9525" marB="0" anchor="b"/>
                </a:tc>
                <a:tc>
                  <a:txBody>
                    <a:bodyPr/>
                    <a:lstStyle/>
                    <a:p>
                      <a:pPr algn="ctr" fontAlgn="b"/>
                      <a:endParaRPr lang="en-US" sz="1200" b="0" i="0" u="none" strike="noStrike">
                        <a:solidFill>
                          <a:srgbClr val="000000"/>
                        </a:solidFill>
                        <a:effectLst/>
                        <a:latin typeface="Times New Roman"/>
                      </a:endParaRPr>
                    </a:p>
                  </a:txBody>
                  <a:tcPr marL="9525" marR="9525" marT="9525" marB="0" anchor="b"/>
                </a:tc>
                <a:tc>
                  <a:txBody>
                    <a:bodyPr/>
                    <a:lstStyle/>
                    <a:p>
                      <a:pPr algn="ctr" fontAlgn="b"/>
                      <a:endParaRPr lang="en-US" sz="1200" b="0" i="0" u="none" strike="noStrike">
                        <a:solidFill>
                          <a:srgbClr val="000000"/>
                        </a:solidFill>
                        <a:effectLst/>
                        <a:latin typeface="Times New Roman"/>
                      </a:endParaRPr>
                    </a:p>
                  </a:txBody>
                  <a:tcPr marL="9525" marR="9525" marT="9525" marB="0" anchor="b"/>
                </a:tc>
                <a:tc>
                  <a:txBody>
                    <a:bodyPr/>
                    <a:lstStyle/>
                    <a:p>
                      <a:pPr algn="ctr" fontAlgn="b"/>
                      <a:endParaRPr lang="en-US" sz="1200" b="0" i="0" u="none" strike="noStrike">
                        <a:solidFill>
                          <a:srgbClr val="000000"/>
                        </a:solidFill>
                        <a:effectLst/>
                        <a:latin typeface="Times New Roman"/>
                      </a:endParaRPr>
                    </a:p>
                  </a:txBody>
                  <a:tcPr marL="9525" marR="9525" marT="9525" marB="0" anchor="b"/>
                </a:tc>
                <a:tc>
                  <a:txBody>
                    <a:bodyPr/>
                    <a:lstStyle/>
                    <a:p>
                      <a:pPr algn="ctr" fontAlgn="b"/>
                      <a:endParaRPr lang="en-US" sz="1200" b="0" i="0" u="none" strike="noStrike">
                        <a:solidFill>
                          <a:srgbClr val="000000"/>
                        </a:solidFill>
                        <a:effectLst/>
                        <a:latin typeface="Times New Roman"/>
                      </a:endParaRPr>
                    </a:p>
                  </a:txBody>
                  <a:tcPr marL="9525" marR="9525" marT="9525" marB="0" anchor="b"/>
                </a:tc>
                <a:tc>
                  <a:txBody>
                    <a:bodyPr/>
                    <a:lstStyle/>
                    <a:p>
                      <a:pPr algn="ctr" fontAlgn="b"/>
                      <a:endParaRPr lang="en-US" sz="1200" b="0" i="0" u="none" strike="noStrike">
                        <a:solidFill>
                          <a:srgbClr val="000000"/>
                        </a:solidFill>
                        <a:effectLst/>
                        <a:latin typeface="Times New Roman"/>
                      </a:endParaRPr>
                    </a:p>
                  </a:txBody>
                  <a:tcPr marL="9525" marR="9525" marT="9525" marB="0" anchor="b"/>
                </a:tc>
              </a:tr>
              <a:tr h="211791">
                <a:tc>
                  <a:txBody>
                    <a:bodyPr/>
                    <a:lstStyle/>
                    <a:p>
                      <a:pPr algn="ctr" fontAlgn="b"/>
                      <a:r>
                        <a:rPr lang="en-US" sz="1400" b="1" i="0" u="none" strike="noStrike">
                          <a:solidFill>
                            <a:srgbClr val="000000"/>
                          </a:solidFill>
                          <a:effectLst/>
                          <a:latin typeface="Times New Roman"/>
                        </a:rPr>
                        <a:t>DEC</a:t>
                      </a:r>
                    </a:p>
                  </a:txBody>
                  <a:tcPr marL="9525" marR="9525" marT="9525" marB="0" anchor="b"/>
                </a:tc>
                <a:tc>
                  <a:txBody>
                    <a:bodyPr/>
                    <a:lstStyle/>
                    <a:p>
                      <a:pPr algn="ctr" fontAlgn="b"/>
                      <a:r>
                        <a:rPr lang="en-US" sz="1400" b="1" i="0" u="none" strike="noStrike">
                          <a:solidFill>
                            <a:srgbClr val="000000"/>
                          </a:solidFill>
                          <a:effectLst/>
                          <a:latin typeface="Times New Roman"/>
                        </a:rPr>
                        <a:t>Area 11</a:t>
                      </a:r>
                    </a:p>
                  </a:txBody>
                  <a:tcPr marL="9525" marR="9525" marT="9525" marB="0" anchor="b"/>
                </a:tc>
                <a:tc>
                  <a:txBody>
                    <a:bodyPr/>
                    <a:lstStyle/>
                    <a:p>
                      <a:pPr algn="ctr" fontAlgn="b"/>
                      <a:r>
                        <a:rPr lang="en-US" sz="1400" b="1" i="0" u="none" strike="noStrike" dirty="0">
                          <a:solidFill>
                            <a:srgbClr val="000000"/>
                          </a:solidFill>
                          <a:effectLst/>
                          <a:latin typeface="Times New Roman"/>
                        </a:rPr>
                        <a:t>Jared</a:t>
                      </a:r>
                    </a:p>
                  </a:txBody>
                  <a:tcPr marL="9525" marR="9525" marT="9525" marB="0" anchor="b"/>
                </a:tc>
                <a:tc>
                  <a:txBody>
                    <a:bodyPr/>
                    <a:lstStyle/>
                    <a:p>
                      <a:pPr algn="ctr" fontAlgn="b"/>
                      <a:r>
                        <a:rPr lang="en-US" sz="1400" b="1" i="0" u="none" strike="noStrike">
                          <a:solidFill>
                            <a:srgbClr val="000000"/>
                          </a:solidFill>
                          <a:effectLst/>
                          <a:latin typeface="Times New Roman"/>
                        </a:rPr>
                        <a:t>Gohlke</a:t>
                      </a:r>
                    </a:p>
                  </a:txBody>
                  <a:tcPr marL="9525" marR="9525" marT="9525" marB="0" anchor="b"/>
                </a:tc>
                <a:tc>
                  <a:txBody>
                    <a:bodyPr/>
                    <a:lstStyle/>
                    <a:p>
                      <a:pPr algn="ctr" fontAlgn="b"/>
                      <a:r>
                        <a:rPr lang="en-US" sz="1400" b="1" i="0" u="none" strike="noStrike">
                          <a:solidFill>
                            <a:srgbClr val="000000"/>
                          </a:solidFill>
                          <a:effectLst/>
                          <a:latin typeface="Times New Roman"/>
                        </a:rPr>
                        <a:t>N4JMG</a:t>
                      </a:r>
                    </a:p>
                  </a:txBody>
                  <a:tcPr marL="9525" marR="9525" marT="9525" marB="0" anchor="b"/>
                </a:tc>
                <a:tc>
                  <a:txBody>
                    <a:bodyPr/>
                    <a:lstStyle/>
                    <a:p>
                      <a:pPr algn="ctr" fontAlgn="b"/>
                      <a:r>
                        <a:rPr lang="en-US" sz="1400" b="1" i="0" u="none" strike="noStrike">
                          <a:solidFill>
                            <a:srgbClr val="000000"/>
                          </a:solidFill>
                          <a:effectLst/>
                          <a:latin typeface="Times New Roman"/>
                        </a:rPr>
                        <a:t>Kannapolis</a:t>
                      </a:r>
                    </a:p>
                  </a:txBody>
                  <a:tcPr marL="9525" marR="9525" marT="9525" marB="0" anchor="b"/>
                </a:tc>
                <a:tc>
                  <a:txBody>
                    <a:bodyPr/>
                    <a:lstStyle/>
                    <a:p>
                      <a:pPr algn="ctr" fontAlgn="b"/>
                      <a:r>
                        <a:rPr lang="en-US" sz="1400" b="1" i="0" u="none" strike="noStrike">
                          <a:solidFill>
                            <a:srgbClr val="000000"/>
                          </a:solidFill>
                          <a:effectLst/>
                          <a:latin typeface="Times New Roman"/>
                        </a:rPr>
                        <a:t>NC</a:t>
                      </a:r>
                    </a:p>
                  </a:txBody>
                  <a:tcPr marL="9525" marR="9525" marT="9525" marB="0" anchor="b"/>
                </a:tc>
                <a:tc>
                  <a:txBody>
                    <a:bodyPr/>
                    <a:lstStyle/>
                    <a:p>
                      <a:pPr algn="ctr" fontAlgn="b"/>
                      <a:r>
                        <a:rPr lang="en-US" sz="1400" b="1" i="0" u="none" strike="noStrike" dirty="0" smtClean="0">
                          <a:solidFill>
                            <a:srgbClr val="000000"/>
                          </a:solidFill>
                          <a:effectLst/>
                          <a:latin typeface="Times New Roman"/>
                        </a:rPr>
                        <a:t>704. 920. </a:t>
                      </a:r>
                      <a:r>
                        <a:rPr lang="en-US" sz="1400" b="1" i="0" u="none" strike="noStrike" dirty="0">
                          <a:solidFill>
                            <a:srgbClr val="000000"/>
                          </a:solidFill>
                          <a:effectLst/>
                          <a:latin typeface="Times New Roman"/>
                        </a:rPr>
                        <a:t>4045</a:t>
                      </a:r>
                    </a:p>
                  </a:txBody>
                  <a:tcPr marL="9525" marR="9525" marT="9525" marB="0" anchor="b"/>
                </a:tc>
              </a:tr>
              <a:tr h="211791">
                <a:tc>
                  <a:txBody>
                    <a:bodyPr/>
                    <a:lstStyle/>
                    <a:p>
                      <a:pPr algn="ctr" fontAlgn="b"/>
                      <a:r>
                        <a:rPr lang="en-US" sz="1200" b="0" i="0" u="none" strike="noStrike">
                          <a:solidFill>
                            <a:srgbClr val="000000"/>
                          </a:solidFill>
                          <a:effectLst/>
                          <a:latin typeface="Times New Roman"/>
                        </a:rPr>
                        <a:t>County's</a:t>
                      </a:r>
                    </a:p>
                  </a:txBody>
                  <a:tcPr marL="9525" marR="9525" marT="9525" marB="0" anchor="b"/>
                </a:tc>
                <a:tc>
                  <a:txBody>
                    <a:bodyPr/>
                    <a:lstStyle/>
                    <a:p>
                      <a:pPr algn="ctr" fontAlgn="b"/>
                      <a:r>
                        <a:rPr lang="en-US" sz="1200" b="0" i="0" u="none" strike="noStrike">
                          <a:solidFill>
                            <a:srgbClr val="000000"/>
                          </a:solidFill>
                          <a:effectLst/>
                          <a:latin typeface="Times New Roman"/>
                        </a:rPr>
                        <a:t>Cabarrus</a:t>
                      </a:r>
                    </a:p>
                  </a:txBody>
                  <a:tcPr marL="9525" marR="9525" marT="9525" marB="0" anchor="b"/>
                </a:tc>
                <a:tc>
                  <a:txBody>
                    <a:bodyPr/>
                    <a:lstStyle/>
                    <a:p>
                      <a:pPr algn="ctr" fontAlgn="b"/>
                      <a:r>
                        <a:rPr lang="en-US" sz="1200" b="0" i="0" u="none" strike="noStrike">
                          <a:solidFill>
                            <a:srgbClr val="000000"/>
                          </a:solidFill>
                          <a:effectLst/>
                          <a:latin typeface="Times New Roman"/>
                        </a:rPr>
                        <a:t>Iredell</a:t>
                      </a:r>
                    </a:p>
                  </a:txBody>
                  <a:tcPr marL="9525" marR="9525" marT="9525" marB="0" anchor="b"/>
                </a:tc>
                <a:tc>
                  <a:txBody>
                    <a:bodyPr/>
                    <a:lstStyle/>
                    <a:p>
                      <a:pPr algn="ctr" fontAlgn="b"/>
                      <a:r>
                        <a:rPr lang="en-US" sz="1200" b="0" i="0" u="none" strike="noStrike">
                          <a:solidFill>
                            <a:srgbClr val="000000"/>
                          </a:solidFill>
                          <a:effectLst/>
                          <a:latin typeface="Times New Roman"/>
                        </a:rPr>
                        <a:t>Rowan</a:t>
                      </a:r>
                    </a:p>
                  </a:txBody>
                  <a:tcPr marL="9525" marR="9525" marT="9525" marB="0" anchor="b"/>
                </a:tc>
                <a:tc>
                  <a:txBody>
                    <a:bodyPr/>
                    <a:lstStyle/>
                    <a:p>
                      <a:pPr algn="ctr" fontAlgn="b"/>
                      <a:r>
                        <a:rPr lang="en-US" sz="1200" b="0" i="0" u="none" strike="noStrike">
                          <a:solidFill>
                            <a:srgbClr val="000000"/>
                          </a:solidFill>
                          <a:effectLst/>
                          <a:latin typeface="Times New Roman"/>
                        </a:rPr>
                        <a:t>Stanly</a:t>
                      </a:r>
                    </a:p>
                  </a:txBody>
                  <a:tcPr marL="9525" marR="9525" marT="9525" marB="0" anchor="b"/>
                </a:tc>
                <a:tc>
                  <a:txBody>
                    <a:bodyPr/>
                    <a:lstStyle/>
                    <a:p>
                      <a:pPr algn="ctr" fontAlgn="b"/>
                      <a:r>
                        <a:rPr lang="en-US" sz="1200" b="0" i="0" u="none" strike="noStrike">
                          <a:solidFill>
                            <a:srgbClr val="000000"/>
                          </a:solidFill>
                          <a:effectLst/>
                          <a:latin typeface="Times New Roman"/>
                        </a:rPr>
                        <a:t>Wilkes</a:t>
                      </a:r>
                    </a:p>
                  </a:txBody>
                  <a:tcPr marL="9525" marR="9525" marT="9525" marB="0" anchor="b"/>
                </a:tc>
                <a:tc>
                  <a:txBody>
                    <a:bodyPr/>
                    <a:lstStyle/>
                    <a:p>
                      <a:pPr algn="ctr" fontAlgn="b"/>
                      <a:r>
                        <a:rPr lang="en-US" sz="1200" b="0" i="0" u="none" strike="noStrike">
                          <a:effectLst/>
                          <a:latin typeface="Times New Roman"/>
                        </a:rPr>
                        <a:t> </a:t>
                      </a:r>
                    </a:p>
                  </a:txBody>
                  <a:tcPr marL="9525" marR="9525" marT="9525" marB="0" anchor="b"/>
                </a:tc>
                <a:tc>
                  <a:txBody>
                    <a:bodyPr/>
                    <a:lstStyle/>
                    <a:p>
                      <a:pPr algn="ctr" fontAlgn="b"/>
                      <a:r>
                        <a:rPr lang="en-US" sz="1200" b="0" i="0" u="none" strike="noStrike" dirty="0">
                          <a:effectLst/>
                          <a:latin typeface="Times New Roman"/>
                        </a:rPr>
                        <a:t> </a:t>
                      </a:r>
                    </a:p>
                  </a:txBody>
                  <a:tcPr marL="9525" marR="9525" marT="9525" marB="0" anchor="b"/>
                </a:tc>
              </a:tr>
              <a:tr h="211791">
                <a:tc>
                  <a:txBody>
                    <a:bodyPr/>
                    <a:lstStyle/>
                    <a:p>
                      <a:pPr algn="ctr" fontAlgn="b"/>
                      <a:endParaRPr lang="en-US" sz="1200" b="0" i="0" u="none" strike="noStrike">
                        <a:solidFill>
                          <a:srgbClr val="000000"/>
                        </a:solidFill>
                        <a:effectLst/>
                        <a:latin typeface="Times New Roman"/>
                      </a:endParaRPr>
                    </a:p>
                  </a:txBody>
                  <a:tcPr marL="9525" marR="9525" marT="9525" marB="0" anchor="b"/>
                </a:tc>
                <a:tc>
                  <a:txBody>
                    <a:bodyPr/>
                    <a:lstStyle/>
                    <a:p>
                      <a:pPr algn="ctr" fontAlgn="b"/>
                      <a:endParaRPr lang="en-US" sz="1200" b="0" i="0" u="none" strike="noStrike">
                        <a:solidFill>
                          <a:srgbClr val="000000"/>
                        </a:solidFill>
                        <a:effectLst/>
                        <a:latin typeface="Times New Roman"/>
                      </a:endParaRPr>
                    </a:p>
                  </a:txBody>
                  <a:tcPr marL="9525" marR="9525" marT="9525" marB="0" anchor="b"/>
                </a:tc>
                <a:tc>
                  <a:txBody>
                    <a:bodyPr/>
                    <a:lstStyle/>
                    <a:p>
                      <a:pPr algn="ctr" fontAlgn="b"/>
                      <a:endParaRPr lang="en-US" sz="1200" b="0" i="0" u="none" strike="noStrike">
                        <a:solidFill>
                          <a:srgbClr val="000000"/>
                        </a:solidFill>
                        <a:effectLst/>
                        <a:latin typeface="Times New Roman"/>
                      </a:endParaRPr>
                    </a:p>
                  </a:txBody>
                  <a:tcPr marL="9525" marR="9525" marT="9525" marB="0" anchor="b"/>
                </a:tc>
                <a:tc>
                  <a:txBody>
                    <a:bodyPr/>
                    <a:lstStyle/>
                    <a:p>
                      <a:pPr algn="ctr" fontAlgn="b"/>
                      <a:endParaRPr lang="en-US" sz="1200" b="0" i="0" u="none" strike="noStrike">
                        <a:solidFill>
                          <a:srgbClr val="000000"/>
                        </a:solidFill>
                        <a:effectLst/>
                        <a:latin typeface="Times New Roman"/>
                      </a:endParaRPr>
                    </a:p>
                  </a:txBody>
                  <a:tcPr marL="9525" marR="9525" marT="9525" marB="0" anchor="b"/>
                </a:tc>
                <a:tc>
                  <a:txBody>
                    <a:bodyPr/>
                    <a:lstStyle/>
                    <a:p>
                      <a:pPr algn="ctr" fontAlgn="b"/>
                      <a:endParaRPr lang="en-US" sz="1200" b="0" i="0" u="none" strike="noStrike">
                        <a:solidFill>
                          <a:srgbClr val="000000"/>
                        </a:solidFill>
                        <a:effectLst/>
                        <a:latin typeface="Times New Roman"/>
                      </a:endParaRPr>
                    </a:p>
                  </a:txBody>
                  <a:tcPr marL="9525" marR="9525" marT="9525" marB="0" anchor="b"/>
                </a:tc>
                <a:tc>
                  <a:txBody>
                    <a:bodyPr/>
                    <a:lstStyle/>
                    <a:p>
                      <a:pPr algn="ctr" fontAlgn="b"/>
                      <a:endParaRPr lang="en-US" sz="1200" b="0" i="0" u="none" strike="noStrike">
                        <a:solidFill>
                          <a:srgbClr val="000000"/>
                        </a:solidFill>
                        <a:effectLst/>
                        <a:latin typeface="Times New Roman"/>
                      </a:endParaRPr>
                    </a:p>
                  </a:txBody>
                  <a:tcPr marL="9525" marR="9525" marT="9525" marB="0" anchor="b"/>
                </a:tc>
                <a:tc>
                  <a:txBody>
                    <a:bodyPr/>
                    <a:lstStyle/>
                    <a:p>
                      <a:pPr algn="ctr" fontAlgn="b"/>
                      <a:endParaRPr lang="en-US" sz="1200" b="0" i="0" u="none" strike="noStrike">
                        <a:solidFill>
                          <a:srgbClr val="000000"/>
                        </a:solidFill>
                        <a:effectLst/>
                        <a:latin typeface="Times New Roman"/>
                      </a:endParaRPr>
                    </a:p>
                  </a:txBody>
                  <a:tcPr marL="9525" marR="9525" marT="9525" marB="0" anchor="b"/>
                </a:tc>
                <a:tc>
                  <a:txBody>
                    <a:bodyPr/>
                    <a:lstStyle/>
                    <a:p>
                      <a:pPr algn="ctr" fontAlgn="b"/>
                      <a:endParaRPr lang="en-US" sz="1200" b="0" i="0" u="none" strike="noStrike">
                        <a:solidFill>
                          <a:srgbClr val="000000"/>
                        </a:solidFill>
                        <a:effectLst/>
                        <a:latin typeface="Times New Roman"/>
                      </a:endParaRPr>
                    </a:p>
                  </a:txBody>
                  <a:tcPr marL="9525" marR="9525" marT="9525" marB="0" anchor="b"/>
                </a:tc>
              </a:tr>
              <a:tr h="211791">
                <a:tc>
                  <a:txBody>
                    <a:bodyPr/>
                    <a:lstStyle/>
                    <a:p>
                      <a:pPr algn="ctr" fontAlgn="b"/>
                      <a:r>
                        <a:rPr lang="en-US" sz="1400" b="1" i="0" u="none" strike="noStrike">
                          <a:solidFill>
                            <a:srgbClr val="000000"/>
                          </a:solidFill>
                          <a:effectLst/>
                          <a:latin typeface="Times New Roman"/>
                        </a:rPr>
                        <a:t>DEC</a:t>
                      </a:r>
                    </a:p>
                  </a:txBody>
                  <a:tcPr marL="9525" marR="9525" marT="9525" marB="0" anchor="b"/>
                </a:tc>
                <a:tc>
                  <a:txBody>
                    <a:bodyPr/>
                    <a:lstStyle/>
                    <a:p>
                      <a:pPr algn="ctr" fontAlgn="b"/>
                      <a:r>
                        <a:rPr lang="en-US" sz="1400" b="1" i="0" u="none" strike="noStrike">
                          <a:solidFill>
                            <a:srgbClr val="000000"/>
                          </a:solidFill>
                          <a:effectLst/>
                          <a:latin typeface="Times New Roman"/>
                        </a:rPr>
                        <a:t>Area 12</a:t>
                      </a:r>
                    </a:p>
                  </a:txBody>
                  <a:tcPr marL="9525" marR="9525" marT="9525" marB="0" anchor="b"/>
                </a:tc>
                <a:tc>
                  <a:txBody>
                    <a:bodyPr/>
                    <a:lstStyle/>
                    <a:p>
                      <a:pPr algn="ctr" fontAlgn="b"/>
                      <a:r>
                        <a:rPr lang="en-US" sz="1400" b="1" i="0" u="none" strike="noStrike">
                          <a:solidFill>
                            <a:srgbClr val="000000"/>
                          </a:solidFill>
                          <a:effectLst/>
                          <a:latin typeface="Times New Roman"/>
                        </a:rPr>
                        <a:t>Bob</a:t>
                      </a:r>
                    </a:p>
                  </a:txBody>
                  <a:tcPr marL="9525" marR="9525" marT="9525" marB="0" anchor="b"/>
                </a:tc>
                <a:tc>
                  <a:txBody>
                    <a:bodyPr/>
                    <a:lstStyle/>
                    <a:p>
                      <a:pPr algn="ctr" fontAlgn="b"/>
                      <a:r>
                        <a:rPr lang="en-US" sz="1400" b="1" i="0" u="none" strike="noStrike">
                          <a:solidFill>
                            <a:srgbClr val="000000"/>
                          </a:solidFill>
                          <a:effectLst/>
                          <a:latin typeface="Times New Roman"/>
                        </a:rPr>
                        <a:t>Rodgers</a:t>
                      </a:r>
                    </a:p>
                  </a:txBody>
                  <a:tcPr marL="9525" marR="9525" marT="9525" marB="0" anchor="b"/>
                </a:tc>
                <a:tc>
                  <a:txBody>
                    <a:bodyPr/>
                    <a:lstStyle/>
                    <a:p>
                      <a:pPr algn="ctr" fontAlgn="b"/>
                      <a:r>
                        <a:rPr lang="en-US" sz="1400" b="1" i="0" u="none" strike="noStrike">
                          <a:solidFill>
                            <a:srgbClr val="000000"/>
                          </a:solidFill>
                          <a:effectLst/>
                          <a:latin typeface="Times New Roman"/>
                        </a:rPr>
                        <a:t>KC4TVO</a:t>
                      </a:r>
                    </a:p>
                  </a:txBody>
                  <a:tcPr marL="9525" marR="9525" marT="9525" marB="0" anchor="b"/>
                </a:tc>
                <a:tc>
                  <a:txBody>
                    <a:bodyPr/>
                    <a:lstStyle/>
                    <a:p>
                      <a:pPr algn="ctr" fontAlgn="b"/>
                      <a:r>
                        <a:rPr lang="en-US" sz="1400" b="1" i="0" u="none" strike="noStrike">
                          <a:solidFill>
                            <a:srgbClr val="000000"/>
                          </a:solidFill>
                          <a:effectLst/>
                          <a:latin typeface="Times New Roman"/>
                        </a:rPr>
                        <a:t>Bakersville</a:t>
                      </a:r>
                    </a:p>
                  </a:txBody>
                  <a:tcPr marL="9525" marR="9525" marT="9525" marB="0" anchor="b"/>
                </a:tc>
                <a:tc>
                  <a:txBody>
                    <a:bodyPr/>
                    <a:lstStyle/>
                    <a:p>
                      <a:pPr algn="ctr" fontAlgn="b"/>
                      <a:r>
                        <a:rPr lang="en-US" sz="1400" b="1" i="0" u="none" strike="noStrike">
                          <a:solidFill>
                            <a:srgbClr val="000000"/>
                          </a:solidFill>
                          <a:effectLst/>
                          <a:latin typeface="Times New Roman"/>
                        </a:rPr>
                        <a:t>NC</a:t>
                      </a:r>
                    </a:p>
                  </a:txBody>
                  <a:tcPr marL="9525" marR="9525" marT="9525" marB="0" anchor="b"/>
                </a:tc>
                <a:tc>
                  <a:txBody>
                    <a:bodyPr/>
                    <a:lstStyle/>
                    <a:p>
                      <a:pPr algn="ctr" fontAlgn="b"/>
                      <a:r>
                        <a:rPr lang="en-US" sz="1400" b="1" i="0" u="none" strike="noStrike" dirty="0" smtClean="0">
                          <a:solidFill>
                            <a:srgbClr val="000000"/>
                          </a:solidFill>
                          <a:effectLst/>
                          <a:latin typeface="Times New Roman"/>
                        </a:rPr>
                        <a:t>828. 688.9163</a:t>
                      </a:r>
                      <a:endParaRPr lang="en-US" sz="1400" b="1" i="0" u="none" strike="noStrike" dirty="0">
                        <a:solidFill>
                          <a:srgbClr val="000000"/>
                        </a:solidFill>
                        <a:effectLst/>
                        <a:latin typeface="Times New Roman"/>
                      </a:endParaRPr>
                    </a:p>
                  </a:txBody>
                  <a:tcPr marL="9525" marR="9525" marT="9525" marB="0" anchor="b"/>
                </a:tc>
              </a:tr>
              <a:tr h="211791">
                <a:tc>
                  <a:txBody>
                    <a:bodyPr/>
                    <a:lstStyle/>
                    <a:p>
                      <a:pPr algn="ctr" fontAlgn="b"/>
                      <a:r>
                        <a:rPr lang="en-US" sz="1200" b="0" i="0" u="none" strike="noStrike">
                          <a:solidFill>
                            <a:srgbClr val="000000"/>
                          </a:solidFill>
                          <a:effectLst/>
                          <a:latin typeface="Times New Roman"/>
                        </a:rPr>
                        <a:t>County's</a:t>
                      </a:r>
                    </a:p>
                  </a:txBody>
                  <a:tcPr marL="9525" marR="9525" marT="9525" marB="0" anchor="b"/>
                </a:tc>
                <a:tc>
                  <a:txBody>
                    <a:bodyPr/>
                    <a:lstStyle/>
                    <a:p>
                      <a:pPr algn="ctr" fontAlgn="b"/>
                      <a:r>
                        <a:rPr lang="en-US" sz="1200" b="0" i="0" u="none" strike="noStrike">
                          <a:solidFill>
                            <a:srgbClr val="000000"/>
                          </a:solidFill>
                          <a:effectLst/>
                          <a:latin typeface="Times New Roman"/>
                        </a:rPr>
                        <a:t>Ashe</a:t>
                      </a:r>
                    </a:p>
                  </a:txBody>
                  <a:tcPr marL="9525" marR="9525" marT="9525" marB="0" anchor="b"/>
                </a:tc>
                <a:tc>
                  <a:txBody>
                    <a:bodyPr/>
                    <a:lstStyle/>
                    <a:p>
                      <a:pPr algn="ctr" fontAlgn="b"/>
                      <a:r>
                        <a:rPr lang="en-US" sz="1200" b="0" i="0" u="none" strike="noStrike">
                          <a:solidFill>
                            <a:srgbClr val="000000"/>
                          </a:solidFill>
                          <a:effectLst/>
                          <a:latin typeface="Times New Roman"/>
                        </a:rPr>
                        <a:t>Avery</a:t>
                      </a:r>
                    </a:p>
                  </a:txBody>
                  <a:tcPr marL="9525" marR="9525" marT="9525" marB="0" anchor="b"/>
                </a:tc>
                <a:tc>
                  <a:txBody>
                    <a:bodyPr/>
                    <a:lstStyle/>
                    <a:p>
                      <a:pPr algn="ctr" fontAlgn="b"/>
                      <a:r>
                        <a:rPr lang="en-US" sz="1200" b="0" i="0" u="none" strike="noStrike">
                          <a:solidFill>
                            <a:srgbClr val="000000"/>
                          </a:solidFill>
                          <a:effectLst/>
                          <a:latin typeface="Times New Roman"/>
                        </a:rPr>
                        <a:t>Caldwell</a:t>
                      </a:r>
                    </a:p>
                  </a:txBody>
                  <a:tcPr marL="9525" marR="9525" marT="9525" marB="0" anchor="b"/>
                </a:tc>
                <a:tc>
                  <a:txBody>
                    <a:bodyPr/>
                    <a:lstStyle/>
                    <a:p>
                      <a:pPr algn="ctr" fontAlgn="b"/>
                      <a:r>
                        <a:rPr lang="en-US" sz="1200" b="0" i="0" u="none" strike="noStrike">
                          <a:solidFill>
                            <a:srgbClr val="000000"/>
                          </a:solidFill>
                          <a:effectLst/>
                          <a:latin typeface="Times New Roman"/>
                        </a:rPr>
                        <a:t>McDowell</a:t>
                      </a:r>
                    </a:p>
                  </a:txBody>
                  <a:tcPr marL="9525" marR="9525" marT="9525" marB="0" anchor="b"/>
                </a:tc>
                <a:tc>
                  <a:txBody>
                    <a:bodyPr/>
                    <a:lstStyle/>
                    <a:p>
                      <a:pPr algn="ctr" fontAlgn="b"/>
                      <a:r>
                        <a:rPr lang="en-US" sz="1200" b="0" i="0" u="none" strike="noStrike">
                          <a:solidFill>
                            <a:srgbClr val="000000"/>
                          </a:solidFill>
                          <a:effectLst/>
                          <a:latin typeface="Times New Roman"/>
                        </a:rPr>
                        <a:t>Mitchell</a:t>
                      </a:r>
                    </a:p>
                  </a:txBody>
                  <a:tcPr marL="9525" marR="9525" marT="9525" marB="0" anchor="b"/>
                </a:tc>
                <a:tc>
                  <a:txBody>
                    <a:bodyPr/>
                    <a:lstStyle/>
                    <a:p>
                      <a:pPr algn="ctr" fontAlgn="b"/>
                      <a:r>
                        <a:rPr lang="en-US" sz="1200" b="0" i="0" u="none" strike="noStrike">
                          <a:solidFill>
                            <a:srgbClr val="000000"/>
                          </a:solidFill>
                          <a:effectLst/>
                          <a:latin typeface="Times New Roman"/>
                        </a:rPr>
                        <a:t>Watauga</a:t>
                      </a:r>
                    </a:p>
                  </a:txBody>
                  <a:tcPr marL="9525" marR="9525" marT="9525" marB="0" anchor="b"/>
                </a:tc>
                <a:tc>
                  <a:txBody>
                    <a:bodyPr/>
                    <a:lstStyle/>
                    <a:p>
                      <a:pPr algn="ctr" fontAlgn="b"/>
                      <a:r>
                        <a:rPr lang="en-US" sz="1200" b="0" i="0" u="none" strike="noStrike">
                          <a:solidFill>
                            <a:srgbClr val="000000"/>
                          </a:solidFill>
                          <a:effectLst/>
                          <a:latin typeface="Times New Roman"/>
                        </a:rPr>
                        <a:t>Yancey</a:t>
                      </a:r>
                    </a:p>
                  </a:txBody>
                  <a:tcPr marL="9525" marR="9525" marT="9525" marB="0" anchor="b"/>
                </a:tc>
              </a:tr>
              <a:tr h="211791">
                <a:tc>
                  <a:txBody>
                    <a:bodyPr/>
                    <a:lstStyle/>
                    <a:p>
                      <a:pPr algn="ctr" fontAlgn="b"/>
                      <a:endParaRPr lang="en-US" sz="1200" b="0" i="0" u="none" strike="noStrike">
                        <a:solidFill>
                          <a:srgbClr val="000000"/>
                        </a:solidFill>
                        <a:effectLst/>
                        <a:latin typeface="Times New Roman"/>
                      </a:endParaRPr>
                    </a:p>
                  </a:txBody>
                  <a:tcPr marL="9525" marR="9525" marT="9525" marB="0" anchor="b"/>
                </a:tc>
                <a:tc>
                  <a:txBody>
                    <a:bodyPr/>
                    <a:lstStyle/>
                    <a:p>
                      <a:pPr algn="ctr" fontAlgn="b"/>
                      <a:endParaRPr lang="en-US" sz="1200" b="0" i="0" u="none" strike="noStrike">
                        <a:solidFill>
                          <a:srgbClr val="000000"/>
                        </a:solidFill>
                        <a:effectLst/>
                        <a:latin typeface="Times New Roman"/>
                      </a:endParaRPr>
                    </a:p>
                  </a:txBody>
                  <a:tcPr marL="9525" marR="9525" marT="9525" marB="0" anchor="b"/>
                </a:tc>
                <a:tc>
                  <a:txBody>
                    <a:bodyPr/>
                    <a:lstStyle/>
                    <a:p>
                      <a:pPr algn="ctr" fontAlgn="b"/>
                      <a:endParaRPr lang="en-US" sz="1200" b="0" i="0" u="none" strike="noStrike">
                        <a:solidFill>
                          <a:srgbClr val="000000"/>
                        </a:solidFill>
                        <a:effectLst/>
                        <a:latin typeface="Times New Roman"/>
                      </a:endParaRPr>
                    </a:p>
                  </a:txBody>
                  <a:tcPr marL="9525" marR="9525" marT="9525" marB="0" anchor="b"/>
                </a:tc>
                <a:tc>
                  <a:txBody>
                    <a:bodyPr/>
                    <a:lstStyle/>
                    <a:p>
                      <a:pPr algn="ctr" fontAlgn="b"/>
                      <a:endParaRPr lang="en-US" sz="1200" b="0" i="0" u="none" strike="noStrike">
                        <a:solidFill>
                          <a:srgbClr val="000000"/>
                        </a:solidFill>
                        <a:effectLst/>
                        <a:latin typeface="Times New Roman"/>
                      </a:endParaRPr>
                    </a:p>
                  </a:txBody>
                  <a:tcPr marL="9525" marR="9525" marT="9525" marB="0" anchor="b"/>
                </a:tc>
                <a:tc>
                  <a:txBody>
                    <a:bodyPr/>
                    <a:lstStyle/>
                    <a:p>
                      <a:pPr algn="ctr" fontAlgn="b"/>
                      <a:endParaRPr lang="en-US" sz="1200" b="0" i="0" u="none" strike="noStrike">
                        <a:solidFill>
                          <a:srgbClr val="000000"/>
                        </a:solidFill>
                        <a:effectLst/>
                        <a:latin typeface="Times New Roman"/>
                      </a:endParaRPr>
                    </a:p>
                  </a:txBody>
                  <a:tcPr marL="9525" marR="9525" marT="9525" marB="0" anchor="b"/>
                </a:tc>
                <a:tc>
                  <a:txBody>
                    <a:bodyPr/>
                    <a:lstStyle/>
                    <a:p>
                      <a:pPr algn="ctr" fontAlgn="b"/>
                      <a:endParaRPr lang="en-US" sz="1200" b="0" i="0" u="none" strike="noStrike">
                        <a:solidFill>
                          <a:srgbClr val="000000"/>
                        </a:solidFill>
                        <a:effectLst/>
                        <a:latin typeface="Times New Roman"/>
                      </a:endParaRPr>
                    </a:p>
                  </a:txBody>
                  <a:tcPr marL="9525" marR="9525" marT="9525" marB="0" anchor="b"/>
                </a:tc>
                <a:tc>
                  <a:txBody>
                    <a:bodyPr/>
                    <a:lstStyle/>
                    <a:p>
                      <a:pPr algn="ctr" fontAlgn="b"/>
                      <a:endParaRPr lang="en-US" sz="1200" b="0" i="0" u="none" strike="noStrike">
                        <a:solidFill>
                          <a:srgbClr val="000000"/>
                        </a:solidFill>
                        <a:effectLst/>
                        <a:latin typeface="Times New Roman"/>
                      </a:endParaRPr>
                    </a:p>
                  </a:txBody>
                  <a:tcPr marL="9525" marR="9525" marT="9525" marB="0" anchor="b"/>
                </a:tc>
                <a:tc>
                  <a:txBody>
                    <a:bodyPr/>
                    <a:lstStyle/>
                    <a:p>
                      <a:pPr algn="ctr" fontAlgn="b"/>
                      <a:endParaRPr lang="en-US" sz="1200" b="0" i="0" u="none" strike="noStrike" dirty="0">
                        <a:solidFill>
                          <a:srgbClr val="000000"/>
                        </a:solidFill>
                        <a:effectLst/>
                        <a:latin typeface="Times New Roman"/>
                      </a:endParaRPr>
                    </a:p>
                  </a:txBody>
                  <a:tcPr marL="9525" marR="9525" marT="9525" marB="0" anchor="b"/>
                </a:tc>
              </a:tr>
              <a:tr h="397361">
                <a:tc>
                  <a:txBody>
                    <a:bodyPr/>
                    <a:lstStyle/>
                    <a:p>
                      <a:pPr algn="ctr" fontAlgn="b"/>
                      <a:r>
                        <a:rPr lang="en-US" sz="1400" b="1" i="0" u="none" strike="noStrike">
                          <a:solidFill>
                            <a:srgbClr val="000000"/>
                          </a:solidFill>
                          <a:effectLst/>
                          <a:latin typeface="Times New Roman"/>
                        </a:rPr>
                        <a:t>DEC</a:t>
                      </a:r>
                    </a:p>
                  </a:txBody>
                  <a:tcPr marL="9525" marR="9525" marT="9525" marB="0" anchor="b"/>
                </a:tc>
                <a:tc>
                  <a:txBody>
                    <a:bodyPr/>
                    <a:lstStyle/>
                    <a:p>
                      <a:pPr algn="ctr" fontAlgn="b"/>
                      <a:r>
                        <a:rPr lang="en-US" sz="1400" b="1" i="0" u="none" strike="noStrike">
                          <a:solidFill>
                            <a:srgbClr val="000000"/>
                          </a:solidFill>
                          <a:effectLst/>
                          <a:latin typeface="Times New Roman"/>
                        </a:rPr>
                        <a:t>Area 13</a:t>
                      </a:r>
                    </a:p>
                  </a:txBody>
                  <a:tcPr marL="9525" marR="9525" marT="9525" marB="0" anchor="b"/>
                </a:tc>
                <a:tc>
                  <a:txBody>
                    <a:bodyPr/>
                    <a:lstStyle/>
                    <a:p>
                      <a:pPr algn="ctr" fontAlgn="b"/>
                      <a:r>
                        <a:rPr lang="en-US" sz="1400" b="1" i="0" u="none" strike="noStrike">
                          <a:solidFill>
                            <a:srgbClr val="000000"/>
                          </a:solidFill>
                          <a:effectLst/>
                          <a:latin typeface="Times New Roman"/>
                        </a:rPr>
                        <a:t>Ben</a:t>
                      </a:r>
                    </a:p>
                  </a:txBody>
                  <a:tcPr marL="9525" marR="9525" marT="9525" marB="0" anchor="b"/>
                </a:tc>
                <a:tc>
                  <a:txBody>
                    <a:bodyPr/>
                    <a:lstStyle/>
                    <a:p>
                      <a:pPr algn="ctr" fontAlgn="b"/>
                      <a:r>
                        <a:rPr lang="en-US" sz="1400" b="1" i="0" u="none" strike="noStrike">
                          <a:solidFill>
                            <a:srgbClr val="000000"/>
                          </a:solidFill>
                          <a:effectLst/>
                          <a:latin typeface="Times New Roman"/>
                        </a:rPr>
                        <a:t>Melvin</a:t>
                      </a:r>
                    </a:p>
                  </a:txBody>
                  <a:tcPr marL="9525" marR="9525" marT="9525" marB="0" anchor="b"/>
                </a:tc>
                <a:tc>
                  <a:txBody>
                    <a:bodyPr/>
                    <a:lstStyle/>
                    <a:p>
                      <a:pPr algn="ctr" fontAlgn="b"/>
                      <a:r>
                        <a:rPr lang="en-US" sz="1400" b="1" i="0" u="none" strike="noStrike">
                          <a:solidFill>
                            <a:srgbClr val="000000"/>
                          </a:solidFill>
                          <a:effectLst/>
                          <a:latin typeface="Times New Roman"/>
                        </a:rPr>
                        <a:t>KM4C</a:t>
                      </a:r>
                    </a:p>
                  </a:txBody>
                  <a:tcPr marL="9525" marR="9525" marT="9525" marB="0" anchor="b"/>
                </a:tc>
                <a:tc>
                  <a:txBody>
                    <a:bodyPr/>
                    <a:lstStyle/>
                    <a:p>
                      <a:pPr algn="ctr" fontAlgn="b"/>
                      <a:r>
                        <a:rPr lang="en-US" sz="1400" b="1" i="0" u="none" strike="noStrike">
                          <a:solidFill>
                            <a:srgbClr val="000000"/>
                          </a:solidFill>
                          <a:effectLst/>
                          <a:latin typeface="Times New Roman"/>
                        </a:rPr>
                        <a:t>Kings Mountain</a:t>
                      </a:r>
                    </a:p>
                  </a:txBody>
                  <a:tcPr marL="9525" marR="9525" marT="9525" marB="0" anchor="b"/>
                </a:tc>
                <a:tc>
                  <a:txBody>
                    <a:bodyPr/>
                    <a:lstStyle/>
                    <a:p>
                      <a:pPr algn="ctr" fontAlgn="b"/>
                      <a:r>
                        <a:rPr lang="en-US" sz="1400" b="1" i="0" u="none" strike="noStrike">
                          <a:solidFill>
                            <a:srgbClr val="000000"/>
                          </a:solidFill>
                          <a:effectLst/>
                          <a:latin typeface="Times New Roman"/>
                        </a:rPr>
                        <a:t>NC</a:t>
                      </a:r>
                    </a:p>
                  </a:txBody>
                  <a:tcPr marL="9525" marR="9525" marT="9525" marB="0" anchor="b"/>
                </a:tc>
                <a:tc>
                  <a:txBody>
                    <a:bodyPr/>
                    <a:lstStyle/>
                    <a:p>
                      <a:pPr algn="ctr" fontAlgn="b"/>
                      <a:r>
                        <a:rPr lang="en-US" sz="1400" b="1" i="0" u="none" strike="noStrike" dirty="0" smtClean="0">
                          <a:solidFill>
                            <a:srgbClr val="000000"/>
                          </a:solidFill>
                          <a:effectLst/>
                          <a:latin typeface="Times New Roman"/>
                        </a:rPr>
                        <a:t>704.739.2583</a:t>
                      </a:r>
                      <a:endParaRPr lang="en-US" sz="1400" b="1" i="0" u="none" strike="noStrike" dirty="0">
                        <a:solidFill>
                          <a:srgbClr val="000000"/>
                        </a:solidFill>
                        <a:effectLst/>
                        <a:latin typeface="Times New Roman"/>
                      </a:endParaRPr>
                    </a:p>
                  </a:txBody>
                  <a:tcPr marL="9525" marR="9525" marT="9525" marB="0" anchor="b"/>
                </a:tc>
              </a:tr>
              <a:tr h="211791">
                <a:tc>
                  <a:txBody>
                    <a:bodyPr/>
                    <a:lstStyle/>
                    <a:p>
                      <a:pPr algn="ctr" fontAlgn="b"/>
                      <a:r>
                        <a:rPr lang="en-US" sz="1200" b="0" i="0" u="none" strike="noStrike">
                          <a:solidFill>
                            <a:srgbClr val="000000"/>
                          </a:solidFill>
                          <a:effectLst/>
                          <a:latin typeface="Times New Roman"/>
                        </a:rPr>
                        <a:t>County's</a:t>
                      </a:r>
                    </a:p>
                  </a:txBody>
                  <a:tcPr marL="9525" marR="9525" marT="9525" marB="0" anchor="b"/>
                </a:tc>
                <a:tc>
                  <a:txBody>
                    <a:bodyPr/>
                    <a:lstStyle/>
                    <a:p>
                      <a:pPr algn="ctr" fontAlgn="b"/>
                      <a:r>
                        <a:rPr lang="en-US" sz="1200" b="0" i="0" u="none" strike="noStrike">
                          <a:solidFill>
                            <a:srgbClr val="000000"/>
                          </a:solidFill>
                          <a:effectLst/>
                          <a:latin typeface="Times New Roman"/>
                        </a:rPr>
                        <a:t>Catawba</a:t>
                      </a:r>
                    </a:p>
                  </a:txBody>
                  <a:tcPr marL="9525" marR="9525" marT="9525" marB="0" anchor="b"/>
                </a:tc>
                <a:tc>
                  <a:txBody>
                    <a:bodyPr/>
                    <a:lstStyle/>
                    <a:p>
                      <a:pPr algn="ctr" fontAlgn="b"/>
                      <a:r>
                        <a:rPr lang="en-US" sz="1200" b="0" i="0" u="none" strike="noStrike">
                          <a:solidFill>
                            <a:srgbClr val="000000"/>
                          </a:solidFill>
                          <a:effectLst/>
                          <a:latin typeface="Times New Roman"/>
                        </a:rPr>
                        <a:t>Burke</a:t>
                      </a:r>
                    </a:p>
                  </a:txBody>
                  <a:tcPr marL="9525" marR="9525" marT="9525" marB="0" anchor="b"/>
                </a:tc>
                <a:tc>
                  <a:txBody>
                    <a:bodyPr/>
                    <a:lstStyle/>
                    <a:p>
                      <a:pPr algn="ctr" fontAlgn="b"/>
                      <a:r>
                        <a:rPr lang="en-US" sz="1200" b="0" i="0" u="none" strike="noStrike">
                          <a:solidFill>
                            <a:srgbClr val="000000"/>
                          </a:solidFill>
                          <a:effectLst/>
                          <a:latin typeface="Times New Roman"/>
                        </a:rPr>
                        <a:t>Catawba</a:t>
                      </a:r>
                    </a:p>
                  </a:txBody>
                  <a:tcPr marL="9525" marR="9525" marT="9525" marB="0" anchor="b"/>
                </a:tc>
                <a:tc>
                  <a:txBody>
                    <a:bodyPr/>
                    <a:lstStyle/>
                    <a:p>
                      <a:pPr algn="ctr" fontAlgn="b"/>
                      <a:r>
                        <a:rPr lang="en-US" sz="1200" b="0" i="0" u="none" strike="noStrike">
                          <a:solidFill>
                            <a:srgbClr val="000000"/>
                          </a:solidFill>
                          <a:effectLst/>
                          <a:latin typeface="Times New Roman"/>
                        </a:rPr>
                        <a:t>Cleveland </a:t>
                      </a:r>
                    </a:p>
                  </a:txBody>
                  <a:tcPr marL="9525" marR="9525" marT="9525" marB="0" anchor="b"/>
                </a:tc>
                <a:tc>
                  <a:txBody>
                    <a:bodyPr/>
                    <a:lstStyle/>
                    <a:p>
                      <a:pPr algn="ctr" fontAlgn="b"/>
                      <a:r>
                        <a:rPr lang="en-US" sz="1200" b="0" i="0" u="none" strike="noStrike">
                          <a:solidFill>
                            <a:srgbClr val="000000"/>
                          </a:solidFill>
                          <a:effectLst/>
                          <a:latin typeface="Times New Roman"/>
                        </a:rPr>
                        <a:t>Gaston</a:t>
                      </a:r>
                    </a:p>
                  </a:txBody>
                  <a:tcPr marL="9525" marR="9525" marT="9525" marB="0" anchor="b"/>
                </a:tc>
                <a:tc>
                  <a:txBody>
                    <a:bodyPr/>
                    <a:lstStyle/>
                    <a:p>
                      <a:pPr algn="ctr" fontAlgn="b"/>
                      <a:r>
                        <a:rPr lang="en-US" sz="1200" b="0" i="0" u="none" strike="noStrike">
                          <a:solidFill>
                            <a:srgbClr val="000000"/>
                          </a:solidFill>
                          <a:effectLst/>
                          <a:latin typeface="Times New Roman"/>
                        </a:rPr>
                        <a:t>Lincoln</a:t>
                      </a:r>
                    </a:p>
                  </a:txBody>
                  <a:tcPr marL="9525" marR="9525" marT="9525" marB="0" anchor="b"/>
                </a:tc>
                <a:tc>
                  <a:txBody>
                    <a:bodyPr/>
                    <a:lstStyle/>
                    <a:p>
                      <a:pPr algn="ctr" fontAlgn="b"/>
                      <a:r>
                        <a:rPr lang="en-US" sz="1200" b="0" i="0" u="none" strike="noStrike">
                          <a:solidFill>
                            <a:srgbClr val="000000"/>
                          </a:solidFill>
                          <a:effectLst/>
                          <a:latin typeface="Times New Roman"/>
                        </a:rPr>
                        <a:t>Mecklenburg</a:t>
                      </a:r>
                    </a:p>
                  </a:txBody>
                  <a:tcPr marL="9525" marR="9525" marT="9525" marB="0" anchor="b"/>
                </a:tc>
              </a:tr>
              <a:tr h="211791">
                <a:tc>
                  <a:txBody>
                    <a:bodyPr/>
                    <a:lstStyle/>
                    <a:p>
                      <a:pPr algn="ctr" fontAlgn="b"/>
                      <a:endParaRPr lang="en-US" sz="1200" b="0" i="0" u="none" strike="noStrike">
                        <a:solidFill>
                          <a:srgbClr val="000000"/>
                        </a:solidFill>
                        <a:effectLst/>
                        <a:latin typeface="Times New Roman"/>
                      </a:endParaRPr>
                    </a:p>
                  </a:txBody>
                  <a:tcPr marL="9525" marR="9525" marT="9525" marB="0" anchor="b"/>
                </a:tc>
                <a:tc>
                  <a:txBody>
                    <a:bodyPr/>
                    <a:lstStyle/>
                    <a:p>
                      <a:pPr algn="ctr" fontAlgn="b"/>
                      <a:endParaRPr lang="en-US" sz="1200" b="0" i="0" u="none" strike="noStrike">
                        <a:solidFill>
                          <a:srgbClr val="000000"/>
                        </a:solidFill>
                        <a:effectLst/>
                        <a:latin typeface="Times New Roman"/>
                      </a:endParaRPr>
                    </a:p>
                  </a:txBody>
                  <a:tcPr marL="9525" marR="9525" marT="9525" marB="0" anchor="b"/>
                </a:tc>
                <a:tc>
                  <a:txBody>
                    <a:bodyPr/>
                    <a:lstStyle/>
                    <a:p>
                      <a:pPr algn="ctr" fontAlgn="b"/>
                      <a:endParaRPr lang="en-US" sz="1200" b="0" i="0" u="none" strike="noStrike">
                        <a:solidFill>
                          <a:srgbClr val="000000"/>
                        </a:solidFill>
                        <a:effectLst/>
                        <a:latin typeface="Times New Roman"/>
                      </a:endParaRPr>
                    </a:p>
                  </a:txBody>
                  <a:tcPr marL="9525" marR="9525" marT="9525" marB="0" anchor="b"/>
                </a:tc>
                <a:tc>
                  <a:txBody>
                    <a:bodyPr/>
                    <a:lstStyle/>
                    <a:p>
                      <a:pPr algn="ctr" fontAlgn="b"/>
                      <a:endParaRPr lang="en-US" sz="1200" b="0" i="0" u="none" strike="noStrike">
                        <a:solidFill>
                          <a:srgbClr val="000000"/>
                        </a:solidFill>
                        <a:effectLst/>
                        <a:latin typeface="Times New Roman"/>
                      </a:endParaRPr>
                    </a:p>
                  </a:txBody>
                  <a:tcPr marL="9525" marR="9525" marT="9525" marB="0" anchor="b"/>
                </a:tc>
                <a:tc>
                  <a:txBody>
                    <a:bodyPr/>
                    <a:lstStyle/>
                    <a:p>
                      <a:pPr algn="ctr" fontAlgn="b"/>
                      <a:endParaRPr lang="en-US" sz="1200" b="0" i="0" u="none" strike="noStrike">
                        <a:solidFill>
                          <a:srgbClr val="000000"/>
                        </a:solidFill>
                        <a:effectLst/>
                        <a:latin typeface="Times New Roman"/>
                      </a:endParaRPr>
                    </a:p>
                  </a:txBody>
                  <a:tcPr marL="9525" marR="9525" marT="9525" marB="0" anchor="b"/>
                </a:tc>
                <a:tc>
                  <a:txBody>
                    <a:bodyPr/>
                    <a:lstStyle/>
                    <a:p>
                      <a:pPr algn="ctr" fontAlgn="b"/>
                      <a:endParaRPr lang="en-US" sz="1200" b="0" i="0" u="none" strike="noStrike">
                        <a:solidFill>
                          <a:srgbClr val="000000"/>
                        </a:solidFill>
                        <a:effectLst/>
                        <a:latin typeface="Times New Roman"/>
                      </a:endParaRPr>
                    </a:p>
                  </a:txBody>
                  <a:tcPr marL="9525" marR="9525" marT="9525" marB="0" anchor="b"/>
                </a:tc>
                <a:tc>
                  <a:txBody>
                    <a:bodyPr/>
                    <a:lstStyle/>
                    <a:p>
                      <a:pPr algn="ctr" fontAlgn="b"/>
                      <a:endParaRPr lang="en-US" sz="1200" b="0" i="0" u="none" strike="noStrike">
                        <a:solidFill>
                          <a:srgbClr val="000000"/>
                        </a:solidFill>
                        <a:effectLst/>
                        <a:latin typeface="Times New Roman"/>
                      </a:endParaRPr>
                    </a:p>
                  </a:txBody>
                  <a:tcPr marL="9525" marR="9525" marT="9525" marB="0" anchor="b"/>
                </a:tc>
                <a:tc>
                  <a:txBody>
                    <a:bodyPr/>
                    <a:lstStyle/>
                    <a:p>
                      <a:pPr algn="ctr" fontAlgn="b"/>
                      <a:endParaRPr lang="en-US" sz="1200" b="0" i="0" u="none" strike="noStrike">
                        <a:effectLst/>
                        <a:latin typeface="Times New Roman"/>
                      </a:endParaRPr>
                    </a:p>
                  </a:txBody>
                  <a:tcPr marL="9525" marR="9525" marT="9525" marB="0" anchor="b"/>
                </a:tc>
              </a:tr>
              <a:tr h="211791">
                <a:tc>
                  <a:txBody>
                    <a:bodyPr/>
                    <a:lstStyle/>
                    <a:p>
                      <a:pPr algn="ctr" fontAlgn="b"/>
                      <a:r>
                        <a:rPr lang="en-US" sz="1400" b="1" i="0" u="none" strike="noStrike">
                          <a:solidFill>
                            <a:srgbClr val="000000"/>
                          </a:solidFill>
                          <a:effectLst/>
                          <a:latin typeface="Times New Roman"/>
                        </a:rPr>
                        <a:t>DEC</a:t>
                      </a:r>
                    </a:p>
                  </a:txBody>
                  <a:tcPr marL="9525" marR="9525" marT="9525" marB="0" anchor="b"/>
                </a:tc>
                <a:tc>
                  <a:txBody>
                    <a:bodyPr/>
                    <a:lstStyle/>
                    <a:p>
                      <a:pPr algn="ctr" fontAlgn="b"/>
                      <a:r>
                        <a:rPr lang="en-US" sz="1400" b="1" i="0" u="none" strike="noStrike">
                          <a:solidFill>
                            <a:srgbClr val="000000"/>
                          </a:solidFill>
                          <a:effectLst/>
                          <a:latin typeface="Times New Roman"/>
                        </a:rPr>
                        <a:t>Area 14</a:t>
                      </a:r>
                    </a:p>
                  </a:txBody>
                  <a:tcPr marL="9525" marR="9525" marT="9525" marB="0" anchor="b"/>
                </a:tc>
                <a:tc>
                  <a:txBody>
                    <a:bodyPr/>
                    <a:lstStyle/>
                    <a:p>
                      <a:pPr algn="ctr" fontAlgn="b"/>
                      <a:r>
                        <a:rPr lang="en-US" sz="1400" b="1" i="0" u="none" strike="noStrike">
                          <a:solidFill>
                            <a:srgbClr val="000000"/>
                          </a:solidFill>
                          <a:effectLst/>
                          <a:latin typeface="Times New Roman"/>
                        </a:rPr>
                        <a:t>Steve</a:t>
                      </a:r>
                    </a:p>
                  </a:txBody>
                  <a:tcPr marL="9525" marR="9525" marT="9525" marB="0" anchor="b"/>
                </a:tc>
                <a:tc>
                  <a:txBody>
                    <a:bodyPr/>
                    <a:lstStyle/>
                    <a:p>
                      <a:pPr algn="ctr" fontAlgn="b"/>
                      <a:r>
                        <a:rPr lang="en-US" sz="1400" b="1" i="0" u="none" strike="noStrike">
                          <a:solidFill>
                            <a:srgbClr val="000000"/>
                          </a:solidFill>
                          <a:effectLst/>
                          <a:latin typeface="Times New Roman"/>
                        </a:rPr>
                        <a:t>Emory</a:t>
                      </a:r>
                    </a:p>
                  </a:txBody>
                  <a:tcPr marL="9525" marR="9525" marT="9525" marB="0" anchor="b"/>
                </a:tc>
                <a:tc>
                  <a:txBody>
                    <a:bodyPr/>
                    <a:lstStyle/>
                    <a:p>
                      <a:pPr algn="ctr" fontAlgn="b"/>
                      <a:r>
                        <a:rPr lang="en-US" sz="1400" b="1" i="0" u="none" strike="noStrike">
                          <a:solidFill>
                            <a:srgbClr val="000000"/>
                          </a:solidFill>
                          <a:effectLst/>
                          <a:latin typeface="Times New Roman"/>
                        </a:rPr>
                        <a:t>N4SET</a:t>
                      </a:r>
                    </a:p>
                  </a:txBody>
                  <a:tcPr marL="9525" marR="9525" marT="9525" marB="0" anchor="b"/>
                </a:tc>
                <a:tc>
                  <a:txBody>
                    <a:bodyPr/>
                    <a:lstStyle/>
                    <a:p>
                      <a:pPr algn="ctr" fontAlgn="b"/>
                      <a:r>
                        <a:rPr lang="en-US" sz="1400" b="1" i="0" u="none" strike="noStrike">
                          <a:solidFill>
                            <a:srgbClr val="000000"/>
                          </a:solidFill>
                          <a:effectLst/>
                          <a:latin typeface="Times New Roman"/>
                        </a:rPr>
                        <a:t>Weaverville</a:t>
                      </a:r>
                    </a:p>
                  </a:txBody>
                  <a:tcPr marL="9525" marR="9525" marT="9525" marB="0" anchor="b"/>
                </a:tc>
                <a:tc>
                  <a:txBody>
                    <a:bodyPr/>
                    <a:lstStyle/>
                    <a:p>
                      <a:pPr algn="ctr" fontAlgn="b"/>
                      <a:r>
                        <a:rPr lang="en-US" sz="1400" b="1" i="0" u="none" strike="noStrike">
                          <a:solidFill>
                            <a:srgbClr val="000000"/>
                          </a:solidFill>
                          <a:effectLst/>
                          <a:latin typeface="Times New Roman"/>
                        </a:rPr>
                        <a:t>NC</a:t>
                      </a:r>
                    </a:p>
                  </a:txBody>
                  <a:tcPr marL="9525" marR="9525" marT="9525" marB="0" anchor="b"/>
                </a:tc>
                <a:tc>
                  <a:txBody>
                    <a:bodyPr/>
                    <a:lstStyle/>
                    <a:p>
                      <a:pPr algn="ctr" fontAlgn="b"/>
                      <a:r>
                        <a:rPr lang="en-US" sz="1400" b="1" i="0" u="none" strike="noStrike" dirty="0" smtClean="0">
                          <a:solidFill>
                            <a:srgbClr val="000000"/>
                          </a:solidFill>
                          <a:effectLst/>
                          <a:latin typeface="Times New Roman"/>
                        </a:rPr>
                        <a:t>828.658.0261</a:t>
                      </a:r>
                      <a:endParaRPr lang="en-US" sz="1400" b="1" i="0" u="none" strike="noStrike" dirty="0">
                        <a:solidFill>
                          <a:srgbClr val="000000"/>
                        </a:solidFill>
                        <a:effectLst/>
                        <a:latin typeface="Times New Roman"/>
                      </a:endParaRPr>
                    </a:p>
                  </a:txBody>
                  <a:tcPr marL="9525" marR="9525" marT="9525" marB="0" anchor="b"/>
                </a:tc>
              </a:tr>
              <a:tr h="211791">
                <a:tc>
                  <a:txBody>
                    <a:bodyPr/>
                    <a:lstStyle/>
                    <a:p>
                      <a:pPr algn="ctr" fontAlgn="b"/>
                      <a:r>
                        <a:rPr lang="en-US" sz="1200" b="0" i="0" u="none" strike="noStrike">
                          <a:solidFill>
                            <a:srgbClr val="000000"/>
                          </a:solidFill>
                          <a:effectLst/>
                          <a:latin typeface="Times New Roman"/>
                        </a:rPr>
                        <a:t>County's</a:t>
                      </a:r>
                    </a:p>
                  </a:txBody>
                  <a:tcPr marL="9525" marR="9525" marT="9525" marB="0" anchor="b"/>
                </a:tc>
                <a:tc>
                  <a:txBody>
                    <a:bodyPr/>
                    <a:lstStyle/>
                    <a:p>
                      <a:pPr algn="ctr" fontAlgn="b"/>
                      <a:r>
                        <a:rPr lang="en-US" sz="1200" b="0" i="0" u="none" strike="noStrike">
                          <a:solidFill>
                            <a:srgbClr val="000000"/>
                          </a:solidFill>
                          <a:effectLst/>
                          <a:latin typeface="Times New Roman"/>
                        </a:rPr>
                        <a:t>Buncombe</a:t>
                      </a:r>
                    </a:p>
                  </a:txBody>
                  <a:tcPr marL="9525" marR="9525" marT="9525" marB="0" anchor="b"/>
                </a:tc>
                <a:tc>
                  <a:txBody>
                    <a:bodyPr/>
                    <a:lstStyle/>
                    <a:p>
                      <a:pPr algn="ctr" fontAlgn="b"/>
                      <a:r>
                        <a:rPr lang="en-US" sz="1200" b="0" i="0" u="none" strike="noStrike">
                          <a:solidFill>
                            <a:srgbClr val="000000"/>
                          </a:solidFill>
                          <a:effectLst/>
                          <a:latin typeface="Times New Roman"/>
                        </a:rPr>
                        <a:t>Cherokee </a:t>
                      </a:r>
                    </a:p>
                  </a:txBody>
                  <a:tcPr marL="9525" marR="9525" marT="9525" marB="0" anchor="b"/>
                </a:tc>
                <a:tc>
                  <a:txBody>
                    <a:bodyPr/>
                    <a:lstStyle/>
                    <a:p>
                      <a:pPr algn="ctr" fontAlgn="b"/>
                      <a:r>
                        <a:rPr lang="en-US" sz="1200" b="0" i="0" u="none" strike="noStrike">
                          <a:solidFill>
                            <a:srgbClr val="000000"/>
                          </a:solidFill>
                          <a:effectLst/>
                          <a:latin typeface="Times New Roman"/>
                        </a:rPr>
                        <a:t>Haywood</a:t>
                      </a:r>
                    </a:p>
                  </a:txBody>
                  <a:tcPr marL="9525" marR="9525" marT="9525" marB="0" anchor="b"/>
                </a:tc>
                <a:tc>
                  <a:txBody>
                    <a:bodyPr/>
                    <a:lstStyle/>
                    <a:p>
                      <a:pPr algn="ctr" fontAlgn="b"/>
                      <a:r>
                        <a:rPr lang="en-US" sz="1200" b="0" i="0" u="none" strike="noStrike">
                          <a:solidFill>
                            <a:srgbClr val="000000"/>
                          </a:solidFill>
                          <a:effectLst/>
                          <a:latin typeface="Times New Roman"/>
                        </a:rPr>
                        <a:t>Graham</a:t>
                      </a:r>
                    </a:p>
                  </a:txBody>
                  <a:tcPr marL="9525" marR="9525" marT="9525" marB="0" anchor="b"/>
                </a:tc>
                <a:tc>
                  <a:txBody>
                    <a:bodyPr/>
                    <a:lstStyle/>
                    <a:p>
                      <a:pPr algn="ctr" fontAlgn="b"/>
                      <a:r>
                        <a:rPr lang="en-US" sz="1200" b="0" i="0" u="none" strike="noStrike">
                          <a:solidFill>
                            <a:srgbClr val="000000"/>
                          </a:solidFill>
                          <a:effectLst/>
                          <a:latin typeface="Times New Roman"/>
                        </a:rPr>
                        <a:t>Madison</a:t>
                      </a:r>
                    </a:p>
                  </a:txBody>
                  <a:tcPr marL="9525" marR="9525" marT="9525" marB="0" anchor="b"/>
                </a:tc>
                <a:tc>
                  <a:txBody>
                    <a:bodyPr/>
                    <a:lstStyle/>
                    <a:p>
                      <a:pPr algn="ctr" fontAlgn="b"/>
                      <a:r>
                        <a:rPr lang="en-US" sz="1200" b="0" i="0" u="none" strike="noStrike">
                          <a:solidFill>
                            <a:srgbClr val="000000"/>
                          </a:solidFill>
                          <a:effectLst/>
                          <a:latin typeface="Times New Roman"/>
                        </a:rPr>
                        <a:t>Swain</a:t>
                      </a:r>
                    </a:p>
                  </a:txBody>
                  <a:tcPr marL="9525" marR="9525" marT="9525" marB="0" anchor="b"/>
                </a:tc>
                <a:tc>
                  <a:txBody>
                    <a:bodyPr/>
                    <a:lstStyle/>
                    <a:p>
                      <a:pPr algn="ctr" fontAlgn="b"/>
                      <a:r>
                        <a:rPr lang="en-US" sz="1200" b="0" i="0" u="none" strike="noStrike">
                          <a:effectLst/>
                          <a:latin typeface="Times New Roman"/>
                        </a:rPr>
                        <a:t> </a:t>
                      </a:r>
                    </a:p>
                  </a:txBody>
                  <a:tcPr marL="9525" marR="9525" marT="9525" marB="0" anchor="b"/>
                </a:tc>
              </a:tr>
              <a:tr h="211791">
                <a:tc>
                  <a:txBody>
                    <a:bodyPr/>
                    <a:lstStyle/>
                    <a:p>
                      <a:pPr algn="ctr" fontAlgn="b"/>
                      <a:endParaRPr lang="en-US" sz="1200" b="0" i="0" u="none" strike="noStrike">
                        <a:effectLst/>
                        <a:latin typeface="Times New Roman"/>
                      </a:endParaRPr>
                    </a:p>
                  </a:txBody>
                  <a:tcPr marL="9525" marR="9525" marT="9525" marB="0" anchor="b"/>
                </a:tc>
                <a:tc>
                  <a:txBody>
                    <a:bodyPr/>
                    <a:lstStyle/>
                    <a:p>
                      <a:pPr algn="ctr" fontAlgn="b"/>
                      <a:endParaRPr lang="en-US" sz="1200" b="0" i="0" u="none" strike="noStrike">
                        <a:effectLst/>
                        <a:latin typeface="Times New Roman"/>
                      </a:endParaRPr>
                    </a:p>
                  </a:txBody>
                  <a:tcPr marL="9525" marR="9525" marT="9525" marB="0" anchor="b"/>
                </a:tc>
                <a:tc>
                  <a:txBody>
                    <a:bodyPr/>
                    <a:lstStyle/>
                    <a:p>
                      <a:pPr algn="ctr" fontAlgn="b"/>
                      <a:endParaRPr lang="en-US" sz="1200" b="0" i="0" u="none" strike="noStrike">
                        <a:effectLst/>
                        <a:latin typeface="Times New Roman"/>
                      </a:endParaRPr>
                    </a:p>
                  </a:txBody>
                  <a:tcPr marL="9525" marR="9525" marT="9525" marB="0" anchor="b"/>
                </a:tc>
                <a:tc>
                  <a:txBody>
                    <a:bodyPr/>
                    <a:lstStyle/>
                    <a:p>
                      <a:pPr algn="ctr" fontAlgn="b"/>
                      <a:endParaRPr lang="en-US" sz="1200" b="0" i="0" u="none" strike="noStrike">
                        <a:effectLst/>
                        <a:latin typeface="Times New Roman"/>
                      </a:endParaRPr>
                    </a:p>
                  </a:txBody>
                  <a:tcPr marL="9525" marR="9525" marT="9525" marB="0" anchor="b"/>
                </a:tc>
                <a:tc>
                  <a:txBody>
                    <a:bodyPr/>
                    <a:lstStyle/>
                    <a:p>
                      <a:pPr algn="ctr" fontAlgn="b"/>
                      <a:endParaRPr lang="en-US" sz="1200" b="0" i="0" u="none" strike="noStrike">
                        <a:effectLst/>
                        <a:latin typeface="Times New Roman"/>
                      </a:endParaRPr>
                    </a:p>
                  </a:txBody>
                  <a:tcPr marL="9525" marR="9525" marT="9525" marB="0" anchor="b"/>
                </a:tc>
                <a:tc>
                  <a:txBody>
                    <a:bodyPr/>
                    <a:lstStyle/>
                    <a:p>
                      <a:pPr algn="ctr" fontAlgn="b"/>
                      <a:endParaRPr lang="en-US" sz="1200" b="0" i="0" u="none" strike="noStrike">
                        <a:effectLst/>
                        <a:latin typeface="Times New Roman"/>
                      </a:endParaRPr>
                    </a:p>
                  </a:txBody>
                  <a:tcPr marL="9525" marR="9525" marT="9525" marB="0" anchor="b"/>
                </a:tc>
                <a:tc>
                  <a:txBody>
                    <a:bodyPr/>
                    <a:lstStyle/>
                    <a:p>
                      <a:pPr algn="ctr" fontAlgn="b"/>
                      <a:endParaRPr lang="en-US" sz="1200" b="0" i="0" u="none" strike="noStrike">
                        <a:effectLst/>
                        <a:latin typeface="Times New Roman"/>
                      </a:endParaRPr>
                    </a:p>
                  </a:txBody>
                  <a:tcPr marL="9525" marR="9525" marT="9525" marB="0" anchor="b"/>
                </a:tc>
                <a:tc>
                  <a:txBody>
                    <a:bodyPr/>
                    <a:lstStyle/>
                    <a:p>
                      <a:pPr algn="ctr" fontAlgn="b"/>
                      <a:endParaRPr lang="en-US" sz="1200" b="0" i="0" u="none" strike="noStrike">
                        <a:effectLst/>
                        <a:latin typeface="Times New Roman"/>
                      </a:endParaRPr>
                    </a:p>
                  </a:txBody>
                  <a:tcPr marL="9525" marR="9525" marT="9525" marB="0" anchor="b"/>
                </a:tc>
              </a:tr>
              <a:tr h="211791">
                <a:tc>
                  <a:txBody>
                    <a:bodyPr/>
                    <a:lstStyle/>
                    <a:p>
                      <a:pPr algn="ctr" fontAlgn="b"/>
                      <a:r>
                        <a:rPr lang="en-US" sz="1400" b="1" i="0" u="none" strike="noStrike">
                          <a:solidFill>
                            <a:srgbClr val="000000"/>
                          </a:solidFill>
                          <a:effectLst/>
                          <a:latin typeface="Times New Roman"/>
                        </a:rPr>
                        <a:t>DEC</a:t>
                      </a:r>
                    </a:p>
                  </a:txBody>
                  <a:tcPr marL="9525" marR="9525" marT="9525" marB="0" anchor="b"/>
                </a:tc>
                <a:tc>
                  <a:txBody>
                    <a:bodyPr/>
                    <a:lstStyle/>
                    <a:p>
                      <a:pPr algn="ctr" fontAlgn="b"/>
                      <a:r>
                        <a:rPr lang="en-US" sz="1400" b="1" i="0" u="none" strike="noStrike">
                          <a:solidFill>
                            <a:srgbClr val="000000"/>
                          </a:solidFill>
                          <a:effectLst/>
                          <a:latin typeface="Times New Roman"/>
                        </a:rPr>
                        <a:t>Area 15</a:t>
                      </a:r>
                    </a:p>
                  </a:txBody>
                  <a:tcPr marL="9525" marR="9525" marT="9525" marB="0" anchor="b"/>
                </a:tc>
                <a:tc>
                  <a:txBody>
                    <a:bodyPr/>
                    <a:lstStyle/>
                    <a:p>
                      <a:pPr algn="ctr" fontAlgn="b"/>
                      <a:r>
                        <a:rPr lang="en-US" sz="1400" b="1" i="0" u="none" strike="noStrike">
                          <a:solidFill>
                            <a:srgbClr val="000000"/>
                          </a:solidFill>
                          <a:effectLst/>
                          <a:latin typeface="Times New Roman"/>
                        </a:rPr>
                        <a:t>Dick</a:t>
                      </a:r>
                    </a:p>
                  </a:txBody>
                  <a:tcPr marL="9525" marR="9525" marT="9525" marB="0" anchor="b"/>
                </a:tc>
                <a:tc>
                  <a:txBody>
                    <a:bodyPr/>
                    <a:lstStyle/>
                    <a:p>
                      <a:pPr algn="ctr" fontAlgn="b"/>
                      <a:r>
                        <a:rPr lang="en-US" sz="1400" b="1" i="0" u="none" strike="noStrike" dirty="0" smtClean="0">
                          <a:solidFill>
                            <a:srgbClr val="000000"/>
                          </a:solidFill>
                          <a:effectLst/>
                          <a:latin typeface="Times New Roman"/>
                        </a:rPr>
                        <a:t>Smith III</a:t>
                      </a:r>
                      <a:endParaRPr lang="en-US" sz="1400" b="1" i="0" u="none" strike="noStrike" dirty="0">
                        <a:solidFill>
                          <a:srgbClr val="000000"/>
                        </a:solidFill>
                        <a:effectLst/>
                        <a:latin typeface="Times New Roman"/>
                      </a:endParaRPr>
                    </a:p>
                  </a:txBody>
                  <a:tcPr marL="9525" marR="9525" marT="9525" marB="0" anchor="b"/>
                </a:tc>
                <a:tc>
                  <a:txBody>
                    <a:bodyPr/>
                    <a:lstStyle/>
                    <a:p>
                      <a:pPr algn="ctr" fontAlgn="b"/>
                      <a:r>
                        <a:rPr lang="en-US" sz="1400" b="1" i="0" u="none" strike="noStrike" dirty="0" smtClean="0">
                          <a:solidFill>
                            <a:srgbClr val="000000"/>
                          </a:solidFill>
                          <a:effectLst/>
                          <a:latin typeface="Times New Roman"/>
                        </a:rPr>
                        <a:t>W4RSS</a:t>
                      </a:r>
                      <a:endParaRPr lang="en-US" sz="1400" b="1" i="0" u="none" strike="noStrike" dirty="0">
                        <a:solidFill>
                          <a:srgbClr val="000000"/>
                        </a:solidFill>
                        <a:effectLst/>
                        <a:latin typeface="Times New Roman"/>
                      </a:endParaRPr>
                    </a:p>
                  </a:txBody>
                  <a:tcPr marL="9525" marR="9525" marT="9525" marB="0" anchor="b"/>
                </a:tc>
                <a:tc>
                  <a:txBody>
                    <a:bodyPr/>
                    <a:lstStyle/>
                    <a:p>
                      <a:pPr algn="ctr" fontAlgn="b"/>
                      <a:r>
                        <a:rPr lang="en-US" sz="1400" b="1" i="0" u="none" strike="noStrike">
                          <a:solidFill>
                            <a:srgbClr val="000000"/>
                          </a:solidFill>
                          <a:effectLst/>
                          <a:latin typeface="Times New Roman"/>
                        </a:rPr>
                        <a:t>Fletcher</a:t>
                      </a:r>
                    </a:p>
                  </a:txBody>
                  <a:tcPr marL="9525" marR="9525" marT="9525" marB="0" anchor="b"/>
                </a:tc>
                <a:tc>
                  <a:txBody>
                    <a:bodyPr/>
                    <a:lstStyle/>
                    <a:p>
                      <a:pPr algn="ctr" fontAlgn="b"/>
                      <a:r>
                        <a:rPr lang="en-US" sz="1400" b="1" i="0" u="none" strike="noStrike">
                          <a:solidFill>
                            <a:srgbClr val="000000"/>
                          </a:solidFill>
                          <a:effectLst/>
                          <a:latin typeface="Times New Roman"/>
                        </a:rPr>
                        <a:t>NC</a:t>
                      </a:r>
                    </a:p>
                  </a:txBody>
                  <a:tcPr marL="9525" marR="9525" marT="9525" marB="0" anchor="b"/>
                </a:tc>
                <a:tc>
                  <a:txBody>
                    <a:bodyPr/>
                    <a:lstStyle/>
                    <a:p>
                      <a:pPr algn="ctr" fontAlgn="b"/>
                      <a:r>
                        <a:rPr lang="en-US" sz="1400" b="1" i="0" u="none" strike="noStrike" smtClean="0">
                          <a:solidFill>
                            <a:srgbClr val="000000"/>
                          </a:solidFill>
                          <a:effectLst/>
                          <a:latin typeface="Times New Roman"/>
                        </a:rPr>
                        <a:t>828.687.9531</a:t>
                      </a:r>
                      <a:endParaRPr lang="en-US" sz="1400" b="1" i="0" u="none" strike="noStrike" dirty="0">
                        <a:solidFill>
                          <a:srgbClr val="000000"/>
                        </a:solidFill>
                        <a:effectLst/>
                        <a:latin typeface="Times New Roman"/>
                      </a:endParaRPr>
                    </a:p>
                  </a:txBody>
                  <a:tcPr marL="9525" marR="9525" marT="9525" marB="0" anchor="b"/>
                </a:tc>
              </a:tr>
              <a:tr h="244064">
                <a:tc>
                  <a:txBody>
                    <a:bodyPr/>
                    <a:lstStyle/>
                    <a:p>
                      <a:pPr algn="ctr" fontAlgn="b"/>
                      <a:r>
                        <a:rPr lang="en-US" sz="1200" b="0" i="0" u="none" strike="noStrike">
                          <a:solidFill>
                            <a:srgbClr val="000000"/>
                          </a:solidFill>
                          <a:effectLst/>
                          <a:latin typeface="Times New Roman"/>
                        </a:rPr>
                        <a:t>County's</a:t>
                      </a:r>
                    </a:p>
                  </a:txBody>
                  <a:tcPr marL="9525" marR="9525" marT="9525" marB="0" anchor="b"/>
                </a:tc>
                <a:tc>
                  <a:txBody>
                    <a:bodyPr/>
                    <a:lstStyle/>
                    <a:p>
                      <a:pPr algn="ctr" fontAlgn="b"/>
                      <a:r>
                        <a:rPr lang="en-US" sz="1200" b="0" i="0" u="none" strike="noStrike">
                          <a:solidFill>
                            <a:srgbClr val="000000"/>
                          </a:solidFill>
                          <a:effectLst/>
                          <a:latin typeface="Times New Roman"/>
                        </a:rPr>
                        <a:t>Clay </a:t>
                      </a:r>
                    </a:p>
                  </a:txBody>
                  <a:tcPr marL="9525" marR="9525" marT="9525" marB="0" anchor="b"/>
                </a:tc>
                <a:tc>
                  <a:txBody>
                    <a:bodyPr/>
                    <a:lstStyle/>
                    <a:p>
                      <a:pPr algn="ctr" fontAlgn="b"/>
                      <a:r>
                        <a:rPr lang="en-US" sz="1200" b="0" i="0" u="none" strike="noStrike">
                          <a:solidFill>
                            <a:srgbClr val="000000"/>
                          </a:solidFill>
                          <a:effectLst/>
                          <a:latin typeface="Times New Roman"/>
                        </a:rPr>
                        <a:t>Jackson </a:t>
                      </a:r>
                    </a:p>
                  </a:txBody>
                  <a:tcPr marL="9525" marR="9525" marT="9525" marB="0" anchor="b"/>
                </a:tc>
                <a:tc>
                  <a:txBody>
                    <a:bodyPr/>
                    <a:lstStyle/>
                    <a:p>
                      <a:pPr algn="ctr" fontAlgn="b"/>
                      <a:r>
                        <a:rPr lang="en-US" sz="1200" b="0" i="0" u="none" strike="noStrike">
                          <a:solidFill>
                            <a:srgbClr val="000000"/>
                          </a:solidFill>
                          <a:effectLst/>
                          <a:latin typeface="Times New Roman"/>
                        </a:rPr>
                        <a:t>Henderson</a:t>
                      </a:r>
                    </a:p>
                  </a:txBody>
                  <a:tcPr marL="9525" marR="9525" marT="9525" marB="0" anchor="b"/>
                </a:tc>
                <a:tc>
                  <a:txBody>
                    <a:bodyPr/>
                    <a:lstStyle/>
                    <a:p>
                      <a:pPr algn="ctr" fontAlgn="b"/>
                      <a:r>
                        <a:rPr lang="en-US" sz="1200" b="0" i="0" u="none" strike="noStrike">
                          <a:solidFill>
                            <a:srgbClr val="000000"/>
                          </a:solidFill>
                          <a:effectLst/>
                          <a:latin typeface="Times New Roman"/>
                        </a:rPr>
                        <a:t>Macon</a:t>
                      </a:r>
                    </a:p>
                  </a:txBody>
                  <a:tcPr marL="9525" marR="9525" marT="9525" marB="0" anchor="b"/>
                </a:tc>
                <a:tc>
                  <a:txBody>
                    <a:bodyPr/>
                    <a:lstStyle/>
                    <a:p>
                      <a:pPr algn="ctr" fontAlgn="b"/>
                      <a:r>
                        <a:rPr lang="en-US" sz="1200" b="0" i="0" u="none" strike="noStrike">
                          <a:solidFill>
                            <a:srgbClr val="000000"/>
                          </a:solidFill>
                          <a:effectLst/>
                          <a:latin typeface="Times New Roman"/>
                        </a:rPr>
                        <a:t>Polk</a:t>
                      </a:r>
                    </a:p>
                  </a:txBody>
                  <a:tcPr marL="9525" marR="9525" marT="9525" marB="0" anchor="b"/>
                </a:tc>
                <a:tc>
                  <a:txBody>
                    <a:bodyPr/>
                    <a:lstStyle/>
                    <a:p>
                      <a:pPr algn="ctr" fontAlgn="b"/>
                      <a:r>
                        <a:rPr lang="en-US" sz="1200" b="0" i="0" u="none" strike="noStrike">
                          <a:solidFill>
                            <a:srgbClr val="000000"/>
                          </a:solidFill>
                          <a:effectLst/>
                          <a:latin typeface="Times New Roman"/>
                        </a:rPr>
                        <a:t>Rutherford </a:t>
                      </a:r>
                    </a:p>
                  </a:txBody>
                  <a:tcPr marL="9525" marR="9525" marT="9525" marB="0" anchor="b"/>
                </a:tc>
                <a:tc>
                  <a:txBody>
                    <a:bodyPr/>
                    <a:lstStyle/>
                    <a:p>
                      <a:pPr algn="ctr" fontAlgn="b"/>
                      <a:r>
                        <a:rPr lang="en-US" sz="1200" b="0" i="0" u="none" strike="noStrike" dirty="0">
                          <a:solidFill>
                            <a:srgbClr val="000000"/>
                          </a:solidFill>
                          <a:effectLst/>
                          <a:latin typeface="Times New Roman"/>
                        </a:rPr>
                        <a:t>Transylvania</a:t>
                      </a:r>
                    </a:p>
                  </a:txBody>
                  <a:tcPr marL="9525" marR="9525" marT="9525" marB="0" anchor="b"/>
                </a:tc>
              </a:tr>
            </a:tbl>
          </a:graphicData>
        </a:graphic>
      </p:graphicFrame>
    </p:spTree>
    <p:extLst>
      <p:ext uri="{BB962C8B-B14F-4D97-AF65-F5344CB8AC3E}">
        <p14:creationId xmlns:p14="http://schemas.microsoft.com/office/powerpoint/2010/main" val="3187236869"/>
      </p:ext>
    </p:extLst>
  </p:cSld>
  <p:clrMapOvr>
    <a:masterClrMapping/>
  </p:clrMapOvr>
  <p:transition spd="slow" advTm="8000">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fontScale="90000"/>
          </a:bodyPr>
          <a:lstStyle/>
          <a:p>
            <a:r>
              <a:rPr lang="en-US" b="1" dirty="0" smtClean="0">
                <a:solidFill>
                  <a:srgbClr val="00B050"/>
                </a:solidFill>
              </a:rPr>
              <a:t>DEC’S </a:t>
            </a:r>
            <a:r>
              <a:rPr lang="en-US" b="1" smtClean="0">
                <a:solidFill>
                  <a:srgbClr val="00B050"/>
                </a:solidFill>
              </a:rPr>
              <a:t>&amp; EC’S, </a:t>
            </a:r>
            <a:r>
              <a:rPr lang="en-US" b="1" dirty="0" smtClean="0">
                <a:solidFill>
                  <a:srgbClr val="00B050"/>
                </a:solidFill>
              </a:rPr>
              <a:t>34 Counties</a:t>
            </a:r>
            <a:br>
              <a:rPr lang="en-US" b="1" dirty="0" smtClean="0">
                <a:solidFill>
                  <a:srgbClr val="00B050"/>
                </a:solidFill>
              </a:rPr>
            </a:br>
            <a:r>
              <a:rPr lang="en-US" b="1" smtClean="0">
                <a:solidFill>
                  <a:srgbClr val="00B050"/>
                </a:solidFill>
              </a:rPr>
              <a:t>in the Western </a:t>
            </a:r>
            <a:r>
              <a:rPr lang="en-US" b="1" dirty="0" smtClean="0">
                <a:solidFill>
                  <a:srgbClr val="00B050"/>
                </a:solidFill>
              </a:rPr>
              <a:t>Branch</a:t>
            </a:r>
            <a:endParaRPr lang="en-US" b="1" dirty="0">
              <a:solidFill>
                <a:srgbClr val="00B05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01510251"/>
              </p:ext>
            </p:extLst>
          </p:nvPr>
        </p:nvGraphicFramePr>
        <p:xfrm>
          <a:off x="101470" y="1447800"/>
          <a:ext cx="8585330" cy="5059376"/>
        </p:xfrm>
        <a:graphic>
          <a:graphicData uri="http://schemas.openxmlformats.org/drawingml/2006/table">
            <a:tbl>
              <a:tblPr>
                <a:tableStyleId>{5C22544A-7EE6-4342-B048-85BDC9FD1C3A}</a:tableStyleId>
              </a:tblPr>
              <a:tblGrid>
                <a:gridCol w="632344"/>
                <a:gridCol w="441384"/>
                <a:gridCol w="702447"/>
                <a:gridCol w="581335"/>
                <a:gridCol w="670150"/>
                <a:gridCol w="538273"/>
                <a:gridCol w="818175"/>
                <a:gridCol w="236840"/>
                <a:gridCol w="75358"/>
                <a:gridCol w="86124"/>
                <a:gridCol w="366026"/>
                <a:gridCol w="635162"/>
                <a:gridCol w="645928"/>
                <a:gridCol w="581335"/>
                <a:gridCol w="495211"/>
                <a:gridCol w="861237"/>
                <a:gridCol w="218001"/>
              </a:tblGrid>
              <a:tr h="180692">
                <a:tc>
                  <a:txBody>
                    <a:bodyPr/>
                    <a:lstStyle/>
                    <a:p>
                      <a:pPr algn="l" fontAlgn="b"/>
                      <a:endParaRPr lang="en-US" sz="800" b="0" i="0" u="none" strike="noStrike" dirty="0">
                        <a:effectLst/>
                        <a:latin typeface="Arial"/>
                      </a:endParaRPr>
                    </a:p>
                  </a:txBody>
                  <a:tcPr marL="8082" marR="8082" marT="8082" marB="0" anchor="b"/>
                </a:tc>
                <a:tc>
                  <a:txBody>
                    <a:bodyPr/>
                    <a:lstStyle/>
                    <a:p>
                      <a:pPr algn="l" fontAlgn="b"/>
                      <a:endParaRPr lang="en-US" sz="900" b="0" i="0" u="none" strike="noStrike" dirty="0">
                        <a:solidFill>
                          <a:srgbClr val="000000"/>
                        </a:solidFill>
                        <a:effectLst/>
                        <a:latin typeface="Calibri"/>
                      </a:endParaRPr>
                    </a:p>
                  </a:txBody>
                  <a:tcPr marL="8082" marR="8082" marT="8082" marB="0" anchor="b"/>
                </a:tc>
                <a:tc>
                  <a:txBody>
                    <a:bodyPr/>
                    <a:lstStyle/>
                    <a:p>
                      <a:pPr algn="l" fontAlgn="b"/>
                      <a:endParaRPr lang="en-US" sz="900" b="0" i="0" u="none" strike="noStrike" dirty="0">
                        <a:solidFill>
                          <a:srgbClr val="000000"/>
                        </a:solidFill>
                        <a:effectLst/>
                        <a:latin typeface="Calibri"/>
                      </a:endParaRPr>
                    </a:p>
                  </a:txBody>
                  <a:tcPr marL="8082" marR="8082" marT="8082" marB="0" anchor="b"/>
                </a:tc>
                <a:tc>
                  <a:txBody>
                    <a:bodyPr/>
                    <a:lstStyle/>
                    <a:p>
                      <a:pPr algn="l" fontAlgn="b"/>
                      <a:r>
                        <a:rPr lang="en-US" sz="900" u="none" strike="noStrike" dirty="0">
                          <a:effectLst/>
                        </a:rPr>
                        <a:t>First</a:t>
                      </a:r>
                      <a:endParaRPr lang="en-US" sz="900" b="0" i="0" u="none" strike="noStrike" dirty="0">
                        <a:solidFill>
                          <a:srgbClr val="000000"/>
                        </a:solidFill>
                        <a:effectLst/>
                        <a:latin typeface="Calibri"/>
                      </a:endParaRPr>
                    </a:p>
                  </a:txBody>
                  <a:tcPr marL="8082" marR="8082" marT="8082" marB="0" anchor="b"/>
                </a:tc>
                <a:tc>
                  <a:txBody>
                    <a:bodyPr/>
                    <a:lstStyle/>
                    <a:p>
                      <a:pPr algn="l" fontAlgn="b"/>
                      <a:r>
                        <a:rPr lang="en-US" sz="900" u="none" strike="noStrike" dirty="0">
                          <a:effectLst/>
                        </a:rPr>
                        <a:t>Last</a:t>
                      </a:r>
                      <a:endParaRPr lang="en-US" sz="900" b="0" i="0" u="none" strike="noStrike" dirty="0">
                        <a:solidFill>
                          <a:srgbClr val="000000"/>
                        </a:solidFill>
                        <a:effectLst/>
                        <a:latin typeface="Calibri"/>
                      </a:endParaRPr>
                    </a:p>
                  </a:txBody>
                  <a:tcPr marL="8082" marR="8082" marT="8082" marB="0" anchor="b"/>
                </a:tc>
                <a:tc>
                  <a:txBody>
                    <a:bodyPr/>
                    <a:lstStyle/>
                    <a:p>
                      <a:pPr algn="l" fontAlgn="b"/>
                      <a:r>
                        <a:rPr lang="en-US" sz="900" u="none" strike="noStrike" dirty="0">
                          <a:effectLst/>
                        </a:rPr>
                        <a:t>Call</a:t>
                      </a:r>
                      <a:endParaRPr lang="en-US" sz="900" b="0" i="0" u="none" strike="noStrike" dirty="0">
                        <a:solidFill>
                          <a:srgbClr val="000000"/>
                        </a:solidFill>
                        <a:effectLst/>
                        <a:latin typeface="Calibri"/>
                      </a:endParaRPr>
                    </a:p>
                  </a:txBody>
                  <a:tcPr marL="8082" marR="8082" marT="8082" marB="0" anchor="b"/>
                </a:tc>
                <a:tc>
                  <a:txBody>
                    <a:bodyPr/>
                    <a:lstStyle/>
                    <a:p>
                      <a:pPr algn="l" fontAlgn="b"/>
                      <a:r>
                        <a:rPr lang="en-US" sz="900" u="none" strike="noStrike" dirty="0">
                          <a:effectLst/>
                        </a:rPr>
                        <a:t>City</a:t>
                      </a:r>
                      <a:endParaRPr lang="en-US" sz="900" b="0" i="0" u="none" strike="noStrike" dirty="0">
                        <a:solidFill>
                          <a:srgbClr val="000000"/>
                        </a:solidFill>
                        <a:effectLst/>
                        <a:latin typeface="Calibri"/>
                      </a:endParaRPr>
                    </a:p>
                  </a:txBody>
                  <a:tcPr marL="8082" marR="8082" marT="8082"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8082" marR="8082" marT="8082" marB="0" anchor="b"/>
                </a:tc>
                <a:tc>
                  <a:txBody>
                    <a:bodyPr/>
                    <a:lstStyle/>
                    <a:p>
                      <a:pPr algn="l" fontAlgn="b"/>
                      <a:endParaRPr lang="en-US" sz="900" b="0" i="0" u="none" strike="noStrike" dirty="0">
                        <a:solidFill>
                          <a:srgbClr val="000000"/>
                        </a:solidFill>
                        <a:effectLst/>
                        <a:latin typeface="Calibri"/>
                      </a:endParaRPr>
                    </a:p>
                  </a:txBody>
                  <a:tcPr marL="8082" marR="8082" marT="8082" marB="0" anchor="b"/>
                </a:tc>
                <a:tc>
                  <a:txBody>
                    <a:bodyPr/>
                    <a:lstStyle/>
                    <a:p>
                      <a:pPr algn="l" fontAlgn="b"/>
                      <a:endParaRPr lang="en-US" sz="900" b="0" i="0" u="none" strike="noStrike" dirty="0">
                        <a:solidFill>
                          <a:srgbClr val="000000"/>
                        </a:solidFill>
                        <a:effectLst/>
                        <a:latin typeface="Calibri"/>
                      </a:endParaRPr>
                    </a:p>
                  </a:txBody>
                  <a:tcPr marL="8082" marR="8082" marT="8082" marB="0" anchor="b"/>
                </a:tc>
                <a:tc>
                  <a:txBody>
                    <a:bodyPr/>
                    <a:lstStyle/>
                    <a:p>
                      <a:pPr algn="l" fontAlgn="b"/>
                      <a:endParaRPr lang="en-US" sz="900" b="0" i="0" u="none" strike="noStrike" dirty="0">
                        <a:solidFill>
                          <a:srgbClr val="000000"/>
                        </a:solidFill>
                        <a:effectLst/>
                        <a:latin typeface="Calibri"/>
                      </a:endParaRPr>
                    </a:p>
                  </a:txBody>
                  <a:tcPr marL="8082" marR="8082" marT="8082" marB="0" anchor="b"/>
                </a:tc>
                <a:tc>
                  <a:txBody>
                    <a:bodyPr/>
                    <a:lstStyle/>
                    <a:p>
                      <a:pPr algn="l" fontAlgn="b"/>
                      <a:endParaRPr lang="en-US" sz="900" b="0" i="0" u="none" strike="noStrike" dirty="0">
                        <a:solidFill>
                          <a:srgbClr val="000000"/>
                        </a:solidFill>
                        <a:effectLst/>
                        <a:latin typeface="Calibri"/>
                      </a:endParaRPr>
                    </a:p>
                  </a:txBody>
                  <a:tcPr marL="8082" marR="8082" marT="8082" marB="0" anchor="b"/>
                </a:tc>
                <a:tc>
                  <a:txBody>
                    <a:bodyPr/>
                    <a:lstStyle/>
                    <a:p>
                      <a:pPr algn="l" fontAlgn="b"/>
                      <a:r>
                        <a:rPr lang="en-US" sz="900" u="none" strike="noStrike" dirty="0">
                          <a:effectLst/>
                        </a:rPr>
                        <a:t>First</a:t>
                      </a:r>
                      <a:endParaRPr lang="en-US" sz="900" b="0" i="0" u="none" strike="noStrike" dirty="0">
                        <a:solidFill>
                          <a:srgbClr val="000000"/>
                        </a:solidFill>
                        <a:effectLst/>
                        <a:latin typeface="Calibri"/>
                      </a:endParaRPr>
                    </a:p>
                  </a:txBody>
                  <a:tcPr marL="8082" marR="8082" marT="8082" marB="0" anchor="b"/>
                </a:tc>
                <a:tc>
                  <a:txBody>
                    <a:bodyPr/>
                    <a:lstStyle/>
                    <a:p>
                      <a:pPr algn="l" fontAlgn="b"/>
                      <a:r>
                        <a:rPr lang="en-US" sz="900" u="none" strike="noStrike" dirty="0">
                          <a:effectLst/>
                        </a:rPr>
                        <a:t>Last</a:t>
                      </a:r>
                      <a:endParaRPr lang="en-US" sz="900" b="0" i="0" u="none" strike="noStrike" dirty="0">
                        <a:solidFill>
                          <a:srgbClr val="000000"/>
                        </a:solidFill>
                        <a:effectLst/>
                        <a:latin typeface="Calibri"/>
                      </a:endParaRPr>
                    </a:p>
                  </a:txBody>
                  <a:tcPr marL="8082" marR="8082" marT="8082" marB="0" anchor="b"/>
                </a:tc>
                <a:tc>
                  <a:txBody>
                    <a:bodyPr/>
                    <a:lstStyle/>
                    <a:p>
                      <a:pPr algn="l" fontAlgn="b"/>
                      <a:r>
                        <a:rPr lang="en-US" sz="900" u="none" strike="noStrike" dirty="0">
                          <a:effectLst/>
                        </a:rPr>
                        <a:t>Call</a:t>
                      </a:r>
                      <a:endParaRPr lang="en-US" sz="900" b="0" i="0" u="none" strike="noStrike" dirty="0">
                        <a:solidFill>
                          <a:srgbClr val="000000"/>
                        </a:solidFill>
                        <a:effectLst/>
                        <a:latin typeface="Calibri"/>
                      </a:endParaRPr>
                    </a:p>
                  </a:txBody>
                  <a:tcPr marL="8082" marR="8082" marT="8082" marB="0" anchor="b"/>
                </a:tc>
                <a:tc>
                  <a:txBody>
                    <a:bodyPr/>
                    <a:lstStyle/>
                    <a:p>
                      <a:pPr algn="l" fontAlgn="b"/>
                      <a:r>
                        <a:rPr lang="en-US" sz="900" u="none" strike="noStrike" dirty="0">
                          <a:effectLst/>
                        </a:rPr>
                        <a:t>City</a:t>
                      </a:r>
                      <a:endParaRPr lang="en-US" sz="900" b="0" i="0" u="none" strike="noStrike" dirty="0">
                        <a:solidFill>
                          <a:srgbClr val="000000"/>
                        </a:solidFill>
                        <a:effectLst/>
                        <a:latin typeface="Calibri"/>
                      </a:endParaRPr>
                    </a:p>
                  </a:txBody>
                  <a:tcPr marL="8082" marR="8082" marT="8082"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8082" marR="8082" marT="8082" marB="0" anchor="b"/>
                </a:tc>
              </a:tr>
              <a:tr h="180692">
                <a:tc>
                  <a:txBody>
                    <a:bodyPr/>
                    <a:lstStyle/>
                    <a:p>
                      <a:pPr algn="l" fontAlgn="b"/>
                      <a:endParaRPr lang="en-US" sz="800" b="0" i="0" u="none" strike="noStrike" dirty="0">
                        <a:effectLst/>
                        <a:latin typeface="Arial"/>
                      </a:endParaRPr>
                    </a:p>
                  </a:txBody>
                  <a:tcPr marL="8082" marR="8082" marT="8082" marB="0" anchor="b"/>
                </a:tc>
                <a:tc>
                  <a:txBody>
                    <a:bodyPr/>
                    <a:lstStyle/>
                    <a:p>
                      <a:pPr algn="l" fontAlgn="b"/>
                      <a:r>
                        <a:rPr lang="en-US" sz="900" u="none" strike="noStrike" dirty="0">
                          <a:effectLst/>
                        </a:rPr>
                        <a:t>DEC</a:t>
                      </a:r>
                      <a:endParaRPr lang="en-US" sz="900" b="0" i="0" u="none" strike="noStrike" dirty="0">
                        <a:solidFill>
                          <a:srgbClr val="000000"/>
                        </a:solidFill>
                        <a:effectLst/>
                        <a:latin typeface="Calibri"/>
                      </a:endParaRPr>
                    </a:p>
                  </a:txBody>
                  <a:tcPr marL="8082" marR="8082" marT="8082" marB="0" anchor="b"/>
                </a:tc>
                <a:tc>
                  <a:txBody>
                    <a:bodyPr/>
                    <a:lstStyle/>
                    <a:p>
                      <a:pPr algn="l" fontAlgn="b"/>
                      <a:r>
                        <a:rPr lang="en-US" sz="900" u="none" strike="noStrike" dirty="0">
                          <a:effectLst/>
                        </a:rPr>
                        <a:t>Area 11</a:t>
                      </a:r>
                      <a:endParaRPr lang="en-US" sz="900" b="0" i="0" u="none" strike="noStrike" dirty="0">
                        <a:solidFill>
                          <a:srgbClr val="000000"/>
                        </a:solidFill>
                        <a:effectLst/>
                        <a:latin typeface="Calibri"/>
                      </a:endParaRPr>
                    </a:p>
                  </a:txBody>
                  <a:tcPr marL="8082" marR="8082" marT="8082" marB="0" anchor="b"/>
                </a:tc>
                <a:tc>
                  <a:txBody>
                    <a:bodyPr/>
                    <a:lstStyle/>
                    <a:p>
                      <a:pPr algn="l" fontAlgn="b"/>
                      <a:r>
                        <a:rPr lang="en-US" sz="900" u="none" strike="noStrike" dirty="0">
                          <a:effectLst/>
                        </a:rPr>
                        <a:t>Jared</a:t>
                      </a:r>
                      <a:endParaRPr lang="en-US" sz="900" b="0" i="0" u="none" strike="noStrike" dirty="0">
                        <a:solidFill>
                          <a:srgbClr val="000000"/>
                        </a:solidFill>
                        <a:effectLst/>
                        <a:latin typeface="Calibri"/>
                      </a:endParaRPr>
                    </a:p>
                  </a:txBody>
                  <a:tcPr marL="8082" marR="8082" marT="8082" marB="0" anchor="b"/>
                </a:tc>
                <a:tc>
                  <a:txBody>
                    <a:bodyPr/>
                    <a:lstStyle/>
                    <a:p>
                      <a:pPr algn="l" fontAlgn="b"/>
                      <a:r>
                        <a:rPr lang="en-US" sz="900" u="none" strike="noStrike" dirty="0" err="1">
                          <a:effectLst/>
                        </a:rPr>
                        <a:t>Gohlke</a:t>
                      </a:r>
                      <a:endParaRPr lang="en-US" sz="900" b="0" i="0" u="none" strike="noStrike" dirty="0">
                        <a:solidFill>
                          <a:srgbClr val="000000"/>
                        </a:solidFill>
                        <a:effectLst/>
                        <a:latin typeface="Calibri"/>
                      </a:endParaRPr>
                    </a:p>
                  </a:txBody>
                  <a:tcPr marL="8082" marR="8082" marT="8082" marB="0" anchor="b"/>
                </a:tc>
                <a:tc>
                  <a:txBody>
                    <a:bodyPr/>
                    <a:lstStyle/>
                    <a:p>
                      <a:pPr algn="l" fontAlgn="b"/>
                      <a:r>
                        <a:rPr lang="en-US" sz="900" u="none" strike="noStrike">
                          <a:effectLst/>
                        </a:rPr>
                        <a:t>N4JMG</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Kannapolis</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NC</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DEC</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Area 14</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Steve</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Emory</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N4SET</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Weaverville</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NC</a:t>
                      </a:r>
                      <a:endParaRPr lang="en-US" sz="900" b="0" i="0" u="none" strike="noStrike">
                        <a:solidFill>
                          <a:srgbClr val="000000"/>
                        </a:solidFill>
                        <a:effectLst/>
                        <a:latin typeface="Calibri"/>
                      </a:endParaRPr>
                    </a:p>
                  </a:txBody>
                  <a:tcPr marL="8082" marR="8082" marT="8082" marB="0" anchor="b"/>
                </a:tc>
              </a:tr>
              <a:tr h="180692">
                <a:tc>
                  <a:txBody>
                    <a:bodyPr/>
                    <a:lstStyle/>
                    <a:p>
                      <a:pPr algn="l" fontAlgn="b"/>
                      <a:endParaRPr lang="en-US" sz="800" b="0" i="0" u="none" strike="noStrike">
                        <a:effectLst/>
                        <a:latin typeface="Arial"/>
                      </a:endParaRPr>
                    </a:p>
                  </a:txBody>
                  <a:tcPr marL="8082" marR="8082" marT="8082" marB="0" anchor="b"/>
                </a:tc>
                <a:tc>
                  <a:txBody>
                    <a:bodyPr/>
                    <a:lstStyle/>
                    <a:p>
                      <a:pPr algn="l" fontAlgn="b"/>
                      <a:r>
                        <a:rPr lang="en-US" sz="900" u="none" strike="noStrike">
                          <a:effectLst/>
                        </a:rPr>
                        <a:t>ADEC</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Open</a:t>
                      </a:r>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r>
                        <a:rPr lang="en-US" sz="800" u="none" strike="noStrike">
                          <a:effectLst/>
                        </a:rPr>
                        <a:t>ADEC</a:t>
                      </a:r>
                      <a:endParaRPr lang="en-US" sz="800" b="0" i="0" u="none" strike="noStrike">
                        <a:effectLst/>
                        <a:latin typeface="Arial"/>
                      </a:endParaRPr>
                    </a:p>
                  </a:txBody>
                  <a:tcPr marL="8082" marR="8082" marT="8082" marB="0" anchor="b"/>
                </a:tc>
                <a:tc>
                  <a:txBody>
                    <a:bodyPr/>
                    <a:lstStyle/>
                    <a:p>
                      <a:pPr algn="l" fontAlgn="b"/>
                      <a:r>
                        <a:rPr lang="en-US" sz="800" u="none" strike="noStrike">
                          <a:effectLst/>
                        </a:rPr>
                        <a:t>Open</a:t>
                      </a:r>
                      <a:endParaRPr lang="en-US" sz="800" b="0" i="0" u="none" strike="noStrike">
                        <a:effectLst/>
                        <a:latin typeface="Arial"/>
                      </a:endParaRPr>
                    </a:p>
                  </a:txBody>
                  <a:tcPr marL="8082" marR="8082" marT="8082" marB="0" anchor="b"/>
                </a:tc>
                <a:tc>
                  <a:txBody>
                    <a:bodyPr/>
                    <a:lstStyle/>
                    <a:p>
                      <a:pPr algn="l" fontAlgn="b"/>
                      <a:endParaRPr lang="en-US" sz="800" b="0" i="0" u="none" strike="noStrike">
                        <a:effectLst/>
                        <a:latin typeface="Arial"/>
                      </a:endParaRPr>
                    </a:p>
                  </a:txBody>
                  <a:tcPr marL="8082" marR="8082" marT="8082" marB="0" anchor="b"/>
                </a:tc>
                <a:tc>
                  <a:txBody>
                    <a:bodyPr/>
                    <a:lstStyle/>
                    <a:p>
                      <a:pPr algn="l" fontAlgn="b"/>
                      <a:endParaRPr lang="en-US" sz="800" b="0" i="0" u="none" strike="noStrike">
                        <a:effectLst/>
                        <a:latin typeface="Arial"/>
                      </a:endParaRPr>
                    </a:p>
                  </a:txBody>
                  <a:tcPr marL="8082" marR="8082" marT="8082" marB="0" anchor="b"/>
                </a:tc>
                <a:tc>
                  <a:txBody>
                    <a:bodyPr/>
                    <a:lstStyle/>
                    <a:p>
                      <a:pPr algn="l" fontAlgn="b"/>
                      <a:endParaRPr lang="en-US" sz="800" b="0" i="0" u="none" strike="noStrike">
                        <a:effectLst/>
                        <a:latin typeface="Arial"/>
                      </a:endParaRPr>
                    </a:p>
                  </a:txBody>
                  <a:tcPr marL="8082" marR="8082" marT="8082" marB="0" anchor="b"/>
                </a:tc>
                <a:tc>
                  <a:txBody>
                    <a:bodyPr/>
                    <a:lstStyle/>
                    <a:p>
                      <a:pPr algn="l" fontAlgn="b"/>
                      <a:endParaRPr lang="en-US" sz="800" b="0" i="0" u="none" strike="noStrike">
                        <a:effectLst/>
                        <a:latin typeface="Arial"/>
                      </a:endParaRPr>
                    </a:p>
                  </a:txBody>
                  <a:tcPr marL="8082" marR="8082" marT="8082" marB="0" anchor="b"/>
                </a:tc>
                <a:tc>
                  <a:txBody>
                    <a:bodyPr/>
                    <a:lstStyle/>
                    <a:p>
                      <a:pPr algn="l" fontAlgn="b"/>
                      <a:endParaRPr lang="en-US" sz="800" b="0" i="0" u="none" strike="noStrike">
                        <a:effectLst/>
                        <a:latin typeface="Arial"/>
                      </a:endParaRPr>
                    </a:p>
                  </a:txBody>
                  <a:tcPr marL="8082" marR="8082" marT="8082" marB="0" anchor="b"/>
                </a:tc>
              </a:tr>
              <a:tr h="180692">
                <a:tc>
                  <a:txBody>
                    <a:bodyPr/>
                    <a:lstStyle/>
                    <a:p>
                      <a:pPr algn="l" fontAlgn="b"/>
                      <a:endParaRPr lang="en-US" sz="800" b="0" i="0" u="none" strike="noStrike">
                        <a:effectLst/>
                        <a:latin typeface="Arial"/>
                      </a:endParaRPr>
                    </a:p>
                  </a:txBody>
                  <a:tcPr marL="8082" marR="8082" marT="8082" marB="0" anchor="b"/>
                </a:tc>
                <a:tc>
                  <a:txBody>
                    <a:bodyPr/>
                    <a:lstStyle/>
                    <a:p>
                      <a:pPr algn="l" fontAlgn="b"/>
                      <a:r>
                        <a:rPr lang="en-US" sz="900" u="none" strike="noStrike">
                          <a:effectLst/>
                        </a:rPr>
                        <a:t>EC</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Cabarrus</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Sam</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Roberts</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dirty="0">
                          <a:effectLst/>
                        </a:rPr>
                        <a:t>KA4ATT</a:t>
                      </a:r>
                      <a:endParaRPr lang="en-US" sz="900" b="0" i="0" u="none" strike="noStrike" dirty="0">
                        <a:solidFill>
                          <a:srgbClr val="000000"/>
                        </a:solidFill>
                        <a:effectLst/>
                        <a:latin typeface="Calibri"/>
                      </a:endParaRPr>
                    </a:p>
                  </a:txBody>
                  <a:tcPr marL="8082" marR="8082" marT="8082" marB="0" anchor="b"/>
                </a:tc>
                <a:tc>
                  <a:txBody>
                    <a:bodyPr/>
                    <a:lstStyle/>
                    <a:p>
                      <a:pPr algn="l" fontAlgn="b"/>
                      <a:r>
                        <a:rPr lang="en-US" sz="900" u="none" strike="noStrike">
                          <a:effectLst/>
                        </a:rPr>
                        <a:t>Kannapolis</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NC</a:t>
                      </a:r>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EC</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Buncombe</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Tony</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Jones</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KJ4CRO</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Swannanoa</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NC</a:t>
                      </a:r>
                      <a:endParaRPr lang="en-US" sz="900" b="0" i="0" u="none" strike="noStrike">
                        <a:solidFill>
                          <a:srgbClr val="000000"/>
                        </a:solidFill>
                        <a:effectLst/>
                        <a:latin typeface="Calibri"/>
                      </a:endParaRPr>
                    </a:p>
                  </a:txBody>
                  <a:tcPr marL="8082" marR="8082" marT="8082" marB="0" anchor="b"/>
                </a:tc>
              </a:tr>
              <a:tr h="180692">
                <a:tc>
                  <a:txBody>
                    <a:bodyPr/>
                    <a:lstStyle/>
                    <a:p>
                      <a:pPr algn="l" fontAlgn="b"/>
                      <a:endParaRPr lang="en-US" sz="800" b="0" i="0" u="none" strike="noStrike">
                        <a:effectLst/>
                        <a:latin typeface="Arial"/>
                      </a:endParaRPr>
                    </a:p>
                  </a:txBody>
                  <a:tcPr marL="8082" marR="8082" marT="8082" marB="0" anchor="b"/>
                </a:tc>
                <a:tc>
                  <a:txBody>
                    <a:bodyPr/>
                    <a:lstStyle/>
                    <a:p>
                      <a:pPr algn="l" fontAlgn="b"/>
                      <a:r>
                        <a:rPr lang="en-US" sz="900" u="none" strike="noStrike">
                          <a:effectLst/>
                        </a:rPr>
                        <a:t>EC</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Iredell</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Dennis L.</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White</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N4WHK</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Statesville</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NC</a:t>
                      </a:r>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EC</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Cherokee </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Jim</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Howard</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W4SDJ</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Murphy</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NC</a:t>
                      </a:r>
                      <a:endParaRPr lang="en-US" sz="900" b="0" i="0" u="none" strike="noStrike">
                        <a:solidFill>
                          <a:srgbClr val="000000"/>
                        </a:solidFill>
                        <a:effectLst/>
                        <a:latin typeface="Calibri"/>
                      </a:endParaRPr>
                    </a:p>
                  </a:txBody>
                  <a:tcPr marL="8082" marR="8082" marT="8082" marB="0" anchor="b"/>
                </a:tc>
              </a:tr>
              <a:tr h="180692">
                <a:tc>
                  <a:txBody>
                    <a:bodyPr/>
                    <a:lstStyle/>
                    <a:p>
                      <a:pPr algn="l" fontAlgn="b"/>
                      <a:endParaRPr lang="en-US" sz="800" b="0" i="0" u="none" strike="noStrike">
                        <a:effectLst/>
                        <a:latin typeface="Arial"/>
                      </a:endParaRPr>
                    </a:p>
                  </a:txBody>
                  <a:tcPr marL="8082" marR="8082" marT="8082" marB="0" anchor="b"/>
                </a:tc>
                <a:tc>
                  <a:txBody>
                    <a:bodyPr/>
                    <a:lstStyle/>
                    <a:p>
                      <a:pPr algn="l" fontAlgn="b"/>
                      <a:r>
                        <a:rPr lang="en-US" sz="900" u="none" strike="noStrike">
                          <a:effectLst/>
                        </a:rPr>
                        <a:t>EC</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Rowan</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George</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Huffman</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KD4MXA</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Salisbury</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NC</a:t>
                      </a:r>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EC</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Haywood</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John</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Eroh</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N4SME</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 Waynesville</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NC</a:t>
                      </a:r>
                      <a:endParaRPr lang="en-US" sz="900" b="0" i="0" u="none" strike="noStrike">
                        <a:solidFill>
                          <a:srgbClr val="000000"/>
                        </a:solidFill>
                        <a:effectLst/>
                        <a:latin typeface="Calibri"/>
                      </a:endParaRPr>
                    </a:p>
                  </a:txBody>
                  <a:tcPr marL="8082" marR="8082" marT="8082" marB="0" anchor="b"/>
                </a:tc>
              </a:tr>
              <a:tr h="180692">
                <a:tc>
                  <a:txBody>
                    <a:bodyPr/>
                    <a:lstStyle/>
                    <a:p>
                      <a:pPr algn="l" fontAlgn="b"/>
                      <a:endParaRPr lang="en-US" sz="800" b="0" i="0" u="none" strike="noStrike">
                        <a:effectLst/>
                        <a:latin typeface="Arial"/>
                      </a:endParaRPr>
                    </a:p>
                  </a:txBody>
                  <a:tcPr marL="8082" marR="8082" marT="8082" marB="0" anchor="b"/>
                </a:tc>
                <a:tc>
                  <a:txBody>
                    <a:bodyPr/>
                    <a:lstStyle/>
                    <a:p>
                      <a:pPr algn="l" fontAlgn="b"/>
                      <a:r>
                        <a:rPr lang="en-US" sz="900" u="none" strike="noStrike">
                          <a:effectLst/>
                        </a:rPr>
                        <a:t>EC</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Stanly</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William</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Greene</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K4VET</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Richfield</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NC</a:t>
                      </a:r>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Open</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Graham</a:t>
                      </a:r>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r>
              <a:tr h="180692">
                <a:tc>
                  <a:txBody>
                    <a:bodyPr/>
                    <a:lstStyle/>
                    <a:p>
                      <a:pPr algn="l" fontAlgn="b"/>
                      <a:endParaRPr lang="en-US" sz="800" b="0" i="0" u="none" strike="noStrike">
                        <a:effectLst/>
                        <a:latin typeface="Arial"/>
                      </a:endParaRPr>
                    </a:p>
                  </a:txBody>
                  <a:tcPr marL="8082" marR="8082" marT="8082" marB="0" anchor="b"/>
                </a:tc>
                <a:tc>
                  <a:txBody>
                    <a:bodyPr/>
                    <a:lstStyle/>
                    <a:p>
                      <a:pPr algn="l" fontAlgn="b"/>
                      <a:r>
                        <a:rPr lang="en-US" sz="900" u="none" strike="noStrike">
                          <a:effectLst/>
                        </a:rPr>
                        <a:t>EC</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Wilkes</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Brian</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Lisle</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AB1JU</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Hays</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NC</a:t>
                      </a:r>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EC</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Madison</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Allen</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Stines</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KF4ZDS</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Marshall</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NC</a:t>
                      </a:r>
                      <a:endParaRPr lang="en-US" sz="900" b="0" i="0" u="none" strike="noStrike">
                        <a:solidFill>
                          <a:srgbClr val="000000"/>
                        </a:solidFill>
                        <a:effectLst/>
                        <a:latin typeface="Calibri"/>
                      </a:endParaRPr>
                    </a:p>
                  </a:txBody>
                  <a:tcPr marL="8082" marR="8082" marT="8082" marB="0" anchor="b"/>
                </a:tc>
              </a:tr>
              <a:tr h="180692">
                <a:tc>
                  <a:txBody>
                    <a:bodyPr/>
                    <a:lstStyle/>
                    <a:p>
                      <a:pPr algn="l" fontAlgn="b"/>
                      <a:endParaRPr lang="en-US" sz="800" b="0" i="0" u="none" strike="noStrike">
                        <a:effectLst/>
                        <a:latin typeface="Arial"/>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EC</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Swain</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Mark</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Thomas</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KJ4SLY</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Bryson City</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NC</a:t>
                      </a:r>
                      <a:endParaRPr lang="en-US" sz="900" b="0" i="0" u="none" strike="noStrike">
                        <a:solidFill>
                          <a:srgbClr val="000000"/>
                        </a:solidFill>
                        <a:effectLst/>
                        <a:latin typeface="Calibri"/>
                      </a:endParaRPr>
                    </a:p>
                  </a:txBody>
                  <a:tcPr marL="8082" marR="8082" marT="8082" marB="0" anchor="b"/>
                </a:tc>
              </a:tr>
              <a:tr h="180692">
                <a:tc>
                  <a:txBody>
                    <a:bodyPr/>
                    <a:lstStyle/>
                    <a:p>
                      <a:pPr algn="l" fontAlgn="b"/>
                      <a:endParaRPr lang="en-US" sz="800" b="0" i="0" u="none" strike="noStrike">
                        <a:effectLst/>
                        <a:latin typeface="Arial"/>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r>
              <a:tr h="180692">
                <a:tc>
                  <a:txBody>
                    <a:bodyPr/>
                    <a:lstStyle/>
                    <a:p>
                      <a:pPr algn="l" fontAlgn="b"/>
                      <a:endParaRPr lang="en-US" sz="800" b="0" i="0" u="none" strike="noStrike">
                        <a:effectLst/>
                        <a:latin typeface="Arial"/>
                      </a:endParaRPr>
                    </a:p>
                  </a:txBody>
                  <a:tcPr marL="8082" marR="8082" marT="8082" marB="0" anchor="b"/>
                </a:tc>
                <a:tc>
                  <a:txBody>
                    <a:bodyPr/>
                    <a:lstStyle/>
                    <a:p>
                      <a:pPr algn="l" fontAlgn="b"/>
                      <a:r>
                        <a:rPr lang="en-US" sz="900" u="none" strike="noStrike">
                          <a:effectLst/>
                        </a:rPr>
                        <a:t>DEC</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Area 12</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Bob</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Rodgers</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KC4TVO</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Bakersville</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NC</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DEC</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Area 15</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Dick</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Smith</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W4RRS</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Fletcher</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NC</a:t>
                      </a:r>
                      <a:endParaRPr lang="en-US" sz="900" b="0" i="0" u="none" strike="noStrike">
                        <a:solidFill>
                          <a:srgbClr val="000000"/>
                        </a:solidFill>
                        <a:effectLst/>
                        <a:latin typeface="Calibri"/>
                      </a:endParaRPr>
                    </a:p>
                  </a:txBody>
                  <a:tcPr marL="8082" marR="8082" marT="8082" marB="0" anchor="b"/>
                </a:tc>
              </a:tr>
              <a:tr h="180692">
                <a:tc>
                  <a:txBody>
                    <a:bodyPr/>
                    <a:lstStyle/>
                    <a:p>
                      <a:pPr algn="l" fontAlgn="b"/>
                      <a:endParaRPr lang="en-US" sz="800" b="0" i="0" u="none" strike="noStrike">
                        <a:effectLst/>
                        <a:latin typeface="Arial"/>
                      </a:endParaRPr>
                    </a:p>
                  </a:txBody>
                  <a:tcPr marL="8082" marR="8082" marT="8082" marB="0" anchor="b"/>
                </a:tc>
                <a:tc>
                  <a:txBody>
                    <a:bodyPr/>
                    <a:lstStyle/>
                    <a:p>
                      <a:pPr algn="l" fontAlgn="b"/>
                      <a:r>
                        <a:rPr lang="en-US" sz="900" u="none" strike="noStrike">
                          <a:effectLst/>
                        </a:rPr>
                        <a:t>ADEC</a:t>
                      </a:r>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Marvin</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Hoffman</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WA4NC</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Boone</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NC</a:t>
                      </a:r>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ADEC</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Lee</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Mager</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KN4GC</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Flat Rock </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NC</a:t>
                      </a:r>
                      <a:endParaRPr lang="en-US" sz="900" b="0" i="0" u="none" strike="noStrike">
                        <a:solidFill>
                          <a:srgbClr val="000000"/>
                        </a:solidFill>
                        <a:effectLst/>
                        <a:latin typeface="Calibri"/>
                      </a:endParaRPr>
                    </a:p>
                  </a:txBody>
                  <a:tcPr marL="8082" marR="8082" marT="8082" marB="0" anchor="b"/>
                </a:tc>
              </a:tr>
              <a:tr h="180692">
                <a:tc>
                  <a:txBody>
                    <a:bodyPr/>
                    <a:lstStyle/>
                    <a:p>
                      <a:pPr algn="l" fontAlgn="b"/>
                      <a:endParaRPr lang="en-US" sz="800" b="0" i="0" u="none" strike="noStrike">
                        <a:effectLst/>
                        <a:latin typeface="Arial"/>
                      </a:endParaRPr>
                    </a:p>
                  </a:txBody>
                  <a:tcPr marL="8082" marR="8082" marT="8082" marB="0" anchor="b"/>
                </a:tc>
                <a:tc>
                  <a:txBody>
                    <a:bodyPr/>
                    <a:lstStyle/>
                    <a:p>
                      <a:pPr algn="l" fontAlgn="b"/>
                      <a:r>
                        <a:rPr lang="en-US" sz="900" u="none" strike="noStrike">
                          <a:effectLst/>
                        </a:rPr>
                        <a:t>EC</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Ashe</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Steve</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Adans</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KK4IDH</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Crumpler</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NC</a:t>
                      </a:r>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EC</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Clay </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Larry </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Ford</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KG4GPJ</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Warne</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NC</a:t>
                      </a:r>
                      <a:endParaRPr lang="en-US" sz="900" b="0" i="0" u="none" strike="noStrike">
                        <a:solidFill>
                          <a:srgbClr val="000000"/>
                        </a:solidFill>
                        <a:effectLst/>
                        <a:latin typeface="Calibri"/>
                      </a:endParaRPr>
                    </a:p>
                  </a:txBody>
                  <a:tcPr marL="8082" marR="8082" marT="8082" marB="0" anchor="b"/>
                </a:tc>
              </a:tr>
              <a:tr h="180692">
                <a:tc>
                  <a:txBody>
                    <a:bodyPr/>
                    <a:lstStyle/>
                    <a:p>
                      <a:pPr algn="l" fontAlgn="b"/>
                      <a:endParaRPr lang="en-US" sz="800" b="0" i="0" u="none" strike="noStrike">
                        <a:effectLst/>
                        <a:latin typeface="Arial"/>
                      </a:endParaRPr>
                    </a:p>
                  </a:txBody>
                  <a:tcPr marL="8082" marR="8082" marT="8082" marB="0" anchor="b"/>
                </a:tc>
                <a:tc>
                  <a:txBody>
                    <a:bodyPr/>
                    <a:lstStyle/>
                    <a:p>
                      <a:pPr algn="l" fontAlgn="b"/>
                      <a:r>
                        <a:rPr lang="en-US" sz="900" u="none" strike="noStrike">
                          <a:effectLst/>
                        </a:rPr>
                        <a:t>OPEN</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Avery</a:t>
                      </a:r>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NC</a:t>
                      </a:r>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EC</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Jackson </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Shane</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Burrell</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KJ4WLC</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Webster</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NC</a:t>
                      </a:r>
                      <a:endParaRPr lang="en-US" sz="900" b="0" i="0" u="none" strike="noStrike">
                        <a:solidFill>
                          <a:srgbClr val="000000"/>
                        </a:solidFill>
                        <a:effectLst/>
                        <a:latin typeface="Calibri"/>
                      </a:endParaRPr>
                    </a:p>
                  </a:txBody>
                  <a:tcPr marL="8082" marR="8082" marT="8082" marB="0" anchor="b"/>
                </a:tc>
              </a:tr>
              <a:tr h="180692">
                <a:tc>
                  <a:txBody>
                    <a:bodyPr/>
                    <a:lstStyle/>
                    <a:p>
                      <a:pPr algn="l" fontAlgn="b"/>
                      <a:endParaRPr lang="en-US" sz="800" b="0" i="0" u="none" strike="noStrike">
                        <a:effectLst/>
                        <a:latin typeface="Arial"/>
                      </a:endParaRPr>
                    </a:p>
                  </a:txBody>
                  <a:tcPr marL="8082" marR="8082" marT="8082" marB="0" anchor="b"/>
                </a:tc>
                <a:tc>
                  <a:txBody>
                    <a:bodyPr/>
                    <a:lstStyle/>
                    <a:p>
                      <a:pPr algn="l" fontAlgn="b"/>
                      <a:r>
                        <a:rPr lang="en-US" sz="900" u="none" strike="noStrike">
                          <a:effectLst/>
                        </a:rPr>
                        <a:t>EC</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Caldwell</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Tom</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Land</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KA4HKK</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 Hudson  </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NC</a:t>
                      </a:r>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EC</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Henderson</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John</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Quinn</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N9JZX</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Fletcher</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NC</a:t>
                      </a:r>
                      <a:endParaRPr lang="en-US" sz="900" b="0" i="0" u="none" strike="noStrike">
                        <a:solidFill>
                          <a:srgbClr val="000000"/>
                        </a:solidFill>
                        <a:effectLst/>
                        <a:latin typeface="Calibri"/>
                      </a:endParaRPr>
                    </a:p>
                  </a:txBody>
                  <a:tcPr marL="8082" marR="8082" marT="8082" marB="0" anchor="b"/>
                </a:tc>
              </a:tr>
              <a:tr h="180692">
                <a:tc>
                  <a:txBody>
                    <a:bodyPr/>
                    <a:lstStyle/>
                    <a:p>
                      <a:pPr algn="l" fontAlgn="b"/>
                      <a:endParaRPr lang="en-US" sz="800" b="0" i="0" u="none" strike="noStrike">
                        <a:effectLst/>
                        <a:latin typeface="Arial"/>
                      </a:endParaRPr>
                    </a:p>
                  </a:txBody>
                  <a:tcPr marL="8082" marR="8082" marT="8082" marB="0" anchor="b"/>
                </a:tc>
                <a:tc>
                  <a:txBody>
                    <a:bodyPr/>
                    <a:lstStyle/>
                    <a:p>
                      <a:pPr algn="l" fontAlgn="b"/>
                      <a:r>
                        <a:rPr lang="en-US" sz="900" u="none" strike="noStrike">
                          <a:effectLst/>
                        </a:rPr>
                        <a:t>EC</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McDowell</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Eddie</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Eppley</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KD4PXY</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Marion</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NC</a:t>
                      </a:r>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EC</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Macon</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Howard</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Estes</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WB4GUD</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Franklin</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NC</a:t>
                      </a:r>
                      <a:endParaRPr lang="en-US" sz="900" b="0" i="0" u="none" strike="noStrike">
                        <a:solidFill>
                          <a:srgbClr val="000000"/>
                        </a:solidFill>
                        <a:effectLst/>
                        <a:latin typeface="Calibri"/>
                      </a:endParaRPr>
                    </a:p>
                  </a:txBody>
                  <a:tcPr marL="8082" marR="8082" marT="8082" marB="0" anchor="b"/>
                </a:tc>
              </a:tr>
              <a:tr h="180692">
                <a:tc>
                  <a:txBody>
                    <a:bodyPr/>
                    <a:lstStyle/>
                    <a:p>
                      <a:pPr algn="l" fontAlgn="b"/>
                      <a:endParaRPr lang="en-US" sz="800" b="0" i="0" u="none" strike="noStrike">
                        <a:effectLst/>
                        <a:latin typeface="Arial"/>
                      </a:endParaRPr>
                    </a:p>
                  </a:txBody>
                  <a:tcPr marL="8082" marR="8082" marT="8082" marB="0" anchor="b"/>
                </a:tc>
                <a:tc>
                  <a:txBody>
                    <a:bodyPr/>
                    <a:lstStyle/>
                    <a:p>
                      <a:pPr algn="l" fontAlgn="b"/>
                      <a:r>
                        <a:rPr lang="en-US" sz="900" u="none" strike="noStrike">
                          <a:effectLst/>
                        </a:rPr>
                        <a:t>EC</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Mitchell</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David</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Houser</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WAPOTP</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Spruce Pine</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NC</a:t>
                      </a:r>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EC</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Polk</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George</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Korper</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K3GK</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Hendersonville</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NC</a:t>
                      </a:r>
                      <a:endParaRPr lang="en-US" sz="900" b="0" i="0" u="none" strike="noStrike">
                        <a:solidFill>
                          <a:srgbClr val="000000"/>
                        </a:solidFill>
                        <a:effectLst/>
                        <a:latin typeface="Calibri"/>
                      </a:endParaRPr>
                    </a:p>
                  </a:txBody>
                  <a:tcPr marL="8082" marR="8082" marT="8082" marB="0" anchor="b"/>
                </a:tc>
              </a:tr>
              <a:tr h="180692">
                <a:tc>
                  <a:txBody>
                    <a:bodyPr/>
                    <a:lstStyle/>
                    <a:p>
                      <a:pPr algn="l" fontAlgn="b"/>
                      <a:endParaRPr lang="en-US" sz="800" b="0" i="0" u="none" strike="noStrike">
                        <a:effectLst/>
                        <a:latin typeface="Arial"/>
                      </a:endParaRPr>
                    </a:p>
                  </a:txBody>
                  <a:tcPr marL="8082" marR="8082" marT="8082" marB="0" anchor="b"/>
                </a:tc>
                <a:tc>
                  <a:txBody>
                    <a:bodyPr/>
                    <a:lstStyle/>
                    <a:p>
                      <a:pPr algn="l" fontAlgn="b"/>
                      <a:r>
                        <a:rPr lang="en-US" sz="900" u="none" strike="noStrike">
                          <a:effectLst/>
                        </a:rPr>
                        <a:t>EC</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Watauga</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Marvin</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Hoffman</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WA4NC</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 Boone</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NC</a:t>
                      </a:r>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EC</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Rutherford </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Don</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Whisnant</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K4PDW</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Mooresboro</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NC</a:t>
                      </a:r>
                      <a:endParaRPr lang="en-US" sz="900" b="0" i="0" u="none" strike="noStrike">
                        <a:solidFill>
                          <a:srgbClr val="000000"/>
                        </a:solidFill>
                        <a:effectLst/>
                        <a:latin typeface="Calibri"/>
                      </a:endParaRPr>
                    </a:p>
                  </a:txBody>
                  <a:tcPr marL="8082" marR="8082" marT="8082" marB="0" anchor="b"/>
                </a:tc>
              </a:tr>
              <a:tr h="180692">
                <a:tc>
                  <a:txBody>
                    <a:bodyPr/>
                    <a:lstStyle/>
                    <a:p>
                      <a:pPr algn="l" fontAlgn="b"/>
                      <a:endParaRPr lang="en-US" sz="800" b="0" i="0" u="none" strike="noStrike">
                        <a:effectLst/>
                        <a:latin typeface="Arial"/>
                      </a:endParaRPr>
                    </a:p>
                  </a:txBody>
                  <a:tcPr marL="8082" marR="8082" marT="8082" marB="0" anchor="b"/>
                </a:tc>
                <a:tc>
                  <a:txBody>
                    <a:bodyPr/>
                    <a:lstStyle/>
                    <a:p>
                      <a:pPr algn="l" fontAlgn="b"/>
                      <a:r>
                        <a:rPr lang="en-US" sz="900" u="none" strike="noStrike">
                          <a:effectLst/>
                        </a:rPr>
                        <a:t>OPEN</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Yancey</a:t>
                      </a:r>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r>
              <a:tr h="180692">
                <a:tc>
                  <a:txBody>
                    <a:bodyPr/>
                    <a:lstStyle/>
                    <a:p>
                      <a:pPr algn="l" fontAlgn="b"/>
                      <a:endParaRPr lang="en-US" sz="800" b="0" i="0" u="none" strike="noStrike">
                        <a:effectLst/>
                        <a:latin typeface="Arial"/>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r>
              <a:tr h="180692">
                <a:tc>
                  <a:txBody>
                    <a:bodyPr/>
                    <a:lstStyle/>
                    <a:p>
                      <a:pPr algn="l" fontAlgn="b"/>
                      <a:endParaRPr lang="en-US" sz="800" b="0" i="0" u="none" strike="noStrike">
                        <a:effectLst/>
                        <a:latin typeface="Arial"/>
                      </a:endParaRPr>
                    </a:p>
                  </a:txBody>
                  <a:tcPr marL="8082" marR="8082" marT="8082" marB="0" anchor="b"/>
                </a:tc>
                <a:tc>
                  <a:txBody>
                    <a:bodyPr/>
                    <a:lstStyle/>
                    <a:p>
                      <a:pPr algn="l" fontAlgn="b"/>
                      <a:r>
                        <a:rPr lang="en-US" sz="900" u="none" strike="noStrike">
                          <a:effectLst/>
                        </a:rPr>
                        <a:t>DEC</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Area 13</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Ben</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Melvin</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KM4C</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Kings Mountain</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NC</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r>
              <a:tr h="180692">
                <a:tc>
                  <a:txBody>
                    <a:bodyPr/>
                    <a:lstStyle/>
                    <a:p>
                      <a:pPr algn="l" fontAlgn="b"/>
                      <a:endParaRPr lang="en-US" sz="800" b="0" i="0" u="none" strike="noStrike">
                        <a:effectLst/>
                        <a:latin typeface="Arial"/>
                      </a:endParaRPr>
                    </a:p>
                  </a:txBody>
                  <a:tcPr marL="8082" marR="8082" marT="8082" marB="0" anchor="b"/>
                </a:tc>
                <a:tc>
                  <a:txBody>
                    <a:bodyPr/>
                    <a:lstStyle/>
                    <a:p>
                      <a:pPr algn="l" fontAlgn="b"/>
                      <a:r>
                        <a:rPr lang="en-US" sz="900" u="none" strike="noStrike">
                          <a:effectLst/>
                        </a:rPr>
                        <a:t>ADEC</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Catawba</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Joesph R.</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Getlein, Jr.</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W1FAI</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Hickory</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NC</a:t>
                      </a:r>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r>
              <a:tr h="180692">
                <a:tc>
                  <a:txBody>
                    <a:bodyPr/>
                    <a:lstStyle/>
                    <a:p>
                      <a:pPr algn="l" fontAlgn="b"/>
                      <a:endParaRPr lang="en-US" sz="800" b="0" i="0" u="none" strike="noStrike">
                        <a:effectLst/>
                        <a:latin typeface="Arial"/>
                      </a:endParaRPr>
                    </a:p>
                  </a:txBody>
                  <a:tcPr marL="8082" marR="8082" marT="8082" marB="0" anchor="b"/>
                </a:tc>
                <a:tc>
                  <a:txBody>
                    <a:bodyPr/>
                    <a:lstStyle/>
                    <a:p>
                      <a:pPr algn="l" fontAlgn="b"/>
                      <a:r>
                        <a:rPr lang="en-US" sz="900" u="none" strike="noStrike">
                          <a:effectLst/>
                        </a:rPr>
                        <a:t>EC</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Burke</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Gregory</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Branch</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KI4GED</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Morganton</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NC</a:t>
                      </a:r>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r>
              <a:tr h="180692">
                <a:tc>
                  <a:txBody>
                    <a:bodyPr/>
                    <a:lstStyle/>
                    <a:p>
                      <a:pPr algn="l" fontAlgn="b"/>
                      <a:endParaRPr lang="en-US" sz="800" b="0" i="0" u="none" strike="noStrike">
                        <a:effectLst/>
                        <a:latin typeface="Arial"/>
                      </a:endParaRPr>
                    </a:p>
                  </a:txBody>
                  <a:tcPr marL="8082" marR="8082" marT="8082" marB="0" anchor="b"/>
                </a:tc>
                <a:tc>
                  <a:txBody>
                    <a:bodyPr/>
                    <a:lstStyle/>
                    <a:p>
                      <a:pPr algn="l" fontAlgn="b"/>
                      <a:r>
                        <a:rPr lang="en-US" sz="900" u="none" strike="noStrike">
                          <a:effectLst/>
                        </a:rPr>
                        <a:t>EC</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Catawba</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Joesph R.</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Getlein, Jr.</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W1FAI</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Hickory</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NC</a:t>
                      </a:r>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r>
              <a:tr h="180692">
                <a:tc>
                  <a:txBody>
                    <a:bodyPr/>
                    <a:lstStyle/>
                    <a:p>
                      <a:pPr algn="l" fontAlgn="b"/>
                      <a:endParaRPr lang="en-US" sz="800" b="0" i="0" u="none" strike="noStrike">
                        <a:effectLst/>
                        <a:latin typeface="Arial"/>
                      </a:endParaRPr>
                    </a:p>
                  </a:txBody>
                  <a:tcPr marL="8082" marR="8082" marT="8082" marB="0" anchor="b"/>
                </a:tc>
                <a:tc>
                  <a:txBody>
                    <a:bodyPr/>
                    <a:lstStyle/>
                    <a:p>
                      <a:pPr algn="l" fontAlgn="b"/>
                      <a:r>
                        <a:rPr lang="en-US" sz="900" u="none" strike="noStrike">
                          <a:effectLst/>
                        </a:rPr>
                        <a:t>EC</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Cleveland</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Susan</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Melvin</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K4ZXN</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Kings Mountain</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NC</a:t>
                      </a:r>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r>
              <a:tr h="180692">
                <a:tc>
                  <a:txBody>
                    <a:bodyPr/>
                    <a:lstStyle/>
                    <a:p>
                      <a:pPr algn="l" fontAlgn="b"/>
                      <a:endParaRPr lang="en-US" sz="800" b="0" i="0" u="none" strike="noStrike">
                        <a:effectLst/>
                        <a:latin typeface="Arial"/>
                      </a:endParaRPr>
                    </a:p>
                  </a:txBody>
                  <a:tcPr marL="8082" marR="8082" marT="8082" marB="0" anchor="b"/>
                </a:tc>
                <a:tc>
                  <a:txBody>
                    <a:bodyPr/>
                    <a:lstStyle/>
                    <a:p>
                      <a:pPr algn="l" fontAlgn="b"/>
                      <a:r>
                        <a:rPr lang="en-US" sz="900" u="none" strike="noStrike">
                          <a:effectLst/>
                        </a:rPr>
                        <a:t>EC</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Gaston</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George</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Poteat</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K4GLP</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Dallas</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NC</a:t>
                      </a:r>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r>
              <a:tr h="180692">
                <a:tc>
                  <a:txBody>
                    <a:bodyPr/>
                    <a:lstStyle/>
                    <a:p>
                      <a:pPr algn="l" fontAlgn="b"/>
                      <a:endParaRPr lang="en-US" sz="800" b="0" i="0" u="none" strike="noStrike">
                        <a:effectLst/>
                        <a:latin typeface="Arial"/>
                      </a:endParaRPr>
                    </a:p>
                  </a:txBody>
                  <a:tcPr marL="8082" marR="8082" marT="8082" marB="0" anchor="b"/>
                </a:tc>
                <a:tc>
                  <a:txBody>
                    <a:bodyPr/>
                    <a:lstStyle/>
                    <a:p>
                      <a:pPr algn="l" fontAlgn="b"/>
                      <a:r>
                        <a:rPr lang="en-US" sz="900" u="none" strike="noStrike">
                          <a:effectLst/>
                        </a:rPr>
                        <a:t>EC</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Lincoln</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Clifford</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Brommer</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WD4PIC</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Denver</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NC</a:t>
                      </a:r>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r>
              <a:tr h="180692">
                <a:tc>
                  <a:txBody>
                    <a:bodyPr/>
                    <a:lstStyle/>
                    <a:p>
                      <a:pPr algn="l" fontAlgn="b"/>
                      <a:endParaRPr lang="en-US" sz="800" b="0" i="0" u="none" strike="noStrike">
                        <a:effectLst/>
                        <a:latin typeface="Arial"/>
                      </a:endParaRPr>
                    </a:p>
                  </a:txBody>
                  <a:tcPr marL="8082" marR="8082" marT="8082" marB="0" anchor="b"/>
                </a:tc>
                <a:tc>
                  <a:txBody>
                    <a:bodyPr/>
                    <a:lstStyle/>
                    <a:p>
                      <a:pPr algn="l" fontAlgn="b"/>
                      <a:r>
                        <a:rPr lang="en-US" sz="900" u="none" strike="noStrike">
                          <a:effectLst/>
                        </a:rPr>
                        <a:t>EC</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Mecklenburg</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Anthony</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Lewis</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KE4VVF</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Charlotte</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NC</a:t>
                      </a:r>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800" b="0" i="0" u="none" strike="noStrike">
                        <a:effectLst/>
                        <a:latin typeface="Arial"/>
                      </a:endParaRPr>
                    </a:p>
                  </a:txBody>
                  <a:tcPr marL="8082" marR="8082" marT="8082" marB="0" anchor="b"/>
                </a:tc>
                <a:tc>
                  <a:txBody>
                    <a:bodyPr/>
                    <a:lstStyle/>
                    <a:p>
                      <a:pPr algn="l" fontAlgn="b"/>
                      <a:endParaRPr lang="en-US" sz="800" b="0" i="0" u="none" strike="noStrike">
                        <a:effectLst/>
                        <a:latin typeface="Arial"/>
                      </a:endParaRPr>
                    </a:p>
                  </a:txBody>
                  <a:tcPr marL="8082" marR="8082" marT="8082" marB="0" anchor="b"/>
                </a:tc>
                <a:tc>
                  <a:txBody>
                    <a:bodyPr/>
                    <a:lstStyle/>
                    <a:p>
                      <a:pPr algn="l" fontAlgn="b"/>
                      <a:endParaRPr lang="en-US" sz="800" b="0" i="0" u="none" strike="noStrike">
                        <a:effectLst/>
                        <a:latin typeface="Arial"/>
                      </a:endParaRPr>
                    </a:p>
                  </a:txBody>
                  <a:tcPr marL="8082" marR="8082" marT="8082" marB="0" anchor="b"/>
                </a:tc>
                <a:tc>
                  <a:txBody>
                    <a:bodyPr/>
                    <a:lstStyle/>
                    <a:p>
                      <a:pPr algn="l" fontAlgn="b"/>
                      <a:endParaRPr lang="en-US" sz="800" b="0" i="0" u="none" strike="noStrike">
                        <a:effectLst/>
                        <a:latin typeface="Arial"/>
                      </a:endParaRPr>
                    </a:p>
                  </a:txBody>
                  <a:tcPr marL="8082" marR="8082" marT="8082" marB="0" anchor="b"/>
                </a:tc>
                <a:tc>
                  <a:txBody>
                    <a:bodyPr/>
                    <a:lstStyle/>
                    <a:p>
                      <a:pPr algn="l" fontAlgn="b"/>
                      <a:endParaRPr lang="en-US" sz="800" b="0" i="0" u="none" strike="noStrike">
                        <a:effectLst/>
                        <a:latin typeface="Arial"/>
                      </a:endParaRPr>
                    </a:p>
                  </a:txBody>
                  <a:tcPr marL="8082" marR="8082" marT="8082" marB="0" anchor="b"/>
                </a:tc>
                <a:tc>
                  <a:txBody>
                    <a:bodyPr/>
                    <a:lstStyle/>
                    <a:p>
                      <a:pPr algn="l" fontAlgn="b"/>
                      <a:endParaRPr lang="en-US" sz="800" b="0" i="0" u="none" strike="noStrike">
                        <a:effectLst/>
                        <a:latin typeface="Arial"/>
                      </a:endParaRPr>
                    </a:p>
                  </a:txBody>
                  <a:tcPr marL="8082" marR="8082" marT="8082" marB="0" anchor="b"/>
                </a:tc>
                <a:tc>
                  <a:txBody>
                    <a:bodyPr/>
                    <a:lstStyle/>
                    <a:p>
                      <a:pPr algn="l" fontAlgn="b"/>
                      <a:endParaRPr lang="en-US" sz="800" b="0" i="0" u="none" strike="noStrike">
                        <a:effectLst/>
                        <a:latin typeface="Arial"/>
                      </a:endParaRPr>
                    </a:p>
                  </a:txBody>
                  <a:tcPr marL="8082" marR="8082" marT="8082" marB="0" anchor="b"/>
                </a:tc>
                <a:tc>
                  <a:txBody>
                    <a:bodyPr/>
                    <a:lstStyle/>
                    <a:p>
                      <a:pPr algn="l" fontAlgn="b"/>
                      <a:endParaRPr lang="en-US" sz="800" b="0" i="0" u="none" strike="noStrike">
                        <a:effectLst/>
                        <a:latin typeface="Arial"/>
                      </a:endParaRPr>
                    </a:p>
                  </a:txBody>
                  <a:tcPr marL="8082" marR="8082" marT="8082" marB="0" anchor="b"/>
                </a:tc>
                <a:tc>
                  <a:txBody>
                    <a:bodyPr/>
                    <a:lstStyle/>
                    <a:p>
                      <a:pPr algn="l" fontAlgn="b"/>
                      <a:endParaRPr lang="en-US" sz="800" b="0" i="0" u="none" strike="noStrike" dirty="0">
                        <a:effectLst/>
                        <a:latin typeface="Arial"/>
                      </a:endParaRPr>
                    </a:p>
                  </a:txBody>
                  <a:tcPr marL="8082" marR="8082" marT="8082" marB="0" anchor="b"/>
                </a:tc>
              </a:tr>
            </a:tbl>
          </a:graphicData>
        </a:graphic>
      </p:graphicFrame>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517862842"/>
      </p:ext>
    </p:extLst>
  </p:cSld>
  <p:clrMapOvr>
    <a:masterClrMapping/>
  </p:clrMapOvr>
  <p:transition spd="slow" advTm="8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1555</TotalTime>
  <Words>1072</Words>
  <Application>Microsoft Office PowerPoint</Application>
  <PresentationFormat>On-screen Show (4:3)</PresentationFormat>
  <Paragraphs>426</Paragraphs>
  <Slides>9</Slides>
  <Notes>0</Notes>
  <HiddenSlides>0</HiddenSlides>
  <MMClips>5</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North Carolina A.R.E.S. What Is A.R.E.S.          </vt:lpstr>
      <vt:lpstr>What Is The Purpose Of A.R.E.S.</vt:lpstr>
      <vt:lpstr>Training</vt:lpstr>
      <vt:lpstr>Section Manager</vt:lpstr>
      <vt:lpstr>North Carolina Section Officials</vt:lpstr>
      <vt:lpstr> What Is </vt:lpstr>
      <vt:lpstr>Carolina Mountain Area  (CMA) Skywarn</vt:lpstr>
      <vt:lpstr>What Can You Do?</vt:lpstr>
      <vt:lpstr>DEC’S &amp; EC’S, 34 Counties in the Western Branch</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Carolina ARES</dc:title>
  <dc:creator>Paul Robinette</dc:creator>
  <cp:lastModifiedBy>Paul Robinette</cp:lastModifiedBy>
  <cp:revision>82</cp:revision>
  <cp:lastPrinted>2014-09-01T19:13:19Z</cp:lastPrinted>
  <dcterms:created xsi:type="dcterms:W3CDTF">2014-08-13T20:13:00Z</dcterms:created>
  <dcterms:modified xsi:type="dcterms:W3CDTF">2014-09-03T23:13:24Z</dcterms:modified>
</cp:coreProperties>
</file>