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31386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53D2FF"/>
    <a:srgbClr val="3BABFF"/>
    <a:srgbClr val="53B5FF"/>
    <a:srgbClr val="0081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2550" y="-10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6B57B-230D-4FEB-8BDA-7DC50696403B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8EC3D-D5E9-4E81-87C3-942277DCA0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260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6B57B-230D-4FEB-8BDA-7DC50696403B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8EC3D-D5E9-4E81-87C3-942277DCA0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35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6B57B-230D-4FEB-8BDA-7DC50696403B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8EC3D-D5E9-4E81-87C3-942277DCA0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117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6B57B-230D-4FEB-8BDA-7DC50696403B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8EC3D-D5E9-4E81-87C3-942277DCA0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062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6B57B-230D-4FEB-8BDA-7DC50696403B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8EC3D-D5E9-4E81-87C3-942277DCA0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760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6B57B-230D-4FEB-8BDA-7DC50696403B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8EC3D-D5E9-4E81-87C3-942277DCA0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872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6B57B-230D-4FEB-8BDA-7DC50696403B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8EC3D-D5E9-4E81-87C3-942277DCA0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014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6B57B-230D-4FEB-8BDA-7DC50696403B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8EC3D-D5E9-4E81-87C3-942277DCA0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157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6B57B-230D-4FEB-8BDA-7DC50696403B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8EC3D-D5E9-4E81-87C3-942277DCA0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387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6B57B-230D-4FEB-8BDA-7DC50696403B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8EC3D-D5E9-4E81-87C3-942277DCA0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444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6B57B-230D-4FEB-8BDA-7DC50696403B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8EC3D-D5E9-4E81-87C3-942277DCA0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943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6B57B-230D-4FEB-8BDA-7DC50696403B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48EC3D-D5E9-4E81-87C3-942277DCA0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910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05642" y="685800"/>
            <a:ext cx="5714196" cy="2297875"/>
          </a:xfrm>
          <a:prstGeom prst="rect">
            <a:avLst/>
          </a:prstGeom>
          <a:solidFill>
            <a:srgbClr val="53D2FF"/>
          </a:solidFill>
          <a:ln w="12700">
            <a:solidFill>
              <a:srgbClr val="3BAB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05642" y="2980706"/>
            <a:ext cx="5715000" cy="3194463"/>
          </a:xfrm>
          <a:prstGeom prst="rect">
            <a:avLst/>
          </a:prstGeom>
          <a:solidFill>
            <a:srgbClr val="53D2FF"/>
          </a:solidFill>
          <a:ln w="12700">
            <a:solidFill>
              <a:srgbClr val="53B5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09600" y="6179124"/>
            <a:ext cx="5715000" cy="2355276"/>
          </a:xfrm>
          <a:prstGeom prst="rect">
            <a:avLst/>
          </a:prstGeom>
          <a:solidFill>
            <a:srgbClr val="53D2FF"/>
          </a:solidFill>
          <a:ln w="12700">
            <a:solidFill>
              <a:srgbClr val="3BAB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38200" y="3200400"/>
            <a:ext cx="3412177" cy="2438400"/>
          </a:xfrm>
          <a:prstGeom prst="rect">
            <a:avLst/>
          </a:prstGeom>
          <a:solidFill>
            <a:srgbClr val="0000FF"/>
          </a:solidFill>
          <a:ln w="127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5412711" y="3510149"/>
            <a:ext cx="237506" cy="228600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412711" y="4612571"/>
            <a:ext cx="237506" cy="228600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5412711" y="5530684"/>
            <a:ext cx="237506" cy="228600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4374527" y="3545775"/>
            <a:ext cx="622548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/>
              <a:t>Press &amp;</a:t>
            </a:r>
          </a:p>
          <a:p>
            <a:r>
              <a:rPr lang="en-US" sz="1100" b="1" dirty="0" smtClean="0"/>
              <a:t>Hold to</a:t>
            </a:r>
          </a:p>
          <a:p>
            <a:r>
              <a:rPr lang="en-US" sz="1100" b="1" dirty="0" err="1" smtClean="0"/>
              <a:t>Recal</a:t>
            </a:r>
            <a:r>
              <a:rPr lang="en-US" sz="1100" b="1" dirty="0" smtClean="0"/>
              <a:t>.</a:t>
            </a:r>
          </a:p>
          <a:p>
            <a:r>
              <a:rPr lang="en-US" sz="1100" b="1" dirty="0" smtClean="0"/>
              <a:t>while</a:t>
            </a:r>
          </a:p>
          <a:p>
            <a:r>
              <a:rPr lang="en-US" sz="1100" b="1" dirty="0" smtClean="0"/>
              <a:t>applying</a:t>
            </a:r>
          </a:p>
          <a:p>
            <a:r>
              <a:rPr lang="en-US" sz="1100" b="1" dirty="0" smtClean="0"/>
              <a:t>power</a:t>
            </a:r>
            <a:endParaRPr lang="en-US" sz="1100" b="1" dirty="0"/>
          </a:p>
        </p:txBody>
      </p:sp>
      <p:sp>
        <p:nvSpPr>
          <p:cNvPr id="15" name="Left Brace 14"/>
          <p:cNvSpPr/>
          <p:nvPr/>
        </p:nvSpPr>
        <p:spPr>
          <a:xfrm>
            <a:off x="4881278" y="3645100"/>
            <a:ext cx="429961" cy="1103050"/>
          </a:xfrm>
          <a:prstGeom prst="leftBrace">
            <a:avLst>
              <a:gd name="adj1" fmla="val 0"/>
              <a:gd name="adj2" fmla="val 50000"/>
            </a:avLst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201886" y="5019887"/>
            <a:ext cx="65915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Manual</a:t>
            </a:r>
          </a:p>
          <a:p>
            <a:pPr algn="ctr"/>
            <a:r>
              <a:rPr lang="en-US" sz="1100" b="1" dirty="0" smtClean="0"/>
              <a:t>Encoder</a:t>
            </a:r>
            <a:endParaRPr lang="en-US" sz="11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5274530" y="5846264"/>
            <a:ext cx="56137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/>
              <a:t>Power</a:t>
            </a:r>
            <a:endParaRPr lang="en-US" sz="11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5766320" y="5526055"/>
            <a:ext cx="40588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/>
              <a:t>Ext.</a:t>
            </a:r>
            <a:endParaRPr lang="en-US" sz="11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4965781" y="5526055"/>
            <a:ext cx="38504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/>
              <a:t>Int.</a:t>
            </a:r>
            <a:endParaRPr lang="en-US" sz="11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846772" y="5715000"/>
            <a:ext cx="3395032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 smtClean="0"/>
              <a:t>AQRP Vector Impedance Analyzer</a:t>
            </a:r>
            <a:endParaRPr lang="en-US" b="1" dirty="0"/>
          </a:p>
        </p:txBody>
      </p:sp>
      <p:sp>
        <p:nvSpPr>
          <p:cNvPr id="21" name="Oval 20"/>
          <p:cNvSpPr/>
          <p:nvPr/>
        </p:nvSpPr>
        <p:spPr>
          <a:xfrm>
            <a:off x="1179616" y="2186050"/>
            <a:ext cx="237506" cy="228600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715828" y="1524000"/>
            <a:ext cx="110158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Impedance</a:t>
            </a:r>
          </a:p>
          <a:p>
            <a:pPr algn="ctr"/>
            <a:r>
              <a:rPr lang="en-US" sz="1100" b="1" dirty="0" smtClean="0"/>
              <a:t>to be measured</a:t>
            </a:r>
            <a:endParaRPr lang="en-US" sz="1100" b="1" dirty="0"/>
          </a:p>
        </p:txBody>
      </p:sp>
      <p:grpSp>
        <p:nvGrpSpPr>
          <p:cNvPr id="35" name="Group 34"/>
          <p:cNvGrpSpPr/>
          <p:nvPr/>
        </p:nvGrpSpPr>
        <p:grpSpPr>
          <a:xfrm>
            <a:off x="5035786" y="2083713"/>
            <a:ext cx="1075937" cy="659487"/>
            <a:chOff x="5035786" y="1855113"/>
            <a:chExt cx="1075937" cy="659487"/>
          </a:xfrm>
        </p:grpSpPr>
        <p:sp>
          <p:nvSpPr>
            <p:cNvPr id="23" name="TextBox 22"/>
            <p:cNvSpPr txBox="1"/>
            <p:nvPr/>
          </p:nvSpPr>
          <p:spPr>
            <a:xfrm>
              <a:off x="5035786" y="1855113"/>
              <a:ext cx="1075937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b="1" dirty="0" smtClean="0"/>
                <a:t>External Power</a:t>
              </a:r>
            </a:p>
            <a:p>
              <a:pPr algn="ctr"/>
              <a:r>
                <a:rPr lang="en-US" sz="1100" b="1" dirty="0" smtClean="0"/>
                <a:t>6 – 12 VDC</a:t>
              </a:r>
              <a:endParaRPr lang="en-US" sz="1100" b="1" dirty="0"/>
            </a:p>
          </p:txBody>
        </p:sp>
        <p:grpSp>
          <p:nvGrpSpPr>
            <p:cNvPr id="34" name="Group 33"/>
            <p:cNvGrpSpPr/>
            <p:nvPr/>
          </p:nvGrpSpPr>
          <p:grpSpPr>
            <a:xfrm>
              <a:off x="5229102" y="2133167"/>
              <a:ext cx="762000" cy="381433"/>
              <a:chOff x="5229102" y="2133167"/>
              <a:chExt cx="762000" cy="381433"/>
            </a:xfrm>
          </p:grpSpPr>
          <p:grpSp>
            <p:nvGrpSpPr>
              <p:cNvPr id="33" name="Group 32"/>
              <p:cNvGrpSpPr/>
              <p:nvPr/>
            </p:nvGrpSpPr>
            <p:grpSpPr>
              <a:xfrm>
                <a:off x="5267262" y="2286000"/>
                <a:ext cx="672399" cy="228600"/>
                <a:chOff x="5267262" y="2286000"/>
                <a:chExt cx="672399" cy="228600"/>
              </a:xfrm>
            </p:grpSpPr>
            <p:sp>
              <p:nvSpPr>
                <p:cNvPr id="25" name="Oval 24"/>
                <p:cNvSpPr/>
                <p:nvPr/>
              </p:nvSpPr>
              <p:spPr>
                <a:xfrm>
                  <a:off x="5510152" y="2363190"/>
                  <a:ext cx="111826" cy="87332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26" name="Oval 25"/>
                <p:cNvSpPr/>
                <p:nvPr/>
              </p:nvSpPr>
              <p:spPr>
                <a:xfrm>
                  <a:off x="5455001" y="2286000"/>
                  <a:ext cx="237506" cy="228600"/>
                </a:xfrm>
                <a:prstGeom prst="ellipse">
                  <a:avLst/>
                </a:prstGeom>
                <a:noFill/>
                <a:ln w="1270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8" name="Straight Connector 27"/>
                <p:cNvCxnSpPr>
                  <a:stCxn id="26" idx="6"/>
                </p:cNvCxnSpPr>
                <p:nvPr/>
              </p:nvCxnSpPr>
              <p:spPr>
                <a:xfrm>
                  <a:off x="5692507" y="2400300"/>
                  <a:ext cx="247154" cy="6556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Straight Connector 28"/>
                <p:cNvCxnSpPr/>
                <p:nvPr/>
              </p:nvCxnSpPr>
              <p:spPr>
                <a:xfrm>
                  <a:off x="5267262" y="2400176"/>
                  <a:ext cx="247154" cy="6556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0" name="TextBox 29"/>
              <p:cNvSpPr txBox="1"/>
              <p:nvPr/>
            </p:nvSpPr>
            <p:spPr>
              <a:xfrm>
                <a:off x="5229102" y="2133167"/>
                <a:ext cx="762000" cy="3052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+      -</a:t>
                </a:r>
                <a:endParaRPr lang="en-US" dirty="0"/>
              </a:p>
            </p:txBody>
          </p:sp>
        </p:grpSp>
      </p:grpSp>
      <p:sp>
        <p:nvSpPr>
          <p:cNvPr id="36" name="Right Arrow 35"/>
          <p:cNvSpPr/>
          <p:nvPr/>
        </p:nvSpPr>
        <p:spPr>
          <a:xfrm>
            <a:off x="5988187" y="2362200"/>
            <a:ext cx="260213" cy="15240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>
            <a:off x="5208245" y="3964963"/>
            <a:ext cx="65915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Cursor</a:t>
            </a:r>
          </a:p>
          <a:p>
            <a:pPr algn="ctr"/>
            <a:r>
              <a:rPr lang="en-US" sz="1100" b="1" dirty="0" smtClean="0"/>
              <a:t>Encoder</a:t>
            </a:r>
          </a:p>
        </p:txBody>
      </p:sp>
      <p:sp>
        <p:nvSpPr>
          <p:cNvPr id="2" name="Rectangle 1"/>
          <p:cNvSpPr/>
          <p:nvPr/>
        </p:nvSpPr>
        <p:spPr>
          <a:xfrm>
            <a:off x="609600" y="2968831"/>
            <a:ext cx="5562600" cy="45719"/>
          </a:xfrm>
          <a:prstGeom prst="rect">
            <a:avLst/>
          </a:prstGeom>
          <a:solidFill>
            <a:srgbClr val="53D2FF"/>
          </a:solidFill>
          <a:ln>
            <a:solidFill>
              <a:srgbClr val="53D2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609600" y="6167056"/>
            <a:ext cx="5562600" cy="45719"/>
          </a:xfrm>
          <a:prstGeom prst="rect">
            <a:avLst/>
          </a:prstGeom>
          <a:solidFill>
            <a:srgbClr val="53D2FF"/>
          </a:solidFill>
          <a:ln>
            <a:solidFill>
              <a:srgbClr val="53D2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1249878" y="3488374"/>
            <a:ext cx="2331522" cy="1831770"/>
          </a:xfrm>
          <a:prstGeom prst="rect">
            <a:avLst/>
          </a:prstGeom>
          <a:noFill/>
          <a:ln w="127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/>
              <a:t>Use the solid white rectangle for marking the display opening  for the hole template.  Cut the rectangle  in the metal cover.</a:t>
            </a:r>
          </a:p>
          <a:p>
            <a:pPr algn="ctr"/>
            <a:r>
              <a:rPr lang="en-US" sz="1200" b="1" dirty="0" smtClean="0"/>
              <a:t>Use the inner Dotted Rectangle to remove paper and fold paper back around the edge.  Use Transparent Tape to hold fold.</a:t>
            </a:r>
          </a:p>
          <a:p>
            <a:pPr algn="ctr"/>
            <a:r>
              <a:rPr lang="en-US" sz="1200" b="1" dirty="0" smtClean="0"/>
              <a:t>Remove this text before printing the final Over Lay.</a:t>
            </a:r>
            <a:endParaRPr lang="en-US" sz="1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934918" y="224135"/>
            <a:ext cx="32362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 smtClean="0"/>
              <a:t>Use a copy of this layout to make the holes and </a:t>
            </a:r>
          </a:p>
          <a:p>
            <a:pPr algn="ctr"/>
            <a:r>
              <a:rPr lang="en-US" sz="1200" b="1" dirty="0" smtClean="0"/>
              <a:t>a second copy for the actually finished overlay.</a:t>
            </a:r>
            <a:endParaRPr lang="en-US" sz="1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301266" y="8497669"/>
            <a:ext cx="43375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 smtClean="0"/>
              <a:t>There will be excess edge paper.   Trim excess edges on the top </a:t>
            </a:r>
          </a:p>
          <a:p>
            <a:pPr algn="ctr"/>
            <a:r>
              <a:rPr lang="en-US" sz="1200" b="1" dirty="0" smtClean="0"/>
              <a:t>and bottom of the Overlay after it has been applied to the cover. </a:t>
            </a:r>
            <a:endParaRPr lang="en-US" sz="12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6248400" y="2667000"/>
            <a:ext cx="744243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/>
              <a:t>Use </a:t>
            </a:r>
          </a:p>
          <a:p>
            <a:r>
              <a:rPr lang="en-US" sz="1200" b="1" dirty="0" smtClean="0"/>
              <a:t>the</a:t>
            </a:r>
          </a:p>
          <a:p>
            <a:r>
              <a:rPr lang="en-US" sz="1200" b="1" dirty="0" smtClean="0"/>
              <a:t>three</a:t>
            </a:r>
          </a:p>
          <a:p>
            <a:r>
              <a:rPr lang="en-US" sz="1200" b="1" dirty="0" smtClean="0"/>
              <a:t>hole </a:t>
            </a:r>
          </a:p>
          <a:p>
            <a:r>
              <a:rPr lang="en-US" sz="1200" b="1" dirty="0" smtClean="0"/>
              <a:t>to </a:t>
            </a:r>
          </a:p>
          <a:p>
            <a:r>
              <a:rPr lang="en-US" sz="1200" b="1" dirty="0" smtClean="0"/>
              <a:t>align </a:t>
            </a:r>
          </a:p>
          <a:p>
            <a:r>
              <a:rPr lang="en-US" sz="1200" b="1" dirty="0" smtClean="0"/>
              <a:t>the </a:t>
            </a:r>
          </a:p>
          <a:p>
            <a:r>
              <a:rPr lang="en-US" sz="1200" b="1" dirty="0" smtClean="0"/>
              <a:t>final</a:t>
            </a:r>
          </a:p>
          <a:p>
            <a:r>
              <a:rPr lang="en-US" sz="1200" b="1" dirty="0" smtClean="0"/>
              <a:t>overlay</a:t>
            </a:r>
          </a:p>
          <a:p>
            <a:r>
              <a:rPr lang="en-US" sz="1200" b="1" dirty="0" smtClean="0"/>
              <a:t>to the</a:t>
            </a:r>
          </a:p>
          <a:p>
            <a:r>
              <a:rPr lang="en-US" sz="1200" b="1" dirty="0" smtClean="0"/>
              <a:t>panel.</a:t>
            </a:r>
          </a:p>
          <a:p>
            <a:r>
              <a:rPr lang="en-US" sz="1200" b="1" dirty="0" smtClean="0"/>
              <a:t>Use a</a:t>
            </a:r>
          </a:p>
          <a:p>
            <a:r>
              <a:rPr lang="en-US" sz="1200" b="1" dirty="0" smtClean="0"/>
              <a:t>Light </a:t>
            </a:r>
          </a:p>
          <a:p>
            <a:r>
              <a:rPr lang="en-US" sz="1200" b="1" dirty="0" smtClean="0"/>
              <a:t>under</a:t>
            </a:r>
          </a:p>
          <a:p>
            <a:r>
              <a:rPr lang="en-US" sz="1200" b="1" dirty="0" smtClean="0"/>
              <a:t>The </a:t>
            </a:r>
          </a:p>
          <a:p>
            <a:r>
              <a:rPr lang="en-US" sz="1200" b="1" dirty="0" smtClean="0"/>
              <a:t>Metal</a:t>
            </a:r>
          </a:p>
          <a:p>
            <a:r>
              <a:rPr lang="en-US" sz="1200" b="1" dirty="0" smtClean="0"/>
              <a:t>to Shine </a:t>
            </a:r>
          </a:p>
          <a:p>
            <a:r>
              <a:rPr lang="en-US" sz="1200" b="1" dirty="0" smtClean="0"/>
              <a:t>Thru.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-13981" y="304800"/>
            <a:ext cx="777905" cy="85561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b="1" dirty="0" smtClean="0"/>
              <a:t>Hole</a:t>
            </a:r>
          </a:p>
          <a:p>
            <a:pPr algn="ctr"/>
            <a:r>
              <a:rPr lang="en-US" sz="1100" b="1" dirty="0" smtClean="0"/>
              <a:t>Template</a:t>
            </a:r>
          </a:p>
          <a:p>
            <a:pPr algn="ctr"/>
            <a:r>
              <a:rPr lang="en-US" sz="1100" b="1" dirty="0" smtClean="0"/>
              <a:t>Info</a:t>
            </a:r>
          </a:p>
          <a:p>
            <a:r>
              <a:rPr lang="en-US" sz="1100" b="1" dirty="0" smtClean="0"/>
              <a:t>----------</a:t>
            </a:r>
          </a:p>
          <a:p>
            <a:r>
              <a:rPr lang="en-US" sz="1100" b="1" dirty="0"/>
              <a:t>Carefully</a:t>
            </a:r>
          </a:p>
          <a:p>
            <a:r>
              <a:rPr lang="en-US" sz="1100" b="1" dirty="0" smtClean="0"/>
              <a:t>Cut </a:t>
            </a:r>
          </a:p>
          <a:p>
            <a:r>
              <a:rPr lang="en-US" sz="1100" b="1" dirty="0" smtClean="0"/>
              <a:t>around</a:t>
            </a:r>
          </a:p>
          <a:p>
            <a:r>
              <a:rPr lang="en-US" sz="1100" b="1" dirty="0" smtClean="0"/>
              <a:t>the</a:t>
            </a:r>
          </a:p>
          <a:p>
            <a:r>
              <a:rPr lang="en-US" sz="1100" b="1" dirty="0" smtClean="0"/>
              <a:t>paper </a:t>
            </a:r>
          </a:p>
          <a:p>
            <a:r>
              <a:rPr lang="en-US" sz="1100" b="1" dirty="0" smtClean="0"/>
              <a:t>cover</a:t>
            </a:r>
          </a:p>
          <a:p>
            <a:r>
              <a:rPr lang="en-US" sz="1100" b="1" dirty="0"/>
              <a:t>a</a:t>
            </a:r>
            <a:r>
              <a:rPr lang="en-US" sz="1100" b="1" dirty="0" smtClean="0"/>
              <a:t>long</a:t>
            </a:r>
          </a:p>
          <a:p>
            <a:r>
              <a:rPr lang="en-US" sz="1100" b="1" dirty="0"/>
              <a:t>t</a:t>
            </a:r>
            <a:r>
              <a:rPr lang="en-US" sz="1100" b="1" dirty="0" smtClean="0"/>
              <a:t>he</a:t>
            </a:r>
          </a:p>
          <a:p>
            <a:r>
              <a:rPr lang="en-US" sz="1100" b="1" dirty="0" smtClean="0"/>
              <a:t>edge of </a:t>
            </a:r>
          </a:p>
          <a:p>
            <a:r>
              <a:rPr lang="en-US" sz="1100" b="1" dirty="0" smtClean="0"/>
              <a:t>the </a:t>
            </a:r>
          </a:p>
          <a:p>
            <a:r>
              <a:rPr lang="en-US" sz="1100" b="1" i="1" dirty="0" smtClean="0"/>
              <a:t>lite</a:t>
            </a:r>
          </a:p>
          <a:p>
            <a:r>
              <a:rPr lang="en-US" sz="1100" b="1" i="1" dirty="0" smtClean="0"/>
              <a:t>blue </a:t>
            </a:r>
          </a:p>
          <a:p>
            <a:r>
              <a:rPr lang="en-US" sz="1100" b="1" i="1" dirty="0" smtClean="0"/>
              <a:t>area.</a:t>
            </a:r>
          </a:p>
          <a:p>
            <a:endParaRPr lang="en-US" sz="1100" b="1" dirty="0"/>
          </a:p>
          <a:p>
            <a:r>
              <a:rPr lang="en-US" sz="1100" b="1" dirty="0" smtClean="0"/>
              <a:t>Align </a:t>
            </a:r>
          </a:p>
          <a:p>
            <a:r>
              <a:rPr lang="en-US" sz="1100" b="1" dirty="0" smtClean="0"/>
              <a:t>the</a:t>
            </a:r>
          </a:p>
          <a:p>
            <a:r>
              <a:rPr lang="en-US" sz="1100" b="1" dirty="0"/>
              <a:t>s</a:t>
            </a:r>
            <a:r>
              <a:rPr lang="en-US" sz="1100" b="1" dirty="0" smtClean="0"/>
              <a:t>mall</a:t>
            </a:r>
          </a:p>
          <a:p>
            <a:r>
              <a:rPr lang="en-US" sz="1100" b="1" i="1" dirty="0">
                <a:solidFill>
                  <a:srgbClr val="FF0000"/>
                </a:solidFill>
              </a:rPr>
              <a:t>B</a:t>
            </a:r>
            <a:r>
              <a:rPr lang="en-US" sz="1100" b="1" i="1" dirty="0" smtClean="0">
                <a:solidFill>
                  <a:srgbClr val="FF0000"/>
                </a:solidFill>
              </a:rPr>
              <a:t>lue Tic </a:t>
            </a:r>
          </a:p>
          <a:p>
            <a:r>
              <a:rPr lang="en-US" sz="1100" b="1" i="1" dirty="0" smtClean="0">
                <a:solidFill>
                  <a:srgbClr val="FF0000"/>
                </a:solidFill>
              </a:rPr>
              <a:t>Mark</a:t>
            </a:r>
          </a:p>
          <a:p>
            <a:r>
              <a:rPr lang="en-US" sz="1100" b="1" dirty="0"/>
              <a:t>w</a:t>
            </a:r>
            <a:r>
              <a:rPr lang="en-US" sz="1100" b="1" dirty="0" smtClean="0"/>
              <a:t>ith</a:t>
            </a:r>
          </a:p>
          <a:p>
            <a:r>
              <a:rPr lang="en-US" sz="1100" b="1" dirty="0" smtClean="0"/>
              <a:t>the </a:t>
            </a:r>
          </a:p>
          <a:p>
            <a:r>
              <a:rPr lang="en-US" sz="1100" b="1" dirty="0"/>
              <a:t>c</a:t>
            </a:r>
            <a:r>
              <a:rPr lang="en-US" sz="1100" b="1" dirty="0" smtClean="0"/>
              <a:t>enter</a:t>
            </a:r>
          </a:p>
          <a:p>
            <a:r>
              <a:rPr lang="en-US" sz="1100" b="1" dirty="0"/>
              <a:t>o</a:t>
            </a:r>
            <a:r>
              <a:rPr lang="en-US" sz="1100" b="1" dirty="0" smtClean="0"/>
              <a:t>f the</a:t>
            </a:r>
          </a:p>
          <a:p>
            <a:r>
              <a:rPr lang="en-US" sz="1100" b="1" dirty="0" smtClean="0"/>
              <a:t>bend,</a:t>
            </a:r>
          </a:p>
          <a:p>
            <a:r>
              <a:rPr lang="en-US" sz="1100" b="1" dirty="0" smtClean="0"/>
              <a:t>and </a:t>
            </a:r>
          </a:p>
          <a:p>
            <a:r>
              <a:rPr lang="en-US" sz="1100" b="1" dirty="0" smtClean="0"/>
              <a:t>align </a:t>
            </a:r>
          </a:p>
          <a:p>
            <a:r>
              <a:rPr lang="en-US" sz="1100" b="1" dirty="0" smtClean="0"/>
              <a:t>the</a:t>
            </a:r>
          </a:p>
          <a:p>
            <a:r>
              <a:rPr lang="en-US" sz="1100" b="1" dirty="0" smtClean="0"/>
              <a:t>right</a:t>
            </a:r>
          </a:p>
          <a:p>
            <a:r>
              <a:rPr lang="en-US" sz="1100" b="1" dirty="0"/>
              <a:t>e</a:t>
            </a:r>
            <a:r>
              <a:rPr lang="en-US" sz="1100" b="1" dirty="0" smtClean="0"/>
              <a:t>dge of</a:t>
            </a:r>
          </a:p>
          <a:p>
            <a:r>
              <a:rPr lang="en-US" sz="1100" b="1" dirty="0" smtClean="0"/>
              <a:t>paper</a:t>
            </a:r>
          </a:p>
          <a:p>
            <a:r>
              <a:rPr lang="en-US" sz="1100" b="1" dirty="0"/>
              <a:t>w</a:t>
            </a:r>
            <a:r>
              <a:rPr lang="en-US" sz="1100" b="1" dirty="0" smtClean="0"/>
              <a:t>ith </a:t>
            </a:r>
          </a:p>
          <a:p>
            <a:r>
              <a:rPr lang="en-US" sz="1100" b="1" dirty="0" smtClean="0"/>
              <a:t>the</a:t>
            </a:r>
          </a:p>
          <a:p>
            <a:r>
              <a:rPr lang="en-US" sz="1100" b="1" dirty="0" smtClean="0"/>
              <a:t>right</a:t>
            </a:r>
          </a:p>
          <a:p>
            <a:r>
              <a:rPr lang="en-US" sz="1100" b="1" dirty="0"/>
              <a:t>e</a:t>
            </a:r>
            <a:r>
              <a:rPr lang="en-US" sz="1100" b="1" dirty="0" smtClean="0"/>
              <a:t>dge</a:t>
            </a:r>
          </a:p>
          <a:p>
            <a:r>
              <a:rPr lang="en-US" sz="1100" b="1" dirty="0" smtClean="0"/>
              <a:t>of the</a:t>
            </a:r>
          </a:p>
          <a:p>
            <a:r>
              <a:rPr lang="en-US" sz="1100" b="1" dirty="0" smtClean="0"/>
              <a:t>metal</a:t>
            </a:r>
          </a:p>
          <a:p>
            <a:r>
              <a:rPr lang="en-US" sz="1100" b="1" dirty="0" smtClean="0"/>
              <a:t>cover.</a:t>
            </a:r>
          </a:p>
          <a:p>
            <a:endParaRPr lang="en-US" sz="1100" b="1" dirty="0"/>
          </a:p>
          <a:p>
            <a:r>
              <a:rPr lang="en-US" sz="1100" b="1" dirty="0" smtClean="0"/>
              <a:t>Tape</a:t>
            </a:r>
          </a:p>
          <a:p>
            <a:r>
              <a:rPr lang="en-US" sz="1100" b="1" dirty="0" smtClean="0"/>
              <a:t>the</a:t>
            </a:r>
          </a:p>
          <a:p>
            <a:r>
              <a:rPr lang="en-US" sz="1100" b="1" dirty="0" smtClean="0"/>
              <a:t>paper</a:t>
            </a:r>
          </a:p>
          <a:p>
            <a:r>
              <a:rPr lang="en-US" sz="1100" b="1" dirty="0" smtClean="0"/>
              <a:t>down</a:t>
            </a:r>
          </a:p>
          <a:p>
            <a:r>
              <a:rPr lang="en-US" sz="1100" b="1" dirty="0" smtClean="0"/>
              <a:t>and</a:t>
            </a:r>
          </a:p>
          <a:p>
            <a:r>
              <a:rPr lang="en-US" sz="1100" b="1" dirty="0" smtClean="0"/>
              <a:t>make</a:t>
            </a:r>
          </a:p>
          <a:p>
            <a:r>
              <a:rPr lang="en-US" sz="1100" b="1" dirty="0" smtClean="0"/>
              <a:t>The</a:t>
            </a:r>
          </a:p>
          <a:p>
            <a:r>
              <a:rPr lang="en-US" sz="1100" b="1" dirty="0" smtClean="0"/>
              <a:t>holes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294216" y="6388925"/>
            <a:ext cx="5806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i="1" dirty="0" smtClean="0">
                <a:solidFill>
                  <a:srgbClr val="FF0000"/>
                </a:solidFill>
              </a:rPr>
              <a:t>Tic</a:t>
            </a:r>
          </a:p>
          <a:p>
            <a:pPr algn="ctr"/>
            <a:r>
              <a:rPr lang="en-US" sz="1400" b="1" i="1" dirty="0" smtClean="0">
                <a:solidFill>
                  <a:srgbClr val="FF0000"/>
                </a:solidFill>
              </a:rPr>
              <a:t>Mark</a:t>
            </a:r>
            <a:endParaRPr lang="en-US" sz="1400" b="1" i="1" dirty="0">
              <a:solidFill>
                <a:srgbClr val="FF0000"/>
              </a:solidFill>
            </a:endParaRPr>
          </a:p>
        </p:txBody>
      </p:sp>
      <p:cxnSp>
        <p:nvCxnSpPr>
          <p:cNvPr id="49" name="Straight Arrow Connector 48"/>
          <p:cNvCxnSpPr/>
          <p:nvPr/>
        </p:nvCxnSpPr>
        <p:spPr>
          <a:xfrm flipH="1" flipV="1">
            <a:off x="6352734" y="6175169"/>
            <a:ext cx="273697" cy="3562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6614556" y="6210794"/>
            <a:ext cx="11436" cy="24369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6248400" y="533400"/>
            <a:ext cx="692754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Use</a:t>
            </a:r>
          </a:p>
          <a:p>
            <a:r>
              <a:rPr lang="en-US" sz="1200" dirty="0" smtClean="0"/>
              <a:t>“</a:t>
            </a:r>
            <a:r>
              <a:rPr lang="en-US" sz="1200" b="1" dirty="0" smtClean="0"/>
              <a:t>Con-</a:t>
            </a:r>
          </a:p>
          <a:p>
            <a:r>
              <a:rPr lang="en-US" sz="1200" b="1" dirty="0" smtClean="0"/>
              <a:t>Tact</a:t>
            </a:r>
            <a:r>
              <a:rPr lang="en-US" sz="1200" dirty="0" smtClean="0"/>
              <a:t>”</a:t>
            </a:r>
          </a:p>
          <a:p>
            <a:r>
              <a:rPr lang="en-US" sz="1200" b="1" dirty="0" smtClean="0"/>
              <a:t>Trans-</a:t>
            </a:r>
          </a:p>
          <a:p>
            <a:r>
              <a:rPr lang="en-US" sz="1200" b="1" dirty="0" smtClean="0"/>
              <a:t>Par-</a:t>
            </a:r>
          </a:p>
          <a:p>
            <a:r>
              <a:rPr lang="en-US" sz="1200" b="1" dirty="0" err="1" smtClean="0"/>
              <a:t>Ente</a:t>
            </a:r>
            <a:r>
              <a:rPr lang="en-US" sz="1200" b="1" dirty="0" smtClean="0"/>
              <a:t>”</a:t>
            </a:r>
          </a:p>
          <a:p>
            <a:r>
              <a:rPr lang="en-US" sz="1200" b="1" dirty="0" smtClean="0"/>
              <a:t>Mate as</a:t>
            </a:r>
          </a:p>
          <a:p>
            <a:r>
              <a:rPr lang="en-US" sz="1200" b="1" dirty="0" smtClean="0"/>
              <a:t>Cover.</a:t>
            </a:r>
          </a:p>
          <a:p>
            <a:r>
              <a:rPr lang="en-US" sz="1200" b="1" dirty="0" smtClean="0"/>
              <a:t>Get at </a:t>
            </a:r>
          </a:p>
          <a:p>
            <a:r>
              <a:rPr lang="en-US" sz="1200" b="1" dirty="0" smtClean="0"/>
              <a:t>Home</a:t>
            </a:r>
          </a:p>
          <a:p>
            <a:r>
              <a:rPr lang="en-US" sz="1200" b="1" dirty="0" smtClean="0"/>
              <a:t>Depot. </a:t>
            </a:r>
            <a:endParaRPr lang="en-US" sz="1200" b="1" dirty="0"/>
          </a:p>
        </p:txBody>
      </p:sp>
      <p:sp>
        <p:nvSpPr>
          <p:cNvPr id="57" name="TextBox 56"/>
          <p:cNvSpPr txBox="1"/>
          <p:nvPr/>
        </p:nvSpPr>
        <p:spPr>
          <a:xfrm>
            <a:off x="6286266" y="6934200"/>
            <a:ext cx="647934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/>
              <a:t>Use</a:t>
            </a:r>
          </a:p>
          <a:p>
            <a:r>
              <a:rPr lang="en-US" sz="1200" b="1" dirty="0"/>
              <a:t>Double</a:t>
            </a:r>
          </a:p>
          <a:p>
            <a:r>
              <a:rPr lang="en-US" sz="1200" b="1" dirty="0"/>
              <a:t>Sided</a:t>
            </a:r>
          </a:p>
          <a:p>
            <a:r>
              <a:rPr lang="en-US" sz="1200" b="1" dirty="0"/>
              <a:t>Rug </a:t>
            </a:r>
          </a:p>
          <a:p>
            <a:r>
              <a:rPr lang="en-US" sz="1200" b="1" dirty="0"/>
              <a:t>Tape</a:t>
            </a:r>
          </a:p>
          <a:p>
            <a:r>
              <a:rPr lang="en-US" sz="1200" b="1" dirty="0"/>
              <a:t>On</a:t>
            </a:r>
          </a:p>
          <a:p>
            <a:r>
              <a:rPr lang="en-US" sz="1200" b="1" dirty="0"/>
              <a:t>Back</a:t>
            </a:r>
          </a:p>
          <a:p>
            <a:r>
              <a:rPr lang="en-US" sz="1200" b="1" dirty="0" smtClean="0"/>
              <a:t>Side,</a:t>
            </a:r>
          </a:p>
          <a:p>
            <a:r>
              <a:rPr lang="en-US" sz="1200" b="1" dirty="0" smtClean="0"/>
              <a:t>apply</a:t>
            </a:r>
          </a:p>
          <a:p>
            <a:r>
              <a:rPr lang="en-US" sz="1200" b="1" dirty="0" smtClean="0"/>
              <a:t>side by</a:t>
            </a:r>
          </a:p>
          <a:p>
            <a:r>
              <a:rPr lang="en-US" sz="1200" b="1" dirty="0" smtClean="0"/>
              <a:t>side</a:t>
            </a:r>
            <a:endParaRPr lang="en-US" sz="1200" b="1" dirty="0"/>
          </a:p>
        </p:txBody>
      </p:sp>
      <p:sp>
        <p:nvSpPr>
          <p:cNvPr id="58" name="TextBox 57"/>
          <p:cNvSpPr txBox="1"/>
          <p:nvPr/>
        </p:nvSpPr>
        <p:spPr>
          <a:xfrm>
            <a:off x="662302" y="8660217"/>
            <a:ext cx="5677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K5LN</a:t>
            </a:r>
            <a:endParaRPr lang="en-US" sz="1400" b="1" dirty="0"/>
          </a:p>
        </p:txBody>
      </p:sp>
      <p:sp>
        <p:nvSpPr>
          <p:cNvPr id="59" name="Rectangle 58"/>
          <p:cNvSpPr/>
          <p:nvPr/>
        </p:nvSpPr>
        <p:spPr>
          <a:xfrm>
            <a:off x="1676400" y="3896142"/>
            <a:ext cx="1447800" cy="1061829"/>
          </a:xfrm>
          <a:prstGeom prst="rect">
            <a:avLst/>
          </a:prstGeom>
          <a:noFill/>
          <a:ln w="12700">
            <a:solidFill>
              <a:schemeClr val="bg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1" name="Straight Connector 60"/>
          <p:cNvCxnSpPr/>
          <p:nvPr/>
        </p:nvCxnSpPr>
        <p:spPr>
          <a:xfrm>
            <a:off x="1249878" y="3488374"/>
            <a:ext cx="426522" cy="407768"/>
          </a:xfrm>
          <a:prstGeom prst="line">
            <a:avLst/>
          </a:prstGeom>
          <a:ln w="12700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flipH="1">
            <a:off x="1249878" y="4957971"/>
            <a:ext cx="426522" cy="362173"/>
          </a:xfrm>
          <a:prstGeom prst="line">
            <a:avLst/>
          </a:prstGeom>
          <a:ln w="12700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flipH="1">
            <a:off x="3124200" y="3488374"/>
            <a:ext cx="457200" cy="407768"/>
          </a:xfrm>
          <a:prstGeom prst="line">
            <a:avLst/>
          </a:prstGeom>
          <a:ln w="12700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3124200" y="4957971"/>
            <a:ext cx="457200" cy="362173"/>
          </a:xfrm>
          <a:prstGeom prst="line">
            <a:avLst/>
          </a:prstGeom>
          <a:ln w="12700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036413" y="228600"/>
            <a:ext cx="15970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FF0000"/>
                </a:solidFill>
              </a:rPr>
              <a:t>FYI: Color may vary </a:t>
            </a:r>
          </a:p>
          <a:p>
            <a:pPr algn="ctr"/>
            <a:r>
              <a:rPr lang="en-US" sz="1200" b="1" dirty="0" smtClean="0">
                <a:solidFill>
                  <a:srgbClr val="FF0000"/>
                </a:solidFill>
              </a:rPr>
              <a:t>dependent on printer </a:t>
            </a:r>
            <a:endParaRPr lang="en-US" sz="1200" b="1" dirty="0">
              <a:solidFill>
                <a:srgbClr val="FF00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685800" y="5943600"/>
            <a:ext cx="560046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Final Over Lay Application:</a:t>
            </a:r>
          </a:p>
          <a:p>
            <a:r>
              <a:rPr lang="en-US" sz="1200" b="1" dirty="0" smtClean="0"/>
              <a:t>1 – Make sure to remove this text before printing final Over Lay!</a:t>
            </a:r>
          </a:p>
          <a:p>
            <a:r>
              <a:rPr lang="en-US" sz="1200" dirty="0" smtClean="0"/>
              <a:t>2 – On the Final Over Lay Cut around the lite blue area.</a:t>
            </a:r>
          </a:p>
          <a:p>
            <a:r>
              <a:rPr lang="en-US" sz="1200" dirty="0"/>
              <a:t>3</a:t>
            </a:r>
            <a:r>
              <a:rPr lang="en-US" sz="1200" dirty="0" smtClean="0"/>
              <a:t> – Cut out an over size piece of the </a:t>
            </a:r>
            <a:r>
              <a:rPr lang="en-US" sz="1200" b="1" dirty="0" smtClean="0"/>
              <a:t>Con-Tact Transparente </a:t>
            </a:r>
            <a:r>
              <a:rPr lang="en-US" sz="1200" dirty="0" smtClean="0"/>
              <a:t>Mate.</a:t>
            </a:r>
          </a:p>
          <a:p>
            <a:pPr>
              <a:tabLst>
                <a:tab pos="225425" algn="l"/>
              </a:tabLst>
            </a:pPr>
            <a:r>
              <a:rPr lang="en-US" sz="1200" dirty="0"/>
              <a:t>4</a:t>
            </a:r>
            <a:r>
              <a:rPr lang="en-US" sz="1200" dirty="0" smtClean="0"/>
              <a:t> – Carefully apply the Mate to the Over Lay in a rolling action and rub to remove 	bubbles and uneven areas.</a:t>
            </a:r>
          </a:p>
          <a:p>
            <a:pPr>
              <a:tabLst>
                <a:tab pos="225425" algn="l"/>
              </a:tabLst>
            </a:pPr>
            <a:r>
              <a:rPr lang="en-US" sz="1200" dirty="0"/>
              <a:t>5</a:t>
            </a:r>
            <a:r>
              <a:rPr lang="en-US" sz="1200" dirty="0" smtClean="0"/>
              <a:t> – Turn the Over Lay over, printing down.  Tack the edge of the clear Mate with tape.</a:t>
            </a:r>
          </a:p>
          <a:p>
            <a:pPr>
              <a:tabLst>
                <a:tab pos="225425" algn="l"/>
              </a:tabLst>
            </a:pPr>
            <a:r>
              <a:rPr lang="en-US" sz="1200" dirty="0"/>
              <a:t>6</a:t>
            </a:r>
            <a:r>
              <a:rPr lang="en-US" sz="1200" dirty="0" smtClean="0"/>
              <a:t> – Cut the Double Sided tape over sized, and apply to the back side of Over Lay paper.  	Applying the tape in multiple strips side-by-side until the Over Lay is totally covered. </a:t>
            </a:r>
          </a:p>
          <a:p>
            <a:pPr>
              <a:tabLst>
                <a:tab pos="225425" algn="l"/>
              </a:tabLst>
            </a:pPr>
            <a:r>
              <a:rPr lang="en-US" sz="1200" dirty="0"/>
              <a:t>7</a:t>
            </a:r>
            <a:r>
              <a:rPr lang="en-US" sz="1200" dirty="0" smtClean="0"/>
              <a:t> – Carefully trim excess Mate and Double Sided Tape along the edge of the Over Lay.</a:t>
            </a:r>
          </a:p>
          <a:p>
            <a:pPr>
              <a:tabLst>
                <a:tab pos="225425" algn="l"/>
              </a:tabLst>
            </a:pPr>
            <a:r>
              <a:rPr lang="en-US" sz="1200" dirty="0"/>
              <a:t>8</a:t>
            </a:r>
            <a:r>
              <a:rPr lang="en-US" sz="1200" dirty="0" smtClean="0"/>
              <a:t> – Pull back about a ½ inch of paper from the Rug Tape and apply the Over Lay.</a:t>
            </a:r>
          </a:p>
          <a:p>
            <a:pPr>
              <a:tabLst>
                <a:tab pos="225425" algn="l"/>
              </a:tabLst>
            </a:pPr>
            <a:r>
              <a:rPr lang="en-US" sz="1200" dirty="0" smtClean="0"/>
              <a:t>9 – Make sure the Tic Mark and right edge of the Over Lay are aligned.  Secure long top, 	front, and bottom sides of the metal cover.  Remove all tape and apply.</a:t>
            </a:r>
          </a:p>
          <a:p>
            <a:pPr>
              <a:tabLst>
                <a:tab pos="225425" algn="l"/>
              </a:tabLst>
            </a:pPr>
            <a:r>
              <a:rPr lang="en-US" sz="1200" dirty="0" smtClean="0"/>
              <a:t>10 – Cut out 4 holes and dotted lines in the display area. 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282665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874</TotalTime>
  <Words>323</Words>
  <Application>Microsoft Office PowerPoint</Application>
  <PresentationFormat>On-screen Show (4:3)</PresentationFormat>
  <Paragraphs>132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Bill</dc:creator>
  <cp:lastModifiedBy>Bill</cp:lastModifiedBy>
  <cp:revision>65</cp:revision>
  <cp:lastPrinted>2015-09-23T20:54:03Z</cp:lastPrinted>
  <dcterms:created xsi:type="dcterms:W3CDTF">2015-09-10T14:24:47Z</dcterms:created>
  <dcterms:modified xsi:type="dcterms:W3CDTF">2015-09-23T21:15:15Z</dcterms:modified>
</cp:coreProperties>
</file>