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67" r:id="rId3"/>
    <p:sldId id="268" r:id="rId4"/>
  </p:sldIdLst>
  <p:sldSz cx="6858000" cy="9144000" type="screen4x3"/>
  <p:notesSz cx="6858000" cy="92392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2F0FE"/>
    <a:srgbClr val="B5FDF6"/>
    <a:srgbClr val="B0EBFE"/>
    <a:srgbClr val="808080"/>
    <a:srgbClr val="B7FFFF"/>
    <a:srgbClr val="DDFFFF"/>
    <a:srgbClr val="99FF99"/>
    <a:srgbClr val="33CCCC"/>
    <a:srgbClr val="00CCFF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407" autoAdjust="0"/>
    <p:restoredTop sz="94660"/>
  </p:normalViewPr>
  <p:slideViewPr>
    <p:cSldViewPr>
      <p:cViewPr varScale="1">
        <p:scale>
          <a:sx n="86" d="100"/>
          <a:sy n="86" d="100"/>
        </p:scale>
        <p:origin x="-2640" y="-7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9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45D57-05EE-47C0-9EA1-C84B04AFF668}" type="datetimeFigureOut">
              <a:rPr lang="en-US" smtClean="0"/>
              <a:t>12/30/2017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E5BCC-2BA9-405E-81C3-C4FD6F1BB5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0623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45D57-05EE-47C0-9EA1-C84B04AFF668}" type="datetimeFigureOut">
              <a:rPr lang="en-US" smtClean="0"/>
              <a:t>12/30/2017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E5BCC-2BA9-405E-81C3-C4FD6F1BB5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997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6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6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45D57-05EE-47C0-9EA1-C84B04AFF668}" type="datetimeFigureOut">
              <a:rPr lang="en-US" smtClean="0"/>
              <a:t>12/30/2017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E5BCC-2BA9-405E-81C3-C4FD6F1BB5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29240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45D57-05EE-47C0-9EA1-C84B04AFF668}" type="datetimeFigureOut">
              <a:rPr lang="en-US" smtClean="0"/>
              <a:t>12/30/2017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E5BCC-2BA9-405E-81C3-C4FD6F1BB5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71849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20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45D57-05EE-47C0-9EA1-C84B04AFF668}" type="datetimeFigureOut">
              <a:rPr lang="en-US" smtClean="0"/>
              <a:t>12/30/2017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E5BCC-2BA9-405E-81C3-C4FD6F1BB5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65500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2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2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45D57-05EE-47C0-9EA1-C84B04AFF668}" type="datetimeFigureOut">
              <a:rPr lang="en-US" smtClean="0"/>
              <a:t>12/30/2017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E5BCC-2BA9-405E-81C3-C4FD6F1BB5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598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1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1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70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70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45D57-05EE-47C0-9EA1-C84B04AFF668}" type="datetimeFigureOut">
              <a:rPr lang="en-US" smtClean="0"/>
              <a:t>12/30/2017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E5BCC-2BA9-405E-81C3-C4FD6F1BB5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3894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45D57-05EE-47C0-9EA1-C84B04AFF668}" type="datetimeFigureOut">
              <a:rPr lang="en-US" smtClean="0"/>
              <a:t>12/30/2017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E5BCC-2BA9-405E-81C3-C4FD6F1BB5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59223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45D57-05EE-47C0-9EA1-C84B04AFF668}" type="datetimeFigureOut">
              <a:rPr lang="en-US" smtClean="0"/>
              <a:t>12/30/2017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E5BCC-2BA9-405E-81C3-C4FD6F1BB5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2385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1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8" y="364069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1" y="1913469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45D57-05EE-47C0-9EA1-C84B04AFF668}" type="datetimeFigureOut">
              <a:rPr lang="en-US" smtClean="0"/>
              <a:t>12/30/2017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E5BCC-2BA9-405E-81C3-C4FD6F1BB5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2243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1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2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45D57-05EE-47C0-9EA1-C84B04AFF668}" type="datetimeFigureOut">
              <a:rPr lang="en-US" smtClean="0"/>
              <a:t>12/30/2017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E5BCC-2BA9-405E-81C3-C4FD6F1BB5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274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2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045D57-05EE-47C0-9EA1-C84B04AFF668}" type="datetimeFigureOut">
              <a:rPr lang="en-US" smtClean="0"/>
              <a:t>12/30/2017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6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4E5BCC-2BA9-405E-81C3-C4FD6F1BB5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1726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/>
          <p:cNvSpPr/>
          <p:nvPr/>
        </p:nvSpPr>
        <p:spPr>
          <a:xfrm flipV="1">
            <a:off x="1143000" y="396080"/>
            <a:ext cx="4572000" cy="1269532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 flipV="1">
            <a:off x="2015560" y="858042"/>
            <a:ext cx="148828" cy="14827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9" name="Group 38"/>
          <p:cNvGrpSpPr/>
          <p:nvPr/>
        </p:nvGrpSpPr>
        <p:grpSpPr>
          <a:xfrm rot="5400000">
            <a:off x="3317897" y="958133"/>
            <a:ext cx="401643" cy="225261"/>
            <a:chOff x="3304726" y="540058"/>
            <a:chExt cx="401643" cy="225261"/>
          </a:xfrm>
        </p:grpSpPr>
        <p:sp>
          <p:nvSpPr>
            <p:cNvPr id="40" name="Oval 39"/>
            <p:cNvSpPr/>
            <p:nvPr/>
          </p:nvSpPr>
          <p:spPr>
            <a:xfrm rot="5400000">
              <a:off x="3290837" y="553947"/>
              <a:ext cx="225261" cy="197484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Oval 40"/>
            <p:cNvSpPr/>
            <p:nvPr/>
          </p:nvSpPr>
          <p:spPr>
            <a:xfrm rot="5400000">
              <a:off x="3519218" y="510664"/>
              <a:ext cx="72712" cy="301591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2" name="TextBox 41"/>
          <p:cNvSpPr txBox="1"/>
          <p:nvPr/>
        </p:nvSpPr>
        <p:spPr>
          <a:xfrm flipV="1">
            <a:off x="1772229" y="1170801"/>
            <a:ext cx="6208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b="1" dirty="0" smtClean="0"/>
              <a:t>Paddle</a:t>
            </a:r>
            <a:endParaRPr lang="en-US" sz="1200" b="1" dirty="0"/>
          </a:p>
        </p:txBody>
      </p:sp>
      <p:sp>
        <p:nvSpPr>
          <p:cNvPr id="43" name="TextBox 42"/>
          <p:cNvSpPr txBox="1"/>
          <p:nvPr/>
        </p:nvSpPr>
        <p:spPr>
          <a:xfrm rot="10800000" flipH="1">
            <a:off x="3200400" y="1399400"/>
            <a:ext cx="201612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b="1" dirty="0" smtClean="0"/>
              <a:t>Cathode &amp; Grid Block Keying</a:t>
            </a:r>
            <a:endParaRPr lang="en-US" sz="1200" b="1" dirty="0"/>
          </a:p>
        </p:txBody>
      </p:sp>
      <p:sp>
        <p:nvSpPr>
          <p:cNvPr id="44" name="TextBox 43"/>
          <p:cNvSpPr txBox="1"/>
          <p:nvPr/>
        </p:nvSpPr>
        <p:spPr>
          <a:xfrm flipV="1">
            <a:off x="4695032" y="847726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b="1" dirty="0" smtClean="0"/>
              <a:t>TX</a:t>
            </a:r>
            <a:endParaRPr lang="en-US" sz="1200" b="1" dirty="0"/>
          </a:p>
        </p:txBody>
      </p:sp>
      <p:sp>
        <p:nvSpPr>
          <p:cNvPr id="72" name="TextBox 71"/>
          <p:cNvSpPr txBox="1"/>
          <p:nvPr/>
        </p:nvSpPr>
        <p:spPr>
          <a:xfrm>
            <a:off x="2659857" y="1752600"/>
            <a:ext cx="19472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SERPAC A31, Black</a:t>
            </a:r>
            <a:endParaRPr lang="en-US" b="1" dirty="0"/>
          </a:p>
        </p:txBody>
      </p:sp>
      <p:sp>
        <p:nvSpPr>
          <p:cNvPr id="73" name="TextBox 72"/>
          <p:cNvSpPr txBox="1"/>
          <p:nvPr/>
        </p:nvSpPr>
        <p:spPr>
          <a:xfrm>
            <a:off x="2600475" y="6705600"/>
            <a:ext cx="15143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Drill Template</a:t>
            </a:r>
            <a:endParaRPr lang="en-US" b="1" dirty="0"/>
          </a:p>
        </p:txBody>
      </p:sp>
      <p:grpSp>
        <p:nvGrpSpPr>
          <p:cNvPr id="74" name="Group 73"/>
          <p:cNvGrpSpPr/>
          <p:nvPr/>
        </p:nvGrpSpPr>
        <p:grpSpPr>
          <a:xfrm>
            <a:off x="1143000" y="7162800"/>
            <a:ext cx="4572000" cy="1269532"/>
            <a:chOff x="1143000" y="7402188"/>
            <a:chExt cx="4572000" cy="1269532"/>
          </a:xfrm>
        </p:grpSpPr>
        <p:sp>
          <p:nvSpPr>
            <p:cNvPr id="75" name="Rectangle 74"/>
            <p:cNvSpPr/>
            <p:nvPr/>
          </p:nvSpPr>
          <p:spPr>
            <a:xfrm>
              <a:off x="1143000" y="7402188"/>
              <a:ext cx="4572000" cy="1269532"/>
            </a:xfrm>
            <a:prstGeom prst="rect">
              <a:avLst/>
            </a:prstGeom>
            <a:blipFill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3867840" y="7913783"/>
              <a:ext cx="169851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 smtClean="0"/>
                <a:t>(Call) Assembled</a:t>
              </a:r>
              <a:endParaRPr lang="en-US" sz="1200" b="1" dirty="0"/>
            </a:p>
          </p:txBody>
        </p:sp>
        <p:sp>
          <p:nvSpPr>
            <p:cNvPr id="77" name="Oval 76"/>
            <p:cNvSpPr/>
            <p:nvPr/>
          </p:nvSpPr>
          <p:spPr>
            <a:xfrm>
              <a:off x="3191655" y="7964926"/>
              <a:ext cx="226105" cy="196747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TextBox 77"/>
            <p:cNvSpPr txBox="1"/>
            <p:nvPr/>
          </p:nvSpPr>
          <p:spPr>
            <a:xfrm>
              <a:off x="2758861" y="7578831"/>
              <a:ext cx="106680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 smtClean="0"/>
                <a:t>Headphones</a:t>
              </a:r>
              <a:endParaRPr lang="en-US" sz="1200" b="1" dirty="0"/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1655286" y="7618460"/>
              <a:ext cx="1066801" cy="8925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 smtClean="0"/>
                <a:t>Kit by </a:t>
              </a:r>
            </a:p>
            <a:p>
              <a:pPr algn="ctr"/>
              <a:r>
                <a:rPr lang="en-US" sz="1200" b="1" dirty="0" smtClean="0"/>
                <a:t>K5BCQ,</a:t>
              </a:r>
            </a:p>
            <a:p>
              <a:pPr algn="ctr"/>
              <a:r>
                <a:rPr lang="en-US" sz="1400" b="1" dirty="0" smtClean="0"/>
                <a:t>K5JHF,</a:t>
              </a:r>
            </a:p>
            <a:p>
              <a:pPr algn="ctr"/>
              <a:r>
                <a:rPr lang="en-US" sz="1400" b="1" dirty="0" smtClean="0"/>
                <a:t>WK5S</a:t>
              </a:r>
              <a:endParaRPr lang="en-US" sz="1400" b="1" dirty="0"/>
            </a:p>
          </p:txBody>
        </p:sp>
      </p:grpSp>
      <p:sp>
        <p:nvSpPr>
          <p:cNvPr id="80" name="Oval 79"/>
          <p:cNvSpPr/>
          <p:nvPr/>
        </p:nvSpPr>
        <p:spPr>
          <a:xfrm>
            <a:off x="4736862" y="1197770"/>
            <a:ext cx="226105" cy="196747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TextBox 80"/>
          <p:cNvSpPr txBox="1"/>
          <p:nvPr/>
        </p:nvSpPr>
        <p:spPr>
          <a:xfrm flipV="1">
            <a:off x="4079535" y="533400"/>
            <a:ext cx="14868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b="1" dirty="0" smtClean="0"/>
              <a:t>Direct              Keying</a:t>
            </a:r>
            <a:endParaRPr lang="en-US" sz="1200" b="1" dirty="0"/>
          </a:p>
        </p:txBody>
      </p:sp>
      <p:grpSp>
        <p:nvGrpSpPr>
          <p:cNvPr id="82" name="Group 81"/>
          <p:cNvGrpSpPr/>
          <p:nvPr/>
        </p:nvGrpSpPr>
        <p:grpSpPr>
          <a:xfrm>
            <a:off x="3191655" y="718760"/>
            <a:ext cx="1989945" cy="895726"/>
            <a:chOff x="3191655" y="718760"/>
            <a:chExt cx="1989945" cy="895726"/>
          </a:xfrm>
        </p:grpSpPr>
        <p:cxnSp>
          <p:nvCxnSpPr>
            <p:cNvPr id="83" name="Straight Connector 82"/>
            <p:cNvCxnSpPr/>
            <p:nvPr/>
          </p:nvCxnSpPr>
          <p:spPr>
            <a:xfrm>
              <a:off x="3200400" y="718760"/>
              <a:ext cx="0" cy="895726"/>
            </a:xfrm>
            <a:prstGeom prst="line">
              <a:avLst/>
            </a:prstGeom>
            <a:ln w="127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>
              <a:off x="5181600" y="1094856"/>
              <a:ext cx="0" cy="519112"/>
            </a:xfrm>
            <a:prstGeom prst="line">
              <a:avLst/>
            </a:prstGeom>
            <a:ln w="127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flipH="1">
              <a:off x="3200400" y="1611587"/>
              <a:ext cx="19812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flipH="1">
              <a:off x="3836453" y="1094856"/>
              <a:ext cx="1345147" cy="0"/>
            </a:xfrm>
            <a:prstGeom prst="line">
              <a:avLst/>
            </a:prstGeom>
            <a:ln w="127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>
              <a:off x="3836453" y="718760"/>
              <a:ext cx="0" cy="380613"/>
            </a:xfrm>
            <a:prstGeom prst="line">
              <a:avLst/>
            </a:prstGeom>
            <a:ln w="127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flipH="1">
              <a:off x="3191655" y="718760"/>
              <a:ext cx="644799" cy="0"/>
            </a:xfrm>
            <a:prstGeom prst="line">
              <a:avLst/>
            </a:prstGeom>
            <a:ln w="127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9" name="Oval 88"/>
          <p:cNvSpPr/>
          <p:nvPr/>
        </p:nvSpPr>
        <p:spPr>
          <a:xfrm>
            <a:off x="4736862" y="569894"/>
            <a:ext cx="226105" cy="196747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1655285" y="2186940"/>
            <a:ext cx="3557588" cy="4442460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71" name="Group 70"/>
          <p:cNvGrpSpPr/>
          <p:nvPr/>
        </p:nvGrpSpPr>
        <p:grpSpPr>
          <a:xfrm>
            <a:off x="4435960" y="3937150"/>
            <a:ext cx="676083" cy="997688"/>
            <a:chOff x="1814680" y="4553100"/>
            <a:chExt cx="676083" cy="997688"/>
          </a:xfrm>
        </p:grpSpPr>
        <p:grpSp>
          <p:nvGrpSpPr>
            <p:cNvPr id="3" name="Group 2"/>
            <p:cNvGrpSpPr/>
            <p:nvPr/>
          </p:nvGrpSpPr>
          <p:grpSpPr>
            <a:xfrm>
              <a:off x="1836554" y="5015917"/>
              <a:ext cx="580892" cy="534871"/>
              <a:chOff x="7490323" y="2513134"/>
              <a:chExt cx="684508" cy="694694"/>
            </a:xfrm>
          </p:grpSpPr>
          <p:sp>
            <p:nvSpPr>
              <p:cNvPr id="4" name="Oval 3"/>
              <p:cNvSpPr/>
              <p:nvPr/>
            </p:nvSpPr>
            <p:spPr>
              <a:xfrm>
                <a:off x="7490323" y="2513134"/>
                <a:ext cx="684508" cy="694694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" name="Oval 4"/>
              <p:cNvSpPr/>
              <p:nvPr/>
            </p:nvSpPr>
            <p:spPr>
              <a:xfrm>
                <a:off x="7579957" y="2630364"/>
                <a:ext cx="492551" cy="481177"/>
              </a:xfrm>
              <a:prstGeom prst="ellipse">
                <a:avLst/>
              </a:prstGeom>
              <a:blipFill>
                <a:blip r:embed="rId3"/>
                <a:tile tx="0" ty="0" sx="100000" sy="100000" flip="none" algn="tl"/>
              </a:blip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6" name="Straight Connector 5"/>
              <p:cNvCxnSpPr/>
              <p:nvPr/>
            </p:nvCxnSpPr>
            <p:spPr>
              <a:xfrm flipH="1" flipV="1">
                <a:off x="7860558" y="2531786"/>
                <a:ext cx="544" cy="82829"/>
              </a:xfrm>
              <a:prstGeom prst="line">
                <a:avLst/>
              </a:prstGeom>
              <a:ln w="28575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" name="TextBox 6"/>
            <p:cNvSpPr txBox="1"/>
            <p:nvPr/>
          </p:nvSpPr>
          <p:spPr>
            <a:xfrm>
              <a:off x="1814680" y="4553100"/>
              <a:ext cx="67608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b="1" dirty="0" smtClean="0"/>
                <a:t>Volume</a:t>
              </a:r>
              <a:endParaRPr lang="en-US" sz="1200" b="1" dirty="0"/>
            </a:p>
          </p:txBody>
        </p:sp>
      </p:grpSp>
      <p:grpSp>
        <p:nvGrpSpPr>
          <p:cNvPr id="234" name="Group 233"/>
          <p:cNvGrpSpPr/>
          <p:nvPr/>
        </p:nvGrpSpPr>
        <p:grpSpPr>
          <a:xfrm>
            <a:off x="1769601" y="2514600"/>
            <a:ext cx="592599" cy="1219200"/>
            <a:chOff x="1891159" y="2824869"/>
            <a:chExt cx="592599" cy="1219200"/>
          </a:xfrm>
        </p:grpSpPr>
        <p:sp>
          <p:nvSpPr>
            <p:cNvPr id="8" name="TextBox 7"/>
            <p:cNvSpPr txBox="1"/>
            <p:nvPr/>
          </p:nvSpPr>
          <p:spPr>
            <a:xfrm>
              <a:off x="1891159" y="2824869"/>
              <a:ext cx="59259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b="1" dirty="0" smtClean="0"/>
                <a:t>Power</a:t>
              </a:r>
            </a:p>
            <a:p>
              <a:pPr algn="ctr"/>
              <a:r>
                <a:rPr lang="en-US" sz="1200" b="1" dirty="0" smtClean="0"/>
                <a:t>On</a:t>
              </a:r>
              <a:endParaRPr lang="en-US" sz="1200" b="1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1961599" y="3767070"/>
              <a:ext cx="38504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b="1" dirty="0" smtClean="0"/>
                <a:t>Off</a:t>
              </a:r>
              <a:endParaRPr lang="en-US" sz="1200" b="1" dirty="0"/>
            </a:p>
          </p:txBody>
        </p:sp>
        <p:grpSp>
          <p:nvGrpSpPr>
            <p:cNvPr id="10" name="Group 9"/>
            <p:cNvGrpSpPr/>
            <p:nvPr/>
          </p:nvGrpSpPr>
          <p:grpSpPr>
            <a:xfrm>
              <a:off x="2051021" y="3420263"/>
              <a:ext cx="226105" cy="399206"/>
              <a:chOff x="2051021" y="3774964"/>
              <a:chExt cx="226105" cy="399206"/>
            </a:xfrm>
          </p:grpSpPr>
          <p:sp>
            <p:nvSpPr>
              <p:cNvPr id="11" name="Oval 10"/>
              <p:cNvSpPr/>
              <p:nvPr/>
            </p:nvSpPr>
            <p:spPr>
              <a:xfrm flipV="1">
                <a:off x="2051021" y="3774964"/>
                <a:ext cx="226105" cy="196747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Oval 11"/>
              <p:cNvSpPr/>
              <p:nvPr/>
            </p:nvSpPr>
            <p:spPr>
              <a:xfrm flipV="1">
                <a:off x="2135272" y="3873705"/>
                <a:ext cx="72985" cy="300465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227" name="Group 226"/>
          <p:cNvGrpSpPr/>
          <p:nvPr/>
        </p:nvGrpSpPr>
        <p:grpSpPr>
          <a:xfrm>
            <a:off x="1657796" y="3937000"/>
            <a:ext cx="786508" cy="1219200"/>
            <a:chOff x="4304407" y="2824869"/>
            <a:chExt cx="786508" cy="1219200"/>
          </a:xfrm>
        </p:grpSpPr>
        <p:sp>
          <p:nvSpPr>
            <p:cNvPr id="13" name="TextBox 12"/>
            <p:cNvSpPr txBox="1"/>
            <p:nvPr/>
          </p:nvSpPr>
          <p:spPr>
            <a:xfrm>
              <a:off x="4304407" y="2824869"/>
              <a:ext cx="78650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 smtClean="0"/>
                <a:t>Speaker</a:t>
              </a:r>
            </a:p>
            <a:p>
              <a:pPr algn="ctr"/>
              <a:r>
                <a:rPr lang="en-US" sz="1200" b="1" dirty="0" smtClean="0"/>
                <a:t>On</a:t>
              </a:r>
              <a:endParaRPr lang="en-US" sz="1200" b="1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4495800" y="3767070"/>
              <a:ext cx="38504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b="1" dirty="0" smtClean="0"/>
                <a:t>Off</a:t>
              </a:r>
              <a:endParaRPr lang="en-US" sz="1200" b="1" dirty="0"/>
            </a:p>
          </p:txBody>
        </p:sp>
        <p:grpSp>
          <p:nvGrpSpPr>
            <p:cNvPr id="15" name="Group 14"/>
            <p:cNvGrpSpPr/>
            <p:nvPr/>
          </p:nvGrpSpPr>
          <p:grpSpPr>
            <a:xfrm>
              <a:off x="4581403" y="3420263"/>
              <a:ext cx="226105" cy="390352"/>
              <a:chOff x="4581403" y="3774964"/>
              <a:chExt cx="226105" cy="390352"/>
            </a:xfrm>
          </p:grpSpPr>
          <p:sp>
            <p:nvSpPr>
              <p:cNvPr id="16" name="Oval 15"/>
              <p:cNvSpPr/>
              <p:nvPr/>
            </p:nvSpPr>
            <p:spPr>
              <a:xfrm>
                <a:off x="4581403" y="3774964"/>
                <a:ext cx="226105" cy="196747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Oval 16"/>
              <p:cNvSpPr/>
              <p:nvPr/>
            </p:nvSpPr>
            <p:spPr>
              <a:xfrm>
                <a:off x="4660873" y="3864851"/>
                <a:ext cx="72985" cy="300465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18" name="TextBox 17"/>
          <p:cNvSpPr txBox="1"/>
          <p:nvPr/>
        </p:nvSpPr>
        <p:spPr>
          <a:xfrm>
            <a:off x="1655285" y="2151142"/>
            <a:ext cx="35575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i="1" dirty="0" smtClean="0">
                <a:latin typeface="Franklin Gothic Medium" pitchFamily="34" charset="0"/>
              </a:rPr>
              <a:t>Morse Code Trainer</a:t>
            </a:r>
          </a:p>
        </p:txBody>
      </p:sp>
      <p:grpSp>
        <p:nvGrpSpPr>
          <p:cNvPr id="19" name="Group 18"/>
          <p:cNvGrpSpPr/>
          <p:nvPr/>
        </p:nvGrpSpPr>
        <p:grpSpPr>
          <a:xfrm>
            <a:off x="2971800" y="4207044"/>
            <a:ext cx="889000" cy="867258"/>
            <a:chOff x="4372477" y="3657910"/>
            <a:chExt cx="889000" cy="867258"/>
          </a:xfrm>
        </p:grpSpPr>
        <p:sp>
          <p:nvSpPr>
            <p:cNvPr id="20" name="Oval 19"/>
            <p:cNvSpPr/>
            <p:nvPr/>
          </p:nvSpPr>
          <p:spPr>
            <a:xfrm>
              <a:off x="4779771" y="4053281"/>
              <a:ext cx="74414" cy="7413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Oval 20"/>
            <p:cNvSpPr/>
            <p:nvPr/>
          </p:nvSpPr>
          <p:spPr>
            <a:xfrm>
              <a:off x="4779112" y="4243425"/>
              <a:ext cx="74414" cy="7413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Oval 21"/>
            <p:cNvSpPr/>
            <p:nvPr/>
          </p:nvSpPr>
          <p:spPr>
            <a:xfrm>
              <a:off x="4773612" y="4451032"/>
              <a:ext cx="74414" cy="7413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Oval 22"/>
            <p:cNvSpPr/>
            <p:nvPr/>
          </p:nvSpPr>
          <p:spPr>
            <a:xfrm>
              <a:off x="4983417" y="4053281"/>
              <a:ext cx="74414" cy="7413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Oval 23"/>
            <p:cNvSpPr/>
            <p:nvPr/>
          </p:nvSpPr>
          <p:spPr>
            <a:xfrm>
              <a:off x="5187063" y="4053281"/>
              <a:ext cx="74414" cy="7413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Oval 24"/>
            <p:cNvSpPr/>
            <p:nvPr/>
          </p:nvSpPr>
          <p:spPr>
            <a:xfrm>
              <a:off x="4635170" y="4182580"/>
              <a:ext cx="74414" cy="7413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Oval 25"/>
            <p:cNvSpPr/>
            <p:nvPr/>
          </p:nvSpPr>
          <p:spPr>
            <a:xfrm>
              <a:off x="4920308" y="4193971"/>
              <a:ext cx="74414" cy="7413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Oval 26"/>
            <p:cNvSpPr/>
            <p:nvPr/>
          </p:nvSpPr>
          <p:spPr>
            <a:xfrm>
              <a:off x="5062332" y="4326310"/>
              <a:ext cx="74414" cy="7413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4576124" y="4053281"/>
              <a:ext cx="74414" cy="7413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4372477" y="4053281"/>
              <a:ext cx="74414" cy="7413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4495265" y="4311569"/>
              <a:ext cx="74414" cy="7413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4784725" y="3861548"/>
              <a:ext cx="74414" cy="7413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Oval 31"/>
            <p:cNvSpPr/>
            <p:nvPr/>
          </p:nvSpPr>
          <p:spPr>
            <a:xfrm>
              <a:off x="4783336" y="3657910"/>
              <a:ext cx="74414" cy="7413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4926173" y="3913937"/>
              <a:ext cx="74414" cy="7413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5052472" y="3786309"/>
              <a:ext cx="74414" cy="7413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4510904" y="3785048"/>
              <a:ext cx="74414" cy="7413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Oval 35"/>
            <p:cNvSpPr/>
            <p:nvPr/>
          </p:nvSpPr>
          <p:spPr>
            <a:xfrm>
              <a:off x="4633878" y="3922149"/>
              <a:ext cx="74414" cy="7413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8" name="TextBox 187"/>
          <p:cNvSpPr txBox="1"/>
          <p:nvPr/>
        </p:nvSpPr>
        <p:spPr>
          <a:xfrm>
            <a:off x="2970081" y="2482334"/>
            <a:ext cx="910024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 smtClean="0"/>
              <a:t>K5BCQ, K5JHF, WK5S</a:t>
            </a:r>
            <a:endParaRPr lang="en-US" sz="600" b="1" dirty="0"/>
          </a:p>
        </p:txBody>
      </p:sp>
      <p:sp>
        <p:nvSpPr>
          <p:cNvPr id="192" name="TextBox 191"/>
          <p:cNvSpPr txBox="1"/>
          <p:nvPr/>
        </p:nvSpPr>
        <p:spPr>
          <a:xfrm>
            <a:off x="2979585" y="3372232"/>
            <a:ext cx="88357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 smtClean="0">
                <a:latin typeface="Ebrima" pitchFamily="2" charset="0"/>
                <a:ea typeface="Ebrima" pitchFamily="2" charset="0"/>
                <a:cs typeface="Ebrima" pitchFamily="2" charset="0"/>
              </a:rPr>
              <a:t>MCT III</a:t>
            </a:r>
            <a:endParaRPr lang="en-US" sz="1600" b="1" i="1" dirty="0">
              <a:latin typeface="Ebrima" pitchFamily="2" charset="0"/>
              <a:ea typeface="Ebrima" pitchFamily="2" charset="0"/>
              <a:cs typeface="Ebrima" pitchFamily="2" charset="0"/>
            </a:endParaRPr>
          </a:p>
        </p:txBody>
      </p:sp>
      <p:grpSp>
        <p:nvGrpSpPr>
          <p:cNvPr id="228" name="Group 227"/>
          <p:cNvGrpSpPr/>
          <p:nvPr/>
        </p:nvGrpSpPr>
        <p:grpSpPr>
          <a:xfrm>
            <a:off x="4387651" y="2720201"/>
            <a:ext cx="786508" cy="1040746"/>
            <a:chOff x="4304407" y="3003323"/>
            <a:chExt cx="786508" cy="1040746"/>
          </a:xfrm>
        </p:grpSpPr>
        <p:sp>
          <p:nvSpPr>
            <p:cNvPr id="229" name="TextBox 228"/>
            <p:cNvSpPr txBox="1"/>
            <p:nvPr/>
          </p:nvSpPr>
          <p:spPr>
            <a:xfrm>
              <a:off x="4304407" y="3003323"/>
              <a:ext cx="78650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 smtClean="0"/>
                <a:t>Tune</a:t>
              </a:r>
            </a:p>
          </p:txBody>
        </p:sp>
        <p:sp>
          <p:nvSpPr>
            <p:cNvPr id="230" name="TextBox 229"/>
            <p:cNvSpPr txBox="1"/>
            <p:nvPr/>
          </p:nvSpPr>
          <p:spPr>
            <a:xfrm>
              <a:off x="4305998" y="3767070"/>
              <a:ext cx="78491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 smtClean="0"/>
                <a:t>Operate</a:t>
              </a:r>
              <a:endParaRPr lang="en-US" sz="1200" b="1" dirty="0"/>
            </a:p>
          </p:txBody>
        </p:sp>
        <p:grpSp>
          <p:nvGrpSpPr>
            <p:cNvPr id="231" name="Group 230"/>
            <p:cNvGrpSpPr/>
            <p:nvPr/>
          </p:nvGrpSpPr>
          <p:grpSpPr>
            <a:xfrm>
              <a:off x="4581403" y="3420263"/>
              <a:ext cx="226105" cy="389230"/>
              <a:chOff x="4581403" y="3774964"/>
              <a:chExt cx="226105" cy="389230"/>
            </a:xfrm>
          </p:grpSpPr>
          <p:sp>
            <p:nvSpPr>
              <p:cNvPr id="232" name="Oval 231"/>
              <p:cNvSpPr/>
              <p:nvPr/>
            </p:nvSpPr>
            <p:spPr>
              <a:xfrm>
                <a:off x="4581403" y="3774964"/>
                <a:ext cx="226105" cy="196747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3" name="Oval 232"/>
              <p:cNvSpPr/>
              <p:nvPr/>
            </p:nvSpPr>
            <p:spPr>
              <a:xfrm>
                <a:off x="4657895" y="3863729"/>
                <a:ext cx="72985" cy="300465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133" name="Group 132"/>
          <p:cNvGrpSpPr/>
          <p:nvPr/>
        </p:nvGrpSpPr>
        <p:grpSpPr>
          <a:xfrm>
            <a:off x="2933700" y="2633984"/>
            <a:ext cx="991486" cy="756733"/>
            <a:chOff x="1763968" y="3607590"/>
            <a:chExt cx="969308" cy="763188"/>
          </a:xfrm>
        </p:grpSpPr>
        <p:sp>
          <p:nvSpPr>
            <p:cNvPr id="134" name="Rectangle 133"/>
            <p:cNvSpPr/>
            <p:nvPr/>
          </p:nvSpPr>
          <p:spPr>
            <a:xfrm>
              <a:off x="1763968" y="3607590"/>
              <a:ext cx="969308" cy="688679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5" name="Rectangle 134"/>
            <p:cNvSpPr/>
            <p:nvPr/>
          </p:nvSpPr>
          <p:spPr>
            <a:xfrm>
              <a:off x="2014534" y="4295447"/>
              <a:ext cx="450058" cy="75331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25" name="Group 224"/>
          <p:cNvGrpSpPr/>
          <p:nvPr/>
        </p:nvGrpSpPr>
        <p:grpSpPr>
          <a:xfrm>
            <a:off x="2389322" y="3585300"/>
            <a:ext cx="2068512" cy="2210933"/>
            <a:chOff x="686593" y="2888517"/>
            <a:chExt cx="2068512" cy="2210933"/>
          </a:xfrm>
        </p:grpSpPr>
        <p:sp>
          <p:nvSpPr>
            <p:cNvPr id="177" name="TextBox 176"/>
            <p:cNvSpPr txBox="1"/>
            <p:nvPr/>
          </p:nvSpPr>
          <p:spPr>
            <a:xfrm>
              <a:off x="765115" y="2888517"/>
              <a:ext cx="198120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b="1" dirty="0" smtClean="0"/>
                <a:t>UP        DN              SEED </a:t>
              </a:r>
              <a:r>
                <a:rPr lang="en-US" sz="800" b="1" dirty="0"/>
                <a:t> </a:t>
              </a:r>
              <a:r>
                <a:rPr lang="en-US" sz="800" b="1" dirty="0" smtClean="0"/>
                <a:t>            Right      Left </a:t>
              </a:r>
              <a:endParaRPr lang="en-US" sz="800" b="1" baseline="30000" dirty="0" smtClean="0"/>
            </a:p>
          </p:txBody>
        </p:sp>
        <p:grpSp>
          <p:nvGrpSpPr>
            <p:cNvPr id="178" name="Group 177"/>
            <p:cNvGrpSpPr/>
            <p:nvPr/>
          </p:nvGrpSpPr>
          <p:grpSpPr>
            <a:xfrm>
              <a:off x="820735" y="3083998"/>
              <a:ext cx="1796321" cy="156369"/>
              <a:chOff x="3680616" y="2953545"/>
              <a:chExt cx="1796321" cy="156369"/>
            </a:xfrm>
          </p:grpSpPr>
          <p:sp>
            <p:nvSpPr>
              <p:cNvPr id="179" name="Oval 178"/>
              <p:cNvSpPr/>
              <p:nvPr/>
            </p:nvSpPr>
            <p:spPr>
              <a:xfrm>
                <a:off x="4487741" y="2957514"/>
                <a:ext cx="152400" cy="15240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0" name="Oval 179"/>
              <p:cNvSpPr/>
              <p:nvPr/>
            </p:nvSpPr>
            <p:spPr>
              <a:xfrm>
                <a:off x="3991767" y="2953545"/>
                <a:ext cx="152400" cy="15240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1" name="Oval 180"/>
              <p:cNvSpPr/>
              <p:nvPr/>
            </p:nvSpPr>
            <p:spPr>
              <a:xfrm>
                <a:off x="3680616" y="2957514"/>
                <a:ext cx="152400" cy="15240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2" name="Oval 181"/>
              <p:cNvSpPr/>
              <p:nvPr/>
            </p:nvSpPr>
            <p:spPr>
              <a:xfrm>
                <a:off x="4994337" y="2955926"/>
                <a:ext cx="152400" cy="15240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3" name="Oval 182"/>
              <p:cNvSpPr/>
              <p:nvPr/>
            </p:nvSpPr>
            <p:spPr>
              <a:xfrm>
                <a:off x="5324537" y="2957514"/>
                <a:ext cx="152400" cy="15240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84" name="TextBox 183"/>
            <p:cNvSpPr txBox="1"/>
            <p:nvPr/>
          </p:nvSpPr>
          <p:spPr>
            <a:xfrm>
              <a:off x="686593" y="3234929"/>
              <a:ext cx="2068512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b="1" dirty="0" smtClean="0">
                  <a:solidFill>
                    <a:srgbClr val="FF0000"/>
                  </a:solidFill>
                </a:rPr>
                <a:t>Space   Ltr Del      Mem Del          FWD       BKD</a:t>
              </a:r>
              <a:endParaRPr lang="en-US" sz="800" b="1" baseline="30000" dirty="0" smtClean="0">
                <a:solidFill>
                  <a:srgbClr val="FF0000"/>
                </a:solidFill>
              </a:endParaRPr>
            </a:p>
          </p:txBody>
        </p:sp>
        <p:grpSp>
          <p:nvGrpSpPr>
            <p:cNvPr id="185" name="Group 184"/>
            <p:cNvGrpSpPr/>
            <p:nvPr/>
          </p:nvGrpSpPr>
          <p:grpSpPr>
            <a:xfrm>
              <a:off x="737389" y="4572400"/>
              <a:ext cx="1959099" cy="527050"/>
              <a:chOff x="3597270" y="3516313"/>
              <a:chExt cx="1959099" cy="527050"/>
            </a:xfrm>
          </p:grpSpPr>
          <p:sp>
            <p:nvSpPr>
              <p:cNvPr id="186" name="TextBox 185"/>
              <p:cNvSpPr txBox="1"/>
              <p:nvPr/>
            </p:nvSpPr>
            <p:spPr>
              <a:xfrm>
                <a:off x="3597270" y="3649502"/>
                <a:ext cx="1959099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000" b="1" dirty="0" smtClean="0"/>
                  <a:t>M1  M2  M3  M4 M5  M6 M7  M8</a:t>
                </a:r>
                <a:endParaRPr lang="en-US" sz="1000" b="1" dirty="0"/>
              </a:p>
            </p:txBody>
          </p:sp>
          <p:grpSp>
            <p:nvGrpSpPr>
              <p:cNvPr id="187" name="Group 186"/>
              <p:cNvGrpSpPr/>
              <p:nvPr/>
            </p:nvGrpSpPr>
            <p:grpSpPr>
              <a:xfrm>
                <a:off x="3697164" y="3516313"/>
                <a:ext cx="1520156" cy="210977"/>
                <a:chOff x="3697164" y="3516313"/>
                <a:chExt cx="1520156" cy="210977"/>
              </a:xfrm>
            </p:grpSpPr>
            <p:sp>
              <p:nvSpPr>
                <p:cNvPr id="199" name="Oval 198"/>
                <p:cNvSpPr/>
                <p:nvPr/>
              </p:nvSpPr>
              <p:spPr>
                <a:xfrm>
                  <a:off x="3697164" y="3516313"/>
                  <a:ext cx="152400" cy="152400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0" name="Oval 199"/>
                <p:cNvSpPr/>
                <p:nvPr/>
              </p:nvSpPr>
              <p:spPr>
                <a:xfrm>
                  <a:off x="4164805" y="3516313"/>
                  <a:ext cx="152400" cy="152400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1" name="Oval 200"/>
                <p:cNvSpPr/>
                <p:nvPr/>
              </p:nvSpPr>
              <p:spPr>
                <a:xfrm>
                  <a:off x="4614862" y="3516313"/>
                  <a:ext cx="152400" cy="152400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2" name="Oval 201"/>
                <p:cNvSpPr/>
                <p:nvPr/>
              </p:nvSpPr>
              <p:spPr>
                <a:xfrm>
                  <a:off x="5064920" y="3516313"/>
                  <a:ext cx="152400" cy="152400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203" name="Straight Connector 202"/>
                <p:cNvCxnSpPr>
                  <a:stCxn id="200" idx="4"/>
                </p:cNvCxnSpPr>
                <p:nvPr/>
              </p:nvCxnSpPr>
              <p:spPr>
                <a:xfrm>
                  <a:off x="4241005" y="3668713"/>
                  <a:ext cx="0" cy="58577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4" name="Straight Connector 203"/>
                <p:cNvCxnSpPr>
                  <a:stCxn id="201" idx="4"/>
                </p:cNvCxnSpPr>
                <p:nvPr/>
              </p:nvCxnSpPr>
              <p:spPr>
                <a:xfrm>
                  <a:off x="4691062" y="3668713"/>
                  <a:ext cx="0" cy="58577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5" name="Straight Connector 204"/>
                <p:cNvCxnSpPr/>
                <p:nvPr/>
              </p:nvCxnSpPr>
              <p:spPr>
                <a:xfrm flipH="1">
                  <a:off x="5141119" y="3657600"/>
                  <a:ext cx="2381" cy="6334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6" name="Straight Connector 205"/>
                <p:cNvCxnSpPr/>
                <p:nvPr/>
              </p:nvCxnSpPr>
              <p:spPr>
                <a:xfrm>
                  <a:off x="3774279" y="3659981"/>
                  <a:ext cx="4763" cy="60959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89" name="Group 188"/>
              <p:cNvGrpSpPr/>
              <p:nvPr/>
            </p:nvGrpSpPr>
            <p:grpSpPr>
              <a:xfrm>
                <a:off x="3925764" y="3821906"/>
                <a:ext cx="1513013" cy="221457"/>
                <a:chOff x="3925764" y="3821906"/>
                <a:chExt cx="1513013" cy="221457"/>
              </a:xfrm>
            </p:grpSpPr>
            <p:sp>
              <p:nvSpPr>
                <p:cNvPr id="190" name="Oval 189"/>
                <p:cNvSpPr/>
                <p:nvPr/>
              </p:nvSpPr>
              <p:spPr>
                <a:xfrm>
                  <a:off x="3925764" y="3890963"/>
                  <a:ext cx="152400" cy="152400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1" name="Oval 190"/>
                <p:cNvSpPr/>
                <p:nvPr/>
              </p:nvSpPr>
              <p:spPr>
                <a:xfrm>
                  <a:off x="4384674" y="3890963"/>
                  <a:ext cx="152400" cy="152400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3" name="Oval 192"/>
                <p:cNvSpPr/>
                <p:nvPr/>
              </p:nvSpPr>
              <p:spPr>
                <a:xfrm>
                  <a:off x="4840289" y="3886200"/>
                  <a:ext cx="152400" cy="152400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4" name="Oval 193"/>
                <p:cNvSpPr/>
                <p:nvPr/>
              </p:nvSpPr>
              <p:spPr>
                <a:xfrm>
                  <a:off x="5286377" y="3886200"/>
                  <a:ext cx="152400" cy="152400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95" name="Straight Connector 194"/>
                <p:cNvCxnSpPr/>
                <p:nvPr/>
              </p:nvCxnSpPr>
              <p:spPr>
                <a:xfrm>
                  <a:off x="4019548" y="3821906"/>
                  <a:ext cx="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6" name="Straight Connector 195"/>
                <p:cNvCxnSpPr/>
                <p:nvPr/>
              </p:nvCxnSpPr>
              <p:spPr>
                <a:xfrm>
                  <a:off x="4474369" y="3821906"/>
                  <a:ext cx="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7" name="Straight Connector 196"/>
                <p:cNvCxnSpPr/>
                <p:nvPr/>
              </p:nvCxnSpPr>
              <p:spPr>
                <a:xfrm>
                  <a:off x="4912519" y="3821906"/>
                  <a:ext cx="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8" name="Straight Connector 197"/>
                <p:cNvCxnSpPr/>
                <p:nvPr/>
              </p:nvCxnSpPr>
              <p:spPr>
                <a:xfrm>
                  <a:off x="5362577" y="3821906"/>
                  <a:ext cx="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grpSp>
        <p:nvGrpSpPr>
          <p:cNvPr id="50" name="Group 49"/>
          <p:cNvGrpSpPr/>
          <p:nvPr/>
        </p:nvGrpSpPr>
        <p:grpSpPr>
          <a:xfrm>
            <a:off x="2019639" y="5810250"/>
            <a:ext cx="2780961" cy="785654"/>
            <a:chOff x="2019639" y="5822950"/>
            <a:chExt cx="2780961" cy="785654"/>
          </a:xfrm>
        </p:grpSpPr>
        <p:grpSp>
          <p:nvGrpSpPr>
            <p:cNvPr id="45" name="Group 44"/>
            <p:cNvGrpSpPr/>
            <p:nvPr/>
          </p:nvGrpSpPr>
          <p:grpSpPr>
            <a:xfrm>
              <a:off x="2019639" y="5823220"/>
              <a:ext cx="1466515" cy="785384"/>
              <a:chOff x="227586" y="3743559"/>
              <a:chExt cx="1143000" cy="785384"/>
            </a:xfrm>
          </p:grpSpPr>
          <p:sp>
            <p:nvSpPr>
              <p:cNvPr id="244" name="Rectangle 243"/>
              <p:cNvSpPr/>
              <p:nvPr/>
            </p:nvSpPr>
            <p:spPr>
              <a:xfrm>
                <a:off x="283054" y="3780781"/>
                <a:ext cx="1087532" cy="726519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93" name="Straight Connector 92"/>
              <p:cNvCxnSpPr/>
              <p:nvPr/>
            </p:nvCxnSpPr>
            <p:spPr>
              <a:xfrm>
                <a:off x="278782" y="3961927"/>
                <a:ext cx="1091804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1" name="Straight Connector 110"/>
              <p:cNvCxnSpPr>
                <a:stCxn id="244" idx="1"/>
                <a:endCxn id="244" idx="3"/>
              </p:cNvCxnSpPr>
              <p:nvPr/>
            </p:nvCxnSpPr>
            <p:spPr>
              <a:xfrm>
                <a:off x="283054" y="4144041"/>
                <a:ext cx="1087532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2" name="Straight Connector 111"/>
              <p:cNvCxnSpPr/>
              <p:nvPr/>
            </p:nvCxnSpPr>
            <p:spPr>
              <a:xfrm>
                <a:off x="275160" y="4338599"/>
                <a:ext cx="1095426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5" name="TextBox 114"/>
              <p:cNvSpPr txBox="1"/>
              <p:nvPr/>
            </p:nvSpPr>
            <p:spPr>
              <a:xfrm>
                <a:off x="227586" y="3743559"/>
                <a:ext cx="493273" cy="230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900" b="1" dirty="0" smtClean="0"/>
                  <a:t>M1 =</a:t>
                </a:r>
              </a:p>
            </p:txBody>
          </p:sp>
          <p:sp>
            <p:nvSpPr>
              <p:cNvPr id="119" name="TextBox 118"/>
              <p:cNvSpPr txBox="1"/>
              <p:nvPr/>
            </p:nvSpPr>
            <p:spPr>
              <a:xfrm>
                <a:off x="227586" y="3919943"/>
                <a:ext cx="493273" cy="230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900" b="1" dirty="0" smtClean="0"/>
                  <a:t>M2 =</a:t>
                </a:r>
              </a:p>
            </p:txBody>
          </p:sp>
          <p:sp>
            <p:nvSpPr>
              <p:cNvPr id="120" name="TextBox 119"/>
              <p:cNvSpPr txBox="1"/>
              <p:nvPr/>
            </p:nvSpPr>
            <p:spPr>
              <a:xfrm>
                <a:off x="227586" y="4109027"/>
                <a:ext cx="493273" cy="230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900" b="1" dirty="0" smtClean="0"/>
                  <a:t>M3 =</a:t>
                </a:r>
              </a:p>
            </p:txBody>
          </p:sp>
          <p:sp>
            <p:nvSpPr>
              <p:cNvPr id="121" name="TextBox 120"/>
              <p:cNvSpPr txBox="1"/>
              <p:nvPr/>
            </p:nvSpPr>
            <p:spPr>
              <a:xfrm>
                <a:off x="227586" y="4298111"/>
                <a:ext cx="493273" cy="230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900" b="1" dirty="0" smtClean="0"/>
                  <a:t>M4 =</a:t>
                </a:r>
              </a:p>
            </p:txBody>
          </p:sp>
        </p:grpSp>
        <p:grpSp>
          <p:nvGrpSpPr>
            <p:cNvPr id="256" name="Group 255"/>
            <p:cNvGrpSpPr/>
            <p:nvPr/>
          </p:nvGrpSpPr>
          <p:grpSpPr>
            <a:xfrm>
              <a:off x="3411028" y="5822950"/>
              <a:ext cx="1389572" cy="768350"/>
              <a:chOff x="227586" y="3743559"/>
              <a:chExt cx="1143000" cy="785384"/>
            </a:xfrm>
          </p:grpSpPr>
          <p:sp>
            <p:nvSpPr>
              <p:cNvPr id="264" name="Rectangle 263"/>
              <p:cNvSpPr/>
              <p:nvPr/>
            </p:nvSpPr>
            <p:spPr>
              <a:xfrm>
                <a:off x="283054" y="3780781"/>
                <a:ext cx="1087532" cy="74172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257" name="Straight Connector 256"/>
              <p:cNvCxnSpPr/>
              <p:nvPr/>
            </p:nvCxnSpPr>
            <p:spPr>
              <a:xfrm>
                <a:off x="278782" y="3961927"/>
                <a:ext cx="1091804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8" name="Straight Connector 257"/>
              <p:cNvCxnSpPr>
                <a:stCxn id="264" idx="1"/>
                <a:endCxn id="264" idx="3"/>
              </p:cNvCxnSpPr>
              <p:nvPr/>
            </p:nvCxnSpPr>
            <p:spPr>
              <a:xfrm>
                <a:off x="283054" y="4151643"/>
                <a:ext cx="1087532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9" name="Straight Connector 258"/>
              <p:cNvCxnSpPr/>
              <p:nvPr/>
            </p:nvCxnSpPr>
            <p:spPr>
              <a:xfrm>
                <a:off x="275160" y="4338599"/>
                <a:ext cx="1095426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60" name="TextBox 259"/>
              <p:cNvSpPr txBox="1"/>
              <p:nvPr/>
            </p:nvSpPr>
            <p:spPr>
              <a:xfrm>
                <a:off x="227586" y="3743559"/>
                <a:ext cx="493273" cy="230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900" b="1" dirty="0" smtClean="0"/>
                  <a:t>M5 =</a:t>
                </a:r>
              </a:p>
            </p:txBody>
          </p:sp>
          <p:sp>
            <p:nvSpPr>
              <p:cNvPr id="261" name="TextBox 260"/>
              <p:cNvSpPr txBox="1"/>
              <p:nvPr/>
            </p:nvSpPr>
            <p:spPr>
              <a:xfrm>
                <a:off x="227586" y="3919943"/>
                <a:ext cx="493273" cy="230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900" b="1" dirty="0" smtClean="0"/>
                  <a:t>M6 =</a:t>
                </a:r>
              </a:p>
            </p:txBody>
          </p:sp>
          <p:sp>
            <p:nvSpPr>
              <p:cNvPr id="262" name="TextBox 261"/>
              <p:cNvSpPr txBox="1"/>
              <p:nvPr/>
            </p:nvSpPr>
            <p:spPr>
              <a:xfrm>
                <a:off x="227586" y="4109027"/>
                <a:ext cx="493273" cy="230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900" b="1" dirty="0" smtClean="0"/>
                  <a:t>M7 =</a:t>
                </a:r>
              </a:p>
            </p:txBody>
          </p:sp>
          <p:sp>
            <p:nvSpPr>
              <p:cNvPr id="263" name="TextBox 262"/>
              <p:cNvSpPr txBox="1"/>
              <p:nvPr/>
            </p:nvSpPr>
            <p:spPr>
              <a:xfrm>
                <a:off x="227586" y="4298111"/>
                <a:ext cx="493273" cy="230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900" b="1" dirty="0" smtClean="0"/>
                  <a:t>M8 =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802118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/>
          <p:cNvSpPr/>
          <p:nvPr/>
        </p:nvSpPr>
        <p:spPr>
          <a:xfrm flipV="1">
            <a:off x="1143000" y="396080"/>
            <a:ext cx="4572000" cy="1269532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TextBox 41"/>
          <p:cNvSpPr txBox="1"/>
          <p:nvPr/>
        </p:nvSpPr>
        <p:spPr>
          <a:xfrm flipV="1">
            <a:off x="1772229" y="1170801"/>
            <a:ext cx="6208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b="1" dirty="0" smtClean="0"/>
              <a:t>Paddle</a:t>
            </a:r>
            <a:endParaRPr lang="en-US" sz="1200" b="1" dirty="0"/>
          </a:p>
        </p:txBody>
      </p:sp>
      <p:sp>
        <p:nvSpPr>
          <p:cNvPr id="43" name="TextBox 42"/>
          <p:cNvSpPr txBox="1"/>
          <p:nvPr/>
        </p:nvSpPr>
        <p:spPr>
          <a:xfrm rot="10800000" flipH="1">
            <a:off x="3200400" y="1399400"/>
            <a:ext cx="201612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b="1" dirty="0" smtClean="0"/>
              <a:t>Cathode &amp; Grid Block Keying</a:t>
            </a:r>
            <a:endParaRPr lang="en-US" sz="1200" b="1" dirty="0"/>
          </a:p>
        </p:txBody>
      </p:sp>
      <p:sp>
        <p:nvSpPr>
          <p:cNvPr id="44" name="TextBox 43"/>
          <p:cNvSpPr txBox="1"/>
          <p:nvPr/>
        </p:nvSpPr>
        <p:spPr>
          <a:xfrm flipV="1">
            <a:off x="4695032" y="847726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b="1" dirty="0" smtClean="0"/>
              <a:t>TX</a:t>
            </a:r>
            <a:endParaRPr lang="en-US" sz="1200" b="1" dirty="0"/>
          </a:p>
        </p:txBody>
      </p:sp>
      <p:sp>
        <p:nvSpPr>
          <p:cNvPr id="72" name="TextBox 71"/>
          <p:cNvSpPr txBox="1"/>
          <p:nvPr/>
        </p:nvSpPr>
        <p:spPr>
          <a:xfrm>
            <a:off x="2659857" y="1752600"/>
            <a:ext cx="19472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SERPAC A31, Black</a:t>
            </a:r>
            <a:endParaRPr lang="en-US" b="1" dirty="0"/>
          </a:p>
        </p:txBody>
      </p:sp>
      <p:sp>
        <p:nvSpPr>
          <p:cNvPr id="73" name="TextBox 72"/>
          <p:cNvSpPr txBox="1"/>
          <p:nvPr/>
        </p:nvSpPr>
        <p:spPr>
          <a:xfrm>
            <a:off x="2600475" y="6705600"/>
            <a:ext cx="15736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Final Template</a:t>
            </a:r>
            <a:endParaRPr lang="en-US" b="1" dirty="0"/>
          </a:p>
        </p:txBody>
      </p:sp>
      <p:grpSp>
        <p:nvGrpSpPr>
          <p:cNvPr id="74" name="Group 73"/>
          <p:cNvGrpSpPr/>
          <p:nvPr/>
        </p:nvGrpSpPr>
        <p:grpSpPr>
          <a:xfrm>
            <a:off x="1143000" y="7162800"/>
            <a:ext cx="4572000" cy="1269532"/>
            <a:chOff x="1143000" y="7402188"/>
            <a:chExt cx="4572000" cy="1269532"/>
          </a:xfrm>
        </p:grpSpPr>
        <p:sp>
          <p:nvSpPr>
            <p:cNvPr id="75" name="Rectangle 74"/>
            <p:cNvSpPr/>
            <p:nvPr/>
          </p:nvSpPr>
          <p:spPr>
            <a:xfrm>
              <a:off x="1143000" y="7402188"/>
              <a:ext cx="4572000" cy="1269532"/>
            </a:xfrm>
            <a:prstGeom prst="rect">
              <a:avLst/>
            </a:prstGeom>
            <a:blipFill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3867840" y="7913783"/>
              <a:ext cx="169851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 smtClean="0"/>
                <a:t>(Call) Assembled</a:t>
              </a:r>
              <a:endParaRPr lang="en-US" sz="1200" b="1" dirty="0"/>
            </a:p>
          </p:txBody>
        </p:sp>
        <p:sp>
          <p:nvSpPr>
            <p:cNvPr id="78" name="TextBox 77"/>
            <p:cNvSpPr txBox="1"/>
            <p:nvPr/>
          </p:nvSpPr>
          <p:spPr>
            <a:xfrm>
              <a:off x="2758861" y="7578831"/>
              <a:ext cx="106680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 smtClean="0"/>
                <a:t>Headphones</a:t>
              </a:r>
              <a:endParaRPr lang="en-US" sz="1200" b="1" dirty="0"/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1655286" y="7618460"/>
              <a:ext cx="1066801" cy="8925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 smtClean="0"/>
                <a:t>Kit by </a:t>
              </a:r>
            </a:p>
            <a:p>
              <a:pPr algn="ctr"/>
              <a:r>
                <a:rPr lang="en-US" sz="1200" b="1" dirty="0" smtClean="0"/>
                <a:t>K5BCQ,</a:t>
              </a:r>
            </a:p>
            <a:p>
              <a:pPr algn="ctr"/>
              <a:r>
                <a:rPr lang="en-US" sz="1400" b="1" dirty="0" smtClean="0"/>
                <a:t>K5JHF,</a:t>
              </a:r>
            </a:p>
            <a:p>
              <a:pPr algn="ctr"/>
              <a:r>
                <a:rPr lang="en-US" sz="1400" b="1" dirty="0" smtClean="0"/>
                <a:t>WK5S</a:t>
              </a:r>
              <a:endParaRPr lang="en-US" sz="1400" b="1" dirty="0"/>
            </a:p>
          </p:txBody>
        </p:sp>
      </p:grpSp>
      <p:sp>
        <p:nvSpPr>
          <p:cNvPr id="81" name="TextBox 80"/>
          <p:cNvSpPr txBox="1"/>
          <p:nvPr/>
        </p:nvSpPr>
        <p:spPr>
          <a:xfrm flipV="1">
            <a:off x="4079535" y="533400"/>
            <a:ext cx="14868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b="1" dirty="0" smtClean="0"/>
              <a:t>Direct              Keying</a:t>
            </a:r>
            <a:endParaRPr lang="en-US" sz="1200" b="1" dirty="0"/>
          </a:p>
        </p:txBody>
      </p:sp>
      <p:grpSp>
        <p:nvGrpSpPr>
          <p:cNvPr id="82" name="Group 81"/>
          <p:cNvGrpSpPr/>
          <p:nvPr/>
        </p:nvGrpSpPr>
        <p:grpSpPr>
          <a:xfrm>
            <a:off x="3191655" y="718760"/>
            <a:ext cx="1989945" cy="895726"/>
            <a:chOff x="3191655" y="718760"/>
            <a:chExt cx="1989945" cy="895726"/>
          </a:xfrm>
        </p:grpSpPr>
        <p:cxnSp>
          <p:nvCxnSpPr>
            <p:cNvPr id="83" name="Straight Connector 82"/>
            <p:cNvCxnSpPr/>
            <p:nvPr/>
          </p:nvCxnSpPr>
          <p:spPr>
            <a:xfrm>
              <a:off x="3200400" y="718760"/>
              <a:ext cx="0" cy="895726"/>
            </a:xfrm>
            <a:prstGeom prst="line">
              <a:avLst/>
            </a:prstGeom>
            <a:ln w="127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>
              <a:off x="5181600" y="1094856"/>
              <a:ext cx="0" cy="519112"/>
            </a:xfrm>
            <a:prstGeom prst="line">
              <a:avLst/>
            </a:prstGeom>
            <a:ln w="127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flipH="1">
              <a:off x="3200400" y="1611587"/>
              <a:ext cx="19812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flipH="1">
              <a:off x="3836453" y="1094856"/>
              <a:ext cx="1345147" cy="0"/>
            </a:xfrm>
            <a:prstGeom prst="line">
              <a:avLst/>
            </a:prstGeom>
            <a:ln w="127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>
              <a:off x="3836453" y="718760"/>
              <a:ext cx="0" cy="380613"/>
            </a:xfrm>
            <a:prstGeom prst="line">
              <a:avLst/>
            </a:prstGeom>
            <a:ln w="127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flipH="1">
              <a:off x="3191655" y="718760"/>
              <a:ext cx="644799" cy="0"/>
            </a:xfrm>
            <a:prstGeom prst="line">
              <a:avLst/>
            </a:prstGeom>
            <a:ln w="127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0" name="Rectangle 89"/>
          <p:cNvSpPr/>
          <p:nvPr/>
        </p:nvSpPr>
        <p:spPr>
          <a:xfrm>
            <a:off x="1655285" y="2186940"/>
            <a:ext cx="3557588" cy="4442460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3" name="TextBox 92"/>
          <p:cNvSpPr txBox="1"/>
          <p:nvPr/>
        </p:nvSpPr>
        <p:spPr>
          <a:xfrm>
            <a:off x="4435960" y="3937150"/>
            <a:ext cx="6760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b="1" dirty="0" smtClean="0"/>
              <a:t>Volume</a:t>
            </a:r>
            <a:endParaRPr lang="en-US" sz="1200" b="1" dirty="0"/>
          </a:p>
        </p:txBody>
      </p:sp>
      <p:sp>
        <p:nvSpPr>
          <p:cNvPr id="98" name="TextBox 97"/>
          <p:cNvSpPr txBox="1"/>
          <p:nvPr/>
        </p:nvSpPr>
        <p:spPr>
          <a:xfrm>
            <a:off x="1769601" y="2514600"/>
            <a:ext cx="5925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b="1" dirty="0" smtClean="0"/>
              <a:t>Power</a:t>
            </a:r>
          </a:p>
          <a:p>
            <a:pPr algn="ctr"/>
            <a:r>
              <a:rPr lang="en-US" sz="1200" b="1" dirty="0" smtClean="0"/>
              <a:t>On</a:t>
            </a:r>
            <a:endParaRPr lang="en-US" sz="1200" b="1" dirty="0"/>
          </a:p>
        </p:txBody>
      </p:sp>
      <p:sp>
        <p:nvSpPr>
          <p:cNvPr id="99" name="TextBox 98"/>
          <p:cNvSpPr txBox="1"/>
          <p:nvPr/>
        </p:nvSpPr>
        <p:spPr>
          <a:xfrm>
            <a:off x="1840041" y="3456801"/>
            <a:ext cx="38504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b="1" dirty="0" smtClean="0"/>
              <a:t>Off</a:t>
            </a:r>
            <a:endParaRPr lang="en-US" sz="1200" b="1" dirty="0"/>
          </a:p>
        </p:txBody>
      </p:sp>
      <p:sp>
        <p:nvSpPr>
          <p:cNvPr id="104" name="TextBox 103"/>
          <p:cNvSpPr txBox="1"/>
          <p:nvPr/>
        </p:nvSpPr>
        <p:spPr>
          <a:xfrm>
            <a:off x="1657796" y="3937000"/>
            <a:ext cx="7865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Speaker</a:t>
            </a:r>
          </a:p>
          <a:p>
            <a:pPr algn="ctr"/>
            <a:r>
              <a:rPr lang="en-US" sz="1200" b="1" dirty="0" smtClean="0"/>
              <a:t>On</a:t>
            </a:r>
            <a:endParaRPr lang="en-US" sz="1200" b="1" dirty="0"/>
          </a:p>
        </p:txBody>
      </p:sp>
      <p:sp>
        <p:nvSpPr>
          <p:cNvPr id="105" name="TextBox 104"/>
          <p:cNvSpPr txBox="1"/>
          <p:nvPr/>
        </p:nvSpPr>
        <p:spPr>
          <a:xfrm>
            <a:off x="1849189" y="4879201"/>
            <a:ext cx="38504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b="1" dirty="0" smtClean="0"/>
              <a:t>Off</a:t>
            </a:r>
            <a:endParaRPr lang="en-US" sz="1200" b="1" dirty="0"/>
          </a:p>
        </p:txBody>
      </p:sp>
      <p:sp>
        <p:nvSpPr>
          <p:cNvPr id="109" name="TextBox 108"/>
          <p:cNvSpPr txBox="1"/>
          <p:nvPr/>
        </p:nvSpPr>
        <p:spPr>
          <a:xfrm>
            <a:off x="1655285" y="2151142"/>
            <a:ext cx="35575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i="1" dirty="0" smtClean="0">
                <a:latin typeface="Franklin Gothic Medium" pitchFamily="34" charset="0"/>
              </a:rPr>
              <a:t>Morse Code Trainer</a:t>
            </a:r>
          </a:p>
        </p:txBody>
      </p:sp>
      <p:sp>
        <p:nvSpPr>
          <p:cNvPr id="130" name="TextBox 129"/>
          <p:cNvSpPr txBox="1"/>
          <p:nvPr/>
        </p:nvSpPr>
        <p:spPr>
          <a:xfrm>
            <a:off x="2970081" y="2482334"/>
            <a:ext cx="910024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 smtClean="0"/>
              <a:t>K5BCQ, K5JHF, WK5S</a:t>
            </a:r>
            <a:endParaRPr lang="en-US" sz="600" b="1" dirty="0"/>
          </a:p>
        </p:txBody>
      </p:sp>
      <p:sp>
        <p:nvSpPr>
          <p:cNvPr id="131" name="TextBox 130"/>
          <p:cNvSpPr txBox="1"/>
          <p:nvPr/>
        </p:nvSpPr>
        <p:spPr>
          <a:xfrm>
            <a:off x="2979585" y="3372232"/>
            <a:ext cx="88357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 smtClean="0">
                <a:latin typeface="Ebrima" pitchFamily="2" charset="0"/>
                <a:ea typeface="Ebrima" pitchFamily="2" charset="0"/>
                <a:cs typeface="Ebrima" pitchFamily="2" charset="0"/>
              </a:rPr>
              <a:t>MCT III</a:t>
            </a:r>
            <a:endParaRPr lang="en-US" sz="1600" b="1" i="1" dirty="0">
              <a:latin typeface="Ebrima" pitchFamily="2" charset="0"/>
              <a:ea typeface="Ebrima" pitchFamily="2" charset="0"/>
              <a:cs typeface="Ebrima" pitchFamily="2" charset="0"/>
            </a:endParaRPr>
          </a:p>
        </p:txBody>
      </p:sp>
      <p:sp>
        <p:nvSpPr>
          <p:cNvPr id="133" name="TextBox 132"/>
          <p:cNvSpPr txBox="1"/>
          <p:nvPr/>
        </p:nvSpPr>
        <p:spPr>
          <a:xfrm>
            <a:off x="4387651" y="2720201"/>
            <a:ext cx="7865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Tune</a:t>
            </a:r>
          </a:p>
        </p:txBody>
      </p:sp>
      <p:sp>
        <p:nvSpPr>
          <p:cNvPr id="134" name="TextBox 133"/>
          <p:cNvSpPr txBox="1"/>
          <p:nvPr/>
        </p:nvSpPr>
        <p:spPr>
          <a:xfrm>
            <a:off x="4389242" y="3483948"/>
            <a:ext cx="78491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Operate</a:t>
            </a:r>
            <a:endParaRPr lang="en-US" sz="1200" b="1" dirty="0"/>
          </a:p>
        </p:txBody>
      </p:sp>
      <p:grpSp>
        <p:nvGrpSpPr>
          <p:cNvPr id="145" name="Group 144"/>
          <p:cNvGrpSpPr/>
          <p:nvPr/>
        </p:nvGrpSpPr>
        <p:grpSpPr>
          <a:xfrm>
            <a:off x="2389322" y="3585300"/>
            <a:ext cx="2068512" cy="2210933"/>
            <a:chOff x="686593" y="2888517"/>
            <a:chExt cx="2068512" cy="2210933"/>
          </a:xfrm>
        </p:grpSpPr>
        <p:sp>
          <p:nvSpPr>
            <p:cNvPr id="146" name="TextBox 145"/>
            <p:cNvSpPr txBox="1"/>
            <p:nvPr/>
          </p:nvSpPr>
          <p:spPr>
            <a:xfrm>
              <a:off x="765115" y="2888517"/>
              <a:ext cx="198120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b="1" dirty="0" smtClean="0"/>
                <a:t>UP        DN              SEED </a:t>
              </a:r>
              <a:r>
                <a:rPr lang="en-US" sz="800" b="1" dirty="0"/>
                <a:t> </a:t>
              </a:r>
              <a:r>
                <a:rPr lang="en-US" sz="800" b="1" dirty="0" smtClean="0"/>
                <a:t>            Right      Left </a:t>
              </a:r>
              <a:endParaRPr lang="en-US" sz="800" b="1" baseline="30000" dirty="0" smtClean="0"/>
            </a:p>
          </p:txBody>
        </p:sp>
        <p:grpSp>
          <p:nvGrpSpPr>
            <p:cNvPr id="148" name="Group 147"/>
            <p:cNvGrpSpPr/>
            <p:nvPr/>
          </p:nvGrpSpPr>
          <p:grpSpPr>
            <a:xfrm>
              <a:off x="820735" y="3083998"/>
              <a:ext cx="1796321" cy="156369"/>
              <a:chOff x="3680616" y="2953545"/>
              <a:chExt cx="1796321" cy="156369"/>
            </a:xfrm>
          </p:grpSpPr>
          <p:sp>
            <p:nvSpPr>
              <p:cNvPr id="174" name="Oval 173"/>
              <p:cNvSpPr/>
              <p:nvPr/>
            </p:nvSpPr>
            <p:spPr>
              <a:xfrm>
                <a:off x="4487741" y="2957514"/>
                <a:ext cx="152400" cy="15240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5" name="Oval 174"/>
              <p:cNvSpPr/>
              <p:nvPr/>
            </p:nvSpPr>
            <p:spPr>
              <a:xfrm>
                <a:off x="3991767" y="2953545"/>
                <a:ext cx="152400" cy="15240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6" name="Oval 175"/>
              <p:cNvSpPr/>
              <p:nvPr/>
            </p:nvSpPr>
            <p:spPr>
              <a:xfrm>
                <a:off x="3680616" y="2957514"/>
                <a:ext cx="152400" cy="15240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7" name="Oval 176"/>
              <p:cNvSpPr/>
              <p:nvPr/>
            </p:nvSpPr>
            <p:spPr>
              <a:xfrm>
                <a:off x="4994337" y="2955926"/>
                <a:ext cx="152400" cy="15240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8" name="Oval 177"/>
              <p:cNvSpPr/>
              <p:nvPr/>
            </p:nvSpPr>
            <p:spPr>
              <a:xfrm>
                <a:off x="5324537" y="2957514"/>
                <a:ext cx="152400" cy="15240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49" name="TextBox 148"/>
            <p:cNvSpPr txBox="1"/>
            <p:nvPr/>
          </p:nvSpPr>
          <p:spPr>
            <a:xfrm>
              <a:off x="686593" y="3234929"/>
              <a:ext cx="2068512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b="1" dirty="0" smtClean="0">
                  <a:solidFill>
                    <a:srgbClr val="FF0000"/>
                  </a:solidFill>
                </a:rPr>
                <a:t>Space   Ltr Del      Mem Del          FWD       BKD</a:t>
              </a:r>
              <a:endParaRPr lang="en-US" sz="800" b="1" baseline="30000" dirty="0" smtClean="0">
                <a:solidFill>
                  <a:srgbClr val="FF0000"/>
                </a:solidFill>
              </a:endParaRPr>
            </a:p>
          </p:txBody>
        </p:sp>
        <p:grpSp>
          <p:nvGrpSpPr>
            <p:cNvPr id="150" name="Group 149"/>
            <p:cNvGrpSpPr/>
            <p:nvPr/>
          </p:nvGrpSpPr>
          <p:grpSpPr>
            <a:xfrm>
              <a:off x="737389" y="4572400"/>
              <a:ext cx="1959099" cy="527050"/>
              <a:chOff x="3597270" y="3516313"/>
              <a:chExt cx="1959099" cy="527050"/>
            </a:xfrm>
          </p:grpSpPr>
          <p:sp>
            <p:nvSpPr>
              <p:cNvPr id="151" name="TextBox 150"/>
              <p:cNvSpPr txBox="1"/>
              <p:nvPr/>
            </p:nvSpPr>
            <p:spPr>
              <a:xfrm>
                <a:off x="3597270" y="3649502"/>
                <a:ext cx="1959099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000" b="1" dirty="0" smtClean="0"/>
                  <a:t>M1  M2  M3  M4 M5  M6 M7  M8</a:t>
                </a:r>
                <a:endParaRPr lang="en-US" sz="1000" b="1" dirty="0"/>
              </a:p>
            </p:txBody>
          </p:sp>
          <p:grpSp>
            <p:nvGrpSpPr>
              <p:cNvPr id="152" name="Group 151"/>
              <p:cNvGrpSpPr/>
              <p:nvPr/>
            </p:nvGrpSpPr>
            <p:grpSpPr>
              <a:xfrm>
                <a:off x="3697164" y="3516313"/>
                <a:ext cx="1520156" cy="210977"/>
                <a:chOff x="3697164" y="3516313"/>
                <a:chExt cx="1520156" cy="210977"/>
              </a:xfrm>
            </p:grpSpPr>
            <p:sp>
              <p:nvSpPr>
                <p:cNvPr id="162" name="Oval 161"/>
                <p:cNvSpPr/>
                <p:nvPr/>
              </p:nvSpPr>
              <p:spPr>
                <a:xfrm>
                  <a:off x="3697164" y="3516313"/>
                  <a:ext cx="152400" cy="152400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3" name="Oval 162"/>
                <p:cNvSpPr/>
                <p:nvPr/>
              </p:nvSpPr>
              <p:spPr>
                <a:xfrm>
                  <a:off x="4164805" y="3516313"/>
                  <a:ext cx="152400" cy="152400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4" name="Oval 163"/>
                <p:cNvSpPr/>
                <p:nvPr/>
              </p:nvSpPr>
              <p:spPr>
                <a:xfrm>
                  <a:off x="4614862" y="3516313"/>
                  <a:ext cx="152400" cy="152400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5" name="Oval 164"/>
                <p:cNvSpPr/>
                <p:nvPr/>
              </p:nvSpPr>
              <p:spPr>
                <a:xfrm>
                  <a:off x="5064920" y="3516313"/>
                  <a:ext cx="152400" cy="152400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68" name="Straight Connector 167"/>
                <p:cNvCxnSpPr>
                  <a:stCxn id="163" idx="4"/>
                </p:cNvCxnSpPr>
                <p:nvPr/>
              </p:nvCxnSpPr>
              <p:spPr>
                <a:xfrm>
                  <a:off x="4241005" y="3668713"/>
                  <a:ext cx="0" cy="58577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1" name="Straight Connector 170"/>
                <p:cNvCxnSpPr>
                  <a:stCxn id="164" idx="4"/>
                </p:cNvCxnSpPr>
                <p:nvPr/>
              </p:nvCxnSpPr>
              <p:spPr>
                <a:xfrm>
                  <a:off x="4691062" y="3668713"/>
                  <a:ext cx="0" cy="58577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2" name="Straight Connector 171"/>
                <p:cNvCxnSpPr/>
                <p:nvPr/>
              </p:nvCxnSpPr>
              <p:spPr>
                <a:xfrm flipH="1">
                  <a:off x="5141119" y="3657600"/>
                  <a:ext cx="2381" cy="6334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3" name="Straight Connector 172"/>
                <p:cNvCxnSpPr/>
                <p:nvPr/>
              </p:nvCxnSpPr>
              <p:spPr>
                <a:xfrm>
                  <a:off x="3774279" y="3659981"/>
                  <a:ext cx="4763" cy="60959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53" name="Group 152"/>
              <p:cNvGrpSpPr/>
              <p:nvPr/>
            </p:nvGrpSpPr>
            <p:grpSpPr>
              <a:xfrm>
                <a:off x="3925764" y="3821906"/>
                <a:ext cx="1513013" cy="221457"/>
                <a:chOff x="3925764" y="3821906"/>
                <a:chExt cx="1513013" cy="221457"/>
              </a:xfrm>
            </p:grpSpPr>
            <p:sp>
              <p:nvSpPr>
                <p:cNvPr id="154" name="Oval 153"/>
                <p:cNvSpPr/>
                <p:nvPr/>
              </p:nvSpPr>
              <p:spPr>
                <a:xfrm>
                  <a:off x="3925764" y="3890963"/>
                  <a:ext cx="152400" cy="152400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5" name="Oval 154"/>
                <p:cNvSpPr/>
                <p:nvPr/>
              </p:nvSpPr>
              <p:spPr>
                <a:xfrm>
                  <a:off x="4384674" y="3890963"/>
                  <a:ext cx="152400" cy="152400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6" name="Oval 155"/>
                <p:cNvSpPr/>
                <p:nvPr/>
              </p:nvSpPr>
              <p:spPr>
                <a:xfrm>
                  <a:off x="4840289" y="3886200"/>
                  <a:ext cx="152400" cy="152400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7" name="Oval 156"/>
                <p:cNvSpPr/>
                <p:nvPr/>
              </p:nvSpPr>
              <p:spPr>
                <a:xfrm>
                  <a:off x="5286377" y="3886200"/>
                  <a:ext cx="152400" cy="152400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58" name="Straight Connector 157"/>
                <p:cNvCxnSpPr/>
                <p:nvPr/>
              </p:nvCxnSpPr>
              <p:spPr>
                <a:xfrm>
                  <a:off x="4019548" y="3821906"/>
                  <a:ext cx="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9" name="Straight Connector 158"/>
                <p:cNvCxnSpPr/>
                <p:nvPr/>
              </p:nvCxnSpPr>
              <p:spPr>
                <a:xfrm>
                  <a:off x="4474369" y="3821906"/>
                  <a:ext cx="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0" name="Straight Connector 159"/>
                <p:cNvCxnSpPr/>
                <p:nvPr/>
              </p:nvCxnSpPr>
              <p:spPr>
                <a:xfrm>
                  <a:off x="4912519" y="3821906"/>
                  <a:ext cx="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1" name="Straight Connector 160"/>
                <p:cNvCxnSpPr/>
                <p:nvPr/>
              </p:nvCxnSpPr>
              <p:spPr>
                <a:xfrm>
                  <a:off x="5362577" y="3821906"/>
                  <a:ext cx="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grpSp>
        <p:nvGrpSpPr>
          <p:cNvPr id="179" name="Group 178"/>
          <p:cNvGrpSpPr/>
          <p:nvPr/>
        </p:nvGrpSpPr>
        <p:grpSpPr>
          <a:xfrm>
            <a:off x="2019639" y="5810250"/>
            <a:ext cx="2780961" cy="785654"/>
            <a:chOff x="2019639" y="5822950"/>
            <a:chExt cx="2780961" cy="785654"/>
          </a:xfrm>
        </p:grpSpPr>
        <p:grpSp>
          <p:nvGrpSpPr>
            <p:cNvPr id="180" name="Group 179"/>
            <p:cNvGrpSpPr/>
            <p:nvPr/>
          </p:nvGrpSpPr>
          <p:grpSpPr>
            <a:xfrm>
              <a:off x="2019639" y="5823220"/>
              <a:ext cx="1466515" cy="785384"/>
              <a:chOff x="227586" y="3743559"/>
              <a:chExt cx="1143000" cy="785384"/>
            </a:xfrm>
          </p:grpSpPr>
          <p:sp>
            <p:nvSpPr>
              <p:cNvPr id="190" name="Rectangle 189"/>
              <p:cNvSpPr/>
              <p:nvPr/>
            </p:nvSpPr>
            <p:spPr>
              <a:xfrm>
                <a:off x="283054" y="3780781"/>
                <a:ext cx="1087532" cy="726519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91" name="Straight Connector 190"/>
              <p:cNvCxnSpPr/>
              <p:nvPr/>
            </p:nvCxnSpPr>
            <p:spPr>
              <a:xfrm>
                <a:off x="278782" y="3961927"/>
                <a:ext cx="1091804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2" name="Straight Connector 191"/>
              <p:cNvCxnSpPr>
                <a:stCxn id="190" idx="1"/>
                <a:endCxn id="190" idx="3"/>
              </p:cNvCxnSpPr>
              <p:nvPr/>
            </p:nvCxnSpPr>
            <p:spPr>
              <a:xfrm>
                <a:off x="283054" y="4144041"/>
                <a:ext cx="1087532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3" name="Straight Connector 192"/>
              <p:cNvCxnSpPr/>
              <p:nvPr/>
            </p:nvCxnSpPr>
            <p:spPr>
              <a:xfrm>
                <a:off x="275160" y="4338599"/>
                <a:ext cx="1095426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94" name="TextBox 193"/>
              <p:cNvSpPr txBox="1"/>
              <p:nvPr/>
            </p:nvSpPr>
            <p:spPr>
              <a:xfrm>
                <a:off x="227586" y="3743559"/>
                <a:ext cx="493273" cy="230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900" b="1" dirty="0" smtClean="0"/>
                  <a:t>M1 =</a:t>
                </a:r>
              </a:p>
            </p:txBody>
          </p:sp>
          <p:sp>
            <p:nvSpPr>
              <p:cNvPr id="195" name="TextBox 194"/>
              <p:cNvSpPr txBox="1"/>
              <p:nvPr/>
            </p:nvSpPr>
            <p:spPr>
              <a:xfrm>
                <a:off x="227586" y="3919943"/>
                <a:ext cx="493273" cy="230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900" b="1" dirty="0" smtClean="0"/>
                  <a:t>M2 =</a:t>
                </a:r>
              </a:p>
            </p:txBody>
          </p:sp>
          <p:sp>
            <p:nvSpPr>
              <p:cNvPr id="196" name="TextBox 195"/>
              <p:cNvSpPr txBox="1"/>
              <p:nvPr/>
            </p:nvSpPr>
            <p:spPr>
              <a:xfrm>
                <a:off x="227586" y="4109027"/>
                <a:ext cx="493273" cy="230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900" b="1" dirty="0" smtClean="0"/>
                  <a:t>M3 =</a:t>
                </a:r>
              </a:p>
            </p:txBody>
          </p:sp>
          <p:sp>
            <p:nvSpPr>
              <p:cNvPr id="197" name="TextBox 196"/>
              <p:cNvSpPr txBox="1"/>
              <p:nvPr/>
            </p:nvSpPr>
            <p:spPr>
              <a:xfrm>
                <a:off x="227586" y="4298111"/>
                <a:ext cx="493273" cy="230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900" b="1" dirty="0" smtClean="0"/>
                  <a:t>M4 =</a:t>
                </a:r>
              </a:p>
            </p:txBody>
          </p:sp>
        </p:grpSp>
        <p:grpSp>
          <p:nvGrpSpPr>
            <p:cNvPr id="181" name="Group 180"/>
            <p:cNvGrpSpPr/>
            <p:nvPr/>
          </p:nvGrpSpPr>
          <p:grpSpPr>
            <a:xfrm>
              <a:off x="3411028" y="5822950"/>
              <a:ext cx="1389572" cy="768350"/>
              <a:chOff x="227586" y="3743559"/>
              <a:chExt cx="1143000" cy="785384"/>
            </a:xfrm>
          </p:grpSpPr>
          <p:sp>
            <p:nvSpPr>
              <p:cNvPr id="182" name="Rectangle 181"/>
              <p:cNvSpPr/>
              <p:nvPr/>
            </p:nvSpPr>
            <p:spPr>
              <a:xfrm>
                <a:off x="283054" y="3780781"/>
                <a:ext cx="1087532" cy="74172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83" name="Straight Connector 182"/>
              <p:cNvCxnSpPr/>
              <p:nvPr/>
            </p:nvCxnSpPr>
            <p:spPr>
              <a:xfrm>
                <a:off x="278782" y="3961927"/>
                <a:ext cx="1091804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4" name="Straight Connector 183"/>
              <p:cNvCxnSpPr>
                <a:stCxn id="182" idx="1"/>
                <a:endCxn id="182" idx="3"/>
              </p:cNvCxnSpPr>
              <p:nvPr/>
            </p:nvCxnSpPr>
            <p:spPr>
              <a:xfrm>
                <a:off x="283054" y="4151643"/>
                <a:ext cx="1087532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5" name="Straight Connector 184"/>
              <p:cNvCxnSpPr/>
              <p:nvPr/>
            </p:nvCxnSpPr>
            <p:spPr>
              <a:xfrm>
                <a:off x="275160" y="4338599"/>
                <a:ext cx="1095426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86" name="TextBox 185"/>
              <p:cNvSpPr txBox="1"/>
              <p:nvPr/>
            </p:nvSpPr>
            <p:spPr>
              <a:xfrm>
                <a:off x="227586" y="3743559"/>
                <a:ext cx="493273" cy="230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900" b="1" dirty="0" smtClean="0"/>
                  <a:t>M5 =</a:t>
                </a:r>
              </a:p>
            </p:txBody>
          </p:sp>
          <p:sp>
            <p:nvSpPr>
              <p:cNvPr id="187" name="TextBox 186"/>
              <p:cNvSpPr txBox="1"/>
              <p:nvPr/>
            </p:nvSpPr>
            <p:spPr>
              <a:xfrm>
                <a:off x="227586" y="3919943"/>
                <a:ext cx="493273" cy="230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900" b="1" dirty="0" smtClean="0"/>
                  <a:t>M6 =</a:t>
                </a:r>
              </a:p>
            </p:txBody>
          </p:sp>
          <p:sp>
            <p:nvSpPr>
              <p:cNvPr id="188" name="TextBox 187"/>
              <p:cNvSpPr txBox="1"/>
              <p:nvPr/>
            </p:nvSpPr>
            <p:spPr>
              <a:xfrm>
                <a:off x="227586" y="4109027"/>
                <a:ext cx="493273" cy="230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900" b="1" dirty="0" smtClean="0"/>
                  <a:t>M7 =</a:t>
                </a:r>
              </a:p>
            </p:txBody>
          </p:sp>
          <p:sp>
            <p:nvSpPr>
              <p:cNvPr id="189" name="TextBox 188"/>
              <p:cNvSpPr txBox="1"/>
              <p:nvPr/>
            </p:nvSpPr>
            <p:spPr>
              <a:xfrm>
                <a:off x="227586" y="4298111"/>
                <a:ext cx="493273" cy="230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900" b="1" dirty="0" smtClean="0"/>
                  <a:t>M8 =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204459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extBox 71"/>
          <p:cNvSpPr txBox="1"/>
          <p:nvPr/>
        </p:nvSpPr>
        <p:spPr>
          <a:xfrm>
            <a:off x="2659857" y="1752600"/>
            <a:ext cx="19472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SERPAC A31, Black</a:t>
            </a:r>
            <a:endParaRPr lang="en-US" b="1" dirty="0"/>
          </a:p>
        </p:txBody>
      </p:sp>
      <p:sp>
        <p:nvSpPr>
          <p:cNvPr id="73" name="TextBox 72"/>
          <p:cNvSpPr txBox="1"/>
          <p:nvPr/>
        </p:nvSpPr>
        <p:spPr>
          <a:xfrm>
            <a:off x="2261001" y="5791200"/>
            <a:ext cx="2346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Bottom Final Template</a:t>
            </a:r>
            <a:endParaRPr lang="en-US" b="1" dirty="0"/>
          </a:p>
        </p:txBody>
      </p:sp>
      <p:sp>
        <p:nvSpPr>
          <p:cNvPr id="90" name="Rectangle 89"/>
          <p:cNvSpPr/>
          <p:nvPr/>
        </p:nvSpPr>
        <p:spPr>
          <a:xfrm>
            <a:off x="1612899" y="2186940"/>
            <a:ext cx="3613151" cy="3407410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100" b="1" dirty="0">
              <a:solidFill>
                <a:schemeClr val="tx1"/>
              </a:solidFill>
            </a:endParaRPr>
          </a:p>
        </p:txBody>
      </p:sp>
      <p:sp>
        <p:nvSpPr>
          <p:cNvPr id="109" name="TextBox 108"/>
          <p:cNvSpPr txBox="1"/>
          <p:nvPr/>
        </p:nvSpPr>
        <p:spPr>
          <a:xfrm>
            <a:off x="1655285" y="2103735"/>
            <a:ext cx="35575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i="1" dirty="0" smtClean="0">
                <a:latin typeface="Franklin Gothic Medium" pitchFamily="34" charset="0"/>
              </a:rPr>
              <a:t>Morse Code Trainer</a:t>
            </a:r>
          </a:p>
        </p:txBody>
      </p:sp>
      <p:sp>
        <p:nvSpPr>
          <p:cNvPr id="130" name="TextBox 129"/>
          <p:cNvSpPr txBox="1"/>
          <p:nvPr/>
        </p:nvSpPr>
        <p:spPr>
          <a:xfrm>
            <a:off x="2973987" y="5451217"/>
            <a:ext cx="910024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 smtClean="0"/>
              <a:t>K5BCQ, K5JHF, WK5S</a:t>
            </a:r>
            <a:endParaRPr lang="en-US" sz="6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1629885" y="2400300"/>
            <a:ext cx="3557588" cy="32778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900" b="1" dirty="0"/>
              <a:t>Menu:</a:t>
            </a:r>
          </a:p>
          <a:p>
            <a:pPr algn="just"/>
            <a:r>
              <a:rPr lang="en-US" sz="900" b="1" dirty="0"/>
              <a:t>Use the UP &amp; Down buttons to go through the Menu, and use the Left and Right buttons to make changes in the Menu Item.</a:t>
            </a:r>
          </a:p>
          <a:p>
            <a:pPr marL="57150" indent="-57150" algn="just"/>
            <a:endParaRPr lang="en-US" sz="900" b="1" dirty="0"/>
          </a:p>
          <a:p>
            <a:pPr marL="57150" indent="-57150" algn="just"/>
            <a:r>
              <a:rPr lang="en-US" sz="900" b="1" dirty="0"/>
              <a:t>Learning Morse Code:</a:t>
            </a:r>
          </a:p>
          <a:p>
            <a:pPr marL="57150" indent="-57150" algn="just">
              <a:buFontTx/>
              <a:buChar char="-"/>
            </a:pPr>
            <a:r>
              <a:rPr lang="en-US" sz="900" b="1" dirty="0"/>
              <a:t>Select Numbers and start learning Numbers. Tap the Seed button to restart lesson.</a:t>
            </a:r>
          </a:p>
          <a:p>
            <a:pPr marL="57150" indent="-57150" algn="just">
              <a:buFontTx/>
              <a:buChar char="-"/>
            </a:pPr>
            <a:endParaRPr lang="en-US" sz="900" b="1" dirty="0"/>
          </a:p>
          <a:p>
            <a:pPr marL="57150" indent="-57150" algn="just">
              <a:buFontTx/>
              <a:buChar char="-"/>
            </a:pPr>
            <a:r>
              <a:rPr lang="en-US" sz="900" b="1" dirty="0"/>
              <a:t>Learn Letters, Punctuations, and Prosigns in 8 different sessions.   Go to Sessions, select Lesson, then Session Letters and select letter to learn.  Go to numbers and to the right to start.  </a:t>
            </a:r>
          </a:p>
          <a:p>
            <a:pPr marL="57150" indent="-57150" algn="just"/>
            <a:endParaRPr lang="en-US" sz="900" b="1" dirty="0"/>
          </a:p>
          <a:p>
            <a:pPr marL="57150" indent="-57150" algn="just"/>
            <a:r>
              <a:rPr lang="en-US" sz="900" b="1" dirty="0"/>
              <a:t>Enhancing Skills:</a:t>
            </a:r>
          </a:p>
          <a:p>
            <a:pPr marL="57150" indent="-57150" algn="just">
              <a:buFontTx/>
              <a:buChar char="-"/>
            </a:pPr>
            <a:r>
              <a:rPr lang="en-US" sz="900" b="1" dirty="0"/>
              <a:t>Skills sessions in Receiving and Sending words.  Select Iambic Keyer and right button to start hearing words.  Press the right button twice to work on sending words. </a:t>
            </a:r>
          </a:p>
          <a:p>
            <a:pPr marL="57150" indent="-57150" algn="just"/>
            <a:endParaRPr lang="en-US" sz="900" b="1" dirty="0"/>
          </a:p>
          <a:p>
            <a:pPr marL="57150" indent="-57150" algn="just"/>
            <a:r>
              <a:rPr lang="en-US" sz="900" b="1" dirty="0"/>
              <a:t>Keyer functions:</a:t>
            </a:r>
          </a:p>
          <a:p>
            <a:pPr marL="57150" indent="-57150" algn="just">
              <a:buFontTx/>
              <a:buChar char="-"/>
            </a:pPr>
            <a:r>
              <a:rPr lang="en-US" sz="900" b="1" dirty="0"/>
              <a:t>8 Memory buttons with Edit features.  /D(#) when added to the end of a message and entering a number from 1 to 9 will delay the message. /M(#) when added to the end of a message will start another message if a number between 1 – 8 is entered.</a:t>
            </a:r>
          </a:p>
          <a:p>
            <a:pPr algn="just"/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3537931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2554</TotalTime>
  <Words>357</Words>
  <Application>Microsoft Office PowerPoint</Application>
  <PresentationFormat>On-screen Show (4:3)</PresentationFormat>
  <Paragraphs>87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Bill</dc:creator>
  <cp:lastModifiedBy>Bill</cp:lastModifiedBy>
  <cp:revision>175</cp:revision>
  <cp:lastPrinted>2017-12-31T03:29:24Z</cp:lastPrinted>
  <dcterms:created xsi:type="dcterms:W3CDTF">2017-06-26T15:26:04Z</dcterms:created>
  <dcterms:modified xsi:type="dcterms:W3CDTF">2017-12-31T03:50:15Z</dcterms:modified>
</cp:coreProperties>
</file>