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5" r:id="rId5"/>
    <p:sldId id="262" r:id="rId6"/>
    <p:sldId id="263" r:id="rId7"/>
    <p:sldId id="264" r:id="rId8"/>
    <p:sldId id="259" r:id="rId9"/>
    <p:sldId id="260" r:id="rId10"/>
    <p:sldId id="266"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9" d="100"/>
          <a:sy n="79" d="100"/>
        </p:scale>
        <p:origin x="86"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E3790-C9E4-4561-AC17-3F0DF7B02D37}" type="datetimeFigureOut">
              <a:rPr lang="en-GB" smtClean="0"/>
              <a:t>30/03/2024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5E3D0-F827-42FC-88DC-8C3EA7801808}" type="slidenum">
              <a:rPr lang="en-GB" smtClean="0"/>
              <a:t>‹#›</a:t>
            </a:fld>
            <a:endParaRPr lang="en-GB"/>
          </a:p>
        </p:txBody>
      </p:sp>
    </p:spTree>
    <p:extLst>
      <p:ext uri="{BB962C8B-B14F-4D97-AF65-F5344CB8AC3E}">
        <p14:creationId xmlns:p14="http://schemas.microsoft.com/office/powerpoint/2010/main" val="254659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303946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146F67B-CE83-40FA-9FBB-8F53D45C250F}" type="datetimeFigureOut">
              <a:rPr lang="en-GB" smtClean="0"/>
              <a:t>30/03/2024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50371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330464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990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2168088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2687468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51735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308827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193432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240829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313894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146F67B-CE83-40FA-9FBB-8F53D45C250F}" type="datetimeFigureOut">
              <a:rPr lang="en-GB" smtClean="0"/>
              <a:t>30/03/2024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425362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146F67B-CE83-40FA-9FBB-8F53D45C250F}" type="datetimeFigureOut">
              <a:rPr lang="en-GB" smtClean="0"/>
              <a:t>30/03/2024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303230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414486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318705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146F67B-CE83-40FA-9FBB-8F53D45C250F}" type="datetimeFigureOut">
              <a:rPr lang="en-GB" smtClean="0"/>
              <a:t>30/03/2024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47200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146F67B-CE83-40FA-9FBB-8F53D45C250F}" type="datetimeFigureOut">
              <a:rPr lang="en-GB" smtClean="0"/>
              <a:t>30/03/2024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6D3642-0704-40A6-A028-A36A0F6DB8F4}" type="slidenum">
              <a:rPr lang="en-GB" smtClean="0"/>
              <a:t>‹#›</a:t>
            </a:fld>
            <a:endParaRPr lang="en-GB"/>
          </a:p>
        </p:txBody>
      </p:sp>
    </p:spTree>
    <p:extLst>
      <p:ext uri="{BB962C8B-B14F-4D97-AF65-F5344CB8AC3E}">
        <p14:creationId xmlns:p14="http://schemas.microsoft.com/office/powerpoint/2010/main" val="263045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46F67B-CE83-40FA-9FBB-8F53D45C250F}" type="datetimeFigureOut">
              <a:rPr lang="en-GB" smtClean="0"/>
              <a:t>30/03/2024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E6D3642-0704-40A6-A028-A36A0F6DB8F4}" type="slidenum">
              <a:rPr lang="en-GB" smtClean="0"/>
              <a:t>‹#›</a:t>
            </a:fld>
            <a:endParaRPr lang="en-GB"/>
          </a:p>
        </p:txBody>
      </p:sp>
    </p:spTree>
    <p:extLst>
      <p:ext uri="{BB962C8B-B14F-4D97-AF65-F5344CB8AC3E}">
        <p14:creationId xmlns:p14="http://schemas.microsoft.com/office/powerpoint/2010/main" val="11578149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ilscale.com/" TargetMode="External"/><Relationship Id="rId2" Type="http://schemas.openxmlformats.org/officeDocument/2006/relationships/hyperlink" Target="https://icom.va2fsq.com/" TargetMode="External"/><Relationship Id="rId1" Type="http://schemas.openxmlformats.org/officeDocument/2006/relationships/slideLayout" Target="../slideLayouts/slideLayout7.xml"/><Relationship Id="rId4" Type="http://schemas.openxmlformats.org/officeDocument/2006/relationships/hyperlink" Target="https://www.teamviewer.com/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3A27-3EA3-6F7A-C9D6-893B5C080EF2}"/>
              </a:ext>
            </a:extLst>
          </p:cNvPr>
          <p:cNvSpPr>
            <a:spLocks noGrp="1"/>
          </p:cNvSpPr>
          <p:nvPr>
            <p:ph type="ctrTitle"/>
          </p:nvPr>
        </p:nvSpPr>
        <p:spPr>
          <a:xfrm>
            <a:off x="1524000" y="1122363"/>
            <a:ext cx="9144000" cy="904958"/>
          </a:xfrm>
        </p:spPr>
        <p:txBody>
          <a:bodyPr/>
          <a:lstStyle/>
          <a:p>
            <a:r>
              <a:rPr lang="en-GB" sz="3200" dirty="0">
                <a:solidFill>
                  <a:srgbClr val="FFFF00"/>
                </a:solidFill>
              </a:rPr>
              <a:t>Casual remote operating</a:t>
            </a:r>
            <a:br>
              <a:rPr lang="en-GB" dirty="0">
                <a:solidFill>
                  <a:srgbClr val="FFFF00"/>
                </a:solidFill>
              </a:rPr>
            </a:br>
            <a:r>
              <a:rPr lang="en-GB" sz="2000" dirty="0">
                <a:solidFill>
                  <a:srgbClr val="FFFF00"/>
                </a:solidFill>
              </a:rPr>
              <a:t>By G4AON</a:t>
            </a:r>
            <a:endParaRPr lang="en-GB" dirty="0">
              <a:solidFill>
                <a:srgbClr val="FFFF00"/>
              </a:solidFill>
            </a:endParaRPr>
          </a:p>
        </p:txBody>
      </p:sp>
      <p:sp>
        <p:nvSpPr>
          <p:cNvPr id="5" name="TextBox 4">
            <a:extLst>
              <a:ext uri="{FF2B5EF4-FFF2-40B4-BE49-F238E27FC236}">
                <a16:creationId xmlns:a16="http://schemas.microsoft.com/office/drawing/2014/main" id="{B07311BE-5511-3A50-854B-DE12246DA8F5}"/>
              </a:ext>
            </a:extLst>
          </p:cNvPr>
          <p:cNvSpPr txBox="1"/>
          <p:nvPr/>
        </p:nvSpPr>
        <p:spPr>
          <a:xfrm>
            <a:off x="1636295" y="2267953"/>
            <a:ext cx="10082463" cy="3139321"/>
          </a:xfrm>
          <a:prstGeom prst="rect">
            <a:avLst/>
          </a:prstGeom>
          <a:noFill/>
        </p:spPr>
        <p:txBody>
          <a:bodyPr wrap="square" rtlCol="0">
            <a:spAutoFit/>
          </a:bodyPr>
          <a:lstStyle/>
          <a:p>
            <a:r>
              <a:rPr lang="en-GB" dirty="0"/>
              <a:t>Remote operating without the hassle of router configurations, and without the expense of a fixed IP address.</a:t>
            </a:r>
          </a:p>
          <a:p>
            <a:endParaRPr lang="en-GB" dirty="0"/>
          </a:p>
          <a:p>
            <a:r>
              <a:rPr lang="en-GB" dirty="0"/>
              <a:t>You really can operate a server through a Carrier Grade Network Address Translation (CGNAT) setup at your ISP.</a:t>
            </a:r>
          </a:p>
          <a:p>
            <a:endParaRPr lang="en-GB" dirty="0"/>
          </a:p>
          <a:p>
            <a:r>
              <a:rPr lang="en-GB" dirty="0"/>
              <a:t>The easy networking solution is to use </a:t>
            </a:r>
            <a:r>
              <a:rPr lang="en-GB" dirty="0" err="1"/>
              <a:t>Tailscale</a:t>
            </a:r>
            <a:r>
              <a:rPr lang="en-GB" dirty="0"/>
              <a:t> or </a:t>
            </a:r>
            <a:r>
              <a:rPr lang="en-GB" dirty="0" err="1"/>
              <a:t>ZeroTier</a:t>
            </a:r>
            <a:r>
              <a:rPr lang="en-GB" dirty="0"/>
              <a:t>, both currently free for personal use. These companies provide a means of creating a secure virtual private network in just a few minutes, without needing network skills, and without needing to touch your router. These solutions also allow you to connect to your home PC when using a mobile (cellular) connection, at both your home and your remote location.</a:t>
            </a:r>
          </a:p>
        </p:txBody>
      </p:sp>
      <p:sp>
        <p:nvSpPr>
          <p:cNvPr id="3" name="Date Placeholder 2">
            <a:extLst>
              <a:ext uri="{FF2B5EF4-FFF2-40B4-BE49-F238E27FC236}">
                <a16:creationId xmlns:a16="http://schemas.microsoft.com/office/drawing/2014/main" id="{04C0FD91-4C9E-D007-2C07-0711C3BB8D0E}"/>
              </a:ext>
            </a:extLst>
          </p:cNvPr>
          <p:cNvSpPr>
            <a:spLocks noGrp="1"/>
          </p:cNvSpPr>
          <p:nvPr>
            <p:ph type="dt" sz="half" idx="10"/>
          </p:nvPr>
        </p:nvSpPr>
        <p:spPr>
          <a:xfrm>
            <a:off x="10452000" y="6192000"/>
            <a:ext cx="990599" cy="304799"/>
          </a:xfrm>
        </p:spPr>
        <p:txBody>
          <a:bodyPr/>
          <a:lstStyle/>
          <a:p>
            <a:r>
              <a:rPr lang="en-GB" dirty="0"/>
              <a:t>30/03/2024 v1.1</a:t>
            </a:r>
          </a:p>
        </p:txBody>
      </p:sp>
    </p:spTree>
    <p:extLst>
      <p:ext uri="{BB962C8B-B14F-4D97-AF65-F5344CB8AC3E}">
        <p14:creationId xmlns:p14="http://schemas.microsoft.com/office/powerpoint/2010/main" val="381015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9973C-51AF-1697-AF09-6C8AA4FDBC35}"/>
              </a:ext>
            </a:extLst>
          </p:cNvPr>
          <p:cNvSpPr txBox="1"/>
          <p:nvPr/>
        </p:nvSpPr>
        <p:spPr>
          <a:xfrm>
            <a:off x="591671" y="598394"/>
            <a:ext cx="6460882" cy="584775"/>
          </a:xfrm>
          <a:prstGeom prst="rect">
            <a:avLst/>
          </a:prstGeom>
          <a:noFill/>
        </p:spPr>
        <p:txBody>
          <a:bodyPr wrap="square" rtlCol="0">
            <a:spAutoFit/>
          </a:bodyPr>
          <a:lstStyle/>
          <a:p>
            <a:r>
              <a:rPr lang="en-GB" sz="3200" dirty="0">
                <a:solidFill>
                  <a:srgbClr val="FFFF00"/>
                </a:solidFill>
              </a:rPr>
              <a:t>Software and hardware used</a:t>
            </a:r>
          </a:p>
        </p:txBody>
      </p:sp>
      <p:sp>
        <p:nvSpPr>
          <p:cNvPr id="3" name="TextBox 2">
            <a:extLst>
              <a:ext uri="{FF2B5EF4-FFF2-40B4-BE49-F238E27FC236}">
                <a16:creationId xmlns:a16="http://schemas.microsoft.com/office/drawing/2014/main" id="{EF7D0B20-D80F-877D-7693-263457B8377B}"/>
              </a:ext>
            </a:extLst>
          </p:cNvPr>
          <p:cNvSpPr txBox="1"/>
          <p:nvPr/>
        </p:nvSpPr>
        <p:spPr>
          <a:xfrm>
            <a:off x="699247" y="1432112"/>
            <a:ext cx="11046759" cy="5078313"/>
          </a:xfrm>
          <a:prstGeom prst="rect">
            <a:avLst/>
          </a:prstGeom>
          <a:noFill/>
        </p:spPr>
        <p:txBody>
          <a:bodyPr wrap="square" rtlCol="0">
            <a:spAutoFit/>
          </a:bodyPr>
          <a:lstStyle/>
          <a:p>
            <a:r>
              <a:rPr lang="en-US" dirty="0"/>
              <a:t>The desktop PC is a Dell </a:t>
            </a:r>
            <a:r>
              <a:rPr lang="en-US" dirty="0" err="1"/>
              <a:t>Optiplex</a:t>
            </a:r>
            <a:r>
              <a:rPr lang="en-US" dirty="0"/>
              <a:t> i5 running Windows 11 Pro, direct from Dell</a:t>
            </a:r>
          </a:p>
          <a:p>
            <a:r>
              <a:rPr lang="en-US" dirty="0"/>
              <a:t>The laptop is a Dell Vostro 16” screen i5 running Windows 11 Pro, direct from Dell</a:t>
            </a:r>
          </a:p>
          <a:p>
            <a:r>
              <a:rPr lang="en-US" dirty="0"/>
              <a:t>The USB headset is a Logitech H390 from Amazon</a:t>
            </a:r>
          </a:p>
          <a:p>
            <a:endParaRPr lang="en-US" dirty="0"/>
          </a:p>
          <a:p>
            <a:r>
              <a:rPr lang="en-US" dirty="0"/>
              <a:t>Routers are TP-Link AC1200 4G+ from Amazon</a:t>
            </a:r>
          </a:p>
          <a:p>
            <a:endParaRPr lang="en-US" dirty="0"/>
          </a:p>
          <a:p>
            <a:r>
              <a:rPr lang="en-US" dirty="0"/>
              <a:t>The TP-Link Kasa HS100 switch was second hand from eBay</a:t>
            </a:r>
          </a:p>
          <a:p>
            <a:endParaRPr lang="en-US" dirty="0"/>
          </a:p>
          <a:p>
            <a:r>
              <a:rPr lang="en-US" dirty="0"/>
              <a:t>The mains timer switch is from Amazon</a:t>
            </a:r>
          </a:p>
          <a:p>
            <a:endParaRPr lang="en-US" dirty="0"/>
          </a:p>
          <a:p>
            <a:r>
              <a:rPr lang="en-US" dirty="0"/>
              <a:t>The power supply for the radio is an SEC 1235G</a:t>
            </a:r>
          </a:p>
          <a:p>
            <a:endParaRPr lang="en-US" dirty="0"/>
          </a:p>
          <a:p>
            <a:r>
              <a:rPr lang="en-US" dirty="0"/>
              <a:t>Win4Icomsuite  </a:t>
            </a:r>
            <a:r>
              <a:rPr lang="en-US" dirty="0">
                <a:hlinkClick r:id="rId2"/>
              </a:rPr>
              <a:t>https://icom.va2fsq.com/</a:t>
            </a:r>
            <a:endParaRPr lang="en-US" dirty="0"/>
          </a:p>
          <a:p>
            <a:endParaRPr lang="en-US" dirty="0"/>
          </a:p>
          <a:p>
            <a:r>
              <a:rPr lang="en-US" dirty="0"/>
              <a:t>Tailscale  </a:t>
            </a:r>
            <a:r>
              <a:rPr lang="en-US" dirty="0">
                <a:hlinkClick r:id="rId3"/>
              </a:rPr>
              <a:t>https://tailscale.com/</a:t>
            </a:r>
            <a:endParaRPr lang="en-US" dirty="0"/>
          </a:p>
          <a:p>
            <a:endParaRPr lang="en-US" dirty="0"/>
          </a:p>
          <a:p>
            <a:r>
              <a:rPr lang="en-US" dirty="0"/>
              <a:t>TeamViewer  </a:t>
            </a:r>
            <a:r>
              <a:rPr lang="en-US" dirty="0">
                <a:hlinkClick r:id="rId4"/>
              </a:rPr>
              <a:t>https://www.teamviewer.com/en/</a:t>
            </a:r>
            <a:endParaRPr lang="en-US" dirty="0"/>
          </a:p>
          <a:p>
            <a:endParaRPr lang="en-GB" dirty="0"/>
          </a:p>
        </p:txBody>
      </p:sp>
    </p:spTree>
    <p:extLst>
      <p:ext uri="{BB962C8B-B14F-4D97-AF65-F5344CB8AC3E}">
        <p14:creationId xmlns:p14="http://schemas.microsoft.com/office/powerpoint/2010/main" val="26101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438DF-95FA-0092-5296-67735BEB5751}"/>
              </a:ext>
            </a:extLst>
          </p:cNvPr>
          <p:cNvSpPr txBox="1"/>
          <p:nvPr/>
        </p:nvSpPr>
        <p:spPr>
          <a:xfrm>
            <a:off x="376518" y="322729"/>
            <a:ext cx="6844553" cy="584775"/>
          </a:xfrm>
          <a:prstGeom prst="rect">
            <a:avLst/>
          </a:prstGeom>
          <a:noFill/>
        </p:spPr>
        <p:txBody>
          <a:bodyPr wrap="square" rtlCol="0">
            <a:spAutoFit/>
          </a:bodyPr>
          <a:lstStyle/>
          <a:p>
            <a:r>
              <a:rPr lang="en-GB" sz="3200" dirty="0">
                <a:solidFill>
                  <a:srgbClr val="FFFF00"/>
                </a:solidFill>
              </a:rPr>
              <a:t>And finally…</a:t>
            </a:r>
          </a:p>
        </p:txBody>
      </p:sp>
      <p:sp>
        <p:nvSpPr>
          <p:cNvPr id="3" name="TextBox 2">
            <a:extLst>
              <a:ext uri="{FF2B5EF4-FFF2-40B4-BE49-F238E27FC236}">
                <a16:creationId xmlns:a16="http://schemas.microsoft.com/office/drawing/2014/main" id="{3AF65992-C271-794B-8CD2-B9ABEC61BCC1}"/>
              </a:ext>
            </a:extLst>
          </p:cNvPr>
          <p:cNvSpPr txBox="1"/>
          <p:nvPr/>
        </p:nvSpPr>
        <p:spPr>
          <a:xfrm>
            <a:off x="430306" y="1075765"/>
            <a:ext cx="10912288" cy="4801314"/>
          </a:xfrm>
          <a:prstGeom prst="rect">
            <a:avLst/>
          </a:prstGeom>
          <a:noFill/>
        </p:spPr>
        <p:txBody>
          <a:bodyPr wrap="square" rtlCol="0">
            <a:spAutoFit/>
          </a:bodyPr>
          <a:lstStyle/>
          <a:p>
            <a:r>
              <a:rPr lang="en-GB" dirty="0"/>
              <a:t>While I have mentioned Win4Icomsuite as the software that I currently use to control an IC-7300 and an IC-9700, similar software is available for other brands.</a:t>
            </a:r>
          </a:p>
          <a:p>
            <a:endParaRPr lang="en-GB" dirty="0"/>
          </a:p>
          <a:p>
            <a:r>
              <a:rPr lang="en-GB" dirty="0"/>
              <a:t>By using a PC at the home site, it makes for easy configuration of a secure network connection as </a:t>
            </a:r>
            <a:r>
              <a:rPr lang="en-GB" dirty="0" err="1"/>
              <a:t>Tailscale</a:t>
            </a:r>
            <a:r>
              <a:rPr lang="en-GB" dirty="0"/>
              <a:t> provides </a:t>
            </a:r>
            <a:r>
              <a:rPr lang="en-GB" dirty="0" err="1"/>
              <a:t>Wireguard</a:t>
            </a:r>
            <a:r>
              <a:rPr lang="en-GB" dirty="0"/>
              <a:t> end to end encryption for your virtual network.</a:t>
            </a:r>
          </a:p>
          <a:p>
            <a:endParaRPr lang="en-GB" dirty="0"/>
          </a:p>
          <a:p>
            <a:r>
              <a:rPr lang="en-GB" dirty="0"/>
              <a:t>The TP-Link </a:t>
            </a:r>
            <a:r>
              <a:rPr lang="en-GB" dirty="0" err="1"/>
              <a:t>Kasa</a:t>
            </a:r>
            <a:r>
              <a:rPr lang="en-GB" dirty="0"/>
              <a:t> remote power switch provides a means of turning your power supply on/off. The IC-7300 and IC-9700 can be switched on/off by software command over USB.</a:t>
            </a:r>
          </a:p>
          <a:p>
            <a:endParaRPr lang="en-GB" dirty="0"/>
          </a:p>
          <a:p>
            <a:r>
              <a:rPr lang="en-GB" dirty="0"/>
              <a:t>As routers can sometimes need a power down reset, consider using a simple mains time switch to turn off the router for a few minutes once or twice a day. Note that using a pre-boot PIN with Windows </a:t>
            </a:r>
            <a:r>
              <a:rPr lang="en-GB" dirty="0" err="1"/>
              <a:t>Bitlocker</a:t>
            </a:r>
            <a:r>
              <a:rPr lang="en-GB" dirty="0"/>
              <a:t> will prevent your home PC running if there has been a power interruption.</a:t>
            </a:r>
          </a:p>
          <a:p>
            <a:endParaRPr lang="en-GB" dirty="0"/>
          </a:p>
          <a:p>
            <a:r>
              <a:rPr lang="en-GB" dirty="0"/>
              <a:t>Don’t forget to set the time out timer in your transceiver(s), typically set at 5 minutes.</a:t>
            </a:r>
          </a:p>
          <a:p>
            <a:endParaRPr lang="en-GB" dirty="0"/>
          </a:p>
          <a:p>
            <a:r>
              <a:rPr lang="en-GB" dirty="0"/>
              <a:t>Remember the clash of ports (50001/2/3), if using the default Icom ports and AnyDesk. In that case change the ports in the Win4Icomsuite software to a higher number such as 50004/5/6 </a:t>
            </a:r>
          </a:p>
        </p:txBody>
      </p:sp>
    </p:spTree>
    <p:extLst>
      <p:ext uri="{BB962C8B-B14F-4D97-AF65-F5344CB8AC3E}">
        <p14:creationId xmlns:p14="http://schemas.microsoft.com/office/powerpoint/2010/main" val="191414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C5E86909-9F3D-37AE-5F51-72B8D9687936}"/>
              </a:ext>
            </a:extLst>
          </p:cNvPr>
          <p:cNvSpPr/>
          <p:nvPr/>
        </p:nvSpPr>
        <p:spPr>
          <a:xfrm>
            <a:off x="4639242" y="2939461"/>
            <a:ext cx="1881874" cy="2144020"/>
          </a:xfrm>
          <a:prstGeom prst="clou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ED25E4D-3C31-F95C-D5E8-E0DA2D3DB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404" y="1930088"/>
            <a:ext cx="914400" cy="825661"/>
          </a:xfrm>
          <a:prstGeom prst="rect">
            <a:avLst/>
          </a:prstGeom>
        </p:spPr>
      </p:pic>
      <p:pic>
        <p:nvPicPr>
          <p:cNvPr id="6" name="Picture 5">
            <a:extLst>
              <a:ext uri="{FF2B5EF4-FFF2-40B4-BE49-F238E27FC236}">
                <a16:creationId xmlns:a16="http://schemas.microsoft.com/office/drawing/2014/main" id="{3175ED99-A7A7-2391-FC40-13B0E5EB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02" y="1515979"/>
            <a:ext cx="864919" cy="1600100"/>
          </a:xfrm>
          <a:prstGeom prst="rect">
            <a:avLst/>
          </a:prstGeom>
        </p:spPr>
      </p:pic>
      <p:pic>
        <p:nvPicPr>
          <p:cNvPr id="8" name="Picture 7">
            <a:extLst>
              <a:ext uri="{FF2B5EF4-FFF2-40B4-BE49-F238E27FC236}">
                <a16:creationId xmlns:a16="http://schemas.microsoft.com/office/drawing/2014/main" id="{63909E39-69DA-6DF6-51AD-16DBDC83B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31" y="1803202"/>
            <a:ext cx="1140994" cy="1140994"/>
          </a:xfrm>
          <a:prstGeom prst="rect">
            <a:avLst/>
          </a:prstGeom>
        </p:spPr>
      </p:pic>
      <p:pic>
        <p:nvPicPr>
          <p:cNvPr id="10" name="Picture 9">
            <a:extLst>
              <a:ext uri="{FF2B5EF4-FFF2-40B4-BE49-F238E27FC236}">
                <a16:creationId xmlns:a16="http://schemas.microsoft.com/office/drawing/2014/main" id="{683404D1-9D66-FCFC-E837-906136D43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603" y="3205728"/>
            <a:ext cx="914400" cy="513144"/>
          </a:xfrm>
          <a:prstGeom prst="rect">
            <a:avLst/>
          </a:prstGeom>
        </p:spPr>
      </p:pic>
      <p:pic>
        <p:nvPicPr>
          <p:cNvPr id="12" name="Picture 11">
            <a:extLst>
              <a:ext uri="{FF2B5EF4-FFF2-40B4-BE49-F238E27FC236}">
                <a16:creationId xmlns:a16="http://schemas.microsoft.com/office/drawing/2014/main" id="{DD21119E-4052-13EE-8C91-105F99FED8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101" y="3919525"/>
            <a:ext cx="651403" cy="577794"/>
          </a:xfrm>
          <a:prstGeom prst="rect">
            <a:avLst/>
          </a:prstGeom>
        </p:spPr>
      </p:pic>
      <p:pic>
        <p:nvPicPr>
          <p:cNvPr id="13" name="Picture 12">
            <a:extLst>
              <a:ext uri="{FF2B5EF4-FFF2-40B4-BE49-F238E27FC236}">
                <a16:creationId xmlns:a16="http://schemas.microsoft.com/office/drawing/2014/main" id="{71A467FB-CC54-D48C-98C8-5FFE18723E92}"/>
              </a:ext>
            </a:extLst>
          </p:cNvPr>
          <p:cNvPicPr>
            <a:picLocks noChangeAspect="1"/>
          </p:cNvPicPr>
          <p:nvPr/>
        </p:nvPicPr>
        <p:blipFill>
          <a:blip r:embed="rId7"/>
          <a:stretch>
            <a:fillRect/>
          </a:stretch>
        </p:blipFill>
        <p:spPr>
          <a:xfrm>
            <a:off x="7473576" y="3346050"/>
            <a:ext cx="914479" cy="823031"/>
          </a:xfrm>
          <a:prstGeom prst="rect">
            <a:avLst/>
          </a:prstGeom>
        </p:spPr>
      </p:pic>
      <p:pic>
        <p:nvPicPr>
          <p:cNvPr id="15" name="Picture 14">
            <a:extLst>
              <a:ext uri="{FF2B5EF4-FFF2-40B4-BE49-F238E27FC236}">
                <a16:creationId xmlns:a16="http://schemas.microsoft.com/office/drawing/2014/main" id="{9637A8E0-7807-9D27-897D-18C2464B7D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8055" y="5083481"/>
            <a:ext cx="1580292" cy="1263567"/>
          </a:xfrm>
          <a:prstGeom prst="rect">
            <a:avLst/>
          </a:prstGeom>
        </p:spPr>
      </p:pic>
      <p:pic>
        <p:nvPicPr>
          <p:cNvPr id="17" name="Picture 16">
            <a:extLst>
              <a:ext uri="{FF2B5EF4-FFF2-40B4-BE49-F238E27FC236}">
                <a16:creationId xmlns:a16="http://schemas.microsoft.com/office/drawing/2014/main" id="{2AB10368-3431-869D-E7D5-9C020D3657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1263" y="5279182"/>
            <a:ext cx="872164" cy="872164"/>
          </a:xfrm>
          <a:prstGeom prst="rect">
            <a:avLst/>
          </a:prstGeom>
        </p:spPr>
      </p:pic>
      <p:cxnSp>
        <p:nvCxnSpPr>
          <p:cNvPr id="21" name="Straight Arrow Connector 20">
            <a:extLst>
              <a:ext uri="{FF2B5EF4-FFF2-40B4-BE49-F238E27FC236}">
                <a16:creationId xmlns:a16="http://schemas.microsoft.com/office/drawing/2014/main" id="{8CE10FE3-09B3-D744-08F7-CA137D9E0086}"/>
              </a:ext>
            </a:extLst>
          </p:cNvPr>
          <p:cNvCxnSpPr>
            <a:cxnSpLocks/>
          </p:cNvCxnSpPr>
          <p:nvPr/>
        </p:nvCxnSpPr>
        <p:spPr>
          <a:xfrm>
            <a:off x="5221702" y="2755749"/>
            <a:ext cx="0" cy="431661"/>
          </a:xfrm>
          <a:prstGeom prst="straightConnector1">
            <a:avLst/>
          </a:prstGeom>
          <a:ln w="317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AFE18BBD-5EB2-8F14-0FF1-4B12790D35D3}"/>
              </a:ext>
            </a:extLst>
          </p:cNvPr>
          <p:cNvCxnSpPr>
            <a:cxnSpLocks/>
          </p:cNvCxnSpPr>
          <p:nvPr/>
        </p:nvCxnSpPr>
        <p:spPr>
          <a:xfrm>
            <a:off x="6441141" y="3718872"/>
            <a:ext cx="1032435" cy="161312"/>
          </a:xfrm>
          <a:prstGeom prst="straightConnector1">
            <a:avLst/>
          </a:prstGeom>
          <a:ln w="317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559C1DA-94B9-19E3-B3BB-D28C48E58151}"/>
              </a:ext>
            </a:extLst>
          </p:cNvPr>
          <p:cNvCxnSpPr>
            <a:cxnSpLocks/>
          </p:cNvCxnSpPr>
          <p:nvPr/>
        </p:nvCxnSpPr>
        <p:spPr>
          <a:xfrm flipV="1">
            <a:off x="3455894" y="2497753"/>
            <a:ext cx="1397510" cy="10047"/>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8B8CC14C-AEF0-28C2-BCE9-2FCCB578A670}"/>
              </a:ext>
            </a:extLst>
          </p:cNvPr>
          <p:cNvCxnSpPr>
            <a:cxnSpLocks/>
          </p:cNvCxnSpPr>
          <p:nvPr/>
        </p:nvCxnSpPr>
        <p:spPr>
          <a:xfrm>
            <a:off x="2047525" y="2497753"/>
            <a:ext cx="59807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a:extLst>
              <a:ext uri="{FF2B5EF4-FFF2-40B4-BE49-F238E27FC236}">
                <a16:creationId xmlns:a16="http://schemas.microsoft.com/office/drawing/2014/main" id="{A1E0C1D0-FA7F-5B1E-49B3-F089D4A8F1BC}"/>
              </a:ext>
            </a:extLst>
          </p:cNvPr>
          <p:cNvCxnSpPr>
            <a:cxnSpLocks/>
            <a:endCxn id="10" idx="0"/>
          </p:cNvCxnSpPr>
          <p:nvPr/>
        </p:nvCxnSpPr>
        <p:spPr>
          <a:xfrm>
            <a:off x="1462803" y="2974868"/>
            <a:ext cx="0" cy="23086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DA933582-A6E0-48AF-BFCD-D7FBB703532B}"/>
              </a:ext>
            </a:extLst>
          </p:cNvPr>
          <p:cNvCxnSpPr>
            <a:cxnSpLocks/>
            <a:stCxn id="10" idx="2"/>
            <a:endCxn id="12" idx="0"/>
          </p:cNvCxnSpPr>
          <p:nvPr/>
        </p:nvCxnSpPr>
        <p:spPr>
          <a:xfrm>
            <a:off x="1462803" y="3718872"/>
            <a:ext cx="0" cy="200653"/>
          </a:xfrm>
          <a:prstGeom prst="line">
            <a:avLst/>
          </a:prstGeom>
        </p:spPr>
        <p:style>
          <a:lnRef idx="3">
            <a:schemeClr val="accent2"/>
          </a:lnRef>
          <a:fillRef idx="0">
            <a:schemeClr val="accent2"/>
          </a:fillRef>
          <a:effectRef idx="2">
            <a:schemeClr val="accent2"/>
          </a:effectRef>
          <a:fontRef idx="minor">
            <a:schemeClr val="tx1"/>
          </a:fontRef>
        </p:style>
      </p:cxnSp>
      <p:sp>
        <p:nvSpPr>
          <p:cNvPr id="45" name="TextBox 44">
            <a:extLst>
              <a:ext uri="{FF2B5EF4-FFF2-40B4-BE49-F238E27FC236}">
                <a16:creationId xmlns:a16="http://schemas.microsoft.com/office/drawing/2014/main" id="{33A88B04-3749-08DE-BB48-A7A9A36FC874}"/>
              </a:ext>
            </a:extLst>
          </p:cNvPr>
          <p:cNvSpPr txBox="1"/>
          <p:nvPr/>
        </p:nvSpPr>
        <p:spPr>
          <a:xfrm>
            <a:off x="2058384" y="2158253"/>
            <a:ext cx="587218" cy="369332"/>
          </a:xfrm>
          <a:prstGeom prst="rect">
            <a:avLst/>
          </a:prstGeom>
          <a:noFill/>
        </p:spPr>
        <p:txBody>
          <a:bodyPr wrap="square" rtlCol="0">
            <a:spAutoFit/>
          </a:bodyPr>
          <a:lstStyle/>
          <a:p>
            <a:r>
              <a:rPr lang="en-GB" dirty="0"/>
              <a:t>USB</a:t>
            </a:r>
          </a:p>
        </p:txBody>
      </p:sp>
      <p:cxnSp>
        <p:nvCxnSpPr>
          <p:cNvPr id="50" name="Straight Arrow Connector 49">
            <a:extLst>
              <a:ext uri="{FF2B5EF4-FFF2-40B4-BE49-F238E27FC236}">
                <a16:creationId xmlns:a16="http://schemas.microsoft.com/office/drawing/2014/main" id="{C423C7B5-3A7B-DF93-6D21-6840D30EA1FF}"/>
              </a:ext>
            </a:extLst>
          </p:cNvPr>
          <p:cNvCxnSpPr>
            <a:stCxn id="13" idx="2"/>
          </p:cNvCxnSpPr>
          <p:nvPr/>
        </p:nvCxnSpPr>
        <p:spPr>
          <a:xfrm>
            <a:off x="7820526" y="4169081"/>
            <a:ext cx="914400" cy="91440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C48C477-5254-6EC5-A437-1C8B272DABB7}"/>
              </a:ext>
            </a:extLst>
          </p:cNvPr>
          <p:cNvCxnSpPr/>
          <p:nvPr/>
        </p:nvCxnSpPr>
        <p:spPr>
          <a:xfrm>
            <a:off x="7433427" y="5836024"/>
            <a:ext cx="95462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A730B8-BA9B-BBE4-0B7E-53B6D189F7FC}"/>
              </a:ext>
            </a:extLst>
          </p:cNvPr>
          <p:cNvSpPr txBox="1"/>
          <p:nvPr/>
        </p:nvSpPr>
        <p:spPr>
          <a:xfrm>
            <a:off x="7473576" y="5499847"/>
            <a:ext cx="675342" cy="369332"/>
          </a:xfrm>
          <a:prstGeom prst="rect">
            <a:avLst/>
          </a:prstGeom>
          <a:noFill/>
        </p:spPr>
        <p:txBody>
          <a:bodyPr wrap="square" rtlCol="0">
            <a:spAutoFit/>
          </a:bodyPr>
          <a:lstStyle/>
          <a:p>
            <a:r>
              <a:rPr lang="en-GB" dirty="0"/>
              <a:t>USB</a:t>
            </a:r>
          </a:p>
        </p:txBody>
      </p:sp>
      <p:sp>
        <p:nvSpPr>
          <p:cNvPr id="54" name="TextBox 53">
            <a:extLst>
              <a:ext uri="{FF2B5EF4-FFF2-40B4-BE49-F238E27FC236}">
                <a16:creationId xmlns:a16="http://schemas.microsoft.com/office/drawing/2014/main" id="{D8F65A11-F3DA-FA38-3B4C-248CCCD9B160}"/>
              </a:ext>
            </a:extLst>
          </p:cNvPr>
          <p:cNvSpPr txBox="1"/>
          <p:nvPr/>
        </p:nvSpPr>
        <p:spPr>
          <a:xfrm>
            <a:off x="3570194" y="2137578"/>
            <a:ext cx="1210235" cy="369332"/>
          </a:xfrm>
          <a:prstGeom prst="rect">
            <a:avLst/>
          </a:prstGeom>
          <a:noFill/>
        </p:spPr>
        <p:txBody>
          <a:bodyPr wrap="square" rtlCol="0">
            <a:spAutoFit/>
          </a:bodyPr>
          <a:lstStyle/>
          <a:p>
            <a:r>
              <a:rPr lang="en-GB" dirty="0"/>
              <a:t>Ethernet</a:t>
            </a:r>
          </a:p>
        </p:txBody>
      </p:sp>
      <p:sp>
        <p:nvSpPr>
          <p:cNvPr id="57" name="TextBox 56">
            <a:extLst>
              <a:ext uri="{FF2B5EF4-FFF2-40B4-BE49-F238E27FC236}">
                <a16:creationId xmlns:a16="http://schemas.microsoft.com/office/drawing/2014/main" id="{5DE23324-54E5-7304-74EC-F03BF4651290}"/>
              </a:ext>
            </a:extLst>
          </p:cNvPr>
          <p:cNvSpPr txBox="1"/>
          <p:nvPr/>
        </p:nvSpPr>
        <p:spPr>
          <a:xfrm>
            <a:off x="4908176" y="3623982"/>
            <a:ext cx="1186085" cy="646331"/>
          </a:xfrm>
          <a:prstGeom prst="rect">
            <a:avLst/>
          </a:prstGeom>
          <a:noFill/>
        </p:spPr>
        <p:txBody>
          <a:bodyPr wrap="square" rtlCol="0">
            <a:spAutoFit/>
          </a:bodyPr>
          <a:lstStyle/>
          <a:p>
            <a:r>
              <a:rPr lang="en-GB" dirty="0">
                <a:solidFill>
                  <a:schemeClr val="bg1"/>
                </a:solidFill>
              </a:rPr>
              <a:t>Cellular network</a:t>
            </a:r>
          </a:p>
        </p:txBody>
      </p:sp>
      <p:sp>
        <p:nvSpPr>
          <p:cNvPr id="58" name="TextBox 57">
            <a:extLst>
              <a:ext uri="{FF2B5EF4-FFF2-40B4-BE49-F238E27FC236}">
                <a16:creationId xmlns:a16="http://schemas.microsoft.com/office/drawing/2014/main" id="{49BC934C-8CCB-D74E-EC8A-806DF6E779D7}"/>
              </a:ext>
            </a:extLst>
          </p:cNvPr>
          <p:cNvSpPr txBox="1"/>
          <p:nvPr/>
        </p:nvSpPr>
        <p:spPr>
          <a:xfrm>
            <a:off x="7196007" y="2440804"/>
            <a:ext cx="2265827" cy="646331"/>
          </a:xfrm>
          <a:prstGeom prst="rect">
            <a:avLst/>
          </a:prstGeom>
          <a:noFill/>
        </p:spPr>
        <p:txBody>
          <a:bodyPr wrap="square" rtlCol="0">
            <a:spAutoFit/>
          </a:bodyPr>
          <a:lstStyle/>
          <a:p>
            <a:r>
              <a:rPr lang="en-GB" dirty="0"/>
              <a:t>TP-Link AC1200 4G+ routers</a:t>
            </a:r>
          </a:p>
        </p:txBody>
      </p:sp>
      <p:sp>
        <p:nvSpPr>
          <p:cNvPr id="59" name="TextBox 58">
            <a:extLst>
              <a:ext uri="{FF2B5EF4-FFF2-40B4-BE49-F238E27FC236}">
                <a16:creationId xmlns:a16="http://schemas.microsoft.com/office/drawing/2014/main" id="{0B63C783-CA58-CAAD-C88B-CECC73E27037}"/>
              </a:ext>
            </a:extLst>
          </p:cNvPr>
          <p:cNvSpPr txBox="1"/>
          <p:nvPr/>
        </p:nvSpPr>
        <p:spPr>
          <a:xfrm>
            <a:off x="8417214" y="3954173"/>
            <a:ext cx="1646281" cy="646331"/>
          </a:xfrm>
          <a:prstGeom prst="rect">
            <a:avLst/>
          </a:prstGeom>
          <a:noFill/>
        </p:spPr>
        <p:txBody>
          <a:bodyPr wrap="square" rtlCol="0">
            <a:spAutoFit/>
          </a:bodyPr>
          <a:lstStyle/>
          <a:p>
            <a:r>
              <a:rPr lang="en-GB" dirty="0" err="1"/>
              <a:t>WiFi</a:t>
            </a:r>
            <a:r>
              <a:rPr lang="en-GB" dirty="0"/>
              <a:t> connection</a:t>
            </a:r>
          </a:p>
        </p:txBody>
      </p:sp>
      <p:sp>
        <p:nvSpPr>
          <p:cNvPr id="60" name="TextBox 59">
            <a:extLst>
              <a:ext uri="{FF2B5EF4-FFF2-40B4-BE49-F238E27FC236}">
                <a16:creationId xmlns:a16="http://schemas.microsoft.com/office/drawing/2014/main" id="{D4391D40-ED5E-BE4B-9735-32D051555266}"/>
              </a:ext>
            </a:extLst>
          </p:cNvPr>
          <p:cNvSpPr txBox="1"/>
          <p:nvPr/>
        </p:nvSpPr>
        <p:spPr>
          <a:xfrm>
            <a:off x="564777" y="301370"/>
            <a:ext cx="5089711" cy="584775"/>
          </a:xfrm>
          <a:prstGeom prst="rect">
            <a:avLst/>
          </a:prstGeom>
          <a:noFill/>
        </p:spPr>
        <p:txBody>
          <a:bodyPr wrap="square" rtlCol="0">
            <a:spAutoFit/>
          </a:bodyPr>
          <a:lstStyle/>
          <a:p>
            <a:r>
              <a:rPr lang="en-GB" sz="3200" dirty="0">
                <a:solidFill>
                  <a:srgbClr val="FFFF00"/>
                </a:solidFill>
              </a:rPr>
              <a:t>Overall system setup</a:t>
            </a:r>
          </a:p>
        </p:txBody>
      </p:sp>
      <p:sp>
        <p:nvSpPr>
          <p:cNvPr id="61" name="TextBox 60">
            <a:extLst>
              <a:ext uri="{FF2B5EF4-FFF2-40B4-BE49-F238E27FC236}">
                <a16:creationId xmlns:a16="http://schemas.microsoft.com/office/drawing/2014/main" id="{F5AF0C57-ED8E-6373-4E56-6FA97232ECB2}"/>
              </a:ext>
            </a:extLst>
          </p:cNvPr>
          <p:cNvSpPr txBox="1"/>
          <p:nvPr/>
        </p:nvSpPr>
        <p:spPr>
          <a:xfrm>
            <a:off x="932616" y="4580587"/>
            <a:ext cx="2114115" cy="923330"/>
          </a:xfrm>
          <a:prstGeom prst="rect">
            <a:avLst/>
          </a:prstGeom>
          <a:noFill/>
        </p:spPr>
        <p:txBody>
          <a:bodyPr wrap="square" rtlCol="0">
            <a:spAutoFit/>
          </a:bodyPr>
          <a:lstStyle/>
          <a:p>
            <a:r>
              <a:rPr lang="en-GB" dirty="0"/>
              <a:t>TP-Link </a:t>
            </a:r>
            <a:r>
              <a:rPr lang="en-GB" dirty="0" err="1"/>
              <a:t>Kasa</a:t>
            </a:r>
            <a:r>
              <a:rPr lang="en-GB" dirty="0"/>
              <a:t> HS100 remote switch</a:t>
            </a:r>
          </a:p>
        </p:txBody>
      </p:sp>
      <p:cxnSp>
        <p:nvCxnSpPr>
          <p:cNvPr id="62" name="Straight Arrow Connector 61">
            <a:extLst>
              <a:ext uri="{FF2B5EF4-FFF2-40B4-BE49-F238E27FC236}">
                <a16:creationId xmlns:a16="http://schemas.microsoft.com/office/drawing/2014/main" id="{6DE737C2-AC63-77FB-A6ED-7228A5969995}"/>
              </a:ext>
            </a:extLst>
          </p:cNvPr>
          <p:cNvCxnSpPr>
            <a:cxnSpLocks/>
            <a:stCxn id="12" idx="3"/>
          </p:cNvCxnSpPr>
          <p:nvPr/>
        </p:nvCxnSpPr>
        <p:spPr>
          <a:xfrm flipV="1">
            <a:off x="1788504" y="2645896"/>
            <a:ext cx="3064900" cy="1562526"/>
          </a:xfrm>
          <a:prstGeom prst="straightConnector1">
            <a:avLst/>
          </a:prstGeom>
          <a:ln w="317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65" name="Picture 64">
            <a:extLst>
              <a:ext uri="{FF2B5EF4-FFF2-40B4-BE49-F238E27FC236}">
                <a16:creationId xmlns:a16="http://schemas.microsoft.com/office/drawing/2014/main" id="{93B3F177-B036-48AC-90D1-82DDEFE5CE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2361" y="4884463"/>
            <a:ext cx="899606" cy="1600100"/>
          </a:xfrm>
          <a:prstGeom prst="rect">
            <a:avLst/>
          </a:prstGeom>
        </p:spPr>
      </p:pic>
      <p:cxnSp>
        <p:nvCxnSpPr>
          <p:cNvPr id="66" name="Straight Arrow Connector 65">
            <a:extLst>
              <a:ext uri="{FF2B5EF4-FFF2-40B4-BE49-F238E27FC236}">
                <a16:creationId xmlns:a16="http://schemas.microsoft.com/office/drawing/2014/main" id="{DBE5BE10-57FB-F00B-121E-1A8E700BA6C1}"/>
              </a:ext>
            </a:extLst>
          </p:cNvPr>
          <p:cNvCxnSpPr>
            <a:cxnSpLocks/>
          </p:cNvCxnSpPr>
          <p:nvPr/>
        </p:nvCxnSpPr>
        <p:spPr>
          <a:xfrm flipV="1">
            <a:off x="3934656" y="4777043"/>
            <a:ext cx="973520" cy="596724"/>
          </a:xfrm>
          <a:prstGeom prst="straightConnector1">
            <a:avLst/>
          </a:prstGeom>
          <a:ln w="317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9" name="TextBox 68">
            <a:extLst>
              <a:ext uri="{FF2B5EF4-FFF2-40B4-BE49-F238E27FC236}">
                <a16:creationId xmlns:a16="http://schemas.microsoft.com/office/drawing/2014/main" id="{9B67EBAE-4BD6-0FB9-32A3-8D8013082F03}"/>
              </a:ext>
            </a:extLst>
          </p:cNvPr>
          <p:cNvSpPr txBox="1"/>
          <p:nvPr/>
        </p:nvSpPr>
        <p:spPr>
          <a:xfrm>
            <a:off x="2607584" y="3703598"/>
            <a:ext cx="1646281" cy="646331"/>
          </a:xfrm>
          <a:prstGeom prst="rect">
            <a:avLst/>
          </a:prstGeom>
          <a:noFill/>
        </p:spPr>
        <p:txBody>
          <a:bodyPr wrap="square" rtlCol="0">
            <a:spAutoFit/>
          </a:bodyPr>
          <a:lstStyle/>
          <a:p>
            <a:r>
              <a:rPr lang="en-GB" dirty="0" err="1"/>
              <a:t>WiFi</a:t>
            </a:r>
            <a:r>
              <a:rPr lang="en-GB" dirty="0"/>
              <a:t> connection</a:t>
            </a:r>
          </a:p>
        </p:txBody>
      </p:sp>
      <p:sp>
        <p:nvSpPr>
          <p:cNvPr id="70" name="TextBox 69">
            <a:extLst>
              <a:ext uri="{FF2B5EF4-FFF2-40B4-BE49-F238E27FC236}">
                <a16:creationId xmlns:a16="http://schemas.microsoft.com/office/drawing/2014/main" id="{F9CA0B6A-9197-22F3-CF4E-6706799BF5C2}"/>
              </a:ext>
            </a:extLst>
          </p:cNvPr>
          <p:cNvSpPr txBox="1"/>
          <p:nvPr/>
        </p:nvSpPr>
        <p:spPr>
          <a:xfrm>
            <a:off x="4018606" y="5418832"/>
            <a:ext cx="2114115" cy="923330"/>
          </a:xfrm>
          <a:prstGeom prst="rect">
            <a:avLst/>
          </a:prstGeom>
          <a:noFill/>
        </p:spPr>
        <p:txBody>
          <a:bodyPr wrap="square" rtlCol="0">
            <a:spAutoFit/>
          </a:bodyPr>
          <a:lstStyle/>
          <a:p>
            <a:r>
              <a:rPr lang="en-GB" dirty="0"/>
              <a:t>TP-Link </a:t>
            </a:r>
            <a:r>
              <a:rPr lang="en-GB" dirty="0" err="1"/>
              <a:t>Kasa</a:t>
            </a:r>
            <a:r>
              <a:rPr lang="en-GB" dirty="0"/>
              <a:t> mobile phone app</a:t>
            </a:r>
          </a:p>
        </p:txBody>
      </p:sp>
      <p:sp>
        <p:nvSpPr>
          <p:cNvPr id="71" name="TextBox 70">
            <a:extLst>
              <a:ext uri="{FF2B5EF4-FFF2-40B4-BE49-F238E27FC236}">
                <a16:creationId xmlns:a16="http://schemas.microsoft.com/office/drawing/2014/main" id="{E35DAFB2-974E-F4FC-7357-9FE585B379B1}"/>
              </a:ext>
            </a:extLst>
          </p:cNvPr>
          <p:cNvSpPr txBox="1"/>
          <p:nvPr/>
        </p:nvSpPr>
        <p:spPr>
          <a:xfrm>
            <a:off x="2047525" y="1148149"/>
            <a:ext cx="2363111" cy="307777"/>
          </a:xfrm>
          <a:prstGeom prst="rect">
            <a:avLst/>
          </a:prstGeom>
          <a:noFill/>
        </p:spPr>
        <p:txBody>
          <a:bodyPr wrap="square" rtlCol="0">
            <a:spAutoFit/>
          </a:bodyPr>
          <a:lstStyle/>
          <a:p>
            <a:r>
              <a:rPr lang="en-GB" sz="1400" dirty="0"/>
              <a:t>IP Address 100.73.xx.xx</a:t>
            </a:r>
          </a:p>
        </p:txBody>
      </p:sp>
      <p:sp>
        <p:nvSpPr>
          <p:cNvPr id="72" name="TextBox 71">
            <a:extLst>
              <a:ext uri="{FF2B5EF4-FFF2-40B4-BE49-F238E27FC236}">
                <a16:creationId xmlns:a16="http://schemas.microsoft.com/office/drawing/2014/main" id="{68370F04-A6F8-21B1-448C-A09019F31B36}"/>
              </a:ext>
            </a:extLst>
          </p:cNvPr>
          <p:cNvSpPr txBox="1"/>
          <p:nvPr/>
        </p:nvSpPr>
        <p:spPr>
          <a:xfrm>
            <a:off x="8674684" y="4641669"/>
            <a:ext cx="2363111" cy="307777"/>
          </a:xfrm>
          <a:prstGeom prst="rect">
            <a:avLst/>
          </a:prstGeom>
          <a:noFill/>
        </p:spPr>
        <p:txBody>
          <a:bodyPr wrap="square" rtlCol="0">
            <a:spAutoFit/>
          </a:bodyPr>
          <a:lstStyle/>
          <a:p>
            <a:r>
              <a:rPr lang="en-GB" sz="1400" dirty="0"/>
              <a:t>IP Address 100.113.xxx.xx</a:t>
            </a:r>
          </a:p>
        </p:txBody>
      </p:sp>
      <p:pic>
        <p:nvPicPr>
          <p:cNvPr id="5" name="Picture 4">
            <a:extLst>
              <a:ext uri="{FF2B5EF4-FFF2-40B4-BE49-F238E27FC236}">
                <a16:creationId xmlns:a16="http://schemas.microsoft.com/office/drawing/2014/main" id="{9BC4B9F6-515E-B299-6A44-FE56969BD5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61263" y="859055"/>
            <a:ext cx="524006" cy="862017"/>
          </a:xfrm>
          <a:prstGeom prst="rect">
            <a:avLst/>
          </a:prstGeom>
        </p:spPr>
      </p:pic>
      <p:cxnSp>
        <p:nvCxnSpPr>
          <p:cNvPr id="9" name="Connector: Elbow 8">
            <a:extLst>
              <a:ext uri="{FF2B5EF4-FFF2-40B4-BE49-F238E27FC236}">
                <a16:creationId xmlns:a16="http://schemas.microsoft.com/office/drawing/2014/main" id="{FB31371C-256F-5EC6-BC5D-51127469D906}"/>
              </a:ext>
            </a:extLst>
          </p:cNvPr>
          <p:cNvCxnSpPr>
            <a:cxnSpLocks/>
            <a:endCxn id="5" idx="2"/>
          </p:cNvCxnSpPr>
          <p:nvPr/>
        </p:nvCxnSpPr>
        <p:spPr>
          <a:xfrm flipV="1">
            <a:off x="5753519" y="1721072"/>
            <a:ext cx="1069747" cy="785838"/>
          </a:xfrm>
          <a:prstGeom prst="bentConnector2">
            <a:avLst/>
          </a:prstGeom>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F9DA92C2-8BE1-1677-9FC4-D9C4CBB7B14D}"/>
              </a:ext>
            </a:extLst>
          </p:cNvPr>
          <p:cNvSpPr txBox="1"/>
          <p:nvPr/>
        </p:nvSpPr>
        <p:spPr>
          <a:xfrm>
            <a:off x="7283826" y="1138710"/>
            <a:ext cx="1952070" cy="369332"/>
          </a:xfrm>
          <a:prstGeom prst="rect">
            <a:avLst/>
          </a:prstGeom>
          <a:noFill/>
        </p:spPr>
        <p:txBody>
          <a:bodyPr wrap="square" rtlCol="0">
            <a:spAutoFit/>
          </a:bodyPr>
          <a:lstStyle/>
          <a:p>
            <a:r>
              <a:rPr lang="en-US" dirty="0"/>
              <a:t>Timer switch</a:t>
            </a:r>
            <a:endParaRPr lang="en-GB" dirty="0"/>
          </a:p>
        </p:txBody>
      </p:sp>
    </p:spTree>
    <p:extLst>
      <p:ext uri="{BB962C8B-B14F-4D97-AF65-F5344CB8AC3E}">
        <p14:creationId xmlns:p14="http://schemas.microsoft.com/office/powerpoint/2010/main" val="190524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9973C-51AF-1697-AF09-6C8AA4FDBC35}"/>
              </a:ext>
            </a:extLst>
          </p:cNvPr>
          <p:cNvSpPr txBox="1"/>
          <p:nvPr/>
        </p:nvSpPr>
        <p:spPr>
          <a:xfrm>
            <a:off x="591671" y="598394"/>
            <a:ext cx="5244353" cy="584775"/>
          </a:xfrm>
          <a:prstGeom prst="rect">
            <a:avLst/>
          </a:prstGeom>
          <a:noFill/>
        </p:spPr>
        <p:txBody>
          <a:bodyPr wrap="square" rtlCol="0">
            <a:spAutoFit/>
          </a:bodyPr>
          <a:lstStyle/>
          <a:p>
            <a:r>
              <a:rPr lang="en-GB" sz="3200" dirty="0">
                <a:solidFill>
                  <a:srgbClr val="FFFF00"/>
                </a:solidFill>
              </a:rPr>
              <a:t>Hardware setup</a:t>
            </a:r>
          </a:p>
        </p:txBody>
      </p:sp>
      <p:sp>
        <p:nvSpPr>
          <p:cNvPr id="3" name="TextBox 2">
            <a:extLst>
              <a:ext uri="{FF2B5EF4-FFF2-40B4-BE49-F238E27FC236}">
                <a16:creationId xmlns:a16="http://schemas.microsoft.com/office/drawing/2014/main" id="{EF7D0B20-D80F-877D-7693-263457B8377B}"/>
              </a:ext>
            </a:extLst>
          </p:cNvPr>
          <p:cNvSpPr txBox="1"/>
          <p:nvPr/>
        </p:nvSpPr>
        <p:spPr>
          <a:xfrm>
            <a:off x="699247" y="1432112"/>
            <a:ext cx="11046759" cy="4247317"/>
          </a:xfrm>
          <a:prstGeom prst="rect">
            <a:avLst/>
          </a:prstGeom>
          <a:noFill/>
        </p:spPr>
        <p:txBody>
          <a:bodyPr wrap="square" rtlCol="0">
            <a:spAutoFit/>
          </a:bodyPr>
          <a:lstStyle/>
          <a:p>
            <a:r>
              <a:rPr lang="en-GB" dirty="0"/>
              <a:t>As routers can sometimes need a power cycle, the mains power to the router is via a low cost plug-in timer which turns off the power once per day.</a:t>
            </a:r>
          </a:p>
          <a:p>
            <a:endParaRPr lang="en-GB" dirty="0"/>
          </a:p>
          <a:p>
            <a:r>
              <a:rPr lang="en-GB" dirty="0"/>
              <a:t>The TP-Link AC1200 router is fitted with a SIM card to use it with a cellular network. You can use any router, I just happen to prefer to use cellular networks as in the UK it is currently much cheaper than a landline or fibre connection, and there is less likelihood of RF disrupting the connection.</a:t>
            </a:r>
          </a:p>
          <a:p>
            <a:endParaRPr lang="en-GB" dirty="0"/>
          </a:p>
          <a:p>
            <a:r>
              <a:rPr lang="en-GB" dirty="0"/>
              <a:t>Mains power to the radio power supply is remotely turned on with a </a:t>
            </a:r>
            <a:r>
              <a:rPr lang="en-GB" dirty="0" err="1"/>
              <a:t>WiFi</a:t>
            </a:r>
            <a:r>
              <a:rPr lang="en-GB" dirty="0"/>
              <a:t> connected switch. There are no “hubs”, or anything else needed with a TP-Link Kasa HS100 remote switch.</a:t>
            </a:r>
          </a:p>
          <a:p>
            <a:endParaRPr lang="en-GB" dirty="0"/>
          </a:p>
          <a:p>
            <a:r>
              <a:rPr lang="en-GB" dirty="0"/>
              <a:t>Note; Icom radios will respond to a USB command to turn on, there is no need to leave anything powered except the PC and router.</a:t>
            </a:r>
          </a:p>
          <a:p>
            <a:endParaRPr lang="en-GB" dirty="0"/>
          </a:p>
          <a:p>
            <a:r>
              <a:rPr lang="en-GB" dirty="0"/>
              <a:t>The antenna for HF is a doublet, with a manual ATU. It is normally left set for the 20m band around 14.105 MHz</a:t>
            </a:r>
          </a:p>
        </p:txBody>
      </p:sp>
    </p:spTree>
    <p:extLst>
      <p:ext uri="{BB962C8B-B14F-4D97-AF65-F5344CB8AC3E}">
        <p14:creationId xmlns:p14="http://schemas.microsoft.com/office/powerpoint/2010/main" val="65631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9973C-51AF-1697-AF09-6C8AA4FDBC35}"/>
              </a:ext>
            </a:extLst>
          </p:cNvPr>
          <p:cNvSpPr txBox="1"/>
          <p:nvPr/>
        </p:nvSpPr>
        <p:spPr>
          <a:xfrm>
            <a:off x="591671" y="598394"/>
            <a:ext cx="5244353" cy="584775"/>
          </a:xfrm>
          <a:prstGeom prst="rect">
            <a:avLst/>
          </a:prstGeom>
          <a:noFill/>
        </p:spPr>
        <p:txBody>
          <a:bodyPr wrap="square" rtlCol="0">
            <a:spAutoFit/>
          </a:bodyPr>
          <a:lstStyle/>
          <a:p>
            <a:r>
              <a:rPr lang="en-GB" sz="3200" dirty="0">
                <a:solidFill>
                  <a:srgbClr val="FFFF00"/>
                </a:solidFill>
              </a:rPr>
              <a:t>Software setup</a:t>
            </a:r>
          </a:p>
        </p:txBody>
      </p:sp>
      <p:sp>
        <p:nvSpPr>
          <p:cNvPr id="3" name="TextBox 2">
            <a:extLst>
              <a:ext uri="{FF2B5EF4-FFF2-40B4-BE49-F238E27FC236}">
                <a16:creationId xmlns:a16="http://schemas.microsoft.com/office/drawing/2014/main" id="{EF7D0B20-D80F-877D-7693-263457B8377B}"/>
              </a:ext>
            </a:extLst>
          </p:cNvPr>
          <p:cNvSpPr txBox="1"/>
          <p:nvPr/>
        </p:nvSpPr>
        <p:spPr>
          <a:xfrm>
            <a:off x="699247" y="1432112"/>
            <a:ext cx="11046759" cy="4524315"/>
          </a:xfrm>
          <a:prstGeom prst="rect">
            <a:avLst/>
          </a:prstGeom>
          <a:noFill/>
        </p:spPr>
        <p:txBody>
          <a:bodyPr wrap="square" rtlCol="0">
            <a:spAutoFit/>
          </a:bodyPr>
          <a:lstStyle/>
          <a:p>
            <a:r>
              <a:rPr lang="en-GB" dirty="0"/>
              <a:t>Both the desktop PC and laptop run </a:t>
            </a:r>
            <a:r>
              <a:rPr lang="en-GB" dirty="0" err="1"/>
              <a:t>Tailscale</a:t>
            </a:r>
            <a:r>
              <a:rPr lang="en-GB" dirty="0"/>
              <a:t> software to create an encrypted virtual network.</a:t>
            </a:r>
          </a:p>
          <a:p>
            <a:r>
              <a:rPr lang="en-GB" dirty="0"/>
              <a:t>Note the IP address of the PC connected to the radio, this is allocated by </a:t>
            </a:r>
            <a:r>
              <a:rPr lang="en-GB" dirty="0" err="1"/>
              <a:t>Tailscale</a:t>
            </a:r>
            <a:r>
              <a:rPr lang="en-GB" dirty="0"/>
              <a:t> and will remain the same address for any subsequent connections.</a:t>
            </a:r>
          </a:p>
          <a:p>
            <a:endParaRPr lang="en-GB" dirty="0"/>
          </a:p>
          <a:p>
            <a:r>
              <a:rPr lang="en-GB" dirty="0"/>
              <a:t>On the desktop you run the Win4Icomsuite server program, change the ports from 50001/2/3 if necessary to avoid a clash with AnyDesk, if you use that program.</a:t>
            </a:r>
          </a:p>
          <a:p>
            <a:endParaRPr lang="en-GB" dirty="0"/>
          </a:p>
          <a:p>
            <a:r>
              <a:rPr lang="en-GB" dirty="0"/>
              <a:t>On the laptop, run the Win4Icom sound client and the Win4Icomsuite programs.</a:t>
            </a:r>
          </a:p>
          <a:p>
            <a:endParaRPr lang="en-GB" dirty="0"/>
          </a:p>
          <a:p>
            <a:r>
              <a:rPr lang="en-GB" dirty="0"/>
              <a:t>In order to be able to remotely make changes on the desktop PC, use either VNC software (poor), AnyDesk (better), or TeamViewer (best). Some users report that the free version of TeamViewer ceases working after a few sessions and requires the software to be purchased, your mileage may vary, so far I have not encountered that issue. AnyDesk and VNC are free.</a:t>
            </a:r>
          </a:p>
          <a:p>
            <a:endParaRPr lang="en-GB" dirty="0"/>
          </a:p>
          <a:p>
            <a:r>
              <a:rPr lang="en-GB" dirty="0"/>
              <a:t>The TP-Link </a:t>
            </a:r>
            <a:r>
              <a:rPr lang="en-GB" dirty="0" err="1"/>
              <a:t>Kasa</a:t>
            </a:r>
            <a:r>
              <a:rPr lang="en-GB" dirty="0"/>
              <a:t> HS100 remote mains switch is controlled from a mobile phone app. The Icom radios can be remotely switched on and off, turning off the power supply is not an issue.</a:t>
            </a:r>
          </a:p>
        </p:txBody>
      </p:sp>
    </p:spTree>
    <p:extLst>
      <p:ext uri="{BB962C8B-B14F-4D97-AF65-F5344CB8AC3E}">
        <p14:creationId xmlns:p14="http://schemas.microsoft.com/office/powerpoint/2010/main" val="408816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D6DBB-82A4-2056-7509-7327C351AD6D}"/>
              </a:ext>
            </a:extLst>
          </p:cNvPr>
          <p:cNvSpPr txBox="1"/>
          <p:nvPr/>
        </p:nvSpPr>
        <p:spPr>
          <a:xfrm>
            <a:off x="242047" y="147918"/>
            <a:ext cx="8612842" cy="584775"/>
          </a:xfrm>
          <a:prstGeom prst="rect">
            <a:avLst/>
          </a:prstGeom>
          <a:noFill/>
        </p:spPr>
        <p:txBody>
          <a:bodyPr wrap="square" rtlCol="0">
            <a:spAutoFit/>
          </a:bodyPr>
          <a:lstStyle/>
          <a:p>
            <a:r>
              <a:rPr lang="en-GB" sz="3200" dirty="0">
                <a:solidFill>
                  <a:srgbClr val="FFFF00"/>
                </a:solidFill>
              </a:rPr>
              <a:t>Software setup of the desktop PC (server)</a:t>
            </a:r>
          </a:p>
        </p:txBody>
      </p:sp>
      <p:sp>
        <p:nvSpPr>
          <p:cNvPr id="6" name="TextBox 5">
            <a:extLst>
              <a:ext uri="{FF2B5EF4-FFF2-40B4-BE49-F238E27FC236}">
                <a16:creationId xmlns:a16="http://schemas.microsoft.com/office/drawing/2014/main" id="{67DBFF68-5D2C-7128-99D1-0F7F1F359674}"/>
              </a:ext>
            </a:extLst>
          </p:cNvPr>
          <p:cNvSpPr txBox="1"/>
          <p:nvPr/>
        </p:nvSpPr>
        <p:spPr>
          <a:xfrm>
            <a:off x="4868779" y="1748589"/>
            <a:ext cx="6497053" cy="3970318"/>
          </a:xfrm>
          <a:prstGeom prst="rect">
            <a:avLst/>
          </a:prstGeom>
          <a:noFill/>
        </p:spPr>
        <p:txBody>
          <a:bodyPr wrap="square" rtlCol="0">
            <a:spAutoFit/>
          </a:bodyPr>
          <a:lstStyle/>
          <a:p>
            <a:r>
              <a:rPr lang="en-US" dirty="0"/>
              <a:t>This is the Win4Icomsuite server program running on the desktop PC connected to the radio.</a:t>
            </a:r>
          </a:p>
          <a:p>
            <a:endParaRPr lang="en-US" dirty="0"/>
          </a:p>
          <a:p>
            <a:r>
              <a:rPr lang="en-US" dirty="0"/>
              <a:t>On a network with less latency than this cellular connection, you can use a lower jitter setting.</a:t>
            </a:r>
          </a:p>
          <a:p>
            <a:endParaRPr lang="en-US" dirty="0"/>
          </a:p>
          <a:p>
            <a:r>
              <a:rPr lang="en-US" dirty="0"/>
              <a:t>The IP address is the one of your desktop PC on the Tailscale network. It is not a local 192.168.1.xxx one.</a:t>
            </a:r>
          </a:p>
          <a:p>
            <a:endParaRPr lang="en-US" dirty="0"/>
          </a:p>
          <a:p>
            <a:r>
              <a:rPr lang="en-US" dirty="0"/>
              <a:t>Note that the radio control and audio ports have been changed from the defaults.</a:t>
            </a:r>
          </a:p>
          <a:p>
            <a:endParaRPr lang="en-US" dirty="0"/>
          </a:p>
          <a:p>
            <a:r>
              <a:rPr lang="en-US" dirty="0"/>
              <a:t>The “Speak” and “Listen” settings depend on your radio USB connection.</a:t>
            </a:r>
            <a:endParaRPr lang="en-GB" dirty="0"/>
          </a:p>
        </p:txBody>
      </p:sp>
      <p:pic>
        <p:nvPicPr>
          <p:cNvPr id="4" name="Picture 3">
            <a:extLst>
              <a:ext uri="{FF2B5EF4-FFF2-40B4-BE49-F238E27FC236}">
                <a16:creationId xmlns:a16="http://schemas.microsoft.com/office/drawing/2014/main" id="{99E79A64-8734-0009-33A7-3A7391CE6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18" y="1392061"/>
            <a:ext cx="3375953" cy="4442845"/>
          </a:xfrm>
          <a:prstGeom prst="rect">
            <a:avLst/>
          </a:prstGeom>
        </p:spPr>
      </p:pic>
    </p:spTree>
    <p:extLst>
      <p:ext uri="{BB962C8B-B14F-4D97-AF65-F5344CB8AC3E}">
        <p14:creationId xmlns:p14="http://schemas.microsoft.com/office/powerpoint/2010/main" val="351734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D6DBB-82A4-2056-7509-7327C351AD6D}"/>
              </a:ext>
            </a:extLst>
          </p:cNvPr>
          <p:cNvSpPr txBox="1"/>
          <p:nvPr/>
        </p:nvSpPr>
        <p:spPr>
          <a:xfrm>
            <a:off x="242047" y="147918"/>
            <a:ext cx="8612842" cy="584775"/>
          </a:xfrm>
          <a:prstGeom prst="rect">
            <a:avLst/>
          </a:prstGeom>
          <a:noFill/>
        </p:spPr>
        <p:txBody>
          <a:bodyPr wrap="square" rtlCol="0">
            <a:spAutoFit/>
          </a:bodyPr>
          <a:lstStyle/>
          <a:p>
            <a:r>
              <a:rPr lang="en-GB" sz="3200" dirty="0">
                <a:solidFill>
                  <a:srgbClr val="FFFF00"/>
                </a:solidFill>
              </a:rPr>
              <a:t>Software setup of the laptop</a:t>
            </a:r>
          </a:p>
        </p:txBody>
      </p:sp>
      <p:sp>
        <p:nvSpPr>
          <p:cNvPr id="9" name="TextBox 8">
            <a:extLst>
              <a:ext uri="{FF2B5EF4-FFF2-40B4-BE49-F238E27FC236}">
                <a16:creationId xmlns:a16="http://schemas.microsoft.com/office/drawing/2014/main" id="{254AC56E-E42A-8A60-E2C9-D91E827A72BC}"/>
              </a:ext>
            </a:extLst>
          </p:cNvPr>
          <p:cNvSpPr txBox="1"/>
          <p:nvPr/>
        </p:nvSpPr>
        <p:spPr>
          <a:xfrm>
            <a:off x="609782" y="4660232"/>
            <a:ext cx="4154723" cy="1200329"/>
          </a:xfrm>
          <a:prstGeom prst="rect">
            <a:avLst/>
          </a:prstGeom>
          <a:noFill/>
        </p:spPr>
        <p:txBody>
          <a:bodyPr wrap="square" rtlCol="0">
            <a:spAutoFit/>
          </a:bodyPr>
          <a:lstStyle/>
          <a:p>
            <a:r>
              <a:rPr lang="en-US" dirty="0"/>
              <a:t>These are the sound settings on the remote PC (laptop). The “Speak” and “Listen” settings are for a USB headset.</a:t>
            </a:r>
            <a:endParaRPr lang="en-GB" dirty="0"/>
          </a:p>
        </p:txBody>
      </p:sp>
      <p:sp>
        <p:nvSpPr>
          <p:cNvPr id="10" name="TextBox 9">
            <a:extLst>
              <a:ext uri="{FF2B5EF4-FFF2-40B4-BE49-F238E27FC236}">
                <a16:creationId xmlns:a16="http://schemas.microsoft.com/office/drawing/2014/main" id="{C40C5BAD-C562-D9AB-5E0B-F25D9D0DBC60}"/>
              </a:ext>
            </a:extLst>
          </p:cNvPr>
          <p:cNvSpPr txBox="1"/>
          <p:nvPr/>
        </p:nvSpPr>
        <p:spPr>
          <a:xfrm>
            <a:off x="5517875" y="4660232"/>
            <a:ext cx="4797199" cy="1200329"/>
          </a:xfrm>
          <a:prstGeom prst="rect">
            <a:avLst/>
          </a:prstGeom>
          <a:noFill/>
        </p:spPr>
        <p:txBody>
          <a:bodyPr wrap="square" rtlCol="0">
            <a:spAutoFit/>
          </a:bodyPr>
          <a:lstStyle/>
          <a:p>
            <a:r>
              <a:rPr lang="en-US" dirty="0"/>
              <a:t>These are the control settings for the remote PC (laptop). You connect the Network, leave the CI-V settings alone as these are for a locally connected radio.</a:t>
            </a:r>
            <a:endParaRPr lang="en-GB" dirty="0"/>
          </a:p>
        </p:txBody>
      </p:sp>
      <p:pic>
        <p:nvPicPr>
          <p:cNvPr id="5" name="Picture 4">
            <a:extLst>
              <a:ext uri="{FF2B5EF4-FFF2-40B4-BE49-F238E27FC236}">
                <a16:creationId xmlns:a16="http://schemas.microsoft.com/office/drawing/2014/main" id="{2E56C5DB-3764-1DD7-C746-F996F3BE1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82" y="810764"/>
            <a:ext cx="3824295" cy="3507290"/>
          </a:xfrm>
          <a:prstGeom prst="rect">
            <a:avLst/>
          </a:prstGeom>
        </p:spPr>
      </p:pic>
      <p:pic>
        <p:nvPicPr>
          <p:cNvPr id="7" name="Picture 6">
            <a:extLst>
              <a:ext uri="{FF2B5EF4-FFF2-40B4-BE49-F238E27FC236}">
                <a16:creationId xmlns:a16="http://schemas.microsoft.com/office/drawing/2014/main" id="{FA4F7544-1DBD-E868-AEA2-A26AEC5EF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771" y="851120"/>
            <a:ext cx="3462123" cy="3426578"/>
          </a:xfrm>
          <a:prstGeom prst="rect">
            <a:avLst/>
          </a:prstGeom>
        </p:spPr>
      </p:pic>
    </p:spTree>
    <p:extLst>
      <p:ext uri="{BB962C8B-B14F-4D97-AF65-F5344CB8AC3E}">
        <p14:creationId xmlns:p14="http://schemas.microsoft.com/office/powerpoint/2010/main" val="6448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D6DBB-82A4-2056-7509-7327C351AD6D}"/>
              </a:ext>
            </a:extLst>
          </p:cNvPr>
          <p:cNvSpPr txBox="1"/>
          <p:nvPr/>
        </p:nvSpPr>
        <p:spPr>
          <a:xfrm>
            <a:off x="242047" y="147918"/>
            <a:ext cx="8612842" cy="584775"/>
          </a:xfrm>
          <a:prstGeom prst="rect">
            <a:avLst/>
          </a:prstGeom>
          <a:noFill/>
        </p:spPr>
        <p:txBody>
          <a:bodyPr wrap="square" rtlCol="0">
            <a:spAutoFit/>
          </a:bodyPr>
          <a:lstStyle/>
          <a:p>
            <a:r>
              <a:rPr lang="en-GB" sz="3200" dirty="0">
                <a:solidFill>
                  <a:srgbClr val="FFFF00"/>
                </a:solidFill>
              </a:rPr>
              <a:t>Win4IcomSuite running on the laptop</a:t>
            </a:r>
          </a:p>
        </p:txBody>
      </p:sp>
      <p:pic>
        <p:nvPicPr>
          <p:cNvPr id="7" name="Picture 6">
            <a:extLst>
              <a:ext uri="{FF2B5EF4-FFF2-40B4-BE49-F238E27FC236}">
                <a16:creationId xmlns:a16="http://schemas.microsoft.com/office/drawing/2014/main" id="{C824D2C4-3052-95D6-9FE3-338E5AB67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20" y="732693"/>
            <a:ext cx="9705473" cy="6065920"/>
          </a:xfrm>
          <a:prstGeom prst="rect">
            <a:avLst/>
          </a:prstGeom>
        </p:spPr>
      </p:pic>
      <p:sp>
        <p:nvSpPr>
          <p:cNvPr id="3" name="TextBox 2">
            <a:extLst>
              <a:ext uri="{FF2B5EF4-FFF2-40B4-BE49-F238E27FC236}">
                <a16:creationId xmlns:a16="http://schemas.microsoft.com/office/drawing/2014/main" id="{F7935ECB-ED34-466F-0EB2-BDA0A24A7669}"/>
              </a:ext>
            </a:extLst>
          </p:cNvPr>
          <p:cNvSpPr txBox="1"/>
          <p:nvPr/>
        </p:nvSpPr>
        <p:spPr>
          <a:xfrm>
            <a:off x="544017" y="3722654"/>
            <a:ext cx="1443790" cy="1815882"/>
          </a:xfrm>
          <a:prstGeom prst="rect">
            <a:avLst/>
          </a:prstGeom>
          <a:solidFill>
            <a:schemeClr val="tx1"/>
          </a:solidFill>
        </p:spPr>
        <p:txBody>
          <a:bodyPr wrap="square" rtlCol="0">
            <a:spAutoFit/>
          </a:bodyPr>
          <a:lstStyle/>
          <a:p>
            <a:r>
              <a:rPr lang="en-US" sz="1600" dirty="0">
                <a:solidFill>
                  <a:srgbClr val="FF0000"/>
                </a:solidFill>
              </a:rPr>
              <a:t>Note the AF Gain is set low, this is the local radio audio (speaker) output</a:t>
            </a:r>
            <a:endParaRPr lang="en-GB" sz="1600" dirty="0">
              <a:solidFill>
                <a:srgbClr val="FF0000"/>
              </a:solidFill>
            </a:endParaRPr>
          </a:p>
        </p:txBody>
      </p:sp>
      <p:cxnSp>
        <p:nvCxnSpPr>
          <p:cNvPr id="6" name="Straight Arrow Connector 5">
            <a:extLst>
              <a:ext uri="{FF2B5EF4-FFF2-40B4-BE49-F238E27FC236}">
                <a16:creationId xmlns:a16="http://schemas.microsoft.com/office/drawing/2014/main" id="{FD28BD75-1BA5-A24B-30D2-567DDC403790}"/>
              </a:ext>
            </a:extLst>
          </p:cNvPr>
          <p:cNvCxnSpPr>
            <a:cxnSpLocks/>
          </p:cNvCxnSpPr>
          <p:nvPr/>
        </p:nvCxnSpPr>
        <p:spPr>
          <a:xfrm>
            <a:off x="1739508" y="5382125"/>
            <a:ext cx="496597" cy="312821"/>
          </a:xfrm>
          <a:prstGeom prst="straightConnector1">
            <a:avLst/>
          </a:prstGeom>
          <a:ln w="317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0653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2F368-ACE6-82AD-45B2-A904BA44FBCC}"/>
              </a:ext>
            </a:extLst>
          </p:cNvPr>
          <p:cNvSpPr txBox="1"/>
          <p:nvPr/>
        </p:nvSpPr>
        <p:spPr>
          <a:xfrm>
            <a:off x="356347" y="410135"/>
            <a:ext cx="5674659" cy="584775"/>
          </a:xfrm>
          <a:prstGeom prst="rect">
            <a:avLst/>
          </a:prstGeom>
          <a:noFill/>
        </p:spPr>
        <p:txBody>
          <a:bodyPr wrap="square" rtlCol="0">
            <a:spAutoFit/>
          </a:bodyPr>
          <a:lstStyle/>
          <a:p>
            <a:r>
              <a:rPr lang="en-GB" sz="3200" dirty="0">
                <a:solidFill>
                  <a:srgbClr val="FFFF00"/>
                </a:solidFill>
              </a:rPr>
              <a:t>Clever tricks</a:t>
            </a:r>
          </a:p>
        </p:txBody>
      </p:sp>
      <p:sp>
        <p:nvSpPr>
          <p:cNvPr id="3" name="TextBox 2">
            <a:extLst>
              <a:ext uri="{FF2B5EF4-FFF2-40B4-BE49-F238E27FC236}">
                <a16:creationId xmlns:a16="http://schemas.microsoft.com/office/drawing/2014/main" id="{740DB717-93AD-39E0-983C-8A8FAB58777F}"/>
              </a:ext>
            </a:extLst>
          </p:cNvPr>
          <p:cNvSpPr txBox="1"/>
          <p:nvPr/>
        </p:nvSpPr>
        <p:spPr>
          <a:xfrm>
            <a:off x="484094" y="1183341"/>
            <a:ext cx="10502153" cy="3970318"/>
          </a:xfrm>
          <a:prstGeom prst="rect">
            <a:avLst/>
          </a:prstGeom>
          <a:noFill/>
        </p:spPr>
        <p:txBody>
          <a:bodyPr wrap="square" rtlCol="0">
            <a:spAutoFit/>
          </a:bodyPr>
          <a:lstStyle/>
          <a:p>
            <a:r>
              <a:rPr lang="en-GB" dirty="0"/>
              <a:t>The standard setup where you run the radio control software on the laptop, and route audio across the network. This is OK for SSB, and to some extent it is also fine for CW and perhaps simple data operating, such as RTTY.</a:t>
            </a:r>
          </a:p>
          <a:p>
            <a:endParaRPr lang="en-GB" dirty="0"/>
          </a:p>
          <a:p>
            <a:r>
              <a:rPr lang="en-GB" dirty="0"/>
              <a:t>Unfortunately ARQ data modes, such as Vara and Pactor, are fouled up by the delays through the system when running the data software on the laptop.</a:t>
            </a:r>
          </a:p>
          <a:p>
            <a:endParaRPr lang="en-GB" dirty="0"/>
          </a:p>
          <a:p>
            <a:r>
              <a:rPr lang="en-GB" dirty="0"/>
              <a:t>The solution is to run the data software on the PC with a direct connection to the radio, then operate the data software by remote access using TeamViewer or AnyDesk.</a:t>
            </a:r>
          </a:p>
          <a:p>
            <a:endParaRPr lang="en-GB" dirty="0"/>
          </a:p>
          <a:p>
            <a:r>
              <a:rPr lang="en-GB" dirty="0"/>
              <a:t>You can either setup the radio using Win4Icomsuite on the PC, or on the laptop, the latter saves changing settings from normal voice modes. You can shut down the Win4Icomsuite leaving the radio running. Programs such as VarAC directly control the radio and send logging data directly to the log program running on the same PC.</a:t>
            </a:r>
          </a:p>
        </p:txBody>
      </p:sp>
    </p:spTree>
    <p:extLst>
      <p:ext uri="{BB962C8B-B14F-4D97-AF65-F5344CB8AC3E}">
        <p14:creationId xmlns:p14="http://schemas.microsoft.com/office/powerpoint/2010/main" val="329330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D6DBB-82A4-2056-7509-7327C351AD6D}"/>
              </a:ext>
            </a:extLst>
          </p:cNvPr>
          <p:cNvSpPr txBox="1"/>
          <p:nvPr/>
        </p:nvSpPr>
        <p:spPr>
          <a:xfrm>
            <a:off x="242047" y="147918"/>
            <a:ext cx="8612842" cy="584775"/>
          </a:xfrm>
          <a:prstGeom prst="rect">
            <a:avLst/>
          </a:prstGeom>
          <a:noFill/>
        </p:spPr>
        <p:txBody>
          <a:bodyPr wrap="square" rtlCol="0">
            <a:spAutoFit/>
          </a:bodyPr>
          <a:lstStyle/>
          <a:p>
            <a:r>
              <a:rPr lang="en-GB" sz="3200" dirty="0">
                <a:solidFill>
                  <a:srgbClr val="FFFF00"/>
                </a:solidFill>
              </a:rPr>
              <a:t>Screen image of a remote VarAC session</a:t>
            </a:r>
          </a:p>
        </p:txBody>
      </p:sp>
      <p:pic>
        <p:nvPicPr>
          <p:cNvPr id="6" name="Picture 5">
            <a:extLst>
              <a:ext uri="{FF2B5EF4-FFF2-40B4-BE49-F238E27FC236}">
                <a16:creationId xmlns:a16="http://schemas.microsoft.com/office/drawing/2014/main" id="{8FCD44C4-5889-5D74-6599-611BDE333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52" y="974740"/>
            <a:ext cx="10428195" cy="5865860"/>
          </a:xfrm>
          <a:prstGeom prst="rect">
            <a:avLst/>
          </a:prstGeom>
        </p:spPr>
      </p:pic>
    </p:spTree>
    <p:extLst>
      <p:ext uri="{BB962C8B-B14F-4D97-AF65-F5344CB8AC3E}">
        <p14:creationId xmlns:p14="http://schemas.microsoft.com/office/powerpoint/2010/main" val="444669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1228</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Century Gothic</vt:lpstr>
      <vt:lpstr>Wingdings 3</vt:lpstr>
      <vt:lpstr>Ion</vt:lpstr>
      <vt:lpstr>Casual remote operating By G4AON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Casual remote operating By G4AON</dc:title>
  <dc:creator>Derek Jones</dc:creator>
  <cp:lastModifiedBy>Derek Jones</cp:lastModifiedBy>
  <cp:revision>29</cp:revision>
  <dcterms:created xsi:type="dcterms:W3CDTF">2024-03-28T20:26:26Z</dcterms:created>
  <dcterms:modified xsi:type="dcterms:W3CDTF">2024-03-30T10:03:44Z</dcterms:modified>
</cp:coreProperties>
</file>