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1" r:id="rId6"/>
    <p:sldId id="260" r:id="rId7"/>
    <p:sldId id="264" r:id="rId8"/>
    <p:sldId id="270" r:id="rId9"/>
    <p:sldId id="271" r:id="rId10"/>
    <p:sldId id="272" r:id="rId11"/>
    <p:sldId id="274" r:id="rId12"/>
    <p:sldId id="289" r:id="rId13"/>
    <p:sldId id="273" r:id="rId14"/>
    <p:sldId id="283" r:id="rId15"/>
    <p:sldId id="284" r:id="rId16"/>
    <p:sldId id="263" r:id="rId17"/>
    <p:sldId id="262" r:id="rId18"/>
    <p:sldId id="275" r:id="rId19"/>
    <p:sldId id="288" r:id="rId20"/>
    <p:sldId id="265" r:id="rId21"/>
    <p:sldId id="266" r:id="rId22"/>
    <p:sldId id="276" r:id="rId23"/>
    <p:sldId id="277" r:id="rId24"/>
    <p:sldId id="278" r:id="rId25"/>
    <p:sldId id="279" r:id="rId26"/>
    <p:sldId id="280" r:id="rId27"/>
    <p:sldId id="281" r:id="rId28"/>
    <p:sldId id="282" r:id="rId29"/>
    <p:sldId id="267" r:id="rId30"/>
    <p:sldId id="285" r:id="rId31"/>
    <p:sldId id="286" r:id="rId32"/>
    <p:sldId id="287" r:id="rId33"/>
    <p:sldId id="290" r:id="rId34"/>
    <p:sldId id="268" r:id="rId35"/>
    <p:sldId id="269" r:id="rId36"/>
    <p:sldId id="291" r:id="rId3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931E"/>
    <a:srgbClr val="F6F11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115" autoAdjust="0"/>
  </p:normalViewPr>
  <p:slideViewPr>
    <p:cSldViewPr>
      <p:cViewPr>
        <p:scale>
          <a:sx n="66" d="100"/>
          <a:sy n="66" d="100"/>
        </p:scale>
        <p:origin x="-150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545356-BE0E-419F-A548-B956A1BCA9E7}" type="datetimeFigureOut">
              <a:rPr lang="tr-TR" smtClean="0"/>
              <a:pPr/>
              <a:t>10.12.2015</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07397-0910-47DE-A850-7AB4D6B4DFC4}"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91D07397-0910-47DE-A850-7AB4D6B4DFC4}" type="slidenum">
              <a:rPr lang="tr-TR" smtClean="0"/>
              <a:pPr/>
              <a:t>21</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51ED1C39-795F-466F-96C3-9C489CB57108}" type="datetimeFigureOut">
              <a:rPr lang="tr-TR" smtClean="0"/>
              <a:pPr/>
              <a:t>10.12.2015</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179E42-2F45-49CC-99AC-7260BC2E216C}"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D1C39-795F-466F-96C3-9C489CB57108}" type="datetimeFigureOut">
              <a:rPr lang="tr-TR" smtClean="0"/>
              <a:pPr/>
              <a:t>10.12.2015</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79E42-2F45-49CC-99AC-7260BC2E216C}"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gif"/><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jpeg"/><Relationship Id="rId3" Type="http://schemas.openxmlformats.org/officeDocument/2006/relationships/image" Target="../media/image83.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0.jpeg"/><Relationship Id="rId5" Type="http://schemas.openxmlformats.org/officeDocument/2006/relationships/image" Target="../media/image85.jpeg"/><Relationship Id="rId10" Type="http://schemas.openxmlformats.org/officeDocument/2006/relationships/image" Target="../media/image89.jpeg"/><Relationship Id="rId4" Type="http://schemas.openxmlformats.org/officeDocument/2006/relationships/image" Target="../media/image84.jpeg"/><Relationship Id="rId9"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32.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gif"/></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5.xml.rels><?xml version="1.0" encoding="UTF-8" standalone="yes"?>
<Relationships xmlns="http://schemas.openxmlformats.org/package/2006/relationships"><Relationship Id="rId8" Type="http://schemas.openxmlformats.org/officeDocument/2006/relationships/hyperlink" Target="http://www.darc.de/" TargetMode="External"/><Relationship Id="rId3" Type="http://schemas.openxmlformats.org/officeDocument/2006/relationships/hyperlink" Target="http://www.trac.org.tr/" TargetMode="External"/><Relationship Id="rId7" Type="http://schemas.openxmlformats.org/officeDocument/2006/relationships/hyperlink" Target="http://www.arl.org/"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google.com/" TargetMode="External"/><Relationship Id="rId5" Type="http://schemas.openxmlformats.org/officeDocument/2006/relationships/hyperlink" Target="http://tr.wikipedia.org/" TargetMode="External"/><Relationship Id="rId4" Type="http://schemas.openxmlformats.org/officeDocument/2006/relationships/hyperlink" Target="http://www.tamsat.org.tr/tr" TargetMode="External"/><Relationship Id="rId9" Type="http://schemas.openxmlformats.org/officeDocument/2006/relationships/hyperlink" Target="http://www.qrz.co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714348" y="1214422"/>
            <a:ext cx="7772400" cy="1470025"/>
          </a:xfrm>
        </p:spPr>
        <p:txBody>
          <a:bodyPr>
            <a:normAutofit/>
          </a:bodyPr>
          <a:lstStyle/>
          <a:p>
            <a:r>
              <a:rPr lang="tr-TR" sz="5400" b="1" dirty="0" smtClean="0"/>
              <a:t>AMATÖR TELSİZCİLİK</a:t>
            </a:r>
            <a:endParaRPr lang="tr-TR" sz="5400" b="1" dirty="0"/>
          </a:p>
        </p:txBody>
      </p:sp>
      <p:sp>
        <p:nvSpPr>
          <p:cNvPr id="3" name="2 Alt Başlık"/>
          <p:cNvSpPr>
            <a:spLocks noGrp="1"/>
          </p:cNvSpPr>
          <p:nvPr>
            <p:ph type="subTitle" idx="1"/>
          </p:nvPr>
        </p:nvSpPr>
        <p:spPr>
          <a:xfrm>
            <a:off x="1428728" y="3071810"/>
            <a:ext cx="6400800" cy="1752600"/>
          </a:xfrm>
        </p:spPr>
        <p:txBody>
          <a:bodyPr>
            <a:normAutofit lnSpcReduction="10000"/>
          </a:bodyPr>
          <a:lstStyle/>
          <a:p>
            <a:r>
              <a:rPr lang="tr-TR" sz="2400" dirty="0" smtClean="0">
                <a:solidFill>
                  <a:schemeClr val="tx1">
                    <a:lumMod val="95000"/>
                    <a:lumOff val="5000"/>
                  </a:schemeClr>
                </a:solidFill>
                <a:latin typeface="Ebrima" pitchFamily="2" charset="0"/>
                <a:ea typeface="Ebrima" pitchFamily="2" charset="0"/>
                <a:cs typeface="Ebrima" pitchFamily="2" charset="0"/>
              </a:rPr>
              <a:t>Dr. </a:t>
            </a:r>
            <a:r>
              <a:rPr lang="tr-TR" sz="2400" dirty="0" err="1" smtClean="0">
                <a:solidFill>
                  <a:schemeClr val="tx1">
                    <a:lumMod val="95000"/>
                    <a:lumOff val="5000"/>
                  </a:schemeClr>
                </a:solidFill>
                <a:latin typeface="Ebrima" pitchFamily="2" charset="0"/>
                <a:ea typeface="Ebrima" pitchFamily="2" charset="0"/>
                <a:cs typeface="Ebrima" pitchFamily="2" charset="0"/>
              </a:rPr>
              <a:t>Şadan</a:t>
            </a:r>
            <a:r>
              <a:rPr lang="tr-TR" sz="2400" dirty="0" smtClean="0">
                <a:solidFill>
                  <a:schemeClr val="tx1">
                    <a:lumMod val="95000"/>
                    <a:lumOff val="5000"/>
                  </a:schemeClr>
                </a:solidFill>
                <a:latin typeface="Ebrima" pitchFamily="2" charset="0"/>
                <a:ea typeface="Ebrima" pitchFamily="2" charset="0"/>
                <a:cs typeface="Ebrima" pitchFamily="2" charset="0"/>
              </a:rPr>
              <a:t> ÖZDEN  (TA4ASO)</a:t>
            </a:r>
          </a:p>
          <a:p>
            <a:endParaRPr lang="tr-TR" sz="2400" dirty="0" smtClean="0">
              <a:solidFill>
                <a:schemeClr val="tx1">
                  <a:lumMod val="95000"/>
                  <a:lumOff val="5000"/>
                </a:schemeClr>
              </a:solidFill>
            </a:endParaRPr>
          </a:p>
          <a:p>
            <a:r>
              <a:rPr lang="tr-TR" sz="2400" dirty="0" smtClean="0">
                <a:solidFill>
                  <a:schemeClr val="tx1">
                    <a:lumMod val="95000"/>
                    <a:lumOff val="5000"/>
                  </a:schemeClr>
                </a:solidFill>
              </a:rPr>
              <a:t>Fizik Bölümü</a:t>
            </a:r>
          </a:p>
          <a:p>
            <a:r>
              <a:rPr lang="tr-TR" sz="2400" dirty="0" smtClean="0">
                <a:solidFill>
                  <a:schemeClr val="tx1">
                    <a:lumMod val="95000"/>
                    <a:lumOff val="5000"/>
                  </a:schemeClr>
                </a:solidFill>
              </a:rPr>
              <a:t>Muğla Sıtkı Koçman Üniversitesi</a:t>
            </a:r>
            <a:endParaRPr lang="tr-TR" sz="2400" dirty="0">
              <a:solidFill>
                <a:schemeClr val="tx1">
                  <a:lumMod val="95000"/>
                  <a:lumOff val="5000"/>
                </a:schemeClr>
              </a:solidFill>
            </a:endParaRPr>
          </a:p>
        </p:txBody>
      </p:sp>
      <p:pic>
        <p:nvPicPr>
          <p:cNvPr id="11266" name="Picture 2" descr="The International Symbol of Amateur Radio"/>
          <p:cNvPicPr>
            <a:picLocks noChangeAspect="1" noChangeArrowheads="1"/>
          </p:cNvPicPr>
          <p:nvPr/>
        </p:nvPicPr>
        <p:blipFill>
          <a:blip r:embed="rId2"/>
          <a:srcRect/>
          <a:stretch>
            <a:fillRect/>
          </a:stretch>
        </p:blipFill>
        <p:spPr bwMode="auto">
          <a:xfrm>
            <a:off x="209199" y="357166"/>
            <a:ext cx="1255280" cy="2143140"/>
          </a:xfrm>
          <a:prstGeom prst="rect">
            <a:avLst/>
          </a:prstGeom>
          <a:noFill/>
        </p:spPr>
      </p:pic>
      <p:pic>
        <p:nvPicPr>
          <p:cNvPr id="5" name="Picture 2" descr="The International Symbol of Amateur Radio"/>
          <p:cNvPicPr>
            <a:picLocks noChangeAspect="1" noChangeArrowheads="1"/>
          </p:cNvPicPr>
          <p:nvPr/>
        </p:nvPicPr>
        <p:blipFill>
          <a:blip r:embed="rId2"/>
          <a:srcRect/>
          <a:stretch>
            <a:fillRect/>
          </a:stretch>
        </p:blipFill>
        <p:spPr bwMode="auto">
          <a:xfrm>
            <a:off x="7679521" y="428604"/>
            <a:ext cx="1213437" cy="2071702"/>
          </a:xfrm>
          <a:prstGeom prst="rect">
            <a:avLst/>
          </a:prstGeom>
          <a:noFill/>
        </p:spPr>
      </p:pic>
      <p:pic>
        <p:nvPicPr>
          <p:cNvPr id="11268" name="Picture 4" descr="Logo-1"/>
          <p:cNvPicPr>
            <a:picLocks noChangeAspect="1" noChangeArrowheads="1"/>
          </p:cNvPicPr>
          <p:nvPr/>
        </p:nvPicPr>
        <p:blipFill>
          <a:blip r:embed="rId3" cstate="print"/>
          <a:srcRect/>
          <a:stretch>
            <a:fillRect/>
          </a:stretch>
        </p:blipFill>
        <p:spPr bwMode="auto">
          <a:xfrm>
            <a:off x="4143372" y="4857760"/>
            <a:ext cx="1052713" cy="170021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150093" cy="461665"/>
          </a:xfrm>
          <a:prstGeom prst="rect">
            <a:avLst/>
          </a:prstGeom>
          <a:noFill/>
        </p:spPr>
        <p:txBody>
          <a:bodyPr wrap="none" rtlCol="0">
            <a:spAutoFit/>
          </a:bodyPr>
          <a:lstStyle/>
          <a:p>
            <a:r>
              <a:rPr lang="tr-TR" sz="2400" b="1" dirty="0" smtClean="0"/>
              <a:t>Amatör Telsiz İstasyonu</a:t>
            </a:r>
            <a:endParaRPr lang="tr-TR" sz="2400" b="1" dirty="0"/>
          </a:p>
        </p:txBody>
      </p:sp>
      <p:pic>
        <p:nvPicPr>
          <p:cNvPr id="19458" name="Picture 2" descr="https://s3.amazonaws.com/files.qrz.com/i/w5cui/John_s_Ham_Station.jpg"/>
          <p:cNvPicPr>
            <a:picLocks noChangeAspect="1" noChangeArrowheads="1"/>
          </p:cNvPicPr>
          <p:nvPr/>
        </p:nvPicPr>
        <p:blipFill>
          <a:blip r:embed="rId3"/>
          <a:srcRect/>
          <a:stretch>
            <a:fillRect/>
          </a:stretch>
        </p:blipFill>
        <p:spPr bwMode="auto">
          <a:xfrm>
            <a:off x="357158" y="1000108"/>
            <a:ext cx="3895699" cy="2608510"/>
          </a:xfrm>
          <a:prstGeom prst="rect">
            <a:avLst/>
          </a:prstGeom>
          <a:noFill/>
        </p:spPr>
      </p:pic>
      <p:pic>
        <p:nvPicPr>
          <p:cNvPr id="19462" name="Picture 6" descr="http://www.smecc.org/general_electric_computer/wpe33.gif"/>
          <p:cNvPicPr>
            <a:picLocks noChangeAspect="1" noChangeArrowheads="1"/>
          </p:cNvPicPr>
          <p:nvPr/>
        </p:nvPicPr>
        <p:blipFill>
          <a:blip r:embed="rId4"/>
          <a:srcRect/>
          <a:stretch>
            <a:fillRect/>
          </a:stretch>
        </p:blipFill>
        <p:spPr bwMode="auto">
          <a:xfrm>
            <a:off x="4071934" y="857232"/>
            <a:ext cx="4772025" cy="3095625"/>
          </a:xfrm>
          <a:prstGeom prst="rect">
            <a:avLst/>
          </a:prstGeom>
          <a:noFill/>
        </p:spPr>
      </p:pic>
      <p:pic>
        <p:nvPicPr>
          <p:cNvPr id="19460" name="Picture 4" descr="https://s3.amazonaws.com/files.qrz.com/o/ta4aso/istasyon.jpg"/>
          <p:cNvPicPr>
            <a:picLocks noChangeAspect="1" noChangeArrowheads="1"/>
          </p:cNvPicPr>
          <p:nvPr/>
        </p:nvPicPr>
        <p:blipFill>
          <a:blip r:embed="rId5"/>
          <a:srcRect/>
          <a:stretch>
            <a:fillRect/>
          </a:stretch>
        </p:blipFill>
        <p:spPr bwMode="auto">
          <a:xfrm>
            <a:off x="2285984" y="3429000"/>
            <a:ext cx="4905356" cy="248946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649380" cy="461665"/>
          </a:xfrm>
          <a:prstGeom prst="rect">
            <a:avLst/>
          </a:prstGeom>
          <a:noFill/>
        </p:spPr>
        <p:txBody>
          <a:bodyPr wrap="none" rtlCol="0">
            <a:spAutoFit/>
          </a:bodyPr>
          <a:lstStyle/>
          <a:p>
            <a:r>
              <a:rPr lang="tr-TR" sz="2400" b="1" dirty="0" smtClean="0"/>
              <a:t>Frekans Spektrumu</a:t>
            </a:r>
            <a:endParaRPr lang="tr-TR" sz="2400" b="1" dirty="0"/>
          </a:p>
        </p:txBody>
      </p:sp>
      <p:pic>
        <p:nvPicPr>
          <p:cNvPr id="10" name="Picture 2"/>
          <p:cNvPicPr>
            <a:picLocks noChangeAspect="1" noChangeArrowheads="1"/>
          </p:cNvPicPr>
          <p:nvPr/>
        </p:nvPicPr>
        <p:blipFill>
          <a:blip r:embed="rId3"/>
          <a:srcRect/>
          <a:stretch>
            <a:fillRect/>
          </a:stretch>
        </p:blipFill>
        <p:spPr bwMode="auto">
          <a:xfrm>
            <a:off x="95260" y="1142984"/>
            <a:ext cx="8905896" cy="3857652"/>
          </a:xfrm>
          <a:prstGeom prst="rect">
            <a:avLst/>
          </a:prstGeom>
          <a:noFill/>
          <a:ln w="9525">
            <a:noFill/>
            <a:miter lim="800000"/>
            <a:headEnd/>
            <a:tailEnd/>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663165" cy="461665"/>
          </a:xfrm>
          <a:prstGeom prst="rect">
            <a:avLst/>
          </a:prstGeom>
          <a:noFill/>
        </p:spPr>
        <p:txBody>
          <a:bodyPr wrap="none" rtlCol="0">
            <a:spAutoFit/>
          </a:bodyPr>
          <a:lstStyle/>
          <a:p>
            <a:r>
              <a:rPr lang="tr-TR" sz="2400" b="1" dirty="0" smtClean="0"/>
              <a:t>Modülasyon Türleri</a:t>
            </a:r>
            <a:endParaRPr lang="tr-TR" sz="2400" b="1" dirty="0"/>
          </a:p>
        </p:txBody>
      </p:sp>
      <p:sp>
        <p:nvSpPr>
          <p:cNvPr id="9" name="8 Metin kutusu"/>
          <p:cNvSpPr txBox="1"/>
          <p:nvPr/>
        </p:nvSpPr>
        <p:spPr>
          <a:xfrm>
            <a:off x="357158" y="1370002"/>
            <a:ext cx="3859005" cy="3416320"/>
          </a:xfrm>
          <a:prstGeom prst="rect">
            <a:avLst/>
          </a:prstGeom>
          <a:noFill/>
        </p:spPr>
        <p:txBody>
          <a:bodyPr wrap="square" rtlCol="0">
            <a:spAutoFit/>
          </a:bodyPr>
          <a:lstStyle/>
          <a:p>
            <a:r>
              <a:rPr lang="tr-TR" dirty="0" smtClean="0"/>
              <a:t>Genlik Modülasyonu (AM)</a:t>
            </a:r>
          </a:p>
          <a:p>
            <a:endParaRPr lang="tr-TR" dirty="0" smtClean="0"/>
          </a:p>
          <a:p>
            <a:r>
              <a:rPr lang="tr-TR" dirty="0" smtClean="0"/>
              <a:t>Tek Yan Bant Genlik modülasyonu (SSB)</a:t>
            </a:r>
          </a:p>
          <a:p>
            <a:endParaRPr lang="tr-TR" dirty="0" smtClean="0"/>
          </a:p>
          <a:p>
            <a:r>
              <a:rPr lang="tr-TR" dirty="0" smtClean="0"/>
              <a:t>Frekans Modülasyonu (FM)</a:t>
            </a:r>
          </a:p>
          <a:p>
            <a:endParaRPr lang="tr-TR" dirty="0" smtClean="0"/>
          </a:p>
          <a:p>
            <a:r>
              <a:rPr lang="tr-TR" dirty="0" smtClean="0"/>
              <a:t>Mors (CW)</a:t>
            </a:r>
          </a:p>
          <a:p>
            <a:endParaRPr lang="tr-TR" dirty="0" smtClean="0"/>
          </a:p>
          <a:p>
            <a:r>
              <a:rPr lang="tr-TR" dirty="0" smtClean="0"/>
              <a:t>Frekans Kaydırmalı Anahtarlama (FSK)</a:t>
            </a:r>
          </a:p>
          <a:p>
            <a:endParaRPr lang="tr-TR" dirty="0" smtClean="0"/>
          </a:p>
          <a:p>
            <a:r>
              <a:rPr lang="tr-TR" dirty="0" smtClean="0"/>
              <a:t>Faz Kaydırmalı Anahtarlama (PSK)</a:t>
            </a:r>
          </a:p>
          <a:p>
            <a:endParaRPr lang="tr-TR" dirty="0" smtClean="0"/>
          </a:p>
        </p:txBody>
      </p:sp>
      <p:pic>
        <p:nvPicPr>
          <p:cNvPr id="12" name="Picture 3"/>
          <p:cNvPicPr>
            <a:picLocks noChangeAspect="1" noChangeArrowheads="1"/>
          </p:cNvPicPr>
          <p:nvPr/>
        </p:nvPicPr>
        <p:blipFill>
          <a:blip r:embed="rId3"/>
          <a:srcRect/>
          <a:stretch>
            <a:fillRect/>
          </a:stretch>
        </p:blipFill>
        <p:spPr bwMode="auto">
          <a:xfrm>
            <a:off x="5357818" y="714356"/>
            <a:ext cx="2339975" cy="4918075"/>
          </a:xfrm>
          <a:prstGeom prst="rect">
            <a:avLst/>
          </a:prstGeom>
          <a:noFill/>
          <a:ln w="9525">
            <a:solidFill>
              <a:schemeClr val="accent2">
                <a:lumMod val="7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989536" cy="461665"/>
          </a:xfrm>
          <a:prstGeom prst="rect">
            <a:avLst/>
          </a:prstGeom>
          <a:noFill/>
        </p:spPr>
        <p:txBody>
          <a:bodyPr wrap="none" rtlCol="0">
            <a:spAutoFit/>
          </a:bodyPr>
          <a:lstStyle/>
          <a:p>
            <a:r>
              <a:rPr lang="tr-TR" sz="2400" b="1" dirty="0" smtClean="0"/>
              <a:t>Yayılım (</a:t>
            </a:r>
            <a:r>
              <a:rPr lang="tr-TR" sz="2400" b="1" dirty="0" err="1" smtClean="0"/>
              <a:t>Propagasyon</a:t>
            </a:r>
            <a:r>
              <a:rPr lang="tr-TR" sz="2400" b="1" dirty="0" smtClean="0"/>
              <a:t>)</a:t>
            </a:r>
            <a:endParaRPr lang="tr-TR" sz="2400" b="1" dirty="0"/>
          </a:p>
        </p:txBody>
      </p:sp>
      <p:pic>
        <p:nvPicPr>
          <p:cNvPr id="10"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1428728" y="1142984"/>
            <a:ext cx="6401362" cy="45259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313466" y="609881"/>
            <a:ext cx="2615460" cy="461665"/>
          </a:xfrm>
          <a:prstGeom prst="rect">
            <a:avLst/>
          </a:prstGeom>
          <a:noFill/>
        </p:spPr>
        <p:txBody>
          <a:bodyPr wrap="none" rtlCol="0">
            <a:spAutoFit/>
          </a:bodyPr>
          <a:lstStyle/>
          <a:p>
            <a:r>
              <a:rPr lang="tr-TR" sz="2400" b="1" dirty="0" smtClean="0"/>
              <a:t>VHF – UHF Telsizler</a:t>
            </a:r>
            <a:endParaRPr lang="tr-TR" sz="2400" b="1" dirty="0"/>
          </a:p>
        </p:txBody>
      </p:sp>
      <p:pic>
        <p:nvPicPr>
          <p:cNvPr id="8194" name="Picture 2" descr="http://www.qsl.net/g0isw/vx6rlg.jpg"/>
          <p:cNvPicPr>
            <a:picLocks noChangeAspect="1" noChangeArrowheads="1"/>
          </p:cNvPicPr>
          <p:nvPr/>
        </p:nvPicPr>
        <p:blipFill>
          <a:blip r:embed="rId3"/>
          <a:srcRect/>
          <a:stretch>
            <a:fillRect/>
          </a:stretch>
        </p:blipFill>
        <p:spPr bwMode="auto">
          <a:xfrm>
            <a:off x="6072198" y="3143248"/>
            <a:ext cx="1463652" cy="2833669"/>
          </a:xfrm>
          <a:prstGeom prst="rect">
            <a:avLst/>
          </a:prstGeom>
          <a:noFill/>
        </p:spPr>
      </p:pic>
      <p:pic>
        <p:nvPicPr>
          <p:cNvPr id="8196" name="Picture 4" descr="http://g03.a.alicdn.com/kf/HTB1OrhmIXXXXXbiXXXXq6xXFXXXw/Ham-Radio-VHF-UHF-Transceiver-With-N-Female-Connector-VHF-UHF-Amateur-Radio-Transceiver.jpg"/>
          <p:cNvPicPr>
            <a:picLocks noChangeAspect="1" noChangeArrowheads="1"/>
          </p:cNvPicPr>
          <p:nvPr/>
        </p:nvPicPr>
        <p:blipFill>
          <a:blip r:embed="rId4"/>
          <a:srcRect/>
          <a:stretch>
            <a:fillRect/>
          </a:stretch>
        </p:blipFill>
        <p:spPr bwMode="auto">
          <a:xfrm>
            <a:off x="4786314" y="214290"/>
            <a:ext cx="4056728" cy="2928958"/>
          </a:xfrm>
          <a:prstGeom prst="rect">
            <a:avLst/>
          </a:prstGeom>
          <a:noFill/>
        </p:spPr>
      </p:pic>
      <p:pic>
        <p:nvPicPr>
          <p:cNvPr id="8198" name="Picture 6" descr="http://store.tigerperformance.com/images/products/detail/F5061_Series_1.1.jpg"/>
          <p:cNvPicPr>
            <a:picLocks noChangeAspect="1" noChangeArrowheads="1"/>
          </p:cNvPicPr>
          <p:nvPr/>
        </p:nvPicPr>
        <p:blipFill>
          <a:blip r:embed="rId5"/>
          <a:srcRect/>
          <a:stretch>
            <a:fillRect/>
          </a:stretch>
        </p:blipFill>
        <p:spPr bwMode="auto">
          <a:xfrm>
            <a:off x="2000232" y="2500306"/>
            <a:ext cx="3214710" cy="3214710"/>
          </a:xfrm>
          <a:prstGeom prst="rect">
            <a:avLst/>
          </a:prstGeom>
          <a:noFill/>
        </p:spPr>
      </p:pic>
      <p:sp>
        <p:nvSpPr>
          <p:cNvPr id="9" name="8 Metin kutusu"/>
          <p:cNvSpPr txBox="1"/>
          <p:nvPr/>
        </p:nvSpPr>
        <p:spPr>
          <a:xfrm>
            <a:off x="357158" y="1285860"/>
            <a:ext cx="3018775" cy="646331"/>
          </a:xfrm>
          <a:prstGeom prst="rect">
            <a:avLst/>
          </a:prstGeom>
          <a:noFill/>
        </p:spPr>
        <p:txBody>
          <a:bodyPr wrap="none" rtlCol="0">
            <a:spAutoFit/>
          </a:bodyPr>
          <a:lstStyle/>
          <a:p>
            <a:r>
              <a:rPr lang="tr-TR" dirty="0" smtClean="0"/>
              <a:t>2m      Bandı :   144 – 146 MHz</a:t>
            </a:r>
          </a:p>
          <a:p>
            <a:r>
              <a:rPr lang="tr-TR" dirty="0" smtClean="0"/>
              <a:t>70cm  Bandı:    430 – 460 MHz</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1088183" cy="461665"/>
          </a:xfrm>
          <a:prstGeom prst="rect">
            <a:avLst/>
          </a:prstGeom>
          <a:noFill/>
        </p:spPr>
        <p:txBody>
          <a:bodyPr wrap="none" rtlCol="0">
            <a:spAutoFit/>
          </a:bodyPr>
          <a:lstStyle/>
          <a:p>
            <a:r>
              <a:rPr lang="tr-TR" sz="2400" b="1" dirty="0" smtClean="0"/>
              <a:t>Röleler</a:t>
            </a:r>
            <a:endParaRPr lang="tr-TR" sz="2400" b="1" dirty="0"/>
          </a:p>
        </p:txBody>
      </p:sp>
      <p:pic>
        <p:nvPicPr>
          <p:cNvPr id="1026" name="Picture 2"/>
          <p:cNvPicPr>
            <a:picLocks noChangeAspect="1" noChangeArrowheads="1"/>
          </p:cNvPicPr>
          <p:nvPr/>
        </p:nvPicPr>
        <p:blipFill>
          <a:blip r:embed="rId3"/>
          <a:srcRect/>
          <a:stretch>
            <a:fillRect/>
          </a:stretch>
        </p:blipFill>
        <p:spPr bwMode="auto">
          <a:xfrm>
            <a:off x="1571604" y="3286124"/>
            <a:ext cx="3500462" cy="2625347"/>
          </a:xfrm>
          <a:prstGeom prst="rect">
            <a:avLst/>
          </a:prstGeom>
          <a:noFill/>
          <a:ln w="9525">
            <a:noFill/>
            <a:miter lim="800000"/>
            <a:headEnd/>
            <a:tailEnd/>
          </a:ln>
          <a:effectLst/>
        </p:spPr>
      </p:pic>
      <p:pic>
        <p:nvPicPr>
          <p:cNvPr id="1029" name="Picture 5" descr="https://scontent-frt3-1.xx.fbcdn.net/hphotos-xaf1/v/t1.0-9/11207312_10152976346262957_935097115404154783_n.jpg?oh=03ba052a65712e52ecc01b6b53d292a2&amp;oe=56B5CAC3"/>
          <p:cNvPicPr>
            <a:picLocks noChangeAspect="1" noChangeArrowheads="1"/>
          </p:cNvPicPr>
          <p:nvPr/>
        </p:nvPicPr>
        <p:blipFill>
          <a:blip r:embed="rId4"/>
          <a:srcRect/>
          <a:stretch>
            <a:fillRect/>
          </a:stretch>
        </p:blipFill>
        <p:spPr bwMode="auto">
          <a:xfrm>
            <a:off x="4572000" y="642918"/>
            <a:ext cx="3292078" cy="4389438"/>
          </a:xfrm>
          <a:prstGeom prst="rect">
            <a:avLst/>
          </a:prstGeom>
          <a:noFill/>
        </p:spPr>
      </p:pic>
      <p:pic>
        <p:nvPicPr>
          <p:cNvPr id="9" name="Picture 2"/>
          <p:cNvPicPr>
            <a:picLocks noChangeAspect="1" noChangeArrowheads="1"/>
          </p:cNvPicPr>
          <p:nvPr/>
        </p:nvPicPr>
        <p:blipFill>
          <a:blip r:embed="rId5"/>
          <a:srcRect/>
          <a:stretch>
            <a:fillRect/>
          </a:stretch>
        </p:blipFill>
        <p:spPr bwMode="auto">
          <a:xfrm>
            <a:off x="357158" y="857232"/>
            <a:ext cx="4324821" cy="2557466"/>
          </a:xfrm>
          <a:prstGeom prst="rect">
            <a:avLst/>
          </a:prstGeom>
          <a:noFill/>
          <a:ln w="9525">
            <a:solidFill>
              <a:schemeClr val="accent2">
                <a:lumMod val="75000"/>
              </a:schemeClr>
            </a:solidFill>
            <a:miter lim="800000"/>
            <a:headEnd/>
            <a:tailEnd/>
          </a:ln>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571472" y="428604"/>
            <a:ext cx="2569999" cy="461665"/>
          </a:xfrm>
          <a:prstGeom prst="rect">
            <a:avLst/>
          </a:prstGeom>
          <a:noFill/>
        </p:spPr>
        <p:txBody>
          <a:bodyPr wrap="none" rtlCol="0">
            <a:spAutoFit/>
          </a:bodyPr>
          <a:lstStyle/>
          <a:p>
            <a:r>
              <a:rPr lang="tr-TR" sz="2400" b="1" dirty="0" smtClean="0"/>
              <a:t>Kısa Dalga Telsizler</a:t>
            </a:r>
            <a:endParaRPr lang="tr-TR" sz="2400" b="1" dirty="0"/>
          </a:p>
        </p:txBody>
      </p:sp>
      <p:pic>
        <p:nvPicPr>
          <p:cNvPr id="2050" name="Picture 2" descr="http://image.ec21.com/image/hamradios2004/oimg_GC06032624_CA06034194/Yaesu_FT-450D_HF_All-Mode_Amateur_Ham_Radio_Transceiver.jpg"/>
          <p:cNvPicPr>
            <a:picLocks noChangeAspect="1" noChangeArrowheads="1"/>
          </p:cNvPicPr>
          <p:nvPr/>
        </p:nvPicPr>
        <p:blipFill>
          <a:blip r:embed="rId3"/>
          <a:srcRect/>
          <a:stretch>
            <a:fillRect/>
          </a:stretch>
        </p:blipFill>
        <p:spPr bwMode="auto">
          <a:xfrm>
            <a:off x="357158" y="1857364"/>
            <a:ext cx="3429024" cy="2014918"/>
          </a:xfrm>
          <a:prstGeom prst="rect">
            <a:avLst/>
          </a:prstGeom>
          <a:noFill/>
        </p:spPr>
      </p:pic>
      <p:pic>
        <p:nvPicPr>
          <p:cNvPr id="2052" name="Picture 4" descr="https://s3.amazonaws.com/files.qrz.com/x/iz8ccx/ft2000_D.jpg"/>
          <p:cNvPicPr>
            <a:picLocks noChangeAspect="1" noChangeArrowheads="1"/>
          </p:cNvPicPr>
          <p:nvPr/>
        </p:nvPicPr>
        <p:blipFill>
          <a:blip r:embed="rId4"/>
          <a:srcRect/>
          <a:stretch>
            <a:fillRect/>
          </a:stretch>
        </p:blipFill>
        <p:spPr bwMode="auto">
          <a:xfrm>
            <a:off x="214282" y="4214818"/>
            <a:ext cx="3786182" cy="1564955"/>
          </a:xfrm>
          <a:prstGeom prst="rect">
            <a:avLst/>
          </a:prstGeom>
          <a:noFill/>
        </p:spPr>
      </p:pic>
      <p:pic>
        <p:nvPicPr>
          <p:cNvPr id="2054" name="Picture 6" descr="http://www.donkeith.com/n4kc/images/TS2000.jpg"/>
          <p:cNvPicPr>
            <a:picLocks noChangeAspect="1" noChangeArrowheads="1"/>
          </p:cNvPicPr>
          <p:nvPr/>
        </p:nvPicPr>
        <p:blipFill>
          <a:blip r:embed="rId5"/>
          <a:srcRect/>
          <a:stretch>
            <a:fillRect/>
          </a:stretch>
        </p:blipFill>
        <p:spPr bwMode="auto">
          <a:xfrm>
            <a:off x="4714876" y="2000240"/>
            <a:ext cx="3862381" cy="1796813"/>
          </a:xfrm>
          <a:prstGeom prst="rect">
            <a:avLst/>
          </a:prstGeom>
          <a:noFill/>
        </p:spPr>
      </p:pic>
      <p:pic>
        <p:nvPicPr>
          <p:cNvPr id="2056" name="Picture 8" descr="http://www.rotamarine.com/wp-content/uploads/2014/09/ICOM-M710-SSB.jpg"/>
          <p:cNvPicPr>
            <a:picLocks noChangeAspect="1" noChangeArrowheads="1"/>
          </p:cNvPicPr>
          <p:nvPr/>
        </p:nvPicPr>
        <p:blipFill>
          <a:blip r:embed="rId6"/>
          <a:srcRect/>
          <a:stretch>
            <a:fillRect/>
          </a:stretch>
        </p:blipFill>
        <p:spPr bwMode="auto">
          <a:xfrm>
            <a:off x="4857752" y="3857628"/>
            <a:ext cx="3357554" cy="2165623"/>
          </a:xfrm>
          <a:prstGeom prst="rect">
            <a:avLst/>
          </a:prstGeom>
          <a:noFill/>
        </p:spPr>
      </p:pic>
      <p:sp>
        <p:nvSpPr>
          <p:cNvPr id="10" name="9 Metin kutusu"/>
          <p:cNvSpPr txBox="1"/>
          <p:nvPr/>
        </p:nvSpPr>
        <p:spPr>
          <a:xfrm>
            <a:off x="642910" y="1071546"/>
            <a:ext cx="2821670" cy="369332"/>
          </a:xfrm>
          <a:prstGeom prst="rect">
            <a:avLst/>
          </a:prstGeom>
          <a:noFill/>
        </p:spPr>
        <p:txBody>
          <a:bodyPr wrap="none" rtlCol="0">
            <a:spAutoFit/>
          </a:bodyPr>
          <a:lstStyle/>
          <a:p>
            <a:r>
              <a:rPr lang="tr-TR" dirty="0" smtClean="0"/>
              <a:t>HF - 1,8 MHz – 28 MHz arası</a:t>
            </a:r>
            <a:endParaRPr lang="tr-T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642910" y="1000108"/>
            <a:ext cx="3218510" cy="369332"/>
          </a:xfrm>
          <a:prstGeom prst="rect">
            <a:avLst/>
          </a:prstGeom>
          <a:noFill/>
        </p:spPr>
        <p:txBody>
          <a:bodyPr wrap="none" rtlCol="0">
            <a:spAutoFit/>
          </a:bodyPr>
          <a:lstStyle/>
          <a:p>
            <a:r>
              <a:rPr lang="tr-TR" dirty="0" smtClean="0"/>
              <a:t>5W ve altında çıkış gücüne sahip</a:t>
            </a:r>
            <a:endParaRPr lang="tr-TR" dirty="0"/>
          </a:p>
        </p:txBody>
      </p:sp>
      <p:sp>
        <p:nvSpPr>
          <p:cNvPr id="5" name="4 Metin kutusu"/>
          <p:cNvSpPr txBox="1"/>
          <p:nvPr/>
        </p:nvSpPr>
        <p:spPr>
          <a:xfrm>
            <a:off x="500034" y="357166"/>
            <a:ext cx="1816523" cy="461665"/>
          </a:xfrm>
          <a:prstGeom prst="rect">
            <a:avLst/>
          </a:prstGeom>
          <a:noFill/>
        </p:spPr>
        <p:txBody>
          <a:bodyPr wrap="none" rtlCol="0">
            <a:spAutoFit/>
          </a:bodyPr>
          <a:lstStyle/>
          <a:p>
            <a:r>
              <a:rPr lang="tr-TR" sz="2400" b="1" dirty="0" smtClean="0"/>
              <a:t>QRP Cihazlar</a:t>
            </a:r>
            <a:endParaRPr lang="tr-TR" sz="2400" b="1" dirty="0"/>
          </a:p>
        </p:txBody>
      </p:sp>
      <p:pic>
        <p:nvPicPr>
          <p:cNvPr id="1026" name="Picture 2" descr="http://www.qrptransceiver.com/images/qrp-transceiver-azscqrpions-ft-tuthill-80.png"/>
          <p:cNvPicPr>
            <a:picLocks noChangeAspect="1" noChangeArrowheads="1"/>
          </p:cNvPicPr>
          <p:nvPr/>
        </p:nvPicPr>
        <p:blipFill>
          <a:blip r:embed="rId3"/>
          <a:srcRect/>
          <a:stretch>
            <a:fillRect/>
          </a:stretch>
        </p:blipFill>
        <p:spPr bwMode="auto">
          <a:xfrm>
            <a:off x="500034" y="1857364"/>
            <a:ext cx="3476613" cy="1849942"/>
          </a:xfrm>
          <a:prstGeom prst="rect">
            <a:avLst/>
          </a:prstGeom>
          <a:noFill/>
        </p:spPr>
      </p:pic>
      <p:pic>
        <p:nvPicPr>
          <p:cNvPr id="1028" name="Picture 4" descr="http://i01.i.aliimg.com/wsphoto/v0/1656749311_6/40-m-Frog-Sounds-Forty-9er-QRP-Direct-Conversion-CW-Transceiver-DIY-KIT.jpg"/>
          <p:cNvPicPr>
            <a:picLocks noChangeAspect="1" noChangeArrowheads="1"/>
          </p:cNvPicPr>
          <p:nvPr/>
        </p:nvPicPr>
        <p:blipFill>
          <a:blip r:embed="rId4" cstate="print"/>
          <a:srcRect/>
          <a:stretch>
            <a:fillRect/>
          </a:stretch>
        </p:blipFill>
        <p:spPr bwMode="auto">
          <a:xfrm>
            <a:off x="2571736" y="3929066"/>
            <a:ext cx="3357554" cy="1984315"/>
          </a:xfrm>
          <a:prstGeom prst="rect">
            <a:avLst/>
          </a:prstGeom>
          <a:noFill/>
        </p:spPr>
      </p:pic>
      <p:pic>
        <p:nvPicPr>
          <p:cNvPr id="1030" name="Picture 6" descr="http://www.linux18-hoster.gr/eBayPics/Radi0Kit-180-1.jpg"/>
          <p:cNvPicPr>
            <a:picLocks noChangeAspect="1" noChangeArrowheads="1"/>
          </p:cNvPicPr>
          <p:nvPr/>
        </p:nvPicPr>
        <p:blipFill>
          <a:blip r:embed="rId5" cstate="print"/>
          <a:srcRect/>
          <a:stretch>
            <a:fillRect/>
          </a:stretch>
        </p:blipFill>
        <p:spPr bwMode="auto">
          <a:xfrm>
            <a:off x="5357818" y="1071546"/>
            <a:ext cx="3414030" cy="284583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descr="https://upload.wikimedia.org/wikipedia/commons/0/01/Loop_antenna.jpg"/>
          <p:cNvPicPr>
            <a:picLocks noChangeAspect="1" noChangeArrowheads="1"/>
          </p:cNvPicPr>
          <p:nvPr/>
        </p:nvPicPr>
        <p:blipFill>
          <a:blip r:embed="rId2" cstate="print"/>
          <a:srcRect/>
          <a:stretch>
            <a:fillRect/>
          </a:stretch>
        </p:blipFill>
        <p:spPr bwMode="auto">
          <a:xfrm>
            <a:off x="2071670" y="214290"/>
            <a:ext cx="3581238" cy="2685929"/>
          </a:xfrm>
          <a:prstGeom prst="rect">
            <a:avLst/>
          </a:prstGeom>
          <a:noFill/>
        </p:spPr>
      </p:pic>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1296893" cy="461665"/>
          </a:xfrm>
          <a:prstGeom prst="rect">
            <a:avLst/>
          </a:prstGeom>
          <a:noFill/>
        </p:spPr>
        <p:txBody>
          <a:bodyPr wrap="none" rtlCol="0">
            <a:spAutoFit/>
          </a:bodyPr>
          <a:lstStyle/>
          <a:p>
            <a:r>
              <a:rPr lang="tr-TR" sz="2400" b="1" dirty="0" smtClean="0"/>
              <a:t>Antenler</a:t>
            </a:r>
            <a:endParaRPr lang="tr-TR" sz="2400" b="1" dirty="0"/>
          </a:p>
        </p:txBody>
      </p:sp>
      <p:pic>
        <p:nvPicPr>
          <p:cNvPr id="16386" name="Picture 2" descr="http://www.mosley-electronics.com/image%20files/shared/ta63nk5gus.jpg"/>
          <p:cNvPicPr>
            <a:picLocks noChangeAspect="1" noChangeArrowheads="1"/>
          </p:cNvPicPr>
          <p:nvPr/>
        </p:nvPicPr>
        <p:blipFill>
          <a:blip r:embed="rId3"/>
          <a:srcRect/>
          <a:stretch>
            <a:fillRect/>
          </a:stretch>
        </p:blipFill>
        <p:spPr bwMode="auto">
          <a:xfrm>
            <a:off x="5072066" y="571480"/>
            <a:ext cx="3810000" cy="2838450"/>
          </a:xfrm>
          <a:prstGeom prst="rect">
            <a:avLst/>
          </a:prstGeom>
          <a:noFill/>
        </p:spPr>
      </p:pic>
      <p:pic>
        <p:nvPicPr>
          <p:cNvPr id="16390" name="Picture 6" descr="http://www.jpole-antenna.com/wp-content/uploads/2010/08/440-UHF-GMRS-j-pole-antenna.jpg"/>
          <p:cNvPicPr>
            <a:picLocks noChangeAspect="1" noChangeArrowheads="1"/>
          </p:cNvPicPr>
          <p:nvPr/>
        </p:nvPicPr>
        <p:blipFill>
          <a:blip r:embed="rId4"/>
          <a:srcRect/>
          <a:stretch>
            <a:fillRect/>
          </a:stretch>
        </p:blipFill>
        <p:spPr bwMode="auto">
          <a:xfrm>
            <a:off x="357158" y="2214554"/>
            <a:ext cx="2280285" cy="3429000"/>
          </a:xfrm>
          <a:prstGeom prst="rect">
            <a:avLst/>
          </a:prstGeom>
          <a:noFill/>
        </p:spPr>
      </p:pic>
      <p:pic>
        <p:nvPicPr>
          <p:cNvPr id="16388" name="Picture 4" descr="http://www.mds975.co.uk/Images/amateur_radio/DK7ZB_5_plus_8_Dual_Band_chf_uhf_yagi_antenna.jpg"/>
          <p:cNvPicPr>
            <a:picLocks noChangeAspect="1" noChangeArrowheads="1"/>
          </p:cNvPicPr>
          <p:nvPr/>
        </p:nvPicPr>
        <p:blipFill>
          <a:blip r:embed="rId5"/>
          <a:srcRect/>
          <a:stretch>
            <a:fillRect/>
          </a:stretch>
        </p:blipFill>
        <p:spPr bwMode="auto">
          <a:xfrm>
            <a:off x="1928794" y="2643182"/>
            <a:ext cx="4267193" cy="3210041"/>
          </a:xfrm>
          <a:prstGeom prst="rect">
            <a:avLst/>
          </a:prstGeom>
          <a:noFill/>
        </p:spPr>
      </p:pic>
      <p:pic>
        <p:nvPicPr>
          <p:cNvPr id="16392" name="Picture 8" descr="http://tullymonganfarm.com/wp-content/uploads/2011/12/DSC_0035.jpg"/>
          <p:cNvPicPr>
            <a:picLocks noChangeAspect="1" noChangeArrowheads="1"/>
          </p:cNvPicPr>
          <p:nvPr/>
        </p:nvPicPr>
        <p:blipFill>
          <a:blip r:embed="rId6" cstate="print"/>
          <a:srcRect/>
          <a:stretch>
            <a:fillRect/>
          </a:stretch>
        </p:blipFill>
        <p:spPr bwMode="auto">
          <a:xfrm>
            <a:off x="5870875" y="3286124"/>
            <a:ext cx="3273125" cy="2176280"/>
          </a:xfrm>
          <a:prstGeom prst="rect">
            <a:avLst/>
          </a:prstGeom>
          <a:noFill/>
        </p:spPr>
      </p:pic>
      <p:pic>
        <p:nvPicPr>
          <p:cNvPr id="7" name="Picture 2" descr="The International Symbol of Amateur Radio"/>
          <p:cNvPicPr>
            <a:picLocks noChangeAspect="1" noChangeArrowheads="1"/>
          </p:cNvPicPr>
          <p:nvPr/>
        </p:nvPicPr>
        <p:blipFill>
          <a:blip r:embed="rId7" cstate="print"/>
          <a:srcRect/>
          <a:stretch>
            <a:fillRect/>
          </a:stretch>
        </p:blipFill>
        <p:spPr bwMode="auto">
          <a:xfrm>
            <a:off x="8072462" y="5500702"/>
            <a:ext cx="711325" cy="121444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518912" cy="461665"/>
          </a:xfrm>
          <a:prstGeom prst="rect">
            <a:avLst/>
          </a:prstGeom>
          <a:noFill/>
        </p:spPr>
        <p:txBody>
          <a:bodyPr wrap="none" rtlCol="0">
            <a:spAutoFit/>
          </a:bodyPr>
          <a:lstStyle/>
          <a:p>
            <a:r>
              <a:rPr lang="tr-TR" sz="2400" b="1" dirty="0" err="1" smtClean="0"/>
              <a:t>Phone</a:t>
            </a:r>
            <a:r>
              <a:rPr lang="tr-TR" sz="2400" b="1" dirty="0" smtClean="0"/>
              <a:t> – Ses Haberleşmesi</a:t>
            </a:r>
            <a:endParaRPr lang="tr-TR" sz="2400" b="1" dirty="0"/>
          </a:p>
        </p:txBody>
      </p:sp>
      <p:pic>
        <p:nvPicPr>
          <p:cNvPr id="4098" name="Picture 2" descr="http://www.arrl.org/images/view/News/News_Only/PJ2BR_making_first_QSO.JPG"/>
          <p:cNvPicPr>
            <a:picLocks noChangeAspect="1" noChangeArrowheads="1"/>
          </p:cNvPicPr>
          <p:nvPr/>
        </p:nvPicPr>
        <p:blipFill>
          <a:blip r:embed="rId3"/>
          <a:srcRect/>
          <a:stretch>
            <a:fillRect/>
          </a:stretch>
        </p:blipFill>
        <p:spPr bwMode="auto">
          <a:xfrm>
            <a:off x="396308" y="928670"/>
            <a:ext cx="4390006" cy="2928958"/>
          </a:xfrm>
          <a:prstGeom prst="rect">
            <a:avLst/>
          </a:prstGeom>
          <a:noFill/>
        </p:spPr>
      </p:pic>
      <p:pic>
        <p:nvPicPr>
          <p:cNvPr id="4100" name="Picture 4" descr="http://www.cqham.ru/foto/data/500/medium/QSO_1_1.jpg"/>
          <p:cNvPicPr>
            <a:picLocks noChangeAspect="1" noChangeArrowheads="1"/>
          </p:cNvPicPr>
          <p:nvPr/>
        </p:nvPicPr>
        <p:blipFill>
          <a:blip r:embed="rId4"/>
          <a:srcRect/>
          <a:stretch>
            <a:fillRect/>
          </a:stretch>
        </p:blipFill>
        <p:spPr bwMode="auto">
          <a:xfrm>
            <a:off x="4572000" y="1214422"/>
            <a:ext cx="4357668" cy="3352500"/>
          </a:xfrm>
          <a:prstGeom prst="rect">
            <a:avLst/>
          </a:prstGeom>
          <a:noFill/>
        </p:spPr>
      </p:pic>
      <p:pic>
        <p:nvPicPr>
          <p:cNvPr id="4102" name="Picture 6" descr="http://www.amsat.org/wordpress/wp-content/uploads/2014/10/IMG_20141011_133030.jpg"/>
          <p:cNvPicPr>
            <a:picLocks noChangeAspect="1" noChangeArrowheads="1"/>
          </p:cNvPicPr>
          <p:nvPr/>
        </p:nvPicPr>
        <p:blipFill>
          <a:blip r:embed="rId5" cstate="print"/>
          <a:srcRect/>
          <a:stretch>
            <a:fillRect/>
          </a:stretch>
        </p:blipFill>
        <p:spPr bwMode="auto">
          <a:xfrm>
            <a:off x="2000232" y="3429000"/>
            <a:ext cx="3412033" cy="25590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9" name="8 Metin kutusu"/>
          <p:cNvSpPr txBox="1"/>
          <p:nvPr/>
        </p:nvSpPr>
        <p:spPr>
          <a:xfrm>
            <a:off x="571472" y="642918"/>
            <a:ext cx="3378232" cy="461665"/>
          </a:xfrm>
          <a:prstGeom prst="rect">
            <a:avLst/>
          </a:prstGeom>
          <a:noFill/>
        </p:spPr>
        <p:txBody>
          <a:bodyPr wrap="none" rtlCol="0">
            <a:spAutoFit/>
          </a:bodyPr>
          <a:lstStyle/>
          <a:p>
            <a:r>
              <a:rPr lang="tr-TR" sz="2400" b="1" dirty="0" smtClean="0"/>
              <a:t>Amatör Telsizcilik Nedir ?</a:t>
            </a:r>
            <a:endParaRPr lang="tr-TR" sz="2400" b="1" dirty="0"/>
          </a:p>
        </p:txBody>
      </p:sp>
      <p:sp>
        <p:nvSpPr>
          <p:cNvPr id="10" name="9 Dikdörtgen"/>
          <p:cNvSpPr/>
          <p:nvPr/>
        </p:nvSpPr>
        <p:spPr>
          <a:xfrm>
            <a:off x="642910" y="1214422"/>
            <a:ext cx="7858180" cy="3970318"/>
          </a:xfrm>
          <a:prstGeom prst="rect">
            <a:avLst/>
          </a:prstGeom>
        </p:spPr>
        <p:txBody>
          <a:bodyPr wrap="square">
            <a:spAutoFit/>
          </a:bodyPr>
          <a:lstStyle/>
          <a:p>
            <a:pPr algn="just"/>
            <a:r>
              <a:rPr lang="tr-TR" dirty="0" smtClean="0"/>
              <a:t>Herhangi bir </a:t>
            </a:r>
            <a:r>
              <a:rPr lang="tr-TR" dirty="0"/>
              <a:t>menfaat gözetmeksizin ve beklemeksizin </a:t>
            </a:r>
            <a:r>
              <a:rPr lang="tr-TR" dirty="0" smtClean="0"/>
              <a:t>kendilerine ayrılmış</a:t>
            </a:r>
            <a:r>
              <a:rPr lang="tr-TR" dirty="0"/>
              <a:t> frekans </a:t>
            </a:r>
            <a:r>
              <a:rPr lang="tr-TR" dirty="0" err="1" smtClean="0"/>
              <a:t>bandlarında</a:t>
            </a:r>
            <a:r>
              <a:rPr lang="tr-TR" dirty="0"/>
              <a:t> haberleşme yapan kimseye </a:t>
            </a:r>
            <a:r>
              <a:rPr lang="tr-TR" dirty="0" smtClean="0"/>
              <a:t>”</a:t>
            </a:r>
            <a:r>
              <a:rPr lang="tr-TR" b="1" i="1" dirty="0" smtClean="0"/>
              <a:t>amatör</a:t>
            </a:r>
            <a:r>
              <a:rPr lang="tr-TR" b="1" i="1" dirty="0"/>
              <a:t> </a:t>
            </a:r>
            <a:r>
              <a:rPr lang="tr-TR" b="1" i="1" dirty="0" smtClean="0"/>
              <a:t>telsizci</a:t>
            </a:r>
            <a:r>
              <a:rPr lang="tr-TR" i="1" dirty="0" smtClean="0"/>
              <a:t>”</a:t>
            </a:r>
            <a:r>
              <a:rPr lang="tr-TR" dirty="0" smtClean="0"/>
              <a:t>, bu hobiye de</a:t>
            </a:r>
            <a:r>
              <a:rPr lang="tr-TR" dirty="0"/>
              <a:t> </a:t>
            </a:r>
            <a:r>
              <a:rPr lang="tr-TR" dirty="0" smtClean="0"/>
              <a:t>”</a:t>
            </a:r>
            <a:r>
              <a:rPr lang="tr-TR" b="1" i="1" dirty="0" smtClean="0"/>
              <a:t>amatör telsizcilik</a:t>
            </a:r>
            <a:r>
              <a:rPr lang="tr-TR" i="1" dirty="0" smtClean="0"/>
              <a:t>”</a:t>
            </a:r>
            <a:r>
              <a:rPr lang="tr-TR" dirty="0"/>
              <a:t> denilir. </a:t>
            </a:r>
            <a:endParaRPr lang="tr-TR" dirty="0" smtClean="0"/>
          </a:p>
          <a:p>
            <a:pPr algn="just"/>
            <a:endParaRPr lang="tr-TR" dirty="0" smtClean="0"/>
          </a:p>
          <a:p>
            <a:pPr algn="just"/>
            <a:r>
              <a:rPr lang="tr-TR" dirty="0" smtClean="0"/>
              <a:t>Amatör </a:t>
            </a:r>
            <a:r>
              <a:rPr lang="tr-TR" dirty="0"/>
              <a:t>telsizciler "radyo amatörü" olarak da </a:t>
            </a:r>
            <a:r>
              <a:rPr lang="tr-TR" dirty="0" smtClean="0"/>
              <a:t>adlandırılmaktadırlar.</a:t>
            </a:r>
          </a:p>
          <a:p>
            <a:pPr algn="just"/>
            <a:endParaRPr lang="tr-TR" dirty="0"/>
          </a:p>
          <a:p>
            <a:pPr algn="just"/>
            <a:r>
              <a:rPr lang="tr-TR" dirty="0" smtClean="0"/>
              <a:t>Amatör telsizciliğin başlangıcı 19. yüzyılın sonlarına dayanmakla birlikte günümüzde bilinen şekliyle 20. yüz </a:t>
            </a:r>
            <a:r>
              <a:rPr lang="tr-TR" dirty="0"/>
              <a:t>y</a:t>
            </a:r>
            <a:r>
              <a:rPr lang="tr-TR" dirty="0" smtClean="0"/>
              <a:t>ıl başlarında yaygınlaşmaya başlamış ve 1909 yılında Amerika Birleşik </a:t>
            </a:r>
            <a:r>
              <a:rPr lang="tr-TR" dirty="0" err="1"/>
              <a:t>D</a:t>
            </a:r>
            <a:r>
              <a:rPr lang="tr-TR" dirty="0" err="1" smtClean="0"/>
              <a:t>evletlerinde’ki</a:t>
            </a:r>
            <a:r>
              <a:rPr lang="tr-TR" dirty="0" smtClean="0"/>
              <a:t> amatör telsizcileri gösteren ilk kitap “</a:t>
            </a:r>
            <a:r>
              <a:rPr lang="en-US" b="1" dirty="0" smtClean="0"/>
              <a:t>The</a:t>
            </a:r>
            <a:r>
              <a:rPr lang="en-US" b="1" dirty="0"/>
              <a:t> </a:t>
            </a:r>
            <a:r>
              <a:rPr lang="en-US" b="1" i="1" dirty="0"/>
              <a:t>First Annual Official Wireless Blue Book of the Wireless Association of </a:t>
            </a:r>
            <a:r>
              <a:rPr lang="en-US" b="1" i="1" dirty="0" smtClean="0"/>
              <a:t>America</a:t>
            </a:r>
            <a:r>
              <a:rPr lang="tr-TR" i="1" dirty="0" smtClean="0"/>
              <a:t>” yayınlanmıştır.</a:t>
            </a:r>
          </a:p>
          <a:p>
            <a:pPr algn="just"/>
            <a:endParaRPr lang="tr-TR" i="1" dirty="0"/>
          </a:p>
          <a:p>
            <a:pPr algn="just"/>
            <a:r>
              <a:rPr lang="tr-TR" i="1" dirty="0" err="1"/>
              <a:t>I</a:t>
            </a:r>
            <a:r>
              <a:rPr lang="tr-TR" i="1" dirty="0" err="1" smtClean="0"/>
              <a:t>nternational</a:t>
            </a:r>
            <a:r>
              <a:rPr lang="tr-TR" i="1" dirty="0" smtClean="0"/>
              <a:t> </a:t>
            </a:r>
            <a:r>
              <a:rPr lang="tr-TR" i="1" dirty="0" err="1" smtClean="0"/>
              <a:t>Amateur</a:t>
            </a:r>
            <a:r>
              <a:rPr lang="tr-TR" i="1" dirty="0" smtClean="0"/>
              <a:t> </a:t>
            </a:r>
            <a:r>
              <a:rPr lang="tr-TR" i="1" dirty="0" err="1"/>
              <a:t>R</a:t>
            </a:r>
            <a:r>
              <a:rPr lang="tr-TR" i="1" dirty="0" err="1" smtClean="0"/>
              <a:t>adio</a:t>
            </a:r>
            <a:r>
              <a:rPr lang="tr-TR" i="1" dirty="0" smtClean="0"/>
              <a:t> </a:t>
            </a:r>
            <a:r>
              <a:rPr lang="tr-TR" i="1" dirty="0" err="1" smtClean="0"/>
              <a:t>Union</a:t>
            </a:r>
            <a:r>
              <a:rPr lang="tr-TR" i="1" dirty="0" smtClean="0"/>
              <a:t> (IARU)’</a:t>
            </a:r>
            <a:r>
              <a:rPr lang="tr-TR" dirty="0" smtClean="0"/>
              <a:t>ya göre dünya üzerinde günümüzde lisanslı 2,6 milyon amatör radyo operatörü bulunmaktadır.</a:t>
            </a:r>
            <a:endParaRPr lang="tr-T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www.kb6nu.com/wp-content/uploads/2014/10/kent-single-lever-paddle.jpg"/>
          <p:cNvPicPr>
            <a:picLocks noChangeAspect="1" noChangeArrowheads="1"/>
          </p:cNvPicPr>
          <p:nvPr/>
        </p:nvPicPr>
        <p:blipFill>
          <a:blip r:embed="rId2"/>
          <a:srcRect/>
          <a:stretch>
            <a:fillRect/>
          </a:stretch>
        </p:blipFill>
        <p:spPr bwMode="auto">
          <a:xfrm>
            <a:off x="4786314" y="1428736"/>
            <a:ext cx="2500292" cy="1644929"/>
          </a:xfrm>
          <a:prstGeom prst="rect">
            <a:avLst/>
          </a:prstGeom>
          <a:noFill/>
        </p:spPr>
      </p:pic>
      <p:pic>
        <p:nvPicPr>
          <p:cNvPr id="26626" name="Picture 2" descr="http://www.qrptransceiver.com/images/elecraft-kx3-large.png"/>
          <p:cNvPicPr>
            <a:picLocks noChangeAspect="1" noChangeArrowheads="1"/>
          </p:cNvPicPr>
          <p:nvPr/>
        </p:nvPicPr>
        <p:blipFill>
          <a:blip r:embed="rId3" cstate="print"/>
          <a:srcRect/>
          <a:stretch>
            <a:fillRect/>
          </a:stretch>
        </p:blipFill>
        <p:spPr bwMode="auto">
          <a:xfrm>
            <a:off x="6654832" y="2428868"/>
            <a:ext cx="2489168" cy="1648001"/>
          </a:xfrm>
          <a:prstGeom prst="rect">
            <a:avLst/>
          </a:prstGeom>
          <a:noFill/>
        </p:spPr>
      </p:pic>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4"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500034" y="428604"/>
            <a:ext cx="1522596" cy="461665"/>
          </a:xfrm>
          <a:prstGeom prst="rect">
            <a:avLst/>
          </a:prstGeom>
          <a:noFill/>
        </p:spPr>
        <p:txBody>
          <a:bodyPr wrap="none" rtlCol="0">
            <a:spAutoFit/>
          </a:bodyPr>
          <a:lstStyle/>
          <a:p>
            <a:r>
              <a:rPr lang="tr-TR" sz="2400" b="1" dirty="0" smtClean="0"/>
              <a:t>CW - Mors</a:t>
            </a:r>
            <a:endParaRPr lang="tr-TR" sz="2400" b="1" dirty="0"/>
          </a:p>
        </p:txBody>
      </p:sp>
      <p:pic>
        <p:nvPicPr>
          <p:cNvPr id="26628" name="Picture 4" descr="http://www.hamradio.com/images_manuf/H0-004925A.jpg"/>
          <p:cNvPicPr>
            <a:picLocks noChangeAspect="1" noChangeArrowheads="1"/>
          </p:cNvPicPr>
          <p:nvPr/>
        </p:nvPicPr>
        <p:blipFill>
          <a:blip r:embed="rId5"/>
          <a:srcRect/>
          <a:stretch>
            <a:fillRect/>
          </a:stretch>
        </p:blipFill>
        <p:spPr bwMode="auto">
          <a:xfrm>
            <a:off x="7000892" y="357166"/>
            <a:ext cx="1905012" cy="1428760"/>
          </a:xfrm>
          <a:prstGeom prst="rect">
            <a:avLst/>
          </a:prstGeom>
          <a:noFill/>
        </p:spPr>
      </p:pic>
      <p:pic>
        <p:nvPicPr>
          <p:cNvPr id="26631" name="Picture 7"/>
          <p:cNvPicPr>
            <a:picLocks noChangeAspect="1" noChangeArrowheads="1"/>
          </p:cNvPicPr>
          <p:nvPr/>
        </p:nvPicPr>
        <p:blipFill>
          <a:blip r:embed="rId6"/>
          <a:srcRect/>
          <a:stretch>
            <a:fillRect/>
          </a:stretch>
        </p:blipFill>
        <p:spPr bwMode="auto">
          <a:xfrm>
            <a:off x="571472" y="1142984"/>
            <a:ext cx="4498893" cy="4040268"/>
          </a:xfrm>
          <a:prstGeom prst="rect">
            <a:avLst/>
          </a:prstGeom>
          <a:noFill/>
          <a:ln w="9525">
            <a:noFill/>
            <a:miter lim="800000"/>
            <a:headEnd/>
            <a:tailEnd/>
          </a:ln>
          <a:effectLst/>
        </p:spPr>
      </p:pic>
      <p:sp>
        <p:nvSpPr>
          <p:cNvPr id="2" name="AutoShape 2" descr="data:image/jpeg;base64,/9j/4AAQSkZJRgABAQAAAQABAAD/2wCEAAkGBxMTERQUExQVFhQXFR0aGBgYGRcdHRcfHRoeGRgZHBgdHCggHBwlHRQYITEhJSkrLi4uFx80ODMsNygtLisBCgoKDg0OGxAQGywkICU0LDQtLDQsLCwsLywsLCwsLCwsLCwsLCwsLCwsLCwsLCwsLCwsLCwsLCwsLCwsLCwsNP/AABEIAJYAyAMBIgACEQEDEQH/xAAcAAACAgMBAQAAAAAAAAAAAAAFBgMEAAIHAQj/xABBEAACAQIEAwUGAwcDAQkAAAABAhEAAwQSITEFQVEGEyJhcTKBkaGxwULR8BQjUmJy4fEHM5KiFRZDU2Nzg7PC/8QAGQEAAwEBAQAAAAAAAAAAAAAAAgMEAQAF/8QAKBEAAgICAgEDAwUBAAAAAAAAAAECEQMhEjFBEyIyBFFhcYGRoeEU/9oADAMBAAIRAxEAPwAqoqrxriS4ew11hMaKv8ROwq6tc2/1H4wHvLZQ/wC1Mn+Y7/ACPea8bFj5yo9PJPjGxW4hj3uXHd2LMxk9PQDpyjyqLD3ROpj3VEts0T4PhRdcC42W0ks5jWByH8zGAPMzyr1kqVIge9kaqbrEwJIgToAP4j51bOHsqPE4J8iNf7VEtzO8izkkARLHUbkSOc7Ub4b2Ue82vhHlH6/waGTUezUm+hdxdhVA8K5WGje17iRtUnZrtPiMDczWmlCfFbJOVuunI+ddNu9jB3cAgkbTt6QOXxrmXaTgtyw/iQqPl8RpQwzRnoKeJxVnd+znG7eNsC7anaGU7oTyP51exFvUDkQw+X9q4H2L7SXMDezKfC3tISYbynkfOu64HGreS1cWIPIEGJBoZpmJKjayCVU/yj6Vsd/ON69w0ZUHl9NK3CiiYsg7w/L09Kp464YM66Grl0Df51Rx3sGeh305UJoqcQH7y5/W31ofcIohj/8Acf8Arb60MxVQrbPQ8Azh/HLlpCFZCCZyshPPrUHaHj927Y7u4qiCDIDAmPU+dDVJCxPh3A93T4VDi7xZQCSdQJJJAnlHKra2Sss/9x8YVBCIQRPtiqeN7MYm0A1y2FBMA5l1MTG/QV0RuOFHvr4CllZDsGQPAGigg5jqR7uVCOM3Vv4TDiGC967atJ0VBvzHjNdHLNvZkoRBfBYt2AjaMWM+Qnr6UYt3Vb2SCedCGPzqxwPCw11pMtl+/wCdc/uBVBQrtUN23tVjlUd2hMKj29RXlTj9fCva0JDkcULdg3H2RMx9w/tXFHbOcz6kklvMkyfmTT92r4o/7HkVSM5IY/wgEGP70kLhSgGcRmXMPT89KH6aNWxud3Qb7L4G/iHu9wBktoWd2yBVHTxSAd6jwGFVLd1lYXbOYArJAETldhz3YA+pqfD8eNrBthAgFt7xuPcB/wBxcoVUGmmwkyZGkCtuz93Pcuog/wBy3lC8sxMLv5xVFdieTCXZnhpxDghAAOWp99dQ4Xw3ulCgaeXL9fahXYzgT2fFc9ogf4+M05qo1jlvyqSUuTKlHigNdSPSk3tbhVuIcykkAiQeXn1HlTR2h4zas63Giduc0r8bxCskqQVbYipqalaKFTjTOPXsPlcrvBp4/wBP8Y9q7kBGU7T+Enc6DXykgVmD7Nm8xcLOuvSiQ4c2GbIuRrgynJOihphiQNT4dvMVe8nJdEHFJ9j/AGSsDK5PnED61Kc/WfQkH4GRS9g+0IVUW6iJAOa4HMHUZYQjTfXXlTTaA/Wx9KzYukVUws65mPvI90cqjbBqPwirV65B0jMB8fI/nyqF70if16UErOEriKxcuD+c/WquGtqXOaMoUnXYeZqzxi4BdcnTxUOw3Grdp8xM6RAifganinZa37T0YThl2MjKJMeFiKq8W7MWFtd7busYdABoQZMb1d4jxjCX0INwLIgyIYA9JB1G/uqumDS3Zt20ud5OJtmZB5zy5aGqI2n5EyacdDUbgzFdD1Gh+Ipe7XETZAAACudPNlH/AOK2fBlb5vF1CqsRlAgCd2nXeSedVO0rzcT/ANsfMk0MFs6T0BWotwdfAT/N9hQlqOcEg2QRrJNOfQpksae+ornKp3GpqK5yoQSEivK3O1ZXGoLWuGtjLeJB1kKoPkPHlHmcv0rS52QXE2lQNlcAlW3E9Dzgx9DTN2JsMxxCIQpKo88/CWBj/kKNW8ALT6TlOoncdR8aVJOFOI+LUm4yOG3+xOMS4UNliQd0hh/yn60+dhuyDYdhduxmGy7wepO09BTRZu+N53millZFZL6iUlQxYYxdlnhzBiZ6VS4neYvlmBXtolZ0obxQsdtPPpSZS0OjH3AjtBZF24lm1aW4TOc7BAIg6zOadvI0scUw4svct2cp/wDTzeG2evXY7RXQMBggqZx7TaljuenuoH2f4CLpe6xAGcnYEuZ5+VMg+TpAZPagp2TtIuFUwPESTtO8Cl7j+Ha3jLrlTluG3lIG5KlQoG5Mqduo6inA5VQQFCAgKIj1qri7tt7bd6AygEwdD4QT4T7uXSqor2pET+TaEDHEMpUakAkjTYRPPrGnnXR8FbZbNvMPELagjoQI/XpSn2OwVpmukG3euKLbBlBCwwIDAcyWRjPKaOYztVhrbG21zxKSrhVJgjQgn1rHdqgb8MJXNiTqelVBM+v1H5gj4UNftbYA8K3G9y/nQrF9sI9i0B5u3lGwHn1rnEzs8fCpdxtu2wzKbjEiSJhG5jzIoJ/qL2dSwbLYcXDcuFywktC21UlhPi0zjmaB9oOPvcdWWEZXLShI1MD7VQ4t2mxWIZTcutoGXSBAeM40Gxyj4UGPFPkpXrY2cl1+hA6gsoUq8rm01O0kbCCPlUmCuKjC4PDB0019x2n86gGJud0ttTFu2xMqIYluRO5qPiWMV7jm3b7u3pCSTl5a+c0/jegVKg1ie1bsCh1HOQu2+45GKp8Q7TO7T3aiBESdIoMfZjny9BuPjr7qiY6T7jRRhFHSkwk3GnOkLHpR7sdxR3Y2sq5FUtoDMz199JoNNn+nrL3t0E6lBHuOv2rppUBY2ODqarPRC6lD3OppCNPG299ZXj7VlacPXY3Em3ikggZwU1211HzA+NO+L4euuvtahjsDzHpXMVcjVTBGoPQjUGupcOurirKuxnMASNsp/wA1sUpLiwp2mpIQ+KE27k7a60UwOLBAq72owIvIYE3LY8RGkrygcyI+tc7PGO4cDNmWJzAEgDqSBA9akljcXSK4ZFKNs6FcvjUkwBQLG4oO+ns8x1jYRyqk+NW6ghvCdxm0b16il/jnE8hCqqgkbrMjyIjWl02xsaQy3+0CkkMoECPDOvTf9aVY7LXguHaSPaPP4aUrcFwDvL3vZI0B0Jnn1FHLdlUXKggUSycXoGceemELvERl8RLHXYdeX2oB2hx4e2i5SFDk6ETPduo1Ij8WvrVx0oVxgSgH86mjWeTYp4YoGdhcSyhgpKzhrExpMG7+dLXFrwa80Rmzt5T4iSTO586Yuz+GFpoB0OEsOTI0nOd/fStipXS9bLSoyuJUsDck3CNQ8rIERy6VRDeWX7CpfBfuSYfEt1+3nVi1xCapY2wtvK1u6rq+YiJkKGyrnUjwsRBiedQwQJ5eRmmtCqNcdZLERQ66hBg1ce8cwjapLoBgNoTtP51q0c9gwXWGxNN/Be0gXC3rdwWsxtkW8qqC2ac3eHdoJ06SaH3ezWJSyl4WXay4DhlGdfLNlkqfJgKGXSotxAB5EVk0pKmbHTsp3FOadABoPSvMijnofl/itI161JbgeFgRPy6GmgrZqcg0hj76K9ncQLdwOobQ6zG3QULur1Go0P2/XpWousBAJHpWNWjOjp3/AGvZbZwPJtPrUfM1zrCWs9y2u+ZwPida6K259aTKNHWa4poWegrKr8UeFjqY+FZXI4Y7FzrT32Jul7B1J7pyrJ1U+JSf+oe40gRqfjTH2Hx+TEFC0LdXKfVZK/Vh76FaY2SuI+44ZgDa1ZRoRtHP1NcX7T8UBx92wrZrdofuzmkqYAuW99AGGx2M11ftbxG5hMJdazlzBJQna3qBMczrIEgabiK+deHWil23mJL966tqpBkasXBliW9R0Jp/G02Ij2Gb+FaHe3dKEMnhG3j0BHTUHlRLs9we5nW/deSRKganXmenpQbid1l7sDZ9D6rmC/8A2E+6mzCcWtDKpFwKBEhQdtNpFQ5VLpF2KSqwtmrW9fVFzOVUdWIA+JoBxPi7NlFrvEEeLRSxbyIG0bUMxnZ83iCy3cw5s6/SGpHppfJ0N5N/FBPiPavDqDlY3P6BI/5HSgV/tLceQbOVAR4pMgjxa6AaxH3o3wvsrZtg94c5aBBIgekAGrdvhWHmQkBjGfU68pk67DQ6U2EsS6Tf5OeLLLtpfgTuKXVItB18K4a0jmGnwkwApI1OaDofZ5b1RwvFyhCWy1y2WWbV4AhyshF01VZbYEUS7QcPur3YKXDlQoz3Vi2+VjlNsiCRljmTM1ctcFa0GUd4yMdSVtASPJgSAar9SKVsjcJN0hY4lfVcmS2yXAv7wNqpaTOUHULEDXXSiaLaNi+HnOERrMT4SXUsPQq0a9Kt3ezfeW7jILjMiltXQ6DcABBpHn0peJOoGu0rEHy06fLaiTUlaBacdM2e4IkR6f2NS4LDWWuHvX7vwMwYKSCQJClTqJ6zVG+zCMu4O1EuK4xLi27VtDKXLmQtqxR8mRGYb5MrH/5OVE1ZyaTt7CHAMdiLSd5ZZrbDQFCddI8SCZAnePdzpWxForAIjp5jqDsR5inbC8KVEmTnC+3t8BsBPxqpc4f31pWKqGYSU2Uk8xzRj5ddjQ80mYk2J9sa1rcMkmruN4eyTEkDcEeJfMjmP5hp6VRpiYBNmmCf6SfoahKxvWyt8K9fUTzGh+xrTWwh2Zs5sTb8pb4D/FPEa0qdi7U3XbkqRPqf7Udx/EB7KGTzPIehpM9yMIcfdzNuIFeVDhsMWMtt0ryu0juxuxxIWQYjn5VmFxDIyuPaU5hHkZ+dWsVbDKQedUgNaW2PQ+9tmZuG3jp7IfXTOsgiQDoMv3riwUI+WbWmIn934ieXhfnZ0015zXZ1c4nh7KToMG6nqxUEAD/iPjXGe/A3a3lLWrmW1qvskavqVygnMs6lj0qrG7iyeqkE8ZaDIh/hufWR96trUVwTabKNmEfEGr64C50HxqOcortlUItrSJuEZRdUtEDXX00pi/bbYNL9vhdwkZgIBneilrA8uflUeScGyvEpJbJb/FLBBABc9FE/2qjce3mUqe7Ob8Y++xqc8OPSt0wHUGh5QXQ1NkmPxKFE8NxyPakaCdyNPZqHjKDvDCMR0nTY8um36FFUwkg+YivGsMEEsoCgAkk8tJNLyZZNriKjCK7KnB7Ztuh7pgoU3BHiYD2GBkREAHnufKlniGBtXtGw7FxrOiZeYhpn4A0b4lj8PbH7y+uhiArsZAmIHOKW8R2rw9ssba3LkmZICjYDqTGgpuP1peH/AGBL015BWP7LvbQvmzAbKY9FAeNd+YHuob2cw6B+8uEZkOi8h1J/XKmHB9rTcfIyrbB0EmQ3VWOwnqKDcY4UbTG7YDZAfGvO0T16p58qvg51U+yWai/iGhfF1sk6RLRyXz9dvjRM2c3r+uVKfZ7iaBmUgKzGfI/r70Y7Q8U7mxCn948hf5R+J/cD8SKySbdGRpIEXT+140KrEW7QMuvqAzTz1geYHnVXiHZ0Fi6OMrksMsFNTMAg6RqIOoir/BMCcOkt4HvWwQWEqgPsh9dCR4o8wKn/AGr96BCrnXWdFIiSwG58WaPWmN8OvADd7YqX+EsmpYR1AOnr0qTB4e2T4uY0aZAP8wHI0y2QHBK8vaSQSvn5r50Gx/CATmtHKf4dgfQ8qNSs5oZcLaVkUhVUEbaQPKB0qZcGnMD9eVINrG3rRgM6EctdPcau2O0t4Hxw42MiDHkRzoXjYAw43E8l+Ve1TwGIt3dQfVTuPUVlCkbYzPfLAjmOVSWbwZQw9DVDEmCDI10PnUfBcR4mU8zXVobZ0bsheJwjQR4LjAjmcwBGvT8q5LjLarcuIIyByGRVIAC3SE708zrII5xXR+x17LaxaEkBVV/XKSD8mWkrtnhgmJugH2lF0gACC6rm/rOZSMvkSKbi6oVLUj2yw1HLMp92k/Smu0ffSXhbg1I2jSuh4TGh1VlKurCQQFIPvArzvql0XfTvR5aqzbtwNdzXgUEyAAfIb/Op1SoaopuyLLW4FSi3W2Wso5s1U1XxljOhXrVrLXuWiTadgMRuJ8PFxcp8LCBqQMwGx11DLuDrMkUg8SwjWbhR46hhsfMfccta7JxfABhmA9d/jSZ2h4arpJMZYmeRP4wf4CYUg+Vergy80R5IcRF8uXT+55dJpg4VxEXQtm64Q7C5r4l/8ttY35n8qCYm1lOUyCNweXUefkfOoWMDXb9fE/lVLVibC3aLs8UHf2VIAJD292tkRqOqa7/bapwZDibhe8C9qyokAkZpMJaB3BuMQJHKaY+zPELjwjAlgPBcCsQR/BcMbdDyohf4O1shsKltEVu8a2//AIjlcpgqCFCgkJ/U/WgTa0zZU9lLtNj2W0LWIQEuzMbiSDmIE5SCBlEaJsNOVKtnHkMyrlInQsAZiYO0iZPxromLwy3bZDiAQddJTkSD1FcvtWyCeh2JBGYcmE8jvWYZWqZuRV0Grdwl81qQ66wDJE9P4hy+tHcSiBu7ueG5ydoCXfDJCgCQ0yNdCI2oT2a4hkW8P2fOLmWLg9pO7OYhR1If9RRVoygAm/hnOUazct6kBWOYeHxDzEetbVMxpJJpgrinDQSVcFWHlBFLONwj2z4tRyPL+xp3vr4QsnQQCdT6ydzVW9aUiCJEUa0A3YmWrxVgyyGGxHKso5e4Jb5Fh75+orKLTMGG/hGFwE5iPfpWvDwRczeetF766UMwo8bT1mk2Noa+zjgY23J8Dghh/Fl8aj4rPuoH/qMp/a7pggd2pWIjRnB33PigEdT1qb9sNprd0b2nDfDf5E1b/wBU1uZ0dkTKvgVsstrLqAdQMxRpkQQIkUeJ7F5FtMU7lxVXOBl8Mke6q/ZTFXrNpXtTqT4Gkrc926nlmHzqLEvFptZ8B166UAw+MuKoAYgRtpWONqg12dm7P9orOIJQHLdX2rRIzD0jRh5j3xTHbFfO/wC1PIOYhgZBGhB6giujdku2t3u5xSFranL36iSNPxoNTv7Sj3VDm+k8w/gphn8SOihK3yVFhb63FDIwZSJDKQQR5Eb15fxWUxEt0H36VFRR2St8KiF4HaT6KapmzeuNLPlUdAPvRDCYFva7y5PUkfSKOMLO0aM0e0pUHTxRB+envoTjOGxcUglRPtAT7iNiPXrTGcGwk96TPIhSPpQ5LjreVDlgsBs+mbTRVPlyp0FwdoCcVJCLxTsyjMAmGv3IG5uW7SekmXgenvqrwawDfu2Uw+GtMmWC+d28XOTM/hG68t50fuNWc2ZcwgTrDbAeIwDMidByIFB+I9k7netiFuq+e01sqlptQCdQJOgGUg8hGu1WRcnHZI0kxfGHxBTM1+8AzuCqKgEWyA2UkSBqQP6SaN2Oz1qw6Pbzu7yoZ7xgLE6DRem/lQyxw1wWFq68SQZF3MHKGBkIOhDQWBEEmQd6sdi+EoyYhboYMgsWmRjJys7M+dTzy2+XTeseOUunXf8Ah3OK8FrtTh0SwQ+e2GZVuNvlVmAdtuk68pry9gUK5CqlIgDSI5R/ahGMsYrEuqA3Ftso8M5kRSOQDnwEawxny2ohgLNzChbV4h7ROW3dH4TyR+gP4W06NBiUR5KKTex8sdVLw/yLDcGuYbE2+4VWRyJNwArAYaEnnBbQbwIE1vade8u5O8QBiGUjKH18DERqYG/OdadrlgMIIBB0IPOk5jdu52tW3uWg5VHzLLBY11IJEyAdZiqMeW+/5ETx10QOagc1I1u6B4rN0Hn4CR8pqs7dQw9UcfUU+0KpmlxqyonuDqPjWURg2q8ihmSLhPLn9vvRZVAE1Xt2icx2JOnu2+9IGnjwVIPMUT7R483eFi4p8S92lw8xkaIQ8jBJLecCdYoWfAkESVTcjcgaz1ry9bz2XsbJc1MDUE/iHnyooySYM4trQkYxjkKjkrDTUdNCNx5ihdnC3CBCOfRT+VdKsYRLVsgDSdTzMaEmrVi3AE/5rnkNUTnuG7OYp9rRUdXIX5b/ACp/4Rw7urKW1Gw1PUnVj8aIpUi3KBzbN4otdleDorXSkqTBKKxyHeWCbAzuaYUwQTlQTgWKy3l/mBX5T9qO47Egc6kyr3WyrG9UjAoHrVnDYjkwoPaxQaaK4R2yzKxy60KDMexZn8QPPxsPkDFA+L27YcG0C12ZUAljI1UwSRv1060xNeZROQR18P0qDh2DYscQygB0AUCDpMy0bTpvtFa430YpVtkVy07FXzZbgjxgKck6EqCMsCTpEGlbi5yG2uFuYi4qm46tBhmSVxDeIBtJAKjw9B0ejZJGg1PzoThHxedluWsOlsewULMza7kGAumvqadjy8U7J5wt6F97j4n9kfDrkPfuQFWGzKLeaFeCQJ3M78xRHiDLYxFm3eDD9xem6qXCBIKorC3bIk5ieUZR1o0Tc6j/AIj71r+8/jPwX8qL/oX2BWJi3hbzjFXrJtuqItsWywMHLbVWGbUHYEa/xVaewrMSJVhEwYk8iY3gCBPnRV7LHcs3PYenIedVjaEzziKmnO5OSHxVKhd4jZulblv2Qywt5ADE6HNbmQ0c1kc4FbWcOqIqWwAigBY1EDzo1ct1VuWh0g9RsfUc631L7M4V0C3sE8qibDNRaDsfd5/rofjUT1jm0aopgW7gp6V5V3HYhLaM7mFUSSayjjzkrSOaguwILpPxgfnWuBu5szcgYUdANKysqwmJ8Qs5h1UD4mKsPA5bAx5RWVlCae721HVQD961sHNcPRPCB58zWVlYcTPc1rXvorKytOKmOx1xLb3EMMillPQgaac6Qb3HMXiGUPfYmdNco/6RWVlMhFd0DKTXTCWJ4lj8LGa8rA7fi+ZUH51pa7e45dBcUxtKDSsrKLhF9pAxyT+503sF2tTGgo9thdRQWMyjTzGunpHvp6ssRtpOnu/U1lZUOWKjk0Uwk5R2W8MhIIEAiPmJ+1aWr0eHKpjqJ+dZWUTVRTMXbJXeACQNdoAqmcaZ/wAflWVlKk2EkjW/iifZLD9eVDLxrKygkwkiuaicVlZS2MKj2+mn66VUvXYOtZWUeLboGelZzDtdxp71zLtaWYX+IgwS3w0rKysr1IpJUiNu3b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 name="AutoShape 4" descr="data:image/jpeg;base64,/9j/4AAQSkZJRgABAQAAAQABAAD/2wCEAAkGBxMTERQUExQVFhQXFR0aGBgYGRcdHRcfHRoeGRgZHBgdHCggHBwlHRQYITEhJSkrLi4uFx80ODMsNygtLisBCgoKDg0OGxAQGywkICU0LDQtLDQsLCwsLywsLCwsLCwsLCwsLCwsLCwsLCwsLCwsLCwsLCwsLCwsLCwsLCwsNP/AABEIAJYAyAMBIgACEQEDEQH/xAAcAAACAgMBAQAAAAAAAAAAAAAFBgMEAAIHAQj/xABBEAACAQIEAwUGAwcDAQkAAAABAhEAAwQSITEFQVEGEyJhcTKBkaGxwULR8BQjUmJy4fEHM5KiFRZDU2Nzg7PC/8QAGQEAAwEBAQAAAAAAAAAAAAAAAgMEAQAF/8QAKBEAAgICAgEDAwUBAAAAAAAAAAECEQMhEjFBEyIyBFFhcYGRoeEU/9oADAMBAAIRAxEAPwAqoqrxriS4ew11hMaKv8ROwq6tc2/1H4wHvLZQ/wC1Mn+Y7/ACPea8bFj5yo9PJPjGxW4hj3uXHd2LMxk9PQDpyjyqLD3ROpj3VEts0T4PhRdcC42W0ks5jWByH8zGAPMzyr1kqVIge9kaqbrEwJIgToAP4j51bOHsqPE4J8iNf7VEtzO8izkkARLHUbkSOc7Ub4b2Ue82vhHlH6/waGTUezUm+hdxdhVA8K5WGje17iRtUnZrtPiMDczWmlCfFbJOVuunI+ddNu9jB3cAgkbTt6QOXxrmXaTgtyw/iQqPl8RpQwzRnoKeJxVnd+znG7eNsC7anaGU7oTyP51exFvUDkQw+X9q4H2L7SXMDezKfC3tISYbynkfOu64HGreS1cWIPIEGJBoZpmJKjayCVU/yj6Vsd/ON69w0ZUHl9NK3CiiYsg7w/L09Kp464YM66Grl0Df51Rx3sGeh305UJoqcQH7y5/W31ofcIohj/8Acf8Arb60MxVQrbPQ8Azh/HLlpCFZCCZyshPPrUHaHj927Y7u4qiCDIDAmPU+dDVJCxPh3A93T4VDi7xZQCSdQJJJAnlHKra2Sss/9x8YVBCIQRPtiqeN7MYm0A1y2FBMA5l1MTG/QV0RuOFHvr4CllZDsGQPAGigg5jqR7uVCOM3Vv4TDiGC967atJ0VBvzHjNdHLNvZkoRBfBYt2AjaMWM+Qnr6UYt3Vb2SCedCGPzqxwPCw11pMtl+/wCdc/uBVBQrtUN23tVjlUd2hMKj29RXlTj9fCva0JDkcULdg3H2RMx9w/tXFHbOcz6kklvMkyfmTT92r4o/7HkVSM5IY/wgEGP70kLhSgGcRmXMPT89KH6aNWxud3Qb7L4G/iHu9wBktoWd2yBVHTxSAd6jwGFVLd1lYXbOYArJAETldhz3YA+pqfD8eNrBthAgFt7xuPcB/wBxcoVUGmmwkyZGkCtuz93Pcuog/wBy3lC8sxMLv5xVFdieTCXZnhpxDghAAOWp99dQ4Xw3ulCgaeXL9fahXYzgT2fFc9ogf4+M05qo1jlvyqSUuTKlHigNdSPSk3tbhVuIcykkAiQeXn1HlTR2h4zas63Giduc0r8bxCskqQVbYipqalaKFTjTOPXsPlcrvBp4/wBP8Y9q7kBGU7T+Enc6DXykgVmD7Nm8xcLOuvSiQ4c2GbIuRrgynJOihphiQNT4dvMVe8nJdEHFJ9j/AGSsDK5PnED61Kc/WfQkH4GRS9g+0IVUW6iJAOa4HMHUZYQjTfXXlTTaA/Wx9KzYukVUws65mPvI90cqjbBqPwirV65B0jMB8fI/nyqF70if16UErOEriKxcuD+c/WquGtqXOaMoUnXYeZqzxi4BdcnTxUOw3Grdp8xM6RAifganinZa37T0YThl2MjKJMeFiKq8W7MWFtd7busYdABoQZMb1d4jxjCX0INwLIgyIYA9JB1G/uqumDS3Zt20ud5OJtmZB5zy5aGqI2n5EyacdDUbgzFdD1Gh+Ipe7XETZAAACudPNlH/AOK2fBlb5vF1CqsRlAgCd2nXeSedVO0rzcT/ANsfMk0MFs6T0BWotwdfAT/N9hQlqOcEg2QRrJNOfQpksae+ornKp3GpqK5yoQSEivK3O1ZXGoLWuGtjLeJB1kKoPkPHlHmcv0rS52QXE2lQNlcAlW3E9Dzgx9DTN2JsMxxCIQpKo88/CWBj/kKNW8ALT6TlOoncdR8aVJOFOI+LUm4yOG3+xOMS4UNliQd0hh/yn60+dhuyDYdhduxmGy7wepO09BTRZu+N53millZFZL6iUlQxYYxdlnhzBiZ6VS4neYvlmBXtolZ0obxQsdtPPpSZS0OjH3AjtBZF24lm1aW4TOc7BAIg6zOadvI0scUw4svct2cp/wDTzeG2evXY7RXQMBggqZx7TaljuenuoH2f4CLpe6xAGcnYEuZ5+VMg+TpAZPagp2TtIuFUwPESTtO8Cl7j+Ha3jLrlTluG3lIG5KlQoG5Mqduo6inA5VQQFCAgKIj1qri7tt7bd6AygEwdD4QT4T7uXSqor2pET+TaEDHEMpUakAkjTYRPPrGnnXR8FbZbNvMPELagjoQI/XpSn2OwVpmukG3euKLbBlBCwwIDAcyWRjPKaOYztVhrbG21zxKSrhVJgjQgn1rHdqgb8MJXNiTqelVBM+v1H5gj4UNftbYA8K3G9y/nQrF9sI9i0B5u3lGwHn1rnEzs8fCpdxtu2wzKbjEiSJhG5jzIoJ/qL2dSwbLYcXDcuFywktC21UlhPi0zjmaB9oOPvcdWWEZXLShI1MD7VQ4t2mxWIZTcutoGXSBAeM40Gxyj4UGPFPkpXrY2cl1+hA6gsoUq8rm01O0kbCCPlUmCuKjC4PDB0019x2n86gGJud0ttTFu2xMqIYluRO5qPiWMV7jm3b7u3pCSTl5a+c0/jegVKg1ie1bsCh1HOQu2+45GKp8Q7TO7T3aiBESdIoMfZjny9BuPjr7qiY6T7jRRhFHSkwk3GnOkLHpR7sdxR3Y2sq5FUtoDMz199JoNNn+nrL3t0E6lBHuOv2rppUBY2ODqarPRC6lD3OppCNPG299ZXj7VlacPXY3Em3ikggZwU1211HzA+NO+L4euuvtahjsDzHpXMVcjVTBGoPQjUGupcOurirKuxnMASNsp/wA1sUpLiwp2mpIQ+KE27k7a60UwOLBAq72owIvIYE3LY8RGkrygcyI+tc7PGO4cDNmWJzAEgDqSBA9akljcXSK4ZFKNs6FcvjUkwBQLG4oO+ns8x1jYRyqk+NW6ghvCdxm0b16il/jnE8hCqqgkbrMjyIjWl02xsaQy3+0CkkMoECPDOvTf9aVY7LXguHaSPaPP4aUrcFwDvL3vZI0B0Jnn1FHLdlUXKggUSycXoGceemELvERl8RLHXYdeX2oB2hx4e2i5SFDk6ETPduo1Ij8WvrVx0oVxgSgH86mjWeTYp4YoGdhcSyhgpKzhrExpMG7+dLXFrwa80Rmzt5T4iSTO586Yuz+GFpoB0OEsOTI0nOd/fStipXS9bLSoyuJUsDck3CNQ8rIERy6VRDeWX7CpfBfuSYfEt1+3nVi1xCapY2wtvK1u6rq+YiJkKGyrnUjwsRBiedQwQJ5eRmmtCqNcdZLERQ66hBg1ce8cwjapLoBgNoTtP51q0c9gwXWGxNN/Be0gXC3rdwWsxtkW8qqC2ac3eHdoJ06SaH3ezWJSyl4WXay4DhlGdfLNlkqfJgKGXSotxAB5EVk0pKmbHTsp3FOadABoPSvMijnofl/itI161JbgeFgRPy6GmgrZqcg0hj76K9ncQLdwOobQ6zG3QULur1Go0P2/XpWousBAJHpWNWjOjp3/AGvZbZwPJtPrUfM1zrCWs9y2u+ZwPida6K259aTKNHWa4poWegrKr8UeFjqY+FZXI4Y7FzrT32Jul7B1J7pyrJ1U+JSf+oe40gRqfjTH2Hx+TEFC0LdXKfVZK/Vh76FaY2SuI+44ZgDa1ZRoRtHP1NcX7T8UBx92wrZrdofuzmkqYAuW99AGGx2M11ftbxG5hMJdazlzBJQna3qBMczrIEgabiK+deHWil23mJL966tqpBkasXBliW9R0Jp/G02Ij2Gb+FaHe3dKEMnhG3j0BHTUHlRLs9we5nW/deSRKganXmenpQbid1l7sDZ9D6rmC/8A2E+6mzCcWtDKpFwKBEhQdtNpFQ5VLpF2KSqwtmrW9fVFzOVUdWIA+JoBxPi7NlFrvEEeLRSxbyIG0bUMxnZ83iCy3cw5s6/SGpHppfJ0N5N/FBPiPavDqDlY3P6BI/5HSgV/tLceQbOVAR4pMgjxa6AaxH3o3wvsrZtg94c5aBBIgekAGrdvhWHmQkBjGfU68pk67DQ6U2EsS6Tf5OeLLLtpfgTuKXVItB18K4a0jmGnwkwApI1OaDofZ5b1RwvFyhCWy1y2WWbV4AhyshF01VZbYEUS7QcPur3YKXDlQoz3Vi2+VjlNsiCRljmTM1ctcFa0GUd4yMdSVtASPJgSAar9SKVsjcJN0hY4lfVcmS2yXAv7wNqpaTOUHULEDXXSiaLaNi+HnOERrMT4SXUsPQq0a9Kt3ezfeW7jILjMiltXQ6DcABBpHn0peJOoGu0rEHy06fLaiTUlaBacdM2e4IkR6f2NS4LDWWuHvX7vwMwYKSCQJClTqJ6zVG+zCMu4O1EuK4xLi27VtDKXLmQtqxR8mRGYb5MrH/5OVE1ZyaTt7CHAMdiLSd5ZZrbDQFCddI8SCZAnePdzpWxForAIjp5jqDsR5inbC8KVEmTnC+3t8BsBPxqpc4f31pWKqGYSU2Uk8xzRj5ddjQ80mYk2J9sa1rcMkmruN4eyTEkDcEeJfMjmP5hp6VRpiYBNmmCf6SfoahKxvWyt8K9fUTzGh+xrTWwh2Zs5sTb8pb4D/FPEa0qdi7U3XbkqRPqf7Udx/EB7KGTzPIehpM9yMIcfdzNuIFeVDhsMWMtt0ryu0juxuxxIWQYjn5VmFxDIyuPaU5hHkZ+dWsVbDKQedUgNaW2PQ+9tmZuG3jp7IfXTOsgiQDoMv3riwUI+WbWmIn934ieXhfnZ0015zXZ1c4nh7KToMG6nqxUEAD/iPjXGe/A3a3lLWrmW1qvskavqVygnMs6lj0qrG7iyeqkE8ZaDIh/hufWR96trUVwTabKNmEfEGr64C50HxqOcortlUItrSJuEZRdUtEDXX00pi/bbYNL9vhdwkZgIBneilrA8uflUeScGyvEpJbJb/FLBBABc9FE/2qjce3mUqe7Ob8Y++xqc8OPSt0wHUGh5QXQ1NkmPxKFE8NxyPakaCdyNPZqHjKDvDCMR0nTY8um36FFUwkg+YivGsMEEsoCgAkk8tJNLyZZNriKjCK7KnB7Ztuh7pgoU3BHiYD2GBkREAHnufKlniGBtXtGw7FxrOiZeYhpn4A0b4lj8PbH7y+uhiArsZAmIHOKW8R2rw9ssba3LkmZICjYDqTGgpuP1peH/AGBL015BWP7LvbQvmzAbKY9FAeNd+YHuob2cw6B+8uEZkOi8h1J/XKmHB9rTcfIyrbB0EmQ3VWOwnqKDcY4UbTG7YDZAfGvO0T16p58qvg51U+yWai/iGhfF1sk6RLRyXz9dvjRM2c3r+uVKfZ7iaBmUgKzGfI/r70Y7Q8U7mxCn948hf5R+J/cD8SKySbdGRpIEXT+140KrEW7QMuvqAzTz1geYHnVXiHZ0Fi6OMrksMsFNTMAg6RqIOoir/BMCcOkt4HvWwQWEqgPsh9dCR4o8wKn/AGr96BCrnXWdFIiSwG58WaPWmN8OvADd7YqX+EsmpYR1AOnr0qTB4e2T4uY0aZAP8wHI0y2QHBK8vaSQSvn5r50Gx/CATmtHKf4dgfQ8qNSs5oZcLaVkUhVUEbaQPKB0qZcGnMD9eVINrG3rRgM6EctdPcau2O0t4Hxw42MiDHkRzoXjYAw43E8l+Ve1TwGIt3dQfVTuPUVlCkbYzPfLAjmOVSWbwZQw9DVDEmCDI10PnUfBcR4mU8zXVobZ0bsheJwjQR4LjAjmcwBGvT8q5LjLarcuIIyByGRVIAC3SE708zrII5xXR+x17LaxaEkBVV/XKSD8mWkrtnhgmJugH2lF0gACC6rm/rOZSMvkSKbi6oVLUj2yw1HLMp92k/Smu0ffSXhbg1I2jSuh4TGh1VlKurCQQFIPvArzvql0XfTvR5aqzbtwNdzXgUEyAAfIb/Op1SoaopuyLLW4FSi3W2Wso5s1U1XxljOhXrVrLXuWiTadgMRuJ8PFxcp8LCBqQMwGx11DLuDrMkUg8SwjWbhR46hhsfMfccta7JxfABhmA9d/jSZ2h4arpJMZYmeRP4wf4CYUg+Vergy80R5IcRF8uXT+55dJpg4VxEXQtm64Q7C5r4l/8ttY35n8qCYm1lOUyCNweXUefkfOoWMDXb9fE/lVLVibC3aLs8UHf2VIAJD292tkRqOqa7/bapwZDibhe8C9qyokAkZpMJaB3BuMQJHKaY+zPELjwjAlgPBcCsQR/BcMbdDyohf4O1shsKltEVu8a2//AIjlcpgqCFCgkJ/U/WgTa0zZU9lLtNj2W0LWIQEuzMbiSDmIE5SCBlEaJsNOVKtnHkMyrlInQsAZiYO0iZPxromLwy3bZDiAQddJTkSD1FcvtWyCeh2JBGYcmE8jvWYZWqZuRV0Grdwl81qQ66wDJE9P4hy+tHcSiBu7ueG5ydoCXfDJCgCQ0yNdCI2oT2a4hkW8P2fOLmWLg9pO7OYhR1If9RRVoygAm/hnOUazct6kBWOYeHxDzEetbVMxpJJpgrinDQSVcFWHlBFLONwj2z4tRyPL+xp3vr4QsnQQCdT6ydzVW9aUiCJEUa0A3YmWrxVgyyGGxHKso5e4Jb5Fh75+orKLTMGG/hGFwE5iPfpWvDwRczeetF766UMwo8bT1mk2Noa+zjgY23J8Dghh/Fl8aj4rPuoH/qMp/a7pggd2pWIjRnB33PigEdT1qb9sNprd0b2nDfDf5E1b/wBU1uZ0dkTKvgVsstrLqAdQMxRpkQQIkUeJ7F5FtMU7lxVXOBl8Mke6q/ZTFXrNpXtTqT4Gkrc926nlmHzqLEvFptZ8B166UAw+MuKoAYgRtpWONqg12dm7P9orOIJQHLdX2rRIzD0jRh5j3xTHbFfO/wC1PIOYhgZBGhB6giujdku2t3u5xSFranL36iSNPxoNTv7Sj3VDm+k8w/gphn8SOihK3yVFhb63FDIwZSJDKQQR5Eb15fxWUxEt0H36VFRR2St8KiF4HaT6KapmzeuNLPlUdAPvRDCYFva7y5PUkfSKOMLO0aM0e0pUHTxRB+envoTjOGxcUglRPtAT7iNiPXrTGcGwk96TPIhSPpQ5LjreVDlgsBs+mbTRVPlyp0FwdoCcVJCLxTsyjMAmGv3IG5uW7SekmXgenvqrwawDfu2Uw+GtMmWC+d28XOTM/hG68t50fuNWc2ZcwgTrDbAeIwDMidByIFB+I9k7netiFuq+e01sqlptQCdQJOgGUg8hGu1WRcnHZI0kxfGHxBTM1+8AzuCqKgEWyA2UkSBqQP6SaN2Oz1qw6Pbzu7yoZ7xgLE6DRem/lQyxw1wWFq68SQZF3MHKGBkIOhDQWBEEmQd6sdi+EoyYhboYMgsWmRjJys7M+dTzy2+XTeseOUunXf8Ah3OK8FrtTh0SwQ+e2GZVuNvlVmAdtuk68pry9gUK5CqlIgDSI5R/ahGMsYrEuqA3Ftso8M5kRSOQDnwEawxny2ohgLNzChbV4h7ROW3dH4TyR+gP4W06NBiUR5KKTex8sdVLw/yLDcGuYbE2+4VWRyJNwArAYaEnnBbQbwIE1vade8u5O8QBiGUjKH18DERqYG/OdadrlgMIIBB0IPOk5jdu52tW3uWg5VHzLLBY11IJEyAdZiqMeW+/5ETx10QOagc1I1u6B4rN0Hn4CR8pqs7dQw9UcfUU+0KpmlxqyonuDqPjWURg2q8ihmSLhPLn9vvRZVAE1Xt2icx2JOnu2+9IGnjwVIPMUT7R483eFi4p8S92lw8xkaIQ8jBJLecCdYoWfAkESVTcjcgaz1ry9bz2XsbJc1MDUE/iHnyooySYM4trQkYxjkKjkrDTUdNCNx5ihdnC3CBCOfRT+VdKsYRLVsgDSdTzMaEmrVi3AE/5rnkNUTnuG7OYp9rRUdXIX5b/ACp/4Rw7urKW1Gw1PUnVj8aIpUi3KBzbN4otdleDorXSkqTBKKxyHeWCbAzuaYUwQTlQTgWKy3l/mBX5T9qO47Egc6kyr3WyrG9UjAoHrVnDYjkwoPaxQaaK4R2yzKxy60KDMexZn8QPPxsPkDFA+L27YcG0C12ZUAljI1UwSRv1060xNeZROQR18P0qDh2DYscQygB0AUCDpMy0bTpvtFa430YpVtkVy07FXzZbgjxgKck6EqCMsCTpEGlbi5yG2uFuYi4qm46tBhmSVxDeIBtJAKjw9B0ejZJGg1PzoThHxedluWsOlsewULMza7kGAumvqadjy8U7J5wt6F97j4n9kfDrkPfuQFWGzKLeaFeCQJ3M78xRHiDLYxFm3eDD9xem6qXCBIKorC3bIk5ieUZR1o0Tc6j/AIj71r+8/jPwX8qL/oX2BWJi3hbzjFXrJtuqItsWywMHLbVWGbUHYEa/xVaewrMSJVhEwYk8iY3gCBPnRV7LHcs3PYenIedVjaEzziKmnO5OSHxVKhd4jZulblv2Qywt5ADE6HNbmQ0c1kc4FbWcOqIqWwAigBY1EDzo1ct1VuWh0g9RsfUc631L7M4V0C3sE8qibDNRaDsfd5/rofjUT1jm0aopgW7gp6V5V3HYhLaM7mFUSSayjjzkrSOaguwILpPxgfnWuBu5szcgYUdANKysqwmJ8Qs5h1UD4mKsPA5bAx5RWVlCae721HVQD961sHNcPRPCB58zWVlYcTPc1rXvorKytOKmOx1xLb3EMMillPQgaac6Qb3HMXiGUPfYmdNco/6RWVlMhFd0DKTXTCWJ4lj8LGa8rA7fi+ZUH51pa7e45dBcUxtKDSsrKLhF9pAxyT+503sF2tTGgo9thdRQWMyjTzGunpHvp6ssRtpOnu/U1lZUOWKjk0Uwk5R2W8MhIIEAiPmJ+1aWr0eHKpjqJ+dZWUTVRTMXbJXeACQNdoAqmcaZ/wAflWVlKk2EkjW/iifZLD9eVDLxrKygkwkiuaicVlZS2MKj2+mn66VUvXYOtZWUeLboGelZzDtdxp71zLtaWYX+IgwS3w0rKysr1IpJUiNu3b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 name="Picture 6" descr="http://www.cqpub.co.jp/cqham/cqhamwww/2008/cq2008_9/img/p66.jpg"/>
          <p:cNvPicPr>
            <a:picLocks noChangeAspect="1" noChangeArrowheads="1"/>
          </p:cNvPicPr>
          <p:nvPr/>
        </p:nvPicPr>
        <p:blipFill>
          <a:blip r:embed="rId7"/>
          <a:srcRect/>
          <a:stretch>
            <a:fillRect/>
          </a:stretch>
        </p:blipFill>
        <p:spPr bwMode="auto">
          <a:xfrm>
            <a:off x="5715008" y="4143380"/>
            <a:ext cx="2381250" cy="179070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3"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357158" y="428604"/>
            <a:ext cx="1944956" cy="461665"/>
          </a:xfrm>
          <a:prstGeom prst="rect">
            <a:avLst/>
          </a:prstGeom>
          <a:noFill/>
        </p:spPr>
        <p:txBody>
          <a:bodyPr wrap="none" rtlCol="0">
            <a:spAutoFit/>
          </a:bodyPr>
          <a:lstStyle/>
          <a:p>
            <a:r>
              <a:rPr lang="tr-TR" sz="2400" b="1" dirty="0" smtClean="0"/>
              <a:t>Dijital </a:t>
            </a:r>
            <a:r>
              <a:rPr lang="tr-TR" sz="2400" b="1" dirty="0" err="1" smtClean="0"/>
              <a:t>Modlar</a:t>
            </a:r>
            <a:endParaRPr lang="tr-TR" sz="2400" b="1" dirty="0"/>
          </a:p>
        </p:txBody>
      </p:sp>
      <p:pic>
        <p:nvPicPr>
          <p:cNvPr id="25602" name="Picture 2" descr="http://www.ncccsprint.com/images/mmtty3_good.gif"/>
          <p:cNvPicPr>
            <a:picLocks noChangeAspect="1" noChangeArrowheads="1"/>
          </p:cNvPicPr>
          <p:nvPr/>
        </p:nvPicPr>
        <p:blipFill>
          <a:blip r:embed="rId4"/>
          <a:srcRect/>
          <a:stretch>
            <a:fillRect/>
          </a:stretch>
        </p:blipFill>
        <p:spPr bwMode="auto">
          <a:xfrm>
            <a:off x="5500694" y="1000108"/>
            <a:ext cx="3162300" cy="2219326"/>
          </a:xfrm>
          <a:prstGeom prst="rect">
            <a:avLst/>
          </a:prstGeom>
          <a:noFill/>
        </p:spPr>
      </p:pic>
      <p:pic>
        <p:nvPicPr>
          <p:cNvPr id="25604" name="Picture 4" descr="https://kb8fir.files.wordpress.com/2014/07/bad-psk31.jpg"/>
          <p:cNvPicPr>
            <a:picLocks noChangeAspect="1" noChangeArrowheads="1"/>
          </p:cNvPicPr>
          <p:nvPr/>
        </p:nvPicPr>
        <p:blipFill>
          <a:blip r:embed="rId5"/>
          <a:srcRect/>
          <a:stretch>
            <a:fillRect/>
          </a:stretch>
        </p:blipFill>
        <p:spPr bwMode="auto">
          <a:xfrm>
            <a:off x="4714876" y="3643314"/>
            <a:ext cx="4133832" cy="1696985"/>
          </a:xfrm>
          <a:prstGeom prst="rect">
            <a:avLst/>
          </a:prstGeom>
          <a:noFill/>
        </p:spPr>
      </p:pic>
      <p:pic>
        <p:nvPicPr>
          <p:cNvPr id="25606" name="Picture 6" descr="http://iz4czl.ucoz.com/JT65-HF_IZ4CZL.png"/>
          <p:cNvPicPr>
            <a:picLocks noChangeAspect="1" noChangeArrowheads="1"/>
          </p:cNvPicPr>
          <p:nvPr/>
        </p:nvPicPr>
        <p:blipFill>
          <a:blip r:embed="rId6"/>
          <a:srcRect/>
          <a:stretch>
            <a:fillRect/>
          </a:stretch>
        </p:blipFill>
        <p:spPr bwMode="auto">
          <a:xfrm>
            <a:off x="500034" y="2714620"/>
            <a:ext cx="3832118" cy="2938955"/>
          </a:xfrm>
          <a:prstGeom prst="rect">
            <a:avLst/>
          </a:prstGeom>
          <a:noFill/>
        </p:spPr>
      </p:pic>
      <p:sp>
        <p:nvSpPr>
          <p:cNvPr id="9" name="8 Metin kutusu"/>
          <p:cNvSpPr txBox="1"/>
          <p:nvPr/>
        </p:nvSpPr>
        <p:spPr>
          <a:xfrm>
            <a:off x="500034" y="1214422"/>
            <a:ext cx="3595921" cy="923330"/>
          </a:xfrm>
          <a:prstGeom prst="rect">
            <a:avLst/>
          </a:prstGeom>
          <a:noFill/>
        </p:spPr>
        <p:txBody>
          <a:bodyPr wrap="none" rtlCol="0">
            <a:spAutoFit/>
          </a:bodyPr>
          <a:lstStyle/>
          <a:p>
            <a:r>
              <a:rPr lang="tr-TR" dirty="0" smtClean="0"/>
              <a:t>PSK, MFSK, RTTY, HELL, JT65, JT9, </a:t>
            </a:r>
          </a:p>
          <a:p>
            <a:r>
              <a:rPr lang="tr-TR" dirty="0" smtClean="0"/>
              <a:t>PACTOR THROB, OLIVIA, CONTESTIA,</a:t>
            </a:r>
          </a:p>
          <a:p>
            <a:r>
              <a:rPr lang="tr-TR" dirty="0" smtClean="0"/>
              <a:t>HAM DRM, ROS, WSPR, DOMINO,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www.ka1mda.org/ham/sstv/sstv01.jpg"/>
          <p:cNvPicPr>
            <a:picLocks noChangeAspect="1" noChangeArrowheads="1"/>
          </p:cNvPicPr>
          <p:nvPr/>
        </p:nvPicPr>
        <p:blipFill>
          <a:blip r:embed="rId2"/>
          <a:srcRect/>
          <a:stretch>
            <a:fillRect/>
          </a:stretch>
        </p:blipFill>
        <p:spPr bwMode="auto">
          <a:xfrm>
            <a:off x="4714876" y="428604"/>
            <a:ext cx="2857500" cy="2286001"/>
          </a:xfrm>
          <a:prstGeom prst="rect">
            <a:avLst/>
          </a:prstGeom>
          <a:noFill/>
        </p:spPr>
      </p:pic>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3"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808426" cy="461665"/>
          </a:xfrm>
          <a:prstGeom prst="rect">
            <a:avLst/>
          </a:prstGeom>
          <a:noFill/>
        </p:spPr>
        <p:txBody>
          <a:bodyPr wrap="none" rtlCol="0">
            <a:spAutoFit/>
          </a:bodyPr>
          <a:lstStyle/>
          <a:p>
            <a:r>
              <a:rPr lang="tr-TR" sz="2400" b="1" dirty="0" smtClean="0"/>
              <a:t>SSTV</a:t>
            </a:r>
            <a:endParaRPr lang="tr-TR" sz="2400" b="1" dirty="0"/>
          </a:p>
        </p:txBody>
      </p:sp>
      <p:pic>
        <p:nvPicPr>
          <p:cNvPr id="15362" name="Picture 2" descr="http://www.barberdsp.com/images/w95sstv.jpg"/>
          <p:cNvPicPr>
            <a:picLocks noChangeAspect="1" noChangeArrowheads="1"/>
          </p:cNvPicPr>
          <p:nvPr/>
        </p:nvPicPr>
        <p:blipFill>
          <a:blip r:embed="rId4"/>
          <a:srcRect/>
          <a:stretch>
            <a:fillRect/>
          </a:stretch>
        </p:blipFill>
        <p:spPr bwMode="auto">
          <a:xfrm>
            <a:off x="357158" y="857232"/>
            <a:ext cx="3786214" cy="2731526"/>
          </a:xfrm>
          <a:prstGeom prst="rect">
            <a:avLst/>
          </a:prstGeom>
          <a:noFill/>
        </p:spPr>
      </p:pic>
      <p:pic>
        <p:nvPicPr>
          <p:cNvPr id="15364" name="Picture 4" descr="http://www.amateur-radio-wiki.net/images/thumb/1/12/SSTV1.jpg/500px-SSTV1.jpg"/>
          <p:cNvPicPr>
            <a:picLocks noChangeAspect="1" noChangeArrowheads="1"/>
          </p:cNvPicPr>
          <p:nvPr/>
        </p:nvPicPr>
        <p:blipFill>
          <a:blip r:embed="rId5"/>
          <a:srcRect/>
          <a:stretch>
            <a:fillRect/>
          </a:stretch>
        </p:blipFill>
        <p:spPr bwMode="auto">
          <a:xfrm>
            <a:off x="4214810" y="2786058"/>
            <a:ext cx="4048120" cy="2857974"/>
          </a:xfrm>
          <a:prstGeom prst="rect">
            <a:avLst/>
          </a:prstGeom>
          <a:noFill/>
        </p:spPr>
      </p:pic>
      <p:pic>
        <p:nvPicPr>
          <p:cNvPr id="15368" name="Picture 8" descr="http://www.southgatearc.org/news/december2009/images/iss_sstv_1012.jpg"/>
          <p:cNvPicPr>
            <a:picLocks noChangeAspect="1" noChangeArrowheads="1"/>
          </p:cNvPicPr>
          <p:nvPr/>
        </p:nvPicPr>
        <p:blipFill>
          <a:blip r:embed="rId6"/>
          <a:srcRect/>
          <a:stretch>
            <a:fillRect/>
          </a:stretch>
        </p:blipFill>
        <p:spPr bwMode="auto">
          <a:xfrm>
            <a:off x="785786" y="3686193"/>
            <a:ext cx="2960502" cy="23145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661049" cy="461665"/>
          </a:xfrm>
          <a:prstGeom prst="rect">
            <a:avLst/>
          </a:prstGeom>
          <a:noFill/>
        </p:spPr>
        <p:txBody>
          <a:bodyPr wrap="none" rtlCol="0">
            <a:spAutoFit/>
          </a:bodyPr>
          <a:lstStyle/>
          <a:p>
            <a:r>
              <a:rPr lang="tr-TR" sz="2400" b="1" dirty="0" smtClean="0"/>
              <a:t>Uydu Haberleşmesi</a:t>
            </a:r>
            <a:endParaRPr lang="tr-TR" sz="2400" b="1" dirty="0"/>
          </a:p>
        </p:txBody>
      </p:sp>
      <p:pic>
        <p:nvPicPr>
          <p:cNvPr id="14338" name="Picture 2" descr="http://www.arrl.org/images/view/News/2011TIC.jpg"/>
          <p:cNvPicPr>
            <a:picLocks noChangeAspect="1" noChangeArrowheads="1"/>
          </p:cNvPicPr>
          <p:nvPr/>
        </p:nvPicPr>
        <p:blipFill>
          <a:blip r:embed="rId3" cstate="print"/>
          <a:srcRect/>
          <a:stretch>
            <a:fillRect/>
          </a:stretch>
        </p:blipFill>
        <p:spPr bwMode="auto">
          <a:xfrm>
            <a:off x="5261195" y="500042"/>
            <a:ext cx="3482603" cy="4643470"/>
          </a:xfrm>
          <a:prstGeom prst="rect">
            <a:avLst/>
          </a:prstGeom>
          <a:noFill/>
        </p:spPr>
      </p:pic>
      <p:pic>
        <p:nvPicPr>
          <p:cNvPr id="14340" name="Picture 4" descr="https://upload.wikimedia.org/wikipedia/commons/thumb/d/d2/FASTRAC.jpg/220px-FASTRAC.jpg"/>
          <p:cNvPicPr>
            <a:picLocks noChangeAspect="1" noChangeArrowheads="1"/>
          </p:cNvPicPr>
          <p:nvPr/>
        </p:nvPicPr>
        <p:blipFill>
          <a:blip r:embed="rId4"/>
          <a:srcRect/>
          <a:stretch>
            <a:fillRect/>
          </a:stretch>
        </p:blipFill>
        <p:spPr bwMode="auto">
          <a:xfrm>
            <a:off x="357158" y="1142984"/>
            <a:ext cx="2095500" cy="2085976"/>
          </a:xfrm>
          <a:prstGeom prst="rect">
            <a:avLst/>
          </a:prstGeom>
          <a:noFill/>
        </p:spPr>
      </p:pic>
      <p:sp>
        <p:nvSpPr>
          <p:cNvPr id="14342" name="AutoShape 6" descr="tamsat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4344" name="AutoShape 8" descr="tamsat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4346" name="Picture 10" descr="http://www.ta8n.com/uploads/8839_9090.jpg"/>
          <p:cNvPicPr>
            <a:picLocks noChangeAspect="1" noChangeArrowheads="1"/>
          </p:cNvPicPr>
          <p:nvPr/>
        </p:nvPicPr>
        <p:blipFill>
          <a:blip r:embed="rId5"/>
          <a:srcRect/>
          <a:stretch>
            <a:fillRect/>
          </a:stretch>
        </p:blipFill>
        <p:spPr bwMode="auto">
          <a:xfrm>
            <a:off x="2928926" y="1000108"/>
            <a:ext cx="1905000" cy="2200275"/>
          </a:xfrm>
          <a:prstGeom prst="rect">
            <a:avLst/>
          </a:prstGeom>
          <a:noFill/>
        </p:spPr>
      </p:pic>
      <p:pic>
        <p:nvPicPr>
          <p:cNvPr id="14348" name="Picture 12" descr="satelliteyagi.jpg"/>
          <p:cNvPicPr>
            <a:picLocks noChangeAspect="1" noChangeArrowheads="1"/>
          </p:cNvPicPr>
          <p:nvPr/>
        </p:nvPicPr>
        <p:blipFill>
          <a:blip r:embed="rId6"/>
          <a:srcRect/>
          <a:stretch>
            <a:fillRect/>
          </a:stretch>
        </p:blipFill>
        <p:spPr bwMode="auto">
          <a:xfrm>
            <a:off x="357158" y="3429000"/>
            <a:ext cx="1803770" cy="2405026"/>
          </a:xfrm>
          <a:prstGeom prst="rect">
            <a:avLst/>
          </a:prstGeom>
          <a:noFill/>
        </p:spPr>
      </p:pic>
      <p:pic>
        <p:nvPicPr>
          <p:cNvPr id="14351" name="Picture 15"/>
          <p:cNvPicPr>
            <a:picLocks noChangeAspect="1" noChangeArrowheads="1"/>
          </p:cNvPicPr>
          <p:nvPr/>
        </p:nvPicPr>
        <p:blipFill>
          <a:blip r:embed="rId7"/>
          <a:srcRect/>
          <a:stretch>
            <a:fillRect/>
          </a:stretch>
        </p:blipFill>
        <p:spPr bwMode="auto">
          <a:xfrm>
            <a:off x="2214546" y="3857628"/>
            <a:ext cx="2915534" cy="2000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258777" cy="461665"/>
          </a:xfrm>
          <a:prstGeom prst="rect">
            <a:avLst/>
          </a:prstGeom>
          <a:noFill/>
        </p:spPr>
        <p:txBody>
          <a:bodyPr wrap="none" rtlCol="0">
            <a:spAutoFit/>
          </a:bodyPr>
          <a:lstStyle/>
          <a:p>
            <a:r>
              <a:rPr lang="tr-TR" sz="2400" b="1" dirty="0" smtClean="0"/>
              <a:t>Görüşme Kayıtları (LOG)</a:t>
            </a:r>
            <a:endParaRPr lang="tr-TR" sz="2400" b="1" dirty="0"/>
          </a:p>
        </p:txBody>
      </p:sp>
      <p:pic>
        <p:nvPicPr>
          <p:cNvPr id="13314" name="Picture 2" descr="http://static1.squarespace.com/static/51041aaae4b0f96ff4fedd90/t/51128e07e4b081e5ce23b32b/1360170503800/log-book.jpg"/>
          <p:cNvPicPr>
            <a:picLocks noChangeAspect="1" noChangeArrowheads="1"/>
          </p:cNvPicPr>
          <p:nvPr/>
        </p:nvPicPr>
        <p:blipFill>
          <a:blip r:embed="rId3"/>
          <a:srcRect/>
          <a:stretch>
            <a:fillRect/>
          </a:stretch>
        </p:blipFill>
        <p:spPr bwMode="auto">
          <a:xfrm>
            <a:off x="428597" y="857233"/>
            <a:ext cx="3577138" cy="2643205"/>
          </a:xfrm>
          <a:prstGeom prst="rect">
            <a:avLst/>
          </a:prstGeom>
          <a:noFill/>
        </p:spPr>
      </p:pic>
      <p:pic>
        <p:nvPicPr>
          <p:cNvPr id="13316" name="Picture 4" descr="http://www.n3fjp.com/images/aclog720x403borderA.png"/>
          <p:cNvPicPr>
            <a:picLocks noChangeAspect="1" noChangeArrowheads="1"/>
          </p:cNvPicPr>
          <p:nvPr/>
        </p:nvPicPr>
        <p:blipFill>
          <a:blip r:embed="rId4"/>
          <a:srcRect/>
          <a:stretch>
            <a:fillRect/>
          </a:stretch>
        </p:blipFill>
        <p:spPr bwMode="auto">
          <a:xfrm>
            <a:off x="428596" y="3714752"/>
            <a:ext cx="3929041" cy="2191711"/>
          </a:xfrm>
          <a:prstGeom prst="rect">
            <a:avLst/>
          </a:prstGeom>
          <a:noFill/>
        </p:spPr>
      </p:pic>
      <p:pic>
        <p:nvPicPr>
          <p:cNvPr id="13318" name="Picture 6" descr="http://www.ea5elf.com/wp-content/uploads/2011/03/ur5eqf.jpg"/>
          <p:cNvPicPr>
            <a:picLocks noChangeAspect="1" noChangeArrowheads="1"/>
          </p:cNvPicPr>
          <p:nvPr/>
        </p:nvPicPr>
        <p:blipFill>
          <a:blip r:embed="rId5"/>
          <a:srcRect/>
          <a:stretch>
            <a:fillRect/>
          </a:stretch>
        </p:blipFill>
        <p:spPr bwMode="auto">
          <a:xfrm>
            <a:off x="4714876" y="2500306"/>
            <a:ext cx="3829000" cy="28717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188052" cy="461665"/>
          </a:xfrm>
          <a:prstGeom prst="rect">
            <a:avLst/>
          </a:prstGeom>
          <a:noFill/>
        </p:spPr>
        <p:txBody>
          <a:bodyPr wrap="none" rtlCol="0">
            <a:spAutoFit/>
          </a:bodyPr>
          <a:lstStyle/>
          <a:p>
            <a:r>
              <a:rPr lang="tr-TR" sz="2400" b="1" dirty="0" smtClean="0"/>
              <a:t>Görüşme Teyitleri (QSL)</a:t>
            </a:r>
            <a:endParaRPr lang="tr-TR" sz="2400" b="1" dirty="0"/>
          </a:p>
        </p:txBody>
      </p:sp>
      <p:pic>
        <p:nvPicPr>
          <p:cNvPr id="12290" name="Picture 2" descr="https://www.eqsl.cc/CFFileServlet/_cf_image/_cfimg-6535550810622231285.JPG"/>
          <p:cNvPicPr>
            <a:picLocks noChangeAspect="1" noChangeArrowheads="1"/>
          </p:cNvPicPr>
          <p:nvPr/>
        </p:nvPicPr>
        <p:blipFill>
          <a:blip r:embed="rId3"/>
          <a:srcRect/>
          <a:stretch>
            <a:fillRect/>
          </a:stretch>
        </p:blipFill>
        <p:spPr bwMode="auto">
          <a:xfrm>
            <a:off x="4071934" y="571480"/>
            <a:ext cx="2928926" cy="1863863"/>
          </a:xfrm>
          <a:prstGeom prst="rect">
            <a:avLst/>
          </a:prstGeom>
          <a:noFill/>
        </p:spPr>
      </p:pic>
      <p:pic>
        <p:nvPicPr>
          <p:cNvPr id="9" name="Picture 8" descr="https://upload.wikimedia.org/wikipedia/en/7/77/Lotw_logo.png"/>
          <p:cNvPicPr>
            <a:picLocks noChangeAspect="1" noChangeArrowheads="1"/>
          </p:cNvPicPr>
          <p:nvPr/>
        </p:nvPicPr>
        <p:blipFill>
          <a:blip r:embed="rId4"/>
          <a:srcRect/>
          <a:stretch>
            <a:fillRect/>
          </a:stretch>
        </p:blipFill>
        <p:spPr bwMode="auto">
          <a:xfrm>
            <a:off x="4143372" y="2643182"/>
            <a:ext cx="1709835" cy="1362073"/>
          </a:xfrm>
          <a:prstGeom prst="rect">
            <a:avLst/>
          </a:prstGeom>
          <a:noFill/>
        </p:spPr>
      </p:pic>
      <p:pic>
        <p:nvPicPr>
          <p:cNvPr id="10" name="Picture 10" descr="http://myplace.frontier.com/~norman.triantafilos/sitebuildercontent/sitebuilderpictures/eqslbanner-ani.gif"/>
          <p:cNvPicPr>
            <a:picLocks noChangeAspect="1" noChangeArrowheads="1" noCrop="1"/>
          </p:cNvPicPr>
          <p:nvPr/>
        </p:nvPicPr>
        <p:blipFill>
          <a:blip r:embed="rId5"/>
          <a:srcRect/>
          <a:stretch>
            <a:fillRect/>
          </a:stretch>
        </p:blipFill>
        <p:spPr bwMode="auto">
          <a:xfrm>
            <a:off x="5929322" y="2714620"/>
            <a:ext cx="2786054" cy="357187"/>
          </a:xfrm>
          <a:prstGeom prst="rect">
            <a:avLst/>
          </a:prstGeom>
          <a:noFill/>
        </p:spPr>
      </p:pic>
      <p:pic>
        <p:nvPicPr>
          <p:cNvPr id="11" name="Picture 12" descr="https://s3.amazonaws.com/files.qrz.com/static/qrz/qrzcom240.png"/>
          <p:cNvPicPr>
            <a:picLocks noChangeAspect="1" noChangeArrowheads="1"/>
          </p:cNvPicPr>
          <p:nvPr/>
        </p:nvPicPr>
        <p:blipFill>
          <a:blip r:embed="rId6"/>
          <a:srcRect/>
          <a:stretch>
            <a:fillRect/>
          </a:stretch>
        </p:blipFill>
        <p:spPr bwMode="auto">
          <a:xfrm>
            <a:off x="6072198" y="3286124"/>
            <a:ext cx="2286000" cy="571501"/>
          </a:xfrm>
          <a:prstGeom prst="rect">
            <a:avLst/>
          </a:prstGeom>
          <a:noFill/>
        </p:spPr>
      </p:pic>
      <p:pic>
        <p:nvPicPr>
          <p:cNvPr id="12292" name="Picture 4" descr="https://www.eqsl.cc/CFFileServlet/_cf_image/_cfimg5818303253561769712.JPG"/>
          <p:cNvPicPr>
            <a:picLocks noChangeAspect="1" noChangeArrowheads="1"/>
          </p:cNvPicPr>
          <p:nvPr/>
        </p:nvPicPr>
        <p:blipFill>
          <a:blip r:embed="rId7"/>
          <a:srcRect/>
          <a:stretch>
            <a:fillRect/>
          </a:stretch>
        </p:blipFill>
        <p:spPr bwMode="auto">
          <a:xfrm>
            <a:off x="6000760" y="357166"/>
            <a:ext cx="2814622" cy="1791124"/>
          </a:xfrm>
          <a:prstGeom prst="rect">
            <a:avLst/>
          </a:prstGeom>
          <a:noFill/>
        </p:spPr>
      </p:pic>
      <p:pic>
        <p:nvPicPr>
          <p:cNvPr id="12294" name="Picture 6" descr="https://www.eqsl.cc/CFFileServlet/_cf_image/_cfimg-8897560271692836743.JPG"/>
          <p:cNvPicPr>
            <a:picLocks noChangeAspect="1" noChangeArrowheads="1"/>
          </p:cNvPicPr>
          <p:nvPr/>
        </p:nvPicPr>
        <p:blipFill>
          <a:blip r:embed="rId8"/>
          <a:srcRect/>
          <a:stretch>
            <a:fillRect/>
          </a:stretch>
        </p:blipFill>
        <p:spPr bwMode="auto">
          <a:xfrm>
            <a:off x="214282" y="4286256"/>
            <a:ext cx="2643206" cy="1682041"/>
          </a:xfrm>
          <a:prstGeom prst="rect">
            <a:avLst/>
          </a:prstGeom>
          <a:noFill/>
        </p:spPr>
      </p:pic>
      <p:pic>
        <p:nvPicPr>
          <p:cNvPr id="12296" name="Picture 8" descr="https://www.eqsl.cc/CFFileServlet/_cf_image/_cfimg5582798414451332142.JPG"/>
          <p:cNvPicPr>
            <a:picLocks noChangeAspect="1" noChangeArrowheads="1"/>
          </p:cNvPicPr>
          <p:nvPr/>
        </p:nvPicPr>
        <p:blipFill>
          <a:blip r:embed="rId9"/>
          <a:srcRect/>
          <a:stretch>
            <a:fillRect/>
          </a:stretch>
        </p:blipFill>
        <p:spPr bwMode="auto">
          <a:xfrm>
            <a:off x="2928926" y="4143380"/>
            <a:ext cx="2600308" cy="1654742"/>
          </a:xfrm>
          <a:prstGeom prst="rect">
            <a:avLst/>
          </a:prstGeom>
          <a:noFill/>
        </p:spPr>
      </p:pic>
      <p:pic>
        <p:nvPicPr>
          <p:cNvPr id="12298" name="Picture 10" descr="https://www.eqsl.cc/CFFileServlet/_cf_image/_cfimg-303125662963844860.JPG"/>
          <p:cNvPicPr>
            <a:picLocks noChangeAspect="1" noChangeArrowheads="1"/>
          </p:cNvPicPr>
          <p:nvPr/>
        </p:nvPicPr>
        <p:blipFill>
          <a:blip r:embed="rId10"/>
          <a:srcRect/>
          <a:stretch>
            <a:fillRect/>
          </a:stretch>
        </p:blipFill>
        <p:spPr bwMode="auto">
          <a:xfrm>
            <a:off x="5643570" y="4286256"/>
            <a:ext cx="2528870" cy="1609281"/>
          </a:xfrm>
          <a:prstGeom prst="rect">
            <a:avLst/>
          </a:prstGeom>
          <a:noFill/>
        </p:spPr>
      </p:pic>
      <p:pic>
        <p:nvPicPr>
          <p:cNvPr id="11265" name="Picture 1"/>
          <p:cNvPicPr>
            <a:picLocks noChangeAspect="1" noChangeArrowheads="1"/>
          </p:cNvPicPr>
          <p:nvPr/>
        </p:nvPicPr>
        <p:blipFill>
          <a:blip r:embed="rId11"/>
          <a:srcRect/>
          <a:stretch>
            <a:fillRect/>
          </a:stretch>
        </p:blipFill>
        <p:spPr bwMode="auto">
          <a:xfrm>
            <a:off x="142844" y="1000108"/>
            <a:ext cx="3810026"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5818581" cy="461665"/>
          </a:xfrm>
          <a:prstGeom prst="rect">
            <a:avLst/>
          </a:prstGeom>
          <a:noFill/>
        </p:spPr>
        <p:txBody>
          <a:bodyPr wrap="none" rtlCol="0">
            <a:spAutoFit/>
          </a:bodyPr>
          <a:lstStyle/>
          <a:p>
            <a:r>
              <a:rPr lang="tr-TR" sz="2400" b="1" dirty="0" smtClean="0"/>
              <a:t>Ödüller &amp; Sertifikalar (DXCC, WPX, WAC v.s.)</a:t>
            </a:r>
            <a:endParaRPr lang="tr-TR" sz="2400" b="1" dirty="0"/>
          </a:p>
        </p:txBody>
      </p:sp>
      <p:pic>
        <p:nvPicPr>
          <p:cNvPr id="11267" name="Picture 3" descr="https://s3.amazonaws.com/files.qrz.com/c/ta7azc/7500888736_3592767245558502862_n.jpg"/>
          <p:cNvPicPr>
            <a:picLocks noChangeAspect="1" noChangeArrowheads="1"/>
          </p:cNvPicPr>
          <p:nvPr/>
        </p:nvPicPr>
        <p:blipFill>
          <a:blip r:embed="rId3"/>
          <a:srcRect/>
          <a:stretch>
            <a:fillRect/>
          </a:stretch>
        </p:blipFill>
        <p:spPr bwMode="auto">
          <a:xfrm>
            <a:off x="500034" y="1000108"/>
            <a:ext cx="3262282" cy="2446712"/>
          </a:xfrm>
          <a:prstGeom prst="rect">
            <a:avLst/>
          </a:prstGeom>
          <a:noFill/>
        </p:spPr>
      </p:pic>
      <p:pic>
        <p:nvPicPr>
          <p:cNvPr id="11269" name="Picture 5" descr="http://www.arrl.org/images/view/AWARDS/5BDXCC__2_.JPG"/>
          <p:cNvPicPr>
            <a:picLocks noChangeAspect="1" noChangeArrowheads="1"/>
          </p:cNvPicPr>
          <p:nvPr/>
        </p:nvPicPr>
        <p:blipFill>
          <a:blip r:embed="rId4"/>
          <a:srcRect/>
          <a:stretch>
            <a:fillRect/>
          </a:stretch>
        </p:blipFill>
        <p:spPr bwMode="auto">
          <a:xfrm>
            <a:off x="3643306" y="1000108"/>
            <a:ext cx="1857388" cy="2430109"/>
          </a:xfrm>
          <a:prstGeom prst="rect">
            <a:avLst/>
          </a:prstGeom>
          <a:noFill/>
        </p:spPr>
      </p:pic>
      <p:pic>
        <p:nvPicPr>
          <p:cNvPr id="11271" name="Picture 7" descr="https://s3.amazonaws.com/files.qrz.com/o/ta4aso/WPX_DIGITAL.jpg"/>
          <p:cNvPicPr>
            <a:picLocks noChangeAspect="1" noChangeArrowheads="1"/>
          </p:cNvPicPr>
          <p:nvPr/>
        </p:nvPicPr>
        <p:blipFill>
          <a:blip r:embed="rId5"/>
          <a:srcRect/>
          <a:stretch>
            <a:fillRect/>
          </a:stretch>
        </p:blipFill>
        <p:spPr bwMode="auto">
          <a:xfrm>
            <a:off x="5715008" y="1000108"/>
            <a:ext cx="3237076" cy="2500330"/>
          </a:xfrm>
          <a:prstGeom prst="rect">
            <a:avLst/>
          </a:prstGeom>
          <a:noFill/>
        </p:spPr>
      </p:pic>
      <p:pic>
        <p:nvPicPr>
          <p:cNvPr id="11273" name="Picture 9" descr="https://s3.amazonaws.com/files.qrz.com/o/ta4aso/WAE_3.jpg"/>
          <p:cNvPicPr>
            <a:picLocks noChangeAspect="1" noChangeArrowheads="1"/>
          </p:cNvPicPr>
          <p:nvPr/>
        </p:nvPicPr>
        <p:blipFill>
          <a:blip r:embed="rId6"/>
          <a:srcRect/>
          <a:stretch>
            <a:fillRect/>
          </a:stretch>
        </p:blipFill>
        <p:spPr bwMode="auto">
          <a:xfrm>
            <a:off x="285720" y="3714752"/>
            <a:ext cx="3143240" cy="2217032"/>
          </a:xfrm>
          <a:prstGeom prst="rect">
            <a:avLst/>
          </a:prstGeom>
          <a:noFill/>
        </p:spPr>
      </p:pic>
      <p:pic>
        <p:nvPicPr>
          <p:cNvPr id="11275" name="Picture 11" descr="https://s3.amazonaws.com/files.qrz.com/o/ta4aso/WAC.jpg"/>
          <p:cNvPicPr>
            <a:picLocks noChangeAspect="1" noChangeArrowheads="1"/>
          </p:cNvPicPr>
          <p:nvPr/>
        </p:nvPicPr>
        <p:blipFill>
          <a:blip r:embed="rId7"/>
          <a:srcRect/>
          <a:stretch>
            <a:fillRect/>
          </a:stretch>
        </p:blipFill>
        <p:spPr bwMode="auto">
          <a:xfrm>
            <a:off x="6215074" y="3571876"/>
            <a:ext cx="2700865" cy="1909416"/>
          </a:xfrm>
          <a:prstGeom prst="rect">
            <a:avLst/>
          </a:prstGeom>
          <a:noFill/>
        </p:spPr>
      </p:pic>
      <p:pic>
        <p:nvPicPr>
          <p:cNvPr id="11279" name="Picture 15" descr="https://s3.amazonaws.com/files.qrz.com/o/ta4aso/epfx300.PNG"/>
          <p:cNvPicPr>
            <a:picLocks noChangeAspect="1" noChangeArrowheads="1"/>
          </p:cNvPicPr>
          <p:nvPr/>
        </p:nvPicPr>
        <p:blipFill>
          <a:blip r:embed="rId8"/>
          <a:srcRect/>
          <a:stretch>
            <a:fillRect/>
          </a:stretch>
        </p:blipFill>
        <p:spPr bwMode="auto">
          <a:xfrm>
            <a:off x="3500430" y="3643314"/>
            <a:ext cx="2571768" cy="200279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306033" cy="461665"/>
          </a:xfrm>
          <a:prstGeom prst="rect">
            <a:avLst/>
          </a:prstGeom>
          <a:noFill/>
        </p:spPr>
        <p:txBody>
          <a:bodyPr wrap="none" rtlCol="0">
            <a:spAutoFit/>
          </a:bodyPr>
          <a:lstStyle/>
          <a:p>
            <a:r>
              <a:rPr lang="tr-TR" sz="2400" b="1" dirty="0" smtClean="0"/>
              <a:t>Kulüpler &amp; Sosyal Ortam</a:t>
            </a:r>
            <a:endParaRPr lang="tr-TR" sz="2400" b="1" dirty="0"/>
          </a:p>
        </p:txBody>
      </p:sp>
      <p:sp>
        <p:nvSpPr>
          <p:cNvPr id="10242" name="AutoShape 2" descr="https://scontent-frt3-1.xx.fbcdn.net/hphotos-xfp1/v/t1.0-9/10502171_10152506032857145_4717247186519615215_n.jpg?oh=3eb0f1870f3cb930cd20e65749d8b3f8&amp;oe=56AE78A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44" name="AutoShape 4" descr="https://scontent-frt3-1.xx.fbcdn.net/hphotos-xfp1/v/t1.0-9/10502171_10152506032857145_4717247186519615215_n.jpg?oh=3eb0f1870f3cb930cd20e65749d8b3f8&amp;oe=56AE78A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9" name="Picture 1"/>
          <p:cNvPicPr>
            <a:picLocks noChangeAspect="1" noChangeArrowheads="1"/>
          </p:cNvPicPr>
          <p:nvPr/>
        </p:nvPicPr>
        <p:blipFill>
          <a:blip r:embed="rId3" cstate="print"/>
          <a:srcRect/>
          <a:stretch>
            <a:fillRect/>
          </a:stretch>
        </p:blipFill>
        <p:spPr bwMode="auto">
          <a:xfrm>
            <a:off x="285720" y="1000108"/>
            <a:ext cx="2209794" cy="1146073"/>
          </a:xfrm>
          <a:prstGeom prst="rect">
            <a:avLst/>
          </a:prstGeom>
          <a:noFill/>
          <a:ln w="9525">
            <a:noFill/>
            <a:miter lim="800000"/>
            <a:headEnd/>
            <a:tailEnd/>
          </a:ln>
          <a:effectLst/>
        </p:spPr>
      </p:pic>
      <p:pic>
        <p:nvPicPr>
          <p:cNvPr id="10246" name="Picture 6" descr="http://www.arrl.org/images/view/Licensing__Education_/Jeremy.jpg"/>
          <p:cNvPicPr>
            <a:picLocks noChangeAspect="1" noChangeArrowheads="1"/>
          </p:cNvPicPr>
          <p:nvPr/>
        </p:nvPicPr>
        <p:blipFill>
          <a:blip r:embed="rId4"/>
          <a:srcRect/>
          <a:stretch>
            <a:fillRect/>
          </a:stretch>
        </p:blipFill>
        <p:spPr bwMode="auto">
          <a:xfrm>
            <a:off x="2786050" y="2500306"/>
            <a:ext cx="3643303" cy="1908397"/>
          </a:xfrm>
          <a:prstGeom prst="rect">
            <a:avLst/>
          </a:prstGeom>
          <a:noFill/>
        </p:spPr>
      </p:pic>
      <p:pic>
        <p:nvPicPr>
          <p:cNvPr id="10250" name="Picture 10" descr="https://pbs.twimg.com/profile_images/1265839149/Facebook_ARRLlogo.jpg"/>
          <p:cNvPicPr>
            <a:picLocks noChangeAspect="1" noChangeArrowheads="1"/>
          </p:cNvPicPr>
          <p:nvPr/>
        </p:nvPicPr>
        <p:blipFill>
          <a:blip r:embed="rId5"/>
          <a:srcRect/>
          <a:stretch>
            <a:fillRect/>
          </a:stretch>
        </p:blipFill>
        <p:spPr bwMode="auto">
          <a:xfrm>
            <a:off x="571472" y="4143380"/>
            <a:ext cx="1325102" cy="1762104"/>
          </a:xfrm>
          <a:prstGeom prst="rect">
            <a:avLst/>
          </a:prstGeom>
          <a:noFill/>
        </p:spPr>
      </p:pic>
      <p:pic>
        <p:nvPicPr>
          <p:cNvPr id="10252" name="Picture 12" descr="trac ile ilgili görsel sonucu"/>
          <p:cNvPicPr>
            <a:picLocks noChangeAspect="1" noChangeArrowheads="1"/>
          </p:cNvPicPr>
          <p:nvPr/>
        </p:nvPicPr>
        <p:blipFill>
          <a:blip r:embed="rId6"/>
          <a:srcRect/>
          <a:stretch>
            <a:fillRect/>
          </a:stretch>
        </p:blipFill>
        <p:spPr bwMode="auto">
          <a:xfrm>
            <a:off x="3071802" y="1500174"/>
            <a:ext cx="3238500" cy="581026"/>
          </a:xfrm>
          <a:prstGeom prst="rect">
            <a:avLst/>
          </a:prstGeom>
          <a:noFill/>
        </p:spPr>
      </p:pic>
      <p:pic>
        <p:nvPicPr>
          <p:cNvPr id="10254" name="Picture 14" descr="http://www.rsgbcc.org/wp-content/uploads/2012/12/100_logo_colour-90px.gif"/>
          <p:cNvPicPr>
            <a:picLocks noChangeAspect="1" noChangeArrowheads="1"/>
          </p:cNvPicPr>
          <p:nvPr/>
        </p:nvPicPr>
        <p:blipFill>
          <a:blip r:embed="rId7"/>
          <a:srcRect/>
          <a:stretch>
            <a:fillRect/>
          </a:stretch>
        </p:blipFill>
        <p:spPr bwMode="auto">
          <a:xfrm>
            <a:off x="2857488" y="4857760"/>
            <a:ext cx="4772011" cy="671169"/>
          </a:xfrm>
          <a:prstGeom prst="rect">
            <a:avLst/>
          </a:prstGeom>
          <a:noFill/>
        </p:spPr>
      </p:pic>
      <p:pic>
        <p:nvPicPr>
          <p:cNvPr id="10255" name="Picture 15"/>
          <p:cNvPicPr>
            <a:picLocks noChangeAspect="1" noChangeArrowheads="1"/>
          </p:cNvPicPr>
          <p:nvPr/>
        </p:nvPicPr>
        <p:blipFill>
          <a:blip r:embed="rId8"/>
          <a:srcRect/>
          <a:stretch>
            <a:fillRect/>
          </a:stretch>
        </p:blipFill>
        <p:spPr bwMode="auto">
          <a:xfrm>
            <a:off x="6215074" y="714356"/>
            <a:ext cx="2357422" cy="810698"/>
          </a:xfrm>
          <a:prstGeom prst="rect">
            <a:avLst/>
          </a:prstGeom>
          <a:noFill/>
          <a:ln w="9525">
            <a:noFill/>
            <a:miter lim="800000"/>
            <a:headEnd/>
            <a:tailEnd/>
          </a:ln>
          <a:effectLst/>
        </p:spPr>
      </p:pic>
      <p:pic>
        <p:nvPicPr>
          <p:cNvPr id="10257" name="Picture 17" descr="http://www.qsl.net/ta2kw/index_files/anarad-logo.jpg"/>
          <p:cNvPicPr>
            <a:picLocks noChangeAspect="1" noChangeArrowheads="1"/>
          </p:cNvPicPr>
          <p:nvPr/>
        </p:nvPicPr>
        <p:blipFill>
          <a:blip r:embed="rId9"/>
          <a:srcRect/>
          <a:stretch>
            <a:fillRect/>
          </a:stretch>
        </p:blipFill>
        <p:spPr bwMode="auto">
          <a:xfrm>
            <a:off x="7429520" y="1928802"/>
            <a:ext cx="1343178" cy="1314448"/>
          </a:xfrm>
          <a:prstGeom prst="rect">
            <a:avLst/>
          </a:prstGeom>
          <a:noFill/>
        </p:spPr>
      </p:pic>
      <p:pic>
        <p:nvPicPr>
          <p:cNvPr id="10259" name="Picture 19" descr="jarts amateur radio ile ilgili görsel sonucu"/>
          <p:cNvPicPr>
            <a:picLocks noChangeAspect="1" noChangeArrowheads="1"/>
          </p:cNvPicPr>
          <p:nvPr/>
        </p:nvPicPr>
        <p:blipFill>
          <a:blip r:embed="rId10"/>
          <a:srcRect/>
          <a:stretch>
            <a:fillRect/>
          </a:stretch>
        </p:blipFill>
        <p:spPr bwMode="auto">
          <a:xfrm>
            <a:off x="6786578" y="4000504"/>
            <a:ext cx="1738295" cy="375003"/>
          </a:xfrm>
          <a:prstGeom prst="rect">
            <a:avLst/>
          </a:prstGeom>
          <a:noFill/>
        </p:spPr>
      </p:pic>
      <p:pic>
        <p:nvPicPr>
          <p:cNvPr id="10261" name="Picture 21" descr="http://dl7uxg.darc.de/data/uploads/AFU-Logos/darc_logo.jpg"/>
          <p:cNvPicPr>
            <a:picLocks noChangeAspect="1" noChangeArrowheads="1"/>
          </p:cNvPicPr>
          <p:nvPr/>
        </p:nvPicPr>
        <p:blipFill>
          <a:blip r:embed="rId11" cstate="print"/>
          <a:srcRect/>
          <a:stretch>
            <a:fillRect/>
          </a:stretch>
        </p:blipFill>
        <p:spPr bwMode="auto">
          <a:xfrm>
            <a:off x="642910" y="2714620"/>
            <a:ext cx="1582699" cy="10264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6" name="Picture 20" descr="http://g0mwt.org.uk/meetings/past06-april-june/g0trm-key-lo-09.jpg"/>
          <p:cNvPicPr>
            <a:picLocks noChangeAspect="1" noChangeArrowheads="1"/>
          </p:cNvPicPr>
          <p:nvPr/>
        </p:nvPicPr>
        <p:blipFill>
          <a:blip r:embed="rId2"/>
          <a:srcRect/>
          <a:stretch>
            <a:fillRect/>
          </a:stretch>
        </p:blipFill>
        <p:spPr bwMode="auto">
          <a:xfrm>
            <a:off x="642910" y="2285992"/>
            <a:ext cx="2428862" cy="1824346"/>
          </a:xfrm>
          <a:prstGeom prst="rect">
            <a:avLst/>
          </a:prstGeom>
          <a:noFill/>
        </p:spPr>
      </p:pic>
      <p:pic>
        <p:nvPicPr>
          <p:cNvPr id="9234" name="Picture 18" descr="http://w4kaz.com/qth/wp-content/uploads/2009/04/2009_0411trip_beau_fitte0009.jpg"/>
          <p:cNvPicPr>
            <a:picLocks noChangeAspect="1" noChangeArrowheads="1"/>
          </p:cNvPicPr>
          <p:nvPr/>
        </p:nvPicPr>
        <p:blipFill>
          <a:blip r:embed="rId3"/>
          <a:srcRect/>
          <a:stretch>
            <a:fillRect/>
          </a:stretch>
        </p:blipFill>
        <p:spPr bwMode="auto">
          <a:xfrm>
            <a:off x="2500298" y="857232"/>
            <a:ext cx="2448948" cy="1836711"/>
          </a:xfrm>
          <a:prstGeom prst="rect">
            <a:avLst/>
          </a:prstGeom>
          <a:noFill/>
        </p:spPr>
      </p:pic>
      <p:pic>
        <p:nvPicPr>
          <p:cNvPr id="9228" name="Picture 12" descr="http://www.dxzone.com/images/pics/2014/03/30/20140330160656-fb09bd03.jpg"/>
          <p:cNvPicPr>
            <a:picLocks noChangeAspect="1" noChangeArrowheads="1"/>
          </p:cNvPicPr>
          <p:nvPr/>
        </p:nvPicPr>
        <p:blipFill>
          <a:blip r:embed="rId4"/>
          <a:srcRect/>
          <a:stretch>
            <a:fillRect/>
          </a:stretch>
        </p:blipFill>
        <p:spPr bwMode="auto">
          <a:xfrm>
            <a:off x="4786314" y="4214818"/>
            <a:ext cx="2147866" cy="1728484"/>
          </a:xfrm>
          <a:prstGeom prst="rect">
            <a:avLst/>
          </a:prstGeom>
          <a:noFill/>
        </p:spPr>
      </p:pic>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226" name="Picture 10" descr="http://www.laud.no/la6nca/homebrew/sdr3.jpg"/>
          <p:cNvPicPr>
            <a:picLocks noChangeAspect="1" noChangeArrowheads="1"/>
          </p:cNvPicPr>
          <p:nvPr/>
        </p:nvPicPr>
        <p:blipFill>
          <a:blip r:embed="rId5"/>
          <a:srcRect/>
          <a:stretch>
            <a:fillRect/>
          </a:stretch>
        </p:blipFill>
        <p:spPr bwMode="auto">
          <a:xfrm>
            <a:off x="2714612" y="4143380"/>
            <a:ext cx="2547922" cy="1476755"/>
          </a:xfrm>
          <a:prstGeom prst="rect">
            <a:avLst/>
          </a:prstGeom>
          <a:noFill/>
        </p:spPr>
      </p:pic>
      <p:pic>
        <p:nvPicPr>
          <p:cNvPr id="7" name="Picture 2" descr="The International Symbol of Amateur Radio"/>
          <p:cNvPicPr>
            <a:picLocks noChangeAspect="1" noChangeArrowheads="1"/>
          </p:cNvPicPr>
          <p:nvPr/>
        </p:nvPicPr>
        <p:blipFill>
          <a:blip r:embed="rId6"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769989" cy="461665"/>
          </a:xfrm>
          <a:prstGeom prst="rect">
            <a:avLst/>
          </a:prstGeom>
          <a:noFill/>
        </p:spPr>
        <p:txBody>
          <a:bodyPr wrap="none" rtlCol="0">
            <a:spAutoFit/>
          </a:bodyPr>
          <a:lstStyle/>
          <a:p>
            <a:r>
              <a:rPr lang="tr-TR" sz="2400" b="1" dirty="0" smtClean="0"/>
              <a:t>Teknik &amp; Kendin Yap</a:t>
            </a:r>
            <a:endParaRPr lang="tr-TR" sz="2400" b="1" dirty="0"/>
          </a:p>
        </p:txBody>
      </p:sp>
      <p:pic>
        <p:nvPicPr>
          <p:cNvPr id="9218" name="Picture 2" descr="http://vintagehamstation.com/images/chnhartf.jpg"/>
          <p:cNvPicPr>
            <a:picLocks noChangeAspect="1" noChangeArrowheads="1"/>
          </p:cNvPicPr>
          <p:nvPr/>
        </p:nvPicPr>
        <p:blipFill>
          <a:blip r:embed="rId7"/>
          <a:srcRect/>
          <a:stretch>
            <a:fillRect/>
          </a:stretch>
        </p:blipFill>
        <p:spPr bwMode="auto">
          <a:xfrm>
            <a:off x="214282" y="4143380"/>
            <a:ext cx="2666982" cy="1706869"/>
          </a:xfrm>
          <a:prstGeom prst="rect">
            <a:avLst/>
          </a:prstGeom>
          <a:noFill/>
        </p:spPr>
      </p:pic>
      <p:pic>
        <p:nvPicPr>
          <p:cNvPr id="9220" name="Picture 4" descr="https://upload.wikimedia.org/wikipedia/commons/thumb/f/f5/Trevqrp.png/250px-Trevqrp.png"/>
          <p:cNvPicPr>
            <a:picLocks noChangeAspect="1" noChangeArrowheads="1"/>
          </p:cNvPicPr>
          <p:nvPr/>
        </p:nvPicPr>
        <p:blipFill>
          <a:blip r:embed="rId8"/>
          <a:srcRect/>
          <a:stretch>
            <a:fillRect/>
          </a:stretch>
        </p:blipFill>
        <p:spPr bwMode="auto">
          <a:xfrm>
            <a:off x="6215074" y="1643050"/>
            <a:ext cx="2381250" cy="1790701"/>
          </a:xfrm>
          <a:prstGeom prst="rect">
            <a:avLst/>
          </a:prstGeom>
          <a:noFill/>
        </p:spPr>
      </p:pic>
      <p:pic>
        <p:nvPicPr>
          <p:cNvPr id="9222" name="Picture 6" descr="http://www.radioaficion.com/HamNews/images/03-2012/forty-oner-inside-sp5ddj-20120312214055.jpg"/>
          <p:cNvPicPr>
            <a:picLocks noChangeAspect="1" noChangeArrowheads="1"/>
          </p:cNvPicPr>
          <p:nvPr/>
        </p:nvPicPr>
        <p:blipFill>
          <a:blip r:embed="rId9"/>
          <a:srcRect/>
          <a:stretch>
            <a:fillRect/>
          </a:stretch>
        </p:blipFill>
        <p:spPr bwMode="auto">
          <a:xfrm>
            <a:off x="3071802" y="2285992"/>
            <a:ext cx="2771789" cy="1862682"/>
          </a:xfrm>
          <a:prstGeom prst="rect">
            <a:avLst/>
          </a:prstGeom>
          <a:noFill/>
        </p:spPr>
      </p:pic>
      <p:pic>
        <p:nvPicPr>
          <p:cNvPr id="9224" name="Picture 8" descr="http://pa3hcm.utreg.net/wp-content/uploads/2014/01/arduino-tuner-2.jpg"/>
          <p:cNvPicPr>
            <a:picLocks noChangeAspect="1" noChangeArrowheads="1"/>
          </p:cNvPicPr>
          <p:nvPr/>
        </p:nvPicPr>
        <p:blipFill>
          <a:blip r:embed="rId10"/>
          <a:srcRect/>
          <a:stretch>
            <a:fillRect/>
          </a:stretch>
        </p:blipFill>
        <p:spPr bwMode="auto">
          <a:xfrm>
            <a:off x="6357950" y="3429000"/>
            <a:ext cx="2428884" cy="1821663"/>
          </a:xfrm>
          <a:prstGeom prst="rect">
            <a:avLst/>
          </a:prstGeom>
          <a:noFill/>
        </p:spPr>
      </p:pic>
      <p:pic>
        <p:nvPicPr>
          <p:cNvPr id="9230" name="Picture 14" descr="http://www.arrl.org/images/view/News/soldering.jpg"/>
          <p:cNvPicPr>
            <a:picLocks noChangeAspect="1" noChangeArrowheads="1"/>
          </p:cNvPicPr>
          <p:nvPr/>
        </p:nvPicPr>
        <p:blipFill>
          <a:blip r:embed="rId11"/>
          <a:srcRect/>
          <a:stretch>
            <a:fillRect/>
          </a:stretch>
        </p:blipFill>
        <p:spPr bwMode="auto">
          <a:xfrm>
            <a:off x="4899111" y="928670"/>
            <a:ext cx="1780636" cy="1409671"/>
          </a:xfrm>
          <a:prstGeom prst="rect">
            <a:avLst/>
          </a:prstGeom>
          <a:noFill/>
        </p:spPr>
      </p:pic>
      <p:pic>
        <p:nvPicPr>
          <p:cNvPr id="9232" name="Picture 16" descr="http://tomkenski.com/wp-content/uploads/2013/03/Squalo-Antenna-9-22-09.jpg"/>
          <p:cNvPicPr>
            <a:picLocks noChangeAspect="1" noChangeArrowheads="1"/>
          </p:cNvPicPr>
          <p:nvPr/>
        </p:nvPicPr>
        <p:blipFill>
          <a:blip r:embed="rId12" cstate="print"/>
          <a:srcRect/>
          <a:stretch>
            <a:fillRect/>
          </a:stretch>
        </p:blipFill>
        <p:spPr bwMode="auto">
          <a:xfrm>
            <a:off x="6643702" y="785794"/>
            <a:ext cx="1870019" cy="986123"/>
          </a:xfrm>
          <a:prstGeom prst="rect">
            <a:avLst/>
          </a:prstGeom>
          <a:noFill/>
        </p:spPr>
      </p:pic>
      <p:pic>
        <p:nvPicPr>
          <p:cNvPr id="9238" name="Picture 22" descr="http://www.mds975.co.uk/Images/amateur_radio/Hands_free_microphone_interface_unit_DSC_9896.jpg"/>
          <p:cNvPicPr>
            <a:picLocks noChangeAspect="1" noChangeArrowheads="1"/>
          </p:cNvPicPr>
          <p:nvPr/>
        </p:nvPicPr>
        <p:blipFill>
          <a:blip r:embed="rId13"/>
          <a:srcRect/>
          <a:stretch>
            <a:fillRect/>
          </a:stretch>
        </p:blipFill>
        <p:spPr bwMode="auto">
          <a:xfrm>
            <a:off x="214282" y="857232"/>
            <a:ext cx="2699745" cy="164684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pic>
        <p:nvPicPr>
          <p:cNvPr id="24579" name="Picture 3"/>
          <p:cNvPicPr>
            <a:picLocks noChangeAspect="1" noChangeArrowheads="1"/>
          </p:cNvPicPr>
          <p:nvPr/>
        </p:nvPicPr>
        <p:blipFill>
          <a:blip r:embed="rId3"/>
          <a:srcRect/>
          <a:stretch>
            <a:fillRect/>
          </a:stretch>
        </p:blipFill>
        <p:spPr bwMode="auto">
          <a:xfrm>
            <a:off x="4143372" y="3000372"/>
            <a:ext cx="4024314" cy="2666108"/>
          </a:xfrm>
          <a:prstGeom prst="rect">
            <a:avLst/>
          </a:prstGeom>
          <a:noFill/>
          <a:ln w="9525">
            <a:noFill/>
            <a:miter lim="800000"/>
            <a:headEnd/>
            <a:tailEnd/>
          </a:ln>
          <a:effectLst/>
        </p:spPr>
      </p:pic>
      <p:pic>
        <p:nvPicPr>
          <p:cNvPr id="24581" name="Picture 5" descr="http://www.smirk.org/images/img0178.png"/>
          <p:cNvPicPr>
            <a:picLocks noChangeAspect="1" noChangeArrowheads="1"/>
          </p:cNvPicPr>
          <p:nvPr/>
        </p:nvPicPr>
        <p:blipFill>
          <a:blip r:embed="rId4"/>
          <a:srcRect/>
          <a:stretch>
            <a:fillRect/>
          </a:stretch>
        </p:blipFill>
        <p:spPr bwMode="auto">
          <a:xfrm>
            <a:off x="4143372" y="1285860"/>
            <a:ext cx="4205277" cy="1677899"/>
          </a:xfrm>
          <a:prstGeom prst="rect">
            <a:avLst/>
          </a:prstGeom>
          <a:noFill/>
        </p:spPr>
      </p:pic>
      <p:sp>
        <p:nvSpPr>
          <p:cNvPr id="9" name="8 Metin kutusu"/>
          <p:cNvSpPr txBox="1"/>
          <p:nvPr/>
        </p:nvSpPr>
        <p:spPr>
          <a:xfrm>
            <a:off x="285720" y="357166"/>
            <a:ext cx="2761590" cy="461665"/>
          </a:xfrm>
          <a:prstGeom prst="rect">
            <a:avLst/>
          </a:prstGeom>
          <a:noFill/>
        </p:spPr>
        <p:txBody>
          <a:bodyPr wrap="none" rtlCol="0">
            <a:spAutoFit/>
          </a:bodyPr>
          <a:lstStyle/>
          <a:p>
            <a:r>
              <a:rPr lang="tr-TR" sz="2400" b="1" dirty="0" smtClean="0"/>
              <a:t>Yarışmalar (</a:t>
            </a:r>
            <a:r>
              <a:rPr lang="tr-TR" sz="2400" b="1" dirty="0" err="1" smtClean="0"/>
              <a:t>Contest</a:t>
            </a:r>
            <a:r>
              <a:rPr lang="tr-TR" sz="2400" b="1" dirty="0" smtClean="0"/>
              <a:t>)</a:t>
            </a:r>
            <a:endParaRPr lang="tr-TR" sz="2400" b="1" dirty="0"/>
          </a:p>
        </p:txBody>
      </p:sp>
      <p:pic>
        <p:nvPicPr>
          <p:cNvPr id="24578" name="Picture 2" descr="http://akvnews.com/wp-content/uploads/2015/06/AKV_3879-1024x683.jpg"/>
          <p:cNvPicPr>
            <a:picLocks noChangeAspect="1" noChangeArrowheads="1"/>
          </p:cNvPicPr>
          <p:nvPr/>
        </p:nvPicPr>
        <p:blipFill>
          <a:blip r:embed="rId5"/>
          <a:srcRect/>
          <a:stretch>
            <a:fillRect/>
          </a:stretch>
        </p:blipFill>
        <p:spPr bwMode="auto">
          <a:xfrm>
            <a:off x="214282" y="1105474"/>
            <a:ext cx="3643338" cy="2430078"/>
          </a:xfrm>
          <a:prstGeom prst="rect">
            <a:avLst/>
          </a:prstGeom>
          <a:noFill/>
        </p:spPr>
      </p:pic>
      <p:pic>
        <p:nvPicPr>
          <p:cNvPr id="10" name="Picture 13" descr="https://s3.amazonaws.com/files.qrz.com/x/ei8jx/cqww2011_award.jpg"/>
          <p:cNvPicPr>
            <a:picLocks noChangeAspect="1" noChangeArrowheads="1"/>
          </p:cNvPicPr>
          <p:nvPr/>
        </p:nvPicPr>
        <p:blipFill>
          <a:blip r:embed="rId6" cstate="print"/>
          <a:srcRect/>
          <a:stretch>
            <a:fillRect/>
          </a:stretch>
        </p:blipFill>
        <p:spPr bwMode="auto">
          <a:xfrm>
            <a:off x="428596" y="3571876"/>
            <a:ext cx="3178623" cy="240804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pic>
        <p:nvPicPr>
          <p:cNvPr id="14338" name="Picture 2"/>
          <p:cNvPicPr>
            <a:picLocks noChangeAspect="1" noChangeArrowheads="1"/>
          </p:cNvPicPr>
          <p:nvPr/>
        </p:nvPicPr>
        <p:blipFill>
          <a:blip r:embed="rId3"/>
          <a:srcRect/>
          <a:stretch>
            <a:fillRect/>
          </a:stretch>
        </p:blipFill>
        <p:spPr bwMode="auto">
          <a:xfrm>
            <a:off x="4000496" y="571480"/>
            <a:ext cx="3986210" cy="5314947"/>
          </a:xfrm>
          <a:prstGeom prst="rect">
            <a:avLst/>
          </a:prstGeom>
          <a:noFill/>
          <a:ln w="9525">
            <a:noFill/>
            <a:miter lim="800000"/>
            <a:headEnd/>
            <a:tailEnd/>
          </a:ln>
          <a:effectLst/>
        </p:spPr>
      </p:pic>
      <p:sp>
        <p:nvSpPr>
          <p:cNvPr id="9" name="8 Metin kutusu"/>
          <p:cNvSpPr txBox="1"/>
          <p:nvPr/>
        </p:nvSpPr>
        <p:spPr>
          <a:xfrm>
            <a:off x="428596" y="642918"/>
            <a:ext cx="3429024" cy="923330"/>
          </a:xfrm>
          <a:prstGeom prst="rect">
            <a:avLst/>
          </a:prstGeom>
          <a:noFill/>
        </p:spPr>
        <p:txBody>
          <a:bodyPr wrap="square" rtlCol="0">
            <a:spAutoFit/>
          </a:bodyPr>
          <a:lstStyle/>
          <a:p>
            <a:r>
              <a:rPr lang="tr-TR" dirty="0" smtClean="0"/>
              <a:t>Dünyada ülkelere göre amatör telsizci belgesine sahip olan kişi sayısı</a:t>
            </a:r>
            <a:endParaRPr lang="tr-TR" dirty="0"/>
          </a:p>
        </p:txBody>
      </p:sp>
      <p:sp>
        <p:nvSpPr>
          <p:cNvPr id="10" name="9 Metin kutusu"/>
          <p:cNvSpPr txBox="1"/>
          <p:nvPr/>
        </p:nvSpPr>
        <p:spPr>
          <a:xfrm>
            <a:off x="428596" y="1785926"/>
            <a:ext cx="3071834" cy="1477328"/>
          </a:xfrm>
          <a:prstGeom prst="rect">
            <a:avLst/>
          </a:prstGeom>
          <a:noFill/>
        </p:spPr>
        <p:txBody>
          <a:bodyPr wrap="square" rtlCol="0">
            <a:spAutoFit/>
          </a:bodyPr>
          <a:lstStyle/>
          <a:p>
            <a:r>
              <a:rPr lang="tr-TR" dirty="0" smtClean="0"/>
              <a:t>Ülkemiz için bu sayı 9000 - 10000 civarındadır.</a:t>
            </a:r>
          </a:p>
          <a:p>
            <a:endParaRPr lang="tr-TR" dirty="0" smtClean="0"/>
          </a:p>
          <a:p>
            <a:r>
              <a:rPr lang="tr-TR" dirty="0" smtClean="0"/>
              <a:t>5 Nisan 1983’de 2813 sayılı Telsiz kanunun kabulü.</a:t>
            </a:r>
            <a:endParaRPr lang="tr-TR" dirty="0"/>
          </a:p>
        </p:txBody>
      </p:sp>
      <p:pic>
        <p:nvPicPr>
          <p:cNvPr id="34818" name="Picture 2" descr="http://www.trac.org.tr/uploads/galeri/2222712-ta2ds-haber-1970-2.jpg"/>
          <p:cNvPicPr>
            <a:picLocks noChangeAspect="1" noChangeArrowheads="1"/>
          </p:cNvPicPr>
          <p:nvPr/>
        </p:nvPicPr>
        <p:blipFill>
          <a:blip r:embed="rId4"/>
          <a:srcRect/>
          <a:stretch>
            <a:fillRect/>
          </a:stretch>
        </p:blipFill>
        <p:spPr bwMode="auto">
          <a:xfrm>
            <a:off x="500034" y="3286124"/>
            <a:ext cx="1401999" cy="1843077"/>
          </a:xfrm>
          <a:prstGeom prst="rect">
            <a:avLst/>
          </a:prstGeom>
          <a:noFill/>
        </p:spPr>
      </p:pic>
      <p:pic>
        <p:nvPicPr>
          <p:cNvPr id="34820" name="Picture 4" descr="http://www.trac.org.tr/uploads/galeri/4163383-ta2ds-haber-1970-3.jpg"/>
          <p:cNvPicPr>
            <a:picLocks noChangeAspect="1" noChangeArrowheads="1"/>
          </p:cNvPicPr>
          <p:nvPr/>
        </p:nvPicPr>
        <p:blipFill>
          <a:blip r:embed="rId5"/>
          <a:srcRect/>
          <a:stretch>
            <a:fillRect/>
          </a:stretch>
        </p:blipFill>
        <p:spPr bwMode="auto">
          <a:xfrm>
            <a:off x="1928794" y="3286124"/>
            <a:ext cx="1860231" cy="215264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4235968" cy="461665"/>
          </a:xfrm>
          <a:prstGeom prst="rect">
            <a:avLst/>
          </a:prstGeom>
          <a:noFill/>
        </p:spPr>
        <p:txBody>
          <a:bodyPr wrap="none" rtlCol="0">
            <a:spAutoFit/>
          </a:bodyPr>
          <a:lstStyle/>
          <a:p>
            <a:r>
              <a:rPr lang="tr-TR" sz="2400" b="1" dirty="0" smtClean="0"/>
              <a:t>Afet – Acil Durum Haberleşmesi</a:t>
            </a:r>
            <a:endParaRPr lang="tr-TR" sz="2400" b="1" dirty="0"/>
          </a:p>
        </p:txBody>
      </p:sp>
      <p:pic>
        <p:nvPicPr>
          <p:cNvPr id="7170" name="Picture 2" descr="http://bloximages.newyork1.vip.townnews.com/heraldcourier.com/content/tncms/assets/v3/editorial/7/a7/7a7809d2-ff2e-11e3-9ac1-0017a43b2370/53af6edf1166d.image.jpg"/>
          <p:cNvPicPr>
            <a:picLocks noChangeAspect="1" noChangeArrowheads="1"/>
          </p:cNvPicPr>
          <p:nvPr/>
        </p:nvPicPr>
        <p:blipFill>
          <a:blip r:embed="rId3"/>
          <a:srcRect/>
          <a:stretch>
            <a:fillRect/>
          </a:stretch>
        </p:blipFill>
        <p:spPr bwMode="auto">
          <a:xfrm>
            <a:off x="428596" y="3571876"/>
            <a:ext cx="3714776" cy="2135997"/>
          </a:xfrm>
          <a:prstGeom prst="rect">
            <a:avLst/>
          </a:prstGeom>
          <a:noFill/>
        </p:spPr>
      </p:pic>
      <p:pic>
        <p:nvPicPr>
          <p:cNvPr id="7172" name="Picture 4" descr="http://www.trac.org.tr/uploads/galeri/4211059-16692_718477551552746_4034256702008944319_n.jpg"/>
          <p:cNvPicPr>
            <a:picLocks noChangeAspect="1" noChangeArrowheads="1"/>
          </p:cNvPicPr>
          <p:nvPr/>
        </p:nvPicPr>
        <p:blipFill>
          <a:blip r:embed="rId4"/>
          <a:srcRect/>
          <a:stretch>
            <a:fillRect/>
          </a:stretch>
        </p:blipFill>
        <p:spPr bwMode="auto">
          <a:xfrm>
            <a:off x="4357686" y="857232"/>
            <a:ext cx="4357686" cy="2900585"/>
          </a:xfrm>
          <a:prstGeom prst="rect">
            <a:avLst/>
          </a:prstGeom>
          <a:noFill/>
        </p:spPr>
      </p:pic>
      <p:pic>
        <p:nvPicPr>
          <p:cNvPr id="7174" name="Picture 6" descr="http://www.trac.org.tr/uploads/galeri/8564002-manisa-3.jpg"/>
          <p:cNvPicPr>
            <a:picLocks noChangeAspect="1" noChangeArrowheads="1"/>
          </p:cNvPicPr>
          <p:nvPr/>
        </p:nvPicPr>
        <p:blipFill>
          <a:blip r:embed="rId5"/>
          <a:srcRect/>
          <a:stretch>
            <a:fillRect/>
          </a:stretch>
        </p:blipFill>
        <p:spPr bwMode="auto">
          <a:xfrm>
            <a:off x="3929058" y="3071810"/>
            <a:ext cx="3309918" cy="2197992"/>
          </a:xfrm>
          <a:prstGeom prst="rect">
            <a:avLst/>
          </a:prstGeom>
          <a:noFill/>
        </p:spPr>
      </p:pic>
      <p:pic>
        <p:nvPicPr>
          <p:cNvPr id="7176" name="Picture 8" descr="http://www.trac.org.tr/resimler/soma/soma-14.JPG"/>
          <p:cNvPicPr>
            <a:picLocks noChangeAspect="1" noChangeArrowheads="1"/>
          </p:cNvPicPr>
          <p:nvPr/>
        </p:nvPicPr>
        <p:blipFill>
          <a:blip r:embed="rId6"/>
          <a:srcRect/>
          <a:stretch>
            <a:fillRect/>
          </a:stretch>
        </p:blipFill>
        <p:spPr bwMode="auto">
          <a:xfrm>
            <a:off x="428596" y="928670"/>
            <a:ext cx="4109393" cy="272889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793731" cy="461665"/>
          </a:xfrm>
          <a:prstGeom prst="rect">
            <a:avLst/>
          </a:prstGeom>
          <a:noFill/>
        </p:spPr>
        <p:txBody>
          <a:bodyPr wrap="none" rtlCol="0">
            <a:spAutoFit/>
          </a:bodyPr>
          <a:lstStyle/>
          <a:p>
            <a:r>
              <a:rPr lang="tr-TR" sz="2400" b="1" dirty="0" smtClean="0"/>
              <a:t>Konum Belirleme (APRS v.s.)</a:t>
            </a:r>
            <a:endParaRPr lang="tr-TR" sz="2400" b="1" dirty="0"/>
          </a:p>
        </p:txBody>
      </p:sp>
      <p:pic>
        <p:nvPicPr>
          <p:cNvPr id="6146" name="Picture 2" descr="http://www.w4va.org/wp-content/uploads/2010/10/APRS.jpg"/>
          <p:cNvPicPr>
            <a:picLocks noChangeAspect="1" noChangeArrowheads="1"/>
          </p:cNvPicPr>
          <p:nvPr/>
        </p:nvPicPr>
        <p:blipFill>
          <a:blip r:embed="rId3"/>
          <a:srcRect/>
          <a:stretch>
            <a:fillRect/>
          </a:stretch>
        </p:blipFill>
        <p:spPr bwMode="auto">
          <a:xfrm>
            <a:off x="428596" y="1928802"/>
            <a:ext cx="6353175" cy="3990976"/>
          </a:xfrm>
          <a:prstGeom prst="rect">
            <a:avLst/>
          </a:prstGeom>
          <a:noFill/>
        </p:spPr>
      </p:pic>
      <p:pic>
        <p:nvPicPr>
          <p:cNvPr id="6148" name="Picture 4" descr="http://www.trac.org.tr/resimler/aprs.gif"/>
          <p:cNvPicPr>
            <a:picLocks noChangeAspect="1" noChangeArrowheads="1"/>
          </p:cNvPicPr>
          <p:nvPr/>
        </p:nvPicPr>
        <p:blipFill>
          <a:blip r:embed="rId4"/>
          <a:srcRect/>
          <a:stretch>
            <a:fillRect/>
          </a:stretch>
        </p:blipFill>
        <p:spPr bwMode="auto">
          <a:xfrm>
            <a:off x="6096000" y="428604"/>
            <a:ext cx="3048000" cy="1533525"/>
          </a:xfrm>
          <a:prstGeom prst="rect">
            <a:avLst/>
          </a:prstGeom>
          <a:noFill/>
        </p:spPr>
      </p:pic>
      <p:sp>
        <p:nvSpPr>
          <p:cNvPr id="9" name="8 Metin kutusu"/>
          <p:cNvSpPr txBox="1"/>
          <p:nvPr/>
        </p:nvSpPr>
        <p:spPr>
          <a:xfrm>
            <a:off x="642910" y="1285860"/>
            <a:ext cx="5333511" cy="369332"/>
          </a:xfrm>
          <a:prstGeom prst="rect">
            <a:avLst/>
          </a:prstGeom>
          <a:noFill/>
        </p:spPr>
        <p:txBody>
          <a:bodyPr wrap="none" rtlCol="0">
            <a:spAutoFit/>
          </a:bodyPr>
          <a:lstStyle/>
          <a:p>
            <a:pPr lvl="0"/>
            <a:r>
              <a:rPr lang="tr-TR" b="1" dirty="0" smtClean="0">
                <a:solidFill>
                  <a:srgbClr val="FF0000"/>
                </a:solidFill>
                <a:latin typeface="Tahoma" pitchFamily="34" charset="0"/>
                <a:cs typeface="Tahoma" pitchFamily="34" charset="0"/>
              </a:rPr>
              <a:t>APRS </a:t>
            </a:r>
            <a:r>
              <a:rPr lang="tr-TR" b="1" dirty="0" smtClean="0">
                <a:solidFill>
                  <a:srgbClr val="737373"/>
                </a:solidFill>
                <a:latin typeface="Tahoma" pitchFamily="34" charset="0"/>
                <a:cs typeface="Tahoma" pitchFamily="34" charset="0"/>
              </a:rPr>
              <a:t>(</a:t>
            </a:r>
            <a:r>
              <a:rPr lang="tr-TR" b="1" dirty="0" err="1" smtClean="0">
                <a:solidFill>
                  <a:srgbClr val="FF0000"/>
                </a:solidFill>
                <a:latin typeface="Tahoma" pitchFamily="34" charset="0"/>
                <a:cs typeface="Tahoma" pitchFamily="34" charset="0"/>
              </a:rPr>
              <a:t>A</a:t>
            </a:r>
            <a:r>
              <a:rPr lang="tr-TR" b="1" dirty="0" err="1" smtClean="0">
                <a:solidFill>
                  <a:srgbClr val="737373"/>
                </a:solidFill>
                <a:latin typeface="Tahoma" pitchFamily="34" charset="0"/>
                <a:cs typeface="Tahoma" pitchFamily="34" charset="0"/>
              </a:rPr>
              <a:t>utomatic</a:t>
            </a:r>
            <a:r>
              <a:rPr lang="tr-TR" b="1" dirty="0" smtClean="0">
                <a:solidFill>
                  <a:srgbClr val="737373"/>
                </a:solidFill>
                <a:latin typeface="Tahoma" pitchFamily="34" charset="0"/>
                <a:cs typeface="Tahoma" pitchFamily="34" charset="0"/>
              </a:rPr>
              <a:t> </a:t>
            </a:r>
            <a:r>
              <a:rPr lang="tr-TR" b="1" dirty="0" err="1" smtClean="0">
                <a:solidFill>
                  <a:srgbClr val="FF0000"/>
                </a:solidFill>
                <a:latin typeface="Tahoma" pitchFamily="34" charset="0"/>
                <a:cs typeface="Tahoma" pitchFamily="34" charset="0"/>
              </a:rPr>
              <a:t>P</a:t>
            </a:r>
            <a:r>
              <a:rPr lang="tr-TR" b="1" dirty="0" err="1" smtClean="0">
                <a:solidFill>
                  <a:srgbClr val="737373"/>
                </a:solidFill>
                <a:latin typeface="Tahoma" pitchFamily="34" charset="0"/>
                <a:cs typeface="Tahoma" pitchFamily="34" charset="0"/>
              </a:rPr>
              <a:t>acket</a:t>
            </a:r>
            <a:r>
              <a:rPr lang="tr-TR" b="1" dirty="0" smtClean="0">
                <a:solidFill>
                  <a:srgbClr val="737373"/>
                </a:solidFill>
                <a:latin typeface="Tahoma" pitchFamily="34" charset="0"/>
                <a:cs typeface="Tahoma" pitchFamily="34" charset="0"/>
              </a:rPr>
              <a:t> </a:t>
            </a:r>
            <a:r>
              <a:rPr lang="tr-TR" b="1" dirty="0" err="1" smtClean="0">
                <a:solidFill>
                  <a:srgbClr val="FF0000"/>
                </a:solidFill>
                <a:latin typeface="Tahoma" pitchFamily="34" charset="0"/>
                <a:cs typeface="Tahoma" pitchFamily="34" charset="0"/>
              </a:rPr>
              <a:t>R</a:t>
            </a:r>
            <a:r>
              <a:rPr lang="tr-TR" b="1" dirty="0" err="1" smtClean="0">
                <a:solidFill>
                  <a:srgbClr val="737373"/>
                </a:solidFill>
                <a:latin typeface="Tahoma" pitchFamily="34" charset="0"/>
                <a:cs typeface="Tahoma" pitchFamily="34" charset="0"/>
              </a:rPr>
              <a:t>eporting</a:t>
            </a:r>
            <a:r>
              <a:rPr lang="tr-TR" b="1" dirty="0" smtClean="0">
                <a:solidFill>
                  <a:srgbClr val="737373"/>
                </a:solidFill>
                <a:latin typeface="Tahoma" pitchFamily="34" charset="0"/>
                <a:cs typeface="Tahoma" pitchFamily="34" charset="0"/>
              </a:rPr>
              <a:t> </a:t>
            </a:r>
            <a:r>
              <a:rPr lang="tr-TR" b="1" dirty="0" err="1" smtClean="0">
                <a:solidFill>
                  <a:srgbClr val="FF0000"/>
                </a:solidFill>
                <a:latin typeface="Tahoma" pitchFamily="34" charset="0"/>
                <a:cs typeface="Tahoma" pitchFamily="34" charset="0"/>
              </a:rPr>
              <a:t>S</a:t>
            </a:r>
            <a:r>
              <a:rPr lang="tr-TR" b="1" dirty="0" err="1" smtClean="0">
                <a:solidFill>
                  <a:srgbClr val="737373"/>
                </a:solidFill>
                <a:latin typeface="Tahoma" pitchFamily="34" charset="0"/>
                <a:cs typeface="Tahoma" pitchFamily="34" charset="0"/>
              </a:rPr>
              <a:t>ystem</a:t>
            </a:r>
            <a:r>
              <a:rPr lang="tr-TR" b="1" dirty="0" smtClean="0">
                <a:solidFill>
                  <a:srgbClr val="737373"/>
                </a:solidFill>
                <a:latin typeface="Tahoma" pitchFamily="34" charset="0"/>
                <a:cs typeface="Tahoma" pitchFamily="34" charset="0"/>
              </a:rPr>
              <a:t> )</a:t>
            </a:r>
            <a:endParaRPr lang="tr-TR"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7793544" cy="461665"/>
          </a:xfrm>
          <a:prstGeom prst="rect">
            <a:avLst/>
          </a:prstGeom>
          <a:noFill/>
        </p:spPr>
        <p:txBody>
          <a:bodyPr wrap="none" rtlCol="0">
            <a:spAutoFit/>
          </a:bodyPr>
          <a:lstStyle/>
          <a:p>
            <a:r>
              <a:rPr lang="tr-TR" sz="2400" b="1" dirty="0" smtClean="0"/>
              <a:t>İnternet Tabanlı Servisler, Mesajlaşma (</a:t>
            </a:r>
            <a:r>
              <a:rPr lang="tr-TR" sz="2400" b="1" dirty="0" err="1" smtClean="0"/>
              <a:t>Echolink</a:t>
            </a:r>
            <a:r>
              <a:rPr lang="tr-TR" sz="2400" b="1" dirty="0" smtClean="0"/>
              <a:t>, e-mail v.s.)</a:t>
            </a:r>
            <a:endParaRPr lang="tr-TR" sz="2400" b="1" dirty="0"/>
          </a:p>
        </p:txBody>
      </p:sp>
      <p:pic>
        <p:nvPicPr>
          <p:cNvPr id="5122" name="Picture 2" descr="http://www.echolink.org/images/LinkingExample.gif"/>
          <p:cNvPicPr>
            <a:picLocks noChangeAspect="1" noChangeArrowheads="1"/>
          </p:cNvPicPr>
          <p:nvPr/>
        </p:nvPicPr>
        <p:blipFill>
          <a:blip r:embed="rId3"/>
          <a:srcRect/>
          <a:stretch>
            <a:fillRect/>
          </a:stretch>
        </p:blipFill>
        <p:spPr bwMode="auto">
          <a:xfrm>
            <a:off x="428596" y="928670"/>
            <a:ext cx="4867275" cy="3314700"/>
          </a:xfrm>
          <a:prstGeom prst="rect">
            <a:avLst/>
          </a:prstGeom>
          <a:noFill/>
        </p:spPr>
      </p:pic>
      <p:pic>
        <p:nvPicPr>
          <p:cNvPr id="5124" name="Picture 4" descr="http://packet-radio.weststellingwerf.org/e107_images/newspost_images/Packet1.gif"/>
          <p:cNvPicPr>
            <a:picLocks noChangeAspect="1" noChangeArrowheads="1"/>
          </p:cNvPicPr>
          <p:nvPr/>
        </p:nvPicPr>
        <p:blipFill>
          <a:blip r:embed="rId4"/>
          <a:srcRect/>
          <a:stretch>
            <a:fillRect/>
          </a:stretch>
        </p:blipFill>
        <p:spPr bwMode="auto">
          <a:xfrm>
            <a:off x="2357422" y="4357694"/>
            <a:ext cx="4230498" cy="1608138"/>
          </a:xfrm>
          <a:prstGeom prst="rect">
            <a:avLst/>
          </a:prstGeom>
          <a:noFill/>
        </p:spPr>
      </p:pic>
      <p:pic>
        <p:nvPicPr>
          <p:cNvPr id="5125" name="Picture 5"/>
          <p:cNvPicPr>
            <a:picLocks noChangeAspect="1" noChangeArrowheads="1"/>
          </p:cNvPicPr>
          <p:nvPr/>
        </p:nvPicPr>
        <p:blipFill>
          <a:blip r:embed="rId5" cstate="print"/>
          <a:srcRect/>
          <a:stretch>
            <a:fillRect/>
          </a:stretch>
        </p:blipFill>
        <p:spPr bwMode="auto">
          <a:xfrm>
            <a:off x="5357818" y="1214422"/>
            <a:ext cx="3348032" cy="24532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3107326" cy="461665"/>
          </a:xfrm>
          <a:prstGeom prst="rect">
            <a:avLst/>
          </a:prstGeom>
          <a:noFill/>
        </p:spPr>
        <p:txBody>
          <a:bodyPr wrap="none" rtlCol="0">
            <a:spAutoFit/>
          </a:bodyPr>
          <a:lstStyle/>
          <a:p>
            <a:r>
              <a:rPr lang="tr-TR" sz="2400" b="1" dirty="0" smtClean="0"/>
              <a:t>Ünlü Amatör Telsizciler</a:t>
            </a:r>
            <a:endParaRPr lang="tr-TR" sz="2400" b="1" dirty="0"/>
          </a:p>
        </p:txBody>
      </p:sp>
      <p:pic>
        <p:nvPicPr>
          <p:cNvPr id="48130" name="Picture 2" descr="http://www.dxcoffee.com/eng/wp-content/uploads/2011/08/jy1_king_hussein.jpeg"/>
          <p:cNvPicPr>
            <a:picLocks noChangeAspect="1" noChangeArrowheads="1"/>
          </p:cNvPicPr>
          <p:nvPr/>
        </p:nvPicPr>
        <p:blipFill>
          <a:blip r:embed="rId3"/>
          <a:srcRect/>
          <a:stretch>
            <a:fillRect/>
          </a:stretch>
        </p:blipFill>
        <p:spPr bwMode="auto">
          <a:xfrm>
            <a:off x="428596" y="857232"/>
            <a:ext cx="3000396" cy="2530289"/>
          </a:xfrm>
          <a:prstGeom prst="rect">
            <a:avLst/>
          </a:prstGeom>
          <a:noFill/>
        </p:spPr>
      </p:pic>
      <p:pic>
        <p:nvPicPr>
          <p:cNvPr id="48132" name="Picture 4" descr="http://www.qsl.net/xe3rlr/imagenes/rey10.jpg"/>
          <p:cNvPicPr>
            <a:picLocks noChangeAspect="1" noChangeArrowheads="1"/>
          </p:cNvPicPr>
          <p:nvPr/>
        </p:nvPicPr>
        <p:blipFill>
          <a:blip r:embed="rId4"/>
          <a:srcRect/>
          <a:stretch>
            <a:fillRect/>
          </a:stretch>
        </p:blipFill>
        <p:spPr bwMode="auto">
          <a:xfrm>
            <a:off x="5072066" y="714356"/>
            <a:ext cx="3561596" cy="2428892"/>
          </a:xfrm>
          <a:prstGeom prst="rect">
            <a:avLst/>
          </a:prstGeom>
          <a:noFill/>
        </p:spPr>
      </p:pic>
      <p:pic>
        <p:nvPicPr>
          <p:cNvPr id="48134" name="Picture 6" descr="http://www.arrl.org/images/view/News/K1JT_in_Shack.JPG"/>
          <p:cNvPicPr>
            <a:picLocks noChangeAspect="1" noChangeArrowheads="1"/>
          </p:cNvPicPr>
          <p:nvPr/>
        </p:nvPicPr>
        <p:blipFill>
          <a:blip r:embed="rId5" cstate="print"/>
          <a:srcRect/>
          <a:stretch>
            <a:fillRect/>
          </a:stretch>
        </p:blipFill>
        <p:spPr bwMode="auto">
          <a:xfrm>
            <a:off x="2714612" y="2643182"/>
            <a:ext cx="3409923" cy="2557442"/>
          </a:xfrm>
          <a:prstGeom prst="rect">
            <a:avLst/>
          </a:prstGeom>
          <a:noFill/>
        </p:spPr>
      </p:pic>
      <p:pic>
        <p:nvPicPr>
          <p:cNvPr id="48136" name="Picture 8" descr="http://www.cqdx.ru/ham/wp-content/uploads/2011/09/Marlon-Brando-1210765258.jpg"/>
          <p:cNvPicPr>
            <a:picLocks noChangeAspect="1" noChangeArrowheads="1"/>
          </p:cNvPicPr>
          <p:nvPr/>
        </p:nvPicPr>
        <p:blipFill>
          <a:blip r:embed="rId6"/>
          <a:srcRect/>
          <a:stretch>
            <a:fillRect/>
          </a:stretch>
        </p:blipFill>
        <p:spPr bwMode="auto">
          <a:xfrm>
            <a:off x="285720" y="3214686"/>
            <a:ext cx="2643176" cy="2643176"/>
          </a:xfrm>
          <a:prstGeom prst="rect">
            <a:avLst/>
          </a:prstGeom>
          <a:noFill/>
        </p:spPr>
      </p:pic>
      <p:pic>
        <p:nvPicPr>
          <p:cNvPr id="48138" name="Picture 10" descr="http://hamgallery.com/qsl/country/European_Russia/ua1lo.jpg"/>
          <p:cNvPicPr>
            <a:picLocks noChangeAspect="1" noChangeArrowheads="1"/>
          </p:cNvPicPr>
          <p:nvPr/>
        </p:nvPicPr>
        <p:blipFill>
          <a:blip r:embed="rId7"/>
          <a:srcRect/>
          <a:stretch>
            <a:fillRect/>
          </a:stretch>
        </p:blipFill>
        <p:spPr bwMode="auto">
          <a:xfrm>
            <a:off x="5643570" y="3286124"/>
            <a:ext cx="3500430" cy="2254277"/>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pic>
        <p:nvPicPr>
          <p:cNvPr id="5"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1032802">
            <a:off x="347830" y="3548024"/>
            <a:ext cx="3346499" cy="1902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450095">
            <a:off x="5040068" y="409605"/>
            <a:ext cx="3116837" cy="1902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28926" y="214290"/>
            <a:ext cx="1919316" cy="298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20868988">
            <a:off x="5848418" y="2688404"/>
            <a:ext cx="2788750" cy="1722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rot="1155913">
            <a:off x="436960" y="243862"/>
            <a:ext cx="1984933" cy="298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6"/>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rot="660247">
            <a:off x="3718230" y="3961240"/>
            <a:ext cx="2755941" cy="1799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14282" y="214290"/>
            <a:ext cx="7891071" cy="6093976"/>
          </a:xfrm>
          <a:prstGeom prst="rect">
            <a:avLst/>
          </a:prstGeom>
          <a:noFill/>
        </p:spPr>
        <p:txBody>
          <a:bodyPr wrap="none" rtlCol="0">
            <a:spAutoFit/>
          </a:bodyPr>
          <a:lstStyle/>
          <a:p>
            <a:pPr>
              <a:lnSpc>
                <a:spcPct val="150000"/>
              </a:lnSpc>
            </a:pPr>
            <a:r>
              <a:rPr lang="tr-TR" sz="2400" b="1" dirty="0" smtClean="0">
                <a:solidFill>
                  <a:srgbClr val="E2931E"/>
                </a:solidFill>
                <a:effectLst>
                  <a:outerShdw blurRad="38100" dist="38100" dir="2700000" algn="tl">
                    <a:srgbClr val="000000">
                      <a:alpha val="43137"/>
                    </a:srgbClr>
                  </a:outerShdw>
                </a:effectLst>
              </a:rPr>
              <a:t>KAYNAKLAR</a:t>
            </a:r>
          </a:p>
          <a:p>
            <a:pPr>
              <a:lnSpc>
                <a:spcPct val="150000"/>
              </a:lnSpc>
              <a:buFont typeface="Wingdings" pitchFamily="2" charset="2"/>
              <a:buChar char="§"/>
            </a:pPr>
            <a:r>
              <a:rPr lang="tr-TR" sz="2400" b="1" dirty="0" smtClean="0"/>
              <a:t> </a:t>
            </a:r>
            <a:r>
              <a:rPr lang="tr-TR" sz="2400" b="1" dirty="0" smtClean="0">
                <a:hlinkClick r:id="rId3"/>
              </a:rPr>
              <a:t>http://</a:t>
            </a:r>
            <a:r>
              <a:rPr lang="tr-TR" sz="2400" b="1" dirty="0" smtClean="0">
                <a:hlinkClick r:id="rId3"/>
              </a:rPr>
              <a:t>www.</a:t>
            </a:r>
            <a:r>
              <a:rPr lang="tr-TR" sz="2400" b="1" dirty="0" err="1" smtClean="0">
                <a:hlinkClick r:id="rId3"/>
              </a:rPr>
              <a:t>trac</a:t>
            </a:r>
            <a:r>
              <a:rPr lang="tr-TR" sz="2400" b="1" dirty="0" smtClean="0">
                <a:hlinkClick r:id="rId3"/>
              </a:rPr>
              <a:t>.</a:t>
            </a:r>
            <a:r>
              <a:rPr lang="tr-TR" sz="2400" b="1" dirty="0" err="1" smtClean="0">
                <a:hlinkClick r:id="rId3"/>
              </a:rPr>
              <a:t>org.tr</a:t>
            </a:r>
            <a:endParaRPr lang="tr-TR" sz="2400" b="1" dirty="0" smtClean="0"/>
          </a:p>
          <a:p>
            <a:pPr>
              <a:lnSpc>
                <a:spcPct val="150000"/>
              </a:lnSpc>
              <a:buFont typeface="Wingdings" pitchFamily="2" charset="2"/>
              <a:buChar char="§"/>
            </a:pPr>
            <a:r>
              <a:rPr lang="tr-TR" sz="2400" b="1" dirty="0" smtClean="0"/>
              <a:t> </a:t>
            </a:r>
            <a:r>
              <a:rPr lang="tr-TR" sz="2400" b="1" dirty="0" smtClean="0"/>
              <a:t>ANTRAK Amatör Telsizcilik Sınav Kılavuzu ve Başvuru Kitabı</a:t>
            </a:r>
          </a:p>
          <a:p>
            <a:pPr>
              <a:lnSpc>
                <a:spcPct val="150000"/>
              </a:lnSpc>
              <a:buFont typeface="Wingdings" pitchFamily="2" charset="2"/>
              <a:buChar char="§"/>
            </a:pPr>
            <a:r>
              <a:rPr lang="tr-TR" sz="2400" b="1" dirty="0" smtClean="0"/>
              <a:t> </a:t>
            </a:r>
            <a:r>
              <a:rPr lang="tr-TR" sz="2400" b="1" dirty="0" smtClean="0">
                <a:hlinkClick r:id="rId4"/>
              </a:rPr>
              <a:t>http://</a:t>
            </a:r>
            <a:r>
              <a:rPr lang="tr-TR" sz="2400" b="1" dirty="0" smtClean="0">
                <a:hlinkClick r:id="rId4"/>
              </a:rPr>
              <a:t>www.</a:t>
            </a:r>
            <a:r>
              <a:rPr lang="tr-TR" sz="2400" b="1" dirty="0" err="1" smtClean="0">
                <a:hlinkClick r:id="rId4"/>
              </a:rPr>
              <a:t>tamsat</a:t>
            </a:r>
            <a:r>
              <a:rPr lang="tr-TR" sz="2400" b="1" dirty="0" smtClean="0">
                <a:hlinkClick r:id="rId4"/>
              </a:rPr>
              <a:t>.</a:t>
            </a:r>
            <a:r>
              <a:rPr lang="tr-TR" sz="2400" b="1" dirty="0" err="1" smtClean="0">
                <a:hlinkClick r:id="rId4"/>
              </a:rPr>
              <a:t>org.tr</a:t>
            </a:r>
            <a:r>
              <a:rPr lang="tr-TR" sz="2400" b="1" dirty="0" smtClean="0">
                <a:hlinkClick r:id="rId4"/>
              </a:rPr>
              <a:t>/tr</a:t>
            </a:r>
            <a:endParaRPr lang="tr-TR" sz="2400" b="1" dirty="0" smtClean="0"/>
          </a:p>
          <a:p>
            <a:pPr>
              <a:lnSpc>
                <a:spcPct val="150000"/>
              </a:lnSpc>
              <a:buFont typeface="Wingdings" pitchFamily="2" charset="2"/>
              <a:buChar char="§"/>
            </a:pPr>
            <a:r>
              <a:rPr lang="tr-TR" sz="2400" b="1" dirty="0" smtClean="0"/>
              <a:t> </a:t>
            </a:r>
            <a:r>
              <a:rPr lang="tr-TR" sz="2400" b="1" dirty="0" smtClean="0">
                <a:hlinkClick r:id="rId5"/>
              </a:rPr>
              <a:t>http://</a:t>
            </a:r>
            <a:r>
              <a:rPr lang="tr-TR" sz="2400" b="1" dirty="0" smtClean="0">
                <a:hlinkClick r:id="rId5"/>
              </a:rPr>
              <a:t>tr.</a:t>
            </a:r>
            <a:r>
              <a:rPr lang="tr-TR" sz="2400" b="1" dirty="0" err="1" smtClean="0">
                <a:hlinkClick r:id="rId5"/>
              </a:rPr>
              <a:t>wikipedia</a:t>
            </a:r>
            <a:r>
              <a:rPr lang="tr-TR" sz="2400" b="1" dirty="0" smtClean="0">
                <a:hlinkClick r:id="rId5"/>
              </a:rPr>
              <a:t>.org</a:t>
            </a:r>
            <a:r>
              <a:rPr lang="tr-TR" sz="2400" b="1" dirty="0" smtClean="0">
                <a:hlinkClick r:id="rId5"/>
              </a:rPr>
              <a:t>/</a:t>
            </a:r>
            <a:endParaRPr lang="tr-TR" sz="2400" b="1" dirty="0" smtClean="0"/>
          </a:p>
          <a:p>
            <a:pPr>
              <a:lnSpc>
                <a:spcPct val="150000"/>
              </a:lnSpc>
              <a:buFont typeface="Wingdings" pitchFamily="2" charset="2"/>
              <a:buChar char="§"/>
            </a:pPr>
            <a:r>
              <a:rPr lang="tr-TR" sz="2400" b="1" dirty="0" smtClean="0"/>
              <a:t> </a:t>
            </a:r>
            <a:r>
              <a:rPr lang="tr-TR" sz="2400" b="1" dirty="0" smtClean="0">
                <a:hlinkClick r:id="rId6"/>
              </a:rPr>
              <a:t>www.</a:t>
            </a:r>
            <a:r>
              <a:rPr lang="tr-TR" sz="2400" b="1" dirty="0" err="1" smtClean="0">
                <a:hlinkClick r:id="rId6"/>
              </a:rPr>
              <a:t>google</a:t>
            </a:r>
            <a:r>
              <a:rPr lang="tr-TR" sz="2400" b="1" dirty="0" smtClean="0">
                <a:hlinkClick r:id="rId6"/>
              </a:rPr>
              <a:t>.com</a:t>
            </a:r>
            <a:endParaRPr lang="tr-TR" sz="2400" b="1" dirty="0" smtClean="0"/>
          </a:p>
          <a:p>
            <a:pPr>
              <a:lnSpc>
                <a:spcPct val="150000"/>
              </a:lnSpc>
              <a:buFont typeface="Wingdings" pitchFamily="2" charset="2"/>
              <a:buChar char="§"/>
            </a:pPr>
            <a:r>
              <a:rPr lang="tr-TR" sz="2400" b="1" dirty="0" smtClean="0"/>
              <a:t> </a:t>
            </a:r>
            <a:r>
              <a:rPr lang="tr-TR" sz="2400" b="1" dirty="0" smtClean="0">
                <a:hlinkClick r:id="rId7"/>
              </a:rPr>
              <a:t>www.</a:t>
            </a:r>
            <a:r>
              <a:rPr lang="tr-TR" sz="2400" b="1" dirty="0" err="1" smtClean="0">
                <a:hlinkClick r:id="rId7"/>
              </a:rPr>
              <a:t>arl</a:t>
            </a:r>
            <a:r>
              <a:rPr lang="tr-TR" sz="2400" b="1" dirty="0" smtClean="0">
                <a:hlinkClick r:id="rId7"/>
              </a:rPr>
              <a:t>.org</a:t>
            </a:r>
            <a:endParaRPr lang="tr-TR" sz="2400" b="1" dirty="0" smtClean="0"/>
          </a:p>
          <a:p>
            <a:pPr>
              <a:lnSpc>
                <a:spcPct val="150000"/>
              </a:lnSpc>
              <a:buFont typeface="Wingdings" pitchFamily="2" charset="2"/>
              <a:buChar char="§"/>
            </a:pPr>
            <a:r>
              <a:rPr lang="tr-TR" sz="2400" b="1" dirty="0" smtClean="0"/>
              <a:t> </a:t>
            </a:r>
            <a:r>
              <a:rPr lang="tr-TR" sz="2400" b="1" dirty="0" smtClean="0"/>
              <a:t> </a:t>
            </a:r>
            <a:r>
              <a:rPr lang="tr-TR" sz="2400" b="1" dirty="0" smtClean="0">
                <a:hlinkClick r:id="rId8"/>
              </a:rPr>
              <a:t>www.</a:t>
            </a:r>
            <a:r>
              <a:rPr lang="tr-TR" sz="2400" b="1" dirty="0" err="1" smtClean="0">
                <a:hlinkClick r:id="rId8"/>
              </a:rPr>
              <a:t>darc</a:t>
            </a:r>
            <a:r>
              <a:rPr lang="tr-TR" sz="2400" b="1" dirty="0" smtClean="0">
                <a:hlinkClick r:id="rId8"/>
              </a:rPr>
              <a:t>.de</a:t>
            </a:r>
            <a:endParaRPr lang="tr-TR" sz="2400" b="1" dirty="0" smtClean="0"/>
          </a:p>
          <a:p>
            <a:pPr>
              <a:lnSpc>
                <a:spcPct val="150000"/>
              </a:lnSpc>
              <a:buFont typeface="Wingdings" pitchFamily="2" charset="2"/>
              <a:buChar char="§"/>
            </a:pPr>
            <a:r>
              <a:rPr lang="tr-TR" sz="2400" b="1" dirty="0" smtClean="0"/>
              <a:t> </a:t>
            </a:r>
            <a:r>
              <a:rPr lang="tr-TR" sz="2400" b="1" dirty="0" smtClean="0">
                <a:hlinkClick r:id="rId9"/>
              </a:rPr>
              <a:t>www.</a:t>
            </a:r>
            <a:r>
              <a:rPr lang="tr-TR" sz="2400" b="1" dirty="0" err="1" smtClean="0">
                <a:hlinkClick r:id="rId9"/>
              </a:rPr>
              <a:t>qrz</a:t>
            </a:r>
            <a:r>
              <a:rPr lang="tr-TR" sz="2400" b="1" dirty="0" smtClean="0">
                <a:hlinkClick r:id="rId9"/>
              </a:rPr>
              <a:t>.com</a:t>
            </a:r>
            <a:endParaRPr lang="tr-TR" sz="2400" b="1" dirty="0" smtClean="0"/>
          </a:p>
          <a:p>
            <a:pPr algn="ctr"/>
            <a:endParaRPr lang="tr-TR" sz="6600" b="1"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071670" y="1500174"/>
            <a:ext cx="5014707" cy="3139321"/>
          </a:xfrm>
          <a:prstGeom prst="rect">
            <a:avLst/>
          </a:prstGeom>
          <a:noFill/>
        </p:spPr>
        <p:txBody>
          <a:bodyPr wrap="none" rtlCol="0">
            <a:spAutoFit/>
          </a:bodyPr>
          <a:lstStyle/>
          <a:p>
            <a:pPr algn="ctr"/>
            <a:r>
              <a:rPr lang="tr-TR" sz="6600" b="1" dirty="0" smtClean="0"/>
              <a:t>TEŞEKKÜRLER</a:t>
            </a:r>
          </a:p>
          <a:p>
            <a:pPr algn="ctr"/>
            <a:endParaRPr lang="tr-TR" sz="6600" b="1" dirty="0" smtClean="0"/>
          </a:p>
          <a:p>
            <a:pPr algn="ctr"/>
            <a:r>
              <a:rPr lang="tr-TR" sz="6600" b="1" dirty="0" smtClean="0"/>
              <a:t>73…</a:t>
            </a:r>
            <a:endParaRPr lang="tr-TR" sz="66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642910" y="476888"/>
            <a:ext cx="4138441" cy="461665"/>
          </a:xfrm>
          <a:prstGeom prst="rect">
            <a:avLst/>
          </a:prstGeom>
          <a:noFill/>
        </p:spPr>
        <p:txBody>
          <a:bodyPr wrap="none" rtlCol="0">
            <a:spAutoFit/>
          </a:bodyPr>
          <a:lstStyle/>
          <a:p>
            <a:r>
              <a:rPr lang="tr-TR" sz="2400" b="1" dirty="0" smtClean="0"/>
              <a:t>Nasıl Amatör telsizci olabiliriz ?</a:t>
            </a:r>
            <a:endParaRPr lang="tr-TR" sz="2400" b="1" dirty="0"/>
          </a:p>
        </p:txBody>
      </p:sp>
      <p:sp>
        <p:nvSpPr>
          <p:cNvPr id="9" name="8 Metin kutusu"/>
          <p:cNvSpPr txBox="1"/>
          <p:nvPr/>
        </p:nvSpPr>
        <p:spPr>
          <a:xfrm>
            <a:off x="642910" y="1165287"/>
            <a:ext cx="8001057" cy="5478423"/>
          </a:xfrm>
          <a:prstGeom prst="rect">
            <a:avLst/>
          </a:prstGeom>
          <a:noFill/>
        </p:spPr>
        <p:txBody>
          <a:bodyPr wrap="square" rtlCol="0">
            <a:spAutoFit/>
          </a:bodyPr>
          <a:lstStyle/>
          <a:p>
            <a:pPr algn="just"/>
            <a:r>
              <a:rPr lang="tr-TR" b="1" dirty="0" smtClean="0"/>
              <a:t>Amatör telsizci </a:t>
            </a:r>
            <a:r>
              <a:rPr lang="tr-TR" dirty="0" smtClean="0"/>
              <a:t>olmak için Kıyı Emniyeti Genel Müdürlüğü tarafından yapılan sınavlara girmek ve başarılı olmak gerekmektedir. Sınavlar her yıl Mayıs ve Kasım aylarında yapılmaktadır.</a:t>
            </a:r>
          </a:p>
          <a:p>
            <a:pPr algn="just"/>
            <a:endParaRPr lang="tr-TR" dirty="0" smtClean="0"/>
          </a:p>
          <a:p>
            <a:pPr algn="just"/>
            <a:r>
              <a:rPr lang="tr-TR" sz="1400" dirty="0" smtClean="0"/>
              <a:t>Amatör Telsizcilik Sınavının yer ve zamanı sınav tarihinden en az 30 gün önce </a:t>
            </a:r>
            <a:r>
              <a:rPr lang="tr-TR" sz="1400" dirty="0" err="1" smtClean="0"/>
              <a:t>KEGM’nün</a:t>
            </a:r>
            <a:r>
              <a:rPr lang="tr-TR" sz="1400" dirty="0" smtClean="0"/>
              <a:t> internet sayfasından duyurulmaktadır.</a:t>
            </a:r>
          </a:p>
          <a:p>
            <a:pPr algn="just"/>
            <a:endParaRPr lang="tr-TR" sz="1400" dirty="0" smtClean="0"/>
          </a:p>
          <a:p>
            <a:pPr algn="just"/>
            <a:r>
              <a:rPr lang="tr-TR" sz="1400" b="1" dirty="0" smtClean="0"/>
              <a:t>Amatör telsizcilik</a:t>
            </a:r>
            <a:r>
              <a:rPr lang="tr-TR" sz="1400" dirty="0" smtClean="0"/>
              <a:t> sınavı için başvuruda bulunacakların on iki yaşından büyük ve temyiz kudretine sahip olması zorunludur. </a:t>
            </a:r>
          </a:p>
          <a:p>
            <a:pPr algn="just"/>
            <a:r>
              <a:rPr lang="tr-TR" sz="1400" dirty="0" smtClean="0"/>
              <a:t> </a:t>
            </a:r>
            <a:br>
              <a:rPr lang="tr-TR" sz="1400" dirty="0" smtClean="0"/>
            </a:br>
            <a:r>
              <a:rPr lang="tr-TR" sz="1400" dirty="0" smtClean="0"/>
              <a:t>Sınav giriş ücretini yatıranlar amatör telsizcilik sınav başvurularını </a:t>
            </a:r>
            <a:r>
              <a:rPr lang="tr-TR" sz="1400" b="1" dirty="0" smtClean="0"/>
              <a:t>KEGM</a:t>
            </a:r>
            <a:r>
              <a:rPr lang="tr-TR" sz="1400" dirty="0" smtClean="0"/>
              <a:t> web sayfasından elektronik ortamda yapabilecekleri gibi web sayfasından edinebilecekleri başvuru formlarını doldurarak şahsen veya posta yoluyla yapabilir.</a:t>
            </a:r>
          </a:p>
          <a:p>
            <a:pPr algn="just"/>
            <a:r>
              <a:rPr lang="tr-TR" sz="1400" dirty="0" smtClean="0"/>
              <a:t> </a:t>
            </a:r>
            <a:br>
              <a:rPr lang="tr-TR" sz="1400" dirty="0" smtClean="0"/>
            </a:br>
            <a:r>
              <a:rPr lang="tr-TR" sz="1400" dirty="0" smtClean="0"/>
              <a:t>Sınav giriş ücretinde </a:t>
            </a:r>
            <a:r>
              <a:rPr lang="tr-TR" sz="1400" b="1" dirty="0" err="1" smtClean="0"/>
              <a:t>KEGM’</a:t>
            </a:r>
            <a:r>
              <a:rPr lang="tr-TR" sz="1400" dirty="0" err="1" smtClean="0"/>
              <a:t>ce</a:t>
            </a:r>
            <a:r>
              <a:rPr lang="tr-TR" sz="1400" dirty="0" smtClean="0"/>
              <a:t> Yönetim Kurulu kararı ile öğrenci ve engelliler için %50’ye kadar indirim yapılabilir. Şehit eş ve çocukları ile gazi, eş ve çocukları sınav ücretinden muaftır.</a:t>
            </a:r>
          </a:p>
          <a:p>
            <a:pPr algn="just"/>
            <a:r>
              <a:rPr lang="tr-TR" sz="1400" dirty="0" smtClean="0"/>
              <a:t/>
            </a:r>
            <a:br>
              <a:rPr lang="tr-TR" sz="1400" dirty="0" smtClean="0"/>
            </a:br>
            <a:r>
              <a:rPr lang="tr-TR" sz="1400" dirty="0" smtClean="0"/>
              <a:t>Başvuruların değerlendirilmesi neticesinde sınava girme hakkı kazanan adaylara sınav giriş belgesi verilir ve sınava girme hakkı kazanan adayların listesi KEGM web sayfasında ilan edilir. Kabul edilmeyen başvurular gerekçeleri ile müracaatçılara bildirilir.</a:t>
            </a:r>
          </a:p>
          <a:p>
            <a:pPr algn="just"/>
            <a:endParaRPr lang="tr-TR" dirty="0" smtClean="0"/>
          </a:p>
          <a:p>
            <a:r>
              <a:rPr lang="tr-TR" dirty="0" smtClean="0"/>
              <a:t/>
            </a:r>
            <a:br>
              <a:rPr lang="tr-TR" dirty="0" smtClean="0"/>
            </a:br>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Dikdörtgen"/>
          <p:cNvSpPr/>
          <p:nvPr/>
        </p:nvSpPr>
        <p:spPr>
          <a:xfrm>
            <a:off x="714348" y="714356"/>
            <a:ext cx="7858180" cy="4801314"/>
          </a:xfrm>
          <a:prstGeom prst="rect">
            <a:avLst/>
          </a:prstGeom>
        </p:spPr>
        <p:txBody>
          <a:bodyPr wrap="square">
            <a:spAutoFit/>
          </a:bodyPr>
          <a:lstStyle/>
          <a:p>
            <a:r>
              <a:rPr lang="tr-TR" dirty="0" smtClean="0"/>
              <a:t>Amatör Telsizciler belge sınıfına göre </a:t>
            </a:r>
            <a:r>
              <a:rPr lang="tr-TR" b="1" dirty="0" smtClean="0"/>
              <a:t>A, B</a:t>
            </a:r>
            <a:r>
              <a:rPr lang="tr-TR" dirty="0" smtClean="0"/>
              <a:t> ve</a:t>
            </a:r>
            <a:r>
              <a:rPr lang="tr-TR" b="1" dirty="0" smtClean="0"/>
              <a:t> C</a:t>
            </a:r>
            <a:r>
              <a:rPr lang="tr-TR" dirty="0" smtClean="0"/>
              <a:t> sınıfı olarak üçe ayrılır.</a:t>
            </a:r>
          </a:p>
          <a:p>
            <a:r>
              <a:rPr lang="tr-TR" dirty="0" smtClean="0"/>
              <a:t/>
            </a:r>
            <a:br>
              <a:rPr lang="tr-TR" dirty="0" smtClean="0"/>
            </a:br>
            <a:r>
              <a:rPr lang="tr-TR" dirty="0" smtClean="0"/>
              <a:t>  </a:t>
            </a:r>
            <a:r>
              <a:rPr lang="tr-TR" b="1" dirty="0" smtClean="0"/>
              <a:t>A sınıfı belgesi:</a:t>
            </a:r>
            <a:r>
              <a:rPr lang="tr-TR" dirty="0" smtClean="0"/>
              <a:t> Özel Telsiz Sistemleri Yönetmeliğinin ekinde yer alan EK-4 Amatör Telsiz </a:t>
            </a:r>
            <a:r>
              <a:rPr lang="tr-TR" dirty="0" err="1" smtClean="0"/>
              <a:t>istasyonları’nın</a:t>
            </a:r>
            <a:r>
              <a:rPr lang="tr-TR" dirty="0" smtClean="0"/>
              <a:t> Tablo-1’inde belirtilen tüm frekans bantlarında, belirlenen güç sınırlarında, izin verilen emisyonları kullanabilme olanağı sağlar,</a:t>
            </a:r>
          </a:p>
          <a:p>
            <a:r>
              <a:rPr lang="tr-TR" dirty="0" smtClean="0"/>
              <a:t/>
            </a:r>
            <a:br>
              <a:rPr lang="tr-TR" dirty="0" smtClean="0"/>
            </a:br>
            <a:r>
              <a:rPr lang="tr-TR" dirty="0" smtClean="0"/>
              <a:t>  </a:t>
            </a:r>
            <a:r>
              <a:rPr lang="tr-TR" b="1" dirty="0" smtClean="0"/>
              <a:t>B sınıfı belgesi:</a:t>
            </a:r>
            <a:r>
              <a:rPr lang="tr-TR" dirty="0" smtClean="0"/>
              <a:t> Özel Telsiz Sistemleri Yönetmeliğinin ekinde yer alan EK-4 Amatör Telsiz </a:t>
            </a:r>
            <a:r>
              <a:rPr lang="tr-TR" dirty="0" err="1" smtClean="0"/>
              <a:t>istasyonları’nın</a:t>
            </a:r>
            <a:r>
              <a:rPr lang="tr-TR" dirty="0" smtClean="0"/>
              <a:t> Tablo-1’inde B sınıfı için belirtilen frekans bantların, belirlenen güç sınırlarında, izin verilen emisyonları kullanabilme olanağı sağlar.</a:t>
            </a:r>
          </a:p>
          <a:p>
            <a:r>
              <a:rPr lang="tr-TR" dirty="0" smtClean="0"/>
              <a:t/>
            </a:r>
            <a:br>
              <a:rPr lang="tr-TR" dirty="0" smtClean="0"/>
            </a:br>
            <a:r>
              <a:rPr lang="tr-TR" dirty="0" smtClean="0"/>
              <a:t>  </a:t>
            </a:r>
            <a:r>
              <a:rPr lang="tr-TR" b="1" dirty="0" smtClean="0"/>
              <a:t>C sınıfı belgesi:</a:t>
            </a:r>
            <a:r>
              <a:rPr lang="tr-TR" dirty="0" smtClean="0"/>
              <a:t> Özel Telsiz Sistemleri Yönetmeliğinin ekinde yer alan EK-4 Amatör Telsiz İstasyonları’nın Tablo-1’inde B sınıfı için belirlenen Spektrumun bir bölümüne düşük güç seviyelerinde kısıtlı erişimi sağlar </a:t>
            </a:r>
          </a:p>
          <a:p>
            <a:endParaRPr lang="tr-TR" dirty="0" smtClean="0"/>
          </a:p>
          <a:p>
            <a:r>
              <a:rPr lang="tr-TR" dirty="0" smtClean="0"/>
              <a:t>Sınavda A ve B sınıfı için oluşturulan sorulardan en az 75 puan alanlar A sınıfı, 60-74 arası puan alanlar B sınıfı; C sınıfı için oluşturulan sorulardan en az 60 puan alan adaylar C sınıfı amatör telsizcilik belgesi almaya hak kazanırlar.</a:t>
            </a:r>
            <a:endParaRPr lang="tr-T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Dikdörtgen"/>
          <p:cNvSpPr/>
          <p:nvPr/>
        </p:nvSpPr>
        <p:spPr>
          <a:xfrm>
            <a:off x="214282" y="824757"/>
            <a:ext cx="8715404" cy="4247317"/>
          </a:xfrm>
          <a:prstGeom prst="rect">
            <a:avLst/>
          </a:prstGeom>
        </p:spPr>
        <p:txBody>
          <a:bodyPr wrap="square">
            <a:spAutoFit/>
          </a:bodyPr>
          <a:lstStyle/>
          <a:p>
            <a:pPr algn="just"/>
            <a:r>
              <a:rPr lang="tr-TR" dirty="0" smtClean="0"/>
              <a:t>Sınav çoktan seçmeli elli sorudan oluşur ve tek oturumda yapılır. </a:t>
            </a:r>
          </a:p>
          <a:p>
            <a:pPr algn="just"/>
            <a:r>
              <a:rPr lang="tr-TR" dirty="0" smtClean="0"/>
              <a:t>Engelli adaylar için sınav komisyonu gerekli önlemleri alır. </a:t>
            </a:r>
          </a:p>
          <a:p>
            <a:pPr algn="just"/>
            <a:r>
              <a:rPr lang="tr-TR" dirty="0" smtClean="0"/>
              <a:t>Kopya çektiği tespit edilen adayların sınavı geçersiz sayılır ve bir sonraki sınav başvurusu kabul edilmez. </a:t>
            </a:r>
          </a:p>
          <a:p>
            <a:pPr algn="just"/>
            <a:r>
              <a:rPr lang="tr-TR" dirty="0" smtClean="0"/>
              <a:t>Haberleşme, elektrik, elektronik ve fizik dallarından birinde en az lisans düzeyinde yüksek öğrenim görmüş olan adaylar, teknik konulardan sınava tabi tutulmazlar.</a:t>
            </a:r>
          </a:p>
          <a:p>
            <a:pPr algn="just"/>
            <a:r>
              <a:rPr lang="tr-TR" dirty="0" smtClean="0"/>
              <a:t> </a:t>
            </a:r>
          </a:p>
          <a:p>
            <a:pPr algn="just"/>
            <a:r>
              <a:rPr lang="tr-TR" dirty="0" smtClean="0"/>
              <a:t> </a:t>
            </a:r>
            <a:br>
              <a:rPr lang="tr-TR" dirty="0" smtClean="0"/>
            </a:br>
            <a:r>
              <a:rPr lang="tr-TR" dirty="0" smtClean="0"/>
              <a:t>Amatör telsizcilik sınavında başarılı olan ve sınavdan sonra en geç bir yıl içerisinde; </a:t>
            </a:r>
            <a:br>
              <a:rPr lang="tr-TR" dirty="0" smtClean="0"/>
            </a:br>
            <a:endParaRPr lang="tr-TR" dirty="0" smtClean="0"/>
          </a:p>
          <a:p>
            <a:pPr algn="just"/>
            <a:r>
              <a:rPr lang="tr-TR" b="1" dirty="0" smtClean="0"/>
              <a:t>1)</a:t>
            </a:r>
            <a:r>
              <a:rPr lang="tr-TR" dirty="0" smtClean="0"/>
              <a:t> T.C. kimlik numarası, sabıka kaydının olmadığı beyanını içeren yazılı başvuru,</a:t>
            </a:r>
          </a:p>
          <a:p>
            <a:pPr algn="just"/>
            <a:r>
              <a:rPr lang="tr-TR" b="1" dirty="0" smtClean="0"/>
              <a:t>2)</a:t>
            </a:r>
            <a:r>
              <a:rPr lang="tr-TR" dirty="0" smtClean="0"/>
              <a:t> Son altı ay içerisinde çekilmiş bir adet vesikalık fotoğraf, </a:t>
            </a:r>
          </a:p>
          <a:p>
            <a:pPr algn="just"/>
            <a:r>
              <a:rPr lang="tr-TR" b="1" dirty="0" smtClean="0"/>
              <a:t>3)</a:t>
            </a:r>
            <a:r>
              <a:rPr lang="tr-TR" dirty="0" smtClean="0"/>
              <a:t> Amatör telsizcilik belgesi ücretinin ödendiğine dair belgenin aslı veya fotokopisi, </a:t>
            </a:r>
          </a:p>
          <a:p>
            <a:pPr algn="just"/>
            <a:r>
              <a:rPr lang="tr-TR" b="1" dirty="0" smtClean="0"/>
              <a:t>4)</a:t>
            </a:r>
            <a:r>
              <a:rPr lang="tr-TR" dirty="0" smtClean="0"/>
              <a:t> 18 yaşından küçük olanlarda veli ya da vasi oluru, İle başvuruda bulunanlara amatör telsizcilik belgesi verilir. Eksik belgelerle yapılan başvurular değerlendirmeye alınmaz. </a:t>
            </a:r>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pic>
        <p:nvPicPr>
          <p:cNvPr id="3074" name="Picture 2"/>
          <p:cNvPicPr>
            <a:picLocks noChangeAspect="1" noChangeArrowheads="1"/>
          </p:cNvPicPr>
          <p:nvPr/>
        </p:nvPicPr>
        <p:blipFill>
          <a:blip r:embed="rId3"/>
          <a:srcRect/>
          <a:stretch>
            <a:fillRect/>
          </a:stretch>
        </p:blipFill>
        <p:spPr bwMode="auto">
          <a:xfrm>
            <a:off x="5000628" y="214290"/>
            <a:ext cx="4143404" cy="5214974"/>
          </a:xfrm>
          <a:prstGeom prst="rect">
            <a:avLst/>
          </a:prstGeom>
          <a:noFill/>
          <a:ln w="9525">
            <a:noFill/>
            <a:miter lim="800000"/>
            <a:headEnd/>
            <a:tailEnd/>
          </a:ln>
          <a:effectLst/>
        </p:spPr>
      </p:pic>
      <p:sp>
        <p:nvSpPr>
          <p:cNvPr id="9" name="8 Metin kutusu"/>
          <p:cNvSpPr txBox="1"/>
          <p:nvPr/>
        </p:nvSpPr>
        <p:spPr>
          <a:xfrm>
            <a:off x="285720" y="357166"/>
            <a:ext cx="3062313" cy="461665"/>
          </a:xfrm>
          <a:prstGeom prst="rect">
            <a:avLst/>
          </a:prstGeom>
          <a:noFill/>
        </p:spPr>
        <p:txBody>
          <a:bodyPr wrap="none" rtlCol="0">
            <a:spAutoFit/>
          </a:bodyPr>
          <a:lstStyle/>
          <a:p>
            <a:r>
              <a:rPr lang="tr-TR" sz="2400" b="1" dirty="0" smtClean="0"/>
              <a:t>Amatör Telsizci Belgesi</a:t>
            </a:r>
            <a:endParaRPr lang="tr-TR" sz="2400" b="1" dirty="0"/>
          </a:p>
        </p:txBody>
      </p:sp>
      <p:sp>
        <p:nvSpPr>
          <p:cNvPr id="10" name="9 Metin kutusu"/>
          <p:cNvSpPr txBox="1"/>
          <p:nvPr/>
        </p:nvSpPr>
        <p:spPr>
          <a:xfrm>
            <a:off x="428596" y="3610277"/>
            <a:ext cx="1698735" cy="461665"/>
          </a:xfrm>
          <a:prstGeom prst="rect">
            <a:avLst/>
          </a:prstGeom>
          <a:noFill/>
        </p:spPr>
        <p:txBody>
          <a:bodyPr wrap="none" rtlCol="0">
            <a:spAutoFit/>
          </a:bodyPr>
          <a:lstStyle/>
          <a:p>
            <a:r>
              <a:rPr lang="tr-TR" sz="2400" b="1" dirty="0" smtClean="0"/>
              <a:t>Çağrı İşareti</a:t>
            </a:r>
            <a:endParaRPr lang="tr-TR" sz="2400" b="1" dirty="0"/>
          </a:p>
        </p:txBody>
      </p:sp>
      <p:sp>
        <p:nvSpPr>
          <p:cNvPr id="11" name="10 Metin kutusu"/>
          <p:cNvSpPr txBox="1"/>
          <p:nvPr/>
        </p:nvSpPr>
        <p:spPr>
          <a:xfrm>
            <a:off x="642910" y="4286256"/>
            <a:ext cx="2052165" cy="646331"/>
          </a:xfrm>
          <a:prstGeom prst="rect">
            <a:avLst/>
          </a:prstGeom>
          <a:noFill/>
        </p:spPr>
        <p:txBody>
          <a:bodyPr wrap="none" rtlCol="0">
            <a:spAutoFit/>
          </a:bodyPr>
          <a:lstStyle/>
          <a:p>
            <a:r>
              <a:rPr lang="tr-TR" sz="3600" b="1" dirty="0" smtClean="0"/>
              <a:t>T A 4 ASO</a:t>
            </a:r>
            <a:endParaRPr lang="tr-TR" sz="3600" b="1" dirty="0"/>
          </a:p>
        </p:txBody>
      </p:sp>
      <p:cxnSp>
        <p:nvCxnSpPr>
          <p:cNvPr id="13" name="12 Dirsek Bağlayıcısı"/>
          <p:cNvCxnSpPr/>
          <p:nvPr/>
        </p:nvCxnSpPr>
        <p:spPr>
          <a:xfrm>
            <a:off x="1714480" y="4786322"/>
            <a:ext cx="1714512" cy="252000"/>
          </a:xfrm>
          <a:prstGeom prst="bentConnector3">
            <a:avLst>
              <a:gd name="adj1" fmla="val 50000"/>
            </a:avLst>
          </a:prstGeom>
          <a:ln w="25400">
            <a:solidFill>
              <a:srgbClr val="C00000"/>
            </a:solidFill>
            <a:tailEnd type="arrow"/>
          </a:ln>
        </p:spPr>
        <p:style>
          <a:lnRef idx="1">
            <a:schemeClr val="dk1"/>
          </a:lnRef>
          <a:fillRef idx="0">
            <a:schemeClr val="dk1"/>
          </a:fillRef>
          <a:effectRef idx="0">
            <a:schemeClr val="dk1"/>
          </a:effectRef>
          <a:fontRef idx="minor">
            <a:schemeClr val="tx1"/>
          </a:fontRef>
        </p:style>
      </p:cxnSp>
      <p:cxnSp>
        <p:nvCxnSpPr>
          <p:cNvPr id="16" name="15 Dirsek Bağlayıcısı"/>
          <p:cNvCxnSpPr/>
          <p:nvPr/>
        </p:nvCxnSpPr>
        <p:spPr>
          <a:xfrm>
            <a:off x="1428728" y="4786322"/>
            <a:ext cx="2000264" cy="500066"/>
          </a:xfrm>
          <a:prstGeom prst="bentConnector3">
            <a:avLst>
              <a:gd name="adj1" fmla="val 11319"/>
            </a:avLst>
          </a:prstGeom>
          <a:ln w="25400">
            <a:solidFill>
              <a:srgbClr val="C00000"/>
            </a:solidFill>
            <a:tailEnd type="arrow"/>
          </a:ln>
        </p:spPr>
        <p:style>
          <a:lnRef idx="1">
            <a:schemeClr val="dk1"/>
          </a:lnRef>
          <a:fillRef idx="0">
            <a:schemeClr val="dk1"/>
          </a:fillRef>
          <a:effectRef idx="0">
            <a:schemeClr val="dk1"/>
          </a:effectRef>
          <a:fontRef idx="minor">
            <a:schemeClr val="tx1"/>
          </a:fontRef>
        </p:style>
      </p:cxnSp>
      <p:cxnSp>
        <p:nvCxnSpPr>
          <p:cNvPr id="25" name="24 Dirsek Bağlayıcısı"/>
          <p:cNvCxnSpPr/>
          <p:nvPr/>
        </p:nvCxnSpPr>
        <p:spPr>
          <a:xfrm>
            <a:off x="1071538" y="4786322"/>
            <a:ext cx="2357454" cy="785818"/>
          </a:xfrm>
          <a:prstGeom prst="bentConnector3">
            <a:avLst>
              <a:gd name="adj1" fmla="val 11212"/>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29 Dirsek Bağlayıcısı"/>
          <p:cNvCxnSpPr/>
          <p:nvPr/>
        </p:nvCxnSpPr>
        <p:spPr>
          <a:xfrm>
            <a:off x="714348" y="4786322"/>
            <a:ext cx="2714644" cy="1071570"/>
          </a:xfrm>
          <a:prstGeom prst="bentConnector3">
            <a:avLst>
              <a:gd name="adj1" fmla="val 10969"/>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33 Metin kutusu"/>
          <p:cNvSpPr txBox="1"/>
          <p:nvPr/>
        </p:nvSpPr>
        <p:spPr>
          <a:xfrm>
            <a:off x="3428992" y="4786322"/>
            <a:ext cx="803425" cy="369332"/>
          </a:xfrm>
          <a:prstGeom prst="rect">
            <a:avLst/>
          </a:prstGeom>
          <a:noFill/>
        </p:spPr>
        <p:txBody>
          <a:bodyPr wrap="none" rtlCol="0">
            <a:spAutoFit/>
          </a:bodyPr>
          <a:lstStyle/>
          <a:p>
            <a:r>
              <a:rPr lang="tr-TR" dirty="0" smtClean="0"/>
              <a:t>Son Ek</a:t>
            </a:r>
            <a:endParaRPr lang="tr-TR" dirty="0"/>
          </a:p>
        </p:txBody>
      </p:sp>
      <p:sp>
        <p:nvSpPr>
          <p:cNvPr id="35" name="34 Metin kutusu"/>
          <p:cNvSpPr txBox="1"/>
          <p:nvPr/>
        </p:nvSpPr>
        <p:spPr>
          <a:xfrm>
            <a:off x="3428992" y="5072074"/>
            <a:ext cx="1654364" cy="369332"/>
          </a:xfrm>
          <a:prstGeom prst="rect">
            <a:avLst/>
          </a:prstGeom>
          <a:noFill/>
        </p:spPr>
        <p:txBody>
          <a:bodyPr wrap="none" rtlCol="0">
            <a:spAutoFit/>
          </a:bodyPr>
          <a:lstStyle/>
          <a:p>
            <a:r>
              <a:rPr lang="tr-TR" dirty="0" smtClean="0"/>
              <a:t>Bölge Numarası</a:t>
            </a:r>
            <a:endParaRPr lang="tr-TR" dirty="0"/>
          </a:p>
        </p:txBody>
      </p:sp>
      <p:sp>
        <p:nvSpPr>
          <p:cNvPr id="36" name="35 Metin kutusu"/>
          <p:cNvSpPr txBox="1"/>
          <p:nvPr/>
        </p:nvSpPr>
        <p:spPr>
          <a:xfrm>
            <a:off x="3428992" y="5357826"/>
            <a:ext cx="1210268" cy="369332"/>
          </a:xfrm>
          <a:prstGeom prst="rect">
            <a:avLst/>
          </a:prstGeom>
          <a:noFill/>
        </p:spPr>
        <p:txBody>
          <a:bodyPr wrap="none" rtlCol="0">
            <a:spAutoFit/>
          </a:bodyPr>
          <a:lstStyle/>
          <a:p>
            <a:r>
              <a:rPr lang="tr-TR" dirty="0" smtClean="0"/>
              <a:t>Belge Sınıfı</a:t>
            </a:r>
            <a:endParaRPr lang="tr-TR" dirty="0"/>
          </a:p>
        </p:txBody>
      </p:sp>
      <p:sp>
        <p:nvSpPr>
          <p:cNvPr id="37" name="36 Metin kutusu"/>
          <p:cNvSpPr txBox="1"/>
          <p:nvPr/>
        </p:nvSpPr>
        <p:spPr>
          <a:xfrm>
            <a:off x="3428992" y="5631436"/>
            <a:ext cx="1131656" cy="369332"/>
          </a:xfrm>
          <a:prstGeom prst="rect">
            <a:avLst/>
          </a:prstGeom>
          <a:noFill/>
        </p:spPr>
        <p:txBody>
          <a:bodyPr wrap="none" rtlCol="0">
            <a:spAutoFit/>
          </a:bodyPr>
          <a:lstStyle/>
          <a:p>
            <a:r>
              <a:rPr lang="tr-TR" dirty="0" smtClean="0"/>
              <a:t>Ülke Kodu</a:t>
            </a:r>
            <a:endParaRPr lang="tr-TR" dirty="0"/>
          </a:p>
        </p:txBody>
      </p:sp>
      <p:pic>
        <p:nvPicPr>
          <p:cNvPr id="1026" name="Picture 2"/>
          <p:cNvPicPr>
            <a:picLocks noChangeAspect="1" noChangeArrowheads="1"/>
          </p:cNvPicPr>
          <p:nvPr/>
        </p:nvPicPr>
        <p:blipFill>
          <a:blip r:embed="rId4"/>
          <a:srcRect/>
          <a:stretch>
            <a:fillRect/>
          </a:stretch>
        </p:blipFill>
        <p:spPr bwMode="auto">
          <a:xfrm>
            <a:off x="571472" y="785794"/>
            <a:ext cx="4143375" cy="2705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Picture 2" descr="The International Symbol of Amateur Radio"/>
          <p:cNvPicPr>
            <a:picLocks noChangeAspect="1" noChangeArrowheads="1"/>
          </p:cNvPicPr>
          <p:nvPr/>
        </p:nvPicPr>
        <p:blipFill>
          <a:blip r:embed="rId2" cstate="print"/>
          <a:srcRect/>
          <a:stretch>
            <a:fillRect/>
          </a:stretch>
        </p:blipFill>
        <p:spPr bwMode="auto">
          <a:xfrm>
            <a:off x="8072462" y="5500702"/>
            <a:ext cx="711325" cy="1214446"/>
          </a:xfrm>
          <a:prstGeom prst="rect">
            <a:avLst/>
          </a:prstGeom>
          <a:noFill/>
        </p:spPr>
      </p:pic>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14282" y="214290"/>
            <a:ext cx="3896259" cy="461665"/>
          </a:xfrm>
          <a:prstGeom prst="rect">
            <a:avLst/>
          </a:prstGeom>
          <a:noFill/>
        </p:spPr>
        <p:txBody>
          <a:bodyPr wrap="none" rtlCol="0">
            <a:spAutoFit/>
          </a:bodyPr>
          <a:lstStyle/>
          <a:p>
            <a:r>
              <a:rPr lang="tr-TR" sz="2400" b="1" dirty="0" smtClean="0"/>
              <a:t>Çağrı İşareti Verilme Kuralları</a:t>
            </a:r>
            <a:endParaRPr lang="tr-TR" sz="2400" b="1" dirty="0"/>
          </a:p>
        </p:txBody>
      </p:sp>
      <p:sp>
        <p:nvSpPr>
          <p:cNvPr id="9" name="8 Dikdörtgen"/>
          <p:cNvSpPr/>
          <p:nvPr/>
        </p:nvSpPr>
        <p:spPr>
          <a:xfrm>
            <a:off x="357158" y="714356"/>
            <a:ext cx="8501122" cy="5247590"/>
          </a:xfrm>
          <a:prstGeom prst="rect">
            <a:avLst/>
          </a:prstGeom>
        </p:spPr>
        <p:txBody>
          <a:bodyPr wrap="square">
            <a:spAutoFit/>
          </a:bodyPr>
          <a:lstStyle/>
          <a:p>
            <a:pPr>
              <a:spcBef>
                <a:spcPts val="300"/>
              </a:spcBef>
              <a:spcAft>
                <a:spcPts val="300"/>
              </a:spcAft>
            </a:pPr>
            <a:r>
              <a:rPr lang="tr-TR" dirty="0" smtClean="0"/>
              <a:t>(1)Ön ek; TA, TB, TC veya YM harf grubundan;</a:t>
            </a:r>
          </a:p>
          <a:p>
            <a:pPr>
              <a:spcBef>
                <a:spcPts val="300"/>
              </a:spcBef>
              <a:spcAft>
                <a:spcPts val="300"/>
              </a:spcAft>
            </a:pPr>
            <a:r>
              <a:rPr lang="tr-TR" dirty="0" smtClean="0"/>
              <a:t>a) A sınıfı amatör telsizcilik belgesine sahip gerçek kişilere TA, </a:t>
            </a:r>
          </a:p>
          <a:p>
            <a:pPr>
              <a:spcBef>
                <a:spcPts val="300"/>
              </a:spcBef>
              <a:spcAft>
                <a:spcPts val="300"/>
              </a:spcAft>
            </a:pPr>
            <a:r>
              <a:rPr lang="tr-TR" dirty="0" smtClean="0"/>
              <a:t>b) B ve C sınıfı amatör telsizcilik belgesine sahip gerçek kişilere TB,</a:t>
            </a:r>
          </a:p>
          <a:p>
            <a:pPr>
              <a:spcBef>
                <a:spcPts val="300"/>
              </a:spcBef>
              <a:spcAft>
                <a:spcPts val="300"/>
              </a:spcAft>
            </a:pPr>
            <a:r>
              <a:rPr lang="tr-TR" dirty="0" smtClean="0"/>
              <a:t>c)  Amatör  telsizciler  veya  org. tarafından;  yarışma,  özel  günler,  kutlama  v.s. TC,</a:t>
            </a:r>
          </a:p>
          <a:p>
            <a:pPr>
              <a:spcBef>
                <a:spcPts val="300"/>
              </a:spcBef>
              <a:spcAft>
                <a:spcPts val="300"/>
              </a:spcAft>
            </a:pPr>
            <a:r>
              <a:rPr lang="tr-TR" dirty="0" smtClean="0"/>
              <a:t>ç)  </a:t>
            </a:r>
            <a:r>
              <a:rPr lang="tr-TR" dirty="0" err="1" smtClean="0"/>
              <a:t>Analog</a:t>
            </a:r>
            <a:r>
              <a:rPr lang="tr-TR" dirty="0" smtClean="0"/>
              <a:t> veya dijital aktarıcılar ile röle istasyonlarına YM, ön eki</a:t>
            </a:r>
          </a:p>
          <a:p>
            <a:pPr>
              <a:spcBef>
                <a:spcPts val="300"/>
              </a:spcBef>
              <a:spcAft>
                <a:spcPts val="300"/>
              </a:spcAft>
            </a:pPr>
            <a:r>
              <a:rPr lang="tr-TR" dirty="0" smtClean="0"/>
              <a:t>(2) Bölge numarası; çağrı işaretinin üçüncü karakteri</a:t>
            </a:r>
          </a:p>
          <a:p>
            <a:pPr>
              <a:spcBef>
                <a:spcPts val="300"/>
              </a:spcBef>
              <a:spcAft>
                <a:spcPts val="300"/>
              </a:spcAft>
            </a:pPr>
            <a:r>
              <a:rPr lang="tr-TR" dirty="0" smtClean="0"/>
              <a:t>(3)  Son  ek;  bölge  </a:t>
            </a:r>
            <a:r>
              <a:rPr lang="tr-TR" dirty="0" err="1" smtClean="0"/>
              <a:t>no’dan</a:t>
            </a:r>
            <a:r>
              <a:rPr lang="tr-TR" dirty="0" smtClean="0"/>
              <a:t>  sonra  gelen  en  az  bir,  en  çok  üç  harften  oluşur</a:t>
            </a:r>
          </a:p>
          <a:p>
            <a:pPr>
              <a:spcBef>
                <a:spcPts val="300"/>
              </a:spcBef>
              <a:spcAft>
                <a:spcPts val="300"/>
              </a:spcAft>
            </a:pPr>
            <a:r>
              <a:rPr lang="tr-TR" dirty="0" smtClean="0"/>
              <a:t>a)  Amatör  telsiz  derneklerine,  ilk  harfi  K  olan  ve  en  az  iki  en  fazla  üçlü  harf</a:t>
            </a:r>
          </a:p>
          <a:p>
            <a:pPr>
              <a:spcBef>
                <a:spcPts val="300"/>
              </a:spcBef>
              <a:spcAft>
                <a:spcPts val="300"/>
              </a:spcAft>
            </a:pPr>
            <a:r>
              <a:rPr lang="tr-TR" dirty="0" smtClean="0"/>
              <a:t>b) Eğitim ve öğretim kurumlarına, ilk harfi X olan ve en az iki en fazla üçlü harf </a:t>
            </a:r>
          </a:p>
          <a:p>
            <a:pPr>
              <a:spcBef>
                <a:spcPts val="300"/>
              </a:spcBef>
              <a:spcAft>
                <a:spcPts val="300"/>
              </a:spcAft>
            </a:pPr>
            <a:r>
              <a:rPr lang="tr-TR" dirty="0" smtClean="0"/>
              <a:t>c) Afet ve acil durum h. görev alan kuruluşlara, ilk harfi E olan ve en az iki en fazla üçlü harf</a:t>
            </a:r>
          </a:p>
          <a:p>
            <a:pPr>
              <a:spcBef>
                <a:spcPts val="300"/>
              </a:spcBef>
              <a:spcAft>
                <a:spcPts val="300"/>
              </a:spcAft>
            </a:pPr>
            <a:r>
              <a:rPr lang="tr-TR" dirty="0" smtClean="0"/>
              <a:t>ç) İzcilik kuruluşlarına, ilk harfi S olan ve en az iki en fazla üçlü harf grubundan </a:t>
            </a:r>
          </a:p>
          <a:p>
            <a:pPr>
              <a:spcBef>
                <a:spcPts val="300"/>
              </a:spcBef>
              <a:spcAft>
                <a:spcPts val="300"/>
              </a:spcAft>
            </a:pPr>
            <a:r>
              <a:rPr lang="tr-TR" dirty="0" smtClean="0"/>
              <a:t>d) Araştırma kurumlarına, ilk harfi R olan ve en az iki en fazla üçlü harf </a:t>
            </a:r>
          </a:p>
          <a:p>
            <a:pPr>
              <a:spcBef>
                <a:spcPts val="300"/>
              </a:spcBef>
              <a:spcAft>
                <a:spcPts val="300"/>
              </a:spcAft>
            </a:pPr>
            <a:r>
              <a:rPr lang="tr-TR" dirty="0" smtClean="0"/>
              <a:t>e) Bunlar dışında kalan organizasyonlara ilk harfi V </a:t>
            </a:r>
          </a:p>
          <a:p>
            <a:pPr>
              <a:spcBef>
                <a:spcPts val="300"/>
              </a:spcBef>
              <a:spcAft>
                <a:spcPts val="300"/>
              </a:spcAft>
            </a:pPr>
            <a:r>
              <a:rPr lang="tr-TR" dirty="0" smtClean="0"/>
              <a:t>olan ve en az iki en fazla üçlü harf grubundan oluşan son ek tahsis edilir.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0" y="6072206"/>
            <a:ext cx="9144000" cy="1000132"/>
          </a:xfrm>
          <a:prstGeom prst="rect">
            <a:avLst/>
          </a:prstGeom>
          <a:solidFill>
            <a:srgbClr val="F6F1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Metin kutusu"/>
          <p:cNvSpPr txBox="1"/>
          <p:nvPr/>
        </p:nvSpPr>
        <p:spPr>
          <a:xfrm>
            <a:off x="714348" y="857232"/>
            <a:ext cx="184731" cy="369332"/>
          </a:xfrm>
          <a:prstGeom prst="rect">
            <a:avLst/>
          </a:prstGeom>
          <a:noFill/>
        </p:spPr>
        <p:txBody>
          <a:bodyPr wrap="none" rtlCol="0">
            <a:spAutoFit/>
          </a:bodyPr>
          <a:lstStyle/>
          <a:p>
            <a:endParaRPr lang="tr-TR" dirty="0"/>
          </a:p>
        </p:txBody>
      </p:sp>
      <p:sp>
        <p:nvSpPr>
          <p:cNvPr id="5" name="4 Metin kutusu"/>
          <p:cNvSpPr txBox="1"/>
          <p:nvPr/>
        </p:nvSpPr>
        <p:spPr>
          <a:xfrm>
            <a:off x="285720" y="357166"/>
            <a:ext cx="2031710" cy="461665"/>
          </a:xfrm>
          <a:prstGeom prst="rect">
            <a:avLst/>
          </a:prstGeom>
          <a:noFill/>
        </p:spPr>
        <p:txBody>
          <a:bodyPr wrap="none" rtlCol="0">
            <a:spAutoFit/>
          </a:bodyPr>
          <a:lstStyle/>
          <a:p>
            <a:r>
              <a:rPr lang="tr-TR" sz="2400" b="1" dirty="0" smtClean="0"/>
              <a:t>Fonetik Alfabe</a:t>
            </a:r>
            <a:endParaRPr lang="tr-TR" sz="2400" b="1" dirty="0"/>
          </a:p>
        </p:txBody>
      </p:sp>
      <p:pic>
        <p:nvPicPr>
          <p:cNvPr id="20485" name="Picture 5"/>
          <p:cNvPicPr>
            <a:picLocks noChangeAspect="1" noChangeArrowheads="1"/>
          </p:cNvPicPr>
          <p:nvPr/>
        </p:nvPicPr>
        <p:blipFill>
          <a:blip r:embed="rId2"/>
          <a:srcRect/>
          <a:stretch>
            <a:fillRect/>
          </a:stretch>
        </p:blipFill>
        <p:spPr bwMode="auto">
          <a:xfrm>
            <a:off x="142844" y="857232"/>
            <a:ext cx="4556157" cy="2928958"/>
          </a:xfrm>
          <a:prstGeom prst="rect">
            <a:avLst/>
          </a:prstGeom>
          <a:noFill/>
          <a:ln w="9525">
            <a:noFill/>
            <a:miter lim="800000"/>
            <a:headEnd/>
            <a:tailEnd/>
          </a:ln>
          <a:effectLst/>
        </p:spPr>
      </p:pic>
      <p:pic>
        <p:nvPicPr>
          <p:cNvPr id="20486" name="Picture 6"/>
          <p:cNvPicPr>
            <a:picLocks noChangeAspect="1" noChangeArrowheads="1"/>
          </p:cNvPicPr>
          <p:nvPr/>
        </p:nvPicPr>
        <p:blipFill>
          <a:blip r:embed="rId3"/>
          <a:srcRect/>
          <a:stretch>
            <a:fillRect/>
          </a:stretch>
        </p:blipFill>
        <p:spPr bwMode="auto">
          <a:xfrm>
            <a:off x="4643438" y="2689648"/>
            <a:ext cx="4252919" cy="3058690"/>
          </a:xfrm>
          <a:prstGeom prst="rect">
            <a:avLst/>
          </a:prstGeom>
          <a:noFill/>
          <a:ln w="9525">
            <a:noFill/>
            <a:miter lim="800000"/>
            <a:headEnd/>
            <a:tailEnd/>
          </a:ln>
          <a:effectLst/>
        </p:spPr>
      </p:pic>
      <p:pic>
        <p:nvPicPr>
          <p:cNvPr id="7" name="Picture 2" descr="The International Symbol of Amateur Radio"/>
          <p:cNvPicPr>
            <a:picLocks noChangeAspect="1" noChangeArrowheads="1"/>
          </p:cNvPicPr>
          <p:nvPr/>
        </p:nvPicPr>
        <p:blipFill>
          <a:blip r:embed="rId4" cstate="print"/>
          <a:srcRect/>
          <a:stretch>
            <a:fillRect/>
          </a:stretch>
        </p:blipFill>
        <p:spPr bwMode="auto">
          <a:xfrm>
            <a:off x="8072462" y="5500702"/>
            <a:ext cx="711325" cy="121444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9570</TotalTime>
  <Words>566</Words>
  <Application>Microsoft Office PowerPoint</Application>
  <PresentationFormat>Ekran Gösterisi (4:3)</PresentationFormat>
  <Paragraphs>123</Paragraphs>
  <Slides>36</Slides>
  <Notes>1</Notes>
  <HiddenSlides>0</HiddenSlides>
  <MMClips>0</MMClips>
  <ScaleCrop>false</ScaleCrop>
  <HeadingPairs>
    <vt:vector size="4" baseType="variant">
      <vt:variant>
        <vt:lpstr>Tema</vt:lpstr>
      </vt:variant>
      <vt:variant>
        <vt:i4>1</vt:i4>
      </vt:variant>
      <vt:variant>
        <vt:lpstr>Slayt Başlıkları</vt:lpstr>
      </vt:variant>
      <vt:variant>
        <vt:i4>36</vt:i4>
      </vt:variant>
    </vt:vector>
  </HeadingPairs>
  <TitlesOfParts>
    <vt:vector size="37" baseType="lpstr">
      <vt:lpstr>Ofis Teması</vt:lpstr>
      <vt:lpstr>AMATÖR TELSİZCİLİK</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AMATÖR TELSİZCİLİK</dc:title>
  <dc:creator>photon</dc:creator>
  <cp:lastModifiedBy>photon</cp:lastModifiedBy>
  <cp:revision>33</cp:revision>
  <dcterms:created xsi:type="dcterms:W3CDTF">2015-10-23T12:10:34Z</dcterms:created>
  <dcterms:modified xsi:type="dcterms:W3CDTF">2015-12-10T12:01:24Z</dcterms:modified>
</cp:coreProperties>
</file>